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292" r:id="rId5"/>
    <p:sldId id="1305" r:id="rId6"/>
    <p:sldId id="1300" r:id="rId7"/>
    <p:sldId id="1284" r:id="rId8"/>
    <p:sldId id="1285" r:id="rId9"/>
    <p:sldId id="1303" r:id="rId10"/>
    <p:sldId id="1304" r:id="rId11"/>
    <p:sldId id="1286" r:id="rId12"/>
    <p:sldId id="1287" r:id="rId13"/>
    <p:sldId id="1292" r:id="rId14"/>
    <p:sldId id="1294" r:id="rId15"/>
    <p:sldId id="1297" r:id="rId16"/>
    <p:sldId id="1288" r:id="rId17"/>
    <p:sldId id="1249" r:id="rId18"/>
  </p:sldIdLst>
  <p:sldSz cx="9144000" cy="5143500" type="screen16x9"/>
  <p:notesSz cx="6858000" cy="9144000"/>
  <p:custShowLst>
    <p:custShow name="Custom Show 1" id="0">
      <p:sldLst>
        <p:sld r:id="rId5"/>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p:scale>
          <a:sx n="124" d="100"/>
          <a:sy n="124" d="100"/>
        </p:scale>
        <p:origin x="-54" y="504"/>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a:solidFill>
                  <a:schemeClr val="tx1"/>
                </a:solidFill>
              </a:rPr>
              <a:t> </a:t>
            </a:r>
            <a:r>
              <a:rPr lang="en-US" sz="1100" dirty="0" err="1" smtClean="0">
                <a:solidFill>
                  <a:schemeClr val="tx1"/>
                </a:solidFill>
              </a:rPr>
              <a:t>Sarvanan.R</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smtClean="0">
                <a:solidFill>
                  <a:schemeClr val="tx1"/>
                </a:solidFill>
              </a:rPr>
              <a:t>511321104088</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a:t>
            </a: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3059723" y="2989384"/>
            <a:ext cx="1948375" cy="1593683"/>
          </a:xfrm>
        </p:spPr>
        <p:txBody>
          <a:bodyPr/>
          <a:lstStyle/>
          <a:p>
            <a:pPr marL="152396" indent="0">
              <a:buNone/>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033"/>
          <a:stretch/>
        </p:blipFill>
        <p:spPr>
          <a:xfrm>
            <a:off x="1483018" y="1183341"/>
            <a:ext cx="6162595" cy="329039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356771"/>
          </a:xfrm>
        </p:spPr>
        <p:txBody>
          <a:bodyPr/>
          <a:lstStyle/>
          <a:p>
            <a:pPr algn="ctr"/>
            <a:r>
              <a:rPr lang="en-US" sz="2400" dirty="0">
                <a:latin typeface="+mn-lt"/>
              </a:rPr>
              <a:t>Service-Page</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3987"/>
          <a:stretch/>
        </p:blipFill>
        <p:spPr>
          <a:xfrm>
            <a:off x="2020901" y="1329338"/>
            <a:ext cx="5155986" cy="2783246"/>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xmlns="" id="{84E8D290-3515-C9D2-E9C1-D661E7A0C74F}"/>
              </a:ext>
            </a:extLst>
          </p:cNvPr>
          <p:cNvSpPr txBox="1"/>
          <p:nvPr/>
        </p:nvSpPr>
        <p:spPr>
          <a:xfrm>
            <a:off x="506437" y="1267649"/>
            <a:ext cx="8278837" cy="3323987"/>
          </a:xfrm>
          <a:prstGeom prst="rect">
            <a:avLst/>
          </a:prstGeom>
          <a:noFill/>
        </p:spPr>
        <p:txBody>
          <a:bodyPr wrap="square" rtlCol="0">
            <a:spAutoFit/>
          </a:bodyPr>
          <a:lstStyle/>
          <a:p>
            <a:pPr algn="l">
              <a:buFont typeface="+mj-lt"/>
              <a:buAutoNum type="arabicPeriod"/>
            </a:pPr>
            <a:r>
              <a:rPr lang="en-US" b="1" i="0" dirty="0">
                <a:solidFill>
                  <a:schemeClr val="accent3"/>
                </a:solidFill>
                <a:effectLst/>
                <a:latin typeface="Söhne"/>
              </a:rPr>
              <a:t>Payment Integration</a:t>
            </a:r>
            <a:r>
              <a:rPr lang="en-US" b="0" i="0" dirty="0">
                <a:solidFill>
                  <a:schemeClr val="accent3"/>
                </a:solidFill>
                <a:effectLst/>
                <a:latin typeface="Söhne"/>
              </a:rPr>
              <a:t>: </a:t>
            </a:r>
            <a:r>
              <a:rPr lang="en-US" b="0" i="0" dirty="0">
                <a:solidFill>
                  <a:schemeClr val="tx1"/>
                </a:solidFill>
                <a:effectLst/>
                <a:latin typeface="Söhne"/>
              </a:rPr>
              <a:t>Integrate payment gateways to enable online payment for seat reservations.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Real-Time Updates</a:t>
            </a:r>
            <a:r>
              <a:rPr lang="en-US" b="0" i="0" dirty="0">
                <a:solidFill>
                  <a:schemeClr val="accent3"/>
                </a:solidFill>
                <a:effectLst/>
                <a:latin typeface="Söhne"/>
              </a:rPr>
              <a:t>: </a:t>
            </a:r>
            <a:r>
              <a:rPr lang="en-US" b="0" i="0" dirty="0">
                <a:solidFill>
                  <a:schemeClr val="tx1"/>
                </a:solidFill>
                <a:effectLst/>
                <a:latin typeface="Söhne"/>
              </a:rPr>
              <a:t>Implement real-time updates for seat availability and reservation status using technologies like Web Sockets.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Mobile App</a:t>
            </a:r>
            <a:r>
              <a:rPr lang="en-US" b="0" i="0" dirty="0">
                <a:solidFill>
                  <a:schemeClr val="accent3"/>
                </a:solidFill>
                <a:effectLst/>
                <a:latin typeface="Söhne"/>
              </a:rPr>
              <a:t>: </a:t>
            </a:r>
            <a:r>
              <a:rPr lang="en-US" b="0" i="0" dirty="0">
                <a:solidFill>
                  <a:schemeClr val="tx1"/>
                </a:solidFill>
                <a:effectLst/>
                <a:latin typeface="Söhne"/>
              </a:rPr>
              <a:t>Develop a companion mobile application for users to access the system on their smartphones.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Localization</a:t>
            </a:r>
            <a:r>
              <a:rPr lang="en-US" b="0" i="0" dirty="0">
                <a:solidFill>
                  <a:schemeClr val="accent3"/>
                </a:solidFill>
                <a:effectLst/>
                <a:latin typeface="Söhne"/>
              </a:rPr>
              <a:t>: </a:t>
            </a:r>
            <a:r>
              <a:rPr lang="en-US" b="0" i="0" dirty="0">
                <a:solidFill>
                  <a:schemeClr val="tx1"/>
                </a:solidFill>
                <a:effectLst/>
                <a:latin typeface="Söhne"/>
              </a:rPr>
              <a:t>Add support for multiple languages to make the system accessible to a wider audience.</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Feedback System</a:t>
            </a:r>
            <a:r>
              <a:rPr lang="en-US" b="0" i="0" dirty="0">
                <a:solidFill>
                  <a:schemeClr val="accent3"/>
                </a:solidFill>
                <a:effectLst/>
                <a:latin typeface="Söhne"/>
              </a:rPr>
              <a:t>: </a:t>
            </a:r>
            <a:r>
              <a:rPr lang="en-US" b="0" i="0" dirty="0">
                <a:solidFill>
                  <a:schemeClr val="tx1"/>
                </a:solidFill>
                <a:effectLst/>
                <a:latin typeface="Söhne"/>
              </a:rPr>
              <a:t>Incorporate a feedback system to gather user reviews and improve service quality.</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33EBD06D-7687-977B-0C23-E91D7FE33A0A}"/>
              </a:ext>
            </a:extLst>
          </p:cNvPr>
          <p:cNvSpPr txBox="1"/>
          <p:nvPr/>
        </p:nvSpPr>
        <p:spPr>
          <a:xfrm>
            <a:off x="330591" y="1294228"/>
            <a:ext cx="8482818" cy="954107"/>
          </a:xfrm>
          <a:prstGeom prst="rect">
            <a:avLst/>
          </a:prstGeom>
          <a:noFill/>
        </p:spPr>
        <p:txBody>
          <a:bodyPr wrap="square" rtlCol="0">
            <a:spAutoFit/>
          </a:bodyPr>
          <a:lstStyle/>
          <a:p>
            <a:r>
              <a:rPr lang="en-US" b="0" i="0" dirty="0">
                <a:solidFill>
                  <a:schemeClr val="tx1"/>
                </a:solidFill>
                <a:effectLst/>
                <a:latin typeface="Söhne"/>
              </a:rPr>
              <a:t>The Bus Reservation System project demonstrates the use of Python and Django framework to build a robust web application for managing bus reservations effectively. With its intuitive user interface and comprehensive features, the system aims to streamline the process of booking bus tickets and enhance the overall user experience.</a:t>
            </a:r>
            <a:endParaRPr lang="en-IN" dirty="0">
              <a:solidFill>
                <a:schemeClr val="tx1"/>
              </a:solidFill>
            </a:endParaRPr>
          </a:p>
        </p:txBody>
      </p:sp>
    </p:spTree>
    <p:extLst>
      <p:ext uri="{BB962C8B-B14F-4D97-AF65-F5344CB8AC3E}">
        <p14:creationId xmlns:p14="http://schemas.microsoft.com/office/powerpoint/2010/main" val="201887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BE0F3290-7124-7214-A17A-7BABDE794699}"/>
              </a:ext>
            </a:extLst>
          </p:cNvPr>
          <p:cNvSpPr txBox="1"/>
          <p:nvPr/>
        </p:nvSpPr>
        <p:spPr>
          <a:xfrm>
            <a:off x="661182" y="1378634"/>
            <a:ext cx="6984609" cy="307777"/>
          </a:xfrm>
          <a:prstGeom prst="rect">
            <a:avLst/>
          </a:prstGeom>
          <a:noFill/>
        </p:spPr>
        <p:txBody>
          <a:bodyPr wrap="square" rtlCol="0">
            <a:spAutoFit/>
          </a:bodyPr>
          <a:lstStyle/>
          <a:p>
            <a:r>
              <a:rPr lang="en-IN" dirty="0"/>
              <a:t>To create a Bus Reservation system using Python and Django</a:t>
            </a:r>
          </a:p>
        </p:txBody>
      </p:sp>
    </p:spTree>
    <p:extLst>
      <p:ext uri="{BB962C8B-B14F-4D97-AF65-F5344CB8AC3E}">
        <p14:creationId xmlns:p14="http://schemas.microsoft.com/office/powerpoint/2010/main" val="54568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3F847792-320A-9C30-A3D2-14EE4983FA62}"/>
              </a:ext>
            </a:extLst>
          </p:cNvPr>
          <p:cNvSpPr txBox="1"/>
          <p:nvPr/>
        </p:nvSpPr>
        <p:spPr>
          <a:xfrm>
            <a:off x="337625" y="1209822"/>
            <a:ext cx="8546123" cy="738664"/>
          </a:xfrm>
          <a:prstGeom prst="rect">
            <a:avLst/>
          </a:prstGeom>
          <a:noFill/>
        </p:spPr>
        <p:txBody>
          <a:bodyPr wrap="square" rtlCol="0">
            <a:spAutoFit/>
          </a:bodyPr>
          <a:lstStyle/>
          <a:p>
            <a:r>
              <a:rPr lang="en-US" b="0" i="0" dirty="0">
                <a:solidFill>
                  <a:schemeClr val="tx1"/>
                </a:solidFill>
                <a:effectLst/>
                <a:latin typeface="Söhne"/>
              </a:rPr>
              <a:t>The Bus Reservation System is a web-based application developed using Python and Django framework. It aims to provide an efficient and user-friendly platform for users to search for buses, book seats, and manage their reservations conveniently.</a:t>
            </a:r>
            <a:endParaRPr lang="en-IN" dirty="0">
              <a:solidFill>
                <a:schemeClr val="tx1"/>
              </a:solidFill>
            </a:endParaRPr>
          </a:p>
        </p:txBody>
      </p:sp>
    </p:spTree>
    <p:extLst>
      <p:ext uri="{BB962C8B-B14F-4D97-AF65-F5344CB8AC3E}">
        <p14:creationId xmlns:p14="http://schemas.microsoft.com/office/powerpoint/2010/main" val="128463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4D6612F0-6FC3-5182-5F45-49ECECF3370D}"/>
              </a:ext>
            </a:extLst>
          </p:cNvPr>
          <p:cNvSpPr txBox="1"/>
          <p:nvPr/>
        </p:nvSpPr>
        <p:spPr>
          <a:xfrm>
            <a:off x="337624" y="1018461"/>
            <a:ext cx="8468751" cy="3754874"/>
          </a:xfrm>
          <a:prstGeom prst="rect">
            <a:avLst/>
          </a:prstGeom>
          <a:noFill/>
        </p:spPr>
        <p:txBody>
          <a:bodyPr wrap="square" rtlCol="0">
            <a:spAutoFit/>
          </a:bodyPr>
          <a:lstStyle/>
          <a:p>
            <a:pPr algn="l"/>
            <a:r>
              <a:rPr lang="en-US" b="1" i="0" dirty="0">
                <a:solidFill>
                  <a:schemeClr val="tx1"/>
                </a:solidFill>
                <a:effectLst/>
                <a:latin typeface="Söhne"/>
              </a:rPr>
              <a:t>Introduction :</a:t>
            </a:r>
          </a:p>
          <a:p>
            <a:pPr algn="l"/>
            <a:r>
              <a:rPr lang="en-US" b="0" i="0" dirty="0">
                <a:solidFill>
                  <a:schemeClr val="tx1"/>
                </a:solidFill>
                <a:effectLst/>
                <a:latin typeface="Söhne"/>
              </a:rPr>
              <a:t>The proposed Bus Reservation System aims to provide a comprehensive and user-friendly platform for booking bus tickets online. It will streamline the process of bus reservation for both users and administrators, ensuring efficiency, reliability, and convenience.</a:t>
            </a:r>
          </a:p>
          <a:p>
            <a:endParaRPr lang="en-IN" dirty="0"/>
          </a:p>
          <a:p>
            <a:pPr algn="l"/>
            <a:r>
              <a:rPr lang="en-US" b="1" i="0" dirty="0">
                <a:solidFill>
                  <a:schemeClr val="tx1"/>
                </a:solidFill>
                <a:effectLst/>
                <a:latin typeface="Söhne"/>
              </a:rPr>
              <a:t>Key Features :</a:t>
            </a:r>
          </a:p>
          <a:p>
            <a:pPr algn="l">
              <a:buFont typeface="+mj-lt"/>
              <a:buAutoNum type="arabicPeriod"/>
            </a:pPr>
            <a:r>
              <a:rPr lang="en-US" b="1" i="0" dirty="0">
                <a:solidFill>
                  <a:schemeClr val="accent3"/>
                </a:solidFill>
                <a:effectLst/>
                <a:latin typeface="Söhne"/>
              </a:rPr>
              <a:t>User Authentication</a:t>
            </a:r>
            <a:r>
              <a:rPr lang="en-US" b="0" i="0" dirty="0">
                <a:solidFill>
                  <a:schemeClr val="accent3"/>
                </a:solidFill>
                <a:effectLst/>
                <a:latin typeface="Söhne"/>
              </a:rPr>
              <a:t>: </a:t>
            </a:r>
            <a:r>
              <a:rPr lang="en-US" b="0" i="0" dirty="0">
                <a:solidFill>
                  <a:schemeClr val="tx1"/>
                </a:solidFill>
                <a:effectLst/>
                <a:latin typeface="Söhne"/>
              </a:rPr>
              <a:t>The system offers user authentication functionalities allowing users to sign up, log in, and log out securely.</a:t>
            </a:r>
          </a:p>
          <a:p>
            <a:pPr algn="l">
              <a:buFont typeface="+mj-lt"/>
              <a:buAutoNum type="arabicPeriod"/>
            </a:pPr>
            <a:r>
              <a:rPr lang="en-US" b="1" i="0" dirty="0">
                <a:solidFill>
                  <a:schemeClr val="accent3"/>
                </a:solidFill>
                <a:effectLst/>
                <a:latin typeface="Söhne"/>
              </a:rPr>
              <a:t>Bus Search</a:t>
            </a:r>
            <a:r>
              <a:rPr lang="en-US" b="0" i="0" dirty="0">
                <a:solidFill>
                  <a:schemeClr val="accent3"/>
                </a:solidFill>
                <a:effectLst/>
                <a:latin typeface="Söhne"/>
              </a:rPr>
              <a:t>: </a:t>
            </a:r>
            <a:r>
              <a:rPr lang="en-US" b="0" i="0" dirty="0">
                <a:solidFill>
                  <a:schemeClr val="tx1"/>
                </a:solidFill>
                <a:effectLst/>
                <a:latin typeface="Söhne"/>
              </a:rPr>
              <a:t>Users can search for available buses based on their origin, destination, and date of travel.</a:t>
            </a:r>
          </a:p>
          <a:p>
            <a:pPr algn="l">
              <a:buFont typeface="+mj-lt"/>
              <a:buAutoNum type="arabicPeriod"/>
            </a:pPr>
            <a:r>
              <a:rPr lang="en-US" b="1" i="0" dirty="0">
                <a:solidFill>
                  <a:schemeClr val="accent3"/>
                </a:solidFill>
                <a:effectLst/>
                <a:latin typeface="Söhne"/>
              </a:rPr>
              <a:t>Seat Selection</a:t>
            </a:r>
            <a:r>
              <a:rPr lang="en-US" b="0" i="0" dirty="0">
                <a:solidFill>
                  <a:schemeClr val="accent3"/>
                </a:solidFill>
                <a:effectLst/>
                <a:latin typeface="Söhne"/>
              </a:rPr>
              <a:t>: </a:t>
            </a:r>
            <a:r>
              <a:rPr lang="en-US" b="0" i="0" dirty="0">
                <a:solidFill>
                  <a:schemeClr val="tx1"/>
                </a:solidFill>
                <a:effectLst/>
                <a:latin typeface="Söhne"/>
              </a:rPr>
              <a:t>After finding an available bus, users can select seats from the layout of the bus displayed on the system.</a:t>
            </a:r>
          </a:p>
          <a:p>
            <a:pPr algn="l">
              <a:buFont typeface="+mj-lt"/>
              <a:buAutoNum type="arabicPeriod"/>
            </a:pPr>
            <a:r>
              <a:rPr lang="en-US" b="1" i="0" dirty="0">
                <a:solidFill>
                  <a:schemeClr val="accent3"/>
                </a:solidFill>
                <a:effectLst/>
                <a:latin typeface="Söhne"/>
              </a:rPr>
              <a:t>Reservation</a:t>
            </a:r>
            <a:r>
              <a:rPr lang="en-US" b="0" i="0" dirty="0">
                <a:solidFill>
                  <a:schemeClr val="accent3"/>
                </a:solidFill>
                <a:effectLst/>
                <a:latin typeface="Söhne"/>
              </a:rPr>
              <a:t>: </a:t>
            </a:r>
            <a:r>
              <a:rPr lang="en-US" b="0" i="0" dirty="0">
                <a:solidFill>
                  <a:schemeClr val="tx1"/>
                </a:solidFill>
                <a:effectLst/>
                <a:latin typeface="Söhne"/>
              </a:rPr>
              <a:t>Users can make reservations for selected seats, ensuring their seats are confirmed for the desired journey.</a:t>
            </a:r>
          </a:p>
          <a:p>
            <a:pPr algn="l">
              <a:buFont typeface="+mj-lt"/>
              <a:buAutoNum type="arabicPeriod"/>
            </a:pPr>
            <a:r>
              <a:rPr lang="en-US" b="1" i="0" dirty="0">
                <a:solidFill>
                  <a:schemeClr val="accent3"/>
                </a:solidFill>
                <a:effectLst/>
                <a:latin typeface="Söhne"/>
              </a:rPr>
              <a:t>Booking Management</a:t>
            </a:r>
            <a:r>
              <a:rPr lang="en-US" b="0" i="0" dirty="0">
                <a:solidFill>
                  <a:schemeClr val="accent3"/>
                </a:solidFill>
                <a:effectLst/>
                <a:latin typeface="Söhne"/>
              </a:rPr>
              <a:t>: </a:t>
            </a:r>
            <a:r>
              <a:rPr lang="en-US" b="0" i="0" dirty="0">
                <a:solidFill>
                  <a:schemeClr val="tx1"/>
                </a:solidFill>
                <a:effectLst/>
                <a:latin typeface="Söhne"/>
              </a:rPr>
              <a:t>Users can view and manage their booking details including the bus details, seat numbers, and reservation status from their dashboard.</a:t>
            </a:r>
          </a:p>
          <a:p>
            <a:pPr algn="l">
              <a:buFont typeface="+mj-lt"/>
              <a:buAutoNum type="arabicPeriod"/>
            </a:pPr>
            <a:r>
              <a:rPr lang="en-US" b="1" i="0" dirty="0">
                <a:solidFill>
                  <a:schemeClr val="accent3"/>
                </a:solidFill>
                <a:effectLst/>
                <a:latin typeface="Söhne"/>
              </a:rPr>
              <a:t>Admin Panel</a:t>
            </a:r>
            <a:r>
              <a:rPr lang="en-US" b="0" i="0" dirty="0">
                <a:solidFill>
                  <a:schemeClr val="accent3"/>
                </a:solidFill>
                <a:effectLst/>
                <a:latin typeface="Söhne"/>
              </a:rPr>
              <a:t>: </a:t>
            </a:r>
            <a:r>
              <a:rPr lang="en-US" b="0" i="0" dirty="0">
                <a:solidFill>
                  <a:schemeClr val="tx1"/>
                </a:solidFill>
                <a:effectLst/>
                <a:latin typeface="Söhne"/>
              </a:rPr>
              <a:t>Administrators have access to an admin panel where they can manage buses, seats, users, and reservations efficiently.</a:t>
            </a:r>
          </a:p>
        </p:txBody>
      </p:sp>
    </p:spTree>
    <p:extLst>
      <p:ext uri="{BB962C8B-B14F-4D97-AF65-F5344CB8AC3E}">
        <p14:creationId xmlns:p14="http://schemas.microsoft.com/office/powerpoint/2010/main" val="1053913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xmlns="" id="{262275CD-3FE5-96AA-95EC-61D587F26D46}"/>
              </a:ext>
            </a:extLst>
          </p:cNvPr>
          <p:cNvSpPr txBox="1"/>
          <p:nvPr/>
        </p:nvSpPr>
        <p:spPr>
          <a:xfrm>
            <a:off x="407963" y="1096009"/>
            <a:ext cx="8278837" cy="3170099"/>
          </a:xfrm>
          <a:prstGeom prst="rect">
            <a:avLst/>
          </a:prstGeom>
          <a:noFill/>
        </p:spPr>
        <p:txBody>
          <a:bodyPr wrap="square" rtlCol="0">
            <a:spAutoFit/>
          </a:bodyPr>
          <a:lstStyle/>
          <a:p>
            <a:r>
              <a:rPr lang="en-US" b="1" dirty="0">
                <a:solidFill>
                  <a:schemeClr val="tx1"/>
                </a:solidFill>
                <a:latin typeface="Söhne"/>
              </a:rPr>
              <a:t>Implementation Steps: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3"/>
                </a:solidFill>
                <a:latin typeface="Söhne"/>
              </a:rPr>
              <a:t>Project Setup: </a:t>
            </a:r>
            <a:r>
              <a:rPr lang="en-US" sz="1200" dirty="0"/>
              <a:t>Set up a Django project and create necessary directories and files for the application structure.</a:t>
            </a:r>
            <a:endParaRPr lang="en-US" dirty="0"/>
          </a:p>
          <a:p>
            <a:pPr marL="285750" indent="-285750">
              <a:buFont typeface="Arial" panose="020B0604020202020204" pitchFamily="34" charset="0"/>
              <a:buChar char="•"/>
            </a:pPr>
            <a:r>
              <a:rPr lang="en-US" b="1" dirty="0">
                <a:solidFill>
                  <a:schemeClr val="accent3"/>
                </a:solidFill>
                <a:latin typeface="Söhne"/>
              </a:rPr>
              <a:t>Database Design: </a:t>
            </a:r>
            <a:r>
              <a:rPr lang="en-US" sz="1200" dirty="0"/>
              <a:t>Design the database schema including tables for users, buses, seats, reservations, and any other relevant entities.</a:t>
            </a:r>
            <a:endParaRPr lang="en-US" dirty="0"/>
          </a:p>
          <a:p>
            <a:pPr marL="285750" indent="-285750">
              <a:buFont typeface="Arial" panose="020B0604020202020204" pitchFamily="34" charset="0"/>
              <a:buChar char="•"/>
            </a:pPr>
            <a:r>
              <a:rPr lang="en-US" b="1" dirty="0">
                <a:solidFill>
                  <a:schemeClr val="accent3"/>
                </a:solidFill>
                <a:latin typeface="Söhne"/>
              </a:rPr>
              <a:t>Backend Development:</a:t>
            </a:r>
            <a:r>
              <a:rPr lang="en-US" sz="1200" b="1" dirty="0">
                <a:solidFill>
                  <a:schemeClr val="accent3"/>
                </a:solidFill>
                <a:latin typeface="Söhne"/>
              </a:rPr>
              <a:t> </a:t>
            </a:r>
            <a:r>
              <a:rPr lang="en-US" sz="1200" dirty="0"/>
              <a:t>Develop backend logic for user authentication, bus management, seat selection, reservation handling, and integration with payment gateways.</a:t>
            </a:r>
            <a:endParaRPr lang="en-US" dirty="0"/>
          </a:p>
          <a:p>
            <a:pPr marL="285750" indent="-285750">
              <a:buFont typeface="Arial" panose="020B0604020202020204" pitchFamily="34" charset="0"/>
              <a:buChar char="•"/>
            </a:pPr>
            <a:r>
              <a:rPr lang="en-US" b="1" dirty="0">
                <a:solidFill>
                  <a:schemeClr val="accent3"/>
                </a:solidFill>
                <a:latin typeface="Söhne"/>
              </a:rPr>
              <a:t>Frontend Development:</a:t>
            </a:r>
            <a:r>
              <a:rPr lang="en-US" dirty="0">
                <a:solidFill>
                  <a:schemeClr val="accent3"/>
                </a:solidFill>
              </a:rPr>
              <a:t> </a:t>
            </a:r>
            <a:r>
              <a:rPr lang="en-US" sz="1200" dirty="0"/>
              <a:t>Design and implement frontend interfaces for user interaction, incorporating features such as bus search, seat selection, and reservation management.</a:t>
            </a:r>
            <a:endParaRPr lang="en-US" dirty="0"/>
          </a:p>
          <a:p>
            <a:pPr marL="285750" indent="-285750">
              <a:buFont typeface="Arial" panose="020B0604020202020204" pitchFamily="34" charset="0"/>
              <a:buChar char="•"/>
            </a:pPr>
            <a:r>
              <a:rPr lang="en-US" b="1" dirty="0">
                <a:solidFill>
                  <a:schemeClr val="accent3"/>
                </a:solidFill>
                <a:latin typeface="Söhne"/>
              </a:rPr>
              <a:t>Integration: </a:t>
            </a:r>
            <a:r>
              <a:rPr lang="en-US" sz="1200" dirty="0"/>
              <a:t>Integrate frontend and backend components, ensuring seamless communication via RESTful APIs.</a:t>
            </a:r>
            <a:endParaRPr lang="en-US" dirty="0"/>
          </a:p>
          <a:p>
            <a:pPr marL="285750" indent="-285750">
              <a:buFont typeface="Arial" panose="020B0604020202020204" pitchFamily="34" charset="0"/>
              <a:buChar char="•"/>
            </a:pPr>
            <a:r>
              <a:rPr lang="en-US" b="1" dirty="0">
                <a:solidFill>
                  <a:schemeClr val="accent3"/>
                </a:solidFill>
                <a:latin typeface="Söhne"/>
              </a:rPr>
              <a:t>Testing:</a:t>
            </a:r>
            <a:r>
              <a:rPr lang="en-US" dirty="0">
                <a:solidFill>
                  <a:schemeClr val="accent3"/>
                </a:solidFill>
              </a:rPr>
              <a:t> </a:t>
            </a:r>
            <a:r>
              <a:rPr lang="en-US" sz="1200" dirty="0"/>
              <a:t>Perform thorough testing to validate the functionalities, including user authentication, bus search, seat selection, reservation handling, and payment processing.</a:t>
            </a:r>
            <a:endParaRPr lang="en-US" dirty="0"/>
          </a:p>
          <a:p>
            <a:pPr marL="285750" indent="-285750">
              <a:buFont typeface="Arial" panose="020B0604020202020204" pitchFamily="34" charset="0"/>
              <a:buChar char="•"/>
            </a:pPr>
            <a:r>
              <a:rPr lang="en-US" b="1" dirty="0">
                <a:solidFill>
                  <a:schemeClr val="accent3"/>
                </a:solidFill>
                <a:latin typeface="Söhne"/>
              </a:rPr>
              <a:t>Deployment:</a:t>
            </a:r>
            <a:r>
              <a:rPr lang="en-US" dirty="0"/>
              <a:t> </a:t>
            </a:r>
            <a:r>
              <a:rPr lang="en-US" sz="1200" dirty="0"/>
              <a:t>Deploy the application on a web server, ensuring scalability, security, and performance optimization.</a:t>
            </a:r>
            <a:endParaRPr lang="en-US" dirty="0"/>
          </a:p>
          <a:p>
            <a:pPr marL="285750" indent="-285750">
              <a:buFont typeface="Arial" panose="020B0604020202020204" pitchFamily="34" charset="0"/>
              <a:buChar char="•"/>
            </a:pPr>
            <a:r>
              <a:rPr lang="en-US" b="1" dirty="0">
                <a:solidFill>
                  <a:schemeClr val="accent3"/>
                </a:solidFill>
                <a:latin typeface="Söhne"/>
              </a:rPr>
              <a:t>Monitoring and Maintenance: </a:t>
            </a:r>
            <a:r>
              <a:rPr lang="en-US" sz="1200" dirty="0"/>
              <a:t>Monitor the application's performance, address any issues or bugs, and incorporate user feedback for continuous improvement.</a:t>
            </a:r>
            <a:endParaRPr lang="en-IN" sz="1200" dirty="0"/>
          </a:p>
        </p:txBody>
      </p:sp>
    </p:spTree>
    <p:extLst>
      <p:ext uri="{BB962C8B-B14F-4D97-AF65-F5344CB8AC3E}">
        <p14:creationId xmlns:p14="http://schemas.microsoft.com/office/powerpoint/2010/main" val="48748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xmlns="" id="{5DD513E1-C183-62CD-DD4E-910BB0E820AA}"/>
              </a:ext>
            </a:extLst>
          </p:cNvPr>
          <p:cNvSpPr txBox="1"/>
          <p:nvPr/>
        </p:nvSpPr>
        <p:spPr>
          <a:xfrm>
            <a:off x="752621" y="752832"/>
            <a:ext cx="7638757" cy="3970318"/>
          </a:xfrm>
          <a:prstGeom prst="rect">
            <a:avLst/>
          </a:prstGeom>
          <a:noFill/>
        </p:spPr>
        <p:txBody>
          <a:bodyPr wrap="square" rtlCol="0">
            <a:spAutoFit/>
          </a:bodyPr>
          <a:lstStyle/>
          <a:p>
            <a:pPr algn="l"/>
            <a:r>
              <a:rPr lang="en-US" b="1" i="0" dirty="0">
                <a:solidFill>
                  <a:schemeClr val="tx1"/>
                </a:solidFill>
                <a:effectLst/>
                <a:latin typeface="Söhne"/>
              </a:rPr>
              <a:t>Project Structure :</a:t>
            </a:r>
          </a:p>
          <a:p>
            <a:pPr algn="l"/>
            <a:endParaRPr lang="en-US" b="0" i="0" dirty="0">
              <a:solidFill>
                <a:schemeClr val="tx1"/>
              </a:solidFill>
              <a:effectLst/>
              <a:latin typeface="Söhne"/>
            </a:endParaRPr>
          </a:p>
          <a:p>
            <a:pPr algn="l"/>
            <a:r>
              <a:rPr lang="en-US" b="0" i="0" dirty="0">
                <a:solidFill>
                  <a:schemeClr val="tx1"/>
                </a:solidFill>
                <a:effectLst/>
                <a:latin typeface="Söhne"/>
              </a:rPr>
              <a:t>The project is organized into various components:</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Models</a:t>
            </a:r>
            <a:r>
              <a:rPr lang="en-US" b="0" i="0" dirty="0">
                <a:solidFill>
                  <a:schemeClr val="tx1"/>
                </a:solidFill>
                <a:effectLst/>
                <a:latin typeface="Söhne"/>
              </a:rPr>
              <a:t>: Define the data models for buses, seats, users, and reservations.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Views</a:t>
            </a:r>
            <a:r>
              <a:rPr lang="en-US" b="0" i="0" dirty="0">
                <a:solidFill>
                  <a:schemeClr val="tx1"/>
                </a:solidFill>
                <a:effectLst/>
                <a:latin typeface="Söhne"/>
              </a:rPr>
              <a:t>: Handle user requests, process data, and render appropriate responses.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Templates</a:t>
            </a:r>
            <a:r>
              <a:rPr lang="en-US" b="0" i="0" dirty="0">
                <a:solidFill>
                  <a:schemeClr val="tx1"/>
                </a:solidFill>
                <a:effectLst/>
                <a:latin typeface="Söhne"/>
              </a:rPr>
              <a:t>: Contains HTML templates for rendering user interfaces dynamically.</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Static Files</a:t>
            </a:r>
            <a:r>
              <a:rPr lang="en-US" b="0" i="0" dirty="0">
                <a:solidFill>
                  <a:schemeClr val="tx1"/>
                </a:solidFill>
                <a:effectLst/>
                <a:latin typeface="Söhne"/>
              </a:rPr>
              <a:t>: Store static files such as CSS stylesheets, JavaScript scripts, and images.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Admin Panel</a:t>
            </a:r>
            <a:r>
              <a:rPr lang="en-US" b="0" i="0" dirty="0">
                <a:solidFill>
                  <a:schemeClr val="tx1"/>
                </a:solidFill>
                <a:effectLst/>
                <a:latin typeface="Söhne"/>
              </a:rPr>
              <a:t>: Provides administrative functionalities for managing the system's backend.</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Forms</a:t>
            </a:r>
            <a:r>
              <a:rPr lang="en-US" b="0" i="0" dirty="0">
                <a:solidFill>
                  <a:schemeClr val="tx1"/>
                </a:solidFill>
                <a:effectLst/>
                <a:latin typeface="Söhne"/>
              </a:rPr>
              <a:t>: Define forms for user input validation and data submission.</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URL Configuration</a:t>
            </a:r>
            <a:r>
              <a:rPr lang="en-US" b="0" i="0" dirty="0">
                <a:solidFill>
                  <a:schemeClr val="tx1"/>
                </a:solidFill>
                <a:effectLst/>
                <a:latin typeface="Söhne"/>
              </a:rPr>
              <a:t>: Maps URL patterns to views and defines routing logic.</a:t>
            </a:r>
          </a:p>
          <a:p>
            <a:endParaRPr lang="en-IN" dirty="0"/>
          </a:p>
        </p:txBody>
      </p:sp>
    </p:spTree>
    <p:extLst>
      <p:ext uri="{BB962C8B-B14F-4D97-AF65-F5344CB8AC3E}">
        <p14:creationId xmlns:p14="http://schemas.microsoft.com/office/powerpoint/2010/main" val="383264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C167FC89-A5E3-329A-953E-6745CF505177}"/>
              </a:ext>
            </a:extLst>
          </p:cNvPr>
          <p:cNvSpPr txBox="1"/>
          <p:nvPr/>
        </p:nvSpPr>
        <p:spPr>
          <a:xfrm>
            <a:off x="274320" y="1102449"/>
            <a:ext cx="8475785" cy="3539430"/>
          </a:xfrm>
          <a:prstGeom prst="rect">
            <a:avLst/>
          </a:prstGeom>
          <a:noFill/>
        </p:spPr>
        <p:txBody>
          <a:bodyPr wrap="square" rtlCol="0">
            <a:spAutoFit/>
          </a:bodyPr>
          <a:lstStyle/>
          <a:p>
            <a:pPr algn="l"/>
            <a:r>
              <a:rPr lang="en-US" b="1" i="0" dirty="0">
                <a:solidFill>
                  <a:schemeClr val="tx1"/>
                </a:solidFill>
                <a:effectLst/>
                <a:latin typeface="Söhne"/>
              </a:rPr>
              <a:t>Modeling Overview</a:t>
            </a:r>
          </a:p>
          <a:p>
            <a:pPr marL="171450" indent="-171450" algn="l">
              <a:buFont typeface="Arial" panose="020B0604020202020204" pitchFamily="34" charset="0"/>
              <a:buChar char="•"/>
            </a:pPr>
            <a:r>
              <a:rPr lang="en-US" sz="1200" b="1" i="0" dirty="0">
                <a:solidFill>
                  <a:schemeClr val="accent3"/>
                </a:solidFill>
                <a:effectLst/>
                <a:latin typeface="Söhne"/>
              </a:rPr>
              <a:t>User Model</a:t>
            </a:r>
            <a:r>
              <a:rPr lang="en-US" sz="1200" b="0" i="0" dirty="0">
                <a:solidFill>
                  <a:schemeClr val="tx1"/>
                </a:solidFill>
                <a:effectLst/>
                <a:latin typeface="Söhne"/>
              </a:rPr>
              <a:t>:</a:t>
            </a:r>
            <a:r>
              <a:rPr lang="en-US" b="0" i="0" dirty="0">
                <a:solidFill>
                  <a:schemeClr val="tx1"/>
                </a:solidFill>
                <a:effectLst/>
                <a:latin typeface="Söhne"/>
              </a:rPr>
              <a:t> Stores information about registered users including username, email, password, etc.</a:t>
            </a:r>
          </a:p>
          <a:p>
            <a:pPr marL="171450" indent="-171450" algn="l">
              <a:buFont typeface="Arial" panose="020B0604020202020204" pitchFamily="34" charset="0"/>
              <a:buChar char="•"/>
            </a:pPr>
            <a:r>
              <a:rPr lang="en-US" sz="1200" b="1" i="0" dirty="0">
                <a:solidFill>
                  <a:schemeClr val="accent3"/>
                </a:solidFill>
                <a:effectLst/>
                <a:latin typeface="Söhne"/>
              </a:rPr>
              <a:t>Bus Model</a:t>
            </a:r>
            <a:r>
              <a:rPr lang="en-US" sz="1200" b="0" i="0" dirty="0">
                <a:solidFill>
                  <a:schemeClr val="accent3"/>
                </a:solidFill>
                <a:effectLst/>
                <a:latin typeface="Söhne"/>
              </a:rPr>
              <a:t>: </a:t>
            </a:r>
            <a:r>
              <a:rPr lang="en-US" b="0" i="0" dirty="0">
                <a:solidFill>
                  <a:schemeClr val="tx1"/>
                </a:solidFill>
                <a:effectLst/>
                <a:latin typeface="Söhne"/>
              </a:rPr>
              <a:t>Represents details about each bus such as bus number, origin, destination, departure time, and total seats available.</a:t>
            </a:r>
          </a:p>
          <a:p>
            <a:pPr marL="171450" indent="-171450" algn="l">
              <a:buFont typeface="Arial" panose="020B0604020202020204" pitchFamily="34" charset="0"/>
              <a:buChar char="•"/>
            </a:pPr>
            <a:r>
              <a:rPr lang="en-US" sz="1200" b="1" i="0" dirty="0">
                <a:solidFill>
                  <a:schemeClr val="accent3"/>
                </a:solidFill>
                <a:effectLst/>
                <a:latin typeface="Söhne"/>
              </a:rPr>
              <a:t>Seat Model</a:t>
            </a:r>
            <a:r>
              <a:rPr lang="en-US" b="0" i="0" dirty="0">
                <a:solidFill>
                  <a:schemeClr val="accent3"/>
                </a:solidFill>
                <a:effectLst/>
                <a:latin typeface="Söhne"/>
              </a:rPr>
              <a:t>: </a:t>
            </a:r>
            <a:r>
              <a:rPr lang="en-US" b="0" i="0" dirty="0">
                <a:solidFill>
                  <a:schemeClr val="tx1"/>
                </a:solidFill>
                <a:effectLst/>
                <a:latin typeface="Söhne"/>
              </a:rPr>
              <a:t>Defines the layout and status of seats for each bus including seat number, availability, and reservation status</a:t>
            </a:r>
            <a:r>
              <a:rPr lang="en-US" b="0" i="0" dirty="0">
                <a:solidFill>
                  <a:srgbClr val="ECECEC"/>
                </a:solidFill>
                <a:effectLst/>
                <a:latin typeface="Söhne"/>
              </a:rPr>
              <a:t>.</a:t>
            </a:r>
          </a:p>
          <a:p>
            <a:pPr marL="171450" indent="-171450" algn="l">
              <a:buFont typeface="Arial" panose="020B0604020202020204" pitchFamily="34" charset="0"/>
              <a:buChar char="•"/>
            </a:pPr>
            <a:r>
              <a:rPr lang="en-US" sz="1200" b="1" i="0" dirty="0">
                <a:solidFill>
                  <a:schemeClr val="accent3"/>
                </a:solidFill>
                <a:effectLst/>
                <a:latin typeface="Söhne"/>
              </a:rPr>
              <a:t>Reservation</a:t>
            </a:r>
            <a:r>
              <a:rPr lang="en-US" b="1" i="0" dirty="0">
                <a:solidFill>
                  <a:schemeClr val="accent3"/>
                </a:solidFill>
                <a:effectLst/>
                <a:latin typeface="Söhne"/>
              </a:rPr>
              <a:t> </a:t>
            </a:r>
            <a:r>
              <a:rPr lang="en-US" sz="1200" b="1" i="0" dirty="0">
                <a:solidFill>
                  <a:schemeClr val="accent3"/>
                </a:solidFill>
                <a:effectLst/>
                <a:latin typeface="Söhne"/>
              </a:rPr>
              <a:t>Model</a:t>
            </a:r>
            <a:r>
              <a:rPr lang="en-US" b="0" i="0" dirty="0">
                <a:solidFill>
                  <a:schemeClr val="tx1"/>
                </a:solidFill>
                <a:effectLst/>
                <a:latin typeface="Söhne"/>
              </a:rPr>
              <a:t>: Associates users with their booked seats, storing information like reservation date, status, and associated bus and seat details</a:t>
            </a:r>
            <a:r>
              <a:rPr lang="en-US" b="0" i="0" dirty="0">
                <a:solidFill>
                  <a:srgbClr val="ECECEC"/>
                </a:solidFill>
                <a:effectLst/>
                <a:latin typeface="Söhne"/>
              </a:rPr>
              <a:t>.</a:t>
            </a:r>
          </a:p>
          <a:p>
            <a:r>
              <a:rPr lang="en-US" b="1" dirty="0">
                <a:latin typeface="Söhne"/>
              </a:rPr>
              <a:t>Results Overview</a:t>
            </a:r>
          </a:p>
          <a:p>
            <a:pPr marL="171450" indent="-171450">
              <a:buFont typeface="Arial" panose="020B0604020202020204" pitchFamily="34" charset="0"/>
              <a:buChar char="•"/>
            </a:pPr>
            <a:r>
              <a:rPr lang="en-US" sz="1200" dirty="0"/>
              <a:t>User Interaction </a:t>
            </a:r>
          </a:p>
          <a:p>
            <a:pPr marL="171450" indent="-171450">
              <a:buFont typeface="Arial" panose="020B0604020202020204" pitchFamily="34" charset="0"/>
              <a:buChar char="•"/>
            </a:pPr>
            <a:r>
              <a:rPr lang="en-US" sz="1200" dirty="0"/>
              <a:t>Bus Search and Reservation</a:t>
            </a:r>
          </a:p>
          <a:p>
            <a:pPr marL="171450" indent="-171450">
              <a:buFont typeface="Arial" panose="020B0604020202020204" pitchFamily="34" charset="0"/>
              <a:buChar char="•"/>
            </a:pPr>
            <a:r>
              <a:rPr lang="en-US" sz="1200" dirty="0"/>
              <a:t>Booking Management</a:t>
            </a:r>
          </a:p>
          <a:p>
            <a:pPr marL="171450" indent="-171450">
              <a:buFont typeface="Arial" panose="020B0604020202020204" pitchFamily="34" charset="0"/>
              <a:buChar char="•"/>
            </a:pPr>
            <a:r>
              <a:rPr lang="en-US" sz="1200" dirty="0"/>
              <a:t>Admin Panel</a:t>
            </a:r>
          </a:p>
          <a:p>
            <a:pPr marL="171450" indent="-171450">
              <a:buFont typeface="Arial" panose="020B0604020202020204" pitchFamily="34" charset="0"/>
              <a:buChar char="•"/>
            </a:pPr>
            <a:r>
              <a:rPr lang="en-US" sz="1200" dirty="0"/>
              <a:t>System Performance</a:t>
            </a:r>
          </a:p>
          <a:p>
            <a:endParaRPr lang="en-US" dirty="0"/>
          </a:p>
          <a:p>
            <a:r>
              <a:rPr lang="en-US" sz="1200" dirty="0"/>
              <a:t>The results overview are effective and robust in handling and validating the application without any unexpected crashes and data inconsistencies.</a:t>
            </a:r>
            <a:endParaRPr lang="en-IN" sz="1200" dirty="0"/>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117</TotalTime>
  <Words>877</Words>
  <Application>Microsoft Office PowerPoint</Application>
  <PresentationFormat>On-screen Show (16:9)</PresentationFormat>
  <Paragraphs>101</Paragraphs>
  <Slides>14</Slides>
  <Notes>9</Notes>
  <HiddenSlides>0</HiddenSlides>
  <MMClips>0</MMClips>
  <ScaleCrop>false</ScaleCrop>
  <HeadingPairs>
    <vt:vector size="6" baseType="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16" baseType="lpstr">
      <vt:lpstr>Simple Light</vt:lpstr>
      <vt:lpstr>PowerPoint Presentation</vt:lpstr>
      <vt:lpstr>PowerPoint Presentation</vt:lpstr>
      <vt:lpstr>Problem Statement</vt:lpstr>
      <vt:lpstr>Project Overview</vt:lpstr>
      <vt:lpstr>Proposed Solution</vt:lpstr>
      <vt:lpstr>PowerPoint Presentation</vt:lpstr>
      <vt:lpstr>PowerPoint Presentation</vt:lpstr>
      <vt:lpstr>Technology Used</vt:lpstr>
      <vt:lpstr>Modelling &amp; Results</vt:lpstr>
      <vt:lpstr>Homepage</vt:lpstr>
      <vt:lpstr>Service-Page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ELCOT</cp:lastModifiedBy>
  <cp:revision>11</cp:revision>
  <dcterms:modified xsi:type="dcterms:W3CDTF">2024-04-07T10:48:56Z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