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0"/>
  </p:notesMasterIdLst>
  <p:sldIdLst>
    <p:sldId id="256" r:id="rId2"/>
    <p:sldId id="261" r:id="rId3"/>
    <p:sldId id="257" r:id="rId4"/>
    <p:sldId id="281" r:id="rId5"/>
    <p:sldId id="258" r:id="rId6"/>
    <p:sldId id="283" r:id="rId7"/>
    <p:sldId id="259" r:id="rId8"/>
    <p:sldId id="289" r:id="rId9"/>
    <p:sldId id="260" r:id="rId10"/>
    <p:sldId id="263" r:id="rId11"/>
    <p:sldId id="284" r:id="rId12"/>
    <p:sldId id="262" r:id="rId13"/>
    <p:sldId id="293" r:id="rId14"/>
    <p:sldId id="294" r:id="rId15"/>
    <p:sldId id="264" r:id="rId16"/>
    <p:sldId id="265" r:id="rId17"/>
    <p:sldId id="274" r:id="rId18"/>
    <p:sldId id="275" r:id="rId19"/>
    <p:sldId id="276" r:id="rId20"/>
    <p:sldId id="280" r:id="rId21"/>
    <p:sldId id="273" r:id="rId22"/>
    <p:sldId id="285" r:id="rId23"/>
    <p:sldId id="277" r:id="rId24"/>
    <p:sldId id="286" r:id="rId25"/>
    <p:sldId id="292" r:id="rId26"/>
    <p:sldId id="287" r:id="rId27"/>
    <p:sldId id="279" r:id="rId28"/>
    <p:sldId id="29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88467" autoAdjust="0"/>
  </p:normalViewPr>
  <p:slideViewPr>
    <p:cSldViewPr>
      <p:cViewPr varScale="1">
        <p:scale>
          <a:sx n="62" d="100"/>
          <a:sy n="62" d="100"/>
        </p:scale>
        <p:origin x="-135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CA053-A440-4E98-AB57-F4801BE41A76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D448A-EA7B-4CDF-A9F2-84E2170A7D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0350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D448A-EA7B-4CDF-A9F2-84E2170A7D7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80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D448A-EA7B-4CDF-A9F2-84E2170A7D7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800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511" y="1057275"/>
            <a:ext cx="5589269" cy="1454518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400" b="1" i="0">
                <a:ln w="14605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512" y="2613482"/>
            <a:ext cx="5589269" cy="4032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2977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49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05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498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2777217"/>
            <a:ext cx="7886700" cy="1070339"/>
          </a:xfrm>
        </p:spPr>
        <p:txBody>
          <a:bodyPr anchor="b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387454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2693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80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16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3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97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622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85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50" t="1528"/>
          <a:stretch/>
        </p:blipFill>
        <p:spPr>
          <a:xfrm>
            <a:off x="-29029" y="-31749"/>
            <a:ext cx="9173029" cy="71727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8623" y="165238"/>
            <a:ext cx="6743428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0575" y="1619249"/>
            <a:ext cx="7915275" cy="4737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3B2517-F922-4649-A86C-05C683E83180}" type="datetimeFigureOut">
              <a:rPr lang="zh-CN" altLang="en-US" smtClean="0"/>
              <a:pPr/>
              <a:t>2015-01-22 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139332-B76A-44BF-8DC8-17134BE4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096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70000"/>
        <a:buFont typeface="Wingdings" panose="05000000000000000000" pitchFamily="2" charset="2"/>
        <a:buChar char="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mages.cnitblog.com/blog/54346/201412/241537254215648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mages.cnitblog.com/blog/54346/201412/241537273124804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RicCC/archive/2007/07/16/domain-driven-design.html" TargetMode="External"/><Relationship Id="rId2" Type="http://schemas.openxmlformats.org/officeDocument/2006/relationships/hyperlink" Target="http://book.douban.com/subject/141861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nku.baidu.com/view/34c9754de518964bcf847c2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i.cmu.edu/productlin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luomingui/p/411754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g.org/md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437827" cy="1454518"/>
          </a:xfrm>
        </p:spPr>
        <p:txBody>
          <a:bodyPr>
            <a:noAutofit/>
          </a:bodyPr>
          <a:lstStyle/>
          <a:p>
            <a:r>
              <a:rPr lang="en-US" altLang="zh-CN" sz="6600" dirty="0" smtClean="0"/>
              <a:t>LCL </a:t>
            </a:r>
            <a:r>
              <a:rPr lang="zh-CN" altLang="en-US" sz="6600" dirty="0" smtClean="0"/>
              <a:t>平台技术</a:t>
            </a:r>
            <a:r>
              <a:rPr lang="zh-CN" altLang="en-US" sz="6600" dirty="0"/>
              <a:t>概览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2015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日 </a:t>
            </a:r>
            <a:r>
              <a:rPr lang="en-US" altLang="zh-CN" sz="3200" dirty="0" smtClean="0"/>
              <a:t>– </a:t>
            </a:r>
            <a:r>
              <a:rPr lang="zh-CN" altLang="en-US" sz="3200" dirty="0" smtClean="0"/>
              <a:t>罗敏贵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2808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平台架构特点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统一的分布式开发模式</a:t>
            </a:r>
          </a:p>
          <a:p>
            <a:r>
              <a:rPr lang="zh-CN" altLang="en-US" dirty="0" smtClean="0"/>
              <a:t>同时</a:t>
            </a:r>
            <a:r>
              <a:rPr lang="zh-CN" altLang="en-US" dirty="0"/>
              <a:t>支持 </a:t>
            </a:r>
            <a:r>
              <a:rPr lang="en-US" altLang="zh-CN" dirty="0"/>
              <a:t>C/S</a:t>
            </a:r>
            <a:r>
              <a:rPr lang="zh-CN" altLang="en-US" dirty="0"/>
              <a:t>、</a:t>
            </a:r>
            <a:r>
              <a:rPr lang="en-US" altLang="zh-CN" dirty="0"/>
              <a:t>B/S</a:t>
            </a:r>
            <a:r>
              <a:rPr lang="zh-CN" altLang="en-US" dirty="0"/>
              <a:t>、</a:t>
            </a:r>
            <a:r>
              <a:rPr lang="en-US" altLang="zh-CN" dirty="0"/>
              <a:t>Standalone</a:t>
            </a:r>
            <a:endParaRPr lang="zh-CN" altLang="en-US" dirty="0"/>
          </a:p>
          <a:p>
            <a:r>
              <a:rPr lang="zh-CN" altLang="en-US" dirty="0" smtClean="0"/>
              <a:t>多层架构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467553"/>
            <a:ext cx="4000528" cy="4390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76646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14646" y="2724141"/>
            <a:ext cx="3870325" cy="1582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44000" rIns="144000" anchor="ctr"/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4000" dirty="0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解决的问题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DB</a:t>
            </a:r>
            <a:r>
              <a:rPr lang="zh-CN" altLang="en-US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 ，</a:t>
            </a:r>
            <a:r>
              <a:rPr lang="zh-CN" altLang="en-US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插件，服务</a:t>
            </a:r>
            <a:endParaRPr lang="zh-CN" altLang="en-US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1641446" y="2901941"/>
            <a:ext cx="814387" cy="1573212"/>
          </a:xfrm>
          <a:custGeom>
            <a:avLst/>
            <a:gdLst>
              <a:gd name="connsiteX0" fmla="*/ 155380 w 814858"/>
              <a:gd name="connsiteY0" fmla="*/ 0 h 1572706"/>
              <a:gd name="connsiteX1" fmla="*/ 814858 w 814858"/>
              <a:gd name="connsiteY1" fmla="*/ 0 h 1572706"/>
              <a:gd name="connsiteX2" fmla="*/ 814858 w 814858"/>
              <a:gd name="connsiteY2" fmla="*/ 1572706 h 1572706"/>
              <a:gd name="connsiteX3" fmla="*/ 0 w 814858"/>
              <a:gd name="connsiteY3" fmla="*/ 1572706 h 157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58" h="1572706">
                <a:moveTo>
                  <a:pt x="155380" y="0"/>
                </a:moveTo>
                <a:lnTo>
                  <a:pt x="814858" y="0"/>
                </a:lnTo>
                <a:lnTo>
                  <a:pt x="814858" y="1572706"/>
                </a:lnTo>
                <a:lnTo>
                  <a:pt x="0" y="15727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2455833" y="2724141"/>
            <a:ext cx="658813" cy="1751012"/>
          </a:xfrm>
          <a:custGeom>
            <a:avLst/>
            <a:gdLst>
              <a:gd name="connsiteX0" fmla="*/ 659478 w 659478"/>
              <a:gd name="connsiteY0" fmla="*/ 0 h 1750466"/>
              <a:gd name="connsiteX1" fmla="*/ 659478 w 659478"/>
              <a:gd name="connsiteY1" fmla="*/ 1582205 h 1750466"/>
              <a:gd name="connsiteX2" fmla="*/ 10472 w 659478"/>
              <a:gd name="connsiteY2" fmla="*/ 1750466 h 1750466"/>
              <a:gd name="connsiteX3" fmla="*/ 0 w 659478"/>
              <a:gd name="connsiteY3" fmla="*/ 1750466 h 1750466"/>
              <a:gd name="connsiteX4" fmla="*/ 0 w 659478"/>
              <a:gd name="connsiteY4" fmla="*/ 177761 h 17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478" h="1750466">
                <a:moveTo>
                  <a:pt x="659478" y="0"/>
                </a:moveTo>
                <a:lnTo>
                  <a:pt x="659478" y="1582205"/>
                </a:lnTo>
                <a:lnTo>
                  <a:pt x="10472" y="1750466"/>
                </a:lnTo>
                <a:lnTo>
                  <a:pt x="0" y="1750466"/>
                </a:lnTo>
                <a:lnTo>
                  <a:pt x="0" y="1777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6984971" y="2724141"/>
            <a:ext cx="669925" cy="1751012"/>
          </a:xfrm>
          <a:custGeom>
            <a:avLst/>
            <a:gdLst>
              <a:gd name="T0" fmla="*/ 0 w 494"/>
              <a:gd name="T1" fmla="*/ 0 h 1290"/>
              <a:gd name="T2" fmla="*/ 0 w 494"/>
              <a:gd name="T3" fmla="*/ 1166 h 1290"/>
              <a:gd name="T4" fmla="*/ 494 w 494"/>
              <a:gd name="T5" fmla="*/ 1290 h 1290"/>
              <a:gd name="T6" fmla="*/ 494 w 494"/>
              <a:gd name="T7" fmla="*/ 131 h 1290"/>
              <a:gd name="T8" fmla="*/ 0 w 494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0">
                <a:moveTo>
                  <a:pt x="0" y="0"/>
                </a:moveTo>
                <a:lnTo>
                  <a:pt x="0" y="1166"/>
                </a:lnTo>
                <a:lnTo>
                  <a:pt x="494" y="1290"/>
                </a:lnTo>
                <a:lnTo>
                  <a:pt x="494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654896" y="2901941"/>
            <a:ext cx="804862" cy="15732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428596" y="2071678"/>
            <a:ext cx="1444625" cy="2403475"/>
          </a:xfrm>
          <a:custGeom>
            <a:avLst/>
            <a:gdLst>
              <a:gd name="connsiteX0" fmla="*/ 673485 w 1444292"/>
              <a:gd name="connsiteY0" fmla="*/ 47 h 2403455"/>
              <a:gd name="connsiteX1" fmla="*/ 701282 w 1444292"/>
              <a:gd name="connsiteY1" fmla="*/ 520 h 2403455"/>
              <a:gd name="connsiteX2" fmla="*/ 1440752 w 1444292"/>
              <a:gd name="connsiteY2" fmla="*/ 539701 h 2403455"/>
              <a:gd name="connsiteX3" fmla="*/ 1444292 w 1444292"/>
              <a:gd name="connsiteY3" fmla="*/ 581509 h 2403455"/>
              <a:gd name="connsiteX4" fmla="*/ 1444292 w 1444292"/>
              <a:gd name="connsiteY4" fmla="*/ 676726 h 2403455"/>
              <a:gd name="connsiteX5" fmla="*/ 1442717 w 1444292"/>
              <a:gd name="connsiteY5" fmla="*/ 694634 h 2403455"/>
              <a:gd name="connsiteX6" fmla="*/ 1441718 w 1444292"/>
              <a:gd name="connsiteY6" fmla="*/ 702518 h 2403455"/>
              <a:gd name="connsiteX7" fmla="*/ 1444292 w 1444292"/>
              <a:gd name="connsiteY7" fmla="*/ 702636 h 2403455"/>
              <a:gd name="connsiteX8" fmla="*/ 1444292 w 1444292"/>
              <a:gd name="connsiteY8" fmla="*/ 2402535 h 2403455"/>
              <a:gd name="connsiteX9" fmla="*/ 1375926 w 1444292"/>
              <a:gd name="connsiteY9" fmla="*/ 2402535 h 2403455"/>
              <a:gd name="connsiteX10" fmla="*/ 605195 w 1444292"/>
              <a:gd name="connsiteY10" fmla="*/ 2402535 h 2403455"/>
              <a:gd name="connsiteX11" fmla="*/ 6064 w 1444292"/>
              <a:gd name="connsiteY11" fmla="*/ 1830224 h 2403455"/>
              <a:gd name="connsiteX12" fmla="*/ 6064 w 1444292"/>
              <a:gd name="connsiteY12" fmla="*/ 1415792 h 2403455"/>
              <a:gd name="connsiteX13" fmla="*/ 167151 w 1444292"/>
              <a:gd name="connsiteY13" fmla="*/ 1170516 h 2403455"/>
              <a:gd name="connsiteX14" fmla="*/ 412 w 1444292"/>
              <a:gd name="connsiteY14" fmla="*/ 705337 h 2403455"/>
              <a:gd name="connsiteX15" fmla="*/ 673485 w 1444292"/>
              <a:gd name="connsiteY15" fmla="*/ 47 h 24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44292" h="2403455">
                <a:moveTo>
                  <a:pt x="673485" y="47"/>
                </a:moveTo>
                <a:cubicBezTo>
                  <a:pt x="691214" y="-185"/>
                  <a:pt x="701282" y="520"/>
                  <a:pt x="701282" y="520"/>
                </a:cubicBezTo>
                <a:cubicBezTo>
                  <a:pt x="1284164" y="520"/>
                  <a:pt x="1415555" y="332324"/>
                  <a:pt x="1440752" y="539701"/>
                </a:cubicBezTo>
                <a:lnTo>
                  <a:pt x="1444292" y="581509"/>
                </a:lnTo>
                <a:lnTo>
                  <a:pt x="1444292" y="676726"/>
                </a:lnTo>
                <a:lnTo>
                  <a:pt x="1442717" y="694634"/>
                </a:lnTo>
                <a:cubicBezTo>
                  <a:pt x="1442138" y="699775"/>
                  <a:pt x="1441718" y="702518"/>
                  <a:pt x="1441718" y="702518"/>
                </a:cubicBezTo>
                <a:lnTo>
                  <a:pt x="1444292" y="702636"/>
                </a:lnTo>
                <a:lnTo>
                  <a:pt x="1444292" y="2402535"/>
                </a:lnTo>
                <a:lnTo>
                  <a:pt x="1375926" y="2402535"/>
                </a:lnTo>
                <a:cubicBezTo>
                  <a:pt x="1207285" y="2402535"/>
                  <a:pt x="961989" y="2402535"/>
                  <a:pt x="605195" y="2402535"/>
                </a:cubicBezTo>
                <a:cubicBezTo>
                  <a:pt x="-50458" y="2425089"/>
                  <a:pt x="6064" y="2027573"/>
                  <a:pt x="6064" y="1830224"/>
                </a:cubicBezTo>
                <a:cubicBezTo>
                  <a:pt x="6064" y="1787935"/>
                  <a:pt x="6064" y="1415792"/>
                  <a:pt x="6064" y="1415792"/>
                </a:cubicBezTo>
                <a:cubicBezTo>
                  <a:pt x="6064" y="1243817"/>
                  <a:pt x="167151" y="1170516"/>
                  <a:pt x="167151" y="1170516"/>
                </a:cubicBezTo>
                <a:cubicBezTo>
                  <a:pt x="-16545" y="1032372"/>
                  <a:pt x="412" y="705337"/>
                  <a:pt x="412" y="705337"/>
                </a:cubicBezTo>
                <a:cubicBezTo>
                  <a:pt x="49868" y="49153"/>
                  <a:pt x="549380" y="1666"/>
                  <a:pt x="673485" y="4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677833" y="2314566"/>
            <a:ext cx="906463" cy="1971675"/>
          </a:xfrm>
          <a:custGeom>
            <a:avLst/>
            <a:gdLst>
              <a:gd name="T0" fmla="*/ 1699892041 w 321"/>
              <a:gd name="T1" fmla="*/ 1400580323 h 699"/>
              <a:gd name="T2" fmla="*/ 1260952158 w 321"/>
              <a:gd name="T3" fmla="*/ 779866570 h 699"/>
              <a:gd name="T4" fmla="*/ 814032013 w 321"/>
              <a:gd name="T5" fmla="*/ 1313042467 h 699"/>
              <a:gd name="T6" fmla="*/ 814032013 w 321"/>
              <a:gd name="T7" fmla="*/ 1663188253 h 699"/>
              <a:gd name="T8" fmla="*/ 0 w 321"/>
              <a:gd name="T9" fmla="*/ 1663188253 h 699"/>
              <a:gd name="T10" fmla="*/ 0 w 321"/>
              <a:gd name="T11" fmla="*/ 1368748632 h 699"/>
              <a:gd name="T12" fmla="*/ 1276912684 w 321"/>
              <a:gd name="T13" fmla="*/ 0 h 699"/>
              <a:gd name="T14" fmla="*/ 2147483646 w 321"/>
              <a:gd name="T15" fmla="*/ 1368748632 h 699"/>
              <a:gd name="T16" fmla="*/ 2147483646 w 321"/>
              <a:gd name="T17" fmla="*/ 1511989833 h 699"/>
              <a:gd name="T18" fmla="*/ 1955274577 w 321"/>
              <a:gd name="T19" fmla="*/ 2147483646 h 699"/>
              <a:gd name="T20" fmla="*/ 2147483646 w 321"/>
              <a:gd name="T21" fmla="*/ 2147483646 h 699"/>
              <a:gd name="T22" fmla="*/ 2147483646 w 321"/>
              <a:gd name="T23" fmla="*/ 2147483646 h 699"/>
              <a:gd name="T24" fmla="*/ 1276912684 w 321"/>
              <a:gd name="T25" fmla="*/ 2147483646 h 699"/>
              <a:gd name="T26" fmla="*/ 0 w 321"/>
              <a:gd name="T27" fmla="*/ 2147483646 h 699"/>
              <a:gd name="T28" fmla="*/ 0 w 321"/>
              <a:gd name="T29" fmla="*/ 2147483646 h 699"/>
              <a:gd name="T30" fmla="*/ 814032013 w 321"/>
              <a:gd name="T31" fmla="*/ 2147483646 h 699"/>
              <a:gd name="T32" fmla="*/ 814032013 w 321"/>
              <a:gd name="T33" fmla="*/ 2147483646 h 699"/>
              <a:gd name="T34" fmla="*/ 1260952158 w 321"/>
              <a:gd name="T35" fmla="*/ 2147483646 h 699"/>
              <a:gd name="T36" fmla="*/ 1699892041 w 321"/>
              <a:gd name="T37" fmla="*/ 2147483646 h 699"/>
              <a:gd name="T38" fmla="*/ 1699892041 w 321"/>
              <a:gd name="T39" fmla="*/ 2147483646 h 699"/>
              <a:gd name="T40" fmla="*/ 1141242565 w 321"/>
              <a:gd name="T41" fmla="*/ 2147483646 h 699"/>
              <a:gd name="T42" fmla="*/ 853936152 w 321"/>
              <a:gd name="T43" fmla="*/ 2147483646 h 699"/>
              <a:gd name="T44" fmla="*/ 853936152 w 321"/>
              <a:gd name="T45" fmla="*/ 2147483646 h 699"/>
              <a:gd name="T46" fmla="*/ 1189126967 w 321"/>
              <a:gd name="T47" fmla="*/ 2147483646 h 699"/>
              <a:gd name="T48" fmla="*/ 1699892041 w 321"/>
              <a:gd name="T49" fmla="*/ 1702977162 h 699"/>
              <a:gd name="T50" fmla="*/ 1699892041 w 321"/>
              <a:gd name="T51" fmla="*/ 1400580323 h 69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21" h="699">
                <a:moveTo>
                  <a:pt x="213" y="176"/>
                </a:moveTo>
                <a:cubicBezTo>
                  <a:pt x="213" y="114"/>
                  <a:pt x="192" y="98"/>
                  <a:pt x="158" y="98"/>
                </a:cubicBezTo>
                <a:cubicBezTo>
                  <a:pt x="123" y="98"/>
                  <a:pt x="102" y="116"/>
                  <a:pt x="102" y="165"/>
                </a:cubicBezTo>
                <a:cubicBezTo>
                  <a:pt x="102" y="209"/>
                  <a:pt x="102" y="209"/>
                  <a:pt x="102" y="209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63"/>
                  <a:pt x="55" y="0"/>
                  <a:pt x="160" y="0"/>
                </a:cubicBezTo>
                <a:cubicBezTo>
                  <a:pt x="266" y="0"/>
                  <a:pt x="321" y="63"/>
                  <a:pt x="321" y="172"/>
                </a:cubicBezTo>
                <a:cubicBezTo>
                  <a:pt x="321" y="190"/>
                  <a:pt x="321" y="190"/>
                  <a:pt x="321" y="190"/>
                </a:cubicBezTo>
                <a:cubicBezTo>
                  <a:pt x="321" y="263"/>
                  <a:pt x="297" y="309"/>
                  <a:pt x="245" y="330"/>
                </a:cubicBezTo>
                <a:cubicBezTo>
                  <a:pt x="299" y="354"/>
                  <a:pt x="321" y="404"/>
                  <a:pt x="321" y="474"/>
                </a:cubicBezTo>
                <a:cubicBezTo>
                  <a:pt x="321" y="527"/>
                  <a:pt x="321" y="527"/>
                  <a:pt x="321" y="527"/>
                </a:cubicBezTo>
                <a:cubicBezTo>
                  <a:pt x="321" y="637"/>
                  <a:pt x="266" y="699"/>
                  <a:pt x="160" y="699"/>
                </a:cubicBezTo>
                <a:cubicBezTo>
                  <a:pt x="55" y="699"/>
                  <a:pt x="0" y="637"/>
                  <a:pt x="0" y="527"/>
                </a:cubicBezTo>
                <a:cubicBezTo>
                  <a:pt x="0" y="471"/>
                  <a:pt x="0" y="471"/>
                  <a:pt x="0" y="471"/>
                </a:cubicBezTo>
                <a:cubicBezTo>
                  <a:pt x="102" y="471"/>
                  <a:pt x="102" y="471"/>
                  <a:pt x="102" y="471"/>
                </a:cubicBezTo>
                <a:cubicBezTo>
                  <a:pt x="102" y="534"/>
                  <a:pt x="102" y="534"/>
                  <a:pt x="102" y="534"/>
                </a:cubicBezTo>
                <a:cubicBezTo>
                  <a:pt x="102" y="583"/>
                  <a:pt x="123" y="601"/>
                  <a:pt x="158" y="601"/>
                </a:cubicBezTo>
                <a:cubicBezTo>
                  <a:pt x="192" y="601"/>
                  <a:pt x="213" y="585"/>
                  <a:pt x="213" y="524"/>
                </a:cubicBezTo>
                <a:cubicBezTo>
                  <a:pt x="213" y="471"/>
                  <a:pt x="213" y="471"/>
                  <a:pt x="213" y="471"/>
                </a:cubicBezTo>
                <a:cubicBezTo>
                  <a:pt x="213" y="407"/>
                  <a:pt x="192" y="384"/>
                  <a:pt x="143" y="384"/>
                </a:cubicBezTo>
                <a:cubicBezTo>
                  <a:pt x="107" y="384"/>
                  <a:pt x="107" y="384"/>
                  <a:pt x="107" y="384"/>
                </a:cubicBezTo>
                <a:cubicBezTo>
                  <a:pt x="107" y="286"/>
                  <a:pt x="107" y="286"/>
                  <a:pt x="107" y="28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89" y="286"/>
                  <a:pt x="213" y="269"/>
                  <a:pt x="213" y="214"/>
                </a:cubicBezTo>
                <a:lnTo>
                  <a:pt x="213" y="17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99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快速</a:t>
            </a:r>
            <a:r>
              <a:rPr lang="zh-CN" altLang="en-US" dirty="0"/>
              <a:t>开发数据库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857364"/>
            <a:ext cx="7915275" cy="4737101"/>
          </a:xfrm>
        </p:spPr>
        <p:txBody>
          <a:bodyPr/>
          <a:lstStyle/>
          <a:p>
            <a:r>
              <a:rPr lang="en-US" altLang="zh-CN" dirty="0" err="1" smtClean="0"/>
              <a:t>AutoDB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EF</a:t>
            </a:r>
            <a:r>
              <a:rPr lang="zh-CN" altLang="en-US" dirty="0" smtClean="0"/>
              <a:t>的</a:t>
            </a:r>
            <a:r>
              <a:rPr lang="en-US" dirty="0" smtClean="0"/>
              <a:t>Code First </a:t>
            </a:r>
            <a:r>
              <a:rPr lang="zh-CN" altLang="en-US" dirty="0" smtClean="0"/>
              <a:t>实现</a:t>
            </a:r>
            <a:endParaRPr lang="en-US" altLang="zh-CN" dirty="0"/>
          </a:p>
          <a:p>
            <a:r>
              <a:rPr lang="en-US" altLang="zh-CN" dirty="0" smtClean="0"/>
              <a:t>DDD</a:t>
            </a:r>
          </a:p>
          <a:p>
            <a:r>
              <a:rPr lang="zh-CN" altLang="en-US" dirty="0" smtClean="0"/>
              <a:t>基于插件开发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2849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插件应用程序概述</a:t>
            </a:r>
            <a:endParaRPr lang="zh-CN" altLang="en-US" dirty="0"/>
          </a:p>
        </p:txBody>
      </p:sp>
      <p:pic>
        <p:nvPicPr>
          <p:cNvPr id="1026" name="Picture 2" descr="clipboard[1]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786190"/>
            <a:ext cx="5412972" cy="3041804"/>
          </a:xfrm>
          <a:prstGeom prst="rect">
            <a:avLst/>
          </a:prstGeom>
          <a:noFill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5786" y="1857364"/>
            <a:ext cx="7915275" cy="4737101"/>
          </a:xfrm>
        </p:spPr>
        <p:txBody>
          <a:bodyPr/>
          <a:lstStyle/>
          <a:p>
            <a:r>
              <a:rPr lang="zh-CN" altLang="en-US" dirty="0" smtClean="0"/>
              <a:t>主程序</a:t>
            </a:r>
            <a:r>
              <a:rPr lang="zh-CN" altLang="en-US" dirty="0" smtClean="0"/>
              <a:t>：针对特定应用环境（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等应用环境），加载启动插件，获取插件入口，运行入口程序。</a:t>
            </a:r>
            <a:endParaRPr lang="en-US" altLang="zh-CN" dirty="0"/>
          </a:p>
          <a:p>
            <a:r>
              <a:rPr lang="zh-CN" altLang="en-US" dirty="0" smtClean="0"/>
              <a:t>插件：提供应用功能，实现对其它插件功能扩展并暴露功能扩展点。</a:t>
            </a:r>
            <a:endParaRPr lang="en-US" altLang="zh-CN" dirty="0" smtClean="0"/>
          </a:p>
          <a:p>
            <a:r>
              <a:rPr lang="zh-CN" altLang="en-US" dirty="0" smtClean="0"/>
              <a:t>插件框架：与特定应用环境无关，实现插件功能组合与扩展。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插件主程序</a:t>
            </a:r>
            <a:r>
              <a:rPr lang="zh-CN" altLang="en-US" dirty="0" smtClean="0"/>
              <a:t>与插件的通讯</a:t>
            </a:r>
            <a:endParaRPr lang="zh-CN" altLang="en-US" dirty="0"/>
          </a:p>
        </p:txBody>
      </p:sp>
      <p:pic>
        <p:nvPicPr>
          <p:cNvPr id="46082" name="Picture 2" descr="clipboard[2]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714487"/>
            <a:ext cx="7715304" cy="48565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领域驱动设计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36733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65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DDD – </a:t>
            </a:r>
            <a:r>
              <a:rPr lang="zh-CN" altLang="en-US" dirty="0" smtClean="0"/>
              <a:t>相关链接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http://book.douban.com/subject/1418618/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3"/>
              </a:rPr>
              <a:t>http://www.cnblogs.com/RicCC/archive/2007/07/16/domain-driven-design.html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4"/>
              </a:rPr>
              <a:t>http://wenku.baidu.com/view/34c9754de518964bcf847c2e.html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73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产品线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两阶段生命周期：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领域工程和应用工程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7128792" cy="552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939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产品线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产品线三大活动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04661"/>
            <a:ext cx="41148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654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产品线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可变性管理</a:t>
            </a:r>
            <a:endParaRPr lang="zh-CN" altLang="en-US" dirty="0"/>
          </a:p>
        </p:txBody>
      </p:sp>
      <p:pic>
        <p:nvPicPr>
          <p:cNvPr id="12290" name="Picture 2" descr="http://pic002.cnblogs.com/img/zhoujg/200901/20090107172816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8397"/>
            <a:ext cx="3714750" cy="2390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images.cnblogs.com/cnblogs_com/zhoujg/199152/r_The%20relation%20of%20different%20types%20of%20variabi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24274"/>
            <a:ext cx="6096000" cy="31337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438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</a:t>
            </a:r>
            <a:r>
              <a:rPr lang="zh-CN" altLang="en-US" dirty="0"/>
              <a:t>演示意在框架整体技术</a:t>
            </a:r>
            <a:r>
              <a:rPr lang="zh-CN" altLang="en-US" dirty="0" smtClean="0"/>
              <a:t>概述</a:t>
            </a:r>
            <a:r>
              <a:rPr lang="zh-CN" altLang="en-US" dirty="0"/>
              <a:t>，以让大家对整体模块有轮廓的</a:t>
            </a:r>
            <a:r>
              <a:rPr lang="zh-CN" altLang="en-US" dirty="0" smtClean="0"/>
              <a:t>了解</a:t>
            </a:r>
            <a:endParaRPr lang="en-US" altLang="zh-CN" dirty="0" smtClean="0"/>
          </a:p>
          <a:p>
            <a:r>
              <a:rPr lang="zh-CN" altLang="en-US" dirty="0"/>
              <a:t>针对具体的模块或设计细节以后会跟大家继续</a:t>
            </a:r>
            <a:r>
              <a:rPr lang="zh-CN" altLang="en-US" dirty="0" smtClean="0"/>
              <a:t>交流。</a:t>
            </a:r>
            <a:endParaRPr lang="en-US" altLang="zh-CN" dirty="0"/>
          </a:p>
          <a:p>
            <a:r>
              <a:rPr lang="zh-CN" altLang="en-US" dirty="0" smtClean="0"/>
              <a:t>欢迎大家提出宝贵意见。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897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产品线工程 </a:t>
            </a:r>
            <a:r>
              <a:rPr lang="en-US" altLang="zh-CN" dirty="0" smtClean="0"/>
              <a:t>– </a:t>
            </a:r>
            <a:r>
              <a:rPr lang="zh-CN" altLang="en-US" dirty="0"/>
              <a:t>相关链接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http://www.sei.cmu.edu/productlines/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7609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产品线工程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主要成果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插件化业务模块积累</a:t>
            </a:r>
          </a:p>
          <a:p>
            <a:r>
              <a:rPr lang="zh-CN" altLang="en-US" dirty="0"/>
              <a:t>客户</a:t>
            </a:r>
            <a:r>
              <a:rPr lang="zh-CN" altLang="en-US" dirty="0" smtClean="0"/>
              <a:t>化开发</a:t>
            </a:r>
            <a:endParaRPr lang="zh-CN" altLang="en-US" dirty="0"/>
          </a:p>
          <a:p>
            <a:r>
              <a:rPr lang="zh-CN" altLang="en-US" dirty="0" smtClean="0"/>
              <a:t>实施人员</a:t>
            </a:r>
            <a:r>
              <a:rPr lang="en-US" altLang="zh-CN" dirty="0" smtClean="0"/>
              <a:t>/</a:t>
            </a:r>
            <a:r>
              <a:rPr lang="zh-CN" altLang="en-US" dirty="0" smtClean="0"/>
              <a:t>客户 配置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2525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786050" y="2786058"/>
            <a:ext cx="3870325" cy="1582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44000" rIns="144000" anchor="ctr"/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4000" dirty="0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核心模块</a:t>
            </a:r>
            <a:endParaRPr lang="en-US" altLang="zh-CN" sz="4000" dirty="0" smtClean="0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  <a:p>
            <a:pPr algn="ctr" eaLnBrk="1" hangingPunct="1">
              <a:spcAft>
                <a:spcPts val="600"/>
              </a:spcAft>
            </a:pPr>
            <a:endParaRPr lang="zh-CN" altLang="en-US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1312850" y="2963858"/>
            <a:ext cx="814387" cy="1573212"/>
          </a:xfrm>
          <a:custGeom>
            <a:avLst/>
            <a:gdLst>
              <a:gd name="connsiteX0" fmla="*/ 155380 w 814858"/>
              <a:gd name="connsiteY0" fmla="*/ 0 h 1572706"/>
              <a:gd name="connsiteX1" fmla="*/ 814858 w 814858"/>
              <a:gd name="connsiteY1" fmla="*/ 0 h 1572706"/>
              <a:gd name="connsiteX2" fmla="*/ 814858 w 814858"/>
              <a:gd name="connsiteY2" fmla="*/ 1572706 h 1572706"/>
              <a:gd name="connsiteX3" fmla="*/ 0 w 814858"/>
              <a:gd name="connsiteY3" fmla="*/ 1572706 h 157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58" h="1572706">
                <a:moveTo>
                  <a:pt x="155380" y="0"/>
                </a:moveTo>
                <a:lnTo>
                  <a:pt x="814858" y="0"/>
                </a:lnTo>
                <a:lnTo>
                  <a:pt x="814858" y="1572706"/>
                </a:lnTo>
                <a:lnTo>
                  <a:pt x="0" y="15727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2127237" y="2786058"/>
            <a:ext cx="658813" cy="1751012"/>
          </a:xfrm>
          <a:custGeom>
            <a:avLst/>
            <a:gdLst>
              <a:gd name="connsiteX0" fmla="*/ 659478 w 659478"/>
              <a:gd name="connsiteY0" fmla="*/ 0 h 1750466"/>
              <a:gd name="connsiteX1" fmla="*/ 659478 w 659478"/>
              <a:gd name="connsiteY1" fmla="*/ 1582205 h 1750466"/>
              <a:gd name="connsiteX2" fmla="*/ 10472 w 659478"/>
              <a:gd name="connsiteY2" fmla="*/ 1750466 h 1750466"/>
              <a:gd name="connsiteX3" fmla="*/ 0 w 659478"/>
              <a:gd name="connsiteY3" fmla="*/ 1750466 h 1750466"/>
              <a:gd name="connsiteX4" fmla="*/ 0 w 659478"/>
              <a:gd name="connsiteY4" fmla="*/ 177761 h 17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478" h="1750466">
                <a:moveTo>
                  <a:pt x="659478" y="0"/>
                </a:moveTo>
                <a:lnTo>
                  <a:pt x="659478" y="1582205"/>
                </a:lnTo>
                <a:lnTo>
                  <a:pt x="10472" y="1750466"/>
                </a:lnTo>
                <a:lnTo>
                  <a:pt x="0" y="1750466"/>
                </a:lnTo>
                <a:lnTo>
                  <a:pt x="0" y="1777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6656375" y="2786058"/>
            <a:ext cx="669925" cy="1751012"/>
          </a:xfrm>
          <a:custGeom>
            <a:avLst/>
            <a:gdLst>
              <a:gd name="T0" fmla="*/ 0 w 494"/>
              <a:gd name="T1" fmla="*/ 0 h 1290"/>
              <a:gd name="T2" fmla="*/ 0 w 494"/>
              <a:gd name="T3" fmla="*/ 1166 h 1290"/>
              <a:gd name="T4" fmla="*/ 494 w 494"/>
              <a:gd name="T5" fmla="*/ 1290 h 1290"/>
              <a:gd name="T6" fmla="*/ 494 w 494"/>
              <a:gd name="T7" fmla="*/ 131 h 1290"/>
              <a:gd name="T8" fmla="*/ 0 w 494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0">
                <a:moveTo>
                  <a:pt x="0" y="0"/>
                </a:moveTo>
                <a:lnTo>
                  <a:pt x="0" y="1166"/>
                </a:lnTo>
                <a:lnTo>
                  <a:pt x="494" y="1290"/>
                </a:lnTo>
                <a:lnTo>
                  <a:pt x="494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326300" y="2963858"/>
            <a:ext cx="804862" cy="15732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10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仓库</a:t>
            </a:r>
            <a:r>
              <a:rPr lang="zh-CN" altLang="en-US" dirty="0"/>
              <a:t>模块</a:t>
            </a:r>
          </a:p>
          <a:p>
            <a:r>
              <a:rPr lang="zh-CN" altLang="en-US" dirty="0"/>
              <a:t>插件引擎</a:t>
            </a:r>
          </a:p>
          <a:p>
            <a:r>
              <a:rPr lang="zh-CN" altLang="en-US" dirty="0" smtClean="0"/>
              <a:t>实体</a:t>
            </a:r>
            <a:r>
              <a:rPr lang="zh-CN" altLang="en-US" dirty="0"/>
              <a:t>框架</a:t>
            </a:r>
          </a:p>
          <a:p>
            <a:r>
              <a:rPr lang="zh-CN" altLang="en-US" dirty="0"/>
              <a:t>数据库同步模块</a:t>
            </a:r>
          </a:p>
          <a:p>
            <a:r>
              <a:rPr lang="zh-CN" altLang="en-US" dirty="0"/>
              <a:t>界面层生成模块</a:t>
            </a:r>
          </a:p>
          <a:p>
            <a:r>
              <a:rPr lang="zh-CN" altLang="en-US" dirty="0" smtClean="0"/>
              <a:t>插件：</a:t>
            </a:r>
            <a:r>
              <a:rPr lang="en-US" altLang="zh-CN" dirty="0" smtClean="0"/>
              <a:t>RBAC </a:t>
            </a:r>
            <a:r>
              <a:rPr lang="zh-CN" altLang="en-US" dirty="0"/>
              <a:t>通用权限管理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dirty="0" smtClean="0"/>
              <a:t>            Bootstrap </a:t>
            </a:r>
            <a:r>
              <a:rPr lang="zh-CN" altLang="en-US" dirty="0" smtClean="0"/>
              <a:t>后台黑色界面模块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EasyUI</a:t>
            </a:r>
            <a:r>
              <a:rPr lang="zh-CN" altLang="en-US" dirty="0" smtClean="0"/>
              <a:t>后台界面模块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1154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786050" y="2786058"/>
            <a:ext cx="3870325" cy="1582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44000" rIns="144000" anchor="ctr"/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4000" dirty="0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程序示例</a:t>
            </a:r>
            <a:endParaRPr lang="en-US" altLang="zh-CN" sz="4000" dirty="0" smtClean="0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  <a:p>
            <a:pPr algn="ctr" eaLnBrk="1" hangingPunct="1">
              <a:spcAft>
                <a:spcPts val="600"/>
              </a:spcAft>
            </a:pPr>
            <a:endParaRPr lang="zh-CN" altLang="en-US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1312850" y="2963858"/>
            <a:ext cx="814387" cy="1573212"/>
          </a:xfrm>
          <a:custGeom>
            <a:avLst/>
            <a:gdLst>
              <a:gd name="connsiteX0" fmla="*/ 155380 w 814858"/>
              <a:gd name="connsiteY0" fmla="*/ 0 h 1572706"/>
              <a:gd name="connsiteX1" fmla="*/ 814858 w 814858"/>
              <a:gd name="connsiteY1" fmla="*/ 0 h 1572706"/>
              <a:gd name="connsiteX2" fmla="*/ 814858 w 814858"/>
              <a:gd name="connsiteY2" fmla="*/ 1572706 h 1572706"/>
              <a:gd name="connsiteX3" fmla="*/ 0 w 814858"/>
              <a:gd name="connsiteY3" fmla="*/ 1572706 h 157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58" h="1572706">
                <a:moveTo>
                  <a:pt x="155380" y="0"/>
                </a:moveTo>
                <a:lnTo>
                  <a:pt x="814858" y="0"/>
                </a:lnTo>
                <a:lnTo>
                  <a:pt x="814858" y="1572706"/>
                </a:lnTo>
                <a:lnTo>
                  <a:pt x="0" y="15727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2127237" y="2786058"/>
            <a:ext cx="658813" cy="1751012"/>
          </a:xfrm>
          <a:custGeom>
            <a:avLst/>
            <a:gdLst>
              <a:gd name="connsiteX0" fmla="*/ 659478 w 659478"/>
              <a:gd name="connsiteY0" fmla="*/ 0 h 1750466"/>
              <a:gd name="connsiteX1" fmla="*/ 659478 w 659478"/>
              <a:gd name="connsiteY1" fmla="*/ 1582205 h 1750466"/>
              <a:gd name="connsiteX2" fmla="*/ 10472 w 659478"/>
              <a:gd name="connsiteY2" fmla="*/ 1750466 h 1750466"/>
              <a:gd name="connsiteX3" fmla="*/ 0 w 659478"/>
              <a:gd name="connsiteY3" fmla="*/ 1750466 h 1750466"/>
              <a:gd name="connsiteX4" fmla="*/ 0 w 659478"/>
              <a:gd name="connsiteY4" fmla="*/ 177761 h 17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478" h="1750466">
                <a:moveTo>
                  <a:pt x="659478" y="0"/>
                </a:moveTo>
                <a:lnTo>
                  <a:pt x="659478" y="1582205"/>
                </a:lnTo>
                <a:lnTo>
                  <a:pt x="10472" y="1750466"/>
                </a:lnTo>
                <a:lnTo>
                  <a:pt x="0" y="1750466"/>
                </a:lnTo>
                <a:lnTo>
                  <a:pt x="0" y="1777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6656375" y="2786058"/>
            <a:ext cx="669925" cy="1751012"/>
          </a:xfrm>
          <a:custGeom>
            <a:avLst/>
            <a:gdLst>
              <a:gd name="T0" fmla="*/ 0 w 494"/>
              <a:gd name="T1" fmla="*/ 0 h 1290"/>
              <a:gd name="T2" fmla="*/ 0 w 494"/>
              <a:gd name="T3" fmla="*/ 1166 h 1290"/>
              <a:gd name="T4" fmla="*/ 494 w 494"/>
              <a:gd name="T5" fmla="*/ 1290 h 1290"/>
              <a:gd name="T6" fmla="*/ 494 w 494"/>
              <a:gd name="T7" fmla="*/ 131 h 1290"/>
              <a:gd name="T8" fmla="*/ 0 w 494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0">
                <a:moveTo>
                  <a:pt x="0" y="0"/>
                </a:moveTo>
                <a:lnTo>
                  <a:pt x="0" y="1166"/>
                </a:lnTo>
                <a:lnTo>
                  <a:pt x="494" y="1290"/>
                </a:lnTo>
                <a:lnTo>
                  <a:pt x="494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326300" y="2963858"/>
            <a:ext cx="804862" cy="15732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549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48603"/>
            <a:ext cx="6696744" cy="329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41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6050" y="2786058"/>
            <a:ext cx="3870325" cy="1582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44000" rIns="144000" anchor="ctr"/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4000" dirty="0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业界发展</a:t>
            </a:r>
            <a:endParaRPr lang="en-US" altLang="zh-CN" sz="4000" dirty="0" smtClean="0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  <a:p>
            <a:pPr algn="ctr" eaLnBrk="1" hangingPunct="1">
              <a:spcAft>
                <a:spcPts val="600"/>
              </a:spcAft>
            </a:pPr>
            <a:endParaRPr lang="zh-CN" altLang="en-US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1312850" y="2963858"/>
            <a:ext cx="814387" cy="1573212"/>
          </a:xfrm>
          <a:custGeom>
            <a:avLst/>
            <a:gdLst>
              <a:gd name="connsiteX0" fmla="*/ 155380 w 814858"/>
              <a:gd name="connsiteY0" fmla="*/ 0 h 1572706"/>
              <a:gd name="connsiteX1" fmla="*/ 814858 w 814858"/>
              <a:gd name="connsiteY1" fmla="*/ 0 h 1572706"/>
              <a:gd name="connsiteX2" fmla="*/ 814858 w 814858"/>
              <a:gd name="connsiteY2" fmla="*/ 1572706 h 1572706"/>
              <a:gd name="connsiteX3" fmla="*/ 0 w 814858"/>
              <a:gd name="connsiteY3" fmla="*/ 1572706 h 157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58" h="1572706">
                <a:moveTo>
                  <a:pt x="155380" y="0"/>
                </a:moveTo>
                <a:lnTo>
                  <a:pt x="814858" y="0"/>
                </a:lnTo>
                <a:lnTo>
                  <a:pt x="814858" y="1572706"/>
                </a:lnTo>
                <a:lnTo>
                  <a:pt x="0" y="15727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2127237" y="2786058"/>
            <a:ext cx="658813" cy="1751012"/>
          </a:xfrm>
          <a:custGeom>
            <a:avLst/>
            <a:gdLst>
              <a:gd name="connsiteX0" fmla="*/ 659478 w 659478"/>
              <a:gd name="connsiteY0" fmla="*/ 0 h 1750466"/>
              <a:gd name="connsiteX1" fmla="*/ 659478 w 659478"/>
              <a:gd name="connsiteY1" fmla="*/ 1582205 h 1750466"/>
              <a:gd name="connsiteX2" fmla="*/ 10472 w 659478"/>
              <a:gd name="connsiteY2" fmla="*/ 1750466 h 1750466"/>
              <a:gd name="connsiteX3" fmla="*/ 0 w 659478"/>
              <a:gd name="connsiteY3" fmla="*/ 1750466 h 1750466"/>
              <a:gd name="connsiteX4" fmla="*/ 0 w 659478"/>
              <a:gd name="connsiteY4" fmla="*/ 177761 h 17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478" h="1750466">
                <a:moveTo>
                  <a:pt x="659478" y="0"/>
                </a:moveTo>
                <a:lnTo>
                  <a:pt x="659478" y="1582205"/>
                </a:lnTo>
                <a:lnTo>
                  <a:pt x="10472" y="1750466"/>
                </a:lnTo>
                <a:lnTo>
                  <a:pt x="0" y="1750466"/>
                </a:lnTo>
                <a:lnTo>
                  <a:pt x="0" y="1777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6656375" y="2786058"/>
            <a:ext cx="669925" cy="1751012"/>
          </a:xfrm>
          <a:custGeom>
            <a:avLst/>
            <a:gdLst>
              <a:gd name="T0" fmla="*/ 0 w 494"/>
              <a:gd name="T1" fmla="*/ 0 h 1290"/>
              <a:gd name="T2" fmla="*/ 0 w 494"/>
              <a:gd name="T3" fmla="*/ 1166 h 1290"/>
              <a:gd name="T4" fmla="*/ 494 w 494"/>
              <a:gd name="T5" fmla="*/ 1290 h 1290"/>
              <a:gd name="T6" fmla="*/ 494 w 494"/>
              <a:gd name="T7" fmla="*/ 131 h 1290"/>
              <a:gd name="T8" fmla="*/ 0 w 494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0">
                <a:moveTo>
                  <a:pt x="0" y="0"/>
                </a:moveTo>
                <a:lnTo>
                  <a:pt x="0" y="1166"/>
                </a:lnTo>
                <a:lnTo>
                  <a:pt x="494" y="1290"/>
                </a:lnTo>
                <a:lnTo>
                  <a:pt x="494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326300" y="2963858"/>
            <a:ext cx="804862" cy="15732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86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与业界对比</a:t>
            </a:r>
            <a:endParaRPr lang="zh-CN" altLang="en-U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990764" cy="4786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9461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0" y="2571744"/>
            <a:ext cx="91440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2962275" y="2492369"/>
            <a:ext cx="1952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8000" dirty="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End</a:t>
            </a:r>
            <a:endParaRPr lang="zh-CN" altLang="en-US" sz="8000" dirty="0">
              <a:solidFill>
                <a:srgbClr val="FFFFFF"/>
              </a:solidFill>
              <a:latin typeface="Modern No. 20" pitchFamily="18" charset="0"/>
              <a:ea typeface="方正中倩_GBK"/>
              <a:cs typeface="方正中倩_GBK"/>
            </a:endParaRPr>
          </a:p>
        </p:txBody>
      </p:sp>
      <p:sp>
        <p:nvSpPr>
          <p:cNvPr id="7" name="椭圆形标注 3"/>
          <p:cNvSpPr>
            <a:spLocks noChangeArrowheads="1"/>
          </p:cNvSpPr>
          <p:nvPr/>
        </p:nvSpPr>
        <p:spPr bwMode="auto">
          <a:xfrm rot="437392">
            <a:off x="4900300" y="1012288"/>
            <a:ext cx="2568827" cy="1960254"/>
          </a:xfrm>
          <a:prstGeom prst="wedgeEllipseCallout">
            <a:avLst>
              <a:gd name="adj1" fmla="val -40199"/>
              <a:gd name="adj2" fmla="val 53991"/>
            </a:avLst>
          </a:prstGeom>
          <a:solidFill>
            <a:schemeClr val="accent2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5259710" y="1571612"/>
            <a:ext cx="174118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50000"/>
              </a:lnSpc>
              <a:buFont typeface="Arial" pitchFamily="34" charset="0"/>
              <a:buNone/>
            </a:pPr>
            <a:r>
              <a:rPr lang="en-US" altLang="zh-CN" sz="7200" dirty="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Thank</a:t>
            </a:r>
          </a:p>
          <a:p>
            <a:pPr algn="ctr" eaLnBrk="1" hangingPunct="1">
              <a:lnSpc>
                <a:spcPct val="50000"/>
              </a:lnSpc>
              <a:buFont typeface="Arial" pitchFamily="34" charset="0"/>
              <a:buNone/>
            </a:pPr>
            <a:r>
              <a:rPr lang="en-US" altLang="zh-CN" sz="7200" dirty="0">
                <a:solidFill>
                  <a:srgbClr val="FFFFFF"/>
                </a:solidFill>
                <a:latin typeface="Modern No. 20" pitchFamily="18" charset="0"/>
                <a:ea typeface="方正中倩_GBK"/>
                <a:cs typeface="方正中倩_GBK"/>
              </a:rPr>
              <a:t>you</a:t>
            </a:r>
            <a:endParaRPr lang="zh-CN" altLang="en-US" sz="7200" dirty="0">
              <a:solidFill>
                <a:srgbClr val="FFFFFF"/>
              </a:solidFill>
              <a:latin typeface="Modern No. 20" pitchFamily="18" charset="0"/>
              <a:ea typeface="方正中倩_GBK"/>
              <a:cs typeface="方正中倩_GBK"/>
            </a:endParaRPr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3857620" y="4087592"/>
            <a:ext cx="2286016" cy="58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13812345678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3929058" y="4801972"/>
            <a:ext cx="2571768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minguiluo@163.com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11" name="文本框 19"/>
          <p:cNvSpPr txBox="1">
            <a:spLocks noChangeArrowheads="1"/>
          </p:cNvSpPr>
          <p:nvPr/>
        </p:nvSpPr>
        <p:spPr bwMode="auto">
          <a:xfrm>
            <a:off x="3929058" y="5659228"/>
            <a:ext cx="3267095" cy="55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http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://www.cnblogs.com/luomingui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3357554" y="4944848"/>
            <a:ext cx="357190" cy="357190"/>
          </a:xfrm>
          <a:custGeom>
            <a:avLst/>
            <a:gdLst>
              <a:gd name="T0" fmla="*/ 48 w 4974795"/>
              <a:gd name="T1" fmla="*/ 47 h 3320682"/>
              <a:gd name="T2" fmla="*/ 63 w 4974795"/>
              <a:gd name="T3" fmla="*/ 60 h 3320682"/>
              <a:gd name="T4" fmla="*/ 78 w 4974795"/>
              <a:gd name="T5" fmla="*/ 47 h 3320682"/>
              <a:gd name="T6" fmla="*/ 122 w 4974795"/>
              <a:gd name="T7" fmla="*/ 86 h 3320682"/>
              <a:gd name="T8" fmla="*/ 4 w 4974795"/>
              <a:gd name="T9" fmla="*/ 86 h 3320682"/>
              <a:gd name="T10" fmla="*/ 48 w 4974795"/>
              <a:gd name="T11" fmla="*/ 47 h 3320682"/>
              <a:gd name="T12" fmla="*/ 0 w 4974795"/>
              <a:gd name="T13" fmla="*/ 4 h 3320682"/>
              <a:gd name="T14" fmla="*/ 45 w 4974795"/>
              <a:gd name="T15" fmla="*/ 45 h 3320682"/>
              <a:gd name="T16" fmla="*/ 0 w 4974795"/>
              <a:gd name="T17" fmla="*/ 85 h 3320682"/>
              <a:gd name="T18" fmla="*/ 0 w 4974795"/>
              <a:gd name="T19" fmla="*/ 4 h 3320682"/>
              <a:gd name="T20" fmla="*/ 126 w 4974795"/>
              <a:gd name="T21" fmla="*/ 4 h 3320682"/>
              <a:gd name="T22" fmla="*/ 126 w 4974795"/>
              <a:gd name="T23" fmla="*/ 85 h 3320682"/>
              <a:gd name="T24" fmla="*/ 81 w 4974795"/>
              <a:gd name="T25" fmla="*/ 45 h 3320682"/>
              <a:gd name="T26" fmla="*/ 126 w 4974795"/>
              <a:gd name="T27" fmla="*/ 4 h 3320682"/>
              <a:gd name="T28" fmla="*/ 1 w 4974795"/>
              <a:gd name="T29" fmla="*/ 0 h 3320682"/>
              <a:gd name="T30" fmla="*/ 125 w 4974795"/>
              <a:gd name="T31" fmla="*/ 0 h 3320682"/>
              <a:gd name="T32" fmla="*/ 63 w 4974795"/>
              <a:gd name="T33" fmla="*/ 55 h 3320682"/>
              <a:gd name="T34" fmla="*/ 1 w 4974795"/>
              <a:gd name="T35" fmla="*/ 0 h 332068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sz="3200"/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3286116" y="5659228"/>
            <a:ext cx="428628" cy="571504"/>
          </a:xfrm>
          <a:custGeom>
            <a:avLst/>
            <a:gdLst>
              <a:gd name="T0" fmla="*/ 448 w 1119349"/>
              <a:gd name="T1" fmla="*/ 2735 h 1157433"/>
              <a:gd name="T2" fmla="*/ 358 w 1119349"/>
              <a:gd name="T3" fmla="*/ 3688 h 1157433"/>
              <a:gd name="T4" fmla="*/ 1443 w 1119349"/>
              <a:gd name="T5" fmla="*/ 3477 h 1157433"/>
              <a:gd name="T6" fmla="*/ 448 w 1119349"/>
              <a:gd name="T7" fmla="*/ 2735 h 1157433"/>
              <a:gd name="T8" fmla="*/ 1922 w 1119349"/>
              <a:gd name="T9" fmla="*/ 1155 h 1157433"/>
              <a:gd name="T10" fmla="*/ 1367 w 1119349"/>
              <a:gd name="T11" fmla="*/ 1655 h 1157433"/>
              <a:gd name="T12" fmla="*/ 2478 w 1119349"/>
              <a:gd name="T13" fmla="*/ 1655 h 1157433"/>
              <a:gd name="T14" fmla="*/ 1922 w 1119349"/>
              <a:gd name="T15" fmla="*/ 1155 h 1157433"/>
              <a:gd name="T16" fmla="*/ 3152 w 1119349"/>
              <a:gd name="T17" fmla="*/ 0 h 1157433"/>
              <a:gd name="T18" fmla="*/ 3572 w 1119349"/>
              <a:gd name="T19" fmla="*/ 138 h 1157433"/>
              <a:gd name="T20" fmla="*/ 3696 w 1119349"/>
              <a:gd name="T21" fmla="*/ 388 h 1157433"/>
              <a:gd name="T22" fmla="*/ 3611 w 1119349"/>
              <a:gd name="T23" fmla="*/ 272 h 1157433"/>
              <a:gd name="T24" fmla="*/ 2435 w 1119349"/>
              <a:gd name="T25" fmla="*/ 436 h 1157433"/>
              <a:gd name="T26" fmla="*/ 3605 w 1119349"/>
              <a:gd name="T27" fmla="*/ 1947 h 1157433"/>
              <a:gd name="T28" fmla="*/ 3584 w 1119349"/>
              <a:gd name="T29" fmla="*/ 2141 h 1157433"/>
              <a:gd name="T30" fmla="*/ 2496 w 1119349"/>
              <a:gd name="T31" fmla="*/ 2141 h 1157433"/>
              <a:gd name="T32" fmla="*/ 2375 w 1119349"/>
              <a:gd name="T33" fmla="*/ 2141 h 1157433"/>
              <a:gd name="T34" fmla="*/ 1348 w 1119349"/>
              <a:gd name="T35" fmla="*/ 2141 h 1157433"/>
              <a:gd name="T36" fmla="*/ 1922 w 1119349"/>
              <a:gd name="T37" fmla="*/ 2738 h 1157433"/>
              <a:gd name="T38" fmla="*/ 2396 w 1119349"/>
              <a:gd name="T39" fmla="*/ 2433 h 1157433"/>
              <a:gd name="T40" fmla="*/ 3516 w 1119349"/>
              <a:gd name="T41" fmla="*/ 2433 h 1157433"/>
              <a:gd name="T42" fmla="*/ 1910 w 1119349"/>
              <a:gd name="T43" fmla="*/ 3543 h 1157433"/>
              <a:gd name="T44" fmla="*/ 1554 w 1119349"/>
              <a:gd name="T45" fmla="*/ 3503 h 1157433"/>
              <a:gd name="T46" fmla="*/ 151 w 1119349"/>
              <a:gd name="T47" fmla="*/ 3730 h 1157433"/>
              <a:gd name="T48" fmla="*/ 410 w 1119349"/>
              <a:gd name="T49" fmla="*/ 2156 h 1157433"/>
              <a:gd name="T50" fmla="*/ 432 w 1119349"/>
              <a:gd name="T51" fmla="*/ 2120 h 1157433"/>
              <a:gd name="T52" fmla="*/ 539 w 1119349"/>
              <a:gd name="T53" fmla="*/ 1948 h 1157433"/>
              <a:gd name="T54" fmla="*/ 626 w 1119349"/>
              <a:gd name="T55" fmla="*/ 1829 h 1157433"/>
              <a:gd name="T56" fmla="*/ 824 w 1119349"/>
              <a:gd name="T57" fmla="*/ 1566 h 1157433"/>
              <a:gd name="T58" fmla="*/ 952 w 1119349"/>
              <a:gd name="T59" fmla="*/ 1419 h 1157433"/>
              <a:gd name="T60" fmla="*/ 1128 w 1119349"/>
              <a:gd name="T61" fmla="*/ 1219 h 1157433"/>
              <a:gd name="T62" fmla="*/ 1645 w 1119349"/>
              <a:gd name="T63" fmla="*/ 738 h 1157433"/>
              <a:gd name="T64" fmla="*/ 217 w 1119349"/>
              <a:gd name="T65" fmla="*/ 1936 h 1157433"/>
              <a:gd name="T66" fmla="*/ 1910 w 1119349"/>
              <a:gd name="T67" fmla="*/ 350 h 1157433"/>
              <a:gd name="T68" fmla="*/ 2153 w 1119349"/>
              <a:gd name="T69" fmla="*/ 373 h 1157433"/>
              <a:gd name="T70" fmla="*/ 3152 w 1119349"/>
              <a:gd name="T71" fmla="*/ 0 h 11574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sz="3200"/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3357554" y="4230468"/>
            <a:ext cx="285752" cy="361741"/>
          </a:xfrm>
          <a:custGeom>
            <a:avLst/>
            <a:gdLst>
              <a:gd name="T0" fmla="*/ 8515 w 396520"/>
              <a:gd name="T1" fmla="*/ 8023 h 469210"/>
              <a:gd name="T2" fmla="*/ 10247 w 396520"/>
              <a:gd name="T3" fmla="*/ 9737 h 469210"/>
              <a:gd name="T4" fmla="*/ 9803 w 396520"/>
              <a:gd name="T5" fmla="*/ 11246 h 469210"/>
              <a:gd name="T6" fmla="*/ 9166 w 396520"/>
              <a:gd name="T7" fmla="*/ 9780 h 469210"/>
              <a:gd name="T8" fmla="*/ 7467 w 396520"/>
              <a:gd name="T9" fmla="*/ 8635 h 469210"/>
              <a:gd name="T10" fmla="*/ 8515 w 396520"/>
              <a:gd name="T11" fmla="*/ 8023 h 469210"/>
              <a:gd name="T12" fmla="*/ 1154 w 396520"/>
              <a:gd name="T13" fmla="*/ 241 h 469210"/>
              <a:gd name="T14" fmla="*/ 2567 w 396520"/>
              <a:gd name="T15" fmla="*/ 2650 h 469210"/>
              <a:gd name="T16" fmla="*/ 2673 w 396520"/>
              <a:gd name="T17" fmla="*/ 4409 h 469210"/>
              <a:gd name="T18" fmla="*/ 2436 w 396520"/>
              <a:gd name="T19" fmla="*/ 4890 h 469210"/>
              <a:gd name="T20" fmla="*/ 6250 w 396520"/>
              <a:gd name="T21" fmla="*/ 8907 h 469210"/>
              <a:gd name="T22" fmla="*/ 7166 w 396520"/>
              <a:gd name="T23" fmla="*/ 8853 h 469210"/>
              <a:gd name="T24" fmla="*/ 7174 w 396520"/>
              <a:gd name="T25" fmla="*/ 8867 h 469210"/>
              <a:gd name="T26" fmla="*/ 9037 w 396520"/>
              <a:gd name="T27" fmla="*/ 9909 h 469210"/>
              <a:gd name="T28" fmla="*/ 9658 w 396520"/>
              <a:gd name="T29" fmla="*/ 11429 h 469210"/>
              <a:gd name="T30" fmla="*/ 7493 w 396520"/>
              <a:gd name="T31" fmla="*/ 11940 h 469210"/>
              <a:gd name="T32" fmla="*/ 17 w 396520"/>
              <a:gd name="T33" fmla="*/ 2291 h 469210"/>
              <a:gd name="T34" fmla="*/ 372 w 396520"/>
              <a:gd name="T35" fmla="*/ 1009 h 469210"/>
              <a:gd name="T36" fmla="*/ 1154 w 396520"/>
              <a:gd name="T37" fmla="*/ 241 h 469210"/>
              <a:gd name="T38" fmla="*/ 2232 w 396520"/>
              <a:gd name="T39" fmla="*/ 0 h 469210"/>
              <a:gd name="T40" fmla="*/ 3848 w 396520"/>
              <a:gd name="T41" fmla="*/ 3268 h 469210"/>
              <a:gd name="T42" fmla="*/ 2840 w 396520"/>
              <a:gd name="T43" fmla="*/ 4283 h 469210"/>
              <a:gd name="T44" fmla="*/ 2737 w 396520"/>
              <a:gd name="T45" fmla="*/ 2576 h 469210"/>
              <a:gd name="T46" fmla="*/ 1435 w 396520"/>
              <a:gd name="T47" fmla="*/ 130 h 469210"/>
              <a:gd name="T48" fmla="*/ 2232 w 396520"/>
              <a:gd name="T49" fmla="*/ 0 h 4692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 sz="3200"/>
          </a:p>
        </p:txBody>
      </p:sp>
    </p:spTree>
    <p:extLst>
      <p:ext uri="{BB962C8B-B14F-4D97-AF65-F5344CB8AC3E}">
        <p14:creationId xmlns="" xmlns:p14="http://schemas.microsoft.com/office/powerpoint/2010/main" val="14978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6" name="直角三角形 5"/>
          <p:cNvSpPr/>
          <p:nvPr/>
        </p:nvSpPr>
        <p:spPr>
          <a:xfrm flipH="1">
            <a:off x="1928794" y="1195374"/>
            <a:ext cx="360362" cy="304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>
            <a:off x="1928794" y="2063736"/>
            <a:ext cx="360362" cy="30638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1928794" y="2932099"/>
            <a:ext cx="360362" cy="30638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flipH="1">
            <a:off x="1928794" y="3800461"/>
            <a:ext cx="360362" cy="30638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>
            <a:off x="1928794" y="4668824"/>
            <a:ext cx="360362" cy="30638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28794" y="1500174"/>
            <a:ext cx="6032500" cy="576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平台的价值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8794" y="2370124"/>
            <a:ext cx="6032500" cy="576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平台架构特点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8794" y="3238486"/>
            <a:ext cx="6032500" cy="576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解决的问题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8794" y="4106849"/>
            <a:ext cx="6032500" cy="576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核心模块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28794" y="4975211"/>
            <a:ext cx="6032500" cy="576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程序示例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0529" y="5853118"/>
            <a:ext cx="6032500" cy="576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平台的价值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" name="直角三角形 17"/>
          <p:cNvSpPr/>
          <p:nvPr/>
        </p:nvSpPr>
        <p:spPr>
          <a:xfrm flipH="1">
            <a:off x="1860529" y="5567366"/>
            <a:ext cx="360362" cy="30638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3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73359" y="2428868"/>
            <a:ext cx="3870325" cy="1582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44000" rIns="144000" anchor="ctr"/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4000" dirty="0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平台的价值</a:t>
            </a:r>
            <a:endParaRPr lang="en-US" altLang="zh-CN" sz="4000" dirty="0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效率，稳定，产品线，核心</a:t>
            </a:r>
            <a:endParaRPr lang="zh-CN" altLang="en-US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592121" y="1970080"/>
            <a:ext cx="1023938" cy="2209800"/>
          </a:xfrm>
          <a:custGeom>
            <a:avLst/>
            <a:gdLst>
              <a:gd name="connsiteX0" fmla="*/ 486762 w 1023242"/>
              <a:gd name="connsiteY0" fmla="*/ 0 h 2209116"/>
              <a:gd name="connsiteX1" fmla="*/ 902861 w 1023242"/>
              <a:gd name="connsiteY1" fmla="*/ 0 h 2209116"/>
              <a:gd name="connsiteX2" fmla="*/ 1015391 w 1023242"/>
              <a:gd name="connsiteY2" fmla="*/ 55007 h 2209116"/>
              <a:gd name="connsiteX3" fmla="*/ 1023242 w 1023242"/>
              <a:gd name="connsiteY3" fmla="*/ 2113840 h 2209116"/>
              <a:gd name="connsiteX4" fmla="*/ 972211 w 1023242"/>
              <a:gd name="connsiteY4" fmla="*/ 2204209 h 2209116"/>
              <a:gd name="connsiteX5" fmla="*/ 955905 w 1023242"/>
              <a:gd name="connsiteY5" fmla="*/ 2209116 h 2209116"/>
              <a:gd name="connsiteX6" fmla="*/ 410853 w 1023242"/>
              <a:gd name="connsiteY6" fmla="*/ 2209116 h 2209116"/>
              <a:gd name="connsiteX7" fmla="*/ 381510 w 1023242"/>
              <a:gd name="connsiteY7" fmla="*/ 2199215 h 2209116"/>
              <a:gd name="connsiteX8" fmla="*/ 321892 w 1023242"/>
              <a:gd name="connsiteY8" fmla="*/ 2108601 h 2209116"/>
              <a:gd name="connsiteX9" fmla="*/ 316658 w 1023242"/>
              <a:gd name="connsiteY9" fmla="*/ 882731 h 2209116"/>
              <a:gd name="connsiteX10" fmla="*/ 146555 w 1023242"/>
              <a:gd name="connsiteY10" fmla="*/ 880112 h 2209116"/>
              <a:gd name="connsiteX11" fmla="*/ 4 w 1023242"/>
              <a:gd name="connsiteY11" fmla="*/ 783195 h 2209116"/>
              <a:gd name="connsiteX12" fmla="*/ 4 w 1023242"/>
              <a:gd name="connsiteY12" fmla="*/ 358855 h 2209116"/>
              <a:gd name="connsiteX13" fmla="*/ 120385 w 1023242"/>
              <a:gd name="connsiteY13" fmla="*/ 227886 h 2209116"/>
              <a:gd name="connsiteX14" fmla="*/ 486762 w 1023242"/>
              <a:gd name="connsiteY14" fmla="*/ 0 h 220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23242" h="2209116">
                <a:moveTo>
                  <a:pt x="486762" y="0"/>
                </a:moveTo>
                <a:cubicBezTo>
                  <a:pt x="499847" y="0"/>
                  <a:pt x="902861" y="0"/>
                  <a:pt x="902861" y="0"/>
                </a:cubicBezTo>
                <a:cubicBezTo>
                  <a:pt x="1018008" y="0"/>
                  <a:pt x="1015391" y="55007"/>
                  <a:pt x="1015391" y="55007"/>
                </a:cubicBezTo>
                <a:cubicBezTo>
                  <a:pt x="1015391" y="55007"/>
                  <a:pt x="1015391" y="55007"/>
                  <a:pt x="1023242" y="2113840"/>
                </a:cubicBezTo>
                <a:cubicBezTo>
                  <a:pt x="1023242" y="2166228"/>
                  <a:pt x="997727" y="2191767"/>
                  <a:pt x="972211" y="2204209"/>
                </a:cubicBezTo>
                <a:lnTo>
                  <a:pt x="955905" y="2209116"/>
                </a:lnTo>
                <a:lnTo>
                  <a:pt x="410853" y="2209116"/>
                </a:lnTo>
                <a:lnTo>
                  <a:pt x="381510" y="2199215"/>
                </a:lnTo>
                <a:cubicBezTo>
                  <a:pt x="320420" y="2169011"/>
                  <a:pt x="321892" y="2108601"/>
                  <a:pt x="321892" y="2108601"/>
                </a:cubicBezTo>
                <a:cubicBezTo>
                  <a:pt x="321892" y="2108601"/>
                  <a:pt x="321892" y="2108601"/>
                  <a:pt x="316658" y="882731"/>
                </a:cubicBezTo>
                <a:cubicBezTo>
                  <a:pt x="316658" y="882731"/>
                  <a:pt x="316658" y="882731"/>
                  <a:pt x="146555" y="880112"/>
                </a:cubicBezTo>
                <a:cubicBezTo>
                  <a:pt x="-2613" y="887970"/>
                  <a:pt x="4" y="783195"/>
                  <a:pt x="4" y="783195"/>
                </a:cubicBezTo>
                <a:cubicBezTo>
                  <a:pt x="4" y="783195"/>
                  <a:pt x="4" y="783195"/>
                  <a:pt x="4" y="358855"/>
                </a:cubicBezTo>
                <a:cubicBezTo>
                  <a:pt x="4" y="240983"/>
                  <a:pt x="120385" y="227886"/>
                  <a:pt x="120385" y="227886"/>
                </a:cubicBezTo>
                <a:cubicBezTo>
                  <a:pt x="395168" y="159782"/>
                  <a:pt x="486762" y="0"/>
                  <a:pt x="48676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820721" y="2179630"/>
            <a:ext cx="577850" cy="1831975"/>
          </a:xfrm>
          <a:custGeom>
            <a:avLst/>
            <a:gdLst>
              <a:gd name="T0" fmla="*/ 0 w 221"/>
              <a:gd name="T1" fmla="*/ 99 h 699"/>
              <a:gd name="T2" fmla="*/ 137 w 221"/>
              <a:gd name="T3" fmla="*/ 0 h 699"/>
              <a:gd name="T4" fmla="*/ 221 w 221"/>
              <a:gd name="T5" fmla="*/ 0 h 699"/>
              <a:gd name="T6" fmla="*/ 221 w 221"/>
              <a:gd name="T7" fmla="*/ 699 h 699"/>
              <a:gd name="T8" fmla="*/ 96 w 221"/>
              <a:gd name="T9" fmla="*/ 699 h 699"/>
              <a:gd name="T10" fmla="*/ 96 w 221"/>
              <a:gd name="T11" fmla="*/ 187 h 699"/>
              <a:gd name="T12" fmla="*/ 0 w 221"/>
              <a:gd name="T13" fmla="*/ 187 h 699"/>
              <a:gd name="T14" fmla="*/ 0 w 221"/>
              <a:gd name="T15" fmla="*/ 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" h="699">
                <a:moveTo>
                  <a:pt x="0" y="99"/>
                </a:moveTo>
                <a:cubicBezTo>
                  <a:pt x="96" y="99"/>
                  <a:pt x="118" y="53"/>
                  <a:pt x="13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699"/>
                  <a:pt x="221" y="699"/>
                  <a:pt x="221" y="699"/>
                </a:cubicBezTo>
                <a:cubicBezTo>
                  <a:pt x="96" y="699"/>
                  <a:pt x="96" y="699"/>
                  <a:pt x="96" y="699"/>
                </a:cubicBezTo>
                <a:cubicBezTo>
                  <a:pt x="96" y="187"/>
                  <a:pt x="96" y="187"/>
                  <a:pt x="96" y="187"/>
                </a:cubicBezTo>
                <a:cubicBezTo>
                  <a:pt x="0" y="187"/>
                  <a:pt x="0" y="187"/>
                  <a:pt x="0" y="187"/>
                </a:cubicBezTo>
                <a:lnTo>
                  <a:pt x="0" y="99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 w="184150">
                <a:solidFill>
                  <a:srgbClr val="FF0000"/>
                </a:solidFill>
              </a:ln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1400159" y="2606668"/>
            <a:ext cx="814387" cy="1573212"/>
          </a:xfrm>
          <a:custGeom>
            <a:avLst/>
            <a:gdLst>
              <a:gd name="connsiteX0" fmla="*/ 155380 w 814858"/>
              <a:gd name="connsiteY0" fmla="*/ 0 h 1572706"/>
              <a:gd name="connsiteX1" fmla="*/ 814858 w 814858"/>
              <a:gd name="connsiteY1" fmla="*/ 0 h 1572706"/>
              <a:gd name="connsiteX2" fmla="*/ 814858 w 814858"/>
              <a:gd name="connsiteY2" fmla="*/ 1572706 h 1572706"/>
              <a:gd name="connsiteX3" fmla="*/ 0 w 814858"/>
              <a:gd name="connsiteY3" fmla="*/ 1572706 h 157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58" h="1572706">
                <a:moveTo>
                  <a:pt x="155380" y="0"/>
                </a:moveTo>
                <a:lnTo>
                  <a:pt x="814858" y="0"/>
                </a:lnTo>
                <a:lnTo>
                  <a:pt x="814858" y="1572706"/>
                </a:lnTo>
                <a:lnTo>
                  <a:pt x="0" y="15727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>
            <a:off x="2214546" y="2428868"/>
            <a:ext cx="658813" cy="1751012"/>
          </a:xfrm>
          <a:custGeom>
            <a:avLst/>
            <a:gdLst>
              <a:gd name="connsiteX0" fmla="*/ 659478 w 659478"/>
              <a:gd name="connsiteY0" fmla="*/ 0 h 1750466"/>
              <a:gd name="connsiteX1" fmla="*/ 659478 w 659478"/>
              <a:gd name="connsiteY1" fmla="*/ 1582205 h 1750466"/>
              <a:gd name="connsiteX2" fmla="*/ 10472 w 659478"/>
              <a:gd name="connsiteY2" fmla="*/ 1750466 h 1750466"/>
              <a:gd name="connsiteX3" fmla="*/ 0 w 659478"/>
              <a:gd name="connsiteY3" fmla="*/ 1750466 h 1750466"/>
              <a:gd name="connsiteX4" fmla="*/ 0 w 659478"/>
              <a:gd name="connsiteY4" fmla="*/ 177761 h 17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478" h="1750466">
                <a:moveTo>
                  <a:pt x="659478" y="0"/>
                </a:moveTo>
                <a:lnTo>
                  <a:pt x="659478" y="1582205"/>
                </a:lnTo>
                <a:lnTo>
                  <a:pt x="10472" y="1750466"/>
                </a:lnTo>
                <a:lnTo>
                  <a:pt x="0" y="1750466"/>
                </a:lnTo>
                <a:lnTo>
                  <a:pt x="0" y="1777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6743684" y="2428868"/>
            <a:ext cx="669925" cy="1751012"/>
          </a:xfrm>
          <a:custGeom>
            <a:avLst/>
            <a:gdLst>
              <a:gd name="T0" fmla="*/ 0 w 494"/>
              <a:gd name="T1" fmla="*/ 0 h 1290"/>
              <a:gd name="T2" fmla="*/ 0 w 494"/>
              <a:gd name="T3" fmla="*/ 1166 h 1290"/>
              <a:gd name="T4" fmla="*/ 494 w 494"/>
              <a:gd name="T5" fmla="*/ 1290 h 1290"/>
              <a:gd name="T6" fmla="*/ 494 w 494"/>
              <a:gd name="T7" fmla="*/ 131 h 1290"/>
              <a:gd name="T8" fmla="*/ 0 w 494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0">
                <a:moveTo>
                  <a:pt x="0" y="0"/>
                </a:moveTo>
                <a:lnTo>
                  <a:pt x="0" y="1166"/>
                </a:lnTo>
                <a:lnTo>
                  <a:pt x="494" y="1290"/>
                </a:lnTo>
                <a:lnTo>
                  <a:pt x="494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413609" y="2606668"/>
            <a:ext cx="804862" cy="15732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01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我们为什么要一</a:t>
            </a:r>
            <a:r>
              <a:rPr lang="zh-CN" altLang="en-US" dirty="0" smtClean="0"/>
              <a:t>个平台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产品线</a:t>
            </a:r>
            <a:r>
              <a:rPr lang="zh-CN" altLang="en-US" dirty="0" smtClean="0"/>
              <a:t>工程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zh-CN" altLang="en-US" dirty="0" smtClean="0"/>
              <a:t>模块</a:t>
            </a:r>
            <a:r>
              <a:rPr lang="zh-CN" altLang="en-US" dirty="0"/>
              <a:t>级</a:t>
            </a:r>
            <a:r>
              <a:rPr lang="zh-CN" altLang="en-US" dirty="0" smtClean="0"/>
              <a:t>业务级重用、</a:t>
            </a:r>
            <a:r>
              <a:rPr lang="en-US" altLang="zh-CN" dirty="0"/>
              <a:t> 721 </a:t>
            </a:r>
            <a:r>
              <a:rPr lang="zh-CN" altLang="en-US" dirty="0"/>
              <a:t>可变性</a:t>
            </a:r>
            <a:r>
              <a:rPr lang="zh-CN" altLang="en-US" dirty="0" smtClean="0"/>
              <a:t>管理、</a:t>
            </a:r>
            <a:r>
              <a:rPr lang="zh-CN" altLang="en-US" dirty="0" smtClean="0"/>
              <a:t>客户</a:t>
            </a:r>
            <a:r>
              <a:rPr lang="zh-CN" altLang="en-US" dirty="0" smtClean="0"/>
              <a:t>化二次</a:t>
            </a:r>
            <a:r>
              <a:rPr lang="zh-CN" altLang="en-US" dirty="0" smtClean="0"/>
              <a:t>开发</a:t>
            </a:r>
            <a:endParaRPr lang="zh-CN" altLang="en-US" dirty="0"/>
          </a:p>
          <a:p>
            <a:r>
              <a:rPr lang="zh-CN" altLang="en-US" dirty="0"/>
              <a:t>提升开发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/>
              <a:t>DDD</a:t>
            </a:r>
            <a:r>
              <a:rPr lang="zh-CN" altLang="en-US" dirty="0" smtClean="0"/>
              <a:t>、界面自动生成、</a:t>
            </a:r>
            <a:r>
              <a:rPr lang="zh-CN" altLang="en-US" dirty="0" smtClean="0"/>
              <a:t>数据库自动生成与升级、易用的业务逻辑编写框架</a:t>
            </a:r>
            <a:endParaRPr lang="zh-CN" altLang="en-US" dirty="0"/>
          </a:p>
          <a:p>
            <a:r>
              <a:rPr lang="zh-CN" altLang="en-US" dirty="0"/>
              <a:t>提高产品核心</a:t>
            </a:r>
            <a:r>
              <a:rPr lang="zh-CN" altLang="en-US" dirty="0" smtClean="0"/>
              <a:t>竞争力</a:t>
            </a:r>
            <a:endParaRPr lang="en-US" altLang="zh-CN" dirty="0" smtClean="0"/>
          </a:p>
          <a:p>
            <a:r>
              <a:rPr lang="zh-CN" altLang="en-US" dirty="0" smtClean="0"/>
              <a:t>平台提供</a:t>
            </a:r>
            <a:r>
              <a:rPr lang="zh-CN" altLang="en-US" dirty="0" smtClean="0"/>
              <a:t>了完整的模式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r>
              <a:rPr lang="zh-CN" altLang="en-US" dirty="0" smtClean="0"/>
              <a:t>平台</a:t>
            </a:r>
            <a:r>
              <a:rPr lang="zh-CN" altLang="en-US" dirty="0" smtClean="0"/>
              <a:t>为</a:t>
            </a:r>
            <a:r>
              <a:rPr lang="zh-CN" altLang="en-US" dirty="0" smtClean="0"/>
              <a:t>团队提供了合理可行的软件开发过程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框架的应用大大提高了团队的开发效率，团队只需要关注与领域相关的业务实现，而无需关注具体的技术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框架的应用大大降低了出现缺陷（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）的几率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7554" y="6572272"/>
            <a:ext cx="571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hlinkClick r:id="rId2"/>
              </a:rPr>
              <a:t>LCLFramework</a:t>
            </a:r>
            <a:r>
              <a:rPr lang="zh-CN" altLang="en-US" b="1" dirty="0" smtClean="0">
                <a:hlinkClick r:id="rId2"/>
              </a:rPr>
              <a:t>框架 </a:t>
            </a:r>
            <a:r>
              <a:rPr lang="en-US" altLang="zh-CN" b="1" dirty="0" smtClean="0">
                <a:hlinkClick r:id="rId2"/>
              </a:rPr>
              <a:t>1.1 </a:t>
            </a:r>
            <a:r>
              <a:rPr lang="en-US" b="1" dirty="0" smtClean="0">
                <a:hlinkClick r:id="rId2"/>
              </a:rPr>
              <a:t>Pre-Alpha </a:t>
            </a:r>
            <a:r>
              <a:rPr lang="zh-CN" altLang="en-US" b="1" dirty="0" smtClean="0">
                <a:hlinkClick r:id="rId2"/>
              </a:rPr>
              <a:t>源码公布</a:t>
            </a:r>
            <a:r>
              <a:rPr lang="zh-CN" altLang="en-US" b="1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52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议程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55978" y="2740016"/>
            <a:ext cx="3870325" cy="15827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144000" rIns="144000" anchor="ctr"/>
          <a:lstStyle/>
          <a:p>
            <a:pPr algn="ctr" eaLnBrk="1" hangingPunct="1">
              <a:spcAft>
                <a:spcPts val="600"/>
              </a:spcAft>
            </a:pPr>
            <a:r>
              <a:rPr lang="zh-CN" altLang="en-US" sz="4000" dirty="0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平台架构特点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DDD</a:t>
            </a:r>
            <a:r>
              <a:rPr lang="zh-CN" altLang="en-US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 ，</a:t>
            </a:r>
            <a:r>
              <a:rPr lang="zh-CN" altLang="en-US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插件，</a:t>
            </a:r>
            <a:r>
              <a:rPr lang="en-US" altLang="zh-CN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MDA</a:t>
            </a:r>
            <a:r>
              <a:rPr lang="zh-CN" altLang="en-US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1600" dirty="0" smtClean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Onion</a:t>
            </a:r>
            <a:endParaRPr lang="zh-CN" altLang="en-US" sz="16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1682778" y="2917816"/>
            <a:ext cx="814387" cy="1573212"/>
          </a:xfrm>
          <a:custGeom>
            <a:avLst/>
            <a:gdLst>
              <a:gd name="connsiteX0" fmla="*/ 155380 w 814858"/>
              <a:gd name="connsiteY0" fmla="*/ 0 h 1572706"/>
              <a:gd name="connsiteX1" fmla="*/ 814858 w 814858"/>
              <a:gd name="connsiteY1" fmla="*/ 0 h 1572706"/>
              <a:gd name="connsiteX2" fmla="*/ 814858 w 814858"/>
              <a:gd name="connsiteY2" fmla="*/ 1572706 h 1572706"/>
              <a:gd name="connsiteX3" fmla="*/ 0 w 814858"/>
              <a:gd name="connsiteY3" fmla="*/ 1572706 h 157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58" h="1572706">
                <a:moveTo>
                  <a:pt x="155380" y="0"/>
                </a:moveTo>
                <a:lnTo>
                  <a:pt x="814858" y="0"/>
                </a:lnTo>
                <a:lnTo>
                  <a:pt x="814858" y="1572706"/>
                </a:lnTo>
                <a:lnTo>
                  <a:pt x="0" y="15727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2497165" y="2740016"/>
            <a:ext cx="658813" cy="1751012"/>
          </a:xfrm>
          <a:custGeom>
            <a:avLst/>
            <a:gdLst>
              <a:gd name="connsiteX0" fmla="*/ 659478 w 659478"/>
              <a:gd name="connsiteY0" fmla="*/ 0 h 1750466"/>
              <a:gd name="connsiteX1" fmla="*/ 659478 w 659478"/>
              <a:gd name="connsiteY1" fmla="*/ 1582205 h 1750466"/>
              <a:gd name="connsiteX2" fmla="*/ 10472 w 659478"/>
              <a:gd name="connsiteY2" fmla="*/ 1750466 h 1750466"/>
              <a:gd name="connsiteX3" fmla="*/ 0 w 659478"/>
              <a:gd name="connsiteY3" fmla="*/ 1750466 h 1750466"/>
              <a:gd name="connsiteX4" fmla="*/ 0 w 659478"/>
              <a:gd name="connsiteY4" fmla="*/ 177761 h 17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478" h="1750466">
                <a:moveTo>
                  <a:pt x="659478" y="0"/>
                </a:moveTo>
                <a:lnTo>
                  <a:pt x="659478" y="1582205"/>
                </a:lnTo>
                <a:lnTo>
                  <a:pt x="10472" y="1750466"/>
                </a:lnTo>
                <a:lnTo>
                  <a:pt x="0" y="1750466"/>
                </a:lnTo>
                <a:lnTo>
                  <a:pt x="0" y="17776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7026303" y="2740016"/>
            <a:ext cx="669925" cy="1751012"/>
          </a:xfrm>
          <a:custGeom>
            <a:avLst/>
            <a:gdLst>
              <a:gd name="T0" fmla="*/ 0 w 494"/>
              <a:gd name="T1" fmla="*/ 0 h 1290"/>
              <a:gd name="T2" fmla="*/ 0 w 494"/>
              <a:gd name="T3" fmla="*/ 1166 h 1290"/>
              <a:gd name="T4" fmla="*/ 494 w 494"/>
              <a:gd name="T5" fmla="*/ 1290 h 1290"/>
              <a:gd name="T6" fmla="*/ 494 w 494"/>
              <a:gd name="T7" fmla="*/ 131 h 1290"/>
              <a:gd name="T8" fmla="*/ 0 w 494"/>
              <a:gd name="T9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290">
                <a:moveTo>
                  <a:pt x="0" y="0"/>
                </a:moveTo>
                <a:lnTo>
                  <a:pt x="0" y="1166"/>
                </a:lnTo>
                <a:lnTo>
                  <a:pt x="494" y="1290"/>
                </a:lnTo>
                <a:lnTo>
                  <a:pt x="494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696228" y="2917816"/>
            <a:ext cx="804862" cy="15732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450878" y="2143116"/>
            <a:ext cx="1458912" cy="2347912"/>
          </a:xfrm>
          <a:custGeom>
            <a:avLst/>
            <a:gdLst>
              <a:gd name="connsiteX0" fmla="*/ 696136 w 1459020"/>
              <a:gd name="connsiteY0" fmla="*/ 136 h 2346644"/>
              <a:gd name="connsiteX1" fmla="*/ 705102 w 1459020"/>
              <a:gd name="connsiteY1" fmla="*/ 507 h 2346644"/>
              <a:gd name="connsiteX2" fmla="*/ 1457486 w 1459020"/>
              <a:gd name="connsiteY2" fmla="*/ 666040 h 2346644"/>
              <a:gd name="connsiteX3" fmla="*/ 1401340 w 1459020"/>
              <a:gd name="connsiteY3" fmla="*/ 2075500 h 2346644"/>
              <a:gd name="connsiteX4" fmla="*/ 1390539 w 1459020"/>
              <a:gd name="connsiteY4" fmla="*/ 2346644 h 2346644"/>
              <a:gd name="connsiteX5" fmla="*/ 166328 w 1459020"/>
              <a:gd name="connsiteY5" fmla="*/ 2346644 h 2346644"/>
              <a:gd name="connsiteX6" fmla="*/ 103078 w 1459020"/>
              <a:gd name="connsiteY6" fmla="*/ 2315060 h 2346644"/>
              <a:gd name="connsiteX7" fmla="*/ 9502 w 1459020"/>
              <a:gd name="connsiteY7" fmla="*/ 2169862 h 2346644"/>
              <a:gd name="connsiteX8" fmla="*/ 9502 w 1459020"/>
              <a:gd name="connsiteY8" fmla="*/ 1762046 h 2346644"/>
              <a:gd name="connsiteX9" fmla="*/ 199727 w 1459020"/>
              <a:gd name="connsiteY9" fmla="*/ 1249444 h 2346644"/>
              <a:gd name="connsiteX10" fmla="*/ 9502 w 1459020"/>
              <a:gd name="connsiteY10" fmla="*/ 1028544 h 2346644"/>
              <a:gd name="connsiteX11" fmla="*/ 696136 w 1459020"/>
              <a:gd name="connsiteY11" fmla="*/ 136 h 234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9020" h="2346644">
                <a:moveTo>
                  <a:pt x="696136" y="136"/>
                </a:moveTo>
                <a:cubicBezTo>
                  <a:pt x="701974" y="286"/>
                  <a:pt x="705102" y="507"/>
                  <a:pt x="705102" y="507"/>
                </a:cubicBezTo>
                <a:cubicBezTo>
                  <a:pt x="1528465" y="6171"/>
                  <a:pt x="1457486" y="666040"/>
                  <a:pt x="1457486" y="666040"/>
                </a:cubicBezTo>
                <a:cubicBezTo>
                  <a:pt x="1457486" y="666040"/>
                  <a:pt x="1457486" y="666040"/>
                  <a:pt x="1401340" y="2075500"/>
                </a:cubicBezTo>
                <a:lnTo>
                  <a:pt x="1390539" y="2346644"/>
                </a:lnTo>
                <a:lnTo>
                  <a:pt x="166328" y="2346644"/>
                </a:lnTo>
                <a:lnTo>
                  <a:pt x="103078" y="2315060"/>
                </a:lnTo>
                <a:cubicBezTo>
                  <a:pt x="9502" y="2252833"/>
                  <a:pt x="9502" y="2169862"/>
                  <a:pt x="9502" y="2169862"/>
                </a:cubicBezTo>
                <a:cubicBezTo>
                  <a:pt x="9502" y="2169862"/>
                  <a:pt x="9502" y="2169862"/>
                  <a:pt x="9502" y="1762046"/>
                </a:cubicBezTo>
                <a:cubicBezTo>
                  <a:pt x="9502" y="1495833"/>
                  <a:pt x="199727" y="1249444"/>
                  <a:pt x="199727" y="1249444"/>
                </a:cubicBezTo>
                <a:cubicBezTo>
                  <a:pt x="32215" y="1195635"/>
                  <a:pt x="9502" y="1028544"/>
                  <a:pt x="9502" y="1028544"/>
                </a:cubicBezTo>
                <a:cubicBezTo>
                  <a:pt x="-88982" y="11659"/>
                  <a:pt x="608558" y="-2115"/>
                  <a:pt x="696136" y="13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719165" y="2390766"/>
            <a:ext cx="917575" cy="1911350"/>
          </a:xfrm>
          <a:custGeom>
            <a:avLst/>
            <a:gdLst>
              <a:gd name="T0" fmla="*/ 451686 w 323"/>
              <a:gd name="T1" fmla="*/ 269005 h 675"/>
              <a:gd name="T2" fmla="*/ 292601 w 323"/>
              <a:gd name="T3" fmla="*/ 455892 h 675"/>
              <a:gd name="T4" fmla="*/ 292601 w 323"/>
              <a:gd name="T5" fmla="*/ 656938 h 675"/>
              <a:gd name="T6" fmla="*/ 0 w 323"/>
              <a:gd name="T7" fmla="*/ 656938 h 675"/>
              <a:gd name="T8" fmla="*/ 0 w 323"/>
              <a:gd name="T9" fmla="*/ 472882 h 675"/>
              <a:gd name="T10" fmla="*/ 460208 w 323"/>
              <a:gd name="T11" fmla="*/ 0 h 675"/>
              <a:gd name="T12" fmla="*/ 917575 w 323"/>
              <a:gd name="T13" fmla="*/ 472882 h 675"/>
              <a:gd name="T14" fmla="*/ 309646 w 323"/>
              <a:gd name="T15" fmla="*/ 1642345 h 675"/>
              <a:gd name="T16" fmla="*/ 892008 w 323"/>
              <a:gd name="T17" fmla="*/ 1642345 h 675"/>
              <a:gd name="T18" fmla="*/ 892008 w 323"/>
              <a:gd name="T19" fmla="*/ 1911350 h 675"/>
              <a:gd name="T20" fmla="*/ 0 w 323"/>
              <a:gd name="T21" fmla="*/ 1911350 h 675"/>
              <a:gd name="T22" fmla="*/ 0 w 323"/>
              <a:gd name="T23" fmla="*/ 1679156 h 675"/>
              <a:gd name="T24" fmla="*/ 610770 w 323"/>
              <a:gd name="T25" fmla="*/ 484209 h 675"/>
              <a:gd name="T26" fmla="*/ 451686 w 323"/>
              <a:gd name="T27" fmla="*/ 269005 h 67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3" h="675">
                <a:moveTo>
                  <a:pt x="159" y="95"/>
                </a:moveTo>
                <a:cubicBezTo>
                  <a:pt x="124" y="95"/>
                  <a:pt x="103" y="113"/>
                  <a:pt x="103" y="161"/>
                </a:cubicBezTo>
                <a:cubicBezTo>
                  <a:pt x="103" y="232"/>
                  <a:pt x="103" y="232"/>
                  <a:pt x="103" y="23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61"/>
                  <a:pt x="55" y="0"/>
                  <a:pt x="162" y="0"/>
                </a:cubicBezTo>
                <a:cubicBezTo>
                  <a:pt x="268" y="0"/>
                  <a:pt x="323" y="61"/>
                  <a:pt x="323" y="167"/>
                </a:cubicBezTo>
                <a:cubicBezTo>
                  <a:pt x="323" y="387"/>
                  <a:pt x="88" y="462"/>
                  <a:pt x="109" y="580"/>
                </a:cubicBezTo>
                <a:cubicBezTo>
                  <a:pt x="314" y="580"/>
                  <a:pt x="314" y="580"/>
                  <a:pt x="314" y="580"/>
                </a:cubicBezTo>
                <a:cubicBezTo>
                  <a:pt x="314" y="675"/>
                  <a:pt x="314" y="675"/>
                  <a:pt x="314" y="675"/>
                </a:cubicBezTo>
                <a:cubicBezTo>
                  <a:pt x="0" y="675"/>
                  <a:pt x="0" y="675"/>
                  <a:pt x="0" y="675"/>
                </a:cubicBezTo>
                <a:cubicBezTo>
                  <a:pt x="0" y="593"/>
                  <a:pt x="0" y="593"/>
                  <a:pt x="0" y="593"/>
                </a:cubicBezTo>
                <a:cubicBezTo>
                  <a:pt x="0" y="396"/>
                  <a:pt x="215" y="364"/>
                  <a:pt x="215" y="171"/>
                </a:cubicBezTo>
                <a:cubicBezTo>
                  <a:pt x="215" y="111"/>
                  <a:pt x="193" y="95"/>
                  <a:pt x="159" y="9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88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平台架构</a:t>
            </a:r>
            <a:r>
              <a:rPr lang="zh-CN" altLang="en-US" dirty="0"/>
              <a:t>特点 </a:t>
            </a:r>
            <a:r>
              <a:rPr lang="en-US" altLang="zh-CN" dirty="0" smtClean="0"/>
              <a:t>- </a:t>
            </a:r>
            <a:r>
              <a:rPr lang="en-US" altLang="zh-CN" dirty="0"/>
              <a:t>MDA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模型驱动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领域</a:t>
            </a:r>
            <a:r>
              <a:rPr lang="zh-CN" altLang="en-US" dirty="0"/>
              <a:t>实体</a:t>
            </a:r>
            <a:r>
              <a:rPr lang="zh-CN" altLang="en-US" dirty="0" smtClean="0"/>
              <a:t>元数据、界面元数据、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元数据</a:t>
            </a:r>
            <a:r>
              <a:rPr lang="zh-CN" altLang="en-US" dirty="0"/>
              <a:t>、其它零散元数据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52936"/>
            <a:ext cx="32956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4013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008E-7 L -0.27483 -0.1204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60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平台架构特点 </a:t>
            </a:r>
            <a:r>
              <a:rPr lang="en-US" altLang="zh-CN" dirty="0"/>
              <a:t>- MDA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http://www.omg.org/mda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0403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平台架构特点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DDD,Onion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DDD</a:t>
            </a:r>
            <a:r>
              <a:rPr lang="zh-CN" altLang="en-US" dirty="0" smtClean="0"/>
              <a:t>（领域驱动设计）</a:t>
            </a:r>
            <a:endParaRPr lang="en-US" altLang="zh-CN" dirty="0" smtClean="0"/>
          </a:p>
          <a:p>
            <a:r>
              <a:rPr lang="zh-CN" altLang="en-US" dirty="0" smtClean="0"/>
              <a:t>洋葱架构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8725"/>
            <a:ext cx="6048672" cy="416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162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06198E-6 L -0.14167 -0.1369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8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000120141119A01PPBG">
  <a:themeElements>
    <a:clrScheme name="KSO_BLUE9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A000120141215A12PPBG</Template>
  <TotalTime>347</TotalTime>
  <Words>368</Words>
  <Application>Microsoft Office PowerPoint</Application>
  <PresentationFormat>全屏显示(4:3)</PresentationFormat>
  <Paragraphs>95</Paragraphs>
  <Slides>28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A000120141119A01PPBG</vt:lpstr>
      <vt:lpstr>LCL 平台技术概览</vt:lpstr>
      <vt:lpstr>前言</vt:lpstr>
      <vt:lpstr>议程</vt:lpstr>
      <vt:lpstr>议程</vt:lpstr>
      <vt:lpstr>我们为什么要一个平台</vt:lpstr>
      <vt:lpstr>议程</vt:lpstr>
      <vt:lpstr>平台架构特点 - MDA</vt:lpstr>
      <vt:lpstr>平台架构特点 - MDA</vt:lpstr>
      <vt:lpstr>平台架构特点 – DDD,Onion</vt:lpstr>
      <vt:lpstr>平台架构特点</vt:lpstr>
      <vt:lpstr>议程</vt:lpstr>
      <vt:lpstr>快速开发数据库应用程序</vt:lpstr>
      <vt:lpstr>插件应用程序概述</vt:lpstr>
      <vt:lpstr>插件主程序与插件的通讯</vt:lpstr>
      <vt:lpstr>DDD</vt:lpstr>
      <vt:lpstr>DDD – 相关链接</vt:lpstr>
      <vt:lpstr>产品线工程</vt:lpstr>
      <vt:lpstr>产品线工程</vt:lpstr>
      <vt:lpstr>产品线工程</vt:lpstr>
      <vt:lpstr>产品线工程 – 相关链接</vt:lpstr>
      <vt:lpstr>产品线工程 – 主要成果</vt:lpstr>
      <vt:lpstr>议程</vt:lpstr>
      <vt:lpstr>核心模块</vt:lpstr>
      <vt:lpstr>议程</vt:lpstr>
      <vt:lpstr>Demo</vt:lpstr>
      <vt:lpstr>议程</vt:lpstr>
      <vt:lpstr>与业界对比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OEA 框架演示</dc:title>
  <dc:creator>hqf</dc:creator>
  <cp:lastModifiedBy>罗敏贵</cp:lastModifiedBy>
  <cp:revision>129</cp:revision>
  <dcterms:created xsi:type="dcterms:W3CDTF">2012-05-14T08:10:32Z</dcterms:created>
  <dcterms:modified xsi:type="dcterms:W3CDTF">2015-01-22T15:17:41Z</dcterms:modified>
</cp:coreProperties>
</file>