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  <p:sldMasterId id="2147484145" r:id="rId2"/>
    <p:sldMasterId id="2147484157" r:id="rId3"/>
    <p:sldMasterId id="2147484169" r:id="rId4"/>
    <p:sldMasterId id="2147484181" r:id="rId5"/>
    <p:sldMasterId id="2147484193" r:id="rId6"/>
    <p:sldMasterId id="2147484196" r:id="rId7"/>
    <p:sldMasterId id="2147484211" r:id="rId8"/>
    <p:sldMasterId id="2147484223" r:id="rId9"/>
    <p:sldMasterId id="2147484235" r:id="rId10"/>
    <p:sldMasterId id="2147484247" r:id="rId11"/>
    <p:sldMasterId id="2147484259" r:id="rId12"/>
    <p:sldMasterId id="2147484271" r:id="rId13"/>
    <p:sldMasterId id="2147484283" r:id="rId14"/>
  </p:sldMasterIdLst>
  <p:notesMasterIdLst>
    <p:notesMasterId r:id="rId31"/>
  </p:notesMasterIdLst>
  <p:sldIdLst>
    <p:sldId id="256" r:id="rId15"/>
    <p:sldId id="271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19" r:id="rId30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28" autoAdjust="0"/>
  </p:normalViewPr>
  <p:slideViewPr>
    <p:cSldViewPr>
      <p:cViewPr varScale="1">
        <p:scale>
          <a:sx n="65" d="100"/>
          <a:sy n="65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16ECEA-D0AF-47D6-B950-E3AA74D6934C}" type="datetimeFigureOut">
              <a:rPr lang="vi-VN"/>
              <a:pPr/>
              <a:t>9/28/14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A1B8BA-E2E4-45D1-A50E-58D69DED515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5518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4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5.xml"/><Relationship Id="rId3" Type="http://schemas.openxmlformats.org/officeDocument/2006/relationships/image" Target="../media/image4.em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69803328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317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456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27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74440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19144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78053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06548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753629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249227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848579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613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498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216577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601088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276374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472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368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05479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6057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378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6333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898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70188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33289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041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675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485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ja-JP" sz="24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3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28886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0297F-F49C-4899-8920-185DB2B60EF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338675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A7D49-348C-47EE-8B82-F3CCAA2EAB7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76218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C4801-9B2D-4461-B67F-815F9E83D3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047694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A271F-8902-4585-BD44-BB8966C95FC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037951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F7BFB-7D06-4110-9878-4674DA929C0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9060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907152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C341F-B23F-4A59-9E57-88977A4F04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7926103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3D720-4A34-4184-90F0-66430359815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431871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1D769-439C-4849-AB68-074E95D9200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754144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4D8DC-9684-4DDA-8655-290E9E29D09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294136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2F4ACC-152D-4D59-A0A0-2C8B952D788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765841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62AF8F-E21C-4DB5-9D09-4534ED6DEF6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484395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B7F62-135C-4953-8AF7-C4AB258FEA7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064725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9D66A-247F-4EB1-881B-6F35D5FB4AD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50099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072B3-C104-4E4E-A765-D3FB958DD52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971101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B4336-FB9D-4C96-9983-CDBC6BC7351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692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811576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3B502-7C53-4318-A4B5-2545C89834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996887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15EA6-AE8E-42F5-AEFA-BCD9763C340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152669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C7E3-5002-4891-8482-56CF505B2E4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098691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703C8-E30B-433E-A5A9-CE984A8D4FE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698067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EFFFA2-B5C3-4786-9BC5-AA30C5F9FC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877059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2FE38-E700-4335-B046-305C6BE0226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596580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59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266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84375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770158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705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285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10938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36389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88090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4280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8624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589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0637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739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0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latin typeface="SEOptimist"/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53453297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8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039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59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6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8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580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296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6419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335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27522780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18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904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4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70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7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44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014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4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2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54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2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41927749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5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4725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051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17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1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0229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9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3560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2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02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80963926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121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4355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36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587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5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9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28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4981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3153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69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3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5260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29492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67516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29372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43518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480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4678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97346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93732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7049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sz="2700" b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84524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sz="2700" b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40677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7592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sz="2700" b="1">
              <a:solidFill>
                <a:schemeClr val="tx2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8400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38831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31051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20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2801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 sz="2400">
                <a:solidFill>
                  <a:schemeClr val="bg2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14627136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902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49373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66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505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67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384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4321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2382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6910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51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 sz="2400">
                <a:solidFill>
                  <a:schemeClr val="bg2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71979858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48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6302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1802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6149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64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28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75064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87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22" Type="http://schemas.openxmlformats.org/officeDocument/2006/relationships/image" Target="../media/image2.png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13" Type="http://schemas.openxmlformats.org/officeDocument/2006/relationships/image" Target="../media/image4.emf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13" Type="http://schemas.openxmlformats.org/officeDocument/2006/relationships/vmlDrawing" Target="../drawings/vmlDrawing1.vml"/><Relationship Id="rId14" Type="http://schemas.openxmlformats.org/officeDocument/2006/relationships/image" Target="../media/image11.jpeg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4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6" Type="http://schemas.openxmlformats.org/officeDocument/2006/relationships/image" Target="../media/image5.png"/><Relationship Id="rId17" Type="http://schemas.openxmlformats.org/officeDocument/2006/relationships/image" Target="../media/image8.png"/><Relationship Id="rId18" Type="http://schemas.openxmlformats.org/officeDocument/2006/relationships/image" Target="../media/image9.png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8.xml"/><Relationship Id="rId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C12258-7804-4D01-947C-84834B8401B7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5125" name="Picture 1060" descr="BackGroun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>
                <a:cs typeface="Arial" charset="0"/>
              </a:rPr>
              <a:t>©</a:t>
            </a:r>
            <a:r>
              <a:rPr lang="en-US" altLang="ja-JP" sz="1000" dirty="0">
                <a:cs typeface="Arial" charset="0"/>
              </a:rPr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>
                <a:cs typeface="Arial" charset="0"/>
              </a:rPr>
              <a:t>04e-BM/NS/HDCV/FSOFT v2/3</a:t>
            </a:r>
          </a:p>
        </p:txBody>
      </p:sp>
      <p:pic>
        <p:nvPicPr>
          <p:cNvPr id="5128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60" descr="BackGroun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>
                <a:cs typeface="Arial" charset="0"/>
              </a:rPr>
              <a:t>©</a:t>
            </a:r>
            <a:r>
              <a:rPr lang="en-US" altLang="ja-JP" sz="1000" dirty="0">
                <a:cs typeface="Arial" charset="0"/>
              </a:rPr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>
                <a:cs typeface="Arial" charset="0"/>
              </a:rPr>
              <a:t>04e-BM/NS/HDCV/FSOFT v2/3</a:t>
            </a:r>
          </a:p>
        </p:txBody>
      </p:sp>
      <p:pic>
        <p:nvPicPr>
          <p:cNvPr id="5132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67C2F87-1DEA-4C75-B1F7-95F69A406A97}" type="slidenum">
              <a:rPr lang="en-US" altLang="en-US" sz="1000"/>
              <a:pPr algn="r" eaLnBrk="1" hangingPunct="1"/>
              <a:t>‹#›</a:t>
            </a:fld>
            <a:endParaRPr lang="en-US" altLang="en-US" sz="1000"/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cs typeface="Arial" charset="0"/>
            </a:endParaRPr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©</a:t>
            </a:r>
            <a:r>
              <a:rPr lang="en-US" altLang="en-US" sz="1000"/>
              <a:t> FPT SOFTWARE – TRAINING MATERIAL</a:t>
            </a:r>
            <a:r>
              <a:rPr lang="en-US" altLang="ja-JP" sz="1000">
                <a:ea typeface="ＭＳ Ｐゴシック" panose="020B0600070205080204" pitchFamily="50" charset="-128"/>
              </a:rPr>
              <a:t> – Int</a:t>
            </a:r>
            <a:r>
              <a:rPr lang="en-US" altLang="en-US" sz="1000"/>
              <a:t>er</a:t>
            </a:r>
            <a:r>
              <a:rPr lang="en-US" altLang="ja-JP" sz="1000">
                <a:ea typeface="ＭＳ Ｐゴシック" panose="020B0600070205080204" pitchFamily="50" charset="-128"/>
              </a:rPr>
              <a:t>nal </a:t>
            </a:r>
            <a:r>
              <a:rPr lang="en-US" altLang="en-US" sz="1000"/>
              <a:t>us</a:t>
            </a:r>
            <a:r>
              <a:rPr lang="en-US" altLang="ja-JP" sz="1000">
                <a:ea typeface="ＭＳ Ｐゴシック" panose="020B0600070205080204" pitchFamily="50" charset="-128"/>
              </a:rPr>
              <a:t>e</a:t>
            </a:r>
            <a:endParaRPr lang="en-US" altLang="en-US" sz="1000"/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  <a:cs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  <a:cs typeface="Arial" charset="0"/>
              </a:rPr>
              <a:t>NS</a:t>
            </a:r>
            <a:r>
              <a:rPr kumimoji="0" lang="en-US" altLang="en-US" sz="1000" dirty="0" smtClean="0">
                <a:latin typeface="Arial" charset="0"/>
                <a:cs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  <a:cs typeface="Arial" charset="0"/>
              </a:rPr>
              <a:t>/</a:t>
            </a:r>
            <a:r>
              <a:rPr kumimoji="0" lang="en-US" altLang="en-US" sz="1000" dirty="0" smtClean="0">
                <a:latin typeface="Arial" charset="0"/>
                <a:cs typeface="Arial" charset="0"/>
              </a:rPr>
              <a:t>2</a:t>
            </a:r>
          </a:p>
        </p:txBody>
      </p:sp>
      <p:pic>
        <p:nvPicPr>
          <p:cNvPr id="5141" name="Picture 1060" descr="BackGroun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1061" descr="Logo_Software_khongSLOGAN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  <p:sldLayoutId id="2147484324" r:id="rId12"/>
    <p:sldLayoutId id="2147484325" r:id="rId13"/>
    <p:sldLayoutId id="2147484458" r:id="rId14"/>
    <p:sldLayoutId id="2147484326" r:id="rId15"/>
    <p:sldLayoutId id="2147484327" r:id="rId16"/>
    <p:sldLayoutId id="2147484328" r:id="rId17"/>
    <p:sldLayoutId id="2147484329" r:id="rId18"/>
    <p:sldLayoutId id="2147484330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04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3AE65A-0647-44D0-9AC4-45A6570AAA79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ＭＳ Ｐゴシック" panose="020B0600070205080204" pitchFamily="50" charset="-128"/>
              </a:defRPr>
            </a:lvl1pPr>
          </a:lstStyle>
          <a:p>
            <a:fld id="{824ACF0F-7343-4B22-B5FE-6B0F1BCB43CD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ja-JP" sz="24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639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ja-JP" altLang="en-US"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1639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</p:grpSp>
      </p:grpSp>
      <p:sp>
        <p:nvSpPr>
          <p:cNvPr id="1638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638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ea typeface="ＭＳ Ｐゴシック" panose="020B0600070205080204" pitchFamily="50" charset="-128"/>
              </a:defRPr>
            </a:lvl1pPr>
          </a:lstStyle>
          <a:p>
            <a:fld id="{6D372FCB-51D1-421A-914D-0652C853E99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F825867-1168-4DCF-B847-F80177BF16E7}" type="slidenum">
              <a:rPr lang="fr-FR" altLang="ja-JP" sz="800">
                <a:solidFill>
                  <a:schemeClr val="bg2"/>
                </a:solidFill>
                <a:latin typeface="SEOptimist"/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latin typeface="SEOptimist"/>
              <a:ea typeface="ＭＳ Ｐゴシック" panose="020B0600070205080204" pitchFamily="50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D9227D-4D40-4DCC-8EAB-758A4CC2B56D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BC2ECC-F158-4AD9-B596-CE9D5B23A7BF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1DCD2A-67B2-4837-B3D4-DB8280D9CD97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61BBA490-0513-4456-8466-075AEAA3ED1C}" type="slidenum">
              <a:rPr lang="en-US" altLang="ja-JP" sz="1600" b="1">
                <a:ea typeface="ＭＳ Ｐゴシック" panose="020B0600070205080204" pitchFamily="50" charset="-128"/>
              </a:rPr>
              <a:pPr algn="r"/>
              <a:t>‹#›</a:t>
            </a:fld>
            <a:endParaRPr lang="en-US" altLang="ja-JP" sz="1600" b="1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pic>
        <p:nvPicPr>
          <p:cNvPr id="11272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55DE5340-21EB-4D57-A32B-4F622621ADCC}" type="slidenum">
              <a:rPr lang="en-US" altLang="ja-JP" sz="1600" b="1">
                <a:ea typeface="ＭＳ Ｐゴシック" panose="020B0600070205080204" pitchFamily="50" charset="-128"/>
              </a:rPr>
              <a:pPr algn="r"/>
              <a:t>‹#›</a:t>
            </a:fld>
            <a:endParaRPr lang="en-US" altLang="ja-JP" sz="1600" b="1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76" r:id="rId4"/>
    <p:sldLayoutId id="2147484377" r:id="rId5"/>
    <p:sldLayoutId id="2147484378" r:id="rId6"/>
    <p:sldLayoutId id="2147484379" r:id="rId7"/>
    <p:sldLayoutId id="2147484463" r:id="rId8"/>
    <p:sldLayoutId id="2147484464" r:id="rId9"/>
    <p:sldLayoutId id="2147484380" r:id="rId10"/>
    <p:sldLayoutId id="2147484465" r:id="rId11"/>
    <p:sldLayoutId id="2147484381" r:id="rId12"/>
    <p:sldLayoutId id="2147484382" r:id="rId13"/>
    <p:sldLayoutId id="2147484383" r:id="rId1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1782E26-640A-445C-A093-4C3F6F0FCE9B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337D44-225A-43ED-82EA-49AB9C7790C0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 bwMode="auto">
          <a:xfrm>
            <a:off x="500063" y="1500188"/>
            <a:ext cx="795813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smtClean="0"/>
              <a:t>Coding Process</a:t>
            </a:r>
            <a:endParaRPr lang="vi-VN" sz="4000" smtClean="0"/>
          </a:p>
        </p:txBody>
      </p:sp>
      <p:sp>
        <p:nvSpPr>
          <p:cNvPr id="33795" name="Subtitle 2"/>
          <p:cNvSpPr>
            <a:spLocks noGrp="1"/>
          </p:cNvSpPr>
          <p:nvPr>
            <p:ph type="subTitle" idx="1"/>
          </p:nvPr>
        </p:nvSpPr>
        <p:spPr bwMode="auto">
          <a:xfrm>
            <a:off x="2357438" y="4143375"/>
            <a:ext cx="6400800" cy="673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Instructor &lt;&lt; &gt;&gt;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 Deliver &amp; Summarize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527175"/>
            <a:ext cx="8229600" cy="4830763"/>
          </a:xfrm>
        </p:spPr>
        <p:txBody>
          <a:bodyPr/>
          <a:lstStyle/>
          <a:p>
            <a:r>
              <a:rPr lang="en-US" smtClean="0"/>
              <a:t>Purpose: To deliver software package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Review, do final inspection and summarize software products including documents</a:t>
            </a:r>
          </a:p>
          <a:p>
            <a:pPr lvl="1"/>
            <a:r>
              <a:rPr lang="en-US" smtClean="0"/>
              <a:t>Deliver to test team</a:t>
            </a:r>
          </a:p>
          <a:p>
            <a:pPr lvl="1"/>
            <a:r>
              <a:rPr lang="en-US" smtClean="0"/>
              <a:t>Create coding summary report</a:t>
            </a:r>
          </a:p>
          <a:p>
            <a:pPr lvl="1"/>
            <a:r>
              <a:rPr lang="en-US" smtClean="0"/>
              <a:t>Maintain documents, records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147763"/>
            <a:ext cx="8401050" cy="5281612"/>
          </a:xfrm>
        </p:spPr>
        <p:txBody>
          <a:bodyPr/>
          <a:lstStyle/>
          <a:p>
            <a:r>
              <a:rPr lang="en-US" sz="2700" smtClean="0"/>
              <a:t>Be specific to each programming language</a:t>
            </a:r>
          </a:p>
          <a:p>
            <a:r>
              <a:rPr lang="en-US" altLang="ja-JP" sz="2700" smtClean="0">
                <a:solidFill>
                  <a:srgbClr val="000000"/>
                </a:solidFill>
              </a:rPr>
              <a:t>Recommend programming style, practices, and methods for each aspect of a piece program</a:t>
            </a:r>
          </a:p>
          <a:p>
            <a:r>
              <a:rPr lang="en-US" altLang="ja-JP" sz="2700" smtClean="0">
                <a:solidFill>
                  <a:srgbClr val="000000"/>
                </a:solidFill>
              </a:rPr>
              <a:t>Common conventions may cover the following areas</a:t>
            </a:r>
            <a:r>
              <a:rPr lang="en-US" altLang="ja-JP" sz="2800" smtClean="0">
                <a:solidFill>
                  <a:srgbClr val="000000"/>
                </a:solidFill>
              </a:rPr>
              <a:t>:</a:t>
            </a:r>
            <a:endParaRPr lang="en-US" sz="3000" smtClean="0">
              <a:solidFill>
                <a:srgbClr val="000000"/>
              </a:solidFill>
            </a:endParaRP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file organization, </a:t>
            </a: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naming conventions </a:t>
            </a: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indentation, white space,</a:t>
            </a: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comments, declarations, statements, </a:t>
            </a: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programming practices, principles, rules of thumb, </a:t>
            </a: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Etc.</a:t>
            </a:r>
            <a:endParaRPr lang="en-US" sz="25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Importance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401050" cy="4638675"/>
          </a:xfrm>
        </p:spPr>
        <p:txBody>
          <a:bodyPr/>
          <a:lstStyle/>
          <a:p>
            <a:pPr marL="79375" indent="17463">
              <a:buFont typeface="Wingdings" panose="05000000000000000000" pitchFamily="2" charset="2"/>
              <a:buNone/>
            </a:pPr>
            <a:r>
              <a:rPr lang="en-US" smtClean="0"/>
              <a:t>Code conventions are important to programmers for a number of reasons: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80% lifetime software cost is for maintenance</a:t>
            </a:r>
          </a:p>
          <a:p>
            <a:pPr lvl="1"/>
            <a:r>
              <a:rPr lang="en-US" smtClean="0"/>
              <a:t>People maintain the software may be changed</a:t>
            </a:r>
          </a:p>
          <a:p>
            <a:pPr lvl="1"/>
            <a:r>
              <a:rPr lang="en-US" smtClean="0"/>
              <a:t>Following coding convention strictly helps:</a:t>
            </a:r>
          </a:p>
          <a:p>
            <a:pPr lvl="2"/>
            <a:r>
              <a:rPr lang="en-US" sz="2800" smtClean="0"/>
              <a:t>Improve the readability of the software</a:t>
            </a:r>
          </a:p>
          <a:p>
            <a:pPr lvl="2"/>
            <a:r>
              <a:rPr lang="en-US" sz="2800" smtClean="0"/>
              <a:t>Allowing engineers to understand new code more quickly and thoroughly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Some Common Standards 1/2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01050" cy="5067300"/>
          </a:xfrm>
        </p:spPr>
        <p:txBody>
          <a:bodyPr/>
          <a:lstStyle/>
          <a:p>
            <a:r>
              <a:rPr lang="en-US" sz="2200" smtClean="0"/>
              <a:t>Tab and Indent</a:t>
            </a:r>
          </a:p>
          <a:p>
            <a:pPr lvl="1"/>
            <a:r>
              <a:rPr lang="en-US" smtClean="0"/>
              <a:t>4 spaces should be used as the unit of indentation</a:t>
            </a:r>
          </a:p>
          <a:p>
            <a:pPr lvl="1"/>
            <a:r>
              <a:rPr lang="en-US" smtClean="0"/>
              <a:t>Tab characters should be avoided</a:t>
            </a:r>
          </a:p>
          <a:p>
            <a:r>
              <a:rPr lang="en-US" sz="2200" smtClean="0"/>
              <a:t>Line Length: avoid lines longer than 80 or 120 characters</a:t>
            </a:r>
          </a:p>
          <a:p>
            <a:r>
              <a:rPr lang="en-US" sz="2200" smtClean="0"/>
              <a:t>Wrapping Lines: When an expression will not fit on a single line, break it according to below principles: </a:t>
            </a:r>
          </a:p>
          <a:p>
            <a:pPr lvl="1"/>
            <a:r>
              <a:rPr lang="en-US" smtClean="0"/>
              <a:t>Break after a comma. </a:t>
            </a:r>
          </a:p>
          <a:p>
            <a:pPr lvl="1"/>
            <a:r>
              <a:rPr lang="en-US" smtClean="0"/>
              <a:t>Break after a logical operator.</a:t>
            </a:r>
          </a:p>
          <a:p>
            <a:pPr lvl="1"/>
            <a:r>
              <a:rPr lang="en-US" smtClean="0"/>
              <a:t>Break before an operator.</a:t>
            </a:r>
          </a:p>
          <a:p>
            <a:pPr lvl="1"/>
            <a:r>
              <a:rPr lang="en-US" smtClean="0"/>
              <a:t>Prefer higher-level breaks to lower-level breaks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z="2200" smtClean="0"/>
              <a:t>Comments: beginning, block, single-line, trailing, …</a:t>
            </a:r>
          </a:p>
          <a:p>
            <a:r>
              <a:rPr lang="en-US" sz="2200" smtClean="0"/>
              <a:t>Number of declarations per line: same types, different types,..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Some Common Standards 2/2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01050" cy="5281613"/>
          </a:xfrm>
        </p:spPr>
        <p:txBody>
          <a:bodyPr/>
          <a:lstStyle/>
          <a:p>
            <a:r>
              <a:rPr lang="en-US" sz="2200" smtClean="0"/>
              <a:t>Blank Lines improve readability by setting off sections of code that are logically related</a:t>
            </a:r>
          </a:p>
          <a:p>
            <a:pPr lvl="1"/>
            <a:r>
              <a:rPr lang="en-US" sz="1900" smtClean="0"/>
              <a:t>Two blank lines should always be used: </a:t>
            </a:r>
          </a:p>
          <a:p>
            <a:pPr lvl="2"/>
            <a:r>
              <a:rPr lang="en-US" sz="1800" smtClean="0"/>
              <a:t>Between sections of a source file </a:t>
            </a:r>
          </a:p>
          <a:p>
            <a:pPr lvl="2"/>
            <a:r>
              <a:rPr lang="en-US" sz="1800" smtClean="0"/>
              <a:t>Between class and interface definitions </a:t>
            </a:r>
          </a:p>
          <a:p>
            <a:pPr lvl="1"/>
            <a:r>
              <a:rPr lang="en-US" sz="1900" smtClean="0"/>
              <a:t>One blank line should always be used: </a:t>
            </a:r>
          </a:p>
          <a:p>
            <a:pPr lvl="2"/>
            <a:r>
              <a:rPr lang="en-US" sz="1800" smtClean="0"/>
              <a:t>Between methods </a:t>
            </a:r>
          </a:p>
          <a:p>
            <a:pPr lvl="2"/>
            <a:r>
              <a:rPr lang="en-US" sz="1800" smtClean="0"/>
              <a:t>Between the local variables in a method and its first statement </a:t>
            </a:r>
          </a:p>
          <a:p>
            <a:pPr lvl="2"/>
            <a:r>
              <a:rPr lang="en-US" sz="1800" smtClean="0"/>
              <a:t>Before a block or single-line comment </a:t>
            </a:r>
          </a:p>
          <a:p>
            <a:pPr lvl="2"/>
            <a:r>
              <a:rPr lang="en-US" sz="1800" smtClean="0"/>
              <a:t>Between logical sections inside a method</a:t>
            </a:r>
          </a:p>
          <a:p>
            <a:r>
              <a:rPr lang="en-US" sz="2200" smtClean="0"/>
              <a:t>Blank spaces should be used in the following circumstances</a:t>
            </a:r>
          </a:p>
          <a:p>
            <a:pPr lvl="1"/>
            <a:r>
              <a:rPr lang="en-US" sz="1900" smtClean="0"/>
              <a:t>A keyword followed by a parenthesis should be separated by a space</a:t>
            </a:r>
          </a:p>
          <a:p>
            <a:pPr lvl="1"/>
            <a:r>
              <a:rPr lang="en-US" sz="1900" smtClean="0"/>
              <a:t>A blank space should appear after commas in argument lists</a:t>
            </a:r>
          </a:p>
          <a:p>
            <a:pPr lvl="1"/>
            <a:r>
              <a:rPr lang="en-US" sz="1900" smtClean="0"/>
              <a:t>All binary operators except  .  should be separated from their operands by spaces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Naming Conventions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290638"/>
            <a:ext cx="8401050" cy="4852987"/>
          </a:xfrm>
        </p:spPr>
        <p:txBody>
          <a:bodyPr/>
          <a:lstStyle/>
          <a:p>
            <a:r>
              <a:rPr lang="en-US" sz="2200" smtClean="0"/>
              <a:t>General naming rules:</a:t>
            </a:r>
          </a:p>
          <a:p>
            <a:pPr lvl="1"/>
            <a:r>
              <a:rPr lang="en-US" smtClean="0"/>
              <a:t>Should be functionally meaningful, &amp; indicate identifier’s purpose</a:t>
            </a:r>
          </a:p>
          <a:p>
            <a:pPr lvl="1"/>
            <a:r>
              <a:rPr lang="en-US" smtClean="0"/>
              <a:t>Use terminology applicable to the domain</a:t>
            </a:r>
          </a:p>
          <a:p>
            <a:pPr lvl="1"/>
            <a:r>
              <a:rPr lang="en-US" smtClean="0"/>
              <a:t>Identifiers must be as short as possible (&lt;=20 characters)</a:t>
            </a:r>
          </a:p>
          <a:p>
            <a:pPr lvl="1"/>
            <a:r>
              <a:rPr lang="en-US" smtClean="0"/>
              <a:t>Avoid names that are similar or differ only in case</a:t>
            </a:r>
          </a:p>
          <a:p>
            <a:pPr lvl="1"/>
            <a:r>
              <a:rPr lang="en-US" smtClean="0"/>
              <a:t>Abbreviations in names should be avoided, etc.</a:t>
            </a:r>
          </a:p>
          <a:p>
            <a:r>
              <a:rPr lang="en-US" sz="2200" smtClean="0"/>
              <a:t>Use a noun or noun phrase to name a class or code module</a:t>
            </a:r>
          </a:p>
          <a:p>
            <a:r>
              <a:rPr lang="en-US" sz="2200" smtClean="0"/>
              <a:t>Variables names must start with lowercase</a:t>
            </a:r>
          </a:p>
          <a:p>
            <a:r>
              <a:rPr lang="en-US" sz="2200" smtClean="0"/>
              <a:t>Constants: named in uppercase letters, might have underscore</a:t>
            </a:r>
          </a:p>
          <a:p>
            <a:r>
              <a:rPr lang="en-US" sz="2200" smtClean="0"/>
              <a:t>Method names must start with lowercase letter, usually use “active verb” as the first word of method name</a:t>
            </a:r>
          </a:p>
          <a:p>
            <a:r>
              <a:rPr lang="en-US" sz="2200" smtClean="0"/>
              <a:t>Instance /object names follow rules of variable names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Agenda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70050"/>
            <a:ext cx="8229600" cy="4687888"/>
          </a:xfrm>
        </p:spPr>
        <p:txBody>
          <a:bodyPr/>
          <a:lstStyle/>
          <a:p>
            <a:r>
              <a:rPr lang="en-US" smtClean="0"/>
              <a:t>Coding Process</a:t>
            </a:r>
          </a:p>
          <a:p>
            <a:r>
              <a:rPr lang="en-US" smtClean="0"/>
              <a:t>Coding Convention</a:t>
            </a:r>
          </a:p>
          <a:p>
            <a:r>
              <a:rPr lang="en-US" smtClean="0"/>
              <a:t>Code Review Process</a:t>
            </a:r>
          </a:p>
          <a:p>
            <a:r>
              <a:rPr lang="en-US" smtClean="0"/>
              <a:t>Common Defects &amp; Practices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Where the Coding is?</a:t>
            </a:r>
            <a:endParaRPr lang="vi-VN" smtClean="0">
              <a:cs typeface="Arial" panose="020B0604020202020204" pitchFamily="34" charset="0"/>
            </a:endParaRPr>
          </a:p>
        </p:txBody>
      </p:sp>
      <p:pic>
        <p:nvPicPr>
          <p:cNvPr id="35843" name="Picture 4" descr="V-Model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23963"/>
            <a:ext cx="8143875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Coding Workflow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12725" y="1139825"/>
          <a:ext cx="8281988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4648605" imgH="2812374" progId="Visio.Drawing.11">
                  <p:embed/>
                </p:oleObj>
              </mc:Choice>
              <mc:Fallback>
                <p:oleObj name="Visio" r:id="rId3" imgW="4648605" imgH="281237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39825"/>
                        <a:ext cx="8281988" cy="500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Code Planning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smtClean="0"/>
              <a:t>Purpose: To plan and prepare for coding</a:t>
            </a:r>
          </a:p>
          <a:p>
            <a:r>
              <a:rPr lang="en-US" sz="2300" smtClean="0"/>
              <a:t>Steps:</a:t>
            </a:r>
          </a:p>
          <a:p>
            <a:pPr lvl="1"/>
            <a:r>
              <a:rPr lang="en-US" sz="2300" smtClean="0"/>
              <a:t>Study design documents</a:t>
            </a:r>
          </a:p>
          <a:p>
            <a:pPr lvl="1"/>
            <a:r>
              <a:rPr lang="en-US" sz="2300" smtClean="0"/>
              <a:t>Define and prepare resources and infrastructure for coding, unit test and integration, if necessary.</a:t>
            </a:r>
          </a:p>
          <a:p>
            <a:pPr lvl="1"/>
            <a:r>
              <a:rPr lang="en-US" sz="2300" smtClean="0"/>
              <a:t>Create coding plan including targets, scope, required deliverables and acceptance criteria, </a:t>
            </a:r>
          </a:p>
          <a:p>
            <a:pPr lvl="1"/>
            <a:r>
              <a:rPr lang="en-US" sz="2300" smtClean="0"/>
              <a:t>task and schedule, responsibilities</a:t>
            </a:r>
          </a:p>
          <a:p>
            <a:pPr lvl="1"/>
            <a:r>
              <a:rPr lang="en-US" sz="2300" smtClean="0"/>
              <a:t>Review and obtain agreement on coding plan</a:t>
            </a:r>
          </a:p>
          <a:p>
            <a:pPr lvl="1"/>
            <a:r>
              <a:rPr lang="en-US" sz="2300" smtClean="0"/>
              <a:t>Develop/customize coding convention</a:t>
            </a:r>
          </a:p>
          <a:p>
            <a:pPr lvl="1"/>
            <a:r>
              <a:rPr lang="en-US" sz="2300" smtClean="0"/>
              <a:t>Review &amp; conduct training on coding convention</a:t>
            </a:r>
          </a:p>
          <a:p>
            <a:pPr lvl="1"/>
            <a:r>
              <a:rPr lang="en-US" sz="2300" smtClean="0"/>
              <a:t>Verify tools support for coding (if any)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Coding Library  Modules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527175"/>
            <a:ext cx="8229600" cy="4830763"/>
          </a:xfrm>
        </p:spPr>
        <p:txBody>
          <a:bodyPr/>
          <a:lstStyle/>
          <a:p>
            <a:r>
              <a:rPr lang="en-US" smtClean="0"/>
              <a:t>Purpose: To build, construct and/or develop library modules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Create detail design for library modules</a:t>
            </a:r>
          </a:p>
          <a:p>
            <a:pPr lvl="1"/>
            <a:r>
              <a:rPr lang="en-US" smtClean="0"/>
              <a:t>Code library modules</a:t>
            </a:r>
          </a:p>
          <a:p>
            <a:pPr lvl="1"/>
            <a:r>
              <a:rPr lang="en-US" smtClean="0"/>
              <a:t>Review code of library modules</a:t>
            </a:r>
          </a:p>
          <a:p>
            <a:pPr lvl="1"/>
            <a:r>
              <a:rPr lang="en-US" smtClean="0"/>
              <a:t>Fix defects of library modules</a:t>
            </a:r>
          </a:p>
          <a:p>
            <a:pPr lvl="1"/>
            <a:r>
              <a:rPr lang="en-US" smtClean="0"/>
              <a:t>Summarize related documents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Coding Functional Modules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527175"/>
            <a:ext cx="8229600" cy="4830763"/>
          </a:xfrm>
        </p:spPr>
        <p:txBody>
          <a:bodyPr/>
          <a:lstStyle/>
          <a:p>
            <a:r>
              <a:rPr lang="en-US" smtClean="0"/>
              <a:t>Purpose: To build, construct and/or develop functional modules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Create detail design for modules and program units, if required in design documents</a:t>
            </a:r>
          </a:p>
          <a:p>
            <a:pPr lvl="1"/>
            <a:r>
              <a:rPr lang="en-US" smtClean="0"/>
              <a:t>Code modules and program units</a:t>
            </a:r>
          </a:p>
          <a:p>
            <a:pPr lvl="1"/>
            <a:r>
              <a:rPr lang="en-US" smtClean="0"/>
              <a:t>Review code</a:t>
            </a:r>
          </a:p>
          <a:p>
            <a:pPr lvl="1"/>
            <a:r>
              <a:rPr lang="en-US" smtClean="0"/>
              <a:t>Fix defects for modules and program units</a:t>
            </a:r>
          </a:p>
          <a:p>
            <a:pPr lvl="1"/>
            <a:r>
              <a:rPr lang="en-US" smtClean="0"/>
              <a:t>Summarize and submit result to Team Lead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 Integrate Software Modules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527175"/>
            <a:ext cx="8229600" cy="4830763"/>
          </a:xfrm>
        </p:spPr>
        <p:txBody>
          <a:bodyPr/>
          <a:lstStyle/>
          <a:p>
            <a:r>
              <a:rPr lang="en-US" smtClean="0"/>
              <a:t>Purpose: assemble the software package from the software modules, ensure that the software package, as integrated and functions properly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Create integration plan (if needed)</a:t>
            </a:r>
          </a:p>
          <a:p>
            <a:pPr lvl="1"/>
            <a:r>
              <a:rPr lang="en-US" smtClean="0"/>
              <a:t>Integrate modules</a:t>
            </a:r>
          </a:p>
          <a:p>
            <a:pPr lvl="1"/>
            <a:r>
              <a:rPr lang="en-US" smtClean="0"/>
              <a:t>Evaluate integration results, conduct cause analysis, raise change request (if needed)</a:t>
            </a:r>
          </a:p>
          <a:p>
            <a:pPr lvl="1"/>
            <a:r>
              <a:rPr lang="en-US" smtClean="0"/>
              <a:t>Review and approve results of integration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 Create System Description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830762"/>
          </a:xfrm>
        </p:spPr>
        <p:txBody>
          <a:bodyPr/>
          <a:lstStyle/>
          <a:p>
            <a:r>
              <a:rPr lang="en-US" sz="2400" smtClean="0"/>
              <a:t>Purpose: To develop System Description /User Manual documents that support in software operation</a:t>
            </a:r>
          </a:p>
          <a:p>
            <a:r>
              <a:rPr lang="en-US" sz="2400" smtClean="0"/>
              <a:t>Steps:</a:t>
            </a:r>
          </a:p>
          <a:p>
            <a:pPr lvl="1"/>
            <a:r>
              <a:rPr lang="en-US" smtClean="0"/>
              <a:t>Make overview on system</a:t>
            </a:r>
          </a:p>
          <a:p>
            <a:pPr lvl="1"/>
            <a:r>
              <a:rPr lang="en-US" smtClean="0"/>
              <a:t>Describe sub-systems and main functions including system structure scheme, flow charts, system interfaces, data flows</a:t>
            </a:r>
          </a:p>
          <a:p>
            <a:pPr lvl="1"/>
            <a:r>
              <a:rPr lang="en-US" smtClean="0"/>
              <a:t>Describe system requirements including support data, memory capability, CPU and I/O requirements, storage capability, data for internal and external interfaces</a:t>
            </a:r>
          </a:p>
          <a:p>
            <a:pPr lvl="1"/>
            <a:r>
              <a:rPr lang="en-US" smtClean="0"/>
              <a:t>Describe software structure including library of source codes (for system, sub-systems, objects) library of executive and supporting programs</a:t>
            </a:r>
          </a:p>
          <a:p>
            <a:pPr lvl="1"/>
            <a:r>
              <a:rPr lang="en-US" smtClean="0"/>
              <a:t>Develop User Manual</a:t>
            </a:r>
          </a:p>
          <a:p>
            <a:pPr lvl="1"/>
            <a:r>
              <a:rPr lang="en-US" smtClean="0"/>
              <a:t>Review and approve System Description/User Manual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Fs-Theme_20140415</Template>
  <TotalTime>2334</TotalTime>
  <Words>825</Words>
  <Application>Microsoft Macintosh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Fs-Theme_20140415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CorelDRAW</vt:lpstr>
      <vt:lpstr>Chart</vt:lpstr>
      <vt:lpstr>Visio</vt:lpstr>
      <vt:lpstr>Coding Process</vt:lpstr>
      <vt:lpstr>Agenda</vt:lpstr>
      <vt:lpstr>Coding Process Where the Coding is?</vt:lpstr>
      <vt:lpstr>Coding Process Coding Workflow</vt:lpstr>
      <vt:lpstr>Coding Process Code Planning</vt:lpstr>
      <vt:lpstr>Coding Process Coding Library  Modules</vt:lpstr>
      <vt:lpstr>Coding Process Coding Functional Modules</vt:lpstr>
      <vt:lpstr>Coding Process  Integrate Software Modules</vt:lpstr>
      <vt:lpstr>Coding Process  Create System Description</vt:lpstr>
      <vt:lpstr>Coding Process  Deliver &amp; Summarize</vt:lpstr>
      <vt:lpstr>Coding Convention Introduction</vt:lpstr>
      <vt:lpstr>Coding Convention Importance</vt:lpstr>
      <vt:lpstr>Coding Convention Some Common Standards 1/2</vt:lpstr>
      <vt:lpstr>Coding Convention Some Common Standards 2/2</vt:lpstr>
      <vt:lpstr>Coding Convention Naming Conventions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Process</dc:title>
  <dc:subject>v2/4</dc:subject>
  <dc:creator>FPT Software</dc:creator>
  <cp:keywords/>
  <dc:description>Restructure the content framework of the slide; make it more visualized</dc:description>
  <cp:lastModifiedBy>VangLe</cp:lastModifiedBy>
  <cp:revision>388</cp:revision>
  <dcterms:created xsi:type="dcterms:W3CDTF">2010-10-18T05:40:05Z</dcterms:created>
  <dcterms:modified xsi:type="dcterms:W3CDTF">2014-09-28T15:18:21Z</dcterms:modified>
  <cp:category/>
  <cp:contentStatus>Final</cp:contentStatus>
</cp:coreProperties>
</file>