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4" r:id="rId3"/>
    <p:sldId id="282" r:id="rId4"/>
    <p:sldId id="291" r:id="rId5"/>
    <p:sldId id="292" r:id="rId6"/>
    <p:sldId id="261" r:id="rId7"/>
    <p:sldId id="293" r:id="rId8"/>
    <p:sldId id="343" r:id="rId9"/>
    <p:sldId id="344" r:id="rId10"/>
    <p:sldId id="295" r:id="rId11"/>
    <p:sldId id="290" r:id="rId12"/>
    <p:sldId id="335" r:id="rId13"/>
    <p:sldId id="330" r:id="rId14"/>
    <p:sldId id="339" r:id="rId15"/>
    <p:sldId id="338" r:id="rId16"/>
    <p:sldId id="336" r:id="rId17"/>
    <p:sldId id="297" r:id="rId18"/>
    <p:sldId id="294" r:id="rId19"/>
    <p:sldId id="346" r:id="rId20"/>
    <p:sldId id="299" r:id="rId21"/>
    <p:sldId id="348" r:id="rId22"/>
    <p:sldId id="325" r:id="rId23"/>
    <p:sldId id="300" r:id="rId24"/>
    <p:sldId id="347" r:id="rId25"/>
    <p:sldId id="317" r:id="rId26"/>
    <p:sldId id="298" r:id="rId27"/>
    <p:sldId id="304" r:id="rId28"/>
    <p:sldId id="303" r:id="rId29"/>
    <p:sldId id="305" r:id="rId30"/>
    <p:sldId id="321" r:id="rId31"/>
    <p:sldId id="328" r:id="rId32"/>
    <p:sldId id="306" r:id="rId33"/>
    <p:sldId id="308" r:id="rId34"/>
    <p:sldId id="309" r:id="rId35"/>
    <p:sldId id="310" r:id="rId36"/>
    <p:sldId id="311" r:id="rId37"/>
    <p:sldId id="332" r:id="rId38"/>
    <p:sldId id="333" r:id="rId39"/>
    <p:sldId id="334" r:id="rId40"/>
    <p:sldId id="349" r:id="rId41"/>
    <p:sldId id="331" r:id="rId42"/>
    <p:sldId id="314" r:id="rId43"/>
    <p:sldId id="323" r:id="rId44"/>
    <p:sldId id="315" r:id="rId45"/>
    <p:sldId id="316" r:id="rId46"/>
    <p:sldId id="345" r:id="rId47"/>
    <p:sldId id="319" r:id="rId48"/>
    <p:sldId id="322" r:id="rId49"/>
    <p:sldId id="320" r:id="rId50"/>
    <p:sldId id="301" r:id="rId51"/>
    <p:sldId id="350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>
          <p15:clr>
            <a:srgbClr val="A4A3A4"/>
          </p15:clr>
        </p15:guide>
        <p15:guide id="2" orient="horz" pos="577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4175">
          <p15:clr>
            <a:srgbClr val="A4A3A4"/>
          </p15:clr>
        </p15:guide>
        <p15:guide id="6" pos="2881">
          <p15:clr>
            <a:srgbClr val="A4A3A4"/>
          </p15:clr>
        </p15:guide>
        <p15:guide id="7" pos="143">
          <p15:clr>
            <a:srgbClr val="A4A3A4"/>
          </p15:clr>
        </p15:guide>
        <p15:guide id="8" pos="289">
          <p15:clr>
            <a:srgbClr val="A4A3A4"/>
          </p15:clr>
        </p15:guide>
        <p15:guide id="9" pos="5485">
          <p15:clr>
            <a:srgbClr val="A4A3A4"/>
          </p15:clr>
        </p15:guide>
        <p15:guide id="10" pos="5616">
          <p15:clr>
            <a:srgbClr val="A4A3A4"/>
          </p15:clr>
        </p15:guide>
        <p15:guide id="11" pos="2827">
          <p15:clr>
            <a:srgbClr val="A4A3A4"/>
          </p15:clr>
        </p15:guide>
        <p15:guide id="12" pos="29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998"/>
    <a:srgbClr val="FFF4D6"/>
    <a:srgbClr val="F2EAD2"/>
    <a:srgbClr val="003468"/>
    <a:srgbClr val="00FF00"/>
    <a:srgbClr val="65CAF7"/>
    <a:srgbClr val="46BEF5"/>
    <a:srgbClr val="FF66CC"/>
    <a:srgbClr val="E55302"/>
    <a:srgbClr val="580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1" autoAdjust="0"/>
    <p:restoredTop sz="99768" autoAdjust="0"/>
  </p:normalViewPr>
  <p:slideViewPr>
    <p:cSldViewPr snapToObjects="1">
      <p:cViewPr varScale="1">
        <p:scale>
          <a:sx n="73" d="100"/>
          <a:sy n="73" d="100"/>
        </p:scale>
        <p:origin x="1188" y="78"/>
      </p:cViewPr>
      <p:guideLst>
        <p:guide orient="horz" pos="1248"/>
        <p:guide orient="horz" pos="577"/>
        <p:guide orient="horz" pos="3745"/>
        <p:guide orient="horz" pos="1152"/>
        <p:guide orient="horz" pos="4175"/>
        <p:guide pos="2881"/>
        <p:guide pos="143"/>
        <p:guide pos="289"/>
        <p:guide pos="5485"/>
        <p:guide pos="5616"/>
        <p:guide pos="2827"/>
        <p:guide pos="2934"/>
      </p:guideLst>
    </p:cSldViewPr>
  </p:slideViewPr>
  <p:outlineViewPr>
    <p:cViewPr>
      <p:scale>
        <a:sx n="33" d="100"/>
        <a:sy n="33" d="100"/>
      </p:scale>
      <p:origin x="30" y="30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189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fld id="{5E757F3B-7B2F-4722-88AC-F3BE35D5AC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1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fld id="{786EEEB5-B18C-4FF6-A963-DA30277C1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8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9D90D-0105-476A-8D6A-588E6249DDC8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16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18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19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21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22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23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24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25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26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28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29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30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31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33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34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35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36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37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38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39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41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42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43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44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want</a:t>
            </a:r>
            <a:r>
              <a:rPr lang="fr-FR" dirty="0" smtClean="0"/>
              <a:t> to combine a </a:t>
            </a:r>
            <a:r>
              <a:rPr lang="fr-FR" dirty="0" err="1" smtClean="0"/>
              <a:t>series</a:t>
            </a:r>
            <a:r>
              <a:rPr lang="fr-FR" dirty="0" smtClean="0"/>
              <a:t> of </a:t>
            </a:r>
            <a:r>
              <a:rPr lang="fr-FR" dirty="0" err="1" smtClean="0"/>
              <a:t>commits</a:t>
            </a:r>
            <a:r>
              <a:rPr lang="fr-FR" dirty="0" smtClean="0"/>
              <a:t>: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commit -m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“1“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commit -m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“2“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commit -m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“3“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log --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--graph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decorate 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reset --soft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HEAD^^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commit -m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“123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log --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--graph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--decorate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45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46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47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48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49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50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51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9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11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94B7E-D2EB-4085-8B41-A12CF38BCA01}" type="slidenum">
              <a:rPr lang="en-US"/>
              <a:pPr/>
              <a:t>13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5373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296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889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7" descr="C:\Users\joshgo\Desktop\ma_sec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3080"/>
            <a:ext cx="228600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0" y="0"/>
            <a:ext cx="9144000" cy="6280150"/>
            <a:chOff x="0" y="0"/>
            <a:chExt cx="9144000" cy="6280150"/>
          </a:xfrm>
        </p:grpSpPr>
        <p:sp>
          <p:nvSpPr>
            <p:cNvPr id="7" name="Rectangle 6"/>
            <p:cNvSpPr/>
            <p:nvPr/>
          </p:nvSpPr>
          <p:spPr bwMode="white">
            <a:xfrm>
              <a:off x="0" y="0"/>
              <a:ext cx="9144000" cy="6985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white">
            <a:xfrm>
              <a:off x="0" y="6188075"/>
              <a:ext cx="9144000" cy="920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>
          <a:xfrm>
            <a:off x="2316077" y="1783080"/>
            <a:ext cx="6827923" cy="2935458"/>
          </a:xfrm>
        </p:spPr>
        <p:txBody>
          <a:bodyPr lIns="457200" tIns="457200" rIns="457200" bIns="457200" anchor="ctr"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3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734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982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8042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161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4325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658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651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8833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91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://ersgit/projects/RDF/repos/conf-dev/brow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dpsoftware.com/git-cheatshee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cygwi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s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Customizing-Git-Git-Configu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-2667000" y="5486400"/>
            <a:ext cx="8437562" cy="52322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6557963" y="6482071"/>
            <a:ext cx="21336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b="0" dirty="0" smtClean="0">
                <a:solidFill>
                  <a:schemeClr val="bg2"/>
                </a:solidFill>
              </a:rPr>
              <a:t>January, 2016</a:t>
            </a:r>
            <a:endParaRPr lang="en-US" sz="12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4"/>
          <p:cNvSpPr>
            <a:spLocks noGrp="1"/>
          </p:cNvSpPr>
          <p:nvPr>
            <p:ph type="title"/>
          </p:nvPr>
        </p:nvSpPr>
        <p:spPr bwMode="ltGray">
          <a:xfrm>
            <a:off x="2316163" y="1770611"/>
            <a:ext cx="6827837" cy="2951018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6" name="TextBox 5"/>
          <p:cNvSpPr txBox="1"/>
          <p:nvPr/>
        </p:nvSpPr>
        <p:spPr bwMode="ltGray">
          <a:xfrm>
            <a:off x="0" y="1785938"/>
            <a:ext cx="2286000" cy="2935287"/>
          </a:xfrm>
          <a:prstGeom prst="rect">
            <a:avLst/>
          </a:prstGeom>
          <a:noFill/>
        </p:spPr>
        <p:txBody>
          <a:bodyPr lIns="457200" tIns="457200" rIns="457200" bIns="4572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0" kern="0" dirty="0" smtClean="0">
                <a:solidFill>
                  <a:schemeClr val="bg1"/>
                </a:solidFill>
              </a:rPr>
              <a:t>3</a:t>
            </a:r>
            <a:endParaRPr lang="en-US" sz="8000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3" name="Rectangle 22"/>
          <p:cNvSpPr>
            <a:spLocks noGrp="1" noChangeArrowheads="1"/>
          </p:cNvSpPr>
          <p:nvPr>
            <p:ph idx="1"/>
          </p:nvPr>
        </p:nvSpPr>
        <p:spPr>
          <a:xfrm>
            <a:off x="341435" y="1371600"/>
            <a:ext cx="4840165" cy="4648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fr-FR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kern="1200" dirty="0" smtClean="0">
              <a:solidFill>
                <a:schemeClr val="tx1"/>
              </a:solidFill>
              <a:latin typeface="Arial" charset="0"/>
            </a:endParaRPr>
          </a:p>
          <a:p>
            <a:r>
              <a:rPr lang="en-US" b="1" kern="1200" dirty="0" smtClean="0">
                <a:solidFill>
                  <a:schemeClr val="tx1"/>
                </a:solidFill>
                <a:latin typeface="Arial" charset="0"/>
              </a:rPr>
              <a:t>Very 1</a:t>
            </a:r>
            <a:r>
              <a:rPr lang="en-US" b="1" kern="1200" baseline="30000" dirty="0" smtClean="0">
                <a:solidFill>
                  <a:schemeClr val="tx1"/>
                </a:solidFill>
                <a:latin typeface="Arial" charset="0"/>
              </a:rPr>
              <a:t>st</a:t>
            </a:r>
            <a:r>
              <a:rPr lang="en-US" b="1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b="1" kern="1200" dirty="0" err="1" smtClean="0">
                <a:solidFill>
                  <a:schemeClr val="tx1"/>
                </a:solidFill>
                <a:latin typeface="Arial" charset="0"/>
              </a:rPr>
              <a:t>git</a:t>
            </a:r>
            <a:r>
              <a:rPr lang="en-US" b="1" kern="1200" dirty="0" smtClean="0">
                <a:solidFill>
                  <a:schemeClr val="tx1"/>
                </a:solidFill>
                <a:latin typeface="Arial" charset="0"/>
              </a:rPr>
              <a:t> workflow</a:t>
            </a:r>
            <a:endParaRPr lang="en-US" b="1" kern="12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50000"/>
              </a:lnSpc>
            </a:pP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fr-FR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‘This </a:t>
            </a:r>
            <a:r>
              <a:rPr lang="fr-FR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fr-FR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file’ &gt;&gt; file.txt</a:t>
            </a:r>
            <a:endParaRPr lang="en-US" sz="15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</a:p>
          <a:p>
            <a:pPr>
              <a:lnSpc>
                <a:spcPct val="50000"/>
              </a:lnSpc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-m “Add file.txt”</a:t>
            </a:r>
          </a:p>
          <a:p>
            <a:endParaRPr lang="fr-FR" sz="15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fr-FR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‘new line’ &gt;&gt; file.txt</a:t>
            </a:r>
          </a:p>
          <a:p>
            <a:pPr>
              <a:lnSpc>
                <a:spcPct val="50000"/>
              </a:lnSpc>
            </a:pP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fr-FR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endParaRPr lang="fr-FR" sz="15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fr-FR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file.txt</a:t>
            </a:r>
          </a:p>
          <a:p>
            <a:pPr>
              <a:lnSpc>
                <a:spcPct val="50000"/>
              </a:lnSpc>
            </a:pP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commit -m ‘Append new line’</a:t>
            </a:r>
          </a:p>
          <a:p>
            <a:endParaRPr lang="fr-FR" sz="15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fr-FR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HEAD^</a:t>
            </a:r>
          </a:p>
          <a:p>
            <a:pPr>
              <a:lnSpc>
                <a:spcPct val="50000"/>
              </a:lnSpc>
            </a:pPr>
            <a:r>
              <a:rPr lang="fr-FR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cat file.txt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8" y="514350"/>
            <a:ext cx="6286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Initializing a local repository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6173911" y="4294029"/>
            <a:ext cx="10310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file.txt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5920057" y="431165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5920057" y="373380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  <a:endCxn id="16" idx="4"/>
          </p:cNvCxnSpPr>
          <p:nvPr/>
        </p:nvCxnSpPr>
        <p:spPr>
          <a:xfrm flipV="1">
            <a:off x="6034357" y="3962400"/>
            <a:ext cx="0" cy="34925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gray">
          <a:xfrm>
            <a:off x="6173911" y="3733800"/>
            <a:ext cx="12426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 new line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gray">
          <a:xfrm>
            <a:off x="5405790" y="4294028"/>
            <a:ext cx="4667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8" y="4137025"/>
            <a:ext cx="3600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3" y="5410200"/>
            <a:ext cx="25908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01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3.33333E-6 -0.07731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7731 L 3.33333E-6 -1.48148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/>
      <p:bldP spid="15" grpId="0" animBg="1"/>
      <p:bldP spid="16" grpId="0" animBg="1"/>
      <p:bldP spid="18" grpId="0"/>
      <p:bldP spid="19" grpId="0"/>
      <p:bldP spid="19" grpId="1"/>
      <p:bldP spid="19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341435" y="13716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&lt;repo-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Cloning an existing repository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5" y="639763"/>
            <a:ext cx="523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2"/>
          <p:cNvSpPr txBox="1">
            <a:spLocks noChangeArrowheads="1"/>
          </p:cNvSpPr>
          <p:nvPr/>
        </p:nvSpPr>
        <p:spPr bwMode="auto">
          <a:xfrm>
            <a:off x="341435" y="2095500"/>
            <a:ext cx="8229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To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get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the repo-url</a:t>
            </a:r>
          </a:p>
          <a:p>
            <a:endParaRPr lang="en-US" b="1" kern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435" y="5367010"/>
            <a:ext cx="6553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100" b="0" i="1" kern="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http://ersgit/projects/RDF/repos/conf-dev/browse</a:t>
            </a:r>
            <a:endParaRPr lang="fr-FR" sz="1100" b="0" i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29300" y="2959042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" y="2354783"/>
            <a:ext cx="5565959" cy="2508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410" y="2751192"/>
            <a:ext cx="15716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388173" y="1590675"/>
            <a:ext cx="4564827" cy="314325"/>
          </a:xfrm>
        </p:spPr>
        <p:txBody>
          <a:bodyPr>
            <a:normAutofit fontScale="70000" lnSpcReduction="20000"/>
          </a:bodyPr>
          <a:lstStyle/>
          <a:p>
            <a:r>
              <a:rPr lang="fr-FR" kern="1200" dirty="0" smtClean="0">
                <a:latin typeface="Arial" charset="0"/>
              </a:rPr>
              <a:t>If </a:t>
            </a:r>
            <a:r>
              <a:rPr lang="fr-FR" kern="1200" dirty="0" err="1" smtClean="0">
                <a:latin typeface="Arial" charset="0"/>
              </a:rPr>
              <a:t>you’re</a:t>
            </a:r>
            <a:r>
              <a:rPr lang="fr-FR" kern="1200" dirty="0" smtClean="0">
                <a:latin typeface="Arial" charset="0"/>
              </a:rPr>
              <a:t> not </a:t>
            </a:r>
            <a:r>
              <a:rPr lang="fr-FR" kern="1200" dirty="0" err="1" smtClean="0">
                <a:latin typeface="Arial" charset="0"/>
              </a:rPr>
              <a:t>identified</a:t>
            </a:r>
            <a:r>
              <a:rPr lang="fr-FR" kern="1200" dirty="0" smtClean="0">
                <a:latin typeface="Arial" charset="0"/>
              </a:rPr>
              <a:t>, </a:t>
            </a:r>
            <a:r>
              <a:rPr lang="fr-FR" kern="1200" dirty="0" err="1" smtClean="0">
                <a:latin typeface="Arial" charset="0"/>
              </a:rPr>
              <a:t>you’ll</a:t>
            </a:r>
            <a:r>
              <a:rPr lang="fr-FR" kern="1200" dirty="0" smtClean="0">
                <a:latin typeface="Arial" charset="0"/>
              </a:rPr>
              <a:t> </a:t>
            </a:r>
            <a:r>
              <a:rPr lang="fr-FR" kern="1200" dirty="0" err="1" smtClean="0">
                <a:latin typeface="Arial" charset="0"/>
              </a:rPr>
              <a:t>only</a:t>
            </a:r>
            <a:r>
              <a:rPr lang="fr-FR" kern="1200" dirty="0" smtClean="0">
                <a:latin typeface="Arial" charset="0"/>
              </a:rPr>
              <a:t> </a:t>
            </a:r>
            <a:r>
              <a:rPr lang="fr-FR" kern="1200" dirty="0" err="1" smtClean="0">
                <a:latin typeface="Arial" charset="0"/>
              </a:rPr>
              <a:t>get</a:t>
            </a:r>
            <a:r>
              <a:rPr lang="fr-FR" kern="1200" dirty="0" smtClean="0">
                <a:latin typeface="Arial" charset="0"/>
              </a:rPr>
              <a:t> the </a:t>
            </a:r>
            <a:r>
              <a:rPr lang="fr-FR" b="1" kern="1200" dirty="0" smtClean="0">
                <a:latin typeface="Arial" charset="0"/>
              </a:rPr>
              <a:t>http-url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SSH configuration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5" y="639763"/>
            <a:ext cx="523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2"/>
          <p:cNvSpPr txBox="1">
            <a:spLocks noChangeArrowheads="1"/>
          </p:cNvSpPr>
          <p:nvPr/>
        </p:nvSpPr>
        <p:spPr bwMode="auto">
          <a:xfrm>
            <a:off x="4343400" y="2873194"/>
            <a:ext cx="27736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unsecure</a:t>
            </a:r>
            <a:endParaRPr lang="fr-FR" b="0" kern="1200" dirty="0" smtClean="0">
              <a:solidFill>
                <a:schemeClr val="tx1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heavy</a:t>
            </a:r>
            <a:endParaRPr lang="fr-FR" b="0" kern="1200" dirty="0" smtClean="0">
              <a:solidFill>
                <a:schemeClr val="tx1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read-only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access</a:t>
            </a:r>
            <a:endParaRPr lang="fr-FR" b="0" kern="12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angle 22"/>
          <p:cNvSpPr txBox="1">
            <a:spLocks noChangeArrowheads="1"/>
          </p:cNvSpPr>
          <p:nvPr/>
        </p:nvSpPr>
        <p:spPr bwMode="auto">
          <a:xfrm>
            <a:off x="4415883" y="4570141"/>
            <a:ext cx="35089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It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is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FR" b="1" i="1" kern="1200" dirty="0" smtClean="0">
                <a:solidFill>
                  <a:schemeClr val="tx1"/>
                </a:solidFill>
                <a:latin typeface="Arial" charset="0"/>
              </a:rPr>
              <a:t>not</a:t>
            </a:r>
            <a:r>
              <a:rPr lang="fr-FR" b="1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recommended</a:t>
            </a:r>
            <a:endParaRPr lang="fr-FR" b="0" kern="1200" dirty="0" smtClean="0">
              <a:solidFill>
                <a:schemeClr val="tx1"/>
              </a:solidFill>
              <a:latin typeface="Arial" charset="0"/>
            </a:endParaRPr>
          </a:p>
          <a:p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ssh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connection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is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greatly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preferred</a:t>
            </a:r>
            <a:endParaRPr lang="fr-FR" b="0" kern="1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2" y="2029234"/>
            <a:ext cx="7134225" cy="4953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66800" y="2145105"/>
            <a:ext cx="6858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build="p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21341" y="1600200"/>
            <a:ext cx="4495800" cy="1905000"/>
          </a:xfrm>
        </p:spPr>
        <p:txBody>
          <a:bodyPr>
            <a:normAutofit fontScale="85000" lnSpcReduction="20000"/>
          </a:bodyPr>
          <a:lstStyle/>
          <a:p>
            <a:r>
              <a:rPr lang="fr-FR" kern="1200" dirty="0" smtClean="0">
                <a:latin typeface="Arial" charset="0"/>
              </a:rPr>
              <a:t>To configure SSH </a:t>
            </a:r>
            <a:r>
              <a:rPr lang="fr-FR" kern="1200" dirty="0" err="1" smtClean="0">
                <a:latin typeface="Arial" charset="0"/>
              </a:rPr>
              <a:t>connection</a:t>
            </a:r>
            <a:r>
              <a:rPr lang="fr-FR" kern="1200" dirty="0" smtClean="0">
                <a:latin typeface="Arial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kern="1200" dirty="0" err="1">
                <a:latin typeface="Arial" charset="0"/>
              </a:rPr>
              <a:t>g</a:t>
            </a:r>
            <a:r>
              <a:rPr lang="fr-FR" kern="1200" dirty="0" err="1" smtClean="0">
                <a:latin typeface="Arial" charset="0"/>
              </a:rPr>
              <a:t>enerate</a:t>
            </a:r>
            <a:r>
              <a:rPr lang="fr-FR" kern="1200" dirty="0" smtClean="0">
                <a:latin typeface="Arial" charset="0"/>
              </a:rPr>
              <a:t> a public key for </a:t>
            </a:r>
            <a:r>
              <a:rPr lang="fr-FR" kern="1200" dirty="0" err="1" smtClean="0">
                <a:latin typeface="Arial" charset="0"/>
              </a:rPr>
              <a:t>your</a:t>
            </a:r>
            <a:r>
              <a:rPr lang="fr-FR" kern="1200" dirty="0" smtClean="0">
                <a:latin typeface="Arial" charset="0"/>
              </a:rPr>
              <a:t> </a:t>
            </a:r>
            <a:r>
              <a:rPr lang="fr-FR" kern="1200" dirty="0" err="1" smtClean="0">
                <a:latin typeface="Arial" charset="0"/>
              </a:rPr>
              <a:t>user@machine</a:t>
            </a:r>
            <a:endParaRPr lang="fr-FR" kern="1200" dirty="0" smtClean="0">
              <a:latin typeface="Arial" charset="0"/>
            </a:endParaRPr>
          </a:p>
          <a:p>
            <a:r>
              <a:rPr lang="fr-FR" b="1" kern="1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fr-FR" b="1" kern="1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ssh-keygen</a:t>
            </a:r>
            <a:endParaRPr lang="fr-FR" b="1" kern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kern="1200" dirty="0" smtClean="0"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kern="1200" dirty="0" err="1">
                <a:latin typeface="Arial" charset="0"/>
              </a:rPr>
              <a:t>a</a:t>
            </a:r>
            <a:r>
              <a:rPr lang="fr-FR" kern="1200" dirty="0" err="1" smtClean="0">
                <a:latin typeface="Arial" charset="0"/>
              </a:rPr>
              <a:t>dd</a:t>
            </a:r>
            <a:r>
              <a:rPr lang="fr-FR" kern="1200" dirty="0" smtClean="0">
                <a:latin typeface="Arial" charset="0"/>
              </a:rPr>
              <a:t> the key in </a:t>
            </a:r>
            <a:r>
              <a:rPr lang="fr-FR" kern="1200" dirty="0" err="1" smtClean="0">
                <a:latin typeface="Arial" charset="0"/>
              </a:rPr>
              <a:t>stash</a:t>
            </a:r>
            <a:endParaRPr lang="fr-FR" kern="1200" dirty="0" smtClean="0"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SSH configuration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5" y="639763"/>
            <a:ext cx="523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4752831" y="4751813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6705600" y="5042199"/>
            <a:ext cx="2008149" cy="82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Paste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generated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key</a:t>
            </a:r>
          </a:p>
          <a:p>
            <a:r>
              <a:rPr lang="fr-FR" kern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~/.</a:t>
            </a:r>
            <a:r>
              <a:rPr lang="fr-FR" kern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fr-FR" kern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/id_rsa.pub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657600"/>
            <a:ext cx="2105025" cy="337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81280" t="11539" b="26923"/>
          <a:stretch/>
        </p:blipFill>
        <p:spPr>
          <a:xfrm>
            <a:off x="6760440" y="4432599"/>
            <a:ext cx="15049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uiExpand="1" build="p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SSH configuration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5" y="639763"/>
            <a:ext cx="523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2"/>
          <p:cNvSpPr txBox="1">
            <a:spLocks noChangeArrowheads="1"/>
          </p:cNvSpPr>
          <p:nvPr/>
        </p:nvSpPr>
        <p:spPr bwMode="auto">
          <a:xfrm>
            <a:off x="341435" y="1624128"/>
            <a:ext cx="448402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Once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you’re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identified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you’ll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r-FR" b="0" kern="1200" dirty="0" err="1" smtClean="0">
                <a:solidFill>
                  <a:schemeClr val="tx1"/>
                </a:solidFill>
                <a:latin typeface="Arial" charset="0"/>
              </a:rPr>
              <a:t>get</a:t>
            </a:r>
            <a:r>
              <a:rPr lang="fr-FR" b="0" kern="1200" dirty="0" smtClean="0">
                <a:solidFill>
                  <a:schemeClr val="tx1"/>
                </a:solidFill>
                <a:latin typeface="Arial" charset="0"/>
              </a:rPr>
              <a:t> the </a:t>
            </a:r>
            <a:r>
              <a:rPr lang="fr-FR" b="1" kern="1200" dirty="0" err="1" smtClean="0">
                <a:solidFill>
                  <a:schemeClr val="tx1"/>
                </a:solidFill>
                <a:latin typeface="Arial" charset="0"/>
              </a:rPr>
              <a:t>ssh</a:t>
            </a:r>
            <a:r>
              <a:rPr lang="fr-FR" b="1" kern="1200" dirty="0" smtClean="0">
                <a:solidFill>
                  <a:schemeClr val="tx1"/>
                </a:solidFill>
                <a:latin typeface="Arial" charset="0"/>
              </a:rPr>
              <a:t>-url</a:t>
            </a:r>
          </a:p>
        </p:txBody>
      </p:sp>
      <p:sp>
        <p:nvSpPr>
          <p:cNvPr id="15" name="Rectangle 22"/>
          <p:cNvSpPr txBox="1">
            <a:spLocks noChangeArrowheads="1"/>
          </p:cNvSpPr>
          <p:nvPr/>
        </p:nvSpPr>
        <p:spPr bwMode="auto">
          <a:xfrm>
            <a:off x="457200" y="51816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fr-FR" b="0" kern="0" dirty="0" err="1" smtClean="0"/>
              <a:t>Then</a:t>
            </a:r>
            <a:r>
              <a:rPr lang="fr-FR" b="0" kern="0" dirty="0" smtClean="0"/>
              <a:t> </a:t>
            </a:r>
            <a:r>
              <a:rPr lang="fr-FR" b="0" kern="0" dirty="0" err="1" smtClean="0"/>
              <a:t>you</a:t>
            </a:r>
            <a:r>
              <a:rPr lang="fr-FR" b="0" kern="0" dirty="0" smtClean="0"/>
              <a:t> </a:t>
            </a:r>
            <a:r>
              <a:rPr lang="fr-FR" b="0" kern="0" dirty="0" err="1" smtClean="0"/>
              <a:t>can</a:t>
            </a:r>
            <a:r>
              <a:rPr lang="fr-FR" b="0" kern="0" dirty="0" smtClean="0"/>
              <a:t> clone:</a:t>
            </a:r>
          </a:p>
          <a:p>
            <a:pPr>
              <a:spcBef>
                <a:spcPct val="0"/>
              </a:spcBef>
            </a:pPr>
            <a:r>
              <a:rPr lang="fr-FR" b="1" i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fr-FR" b="1" i="1" kern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fr-FR" i="1" ker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git@gitb-stock.paic.com.cn:BI/ocrm-service.git</a:t>
            </a:r>
            <a:endParaRPr lang="fr-FR" b="1" i="1" kern="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b="0" kern="1200" dirty="0" smtClean="0"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0" y="2937567"/>
            <a:ext cx="5743575" cy="92392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231077" y="3410415"/>
            <a:ext cx="68580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341435" y="1752600"/>
            <a:ext cx="8229600" cy="3810000"/>
          </a:xfrm>
        </p:spPr>
        <p:txBody>
          <a:bodyPr/>
          <a:lstStyle/>
          <a:p>
            <a:r>
              <a:rPr lang="en-US" kern="1200" dirty="0" err="1" smtClean="0">
                <a:latin typeface="Arial" charset="0"/>
              </a:rPr>
              <a:t>Git</a:t>
            </a:r>
            <a:r>
              <a:rPr lang="en-US" kern="1200" dirty="0" smtClean="0">
                <a:latin typeface="Arial" charset="0"/>
              </a:rPr>
              <a:t> stores all its data/</a:t>
            </a:r>
            <a:r>
              <a:rPr lang="en-US" kern="1200" dirty="0" err="1" smtClean="0">
                <a:latin typeface="Arial" charset="0"/>
              </a:rPr>
              <a:t>informations</a:t>
            </a:r>
            <a:r>
              <a:rPr lang="en-US" kern="1200" dirty="0" smtClean="0">
                <a:latin typeface="Arial" charset="0"/>
              </a:rPr>
              <a:t> in one directory</a:t>
            </a:r>
            <a:endParaRPr lang="en-US" kern="1200" dirty="0">
              <a:latin typeface="Arial" charset="0"/>
            </a:endParaRPr>
          </a:p>
          <a:p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endParaRPr lang="en-US" sz="15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5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Only one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/>
              <a:t> directory at the top level to stores it </a:t>
            </a:r>
            <a:r>
              <a:rPr lang="en-US" dirty="0" smtClean="0"/>
              <a:t>all</a:t>
            </a:r>
            <a:br>
              <a:rPr lang="en-US" dirty="0" smtClean="0"/>
            </a:b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(no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svn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in each single directory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Inside the </a:t>
            </a:r>
            <a:r>
              <a:rPr lang="en-US" b="0" i="1" dirty="0" err="1" smtClean="0">
                <a:solidFill>
                  <a:srgbClr val="808080"/>
                </a:solidFill>
              </a:rPr>
              <a:t>git</a:t>
            </a:r>
            <a:r>
              <a:rPr lang="en-US" b="0" i="1" dirty="0" smtClean="0">
                <a:solidFill>
                  <a:srgbClr val="808080"/>
                </a:solidFill>
              </a:rPr>
              <a:t> directory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47106" name="Picture 2" descr="http://cdn.mysitemyway.com/etc-mysitemyway/icons/legacy-previews/icons/simple-black-square-icons-business/126651-simple-black-square-icon-business-folde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4" y="544894"/>
            <a:ext cx="653276" cy="6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4"/>
          <p:cNvSpPr>
            <a:spLocks noGrp="1"/>
          </p:cNvSpPr>
          <p:nvPr>
            <p:ph type="title"/>
          </p:nvPr>
        </p:nvSpPr>
        <p:spPr bwMode="ltGray">
          <a:xfrm>
            <a:off x="2316163" y="1770611"/>
            <a:ext cx="6827837" cy="2951018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concepts and architecture</a:t>
            </a:r>
          </a:p>
        </p:txBody>
      </p:sp>
      <p:sp>
        <p:nvSpPr>
          <p:cNvPr id="6" name="TextBox 5"/>
          <p:cNvSpPr txBox="1"/>
          <p:nvPr/>
        </p:nvSpPr>
        <p:spPr bwMode="ltGray">
          <a:xfrm>
            <a:off x="0" y="1785938"/>
            <a:ext cx="2286000" cy="2935287"/>
          </a:xfrm>
          <a:prstGeom prst="rect">
            <a:avLst/>
          </a:prstGeom>
          <a:noFill/>
        </p:spPr>
        <p:txBody>
          <a:bodyPr lIns="457200" tIns="457200" rIns="457200" bIns="4572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0" kern="0" dirty="0" smtClean="0">
                <a:solidFill>
                  <a:schemeClr val="bg1"/>
                </a:solidFill>
              </a:rPr>
              <a:t>4</a:t>
            </a:r>
            <a:endParaRPr lang="en-US" sz="8000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3-trees architecture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6962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Unlike other SCMs which uses a 2-trees architecture (</a:t>
            </a:r>
            <a:r>
              <a:rPr lang="en-US" i="1" dirty="0" smtClean="0"/>
              <a:t>working-copy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smtClean="0"/>
              <a:t>remote-tree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uses a </a:t>
            </a:r>
            <a:r>
              <a:rPr lang="en-US" b="1" dirty="0" smtClean="0"/>
              <a:t>local</a:t>
            </a:r>
            <a:r>
              <a:rPr lang="en-US" dirty="0" smtClean="0"/>
              <a:t> 3-trees </a:t>
            </a:r>
            <a:r>
              <a:rPr lang="en-US" dirty="0"/>
              <a:t>architectures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3" name="Picture 5" descr="http://cdn.mysitemyway.com/etc-mysitemyway/icons/legacy-previews/icons/simple-black-square-icons-natural-wonders/127347-simple-black-square-icon-natural-wonders-tree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71" y="533400"/>
            <a:ext cx="555729" cy="5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982041"/>
            <a:ext cx="28344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dirty="0">
                <a:hlinkClick r:id="rId4"/>
              </a:rPr>
              <a:t>http://ndpsoftware.com/git-cheatsheet.html</a:t>
            </a:r>
            <a:endParaRPr lang="en-US" sz="1100" b="0" dirty="0"/>
          </a:p>
        </p:txBody>
      </p:sp>
      <p:sp>
        <p:nvSpPr>
          <p:cNvPr id="12" name="Rounded Rectangle 11"/>
          <p:cNvSpPr/>
          <p:nvPr/>
        </p:nvSpPr>
        <p:spPr>
          <a:xfrm>
            <a:off x="6628244" y="2306539"/>
            <a:ext cx="1906156" cy="910025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 REPOSITORY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3990" y="2286000"/>
            <a:ext cx="1539010" cy="914400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2306" y="2286000"/>
            <a:ext cx="1371600" cy="914400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216564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kern="0" dirty="0"/>
              <a:t>working copy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3852" y="3216564"/>
            <a:ext cx="1402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kern="0" dirty="0"/>
              <a:t>staging-index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94087" y="3216564"/>
            <a:ext cx="15744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kern="0" dirty="0"/>
              <a:t>local-repository</a:t>
            </a:r>
            <a:endParaRPr lang="en-US" dirty="0"/>
          </a:p>
        </p:txBody>
      </p:sp>
      <p:sp>
        <p:nvSpPr>
          <p:cNvPr id="21" name="Rectangle 22"/>
          <p:cNvSpPr txBox="1">
            <a:spLocks noChangeArrowheads="1"/>
          </p:cNvSpPr>
          <p:nvPr/>
        </p:nvSpPr>
        <p:spPr bwMode="auto">
          <a:xfrm>
            <a:off x="457200" y="4267200"/>
            <a:ext cx="7696200" cy="118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</a:rPr>
              <a:t>Adding a file to the repository is a 2-step process: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 smtClean="0">
                <a:solidFill>
                  <a:schemeClr val="tx1"/>
                </a:solidFill>
              </a:rPr>
              <a:t>add</a:t>
            </a:r>
            <a:r>
              <a:rPr lang="en-US" b="0" kern="0" dirty="0" smtClean="0">
                <a:solidFill>
                  <a:schemeClr val="tx1"/>
                </a:solidFill>
              </a:rPr>
              <a:t> (add to the staging index)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 smtClean="0">
                <a:solidFill>
                  <a:schemeClr val="tx1"/>
                </a:solidFill>
              </a:rPr>
              <a:t>commit</a:t>
            </a:r>
            <a:r>
              <a:rPr lang="en-US" b="0" kern="0" dirty="0" smtClean="0">
                <a:solidFill>
                  <a:schemeClr val="tx1"/>
                </a:solidFill>
              </a:rPr>
              <a:t> (save to the repository)</a:t>
            </a:r>
          </a:p>
          <a:p>
            <a:endParaRPr lang="en-US" sz="1200" b="0" kern="0" dirty="0" smtClean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057401" y="2685351"/>
            <a:ext cx="1219200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181600" y="2667000"/>
            <a:ext cx="1219200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build="p"/>
      <p:bldP spid="12" grpId="0" animBg="1"/>
      <p:bldP spid="13" grpId="0" animBg="1"/>
      <p:bldP spid="14" grpId="0" animBg="1"/>
      <p:bldP spid="3" grpId="0"/>
      <p:bldP spid="4" grpId="0"/>
      <p:bldP spid="6" grpId="0"/>
      <p:bldP spid="21" grpId="0" uiExpand="1" build="p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163473" y="1401619"/>
            <a:ext cx="2263270" cy="2881745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</a:t>
            </a:r>
            <a:b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85044" y="1401619"/>
            <a:ext cx="1906156" cy="2881745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 REPOSITORY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66190" y="1371600"/>
            <a:ext cx="1539010" cy="2895600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1371600"/>
            <a:ext cx="1371600" cy="2895600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3-trees architecture</a:t>
            </a:r>
            <a:endParaRPr lang="en-US" dirty="0"/>
          </a:p>
        </p:txBody>
      </p:sp>
      <p:pic>
        <p:nvPicPr>
          <p:cNvPr id="2053" name="Picture 5" descr="http://cdn.mysitemyway.com/etc-mysitemyway/icons/legacy-previews/icons/simple-black-square-icons-natural-wonders/127347-simple-black-square-icon-natural-wonders-tree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71" y="533400"/>
            <a:ext cx="555729" cy="5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FR" b="0" i="1" dirty="0" smtClean="0">
                <a:solidFill>
                  <a:srgbClr val="808080"/>
                </a:solidFill>
              </a:rPr>
              <a:t>A </a:t>
            </a:r>
            <a:r>
              <a:rPr lang="fr-FR" b="0" i="1" dirty="0" err="1" smtClean="0">
                <a:solidFill>
                  <a:srgbClr val="808080"/>
                </a:solidFill>
              </a:rPr>
              <a:t>metaphor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52228" name="Picture 4" descr="http://iconbug.com/data/ff/256/cc93d55e3543cbcfb2a3c7548a62cd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75881"/>
            <a:ext cx="1287037" cy="12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6" name="Picture 12" descr="http://dc498.4shared.com/img/dYlCmBPE/s3/136f5887ea8/box__37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2" y="2438400"/>
            <a:ext cx="1134538" cy="69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2" name="Picture 18" descr="http://www.ithinkph.com/loading_truck_trailer_1600_clr_425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620" y="1828800"/>
            <a:ext cx="2265579" cy="168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990600" y="4343400"/>
            <a:ext cx="1600199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95601" y="4343400"/>
            <a:ext cx="1762808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 flipH="1">
            <a:off x="990600" y="5257800"/>
            <a:ext cx="3667809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953000" y="4343400"/>
            <a:ext cx="2342108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2246" name="Picture 22" descr="https://www.uponor.com/~/media/uponor-global/uponor-city/industrial-building/industrial-building-schematic-view-png.png?w=99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85" y="1722441"/>
            <a:ext cx="2876680" cy="212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stCxn id="4" idx="2"/>
          </p:cNvCxnSpPr>
          <p:nvPr/>
        </p:nvCxnSpPr>
        <p:spPr>
          <a:xfrm>
            <a:off x="914400" y="4267200"/>
            <a:ext cx="0" cy="16764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735695" y="4267200"/>
            <a:ext cx="20204" cy="9906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99012" y="4283364"/>
            <a:ext cx="0" cy="12792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84025" y="4330700"/>
            <a:ext cx="0" cy="16129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 flipH="1">
            <a:off x="990599" y="4800600"/>
            <a:ext cx="1600199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reset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ight Arrow 59"/>
          <p:cNvSpPr/>
          <p:nvPr/>
        </p:nvSpPr>
        <p:spPr>
          <a:xfrm flipH="1">
            <a:off x="4953000" y="5257800"/>
            <a:ext cx="2342108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Right Arrow 60"/>
          <p:cNvSpPr/>
          <p:nvPr/>
        </p:nvSpPr>
        <p:spPr>
          <a:xfrm flipH="1">
            <a:off x="990600" y="5791200"/>
            <a:ext cx="6304508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clone/pull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991225" y="1401619"/>
            <a:ext cx="0" cy="2789381"/>
          </a:xfrm>
          <a:prstGeom prst="line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2" grpId="0" animBg="1"/>
      <p:bldP spid="21" grpId="0" animBg="1"/>
      <p:bldP spid="4" grpId="0" animBg="1"/>
      <p:bldP spid="17" grpId="0" animBg="1"/>
      <p:bldP spid="37" grpId="0" animBg="1"/>
      <p:bldP spid="38" grpId="0" animBg="1"/>
      <p:bldP spid="39" grpId="0" animBg="1"/>
      <p:bldP spid="52" grpId="0" animBg="1"/>
      <p:bldP spid="60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Presentation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Installation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Getting started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Concepts and Architecture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Branching</a:t>
            </a:r>
          </a:p>
          <a:p>
            <a:pPr>
              <a:buFont typeface="+mj-lt"/>
              <a:buAutoNum type="arabicPeriod"/>
            </a:pPr>
            <a:r>
              <a:rPr lang="fr-FR" dirty="0" err="1" smtClean="0"/>
              <a:t>Merging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106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/>
              <a:t>, there is </a:t>
            </a:r>
            <a:r>
              <a:rPr lang="en-US" b="1" dirty="0" smtClean="0"/>
              <a:t>no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version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uses </a:t>
            </a:r>
            <a:r>
              <a:rPr lang="en-US" b="1" dirty="0" smtClean="0"/>
              <a:t>commits</a:t>
            </a:r>
          </a:p>
          <a:p>
            <a:r>
              <a:rPr lang="fr-FR" dirty="0" err="1" smtClean="0"/>
              <a:t>commits</a:t>
            </a:r>
            <a:r>
              <a:rPr lang="fr-FR" dirty="0" smtClean="0"/>
              <a:t> </a:t>
            </a:r>
            <a:r>
              <a:rPr lang="fr-FR" dirty="0" err="1" smtClean="0"/>
              <a:t>refers</a:t>
            </a:r>
            <a:r>
              <a:rPr lang="fr-FR" dirty="0" smtClean="0"/>
              <a:t> to </a:t>
            </a:r>
            <a:r>
              <a:rPr lang="fr-FR" b="1" dirty="0" err="1" smtClean="0"/>
              <a:t>history</a:t>
            </a:r>
            <a:r>
              <a:rPr lang="fr-FR" dirty="0" smtClean="0"/>
              <a:t> of the </a:t>
            </a:r>
            <a:r>
              <a:rPr lang="fr-FR" dirty="0" err="1" smtClean="0"/>
              <a:t>repository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19596"/>
              </p:ext>
            </p:extLst>
          </p:nvPr>
        </p:nvGraphicFramePr>
        <p:xfrm>
          <a:off x="1473200" y="2514600"/>
          <a:ext cx="25654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commit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7094b4795fea4b76c23d311d6d150361470de3dd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parent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1ec1476f263b6f71422bb0a9eba1f87fb2351f19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John </a:t>
                      </a:r>
                      <a:r>
                        <a:rPr lang="fr-FR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2016/01/01 08:45:07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message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fr-FR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fr-F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description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 gridSpan="2">
                  <a:txBody>
                    <a:bodyPr/>
                    <a:lstStyle/>
                    <a:p>
                      <a:r>
                        <a:rPr lang="fr-FR" sz="1200" b="1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file-set change</a:t>
                      </a:r>
                      <a:endParaRPr lang="en-US" sz="1200" b="1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722" name="Picture 2" descr="https://cdn0.iconfinder.com/data/icons/octicons/1024/git-commit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8" y="564672"/>
            <a:ext cx="421332" cy="48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FR" b="0" i="1" dirty="0" err="1" smtClean="0">
                <a:solidFill>
                  <a:srgbClr val="808080"/>
                </a:solidFill>
              </a:rPr>
              <a:t>What</a:t>
            </a:r>
            <a:r>
              <a:rPr lang="fr-FR" b="0" i="1" dirty="0" smtClean="0">
                <a:solidFill>
                  <a:srgbClr val="808080"/>
                </a:solidFill>
              </a:rPr>
              <a:t> </a:t>
            </a:r>
            <a:r>
              <a:rPr lang="fr-FR" b="0" i="1" dirty="0" err="1" smtClean="0">
                <a:solidFill>
                  <a:srgbClr val="808080"/>
                </a:solidFill>
              </a:rPr>
              <a:t>is</a:t>
            </a:r>
            <a:r>
              <a:rPr lang="fr-FR" b="0" i="1" dirty="0" smtClean="0">
                <a:solidFill>
                  <a:srgbClr val="808080"/>
                </a:solidFill>
              </a:rPr>
              <a:t> a commit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10" name="Rectangle 22"/>
          <p:cNvSpPr txBox="1">
            <a:spLocks noChangeArrowheads="1"/>
          </p:cNvSpPr>
          <p:nvPr/>
        </p:nvSpPr>
        <p:spPr bwMode="auto">
          <a:xfrm>
            <a:off x="4724400" y="4524375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US" sz="1400" b="0" kern="0" dirty="0" smtClean="0">
                <a:solidFill>
                  <a:schemeClr val="tx1"/>
                </a:solidFill>
              </a:rPr>
              <a:t>a commit </a:t>
            </a:r>
            <a:r>
              <a:rPr lang="en-US" sz="1400" b="0" kern="0" dirty="0">
                <a:solidFill>
                  <a:schemeClr val="tx1"/>
                </a:solidFill>
              </a:rPr>
              <a:t>represents a </a:t>
            </a:r>
            <a:r>
              <a:rPr lang="en-US" sz="1400" b="0" u="sng" kern="0" dirty="0">
                <a:solidFill>
                  <a:schemeClr val="tx1"/>
                </a:solidFill>
              </a:rPr>
              <a:t>set of </a:t>
            </a:r>
            <a:r>
              <a:rPr lang="en-US" sz="1400" b="0" u="sng" kern="0" dirty="0" smtClean="0">
                <a:solidFill>
                  <a:schemeClr val="tx1"/>
                </a:solidFill>
              </a:rPr>
              <a:t>changes</a:t>
            </a:r>
            <a:endParaRPr lang="en-US" sz="1400" b="0" kern="0" dirty="0" smtClean="0">
              <a:solidFill>
                <a:schemeClr val="tx1"/>
              </a:solidFill>
            </a:endParaRPr>
          </a:p>
          <a:p>
            <a:r>
              <a:rPr lang="en-US" sz="1400" b="0" kern="0" dirty="0" smtClean="0">
                <a:solidFill>
                  <a:schemeClr val="tx1"/>
                </a:solidFill>
              </a:rPr>
              <a:t>It is not related to 1 particular file or file version</a:t>
            </a:r>
          </a:p>
        </p:txBody>
      </p:sp>
      <p:sp>
        <p:nvSpPr>
          <p:cNvPr id="11" name="Rectangle 22"/>
          <p:cNvSpPr txBox="1">
            <a:spLocks noChangeArrowheads="1"/>
          </p:cNvSpPr>
          <p:nvPr/>
        </p:nvSpPr>
        <p:spPr bwMode="auto">
          <a:xfrm>
            <a:off x="4724400" y="2914650"/>
            <a:ext cx="441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US" sz="1400" b="0" kern="0" dirty="0" smtClean="0">
                <a:solidFill>
                  <a:schemeClr val="tx1"/>
                </a:solidFill>
              </a:rPr>
              <a:t>commit-id is a </a:t>
            </a:r>
            <a:r>
              <a:rPr lang="en-US" sz="1400" b="1" kern="0" dirty="0" smtClean="0">
                <a:solidFill>
                  <a:schemeClr val="tx1"/>
                </a:solidFill>
              </a:rPr>
              <a:t>checksum</a:t>
            </a:r>
            <a:r>
              <a:rPr lang="en-US" sz="1400" b="0" kern="0" dirty="0" smtClean="0">
                <a:solidFill>
                  <a:schemeClr val="tx1"/>
                </a:solidFill>
              </a:rPr>
              <a:t> (SHA-1) of the </a:t>
            </a:r>
            <a:r>
              <a:rPr lang="en-US" sz="1400" b="0" kern="0" dirty="0" err="1" smtClean="0">
                <a:solidFill>
                  <a:schemeClr val="tx1"/>
                </a:solidFill>
              </a:rPr>
              <a:t>changeset</a:t>
            </a:r>
            <a:endParaRPr lang="en-US" sz="1400" b="0" kern="0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14800" y="3048001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1092200" y="2764402"/>
            <a:ext cx="255667" cy="2036197"/>
          </a:xfrm>
          <a:prstGeom prst="leftBrace">
            <a:avLst>
              <a:gd name="adj1" fmla="val 55707"/>
              <a:gd name="adj2" fmla="val 49359"/>
            </a:avLst>
          </a:prstGeom>
          <a:ln w="254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 bwMode="gray">
          <a:xfrm>
            <a:off x="137468" y="3629025"/>
            <a:ext cx="89646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fr-FR" sz="1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changeSet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14800" y="464820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uiExpand="1" build="p"/>
      <p:bldP spid="10" grpId="0"/>
      <p:bldP spid="11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/>
          <a:lstStyle/>
          <a:p>
            <a:r>
              <a:rPr lang="fr-FR" dirty="0" smtClean="0"/>
              <a:t>In the git world, a </a:t>
            </a:r>
            <a:r>
              <a:rPr lang="fr-FR" dirty="0" err="1" smtClean="0"/>
              <a:t>history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seen</a:t>
            </a:r>
            <a:r>
              <a:rPr lang="fr-FR" dirty="0" smtClean="0"/>
              <a:t> as </a:t>
            </a:r>
            <a:r>
              <a:rPr lang="fr-FR" dirty="0" err="1" smtClean="0"/>
              <a:t>this</a:t>
            </a:r>
            <a:r>
              <a:rPr lang="fr-FR" dirty="0" smtClean="0"/>
              <a:t>:</a:t>
            </a:r>
            <a:endParaRPr lang="fr-FR" dirty="0"/>
          </a:p>
          <a:p>
            <a:endParaRPr lang="fr-F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log</a:t>
            </a:r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</p:txBody>
      </p:sp>
      <p:sp>
        <p:nvSpPr>
          <p:cNvPr id="7" name="Flowchart: Connector 6"/>
          <p:cNvSpPr/>
          <p:nvPr/>
        </p:nvSpPr>
        <p:spPr>
          <a:xfrm>
            <a:off x="1942254" y="4284702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1942254" y="3675102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7" idx="0"/>
            <a:endCxn id="8" idx="4"/>
          </p:cNvCxnSpPr>
          <p:nvPr/>
        </p:nvCxnSpPr>
        <p:spPr>
          <a:xfrm flipV="1">
            <a:off x="2056554" y="3903702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942677" y="3075027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8" idx="0"/>
            <a:endCxn id="10" idx="4"/>
          </p:cNvCxnSpPr>
          <p:nvPr/>
        </p:nvCxnSpPr>
        <p:spPr>
          <a:xfrm flipV="1">
            <a:off x="2056554" y="3303627"/>
            <a:ext cx="423" cy="371475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Viewing history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15" name="Picture 2" descr="https://cdn0.iconfinder.com/data/icons/octicons/1024/git-commit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8" y="564672"/>
            <a:ext cx="421332" cy="48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 bwMode="gray">
          <a:xfrm>
            <a:off x="2171277" y="3057406"/>
            <a:ext cx="41601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29844f5ed3577293e79b2d269040bd281b8766ea</a:t>
            </a:r>
          </a:p>
        </p:txBody>
      </p:sp>
      <p:sp>
        <p:nvSpPr>
          <p:cNvPr id="17" name="TextBox 16"/>
          <p:cNvSpPr txBox="1"/>
          <p:nvPr/>
        </p:nvSpPr>
        <p:spPr bwMode="gray">
          <a:xfrm>
            <a:off x="2195438" y="3666291"/>
            <a:ext cx="41601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7760894542fb7ac322f787eb207101027d086407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2195438" y="4267081"/>
            <a:ext cx="41601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c640b696db71e5d4021f44594af6f5c30c691ba9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2982951" y="2883812"/>
            <a:ext cx="5181600" cy="2057400"/>
          </a:xfrm>
          <a:prstGeom prst="flowChartProcess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uiExpand="1" build="p"/>
      <p:bldP spid="7" grpId="0" animBg="1"/>
      <p:bldP spid="8" grpId="0" animBg="1"/>
      <p:bldP spid="10" grpId="0" animBg="1"/>
      <p:bldP spid="16" grpId="0"/>
      <p:bldP spid="17" grpId="0"/>
      <p:bldP spid="18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Organize a commit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4724400" cy="137160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unstage</a:t>
            </a:r>
            <a:r>
              <a:rPr lang="fr-FR" dirty="0" smtClean="0"/>
              <a:t> a file:</a:t>
            </a:r>
          </a:p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reset &lt;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paths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fr-FR" sz="700" dirty="0" smtClean="0"/>
          </a:p>
          <a:p>
            <a:r>
              <a:rPr lang="fr-FR" dirty="0" smtClean="0"/>
              <a:t>You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do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trying</a:t>
            </a:r>
            <a:r>
              <a:rPr lang="fr-FR" dirty="0" smtClean="0"/>
              <a:t> to assemble a commit.</a:t>
            </a:r>
          </a:p>
          <a:p>
            <a:endParaRPr lang="fr-FR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Handle the staging-index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7" name="Picture 2" descr="http://4.bp.blogspot.com/-CsMK11JNlus/T-maf4iuOSI/AAAAAAAAAFI/Ne7sczR3_nA/s1600/126475-simple-black-square-icon-arrows-arrow-un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916"/>
            <a:ext cx="618254" cy="61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gray">
          <a:xfrm>
            <a:off x="6045054" y="5527358"/>
            <a:ext cx="8899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files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5791200" y="5544979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5791200" y="4967129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10" idx="4"/>
          </p:cNvCxnSpPr>
          <p:nvPr/>
        </p:nvCxnSpPr>
        <p:spPr>
          <a:xfrm flipV="1">
            <a:off x="5905500" y="5195729"/>
            <a:ext cx="0" cy="34925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2"/>
          <p:cNvSpPr txBox="1">
            <a:spLocks noChangeArrowheads="1"/>
          </p:cNvSpPr>
          <p:nvPr/>
        </p:nvSpPr>
        <p:spPr bwMode="auto">
          <a:xfrm>
            <a:off x="454025" y="2971800"/>
            <a:ext cx="822960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b="0" kern="0" dirty="0" smtClean="0">
                <a:solidFill>
                  <a:schemeClr val="tx1"/>
                </a:solidFill>
              </a:rPr>
              <a:t>For instance, if </a:t>
            </a:r>
            <a:r>
              <a:rPr lang="fr-FR" b="0" kern="0" dirty="0" err="1" smtClean="0">
                <a:solidFill>
                  <a:schemeClr val="tx1"/>
                </a:solidFill>
              </a:rPr>
              <a:t>you</a:t>
            </a:r>
            <a:r>
              <a:rPr lang="fr-FR" b="0" kern="0" dirty="0" smtClean="0">
                <a:solidFill>
                  <a:schemeClr val="tx1"/>
                </a:solidFill>
              </a:rPr>
              <a:t> </a:t>
            </a:r>
            <a:r>
              <a:rPr lang="fr-FR" b="0" kern="0" dirty="0" err="1" smtClean="0">
                <a:solidFill>
                  <a:schemeClr val="tx1"/>
                </a:solidFill>
              </a:rPr>
              <a:t>did</a:t>
            </a:r>
            <a:r>
              <a:rPr lang="fr-FR" b="0" kern="0" dirty="0">
                <a:solidFill>
                  <a:schemeClr val="tx1"/>
                </a:solidFill>
              </a:rPr>
              <a:t>:</a:t>
            </a:r>
            <a:endParaRPr lang="fr-FR" b="0" kern="0" dirty="0" smtClean="0">
              <a:solidFill>
                <a:schemeClr val="tx1"/>
              </a:solidFill>
            </a:endParaRPr>
          </a:p>
          <a:p>
            <a:r>
              <a:rPr lang="fr-FR" b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fr-FR" b="1" kern="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b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endParaRPr lang="fr-FR" b="0" kern="0" dirty="0" smtClean="0"/>
          </a:p>
          <a:p>
            <a:r>
              <a:rPr lang="fr-FR" b="0" kern="0" dirty="0" smtClean="0">
                <a:solidFill>
                  <a:schemeClr val="tx1"/>
                </a:solidFill>
              </a:rPr>
              <a:t>And </a:t>
            </a:r>
            <a:r>
              <a:rPr lang="fr-FR" b="0" kern="0" dirty="0" err="1" smtClean="0">
                <a:solidFill>
                  <a:schemeClr val="tx1"/>
                </a:solidFill>
              </a:rPr>
              <a:t>you</a:t>
            </a:r>
            <a:r>
              <a:rPr lang="fr-FR" b="0" kern="0" dirty="0" smtClean="0">
                <a:solidFill>
                  <a:schemeClr val="tx1"/>
                </a:solidFill>
              </a:rPr>
              <a:t> </a:t>
            </a:r>
            <a:r>
              <a:rPr lang="fr-FR" b="0" kern="0" dirty="0" err="1" smtClean="0">
                <a:solidFill>
                  <a:schemeClr val="tx1"/>
                </a:solidFill>
              </a:rPr>
              <a:t>want</a:t>
            </a:r>
            <a:r>
              <a:rPr lang="fr-FR" b="0" kern="0" dirty="0" smtClean="0">
                <a:solidFill>
                  <a:schemeClr val="tx1"/>
                </a:solidFill>
              </a:rPr>
              <a:t> to split </a:t>
            </a:r>
            <a:r>
              <a:rPr lang="fr-FR" b="0" kern="0" dirty="0" err="1" smtClean="0">
                <a:solidFill>
                  <a:schemeClr val="tx1"/>
                </a:solidFill>
              </a:rPr>
              <a:t>your</a:t>
            </a:r>
            <a:r>
              <a:rPr lang="fr-FR" b="0" kern="0" dirty="0" smtClean="0">
                <a:solidFill>
                  <a:schemeClr val="tx1"/>
                </a:solidFill>
              </a:rPr>
              <a:t> changes in </a:t>
            </a:r>
            <a:r>
              <a:rPr lang="fr-FR" b="0" kern="0" dirty="0" err="1" smtClean="0">
                <a:solidFill>
                  <a:schemeClr val="tx1"/>
                </a:solidFill>
              </a:rPr>
              <a:t>several</a:t>
            </a:r>
            <a:r>
              <a:rPr lang="fr-FR" b="0" kern="0" dirty="0" smtClean="0">
                <a:solidFill>
                  <a:schemeClr val="tx1"/>
                </a:solidFill>
              </a:rPr>
              <a:t> </a:t>
            </a:r>
            <a:r>
              <a:rPr lang="fr-FR" b="0" kern="0" dirty="0" err="1" smtClean="0">
                <a:solidFill>
                  <a:schemeClr val="tx1"/>
                </a:solidFill>
              </a:rPr>
              <a:t>commits</a:t>
            </a:r>
            <a:r>
              <a:rPr lang="fr-FR" b="0" kern="0" dirty="0" smtClean="0">
                <a:solidFill>
                  <a:schemeClr val="tx1"/>
                </a:solidFill>
              </a:rPr>
              <a:t>:</a:t>
            </a:r>
          </a:p>
          <a:p>
            <a:r>
              <a:rPr lang="fr-FR" b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reset *.scala</a:t>
            </a:r>
          </a:p>
          <a:p>
            <a:r>
              <a:rPr lang="fr-FR" b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commit –m ‘Java files’</a:t>
            </a:r>
          </a:p>
          <a:p>
            <a:r>
              <a:rPr lang="fr-FR" b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fr-FR" b="1" kern="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b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*.scala</a:t>
            </a:r>
          </a:p>
          <a:p>
            <a:r>
              <a:rPr lang="fr-FR" b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commit –m ‘Scala files’</a:t>
            </a:r>
          </a:p>
        </p:txBody>
      </p:sp>
      <p:sp>
        <p:nvSpPr>
          <p:cNvPr id="12" name="TextBox 11"/>
          <p:cNvSpPr txBox="1"/>
          <p:nvPr/>
        </p:nvSpPr>
        <p:spPr bwMode="gray">
          <a:xfrm>
            <a:off x="6045054" y="4967129"/>
            <a:ext cx="9605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 files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366215" y="1198171"/>
            <a:ext cx="1168185" cy="1545030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40425" y="1198171"/>
            <a:ext cx="1222375" cy="1545030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" name="Picture 4" descr="http://iconbug.com/data/ff/256/cc93d55e3543cbcfb2a3c7548a62cd3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95" y="1371600"/>
            <a:ext cx="918223" cy="91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://dc498.4shared.com/img/dYlCmBPE/s3/136f5887ea8/box__37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89" y="1543056"/>
            <a:ext cx="945716" cy="57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6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uiExpand="1" build="p"/>
      <p:bldP spid="8" grpId="0"/>
      <p:bldP spid="9" grpId="0" animBg="1"/>
      <p:bldP spid="10" grpId="0" animBg="1"/>
      <p:bldP spid="13" grpId="0" uiExpand="1" build="p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 pointer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419599"/>
          </a:xfrm>
        </p:spPr>
        <p:txBody>
          <a:bodyPr/>
          <a:lstStyle/>
          <a:p>
            <a:r>
              <a:rPr lang="en-US" dirty="0"/>
              <a:t>HEAD is a reference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HEAD </a:t>
            </a:r>
            <a:r>
              <a:rPr lang="en-US" dirty="0"/>
              <a:t>is the </a:t>
            </a:r>
            <a:r>
              <a:rPr lang="en-US" b="1" u="sng" dirty="0"/>
              <a:t>parent of the next commit</a:t>
            </a:r>
            <a:r>
              <a:rPr lang="en-US" dirty="0"/>
              <a:t> (</a:t>
            </a:r>
            <a:r>
              <a:rPr lang="en-US" dirty="0" err="1"/>
              <a:t>playhead</a:t>
            </a:r>
            <a:r>
              <a:rPr lang="en-US" dirty="0" smtClean="0"/>
              <a:t>)</a:t>
            </a:r>
          </a:p>
          <a:p>
            <a:endParaRPr lang="fr-FR" dirty="0"/>
          </a:p>
          <a:p>
            <a:pPr>
              <a:lnSpc>
                <a:spcPct val="50000"/>
              </a:lnSpc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 …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commit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HEAD^^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commit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68" y="609601"/>
            <a:ext cx="408132" cy="58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lowchart: Connector 8"/>
          <p:cNvSpPr/>
          <p:nvPr/>
        </p:nvSpPr>
        <p:spPr>
          <a:xfrm>
            <a:off x="4010304" y="505323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010304" y="444363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10" idx="4"/>
          </p:cNvCxnSpPr>
          <p:nvPr/>
        </p:nvCxnSpPr>
        <p:spPr>
          <a:xfrm flipV="1">
            <a:off x="4124604" y="4672230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4010727" y="384355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10" idx="0"/>
            <a:endCxn id="13" idx="4"/>
          </p:cNvCxnSpPr>
          <p:nvPr/>
        </p:nvCxnSpPr>
        <p:spPr>
          <a:xfrm flipV="1">
            <a:off x="4124604" y="4072155"/>
            <a:ext cx="423" cy="371475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gray">
          <a:xfrm>
            <a:off x="3507059" y="5044418"/>
            <a:ext cx="4667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4551641" y="4434818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stCxn id="9" idx="7"/>
            <a:endCxn id="24" idx="3"/>
          </p:cNvCxnSpPr>
          <p:nvPr/>
        </p:nvCxnSpPr>
        <p:spPr>
          <a:xfrm flipV="1">
            <a:off x="4205426" y="4629940"/>
            <a:ext cx="379693" cy="456768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7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2.22222E-6 -0.086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868 L 2.22222E-6 -0.1756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7569 L 2.22222E-6 -2.22222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0.06597 -0.086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uiExpand="1" build="p"/>
      <p:bldP spid="9" grpId="0" animBg="1"/>
      <p:bldP spid="10" grpId="0" animBg="1"/>
      <p:bldP spid="13" grpId="0" animBg="1"/>
      <p:bldP spid="15" grpId="0"/>
      <p:bldP spid="15" grpId="1"/>
      <p:bldP spid="15" grpId="2"/>
      <p:bldP spid="15" grpId="3"/>
      <p:bldP spid="15" grpId="4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Retrieve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version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/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  <a:endParaRPr lang="fr-FR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Equivalent to </a:t>
            </a:r>
            <a:r>
              <a:rPr lang="fr-FR" sz="1400" dirty="0" err="1" smtClean="0"/>
              <a:t>perforce</a:t>
            </a:r>
            <a:r>
              <a:rPr lang="fr-FR" sz="1400" dirty="0" smtClean="0"/>
              <a:t> « </a:t>
            </a:r>
            <a:r>
              <a:rPr lang="fr-FR" sz="1400" b="1" i="1" dirty="0" err="1" smtClean="0"/>
              <a:t>rollback</a:t>
            </a:r>
            <a:r>
              <a:rPr lang="fr-FR" sz="1400" b="1" i="1" dirty="0" smtClean="0"/>
              <a:t> to </a:t>
            </a:r>
            <a:r>
              <a:rPr lang="fr-FR" sz="1400" b="1" i="1" dirty="0" err="1" smtClean="0"/>
              <a:t>revision</a:t>
            </a:r>
            <a:r>
              <a:rPr lang="fr-FR" sz="1400" dirty="0" smtClean="0"/>
              <a:t> »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Repository to working-directory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28674" name="Picture 2" descr="http://4.bp.blogspot.com/-CsMK11JNlus/T-maf4iuOSI/AAAAAAAAAFI/Ne7sczR3_nA/s1600/126475-simple-black-square-icon-arrows-arrow-un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916"/>
            <a:ext cx="618254" cy="61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Connector 6"/>
          <p:cNvSpPr/>
          <p:nvPr/>
        </p:nvSpPr>
        <p:spPr>
          <a:xfrm>
            <a:off x="1828377" y="3587363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1828377" y="2977763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7" idx="0"/>
            <a:endCxn id="8" idx="4"/>
          </p:cNvCxnSpPr>
          <p:nvPr/>
        </p:nvCxnSpPr>
        <p:spPr>
          <a:xfrm flipV="1">
            <a:off x="1942677" y="3206363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828800" y="2377688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8" idx="0"/>
            <a:endCxn id="10" idx="4"/>
          </p:cNvCxnSpPr>
          <p:nvPr/>
        </p:nvCxnSpPr>
        <p:spPr>
          <a:xfrm flipV="1">
            <a:off x="1942677" y="2606288"/>
            <a:ext cx="423" cy="371475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gray">
          <a:xfrm>
            <a:off x="1325132" y="2371052"/>
            <a:ext cx="4667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2.22222E-6 0.178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uiExpand="1" build="p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Undoing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6052" y="2286000"/>
            <a:ext cx="4563842" cy="3657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staging-index </a:t>
            </a:r>
            <a:r>
              <a:rPr lang="en-US" dirty="0"/>
              <a:t>is modified so it </a:t>
            </a:r>
            <a:r>
              <a:rPr lang="en-US" dirty="0" smtClean="0"/>
              <a:t>matches what HEAD is now pointing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working-directory is modified so it matches what HEAD is now pointing to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Reset working-directory AND staging-index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42946" y="1665765"/>
            <a:ext cx="4536948" cy="43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reset --hard</a:t>
            </a:r>
            <a:endParaRPr lang="en-US" i="1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2" descr="http://4.bp.blogspot.com/-CsMK11JNlus/T-maf4iuOSI/AAAAAAAAAFI/Ne7sczR3_nA/s1600/126475-simple-black-square-icon-arrows-arrow-un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916"/>
            <a:ext cx="618254" cy="61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3746932" y="4038600"/>
            <a:ext cx="1168185" cy="1828800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21142" y="4038600"/>
            <a:ext cx="1222375" cy="1828800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4" descr="http://iconbug.com/data/ff/256/cc93d55e3543cbcfb2a3c7548a62cd3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2" y="4212029"/>
            <a:ext cx="918223" cy="91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http://dc498.4shared.com/img/dYlCmBPE/s3/136f5887ea8/box__37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06" y="4383485"/>
            <a:ext cx="945716" cy="57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5170976" y="4038600"/>
            <a:ext cx="1392849" cy="1828800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/>
          </a:p>
          <a:p>
            <a:pPr algn="ctr"/>
            <a:endParaRPr lang="fr-FR" sz="1400" dirty="0"/>
          </a:p>
          <a:p>
            <a:pPr algn="ctr"/>
            <a:endParaRPr lang="fr-FR" sz="1400" dirty="0" smtClean="0"/>
          </a:p>
          <a:p>
            <a:pPr algn="ctr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 REPOSITORY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4" name="Picture 18" descr="http://www.ithinkph.com/loading_truck_trailer_1600_clr_425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60814"/>
            <a:ext cx="1676400" cy="12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the diff command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6150" name="Picture 6" descr="https://cdn0.iconfinder.com/data/icons/octicons/1024/diff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3" y="629545"/>
            <a:ext cx="370707" cy="4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6399644" y="1398270"/>
            <a:ext cx="1906156" cy="2185318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 REPOSITORY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52800" y="1371600"/>
            <a:ext cx="1539010" cy="2195824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" y="1371600"/>
            <a:ext cx="1371600" cy="2195824"/>
          </a:xfrm>
          <a:prstGeom prst="roundRect">
            <a:avLst>
              <a:gd name="adj" fmla="val 6485"/>
            </a:avLst>
          </a:prstGeom>
          <a:solidFill>
            <a:srgbClr val="F2EAD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4" descr="http://iconbug.com/data/ff/256/cc93d55e3543cbcfb2a3c7548a62cd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10" y="1642481"/>
            <a:ext cx="1287037" cy="12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://dc498.4shared.com/img/dYlCmBPE/s3/136f5887ea8/box__37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2" y="1905000"/>
            <a:ext cx="1134538" cy="69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://www.ithinkph.com/loading_truck_trailer_1600_clr_425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20" y="1295400"/>
            <a:ext cx="2265579" cy="168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>
          <a:xfrm>
            <a:off x="1244600" y="3733800"/>
            <a:ext cx="2842928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sz="7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sz="7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</a:p>
          <a:p>
            <a:endParaRPr lang="en-US" sz="500" b="0" kern="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en-US" sz="1200" b="0" kern="0" dirty="0" smtClean="0">
                <a:solidFill>
                  <a:schemeClr val="tx1"/>
                </a:solidFill>
              </a:rPr>
              <a:t>gives difference between</a:t>
            </a:r>
          </a:p>
          <a:p>
            <a:pPr>
              <a:lnSpc>
                <a:spcPct val="50000"/>
              </a:lnSpc>
            </a:pPr>
            <a:r>
              <a:rPr lang="en-US" sz="1200" kern="0" dirty="0" smtClean="0">
                <a:solidFill>
                  <a:schemeClr val="tx1"/>
                </a:solidFill>
              </a:rPr>
              <a:t>working-copy</a:t>
            </a:r>
            <a:r>
              <a:rPr lang="en-US" sz="1200" b="0" kern="0" dirty="0" smtClean="0">
                <a:solidFill>
                  <a:schemeClr val="tx1"/>
                </a:solidFill>
              </a:rPr>
              <a:t> </a:t>
            </a:r>
            <a:r>
              <a:rPr lang="en-US" sz="1200" b="0" kern="0" dirty="0">
                <a:solidFill>
                  <a:schemeClr val="tx1"/>
                </a:solidFill>
              </a:rPr>
              <a:t>and </a:t>
            </a:r>
            <a:r>
              <a:rPr lang="en-US" sz="1200" kern="0" dirty="0" smtClean="0">
                <a:solidFill>
                  <a:schemeClr val="tx1"/>
                </a:solidFill>
              </a:rPr>
              <a:t>staging-index</a:t>
            </a:r>
            <a:endParaRPr lang="en-US" sz="1200" b="0" kern="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219200" y="3567424"/>
            <a:ext cx="0" cy="229997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41215" y="3567424"/>
            <a:ext cx="0" cy="100567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67600" y="3583588"/>
            <a:ext cx="0" cy="22838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4239928" y="3733800"/>
            <a:ext cx="3112794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 --staged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50000"/>
              </a:lnSpc>
            </a:pPr>
            <a:endParaRPr lang="en-US" sz="500" b="0" dirty="0" smtClean="0">
              <a:solidFill>
                <a:schemeClr val="bg2"/>
              </a:solidFill>
            </a:endParaRPr>
          </a:p>
          <a:p>
            <a:pPr>
              <a:lnSpc>
                <a:spcPct val="50000"/>
              </a:lnSpc>
            </a:pPr>
            <a:r>
              <a:rPr lang="en-US" sz="1200" b="0" dirty="0" smtClean="0">
                <a:solidFill>
                  <a:schemeClr val="tx1"/>
                </a:solidFill>
              </a:rPr>
              <a:t>gives </a:t>
            </a:r>
            <a:r>
              <a:rPr lang="en-US" sz="1200" b="0" dirty="0">
                <a:solidFill>
                  <a:schemeClr val="tx1"/>
                </a:solidFill>
              </a:rPr>
              <a:t>difference </a:t>
            </a:r>
            <a:r>
              <a:rPr lang="en-US" sz="1200" b="0" dirty="0" smtClean="0">
                <a:solidFill>
                  <a:schemeClr val="tx1"/>
                </a:solidFill>
              </a:rPr>
              <a:t>between</a:t>
            </a:r>
          </a:p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staging-index</a:t>
            </a:r>
            <a:r>
              <a:rPr lang="en-US" sz="1200" b="0" dirty="0" smtClean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and </a:t>
            </a:r>
            <a:r>
              <a:rPr lang="en-US" sz="1200" dirty="0" smtClean="0">
                <a:solidFill>
                  <a:schemeClr val="tx1"/>
                </a:solidFill>
              </a:rPr>
              <a:t>local-repository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26" name="Right Arrow 25"/>
          <p:cNvSpPr/>
          <p:nvPr/>
        </p:nvSpPr>
        <p:spPr>
          <a:xfrm>
            <a:off x="1244600" y="5105400"/>
            <a:ext cx="6108122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sz="7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sz="7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HEAD</a:t>
            </a:r>
          </a:p>
          <a:p>
            <a:endParaRPr lang="en-US" sz="500" b="0" kern="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en-US" sz="1200" b="0" kern="0" dirty="0" smtClean="0">
                <a:solidFill>
                  <a:schemeClr val="tx1"/>
                </a:solidFill>
              </a:rPr>
              <a:t>gives difference between </a:t>
            </a:r>
            <a:r>
              <a:rPr lang="en-US" sz="1200" kern="0" dirty="0" smtClean="0">
                <a:solidFill>
                  <a:schemeClr val="tx1"/>
                </a:solidFill>
              </a:rPr>
              <a:t>working-copy</a:t>
            </a:r>
            <a:r>
              <a:rPr lang="en-US" sz="1200" b="0" kern="0" dirty="0" smtClean="0">
                <a:solidFill>
                  <a:schemeClr val="tx1"/>
                </a:solidFill>
              </a:rPr>
              <a:t> </a:t>
            </a:r>
            <a:r>
              <a:rPr lang="en-US" sz="1200" b="0" kern="0" dirty="0">
                <a:solidFill>
                  <a:schemeClr val="tx1"/>
                </a:solidFill>
              </a:rPr>
              <a:t>and </a:t>
            </a:r>
            <a:r>
              <a:rPr lang="en-US" sz="1200" kern="0" dirty="0" smtClean="0">
                <a:solidFill>
                  <a:schemeClr val="tx1"/>
                </a:solidFill>
              </a:rPr>
              <a:t>local-repository</a:t>
            </a:r>
            <a:endParaRPr lang="en-US" sz="12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6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0" grpId="0" animBg="1"/>
      <p:bldP spid="24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4"/>
          <p:cNvSpPr>
            <a:spLocks noGrp="1"/>
          </p:cNvSpPr>
          <p:nvPr>
            <p:ph type="title"/>
          </p:nvPr>
        </p:nvSpPr>
        <p:spPr bwMode="ltGray">
          <a:xfrm>
            <a:off x="2316163" y="1770611"/>
            <a:ext cx="6827837" cy="2951018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Branching</a:t>
            </a:r>
          </a:p>
        </p:txBody>
      </p:sp>
      <p:sp>
        <p:nvSpPr>
          <p:cNvPr id="6" name="TextBox 5"/>
          <p:cNvSpPr txBox="1"/>
          <p:nvPr/>
        </p:nvSpPr>
        <p:spPr bwMode="ltGray">
          <a:xfrm>
            <a:off x="0" y="1785938"/>
            <a:ext cx="2286000" cy="2935287"/>
          </a:xfrm>
          <a:prstGeom prst="rect">
            <a:avLst/>
          </a:prstGeom>
          <a:noFill/>
        </p:spPr>
        <p:txBody>
          <a:bodyPr lIns="457200" tIns="457200" rIns="457200" bIns="4572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0" kern="0" dirty="0" smtClean="0">
                <a:solidFill>
                  <a:schemeClr val="bg1"/>
                </a:solidFill>
              </a:rPr>
              <a:t>5</a:t>
            </a:r>
            <a:endParaRPr lang="en-US" sz="8000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5138" y="252413"/>
            <a:ext cx="74056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 smtClean="0">
                <a:solidFill>
                  <a:schemeClr val="bg1"/>
                </a:solidFill>
              </a:rPr>
              <a:t>Branching</a:t>
            </a:r>
            <a:endParaRPr lang="en-US" sz="1000" b="0" dirty="0">
              <a:solidFill>
                <a:srgbClr val="CDD7FF"/>
              </a:solidFill>
            </a:endParaRPr>
          </a:p>
        </p:txBody>
      </p:sp>
      <p:pic>
        <p:nvPicPr>
          <p:cNvPr id="7" name="Picture 6" descr="https://howto8165.files.wordpress.com/2014/09/git-tree.png?w=110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76" y="1447800"/>
            <a:ext cx="279781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3" y="595299"/>
            <a:ext cx="458381" cy="60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7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3" y="595299"/>
            <a:ext cx="458381" cy="60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2"/>
          <p:cNvSpPr txBox="1">
            <a:spLocks noChangeArrowheads="1"/>
          </p:cNvSpPr>
          <p:nvPr/>
        </p:nvSpPr>
        <p:spPr bwMode="auto">
          <a:xfrm>
            <a:off x="457200" y="1779588"/>
            <a:ext cx="8229600" cy="37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</a:rPr>
              <a:t>A branch is a </a:t>
            </a:r>
            <a:r>
              <a:rPr lang="en-US" kern="0" dirty="0" smtClean="0">
                <a:solidFill>
                  <a:schemeClr val="tx1"/>
                </a:solidFill>
              </a:rPr>
              <a:t>pointer</a:t>
            </a:r>
            <a:r>
              <a:rPr lang="en-US" b="0" kern="0" dirty="0" smtClean="0">
                <a:solidFill>
                  <a:schemeClr val="tx1"/>
                </a:solidFill>
              </a:rPr>
              <a:t> to the latest commit in a “line of work”.</a:t>
            </a:r>
          </a:p>
          <a:p>
            <a:r>
              <a:rPr lang="fr-FR" b="0" kern="0" dirty="0" smtClean="0">
                <a:solidFill>
                  <a:schemeClr val="tx1"/>
                </a:solidFill>
              </a:rPr>
              <a:t>A </a:t>
            </a:r>
            <a:r>
              <a:rPr lang="fr-FR" b="0" kern="0" dirty="0" err="1" smtClean="0">
                <a:solidFill>
                  <a:schemeClr val="tx1"/>
                </a:solidFill>
              </a:rPr>
              <a:t>branch</a:t>
            </a:r>
            <a:r>
              <a:rPr lang="fr-FR" b="0" kern="0" dirty="0" smtClean="0">
                <a:solidFill>
                  <a:schemeClr val="tx1"/>
                </a:solidFill>
              </a:rPr>
              <a:t> </a:t>
            </a:r>
            <a:r>
              <a:rPr lang="fr-FR" b="0" kern="0" dirty="0" err="1" smtClean="0">
                <a:solidFill>
                  <a:schemeClr val="tx1"/>
                </a:solidFill>
              </a:rPr>
              <a:t>is</a:t>
            </a:r>
            <a:r>
              <a:rPr lang="fr-FR" b="0" kern="0" dirty="0" smtClean="0">
                <a:solidFill>
                  <a:schemeClr val="tx1"/>
                </a:solidFill>
              </a:rPr>
              <a:t> </a:t>
            </a:r>
            <a:r>
              <a:rPr lang="fr-FR" kern="0" dirty="0" err="1" smtClean="0">
                <a:solidFill>
                  <a:schemeClr val="tx1"/>
                </a:solidFill>
              </a:rPr>
              <a:t>moving</a:t>
            </a:r>
            <a:r>
              <a:rPr lang="fr-FR" b="0" kern="0" dirty="0" smtClean="0">
                <a:solidFill>
                  <a:schemeClr val="tx1"/>
                </a:solidFill>
              </a:rPr>
              <a:t> as </a:t>
            </a:r>
            <a:r>
              <a:rPr lang="fr-FR" b="0" kern="0" dirty="0" err="1" smtClean="0">
                <a:solidFill>
                  <a:schemeClr val="tx1"/>
                </a:solidFill>
              </a:rPr>
              <a:t>commits</a:t>
            </a:r>
            <a:r>
              <a:rPr lang="fr-FR" b="0" kern="0" dirty="0" smtClean="0">
                <a:solidFill>
                  <a:schemeClr val="tx1"/>
                </a:solidFill>
              </a:rPr>
              <a:t> are </a:t>
            </a:r>
            <a:r>
              <a:rPr lang="fr-FR" b="0" kern="0" dirty="0" err="1" smtClean="0">
                <a:solidFill>
                  <a:schemeClr val="tx1"/>
                </a:solidFill>
              </a:rPr>
              <a:t>submitted</a:t>
            </a:r>
            <a:r>
              <a:rPr lang="fr-FR" b="0" kern="0" dirty="0" smtClean="0">
                <a:solidFill>
                  <a:schemeClr val="tx1"/>
                </a:solidFill>
              </a:rPr>
              <a:t>.</a:t>
            </a:r>
          </a:p>
          <a:p>
            <a:endParaRPr lang="fr-FR" b="0" kern="0" dirty="0" smtClean="0">
              <a:solidFill>
                <a:schemeClr val="tx1"/>
              </a:solidFill>
            </a:endParaRPr>
          </a:p>
          <a:p>
            <a:r>
              <a:rPr lang="fr-FR" kern="0" dirty="0" smtClean="0">
                <a:solidFill>
                  <a:schemeClr val="tx1"/>
                </a:solidFill>
              </a:rPr>
              <a:t>Branches are light, cheap and quick and </a:t>
            </a:r>
            <a:r>
              <a:rPr lang="fr-FR" kern="0" dirty="0" err="1" smtClean="0">
                <a:solidFill>
                  <a:schemeClr val="tx1"/>
                </a:solidFill>
              </a:rPr>
              <a:t>easy</a:t>
            </a:r>
            <a:r>
              <a:rPr lang="fr-FR" kern="0" dirty="0" smtClean="0">
                <a:solidFill>
                  <a:schemeClr val="tx1"/>
                </a:solidFill>
              </a:rPr>
              <a:t> to manage.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Definition</a:t>
            </a:r>
            <a:endParaRPr lang="en-US" b="0" i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5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4"/>
          <p:cNvSpPr>
            <a:spLocks noGrp="1"/>
          </p:cNvSpPr>
          <p:nvPr>
            <p:ph type="title"/>
          </p:nvPr>
        </p:nvSpPr>
        <p:spPr bwMode="ltGray">
          <a:xfrm>
            <a:off x="2316163" y="1770611"/>
            <a:ext cx="6827837" cy="2951018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solidFill>
                  <a:srgbClr val="008998"/>
                </a:solidFill>
              </a:rPr>
              <a:t>Presentation</a:t>
            </a:r>
          </a:p>
        </p:txBody>
      </p:sp>
      <p:sp>
        <p:nvSpPr>
          <p:cNvPr id="6" name="TextBox 5"/>
          <p:cNvSpPr txBox="1"/>
          <p:nvPr/>
        </p:nvSpPr>
        <p:spPr bwMode="ltGray">
          <a:xfrm>
            <a:off x="0" y="1785938"/>
            <a:ext cx="2286000" cy="2935287"/>
          </a:xfrm>
          <a:prstGeom prst="rect">
            <a:avLst/>
          </a:prstGeom>
          <a:noFill/>
        </p:spPr>
        <p:txBody>
          <a:bodyPr lIns="457200" tIns="457200" rIns="457200" bIns="4572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0" kern="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94854" y="4939614"/>
            <a:ext cx="2971800" cy="887179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83309" y="3809999"/>
            <a:ext cx="2971800" cy="887179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ounded Rectangle 7176"/>
          <p:cNvSpPr/>
          <p:nvPr/>
        </p:nvSpPr>
        <p:spPr>
          <a:xfrm>
            <a:off x="381000" y="1528762"/>
            <a:ext cx="2971800" cy="2010678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7417001" y="1999565"/>
            <a:ext cx="0" cy="2939562"/>
          </a:xfrm>
          <a:prstGeom prst="line">
            <a:avLst/>
          </a:prstGeom>
          <a:ln w="38100">
            <a:solidFill>
              <a:schemeClr val="bg1">
                <a:lumMod val="85000"/>
                <a:alpha val="6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810000" cy="4419600"/>
          </a:xfrm>
        </p:spPr>
        <p:txBody>
          <a:bodyPr>
            <a:normAutofit lnSpcReduction="10000"/>
          </a:bodyPr>
          <a:lstStyle/>
          <a:p>
            <a:r>
              <a:rPr lang="fr-FR" dirty="0" err="1" smtClean="0">
                <a:latin typeface="+mj-lt"/>
                <a:cs typeface="Calibri" panose="020F0502020204030204" pitchFamily="34" charset="0"/>
              </a:rPr>
              <a:t>Create</a:t>
            </a:r>
            <a:endParaRPr lang="fr-FR" sz="1400" dirty="0" smtClean="0">
              <a:latin typeface="+mj-lt"/>
              <a:cs typeface="Calibri" panose="020F0502020204030204" pitchFamily="34" charset="0"/>
            </a:endParaRPr>
          </a:p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fr-F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+mj-lt"/>
                <a:cs typeface="Calibri" panose="020F0502020204030204" pitchFamily="34" charset="0"/>
              </a:rPr>
              <a:t>Switch</a:t>
            </a:r>
            <a:endParaRPr lang="fr-FR" sz="1400" dirty="0" smtClean="0">
              <a:latin typeface="+mj-lt"/>
              <a:cs typeface="Calibri" panose="020F0502020204030204" pitchFamily="34" charset="0"/>
            </a:endParaRPr>
          </a:p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fr-FR" sz="15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>
                <a:latin typeface="+mj-lt"/>
                <a:cs typeface="Consolas" panose="020B0609020204030204" pitchFamily="49" charset="0"/>
              </a:rPr>
              <a:t>Create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and switch</a:t>
            </a:r>
          </a:p>
          <a:p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–b &lt;branch&gt;</a:t>
            </a:r>
            <a:endParaRPr lang="fr-FR" sz="15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err="1" smtClean="0">
                <a:latin typeface="+mj-lt"/>
                <a:cs typeface="Calibri" panose="020F0502020204030204" pitchFamily="34" charset="0"/>
              </a:rPr>
              <a:t>Delete</a:t>
            </a:r>
            <a:r>
              <a:rPr lang="fr-FR" dirty="0" smtClean="0">
                <a:latin typeface="+mj-lt"/>
                <a:cs typeface="Calibri" panose="020F0502020204030204" pitchFamily="34" charset="0"/>
              </a:rPr>
              <a:t> local</a:t>
            </a:r>
          </a:p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&lt;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3" y="595299"/>
            <a:ext cx="458381" cy="60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Creating and switching branches</a:t>
            </a:r>
            <a:endParaRPr lang="en-US" b="0" i="1" dirty="0">
              <a:solidFill>
                <a:srgbClr val="80808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37345" y="1999565"/>
            <a:ext cx="0" cy="2939562"/>
          </a:xfrm>
          <a:prstGeom prst="line">
            <a:avLst/>
          </a:prstGeom>
          <a:ln w="38100">
            <a:solidFill>
              <a:schemeClr val="bg1">
                <a:lumMod val="85000"/>
                <a:alpha val="6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6523045" y="45141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523045" y="39045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10" idx="4"/>
          </p:cNvCxnSpPr>
          <p:nvPr/>
        </p:nvCxnSpPr>
        <p:spPr>
          <a:xfrm flipV="1">
            <a:off x="6637345" y="4133165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gray">
          <a:xfrm>
            <a:off x="7094009" y="1610553"/>
            <a:ext cx="6783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endParaRPr lang="en-US" sz="1000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6523468" y="330449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10" idx="0"/>
            <a:endCxn id="13" idx="4"/>
          </p:cNvCxnSpPr>
          <p:nvPr/>
        </p:nvCxnSpPr>
        <p:spPr>
          <a:xfrm flipV="1">
            <a:off x="6637345" y="3533090"/>
            <a:ext cx="423" cy="371475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6523045" y="274320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6523468" y="214312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9" idx="4"/>
          </p:cNvCxnSpPr>
          <p:nvPr/>
        </p:nvCxnSpPr>
        <p:spPr>
          <a:xfrm flipV="1">
            <a:off x="6637345" y="2371725"/>
            <a:ext cx="423" cy="371475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0"/>
            <a:endCxn id="18" idx="4"/>
          </p:cNvCxnSpPr>
          <p:nvPr/>
        </p:nvCxnSpPr>
        <p:spPr>
          <a:xfrm flipH="1" flipV="1">
            <a:off x="6637345" y="2971800"/>
            <a:ext cx="423" cy="33269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7315200" y="331084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10" idx="7"/>
            <a:endCxn id="25" idx="3"/>
          </p:cNvCxnSpPr>
          <p:nvPr/>
        </p:nvCxnSpPr>
        <p:spPr>
          <a:xfrm flipV="1">
            <a:off x="6718167" y="3505962"/>
            <a:ext cx="630511" cy="43208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7315200" y="271145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>
            <a:stCxn id="25" idx="0"/>
            <a:endCxn id="29" idx="4"/>
          </p:cNvCxnSpPr>
          <p:nvPr/>
        </p:nvCxnSpPr>
        <p:spPr>
          <a:xfrm flipV="1">
            <a:off x="7429500" y="2940050"/>
            <a:ext cx="0" cy="37079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gray">
          <a:xfrm>
            <a:off x="6298572" y="1600200"/>
            <a:ext cx="6783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r"/>
            <a:r>
              <a:rPr lang="fr-FR" sz="1000" dirty="0" err="1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</a:t>
            </a:r>
            <a:endParaRPr lang="en-US" sz="1000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7315200" y="213360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9" idx="0"/>
            <a:endCxn id="23" idx="4"/>
          </p:cNvCxnSpPr>
          <p:nvPr/>
        </p:nvCxnSpPr>
        <p:spPr>
          <a:xfrm flipV="1">
            <a:off x="7429500" y="2362200"/>
            <a:ext cx="0" cy="34925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3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7177" grpId="0" animBg="1"/>
      <p:bldP spid="1026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81000" y="4114800"/>
            <a:ext cx="3276600" cy="1005339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81000" y="2743200"/>
            <a:ext cx="3276600" cy="1005339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81000" y="1528762"/>
            <a:ext cx="3276600" cy="1005339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810000" cy="4419600"/>
          </a:xfrm>
        </p:spPr>
        <p:txBody>
          <a:bodyPr/>
          <a:lstStyle/>
          <a:p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changes on </a:t>
            </a:r>
            <a:r>
              <a:rPr lang="fr-FR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featureA</a:t>
            </a:r>
            <a:r>
              <a:rPr lang="fr-FR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50000"/>
              </a:lnSpc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featureA</a:t>
            </a:r>
            <a:endParaRPr lang="fr-FR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commit …</a:t>
            </a:r>
            <a:endParaRPr lang="fr-F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fr-FR" sz="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changes on </a:t>
            </a:r>
            <a:r>
              <a:rPr lang="fr-FR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featureB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5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featureB</a:t>
            </a:r>
            <a:endParaRPr lang="fr-FR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fr-F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fr-FR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changes on </a:t>
            </a:r>
            <a:r>
              <a:rPr lang="fr-FR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featureA</a:t>
            </a:r>
            <a:r>
              <a:rPr lang="fr-F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5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featureA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fr-F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3" y="595299"/>
            <a:ext cx="458381" cy="60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Working with branches</a:t>
            </a:r>
            <a:endParaRPr lang="en-US" b="0" i="1" dirty="0">
              <a:solidFill>
                <a:srgbClr val="80808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37345" y="2590800"/>
            <a:ext cx="0" cy="2348327"/>
          </a:xfrm>
          <a:prstGeom prst="line">
            <a:avLst/>
          </a:prstGeom>
          <a:ln w="38100">
            <a:solidFill>
              <a:schemeClr val="bg1">
                <a:lumMod val="85000"/>
                <a:alpha val="6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6523045" y="45141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523045" y="39045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10" idx="4"/>
          </p:cNvCxnSpPr>
          <p:nvPr/>
        </p:nvCxnSpPr>
        <p:spPr>
          <a:xfrm flipV="1">
            <a:off x="6637345" y="4133165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gray">
          <a:xfrm>
            <a:off x="7797654" y="3286869"/>
            <a:ext cx="74892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featureB</a:t>
            </a:r>
            <a:endParaRPr lang="en-US" sz="1000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6523468" y="330449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10" idx="0"/>
            <a:endCxn id="13" idx="4"/>
          </p:cNvCxnSpPr>
          <p:nvPr/>
        </p:nvCxnSpPr>
        <p:spPr>
          <a:xfrm flipV="1">
            <a:off x="6637345" y="3533090"/>
            <a:ext cx="423" cy="371475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gray">
          <a:xfrm>
            <a:off x="6019800" y="4505353"/>
            <a:ext cx="4667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7543800" y="390388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9" idx="7"/>
            <a:endCxn id="25" idx="3"/>
          </p:cNvCxnSpPr>
          <p:nvPr/>
        </p:nvCxnSpPr>
        <p:spPr>
          <a:xfrm flipV="1">
            <a:off x="6718167" y="4099002"/>
            <a:ext cx="859111" cy="44864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7543800" y="330449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>
            <a:stCxn id="25" idx="0"/>
            <a:endCxn id="29" idx="4"/>
          </p:cNvCxnSpPr>
          <p:nvPr/>
        </p:nvCxnSpPr>
        <p:spPr>
          <a:xfrm flipV="1">
            <a:off x="7658100" y="3533090"/>
            <a:ext cx="0" cy="37079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gray">
          <a:xfrm>
            <a:off x="6700586" y="4496543"/>
            <a:ext cx="74892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r"/>
            <a:r>
              <a:rPr lang="fr-FR" sz="1000" dirty="0" err="1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featureA</a:t>
            </a:r>
            <a:endParaRPr lang="en-US" sz="1000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7543800" y="272664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9" idx="0"/>
            <a:endCxn id="23" idx="4"/>
          </p:cNvCxnSpPr>
          <p:nvPr/>
        </p:nvCxnSpPr>
        <p:spPr>
          <a:xfrm flipV="1">
            <a:off x="7658100" y="2955240"/>
            <a:ext cx="0" cy="34925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8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4.16667E-6 -0.0858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4.16667E-6 -0.08588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8582 L 0.11615 -0.17603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4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83137E-6 L 2.5E-6 -0.0763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1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15 -0.17593 L 0.11615 -0.25209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15 -0.25208 L -4.16667E-6 -0.08588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6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8588 L -4.16667E-6 -0.17477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8588 L -4.16667E-6 -0.17477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28" grpId="0" animBg="1"/>
      <p:bldP spid="10262" grpId="0" uiExpand="1" build="p"/>
      <p:bldP spid="10" grpId="0" uiExpand="1" animBg="1"/>
      <p:bldP spid="12" grpId="0"/>
      <p:bldP spid="13" grpId="0" animBg="1"/>
      <p:bldP spid="24" grpId="0" uiExpand="1"/>
      <p:bldP spid="24" grpId="1"/>
      <p:bldP spid="24" grpId="5" uiExpand="1"/>
      <p:bldP spid="24" grpId="6"/>
      <p:bldP spid="24" grpId="7"/>
      <p:bldP spid="24" grpId="8"/>
      <p:bldP spid="35" grpId="0" uiExpand="1"/>
      <p:bldP spid="35" grpId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4"/>
          <p:cNvSpPr>
            <a:spLocks noGrp="1"/>
          </p:cNvSpPr>
          <p:nvPr>
            <p:ph type="title"/>
          </p:nvPr>
        </p:nvSpPr>
        <p:spPr bwMode="ltGray">
          <a:xfrm>
            <a:off x="2316163" y="1770611"/>
            <a:ext cx="6827837" cy="2951018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Merging</a:t>
            </a:r>
          </a:p>
        </p:txBody>
      </p:sp>
      <p:sp>
        <p:nvSpPr>
          <p:cNvPr id="6" name="TextBox 5"/>
          <p:cNvSpPr txBox="1"/>
          <p:nvPr/>
        </p:nvSpPr>
        <p:spPr bwMode="ltGray">
          <a:xfrm>
            <a:off x="0" y="1785938"/>
            <a:ext cx="2286000" cy="2935287"/>
          </a:xfrm>
          <a:prstGeom prst="rect">
            <a:avLst/>
          </a:prstGeom>
          <a:noFill/>
        </p:spPr>
        <p:txBody>
          <a:bodyPr lIns="457200" tIns="457200" rIns="457200" bIns="4572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0" kern="0" dirty="0" smtClean="0">
                <a:solidFill>
                  <a:schemeClr val="bg1"/>
                </a:solidFill>
              </a:rPr>
              <a:t>6</a:t>
            </a:r>
            <a:endParaRPr lang="en-US" sz="8000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304800" y="1830657"/>
            <a:ext cx="3429000" cy="306299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04800" y="2240105"/>
            <a:ext cx="3429000" cy="256832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04800" y="3772379"/>
            <a:ext cx="3429000" cy="1005339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304800" y="4876800"/>
            <a:ext cx="3429000" cy="341428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576" y="639763"/>
            <a:ext cx="7772223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3390558"/>
            <a:ext cx="3886200" cy="2019642"/>
          </a:xfrm>
        </p:spPr>
        <p:txBody>
          <a:bodyPr/>
          <a:lstStyle/>
          <a:p>
            <a:r>
              <a:rPr lang="fr-FR" dirty="0" smtClean="0"/>
              <a:t>There are 2 type of </a:t>
            </a:r>
            <a:r>
              <a:rPr lang="fr-FR" dirty="0" err="1" smtClean="0"/>
              <a:t>merges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fast-forward</a:t>
            </a:r>
            <a:r>
              <a:rPr lang="fr-FR" b="1" dirty="0" smtClean="0"/>
              <a:t> </a:t>
            </a:r>
            <a:r>
              <a:rPr lang="fr-FR" b="1" dirty="0" err="1" smtClean="0"/>
              <a:t>merges</a:t>
            </a:r>
            <a:endParaRPr lang="fr-FR" b="1" dirty="0" smtClean="0"/>
          </a:p>
          <a:p>
            <a:pPr marL="515938" lvl="1" indent="-285750">
              <a:buFont typeface="Arial" panose="020B0604020202020204" pitchFamily="34" charset="0"/>
              <a:buChar char="•"/>
            </a:pPr>
            <a:r>
              <a:rPr lang="en-US" dirty="0"/>
              <a:t>no new commit is created</a:t>
            </a:r>
          </a:p>
          <a:p>
            <a:pPr marL="515938" lvl="1" indent="-285750">
              <a:buFont typeface="Arial" panose="020B0604020202020204" pitchFamily="34" charset="0"/>
              <a:buChar char="•"/>
            </a:pPr>
            <a:r>
              <a:rPr lang="en-US" dirty="0"/>
              <a:t>only branches are </a:t>
            </a:r>
            <a:r>
              <a:rPr lang="en-US" dirty="0" smtClean="0"/>
              <a:t>updated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‘real’ </a:t>
            </a:r>
            <a:r>
              <a:rPr lang="fr-FR" b="1" dirty="0" err="1" smtClean="0"/>
              <a:t>merges</a:t>
            </a:r>
            <a:endParaRPr 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8244"/>
            <a:ext cx="499116" cy="57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Merge types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6172200" y="4950633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172200" y="4341033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>
            <a:stCxn id="48" idx="0"/>
            <a:endCxn id="49" idx="4"/>
          </p:cNvCxnSpPr>
          <p:nvPr/>
        </p:nvCxnSpPr>
        <p:spPr>
          <a:xfrm flipV="1">
            <a:off x="6286500" y="4569633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0"/>
            <a:endCxn id="53" idx="4"/>
          </p:cNvCxnSpPr>
          <p:nvPr/>
        </p:nvCxnSpPr>
        <p:spPr>
          <a:xfrm flipV="1">
            <a:off x="6972300" y="3406118"/>
            <a:ext cx="0" cy="322483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/>
          <p:cNvSpPr/>
          <p:nvPr/>
        </p:nvSpPr>
        <p:spPr>
          <a:xfrm>
            <a:off x="6858000" y="3728601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Connector 52"/>
          <p:cNvSpPr/>
          <p:nvPr/>
        </p:nvSpPr>
        <p:spPr>
          <a:xfrm>
            <a:off x="6858000" y="3177518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Connector 53"/>
          <p:cNvSpPr/>
          <p:nvPr/>
        </p:nvSpPr>
        <p:spPr>
          <a:xfrm>
            <a:off x="6858000" y="2606017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53" idx="0"/>
            <a:endCxn id="54" idx="4"/>
          </p:cNvCxnSpPr>
          <p:nvPr/>
        </p:nvCxnSpPr>
        <p:spPr>
          <a:xfrm flipV="1">
            <a:off x="6972300" y="2834617"/>
            <a:ext cx="0" cy="34290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7"/>
            <a:endCxn id="52" idx="3"/>
          </p:cNvCxnSpPr>
          <p:nvPr/>
        </p:nvCxnSpPr>
        <p:spPr>
          <a:xfrm flipV="1">
            <a:off x="6367322" y="3923723"/>
            <a:ext cx="524156" cy="450788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56"/>
          <p:cNvSpPr/>
          <p:nvPr/>
        </p:nvSpPr>
        <p:spPr>
          <a:xfrm>
            <a:off x="6173208" y="2092352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4" idx="1"/>
            <a:endCxn id="57" idx="5"/>
          </p:cNvCxnSpPr>
          <p:nvPr/>
        </p:nvCxnSpPr>
        <p:spPr>
          <a:xfrm flipH="1" flipV="1">
            <a:off x="6368330" y="2287474"/>
            <a:ext cx="523148" cy="35202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0"/>
            <a:endCxn id="63" idx="4"/>
          </p:cNvCxnSpPr>
          <p:nvPr/>
        </p:nvCxnSpPr>
        <p:spPr>
          <a:xfrm flipH="1" flipV="1">
            <a:off x="6281050" y="3951536"/>
            <a:ext cx="5450" cy="389497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/>
          <p:cNvSpPr/>
          <p:nvPr/>
        </p:nvSpPr>
        <p:spPr>
          <a:xfrm>
            <a:off x="6166750" y="3722936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lowchart: Connector 64"/>
          <p:cNvSpPr/>
          <p:nvPr/>
        </p:nvSpPr>
        <p:spPr>
          <a:xfrm>
            <a:off x="6166750" y="3177518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/>
          <p:cNvCxnSpPr>
            <a:stCxn id="63" idx="0"/>
            <a:endCxn id="65" idx="4"/>
          </p:cNvCxnSpPr>
          <p:nvPr/>
        </p:nvCxnSpPr>
        <p:spPr>
          <a:xfrm flipV="1">
            <a:off x="6281050" y="3406118"/>
            <a:ext cx="0" cy="316818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0"/>
            <a:endCxn id="57" idx="4"/>
          </p:cNvCxnSpPr>
          <p:nvPr/>
        </p:nvCxnSpPr>
        <p:spPr>
          <a:xfrm flipV="1">
            <a:off x="6281050" y="2320952"/>
            <a:ext cx="6458" cy="856566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2"/>
          <p:cNvSpPr txBox="1">
            <a:spLocks noChangeArrowheads="1"/>
          </p:cNvSpPr>
          <p:nvPr/>
        </p:nvSpPr>
        <p:spPr bwMode="auto">
          <a:xfrm>
            <a:off x="423746" y="1453663"/>
            <a:ext cx="3886200" cy="118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b="0" kern="0" dirty="0" smtClean="0">
                <a:solidFill>
                  <a:schemeClr val="tx1"/>
                </a:solidFill>
              </a:rPr>
              <a:t>In the git world, </a:t>
            </a:r>
            <a:r>
              <a:rPr lang="fr-FR" b="0" kern="0" dirty="0" err="1" smtClean="0">
                <a:solidFill>
                  <a:schemeClr val="tx1"/>
                </a:solidFill>
              </a:rPr>
              <a:t>merging</a:t>
            </a:r>
            <a:r>
              <a:rPr lang="fr-FR" b="0" kern="0" dirty="0" smtClean="0">
                <a:solidFill>
                  <a:schemeClr val="tx1"/>
                </a:solidFill>
              </a:rPr>
              <a:t> </a:t>
            </a:r>
            <a:r>
              <a:rPr lang="fr-FR" b="0" kern="0" dirty="0" err="1" smtClean="0">
                <a:solidFill>
                  <a:schemeClr val="tx1"/>
                </a:solidFill>
              </a:rPr>
              <a:t>is</a:t>
            </a:r>
            <a:r>
              <a:rPr lang="fr-FR" b="0" kern="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kern="0" dirty="0" err="1" smtClean="0">
                <a:solidFill>
                  <a:schemeClr val="tx1"/>
                </a:solidFill>
              </a:rPr>
              <a:t>create</a:t>
            </a:r>
            <a:r>
              <a:rPr lang="fr-FR" b="0" kern="0" dirty="0" smtClean="0">
                <a:solidFill>
                  <a:schemeClr val="tx1"/>
                </a:solidFill>
              </a:rPr>
              <a:t> a new commit </a:t>
            </a:r>
            <a:r>
              <a:rPr lang="fr-FR" b="0" kern="0" dirty="0" err="1" smtClean="0">
                <a:solidFill>
                  <a:schemeClr val="tx1"/>
                </a:solidFill>
              </a:rPr>
              <a:t>potentially</a:t>
            </a:r>
            <a:endParaRPr lang="fr-FR" b="0" kern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kern="0" dirty="0" smtClean="0">
                <a:solidFill>
                  <a:schemeClr val="tx1"/>
                </a:solidFill>
              </a:rPr>
              <a:t>moves</a:t>
            </a:r>
            <a:r>
              <a:rPr lang="fr-FR" b="0" kern="0" dirty="0" smtClean="0">
                <a:solidFill>
                  <a:schemeClr val="tx1"/>
                </a:solidFill>
              </a:rPr>
              <a:t> the HEAD pointer</a:t>
            </a:r>
            <a:endParaRPr lang="en-US" b="1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4" grpId="0" animBg="1"/>
      <p:bldP spid="75" grpId="0" animBg="1"/>
      <p:bldP spid="10262" grpId="0" uiExpand="1" build="p"/>
      <p:bldP spid="7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325244" y="2135947"/>
            <a:ext cx="4473768" cy="814653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25244" y="3223050"/>
            <a:ext cx="4473768" cy="814653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04800" y="4343401"/>
            <a:ext cx="4473768" cy="814653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7636901" y="1999565"/>
            <a:ext cx="0" cy="2939562"/>
          </a:xfrm>
          <a:prstGeom prst="line">
            <a:avLst/>
          </a:prstGeom>
          <a:ln w="38100">
            <a:solidFill>
              <a:schemeClr val="bg1">
                <a:lumMod val="85000"/>
                <a:alpha val="6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51101" y="1999565"/>
            <a:ext cx="0" cy="2939562"/>
          </a:xfrm>
          <a:prstGeom prst="line">
            <a:avLst/>
          </a:prstGeom>
          <a:ln w="38100">
            <a:solidFill>
              <a:schemeClr val="bg1">
                <a:lumMod val="85000"/>
                <a:alpha val="6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576" y="639763"/>
            <a:ext cx="7772223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2160589"/>
            <a:ext cx="4572000" cy="3173411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Switch back to ‘develop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</a:t>
            </a:r>
          </a:p>
          <a:p>
            <a:endParaRPr lang="en-US" dirty="0"/>
          </a:p>
          <a:p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Merge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‘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myfeature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’ branch onto current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</a:p>
          <a:p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myfeature</a:t>
            </a:r>
            <a:endParaRPr lang="en-US" sz="15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5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‘</a:t>
            </a:r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myfeature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’ branch </a:t>
            </a:r>
            <a:endParaRPr lang="en-U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–d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myfeature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8244"/>
            <a:ext cx="499116" cy="57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Fast-forward merge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6836801" y="45141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836801" y="39045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4" idx="0"/>
            <a:endCxn id="9" idx="4"/>
          </p:cNvCxnSpPr>
          <p:nvPr/>
        </p:nvCxnSpPr>
        <p:spPr>
          <a:xfrm flipV="1">
            <a:off x="6951101" y="4133165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0"/>
            <a:endCxn id="16" idx="4"/>
          </p:cNvCxnSpPr>
          <p:nvPr/>
        </p:nvCxnSpPr>
        <p:spPr>
          <a:xfrm flipV="1">
            <a:off x="7636901" y="2969650"/>
            <a:ext cx="0" cy="342899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7522601" y="3312549"/>
            <a:ext cx="228600" cy="228600"/>
          </a:xfrm>
          <a:prstGeom prst="flowChartConnector">
            <a:avLst/>
          </a:prstGeom>
          <a:solidFill>
            <a:srgbClr val="FF66CC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7522601" y="2741050"/>
            <a:ext cx="228600" cy="228600"/>
          </a:xfrm>
          <a:prstGeom prst="flowChartConnector">
            <a:avLst/>
          </a:prstGeom>
          <a:solidFill>
            <a:srgbClr val="FF66CC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7522601" y="2169549"/>
            <a:ext cx="228600" cy="228600"/>
          </a:xfrm>
          <a:prstGeom prst="flowChartConnector">
            <a:avLst/>
          </a:prstGeom>
          <a:solidFill>
            <a:srgbClr val="FF66CC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16" idx="0"/>
            <a:endCxn id="19" idx="4"/>
          </p:cNvCxnSpPr>
          <p:nvPr/>
        </p:nvCxnSpPr>
        <p:spPr>
          <a:xfrm flipV="1">
            <a:off x="7636901" y="2398149"/>
            <a:ext cx="0" cy="34290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7"/>
            <a:endCxn id="15" idx="3"/>
          </p:cNvCxnSpPr>
          <p:nvPr/>
        </p:nvCxnSpPr>
        <p:spPr>
          <a:xfrm flipV="1">
            <a:off x="7031923" y="3507671"/>
            <a:ext cx="524156" cy="430372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gray">
          <a:xfrm>
            <a:off x="6650377" y="1600200"/>
            <a:ext cx="6126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develop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 bwMode="gray">
          <a:xfrm>
            <a:off x="7336177" y="1600200"/>
            <a:ext cx="58862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fr-FR" sz="10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lang="fr-FR" sz="1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50000"/>
              </a:lnSpc>
            </a:pPr>
            <a:r>
              <a:rPr lang="fr-FR" sz="10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endParaRPr lang="en-US" sz="1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 bwMode="gray">
          <a:xfrm>
            <a:off x="7772400" y="2145349"/>
            <a:ext cx="5245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stCxn id="9" idx="0"/>
          </p:cNvCxnSpPr>
          <p:nvPr/>
        </p:nvCxnSpPr>
        <p:spPr>
          <a:xfrm flipH="1" flipV="1">
            <a:off x="6943797" y="3541150"/>
            <a:ext cx="7304" cy="363415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/>
          <p:cNvSpPr txBox="1">
            <a:spLocks noChangeArrowheads="1"/>
          </p:cNvSpPr>
          <p:nvPr/>
        </p:nvSpPr>
        <p:spPr bwMode="auto">
          <a:xfrm>
            <a:off x="423746" y="1453663"/>
            <a:ext cx="5367454" cy="39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b="0" kern="0" dirty="0" err="1" smtClean="0">
                <a:solidFill>
                  <a:schemeClr val="tx1"/>
                </a:solidFill>
              </a:rPr>
              <a:t>Merging</a:t>
            </a:r>
            <a:r>
              <a:rPr lang="fr-FR" b="0" kern="0" dirty="0" smtClean="0">
                <a:solidFill>
                  <a:schemeClr val="tx1"/>
                </a:solidFill>
              </a:rPr>
              <a:t> the </a:t>
            </a:r>
            <a:r>
              <a:rPr lang="fr-FR" b="0" i="1" kern="0" dirty="0" err="1" smtClean="0">
                <a:solidFill>
                  <a:schemeClr val="tx1"/>
                </a:solidFill>
              </a:rPr>
              <a:t>feature-branch</a:t>
            </a:r>
            <a:r>
              <a:rPr lang="fr-FR" b="0" kern="0" dirty="0" smtClean="0">
                <a:solidFill>
                  <a:schemeClr val="tx1"/>
                </a:solidFill>
              </a:rPr>
              <a:t> onto </a:t>
            </a:r>
            <a:r>
              <a:rPr lang="fr-FR" b="0" i="1" kern="0" dirty="0" err="1" smtClean="0">
                <a:solidFill>
                  <a:schemeClr val="tx1"/>
                </a:solidFill>
              </a:rPr>
              <a:t>develop</a:t>
            </a:r>
            <a:endParaRPr lang="en-US" b="1" i="1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7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2222 L -0.17032 0.2449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4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07534 -1.85185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0.07552 1.48148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07534 4.81481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07552 -1.85185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0.07534 1.48148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32 0.24491 L -0.17032 -3.7037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10262" grpId="0" uiExpand="1" build="p"/>
      <p:bldP spid="15" grpId="0" animBg="1"/>
      <p:bldP spid="16" grpId="0" animBg="1"/>
      <p:bldP spid="19" grpId="0" animBg="1"/>
      <p:bldP spid="38" grpId="0"/>
      <p:bldP spid="45" grpId="0"/>
      <p:bldP spid="4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25244" y="2468538"/>
            <a:ext cx="4473768" cy="814653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25244" y="3636433"/>
            <a:ext cx="4473768" cy="814653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25244" y="4726196"/>
            <a:ext cx="4473768" cy="814653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7146223" y="2133600"/>
            <a:ext cx="0" cy="3511843"/>
          </a:xfrm>
          <a:prstGeom prst="line">
            <a:avLst/>
          </a:prstGeom>
          <a:ln w="38100">
            <a:solidFill>
              <a:schemeClr val="bg1">
                <a:lumMod val="85000"/>
                <a:alpha val="6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60423" y="2133600"/>
            <a:ext cx="0" cy="3511843"/>
          </a:xfrm>
          <a:prstGeom prst="line">
            <a:avLst/>
          </a:prstGeom>
          <a:ln w="38100">
            <a:solidFill>
              <a:schemeClr val="bg1">
                <a:lumMod val="85000"/>
                <a:alpha val="6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576" y="639763"/>
            <a:ext cx="7772223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779589"/>
            <a:ext cx="3886200" cy="3540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real merge creates a </a:t>
            </a:r>
            <a:r>
              <a:rPr lang="en-US" b="1" dirty="0" smtClean="0"/>
              <a:t>new commit</a:t>
            </a:r>
            <a:r>
              <a:rPr lang="en-US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8244"/>
            <a:ext cx="499116" cy="57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“no-</a:t>
            </a:r>
            <a:r>
              <a:rPr lang="en-US" b="0" i="1" dirty="0" err="1" smtClean="0">
                <a:solidFill>
                  <a:srgbClr val="808080"/>
                </a:solidFill>
              </a:rPr>
              <a:t>ff</a:t>
            </a:r>
            <a:r>
              <a:rPr lang="en-US" b="0" i="1" dirty="0" smtClean="0">
                <a:solidFill>
                  <a:srgbClr val="808080"/>
                </a:solidFill>
              </a:rPr>
              <a:t>” merge (preferred)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6346123" y="5220481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346123" y="4610881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4" idx="0"/>
            <a:endCxn id="9" idx="4"/>
          </p:cNvCxnSpPr>
          <p:nvPr/>
        </p:nvCxnSpPr>
        <p:spPr>
          <a:xfrm flipV="1">
            <a:off x="6460423" y="4839481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0"/>
            <a:endCxn id="16" idx="4"/>
          </p:cNvCxnSpPr>
          <p:nvPr/>
        </p:nvCxnSpPr>
        <p:spPr>
          <a:xfrm flipV="1">
            <a:off x="7146223" y="3675966"/>
            <a:ext cx="0" cy="342899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7031923" y="4018865"/>
            <a:ext cx="228600" cy="228600"/>
          </a:xfrm>
          <a:prstGeom prst="flowChartConnector">
            <a:avLst/>
          </a:prstGeom>
          <a:solidFill>
            <a:srgbClr val="FF66CC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7031923" y="3447366"/>
            <a:ext cx="228600" cy="228600"/>
          </a:xfrm>
          <a:prstGeom prst="flowChartConnector">
            <a:avLst/>
          </a:prstGeom>
          <a:solidFill>
            <a:srgbClr val="FF66CC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7031923" y="2875865"/>
            <a:ext cx="228600" cy="228600"/>
          </a:xfrm>
          <a:prstGeom prst="flowChartConnector">
            <a:avLst/>
          </a:prstGeom>
          <a:solidFill>
            <a:srgbClr val="FF66CC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16" idx="0"/>
            <a:endCxn id="19" idx="4"/>
          </p:cNvCxnSpPr>
          <p:nvPr/>
        </p:nvCxnSpPr>
        <p:spPr>
          <a:xfrm flipV="1">
            <a:off x="7146223" y="3104465"/>
            <a:ext cx="0" cy="34290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7"/>
            <a:endCxn id="15" idx="3"/>
          </p:cNvCxnSpPr>
          <p:nvPr/>
        </p:nvCxnSpPr>
        <p:spPr>
          <a:xfrm flipV="1">
            <a:off x="6541245" y="4213987"/>
            <a:ext cx="524156" cy="430372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gray">
          <a:xfrm>
            <a:off x="6159699" y="1752600"/>
            <a:ext cx="6126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</a:t>
            </a:r>
            <a:endParaRPr lang="en-US" sz="1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 bwMode="gray">
          <a:xfrm>
            <a:off x="6845499" y="1752600"/>
            <a:ext cx="58862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fr-FR" sz="1000" b="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lang="fr-FR" sz="1000" b="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50000"/>
              </a:lnSpc>
            </a:pPr>
            <a:r>
              <a:rPr lang="fr-FR" sz="1000" b="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endParaRPr lang="en-US" sz="1000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6347131" y="236220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stCxn id="19" idx="1"/>
            <a:endCxn id="21" idx="5"/>
          </p:cNvCxnSpPr>
          <p:nvPr/>
        </p:nvCxnSpPr>
        <p:spPr>
          <a:xfrm flipH="1" flipV="1">
            <a:off x="6542253" y="2557322"/>
            <a:ext cx="523148" cy="35202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  <a:endCxn id="21" idx="4"/>
          </p:cNvCxnSpPr>
          <p:nvPr/>
        </p:nvCxnSpPr>
        <p:spPr>
          <a:xfrm flipV="1">
            <a:off x="6460423" y="2590800"/>
            <a:ext cx="1008" cy="202008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 txBox="1">
            <a:spLocks noChangeArrowheads="1"/>
          </p:cNvSpPr>
          <p:nvPr/>
        </p:nvSpPr>
        <p:spPr bwMode="auto">
          <a:xfrm>
            <a:off x="457200" y="2557322"/>
            <a:ext cx="4572000" cy="298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US" b="0" i="1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back to ‘develop’</a:t>
            </a:r>
          </a:p>
          <a:p>
            <a:r>
              <a:rPr lang="en-US" sz="15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500" kern="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5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develop</a:t>
            </a:r>
          </a:p>
          <a:p>
            <a:endParaRPr lang="en-US" b="0" kern="0" dirty="0" smtClean="0"/>
          </a:p>
          <a:p>
            <a:r>
              <a:rPr lang="en-US" b="0" i="1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 the ‘</a:t>
            </a:r>
            <a:r>
              <a:rPr lang="en-US" b="0" i="1" kern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myfeature</a:t>
            </a:r>
            <a:r>
              <a:rPr lang="en-US" b="0" i="1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branch onto current branch</a:t>
            </a:r>
          </a:p>
          <a:p>
            <a:r>
              <a:rPr lang="en-US" sz="15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500" kern="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5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--no-</a:t>
            </a:r>
            <a:r>
              <a:rPr lang="en-US" sz="1500" kern="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sz="15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kern="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myfeature</a:t>
            </a:r>
            <a:endParaRPr lang="en-US" sz="1500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500" b="0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‘</a:t>
            </a:r>
            <a:r>
              <a:rPr lang="en-US" b="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myfeature</a:t>
            </a:r>
            <a:r>
              <a:rPr lang="en-US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branch 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 –d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myfeature</a:t>
            </a:r>
            <a:endParaRPr lang="en-US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500" b="0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gray">
          <a:xfrm>
            <a:off x="7315200" y="2851665"/>
            <a:ext cx="5245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9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17032 0.2530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4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32 0.25301 L -0.17032 -0.0803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38" grpId="0"/>
      <p:bldP spid="21" grpId="0" uiExpand="1" animBg="1"/>
      <p:bldP spid="30" grpId="0" uiExpand="1" build="p"/>
      <p:bldP spid="35" grpId="0" uiExpand="1"/>
      <p:bldP spid="3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5339450" y="1752600"/>
            <a:ext cx="0" cy="3511843"/>
          </a:xfrm>
          <a:prstGeom prst="line">
            <a:avLst/>
          </a:prstGeom>
          <a:ln w="38100">
            <a:solidFill>
              <a:schemeClr val="bg1">
                <a:lumMod val="85000"/>
                <a:alpha val="6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576" y="639763"/>
            <a:ext cx="7772223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8244"/>
            <a:ext cx="499116" cy="57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Fast-forward merge vs “no-</a:t>
            </a:r>
            <a:r>
              <a:rPr lang="en-US" b="0" i="1" dirty="0" err="1" smtClean="0">
                <a:solidFill>
                  <a:srgbClr val="808080"/>
                </a:solidFill>
              </a:rPr>
              <a:t>ff</a:t>
            </a:r>
            <a:r>
              <a:rPr lang="en-US" b="0" i="1" dirty="0" smtClean="0">
                <a:solidFill>
                  <a:srgbClr val="808080"/>
                </a:solidFill>
              </a:rPr>
              <a:t>” merge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5225150" y="4839481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225150" y="4229881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4" idx="0"/>
            <a:endCxn id="9" idx="4"/>
          </p:cNvCxnSpPr>
          <p:nvPr/>
        </p:nvCxnSpPr>
        <p:spPr>
          <a:xfrm flipV="1">
            <a:off x="5339450" y="4458481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0"/>
            <a:endCxn id="16" idx="4"/>
          </p:cNvCxnSpPr>
          <p:nvPr/>
        </p:nvCxnSpPr>
        <p:spPr>
          <a:xfrm flipV="1">
            <a:off x="6025250" y="3294966"/>
            <a:ext cx="0" cy="342899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5910950" y="36378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5910950" y="3066366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5910950" y="24948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16" idx="0"/>
            <a:endCxn id="19" idx="4"/>
          </p:cNvCxnSpPr>
          <p:nvPr/>
        </p:nvCxnSpPr>
        <p:spPr>
          <a:xfrm flipV="1">
            <a:off x="6025250" y="2723465"/>
            <a:ext cx="0" cy="34290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7"/>
            <a:endCxn id="15" idx="3"/>
          </p:cNvCxnSpPr>
          <p:nvPr/>
        </p:nvCxnSpPr>
        <p:spPr>
          <a:xfrm flipV="1">
            <a:off x="5420272" y="3832987"/>
            <a:ext cx="524156" cy="430372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gray">
          <a:xfrm>
            <a:off x="5038726" y="1371600"/>
            <a:ext cx="6126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</a:t>
            </a:r>
            <a:endParaRPr lang="en-US" sz="1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5226158" y="198120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stCxn id="19" idx="1"/>
            <a:endCxn id="21" idx="5"/>
          </p:cNvCxnSpPr>
          <p:nvPr/>
        </p:nvCxnSpPr>
        <p:spPr>
          <a:xfrm flipH="1" flipV="1">
            <a:off x="5421280" y="2176322"/>
            <a:ext cx="523148" cy="35202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  <a:endCxn id="21" idx="4"/>
          </p:cNvCxnSpPr>
          <p:nvPr/>
        </p:nvCxnSpPr>
        <p:spPr>
          <a:xfrm flipV="1">
            <a:off x="5339450" y="2209800"/>
            <a:ext cx="1008" cy="202008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62200" y="1847165"/>
            <a:ext cx="0" cy="2939562"/>
          </a:xfrm>
          <a:prstGeom prst="line">
            <a:avLst/>
          </a:prstGeom>
          <a:ln w="38100">
            <a:solidFill>
              <a:schemeClr val="bg1">
                <a:lumMod val="85000"/>
                <a:alpha val="6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2247900" y="43617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2247900" y="37521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26" idx="0"/>
            <a:endCxn id="29" idx="4"/>
          </p:cNvCxnSpPr>
          <p:nvPr/>
        </p:nvCxnSpPr>
        <p:spPr>
          <a:xfrm flipV="1">
            <a:off x="2362200" y="3980765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6" idx="0"/>
            <a:endCxn id="37" idx="4"/>
          </p:cNvCxnSpPr>
          <p:nvPr/>
        </p:nvCxnSpPr>
        <p:spPr>
          <a:xfrm flipV="1">
            <a:off x="2367810" y="2809239"/>
            <a:ext cx="0" cy="342899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/>
          <p:cNvSpPr/>
          <p:nvPr/>
        </p:nvSpPr>
        <p:spPr>
          <a:xfrm>
            <a:off x="2253510" y="3152138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owchart: Connector 36"/>
          <p:cNvSpPr/>
          <p:nvPr/>
        </p:nvSpPr>
        <p:spPr>
          <a:xfrm>
            <a:off x="2253510" y="2580639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Connector 38"/>
          <p:cNvSpPr/>
          <p:nvPr/>
        </p:nvSpPr>
        <p:spPr>
          <a:xfrm>
            <a:off x="2253510" y="2009138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7" idx="0"/>
            <a:endCxn id="39" idx="4"/>
          </p:cNvCxnSpPr>
          <p:nvPr/>
        </p:nvCxnSpPr>
        <p:spPr>
          <a:xfrm flipV="1">
            <a:off x="2367810" y="2237738"/>
            <a:ext cx="0" cy="342901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0"/>
            <a:endCxn id="36" idx="4"/>
          </p:cNvCxnSpPr>
          <p:nvPr/>
        </p:nvCxnSpPr>
        <p:spPr>
          <a:xfrm flipV="1">
            <a:off x="2362200" y="3380738"/>
            <a:ext cx="5610" cy="371427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gray">
          <a:xfrm>
            <a:off x="2061476" y="1447800"/>
            <a:ext cx="6126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</a:t>
            </a:r>
            <a:endParaRPr lang="en-US" sz="1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1905000" y="2009138"/>
            <a:ext cx="202195" cy="1285828"/>
          </a:xfrm>
          <a:prstGeom prst="leftBrace">
            <a:avLst>
              <a:gd name="adj1" fmla="val 55707"/>
              <a:gd name="adj2" fmla="val 49359"/>
            </a:avLst>
          </a:prstGeom>
          <a:ln w="254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 bwMode="gray">
          <a:xfrm>
            <a:off x="1219200" y="2518182"/>
            <a:ext cx="685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fr-FR" sz="1000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6304358" y="2518182"/>
            <a:ext cx="228600" cy="1285828"/>
          </a:xfrm>
          <a:prstGeom prst="leftBrace">
            <a:avLst>
              <a:gd name="adj1" fmla="val 55707"/>
              <a:gd name="adj2" fmla="val 49359"/>
            </a:avLst>
          </a:prstGeom>
          <a:ln w="254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 bwMode="gray">
          <a:xfrm>
            <a:off x="6527098" y="3031161"/>
            <a:ext cx="685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fr-FR" sz="1000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0005" y="5359761"/>
            <a:ext cx="1798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200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--</a:t>
            </a:r>
            <a:r>
              <a:rPr lang="en-US" sz="12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</a:t>
            </a:r>
            <a:r>
              <a:rPr lang="en-US" sz="1200" kern="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endParaRPr lang="en-US" sz="1200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8202" y="5443854"/>
            <a:ext cx="1119216" cy="385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200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</a:p>
          <a:p>
            <a:pPr>
              <a:lnSpc>
                <a:spcPct val="50000"/>
              </a:lnSpc>
            </a:pPr>
            <a:r>
              <a:rPr lang="fr-FR" sz="1200" b="0" i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(plain)</a:t>
            </a:r>
            <a:endParaRPr lang="en-US" sz="1200" b="0" i="1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506" name="Picture 2" descr="https://pbs.twimg.com/profile_images/297482557/600px-Green_check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66" y="5329728"/>
            <a:ext cx="337063" cy="3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4" grpId="0"/>
      <p:bldP spid="45" grpId="0" animBg="1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576" y="639763"/>
            <a:ext cx="7772223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8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779588"/>
            <a:ext cx="6858000" cy="4087811"/>
          </a:xfrm>
        </p:spPr>
        <p:txBody>
          <a:bodyPr/>
          <a:lstStyle/>
          <a:p>
            <a:r>
              <a:rPr lang="fr-FR" dirty="0" err="1" smtClean="0">
                <a:latin typeface="+mj-lt"/>
                <a:cs typeface="Consolas" panose="020B0609020204030204" pitchFamily="49" charset="0"/>
              </a:rPr>
              <a:t>Merge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fr-FR" dirty="0" err="1" smtClean="0">
                <a:latin typeface="+mj-lt"/>
                <a:cs typeface="Consolas" panose="020B0609020204030204" pitchFamily="49" charset="0"/>
              </a:rPr>
              <a:t>can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fr-FR" dirty="0" err="1" smtClean="0">
                <a:latin typeface="+mj-lt"/>
                <a:cs typeface="Consolas" panose="020B0609020204030204" pitchFamily="49" charset="0"/>
              </a:rPr>
              <a:t>possibly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« </a:t>
            </a:r>
            <a:r>
              <a:rPr lang="fr-FR" dirty="0" err="1" smtClean="0">
                <a:latin typeface="+mj-lt"/>
                <a:cs typeface="Consolas" panose="020B0609020204030204" pitchFamily="49" charset="0"/>
              </a:rPr>
              <a:t>fail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 » and </a:t>
            </a:r>
            <a:r>
              <a:rPr lang="fr-FR" dirty="0" err="1" smtClean="0">
                <a:latin typeface="+mj-lt"/>
                <a:cs typeface="Consolas" panose="020B0609020204030204" pitchFamily="49" charset="0"/>
              </a:rPr>
              <a:t>leave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fr-FR" dirty="0" err="1" smtClean="0">
                <a:latin typeface="+mj-lt"/>
                <a:cs typeface="Consolas" panose="020B0609020204030204" pitchFamily="49" charset="0"/>
              </a:rPr>
              <a:t>uncommited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  <a:cs typeface="Consolas" panose="020B0609020204030204" pitchFamily="49" charset="0"/>
              </a:rPr>
              <a:t>resolve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fr-FR" dirty="0" err="1" smtClean="0">
                <a:latin typeface="+mj-lt"/>
                <a:cs typeface="Consolas" panose="020B0609020204030204" pitchFamily="49" charset="0"/>
              </a:rPr>
              <a:t>conflicts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fr-FR" dirty="0" err="1" smtClean="0">
                <a:latin typeface="+mj-lt"/>
                <a:cs typeface="Consolas" panose="020B0609020204030204" pitchFamily="49" charset="0"/>
              </a:rPr>
              <a:t>with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fr-FR" dirty="0" err="1" smtClean="0">
                <a:latin typeface="+mj-lt"/>
                <a:cs typeface="Consolas" panose="020B0609020204030204" pitchFamily="49" charset="0"/>
              </a:rPr>
              <a:t>you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favorite </a:t>
            </a:r>
            <a:r>
              <a:rPr lang="fr-FR" dirty="0" err="1" smtClean="0">
                <a:latin typeface="+mj-lt"/>
                <a:cs typeface="Consolas" panose="020B0609020204030204" pitchFamily="49" charset="0"/>
              </a:rPr>
              <a:t>tool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(</a:t>
            </a:r>
            <a:r>
              <a:rPr lang="fr-FR" dirty="0" err="1" smtClean="0">
                <a:latin typeface="+mj-lt"/>
                <a:cs typeface="Consolas" panose="020B0609020204030204" pitchFamily="49" charset="0"/>
              </a:rPr>
              <a:t>IntelliJ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fr-FR" dirty="0" err="1" smtClean="0">
                <a:latin typeface="+mj-lt"/>
                <a:cs typeface="Consolas" panose="020B0609020204030204" pitchFamily="49" charset="0"/>
              </a:rPr>
              <a:t>BeyondCompare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, etc…)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  <a:cs typeface="Consolas" panose="020B0609020204030204" pitchFamily="49" charset="0"/>
              </a:rPr>
              <a:t>then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 commit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8244"/>
            <a:ext cx="499116" cy="57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FR" b="0" i="1" dirty="0" err="1" smtClean="0">
                <a:solidFill>
                  <a:srgbClr val="808080"/>
                </a:solidFill>
              </a:rPr>
              <a:t>Finalizing</a:t>
            </a:r>
            <a:r>
              <a:rPr lang="fr-FR" b="0" i="1" dirty="0" smtClean="0">
                <a:solidFill>
                  <a:srgbClr val="808080"/>
                </a:solidFill>
              </a:rPr>
              <a:t> a </a:t>
            </a:r>
            <a:r>
              <a:rPr lang="fr-FR" b="0" i="1" dirty="0" err="1" smtClean="0">
                <a:solidFill>
                  <a:srgbClr val="808080"/>
                </a:solidFill>
              </a:rPr>
              <a:t>merge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1148234" y="4328933"/>
            <a:ext cx="5709765" cy="1538467"/>
          </a:xfrm>
          <a:prstGeom prst="roundRect">
            <a:avLst>
              <a:gd name="adj" fmla="val 3345"/>
            </a:avLst>
          </a:prstGeom>
          <a:solidFill>
            <a:srgbClr val="FFF4D6">
              <a:alpha val="34902"/>
            </a:srgb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576" y="639763"/>
            <a:ext cx="7772223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Push / Pull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FR" b="0" i="1" dirty="0" err="1" smtClean="0">
                <a:solidFill>
                  <a:srgbClr val="808080"/>
                </a:solidFill>
              </a:rPr>
              <a:t>Resolving</a:t>
            </a:r>
            <a:r>
              <a:rPr lang="fr-FR" b="0" i="1" dirty="0" smtClean="0">
                <a:solidFill>
                  <a:srgbClr val="808080"/>
                </a:solidFill>
              </a:rPr>
              <a:t> </a:t>
            </a:r>
            <a:r>
              <a:rPr lang="fr-FR" b="0" i="1" dirty="0" err="1" smtClean="0">
                <a:solidFill>
                  <a:srgbClr val="808080"/>
                </a:solidFill>
              </a:rPr>
              <a:t>conflict</a:t>
            </a:r>
            <a:r>
              <a:rPr lang="fr-FR" b="0" i="1" dirty="0" smtClean="0">
                <a:solidFill>
                  <a:srgbClr val="808080"/>
                </a:solidFill>
              </a:rPr>
              <a:t> workflow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0" name="Picture 2" descr="https://cdn0.iconfinder.com/data/icons/octicons/1024/git-pull-request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7930"/>
            <a:ext cx="501805" cy="66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425086" y="1795456"/>
            <a:ext cx="1168185" cy="1828800"/>
            <a:chOff x="3143179" y="4800600"/>
            <a:chExt cx="1168185" cy="1828800"/>
          </a:xfrm>
        </p:grpSpPr>
        <p:sp>
          <p:nvSpPr>
            <p:cNvPr id="8" name="Rounded Rectangle 7"/>
            <p:cNvSpPr/>
            <p:nvPr/>
          </p:nvSpPr>
          <p:spPr>
            <a:xfrm>
              <a:off x="3143179" y="4800600"/>
              <a:ext cx="1168185" cy="1828800"/>
            </a:xfrm>
            <a:prstGeom prst="roundRect">
              <a:avLst>
                <a:gd name="adj" fmla="val 6485"/>
              </a:avLst>
            </a:prstGeom>
            <a:solidFill>
              <a:srgbClr val="F2EAD2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fr-FR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INDEX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0" name="Picture 4" descr="http://iconbug.com/data/ff/256/cc93d55e3543cbcfb2a3c7548a62cd3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8159" y="4974029"/>
              <a:ext cx="918223" cy="918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002471" y="1795456"/>
            <a:ext cx="1222375" cy="1828800"/>
            <a:chOff x="1717389" y="4800600"/>
            <a:chExt cx="1222375" cy="1828800"/>
          </a:xfrm>
        </p:grpSpPr>
        <p:sp>
          <p:nvSpPr>
            <p:cNvPr id="9" name="Rounded Rectangle 8"/>
            <p:cNvSpPr/>
            <p:nvPr/>
          </p:nvSpPr>
          <p:spPr>
            <a:xfrm>
              <a:off x="1717389" y="4800600"/>
              <a:ext cx="1222375" cy="1828800"/>
            </a:xfrm>
            <a:prstGeom prst="roundRect">
              <a:avLst>
                <a:gd name="adj" fmla="val 6485"/>
              </a:avLst>
            </a:prstGeom>
            <a:solidFill>
              <a:srgbClr val="F2EAD2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fr-FR" sz="140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1" name="Picture 12" descr="http://dc498.4shared.com/img/dYlCmBPE/s3/136f5887ea8/box__37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153" y="5145485"/>
              <a:ext cx="945716" cy="57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641417" y="1795456"/>
            <a:ext cx="1676400" cy="1828800"/>
            <a:chOff x="4425447" y="4800600"/>
            <a:chExt cx="1676400" cy="1828800"/>
          </a:xfrm>
        </p:grpSpPr>
        <p:sp>
          <p:nvSpPr>
            <p:cNvPr id="12" name="Rounded Rectangle 11"/>
            <p:cNvSpPr/>
            <p:nvPr/>
          </p:nvSpPr>
          <p:spPr>
            <a:xfrm>
              <a:off x="4567223" y="4800600"/>
              <a:ext cx="1392849" cy="1828800"/>
            </a:xfrm>
            <a:prstGeom prst="roundRect">
              <a:avLst>
                <a:gd name="adj" fmla="val 6485"/>
              </a:avLst>
            </a:prstGeom>
            <a:solidFill>
              <a:srgbClr val="F2EAD2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/>
            </a:p>
            <a:p>
              <a:pPr algn="ctr"/>
              <a:endParaRPr lang="fr-FR" sz="1400" dirty="0"/>
            </a:p>
            <a:p>
              <a:pPr algn="ctr"/>
              <a:endParaRPr lang="fr-FR" sz="1400" dirty="0" smtClean="0"/>
            </a:p>
            <a:p>
              <a:pPr algn="ctr"/>
              <a:r>
                <a:rPr lang="fr-FR" sz="140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REPOSITORY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3" name="Picture 18" descr="http://www.ithinkph.com/loading_truck_trailer_1600_clr_4258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5447" y="4822814"/>
              <a:ext cx="1676400" cy="124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726140" y="1676400"/>
            <a:ext cx="1893860" cy="1947856"/>
            <a:chOff x="5945685" y="2848667"/>
            <a:chExt cx="2876680" cy="2958697"/>
          </a:xfrm>
        </p:grpSpPr>
        <p:sp>
          <p:nvSpPr>
            <p:cNvPr id="14" name="Rounded Rectangle 13"/>
            <p:cNvSpPr/>
            <p:nvPr/>
          </p:nvSpPr>
          <p:spPr>
            <a:xfrm>
              <a:off x="6163474" y="3063249"/>
              <a:ext cx="2263270" cy="2744115"/>
            </a:xfrm>
            <a:prstGeom prst="roundRect">
              <a:avLst>
                <a:gd name="adj" fmla="val 6485"/>
              </a:avLst>
            </a:prstGeom>
            <a:solidFill>
              <a:srgbClr val="F2EAD2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r>
                <a:rPr lang="fr-FR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REMOTE</a:t>
              </a:r>
              <a:br>
                <a:rPr lang="fr-FR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fr-FR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REPOSITORY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6" name="Picture 22" descr="https://www.uponor.com/~/media/uponor-global/uponor-city/industrial-building/industrial-building-schematic-view-png.png?w=99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685" y="2848667"/>
              <a:ext cx="2876680" cy="2122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ight Arrow 22"/>
          <p:cNvSpPr/>
          <p:nvPr/>
        </p:nvSpPr>
        <p:spPr>
          <a:xfrm flipH="1">
            <a:off x="1535870" y="4419600"/>
            <a:ext cx="5078661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535870" y="4953000"/>
            <a:ext cx="2947491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commit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330962" y="5486400"/>
            <a:ext cx="2342108" cy="152400"/>
          </a:xfrm>
          <a:prstGeom prst="rightArrow">
            <a:avLst>
              <a:gd name="adj1" fmla="val 13636"/>
              <a:gd name="adj2" fmla="val 62121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330962" y="3489412"/>
            <a:ext cx="2342108" cy="448121"/>
            <a:chOff x="4776291" y="5105400"/>
            <a:chExt cx="2342108" cy="448121"/>
          </a:xfrm>
          <a:solidFill>
            <a:srgbClr val="FF0000"/>
          </a:solidFill>
        </p:grpSpPr>
        <p:sp>
          <p:nvSpPr>
            <p:cNvPr id="15" name="Right Arrow 14"/>
            <p:cNvSpPr/>
            <p:nvPr/>
          </p:nvSpPr>
          <p:spPr>
            <a:xfrm>
              <a:off x="4776291" y="5401121"/>
              <a:ext cx="2342108" cy="152400"/>
            </a:xfrm>
            <a:prstGeom prst="rightArrow">
              <a:avLst>
                <a:gd name="adj1" fmla="val 13636"/>
                <a:gd name="adj2" fmla="val 62121"/>
              </a:avLst>
            </a:prstGeom>
            <a:grp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r>
                <a:rPr lang="fr-FR" sz="1400" i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 push</a:t>
              </a:r>
              <a:endParaRPr lang="en-US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7892" name="Picture 4" descr="http://www.roadhawk.co.uk/blog/wp-content/uploads/2013/12/Crash-for-Cash-Cover-Icon-300x269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983" y="5105400"/>
              <a:ext cx="473055" cy="424173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</p:spTree>
    <p:extLst>
      <p:ext uri="{BB962C8B-B14F-4D97-AF65-F5344CB8AC3E}">
        <p14:creationId xmlns:p14="http://schemas.microsoft.com/office/powerpoint/2010/main" val="8270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3" grpId="0" animBg="1"/>
      <p:bldP spid="24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576" y="639763"/>
            <a:ext cx="7772223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workflow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8" name="Picture 4" descr="https://sselab.de/lab2/public/wiki/sselab/images/thumb/4/4f/Git_workflow.png/800px-Git_work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705424" cy="44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http://cdns2.freepik.com/photos-libre/timeline-carre-schema-bouton-arrondi_318-253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83189"/>
            <a:ext cx="492743" cy="49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3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533399"/>
          </a:xfrm>
        </p:spPr>
        <p:txBody>
          <a:bodyPr/>
          <a:lstStyle/>
          <a:p>
            <a:pPr algn="ctr"/>
            <a:r>
              <a:rPr lang="en-US" sz="1400" dirty="0" err="1"/>
              <a:t>git</a:t>
            </a:r>
            <a:r>
              <a:rPr lang="en-US" sz="1400" dirty="0"/>
              <a:t> is a </a:t>
            </a:r>
            <a:r>
              <a:rPr lang="en-US" sz="1400" b="1" dirty="0"/>
              <a:t>decentralized</a:t>
            </a:r>
            <a:r>
              <a:rPr lang="en-US" sz="1400" dirty="0"/>
              <a:t> versioning code system (DVCS</a:t>
            </a:r>
            <a:r>
              <a:rPr lang="en-US" sz="1400" dirty="0" smtClean="0"/>
              <a:t>), it </a:t>
            </a:r>
            <a:r>
              <a:rPr lang="en-US" sz="1400" dirty="0"/>
              <a:t>does </a:t>
            </a:r>
            <a:r>
              <a:rPr lang="en-US" sz="1400" b="1" dirty="0"/>
              <a:t>not</a:t>
            </a:r>
            <a:r>
              <a:rPr lang="en-US" sz="1400" dirty="0"/>
              <a:t> require a server to run</a:t>
            </a:r>
            <a:r>
              <a:rPr lang="en-US" sz="1400" dirty="0" smtClean="0"/>
              <a:t>.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31" y="1762125"/>
            <a:ext cx="1066800" cy="156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633" y="1752600"/>
            <a:ext cx="117589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96" y="4210050"/>
            <a:ext cx="110968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71950"/>
            <a:ext cx="1143000" cy="162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41" y="2990850"/>
            <a:ext cx="1127774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2690812"/>
            <a:ext cx="1135196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76" y="4117552"/>
            <a:ext cx="1057665" cy="85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82" y="2886967"/>
            <a:ext cx="1022418" cy="75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83" y="4117552"/>
            <a:ext cx="946218" cy="69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2"/>
          <p:cNvSpPr txBox="1">
            <a:spLocks noChangeArrowheads="1"/>
          </p:cNvSpPr>
          <p:nvPr/>
        </p:nvSpPr>
        <p:spPr bwMode="auto">
          <a:xfrm>
            <a:off x="3419528" y="2286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pPr algn="ctr"/>
            <a:r>
              <a:rPr lang="en-US" sz="1400" b="0" kern="0" dirty="0" smtClean="0">
                <a:solidFill>
                  <a:schemeClr val="tx1"/>
                </a:solidFill>
              </a:rPr>
              <a:t>A remote repository still exists for sharing purposes, but it is </a:t>
            </a:r>
            <a:r>
              <a:rPr lang="en-US" sz="1400" b="0" i="1" kern="0" dirty="0" smtClean="0">
                <a:solidFill>
                  <a:schemeClr val="tx1"/>
                </a:solidFill>
              </a:rPr>
              <a:t>not</a:t>
            </a:r>
            <a:r>
              <a:rPr lang="en-US" sz="1400" b="0" kern="0" dirty="0" smtClean="0">
                <a:solidFill>
                  <a:schemeClr val="tx1"/>
                </a:solidFill>
              </a:rPr>
              <a:t> mandatory</a:t>
            </a:r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 bwMode="auto">
          <a:xfrm>
            <a:off x="3814842" y="4572000"/>
            <a:ext cx="141917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pPr algn="ctr"/>
            <a:r>
              <a:rPr lang="en-US" sz="1400" b="0" kern="0" dirty="0" smtClean="0">
                <a:solidFill>
                  <a:schemeClr val="tx1"/>
                </a:solidFill>
              </a:rPr>
              <a:t>This repository is called </a:t>
            </a:r>
            <a:r>
              <a:rPr lang="en-US" sz="1400" b="1" kern="0" dirty="0" smtClean="0">
                <a:solidFill>
                  <a:schemeClr val="tx1"/>
                </a:solidFill>
              </a:rPr>
              <a:t>origin</a:t>
            </a:r>
            <a:endParaRPr lang="en-US" sz="1400" b="0" kern="0" dirty="0">
              <a:solidFill>
                <a:schemeClr val="tx1"/>
              </a:solidFill>
            </a:endParaRPr>
          </a:p>
        </p:txBody>
      </p:sp>
      <p:pic>
        <p:nvPicPr>
          <p:cNvPr id="24591" name="Picture 15" descr="https://git-scm.com/images/logos/downloads/Git-Icon-Blac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5" y="632770"/>
            <a:ext cx="443162" cy="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endParaRPr lang="en-US" b="0" i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4"/>
          <p:cNvSpPr>
            <a:spLocks noGrp="1"/>
          </p:cNvSpPr>
          <p:nvPr>
            <p:ph type="title"/>
          </p:nvPr>
        </p:nvSpPr>
        <p:spPr bwMode="ltGray">
          <a:xfrm>
            <a:off x="2316163" y="1770611"/>
            <a:ext cx="6827837" cy="2951018"/>
          </a:xfrm>
        </p:spPr>
        <p:txBody>
          <a:bodyPr>
            <a:no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Git advanced use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ltGray">
          <a:xfrm>
            <a:off x="0" y="1785938"/>
            <a:ext cx="2286000" cy="2935287"/>
          </a:xfrm>
          <a:prstGeom prst="rect">
            <a:avLst/>
          </a:prstGeom>
          <a:noFill/>
        </p:spPr>
        <p:txBody>
          <a:bodyPr lIns="457200" tIns="457200" rIns="457200" bIns="4572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0" kern="0">
                <a:solidFill>
                  <a:schemeClr val="bg1"/>
                </a:solidFill>
              </a:rPr>
              <a:t>7</a:t>
            </a:r>
            <a:endParaRPr lang="en-US" sz="8000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Rectangle 22"/>
          <p:cNvSpPr txBox="1">
            <a:spLocks noChangeArrowheads="1"/>
          </p:cNvSpPr>
          <p:nvPr/>
        </p:nvSpPr>
        <p:spPr bwMode="auto">
          <a:xfrm>
            <a:off x="459622" y="1476375"/>
            <a:ext cx="40092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US" sz="15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500" kern="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5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953217"/>
            <a:ext cx="0" cy="1814927"/>
          </a:xfrm>
          <a:prstGeom prst="line">
            <a:avLst/>
          </a:prstGeom>
          <a:ln w="38100">
            <a:solidFill>
              <a:schemeClr val="bg1">
                <a:lumMod val="85000"/>
                <a:alpha val="6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800100" y="5343182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00100" y="4733582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  <a:endCxn id="11" idx="4"/>
          </p:cNvCxnSpPr>
          <p:nvPr/>
        </p:nvCxnSpPr>
        <p:spPr>
          <a:xfrm flipV="1">
            <a:off x="914400" y="4962182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805710" y="4105617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1" idx="0"/>
            <a:endCxn id="13" idx="4"/>
          </p:cNvCxnSpPr>
          <p:nvPr/>
        </p:nvCxnSpPr>
        <p:spPr>
          <a:xfrm flipV="1">
            <a:off x="914400" y="4334217"/>
            <a:ext cx="5610" cy="399365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41871"/>
              </p:ext>
            </p:extLst>
          </p:nvPr>
        </p:nvGraphicFramePr>
        <p:xfrm>
          <a:off x="1905000" y="1718017"/>
          <a:ext cx="551978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log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0" baseline="0" dirty="0" err="1" smtClean="0">
                          <a:solidFill>
                            <a:schemeClr val="tx1"/>
                          </a:solidFill>
                        </a:rPr>
                        <a:t>interesting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options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oneline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Short SHA-1 + message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decorate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Shows branches, tags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--graph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Display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as graph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--all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All the branches (default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HEAD)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32783"/>
              </p:ext>
            </p:extLst>
          </p:nvPr>
        </p:nvGraphicFramePr>
        <p:xfrm>
          <a:off x="1905000" y="4035082"/>
          <a:ext cx="617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fr-FR" sz="1600" b="0" dirty="0" err="1" smtClean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log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0" baseline="0" dirty="0" err="1" smtClean="0">
                          <a:solidFill>
                            <a:schemeClr val="tx1"/>
                          </a:solidFill>
                        </a:rPr>
                        <a:t>worth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0" baseline="0" dirty="0" err="1" smtClean="0">
                          <a:solidFill>
                            <a:schemeClr val="tx1"/>
                          </a:solidFill>
                        </a:rPr>
                        <a:t>mentioning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options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-&lt;</a:t>
                      </a:r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Shows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the &lt;n&gt;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chemeClr val="tx1"/>
                          </a:solidFill>
                        </a:rPr>
                        <a:t>latests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since|until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filter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(« 2016/01/01 »,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yesterday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, n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days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author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Author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chemeClr val="tx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aseline="0" dirty="0" err="1" smtClean="0">
                          <a:solidFill>
                            <a:schemeClr val="tx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Viewing the commit log</a:t>
            </a:r>
            <a:endParaRPr lang="en-US" b="0" i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Resetting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343399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reset</a:t>
            </a:r>
            <a:r>
              <a:rPr lang="en-US" dirty="0" smtClean="0"/>
              <a:t> is used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specify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the HEAD pointer </a:t>
            </a:r>
            <a:r>
              <a:rPr lang="fr-FR" dirty="0" err="1"/>
              <a:t>should</a:t>
            </a:r>
            <a:r>
              <a:rPr lang="fr-FR" dirty="0"/>
              <a:t> point </a:t>
            </a:r>
            <a:r>
              <a:rPr lang="fr-FR" dirty="0" smtClean="0"/>
              <a:t>to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modify (undo changes in) </a:t>
            </a:r>
            <a:r>
              <a:rPr lang="en-US" dirty="0"/>
              <a:t>the </a:t>
            </a:r>
            <a:r>
              <a:rPr lang="en-US" dirty="0" smtClean="0"/>
              <a:t>staging-index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modify (undo changes in) the working-directory</a:t>
            </a:r>
          </a:p>
          <a:p>
            <a:endParaRPr lang="en-US" dirty="0" smtClean="0"/>
          </a:p>
          <a:p>
            <a:r>
              <a:rPr lang="fr-FR" dirty="0" smtClean="0"/>
              <a:t>IMPORTANT: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only be used to undo </a:t>
            </a:r>
            <a:r>
              <a:rPr lang="en-US" i="1" dirty="0"/>
              <a:t>local</a:t>
            </a:r>
            <a:r>
              <a:rPr lang="en-US"/>
              <a:t> </a:t>
            </a:r>
            <a:r>
              <a:rPr lang="en-US" smtClean="0"/>
              <a:t>changes.</a:t>
            </a:r>
            <a:endParaRPr lang="fr-FR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Presentation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6" name="Picture 4" descr="https://cdn3.iconfinder.com/data/icons/basic-interface/100/update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85800"/>
            <a:ext cx="427037" cy="4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5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Resetting</a:t>
            </a:r>
            <a:endParaRPr lang="en-US" dirty="0"/>
          </a:p>
        </p:txBody>
      </p:sp>
      <p:sp>
        <p:nvSpPr>
          <p:cNvPr id="10262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267199"/>
          </a:xfrm>
        </p:spPr>
        <p:txBody>
          <a:bodyPr/>
          <a:lstStyle/>
          <a:p>
            <a:r>
              <a:rPr lang="en-US" dirty="0"/>
              <a:t>What can be done with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reset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HEAD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moved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staging-index </a:t>
            </a:r>
            <a:r>
              <a:rPr lang="en-US" dirty="0"/>
              <a:t>is modified so it matches what HEAD is now pointing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working-directory </a:t>
            </a:r>
            <a:r>
              <a:rPr lang="en-US" dirty="0"/>
              <a:t>is modified so it matches what HEAD is now pointing to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reset</a:t>
            </a:r>
            <a:r>
              <a:rPr lang="fr-FR" dirty="0" smtClean="0"/>
              <a:t> modes: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mixed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hard</a:t>
            </a:r>
          </a:p>
          <a:p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In detail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5" name="Picture 4" descr="https://cdn3.iconfinder.com/data/icons/basic-interface/100/update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85800"/>
            <a:ext cx="427037" cy="4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7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Resetting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6052" y="2286001"/>
            <a:ext cx="4536948" cy="3657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HEAD is 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the </a:t>
            </a:r>
            <a:r>
              <a:rPr lang="en-US" strike="sngStrike" dirty="0" smtClean="0"/>
              <a:t>staging-index </a:t>
            </a:r>
            <a:r>
              <a:rPr lang="en-US" strike="sngStrike" dirty="0"/>
              <a:t>is modified so it matches what HEAD is now pointing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the </a:t>
            </a:r>
            <a:r>
              <a:rPr lang="en-US" strike="sngStrike" dirty="0" smtClean="0"/>
              <a:t>working-directory </a:t>
            </a:r>
            <a:r>
              <a:rPr lang="en-US" strike="sngStrike" dirty="0"/>
              <a:t>is modified so it matches what HEAD is now pointing to</a:t>
            </a:r>
          </a:p>
          <a:p>
            <a:endParaRPr lang="fr-FR" dirty="0" smtClean="0"/>
          </a:p>
          <a:p>
            <a:r>
              <a:rPr lang="en-US" dirty="0" smtClean="0"/>
              <a:t>Practical use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 err="1" smtClean="0"/>
              <a:t>commited</a:t>
            </a:r>
            <a:r>
              <a:rPr lang="en-US" dirty="0" smtClean="0"/>
              <a:t> to the </a:t>
            </a:r>
            <a:r>
              <a:rPr lang="en-US" smtClean="0"/>
              <a:t>wrong </a:t>
            </a:r>
            <a:r>
              <a:rPr lang="en-US" smtClean="0"/>
              <a:t>branch</a:t>
            </a:r>
            <a:endParaRPr 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Soft</a:t>
            </a:r>
            <a:endParaRPr lang="en-US" b="0" i="1" dirty="0">
              <a:solidFill>
                <a:srgbClr val="80808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51101" y="1846421"/>
            <a:ext cx="5610" cy="3092706"/>
          </a:xfrm>
          <a:prstGeom prst="line">
            <a:avLst/>
          </a:prstGeom>
          <a:ln w="38100">
            <a:solidFill>
              <a:schemeClr val="bg1">
                <a:lumMod val="85000"/>
                <a:alpha val="6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6836801" y="45141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836801" y="3904565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10" idx="4"/>
          </p:cNvCxnSpPr>
          <p:nvPr/>
        </p:nvCxnSpPr>
        <p:spPr>
          <a:xfrm flipV="1">
            <a:off x="6951101" y="4133165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6842411" y="327660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6842411" y="266700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stCxn id="20" idx="0"/>
            <a:endCxn id="21" idx="4"/>
          </p:cNvCxnSpPr>
          <p:nvPr/>
        </p:nvCxnSpPr>
        <p:spPr>
          <a:xfrm flipV="1">
            <a:off x="6956711" y="2895600"/>
            <a:ext cx="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6836801" y="2057400"/>
            <a:ext cx="228600" cy="228600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0" idx="0"/>
            <a:endCxn id="20" idx="4"/>
          </p:cNvCxnSpPr>
          <p:nvPr/>
        </p:nvCxnSpPr>
        <p:spPr>
          <a:xfrm flipV="1">
            <a:off x="6951101" y="3505200"/>
            <a:ext cx="5610" cy="399365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23" idx="4"/>
          </p:cNvCxnSpPr>
          <p:nvPr/>
        </p:nvCxnSpPr>
        <p:spPr>
          <a:xfrm flipH="1" flipV="1">
            <a:off x="6951101" y="2286000"/>
            <a:ext cx="5610" cy="381000"/>
          </a:xfrm>
          <a:prstGeom prst="straightConnector1">
            <a:avLst/>
          </a:prstGeom>
          <a:ln w="31750">
            <a:solidFill>
              <a:schemeClr val="bg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gray">
          <a:xfrm>
            <a:off x="7102387" y="2033200"/>
            <a:ext cx="5245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 bwMode="auto">
          <a:xfrm>
            <a:off x="442946" y="1665765"/>
            <a:ext cx="4536948" cy="43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reset --soft </a:t>
            </a:r>
            <a:r>
              <a:rPr lang="fr-FR" i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&lt;commit&gt;</a:t>
            </a:r>
            <a:endParaRPr lang="en-US" i="1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6" name="Picture 4" descr="https://cdn3.iconfinder.com/data/icons/basic-interface/100/update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85800"/>
            <a:ext cx="427037" cy="4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1.94444E-6 0.183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Resetting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6052" y="2286000"/>
            <a:ext cx="4460748" cy="3657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HEAD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moved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staging-index </a:t>
            </a:r>
            <a:r>
              <a:rPr lang="en-US" dirty="0"/>
              <a:t>is modified so it matches what HEAD is now pointing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the </a:t>
            </a:r>
            <a:r>
              <a:rPr lang="en-US" strike="sngStrike" dirty="0" smtClean="0"/>
              <a:t>working-directory </a:t>
            </a:r>
            <a:r>
              <a:rPr lang="en-US" strike="sngStrike" dirty="0"/>
              <a:t>is modified so it matches what HEAD is now pointing </a:t>
            </a:r>
            <a:r>
              <a:rPr lang="en-US" strike="sngStrike" dirty="0" smtClean="0"/>
              <a:t>to</a:t>
            </a:r>
            <a:endParaRPr lang="en-US" strike="sngStrike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7575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Mixed (default)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42946" y="1665765"/>
            <a:ext cx="4536948" cy="43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reset --mixed </a:t>
            </a:r>
            <a:r>
              <a:rPr lang="fr-FR" i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&lt;commit&gt;</a:t>
            </a:r>
            <a:endParaRPr lang="en-US" i="1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4" descr="https://cdn3.iconfinder.com/data/icons/basic-interface/100/update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85800"/>
            <a:ext cx="427037" cy="4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Resetting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6052" y="2286000"/>
            <a:ext cx="4563842" cy="36576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HEAD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moved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staging-index </a:t>
            </a:r>
            <a:r>
              <a:rPr lang="en-US" dirty="0"/>
              <a:t>is modified so it </a:t>
            </a:r>
            <a:r>
              <a:rPr lang="en-US" dirty="0" smtClean="0"/>
              <a:t>matches what HEAD is now pointing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working-directory is modified so it matches what HEAD is now pointing to</a:t>
            </a:r>
          </a:p>
          <a:p>
            <a:endParaRPr lang="en-US" dirty="0" smtClean="0"/>
          </a:p>
          <a:p>
            <a:r>
              <a:rPr lang="en-US" dirty="0"/>
              <a:t>Practical use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completely discard </a:t>
            </a:r>
            <a:r>
              <a:rPr lang="en-US" dirty="0"/>
              <a:t>all of the changes made between the old and new HEAD </a:t>
            </a:r>
            <a:r>
              <a:rPr lang="en-US" dirty="0" smtClean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Equivalent to « </a:t>
            </a:r>
            <a:r>
              <a:rPr lang="fr-FR" dirty="0" err="1" smtClean="0"/>
              <a:t>rollback</a:t>
            </a:r>
            <a:r>
              <a:rPr lang="fr-FR" dirty="0" smtClean="0"/>
              <a:t> to </a:t>
            </a:r>
            <a:r>
              <a:rPr lang="fr-FR" dirty="0" err="1" smtClean="0"/>
              <a:t>revision</a:t>
            </a:r>
            <a:r>
              <a:rPr lang="fr-FR" dirty="0" smtClean="0"/>
              <a:t> » in </a:t>
            </a:r>
            <a:r>
              <a:rPr lang="fr-FR" dirty="0" err="1" smtClean="0"/>
              <a:t>perforce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Hard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42946" y="1665765"/>
            <a:ext cx="4536948" cy="43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reset --hard </a:t>
            </a:r>
            <a:r>
              <a:rPr lang="fr-FR" i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&lt;commit&gt;</a:t>
            </a:r>
            <a:endParaRPr lang="en-US" i="1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340" name="Picture 4" descr="https://cdn3.iconfinder.com/data/icons/basic-interface/100/update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85800"/>
            <a:ext cx="427037" cy="4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Resetting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6052" y="1781175"/>
            <a:ext cx="8311896" cy="4162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--mixed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--soft</a:t>
            </a:r>
            <a:r>
              <a:rPr lang="en-US" dirty="0"/>
              <a:t> are both safe </a:t>
            </a:r>
            <a:r>
              <a:rPr lang="en-US" dirty="0" smtClean="0"/>
              <a:t>operations</a:t>
            </a:r>
            <a:br>
              <a:rPr lang="en-US" dirty="0" smtClean="0"/>
            </a:br>
            <a:r>
              <a:rPr lang="en-US" dirty="0" smtClean="0"/>
              <a:t>(they </a:t>
            </a:r>
            <a:r>
              <a:rPr lang="en-US" dirty="0"/>
              <a:t>will not overwrite the contents of your working directory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--hard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destructive (</a:t>
            </a:r>
            <a:r>
              <a:rPr lang="en-US" dirty="0" err="1" smtClean="0"/>
              <a:t>ie</a:t>
            </a:r>
            <a:r>
              <a:rPr lang="en-US" dirty="0" smtClean="0"/>
              <a:t> dangerous)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Soft, mixed, hard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6" name="Picture 4" descr="https://cdn3.iconfinder.com/data/icons/basic-interface/100/update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85800"/>
            <a:ext cx="427037" cy="4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6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Resetting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6052" y="2286000"/>
            <a:ext cx="8311896" cy="3657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trike="sngStrike" dirty="0">
                <a:solidFill>
                  <a:schemeClr val="bg1">
                    <a:lumMod val="75000"/>
                  </a:schemeClr>
                </a:solidFill>
              </a:rPr>
              <a:t>HEAD </a:t>
            </a:r>
            <a:r>
              <a:rPr lang="fr-FR" strike="sngStrike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fr-FR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trike="sngStrike" dirty="0" err="1">
                <a:solidFill>
                  <a:schemeClr val="bg1">
                    <a:lumMod val="75000"/>
                  </a:schemeClr>
                </a:solidFill>
              </a:rPr>
              <a:t>moved</a:t>
            </a:r>
            <a:endParaRPr lang="fr-F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staging-index is modified so it matches what HEAD is now pointing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working-directory is modified so it matches what HEAD is now pointing </a:t>
            </a:r>
            <a:r>
              <a:rPr lang="en-US" dirty="0" smtClean="0"/>
              <a:t>to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actually </a:t>
            </a:r>
            <a:r>
              <a:rPr lang="en-US" dirty="0" smtClean="0"/>
              <a:t>makes plain sense, because if </a:t>
            </a:r>
            <a:r>
              <a:rPr lang="en-US" dirty="0"/>
              <a:t>the first step is to move a pointer to a different </a:t>
            </a:r>
            <a:r>
              <a:rPr lang="en-US" dirty="0" smtClean="0"/>
              <a:t>commit and </a:t>
            </a:r>
            <a:r>
              <a:rPr lang="en-US" dirty="0"/>
              <a:t>you can't make it point to </a:t>
            </a:r>
            <a:r>
              <a:rPr lang="en-US" i="1" u="sng" dirty="0"/>
              <a:t>part</a:t>
            </a:r>
            <a:r>
              <a:rPr lang="en-US" dirty="0"/>
              <a:t> of </a:t>
            </a:r>
            <a:r>
              <a:rPr lang="en-US" dirty="0" smtClean="0"/>
              <a:t>the </a:t>
            </a:r>
            <a:r>
              <a:rPr lang="en-US" dirty="0"/>
              <a:t>commit, so it simply doesn't do that part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Another reset usage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42946" y="1665765"/>
            <a:ext cx="3062254" cy="43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reset -- </a:t>
            </a:r>
            <a:r>
              <a:rPr lang="fr-FR" i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i="1" kern="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paths</a:t>
            </a:r>
            <a:r>
              <a:rPr lang="fr-FR" i="1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FR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4" descr="https://cdn3.iconfinder.com/data/icons/basic-interface/100/update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85800"/>
            <a:ext cx="427037" cy="4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7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Resetting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6052" y="1781175"/>
            <a:ext cx="8346948" cy="210502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  <a:r>
              <a:rPr lang="en-US" dirty="0"/>
              <a:t> is pretty similar to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 --hard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&lt;branch&gt;</a:t>
            </a:r>
            <a:r>
              <a:rPr lang="en-US" dirty="0"/>
              <a:t> </a:t>
            </a:r>
            <a:r>
              <a:rPr lang="en-US" dirty="0" smtClean="0"/>
              <a:t>(updates </a:t>
            </a:r>
            <a:r>
              <a:rPr lang="en-US" dirty="0"/>
              <a:t>all </a:t>
            </a:r>
            <a:r>
              <a:rPr lang="en-US" dirty="0" smtClean="0"/>
              <a:t>3-trees), </a:t>
            </a:r>
            <a:r>
              <a:rPr lang="en-US" dirty="0"/>
              <a:t>but there are two important </a:t>
            </a:r>
            <a:r>
              <a:rPr lang="en-US" dirty="0" smtClean="0"/>
              <a:t>differences: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safer</a:t>
            </a:r>
            <a:r>
              <a:rPr lang="fr-FR" dirty="0" smtClean="0"/>
              <a:t> (</a:t>
            </a:r>
            <a:r>
              <a:rPr lang="fr-FR" dirty="0" err="1" smtClean="0"/>
              <a:t>won’t</a:t>
            </a:r>
            <a:r>
              <a:rPr lang="fr-FR" dirty="0" smtClean="0"/>
              <a:t> </a:t>
            </a:r>
            <a:r>
              <a:rPr lang="fr-FR" dirty="0" err="1" smtClean="0"/>
              <a:t>overwrite</a:t>
            </a:r>
            <a:r>
              <a:rPr lang="fr-FR" dirty="0" smtClean="0"/>
              <a:t> modifications in </a:t>
            </a:r>
            <a:r>
              <a:rPr lang="fr-FR" dirty="0" err="1" smtClean="0"/>
              <a:t>working</a:t>
            </a:r>
            <a:r>
              <a:rPr lang="fr-FR" dirty="0" smtClean="0"/>
              <a:t> directory if </a:t>
            </a:r>
            <a:r>
              <a:rPr lang="fr-FR" dirty="0" err="1" smtClean="0"/>
              <a:t>any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dirty="0"/>
              <a:t> </a:t>
            </a:r>
            <a:r>
              <a:rPr lang="fr-FR" dirty="0" smtClean="0"/>
              <a:t>moves </a:t>
            </a:r>
            <a:r>
              <a:rPr lang="fr-FR" dirty="0"/>
              <a:t>HEAD </a:t>
            </a:r>
            <a:r>
              <a:rPr lang="fr-FR" dirty="0" smtClean="0"/>
              <a:t>and </a:t>
            </a:r>
            <a:r>
              <a:rPr lang="fr-FR" dirty="0" err="1" smtClean="0"/>
              <a:t>leaves</a:t>
            </a:r>
            <a:r>
              <a:rPr lang="fr-FR" dirty="0" smtClean="0"/>
              <a:t> the </a:t>
            </a:r>
            <a:r>
              <a:rPr lang="fr-FR" dirty="0" err="1" smtClean="0"/>
              <a:t>branch</a:t>
            </a:r>
            <a:r>
              <a:rPr lang="fr-FR" dirty="0" smtClean="0"/>
              <a:t>,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fr-FR" dirty="0" smtClean="0"/>
              <a:t> moves </a:t>
            </a:r>
            <a:r>
              <a:rPr lang="fr-FR" dirty="0" err="1" smtClean="0"/>
              <a:t>branch</a:t>
            </a:r>
            <a:r>
              <a:rPr lang="fr-FR" dirty="0" smtClean="0"/>
              <a:t> HEAD points to</a:t>
            </a:r>
          </a:p>
          <a:p>
            <a:endParaRPr lang="fr-F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i="1" dirty="0" smtClean="0">
                <a:solidFill>
                  <a:srgbClr val="808080"/>
                </a:solidFill>
              </a:rPr>
              <a:t>Comparison with checkout</a:t>
            </a:r>
            <a:endParaRPr lang="en-US" b="0" i="1" dirty="0">
              <a:solidFill>
                <a:srgbClr val="80808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44196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Note: this talks about branches that we did not talk yet</a:t>
            </a:r>
            <a:endParaRPr lang="en-US" dirty="0"/>
          </a:p>
        </p:txBody>
      </p:sp>
      <p:pic>
        <p:nvPicPr>
          <p:cNvPr id="7" name="Picture 4" descr="https://cdn3.iconfinder.com/data/icons/basic-interface/100/update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85800"/>
            <a:ext cx="427037" cy="4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3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4"/>
          <p:cNvSpPr>
            <a:spLocks noGrp="1"/>
          </p:cNvSpPr>
          <p:nvPr>
            <p:ph type="title"/>
          </p:nvPr>
        </p:nvSpPr>
        <p:spPr bwMode="ltGray">
          <a:xfrm>
            <a:off x="2316163" y="1770611"/>
            <a:ext cx="6827837" cy="2951018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Installation</a:t>
            </a:r>
          </a:p>
        </p:txBody>
      </p:sp>
      <p:sp>
        <p:nvSpPr>
          <p:cNvPr id="6" name="TextBox 5"/>
          <p:cNvSpPr txBox="1"/>
          <p:nvPr/>
        </p:nvSpPr>
        <p:spPr bwMode="ltGray">
          <a:xfrm>
            <a:off x="0" y="1785938"/>
            <a:ext cx="2286000" cy="2935287"/>
          </a:xfrm>
          <a:prstGeom prst="rect">
            <a:avLst/>
          </a:prstGeom>
          <a:noFill/>
        </p:spPr>
        <p:txBody>
          <a:bodyPr lIns="457200" tIns="457200" rIns="457200" bIns="4572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0" kern="0" dirty="0" smtClean="0">
                <a:solidFill>
                  <a:schemeClr val="bg1"/>
                </a:solidFill>
              </a:rPr>
              <a:t>2</a:t>
            </a:r>
            <a:endParaRPr lang="en-US" sz="8000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639763"/>
            <a:ext cx="8229600" cy="3139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Commit referencing</a:t>
            </a:r>
            <a:endParaRPr lang="en-US" dirty="0"/>
          </a:p>
        </p:txBody>
      </p:sp>
      <p:pic>
        <p:nvPicPr>
          <p:cNvPr id="11266" name="Picture 2" descr="caret and til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50482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4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16052" y="1781175"/>
            <a:ext cx="8346948" cy="2105025"/>
          </a:xfrm>
        </p:spPr>
        <p:txBody>
          <a:bodyPr/>
          <a:lstStyle/>
          <a:p>
            <a:r>
              <a:rPr lang="fr-FR" smtClean="0"/>
              <a:t>Git</a:t>
            </a:r>
            <a:r>
              <a:rPr lang="zh-CN" altLang="en-US" smtClean="0"/>
              <a:t>教程</a:t>
            </a:r>
            <a:r>
              <a:rPr lang="en-US" altLang="zh-CN" smtClean="0"/>
              <a:t>--</a:t>
            </a:r>
            <a:r>
              <a:rPr lang="fr-FR"/>
              <a:t>https://git-scm.com/book</a:t>
            </a:r>
          </a:p>
          <a:p>
            <a:r>
              <a:rPr lang="zh-CN" altLang="en-US" smtClean="0"/>
              <a:t>常用命令</a:t>
            </a:r>
            <a:r>
              <a:rPr lang="en-US" altLang="zh-CN" smtClean="0"/>
              <a:t>--</a:t>
            </a:r>
            <a:r>
              <a:rPr lang="fr-FR" smtClean="0"/>
              <a:t>http</a:t>
            </a:r>
            <a:r>
              <a:rPr lang="fr-FR"/>
              <a:t>://www.ruanyifeng.com/blog/2015/12/git-cheat-sheet.html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18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1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65138" y="252413"/>
            <a:ext cx="74056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>
                <a:solidFill>
                  <a:schemeClr val="bg1"/>
                </a:solidFill>
              </a:rPr>
              <a:t>Long Topic Text 1</a:t>
            </a:r>
            <a:r>
              <a:rPr lang="en-US" sz="1000" b="0" dirty="0">
                <a:solidFill>
                  <a:schemeClr val="bg1"/>
                </a:solidFill>
              </a:rPr>
              <a:t>  </a:t>
            </a:r>
            <a:r>
              <a:rPr lang="en-US" sz="1000" b="0" dirty="0">
                <a:solidFill>
                  <a:srgbClr val="CDD7FF"/>
                </a:solidFill>
              </a:rPr>
              <a:t>|  Long Topic Text 2  |  Long Topic Text 3  |  Long Topic Text 4  |  Long Topic Text 5  |  Long Topic Text 6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5138" y="1676400"/>
            <a:ext cx="5943600" cy="386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gray">
          <a:xfrm>
            <a:off x="228600" y="5963915"/>
            <a:ext cx="172675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sz="1100" b="0" dirty="0">
                <a:hlinkClick r:id="rId4"/>
              </a:rPr>
              <a:t>https://www.cygwin.com/</a:t>
            </a:r>
            <a:endParaRPr lang="en-US" sz="1100" b="0" dirty="0"/>
          </a:p>
        </p:txBody>
      </p:sp>
      <p:pic>
        <p:nvPicPr>
          <p:cNvPr id="51202" name="Picture 2" descr="http://www.piface.org.uk/static/icons/icon-download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0" y="642512"/>
            <a:ext cx="433420" cy="43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FR" b="0" i="1" dirty="0" err="1" smtClean="0">
                <a:solidFill>
                  <a:srgbClr val="808080"/>
                </a:solidFill>
              </a:rPr>
              <a:t>Using</a:t>
            </a:r>
            <a:r>
              <a:rPr lang="fr-FR" b="0" i="1" dirty="0" smtClean="0">
                <a:solidFill>
                  <a:srgbClr val="808080"/>
                </a:solidFill>
              </a:rPr>
              <a:t> </a:t>
            </a:r>
            <a:r>
              <a:rPr lang="fr-FR" b="0" i="1" dirty="0" err="1" smtClean="0">
                <a:solidFill>
                  <a:srgbClr val="808080"/>
                </a:solidFill>
              </a:rPr>
              <a:t>Cygwin</a:t>
            </a:r>
            <a:endParaRPr lang="en-US" b="0" i="1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1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65138" y="252413"/>
            <a:ext cx="74056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>
                <a:solidFill>
                  <a:schemeClr val="bg1"/>
                </a:solidFill>
              </a:rPr>
              <a:t>Long Topic Text 1</a:t>
            </a:r>
            <a:r>
              <a:rPr lang="en-US" sz="1000" b="0" dirty="0">
                <a:solidFill>
                  <a:schemeClr val="bg1"/>
                </a:solidFill>
              </a:rPr>
              <a:t>  </a:t>
            </a:r>
            <a:r>
              <a:rPr lang="en-US" sz="1000" b="0" dirty="0">
                <a:solidFill>
                  <a:srgbClr val="CDD7FF"/>
                </a:solidFill>
              </a:rPr>
              <a:t>|  Long Topic Text 2  |  Long Topic Text 3  |  Long Topic Text 4  |  Long Topic Text 5  |  Long Topic Text 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2667000"/>
            <a:ext cx="55816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b="0" dirty="0">
                <a:solidFill>
                  <a:srgbClr val="808080"/>
                </a:solidFill>
              </a:rPr>
              <a:t>Using the Windows flavored version</a:t>
            </a:r>
          </a:p>
        </p:txBody>
      </p:sp>
      <p:pic>
        <p:nvPicPr>
          <p:cNvPr id="9" name="Picture 2" descr="http://www.piface.org.uk/static/icons/icon-download1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0" y="642512"/>
            <a:ext cx="433420" cy="43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5979012"/>
            <a:ext cx="20778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 b="0" dirty="0">
                <a:hlinkClick r:id="rId5"/>
              </a:rPr>
              <a:t>https://git-scm.com/downloads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8745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5" name="Rectangle 22"/>
          <p:cNvSpPr txBox="1">
            <a:spLocks noChangeArrowheads="1"/>
          </p:cNvSpPr>
          <p:nvPr/>
        </p:nvSpPr>
        <p:spPr bwMode="auto">
          <a:xfrm>
            <a:off x="459622" y="1476375"/>
            <a:ext cx="407532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Git has 3 </a:t>
            </a:r>
            <a:r>
              <a:rPr lang="fr-FR" sz="1500" b="0" kern="0" dirty="0" err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levels</a:t>
            </a:r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of configuration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FR" b="0" i="1" dirty="0" smtClean="0">
                <a:solidFill>
                  <a:srgbClr val="808080"/>
                </a:solidFill>
              </a:rPr>
              <a:t>Configuration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48131" name="Picture 3" descr="https://cdn2.iconfinder.com/data/icons/mosaicon-11/512/preferences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69924"/>
            <a:ext cx="473075" cy="4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59622" y="1979856"/>
            <a:ext cx="2887086" cy="3201744"/>
          </a:xfrm>
          <a:prstGeom prst="roundRect">
            <a:avLst>
              <a:gd name="adj" fmla="val 1976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--system</a:t>
            </a:r>
          </a:p>
          <a:p>
            <a:pPr algn="ctr"/>
            <a:endParaRPr lang="fr-F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fr-FR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fr-F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fr-FR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fr-F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fr-FR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fr-F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7765" y="2743200"/>
            <a:ext cx="2590800" cy="2133600"/>
          </a:xfrm>
          <a:prstGeom prst="roundRect">
            <a:avLst>
              <a:gd name="adj" fmla="val 1976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--global</a:t>
            </a:r>
          </a:p>
          <a:p>
            <a:pPr algn="ctr"/>
            <a:endParaRPr lang="fr-F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fr-F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fr-FR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fr-F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0165" y="3505200"/>
            <a:ext cx="2209800" cy="1066800"/>
          </a:xfrm>
          <a:prstGeom prst="roundRect">
            <a:avLst>
              <a:gd name="adj" fmla="val 197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--local</a:t>
            </a:r>
          </a:p>
          <a:p>
            <a:pPr algn="ctr"/>
            <a:endParaRPr lang="fr-F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22"/>
          <p:cNvSpPr txBox="1">
            <a:spLocks noChangeArrowheads="1"/>
          </p:cNvSpPr>
          <p:nvPr/>
        </p:nvSpPr>
        <p:spPr bwMode="auto">
          <a:xfrm>
            <a:off x="3712584" y="2209800"/>
            <a:ext cx="444081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System-</a:t>
            </a:r>
            <a:r>
              <a:rPr lang="fr-FR" sz="1500" b="0" kern="0" dirty="0" err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wide</a:t>
            </a:r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fr-FR" sz="1500" b="0" kern="0" dirty="0" err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apply</a:t>
            </a:r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to all </a:t>
            </a:r>
            <a:r>
              <a:rPr lang="fr-FR" sz="1500" b="0" kern="0" dirty="0" err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users</a:t>
            </a:r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on the computer</a:t>
            </a:r>
          </a:p>
        </p:txBody>
      </p:sp>
      <p:sp>
        <p:nvSpPr>
          <p:cNvPr id="15" name="Rectangle 22"/>
          <p:cNvSpPr txBox="1">
            <a:spLocks noChangeArrowheads="1"/>
          </p:cNvSpPr>
          <p:nvPr/>
        </p:nvSpPr>
        <p:spPr bwMode="auto">
          <a:xfrm>
            <a:off x="3712584" y="2971800"/>
            <a:ext cx="444081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User-</a:t>
            </a:r>
            <a:r>
              <a:rPr lang="fr-FR" sz="1500" b="0" kern="0" dirty="0" err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wide</a:t>
            </a:r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fr-FR" sz="1500" b="0" kern="0" dirty="0" err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apply</a:t>
            </a:r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to the </a:t>
            </a:r>
            <a:r>
              <a:rPr lang="fr-FR" sz="1500" b="0" kern="0" dirty="0" err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current</a:t>
            </a:r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user</a:t>
            </a:r>
          </a:p>
        </p:txBody>
      </p:sp>
      <p:sp>
        <p:nvSpPr>
          <p:cNvPr id="17" name="Rectangle 22"/>
          <p:cNvSpPr txBox="1">
            <a:spLocks noChangeArrowheads="1"/>
          </p:cNvSpPr>
          <p:nvPr/>
        </p:nvSpPr>
        <p:spPr bwMode="auto">
          <a:xfrm>
            <a:off x="3770555" y="3733800"/>
            <a:ext cx="444081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sz="1500" b="0" kern="0" dirty="0" err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Repository-wide</a:t>
            </a:r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fr-FR" sz="1500" b="0" kern="0" dirty="0" err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apply</a:t>
            </a:r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to the </a:t>
            </a:r>
            <a:r>
              <a:rPr lang="fr-FR" sz="1500" b="0" kern="0" dirty="0" err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current</a:t>
            </a:r>
            <a:r>
              <a:rPr lang="fr-FR" sz="1500" b="0" kern="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fr-FR" sz="1500" b="0" kern="0" dirty="0" err="1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repository</a:t>
            </a:r>
            <a:endParaRPr lang="fr-FR" sz="1500" b="0" kern="0" dirty="0" smtClean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95500"/>
            <a:ext cx="5810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819400"/>
            <a:ext cx="40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0728"/>
            <a:ext cx="5143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90800" y="2318274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90800" y="3091032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90800" y="3850342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1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Grp="1" noChangeArrowheads="1"/>
          </p:cNvSpPr>
          <p:nvPr>
            <p:ph type="title"/>
          </p:nvPr>
        </p:nvSpPr>
        <p:spPr>
          <a:xfrm>
            <a:off x="914400" y="639763"/>
            <a:ext cx="7772400" cy="31393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14400" y="953695"/>
            <a:ext cx="7769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fr-FR" b="0" i="1" dirty="0" smtClean="0">
                <a:solidFill>
                  <a:srgbClr val="808080"/>
                </a:solidFill>
              </a:rPr>
              <a:t>Configuration</a:t>
            </a:r>
            <a:endParaRPr lang="en-US" b="0" i="1" dirty="0">
              <a:solidFill>
                <a:srgbClr val="808080"/>
              </a:solidFill>
            </a:endParaRPr>
          </a:p>
        </p:txBody>
      </p:sp>
      <p:pic>
        <p:nvPicPr>
          <p:cNvPr id="48131" name="Picture 3" descr="https://cdn2.iconfinder.com/data/icons/mosaicon-11/512/preferences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69924"/>
            <a:ext cx="473075" cy="4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2"/>
          <p:cNvSpPr txBox="1">
            <a:spLocks noChangeArrowheads="1"/>
          </p:cNvSpPr>
          <p:nvPr/>
        </p:nvSpPr>
        <p:spPr bwMode="auto">
          <a:xfrm>
            <a:off x="288923" y="2373854"/>
            <a:ext cx="8093075" cy="128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user.name &lt;Username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firstname.lastname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&gt;@pingan.com.cn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autocrlf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 true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500" kern="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288922" y="1927412"/>
            <a:ext cx="8093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FR" b="0" dirty="0" smtClean="0">
                <a:solidFill>
                  <a:schemeClr val="tx1"/>
                </a:solidFill>
              </a:rPr>
              <a:t>Minimum configuration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1219200" y="3783980"/>
            <a:ext cx="4542767" cy="55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188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»"/>
              <a:defRPr sz="1600">
                <a:solidFill>
                  <a:schemeClr val="bg2"/>
                </a:solidFill>
                <a:latin typeface="+mn-lt"/>
              </a:defRPr>
            </a:lvl2pPr>
            <a:lvl3pPr marL="455613" indent="-22383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Font typeface="Arial" charset="0"/>
              <a:buChar char="–"/>
              <a:defRPr sz="1400">
                <a:solidFill>
                  <a:schemeClr val="bg2"/>
                </a:solidFill>
                <a:latin typeface="+mn-lt"/>
              </a:defRPr>
            </a:lvl3pPr>
            <a:lvl4pPr marL="684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»"/>
              <a:defRPr sz="1200">
                <a:solidFill>
                  <a:schemeClr val="bg2"/>
                </a:solidFill>
                <a:latin typeface="+mn-lt"/>
              </a:defRPr>
            </a:lvl4pPr>
            <a:lvl5pPr marL="9128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9BE1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5pPr>
            <a:lvl6pPr marL="13700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6pPr>
            <a:lvl7pPr marL="18272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7pPr>
            <a:lvl8pPr marL="22844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8pPr>
            <a:lvl9pPr marL="2741613" indent="-227013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–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US" sz="1100" b="0" dirty="0" smtClean="0">
                <a:solidFill>
                  <a:schemeClr val="tx1"/>
                </a:solidFill>
              </a:rPr>
              <a:t>When working with </a:t>
            </a:r>
            <a:r>
              <a:rPr lang="en-US" sz="1100" b="0" i="1" dirty="0" smtClean="0">
                <a:solidFill>
                  <a:schemeClr val="tx1"/>
                </a:solidFill>
              </a:rPr>
              <a:t>Windows</a:t>
            </a:r>
            <a:r>
              <a:rPr lang="en-US" sz="1100" b="0" dirty="0" smtClean="0">
                <a:solidFill>
                  <a:schemeClr val="tx1"/>
                </a:solidFill>
              </a:rPr>
              <a:t> environment, auto-converting </a:t>
            </a:r>
            <a:r>
              <a:rPr lang="en-US" sz="1100" b="0" dirty="0">
                <a:solidFill>
                  <a:schemeClr val="tx1"/>
                </a:solidFill>
              </a:rPr>
              <a:t>CRLF line endings into LF when you add a file to the </a:t>
            </a:r>
            <a:r>
              <a:rPr lang="en-US" sz="1100" b="0" dirty="0" smtClean="0">
                <a:solidFill>
                  <a:schemeClr val="tx1"/>
                </a:solidFill>
              </a:rPr>
              <a:t>index and </a:t>
            </a:r>
            <a:r>
              <a:rPr lang="en-US" sz="1100" b="0" dirty="0">
                <a:solidFill>
                  <a:schemeClr val="tx1"/>
                </a:solidFill>
              </a:rPr>
              <a:t>vice versa when it checks out code onto your </a:t>
            </a:r>
            <a:r>
              <a:rPr lang="en-US" sz="1100" b="0" dirty="0" err="1">
                <a:solidFill>
                  <a:schemeClr val="tx1"/>
                </a:solidFill>
              </a:rPr>
              <a:t>filesystem</a:t>
            </a:r>
            <a:endParaRPr lang="en-US" sz="1100" b="0" dirty="0" smtClean="0">
              <a:solidFill>
                <a:schemeClr val="tx1"/>
              </a:solidFill>
            </a:endParaRPr>
          </a:p>
          <a:p>
            <a:endParaRPr lang="fr-FR" sz="1200" b="0" kern="0" dirty="0" smtClean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3429000"/>
            <a:ext cx="0" cy="30480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7012" y="5910590"/>
            <a:ext cx="86121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b="0" dirty="0">
                <a:hlinkClick r:id="rId4"/>
              </a:rPr>
              <a:t>https://git-scm.com/book/en/v2/Customizing-Git-Git-Configuration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3523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</TotalTime>
  <Words>1666</Words>
  <Application>Microsoft Office PowerPoint</Application>
  <PresentationFormat>全屏显示(4:3)</PresentationFormat>
  <Paragraphs>566</Paragraphs>
  <Slides>51</Slides>
  <Notes>43</Notes>
  <HiddenSlides>12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华文仿宋</vt:lpstr>
      <vt:lpstr>Arial</vt:lpstr>
      <vt:lpstr>Calibri</vt:lpstr>
      <vt:lpstr>Consolas</vt:lpstr>
      <vt:lpstr>Tw Cen MT</vt:lpstr>
      <vt:lpstr>Tw Cen MT Condensed</vt:lpstr>
      <vt:lpstr>Wingdings 3</vt:lpstr>
      <vt:lpstr>积分</vt:lpstr>
      <vt:lpstr>Git training</vt:lpstr>
      <vt:lpstr>Agenda</vt:lpstr>
      <vt:lpstr>Presentation</vt:lpstr>
      <vt:lpstr>What is git</vt:lpstr>
      <vt:lpstr>Installation</vt:lpstr>
      <vt:lpstr>Installation</vt:lpstr>
      <vt:lpstr>Installation</vt:lpstr>
      <vt:lpstr>Git setup</vt:lpstr>
      <vt:lpstr>Git setup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Git concepts and architecture</vt:lpstr>
      <vt:lpstr>The 3-trees architecture</vt:lpstr>
      <vt:lpstr>The 3-trees architecture</vt:lpstr>
      <vt:lpstr>Commits</vt:lpstr>
      <vt:lpstr>Commits</vt:lpstr>
      <vt:lpstr>Organize a commit</vt:lpstr>
      <vt:lpstr>HEAD pointer</vt:lpstr>
      <vt:lpstr>Retrieve a specific version</vt:lpstr>
      <vt:lpstr>Undoing</vt:lpstr>
      <vt:lpstr>Understanding the diff command</vt:lpstr>
      <vt:lpstr>Branching</vt:lpstr>
      <vt:lpstr>Branching</vt:lpstr>
      <vt:lpstr>Branching</vt:lpstr>
      <vt:lpstr>Branching</vt:lpstr>
      <vt:lpstr>Branching</vt:lpstr>
      <vt:lpstr>Merging</vt:lpstr>
      <vt:lpstr>Merging</vt:lpstr>
      <vt:lpstr>Merging</vt:lpstr>
      <vt:lpstr>Merging</vt:lpstr>
      <vt:lpstr>Merging</vt:lpstr>
      <vt:lpstr>Merging</vt:lpstr>
      <vt:lpstr>Push / Pull</vt:lpstr>
      <vt:lpstr>Overall workflow</vt:lpstr>
      <vt:lpstr>Git advanced use</vt:lpstr>
      <vt:lpstr>Getting started</vt:lpstr>
      <vt:lpstr>Resetting</vt:lpstr>
      <vt:lpstr>Resetting</vt:lpstr>
      <vt:lpstr>Resetting</vt:lpstr>
      <vt:lpstr>Resetting</vt:lpstr>
      <vt:lpstr>Resetting</vt:lpstr>
      <vt:lpstr>Resetting</vt:lpstr>
      <vt:lpstr>Resetting</vt:lpstr>
      <vt:lpstr>Resetting</vt:lpstr>
      <vt:lpstr>Commit referencing</vt:lpstr>
      <vt:lpstr>PowerPoint 演示文稿</vt:lpstr>
    </vt:vector>
  </TitlesOfParts>
  <Company>Moody's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</dc:title>
  <dc:creator>Charbonnier, Christophe</dc:creator>
  <cp:lastModifiedBy>彭璇</cp:lastModifiedBy>
  <cp:revision>258</cp:revision>
  <dcterms:created xsi:type="dcterms:W3CDTF">2016-01-18T15:43:05Z</dcterms:created>
  <dcterms:modified xsi:type="dcterms:W3CDTF">2017-11-09T03:23:47Z</dcterms:modified>
</cp:coreProperties>
</file>