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理财平台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用户行为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分析技术</a:t>
            </a:r>
            <a:r>
              <a:rPr lang="en-US" altLang="zh-CN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埋点及来源参数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周一平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788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171" y="2571750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点击广告进入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42171" y="3376562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中的产品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42171" y="5030009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开户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42171" y="5970016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离开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40259" y="4242954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详情页点击购买按钮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106815" y="20682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04138" y="20374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埋点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118663" y="20374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断点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671363" y="19549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21090" y="2571750"/>
            <a:ext cx="14700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WT.mc_id=demo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923097" y="3298057"/>
            <a:ext cx="120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产品点击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source=demo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618677" y="3330395"/>
            <a:ext cx="1779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产品购买场景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浏览详情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source=demo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20932" y="4104454"/>
            <a:ext cx="18127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购买按钮点击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source=demo</a:t>
            </a:r>
          </a:p>
          <a:p>
            <a:pPr algn="ctr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productCode=PA3012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20930" y="5030009"/>
            <a:ext cx="18127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购买按钮点击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source=demo</a:t>
            </a:r>
          </a:p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productCode=PA3012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602133" y="4104454"/>
            <a:ext cx="18127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产品购买场景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source=demo</a:t>
            </a:r>
          </a:p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productCode=PA3012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088156" y="4930255"/>
            <a:ext cx="181274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注册成功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开户成功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source=demo</a:t>
            </a:r>
          </a:p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productCode=PA3012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123148" y="5810858"/>
            <a:ext cx="18127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购买成功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source=demo</a:t>
            </a:r>
          </a:p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productCode=PA3012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=xxxxxx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02132" y="5781723"/>
            <a:ext cx="18127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产品购买场景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购买成功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source=demo</a:t>
            </a:r>
          </a:p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productCode=PA3012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620930" y="5852579"/>
            <a:ext cx="18127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点击查看订单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source=demo</a:t>
            </a:r>
          </a:p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productCode=PA3012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025987" y="3422727"/>
            <a:ext cx="14700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WT.mc_id=demo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018105" y="4315645"/>
            <a:ext cx="14700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WT.mc_id=demo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025987" y="5105559"/>
            <a:ext cx="14700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WT.mc_id=demo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18105" y="6058721"/>
            <a:ext cx="14700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WT.mc_id=demo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6067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多参数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0321" y="2162175"/>
            <a:ext cx="100816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 :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我投了两个广告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Banner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、怎么统计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PV/UV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呢？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WT.mc_id</a:t>
            </a: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：我想知道微信渠道、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渠道、银行渠道、金管家渠道我这两个广告分别的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PV/UV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是多少呢？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897999"/>
              </p:ext>
            </p:extLst>
          </p:nvPr>
        </p:nvGraphicFramePr>
        <p:xfrm>
          <a:off x="680321" y="3588544"/>
          <a:ext cx="5553075" cy="1640680"/>
        </p:xfrm>
        <a:graphic>
          <a:graphicData uri="http://schemas.openxmlformats.org/drawingml/2006/table">
            <a:tbl>
              <a:tblPr/>
              <a:tblGrid>
                <a:gridCol w="1496442">
                  <a:extLst>
                    <a:ext uri="{9D8B030D-6E8A-4147-A177-3AD203B41FA5}">
                      <a16:colId xmlns:a16="http://schemas.microsoft.com/office/drawing/2014/main" val="1610992005"/>
                    </a:ext>
                  </a:extLst>
                </a:gridCol>
                <a:gridCol w="2132583">
                  <a:extLst>
                    <a:ext uri="{9D8B030D-6E8A-4147-A177-3AD203B41FA5}">
                      <a16:colId xmlns:a16="http://schemas.microsoft.com/office/drawing/2014/main" val="3538472498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197195059"/>
                    </a:ext>
                  </a:extLst>
                </a:gridCol>
              </a:tblGrid>
              <a:tr h="3281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WT.mc_id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inner_media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inner_entry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508866"/>
                  </a:ext>
                </a:extLst>
              </a:tr>
              <a:tr h="3281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pazq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index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026934"/>
                  </a:ext>
                </a:extLst>
              </a:tr>
              <a:tr h="3281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pabank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391838"/>
                  </a:ext>
                </a:extLst>
              </a:tr>
              <a:tr h="3281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weixin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assets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768272"/>
                  </a:ext>
                </a:extLst>
              </a:tr>
              <a:tr h="3281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jgj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121944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313708"/>
              </p:ext>
            </p:extLst>
          </p:nvPr>
        </p:nvGraphicFramePr>
        <p:xfrm>
          <a:off x="6881812" y="3588544"/>
          <a:ext cx="4737101" cy="542925"/>
        </p:xfrm>
        <a:graphic>
          <a:graphicData uri="http://schemas.openxmlformats.org/drawingml/2006/table">
            <a:tbl>
              <a:tblPr/>
              <a:tblGrid>
                <a:gridCol w="989274">
                  <a:extLst>
                    <a:ext uri="{9D8B030D-6E8A-4147-A177-3AD203B41FA5}">
                      <a16:colId xmlns:a16="http://schemas.microsoft.com/office/drawing/2014/main" val="539596396"/>
                    </a:ext>
                  </a:extLst>
                </a:gridCol>
                <a:gridCol w="684882">
                  <a:extLst>
                    <a:ext uri="{9D8B030D-6E8A-4147-A177-3AD203B41FA5}">
                      <a16:colId xmlns:a16="http://schemas.microsoft.com/office/drawing/2014/main" val="1494454547"/>
                    </a:ext>
                  </a:extLst>
                </a:gridCol>
                <a:gridCol w="713419">
                  <a:extLst>
                    <a:ext uri="{9D8B030D-6E8A-4147-A177-3AD203B41FA5}">
                      <a16:colId xmlns:a16="http://schemas.microsoft.com/office/drawing/2014/main" val="4023531243"/>
                    </a:ext>
                  </a:extLst>
                </a:gridCol>
                <a:gridCol w="875127">
                  <a:extLst>
                    <a:ext uri="{9D8B030D-6E8A-4147-A177-3AD203B41FA5}">
                      <a16:colId xmlns:a16="http://schemas.microsoft.com/office/drawing/2014/main" val="4188124231"/>
                    </a:ext>
                  </a:extLst>
                </a:gridCol>
                <a:gridCol w="789517">
                  <a:extLst>
                    <a:ext uri="{9D8B030D-6E8A-4147-A177-3AD203B41FA5}">
                      <a16:colId xmlns:a16="http://schemas.microsoft.com/office/drawing/2014/main" val="3448714890"/>
                    </a:ext>
                  </a:extLst>
                </a:gridCol>
                <a:gridCol w="684882">
                  <a:extLst>
                    <a:ext uri="{9D8B030D-6E8A-4147-A177-3AD203B41FA5}">
                      <a16:colId xmlns:a16="http://schemas.microsoft.com/office/drawing/2014/main" val="2547890438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点击事件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WT.mc_id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inner_media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inner_entry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86965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产品详情页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购买按钮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weixin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index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22848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产品详情页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购买按钮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pazq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index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90608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432607"/>
              </p:ext>
            </p:extLst>
          </p:nvPr>
        </p:nvGraphicFramePr>
        <p:xfrm>
          <a:off x="6881812" y="4505324"/>
          <a:ext cx="4737101" cy="723900"/>
        </p:xfrm>
        <a:graphic>
          <a:graphicData uri="http://schemas.openxmlformats.org/drawingml/2006/table">
            <a:tbl>
              <a:tblPr/>
              <a:tblGrid>
                <a:gridCol w="989274">
                  <a:extLst>
                    <a:ext uri="{9D8B030D-6E8A-4147-A177-3AD203B41FA5}">
                      <a16:colId xmlns:a16="http://schemas.microsoft.com/office/drawing/2014/main" val="1959786349"/>
                    </a:ext>
                  </a:extLst>
                </a:gridCol>
                <a:gridCol w="684882">
                  <a:extLst>
                    <a:ext uri="{9D8B030D-6E8A-4147-A177-3AD203B41FA5}">
                      <a16:colId xmlns:a16="http://schemas.microsoft.com/office/drawing/2014/main" val="425499113"/>
                    </a:ext>
                  </a:extLst>
                </a:gridCol>
                <a:gridCol w="713419">
                  <a:extLst>
                    <a:ext uri="{9D8B030D-6E8A-4147-A177-3AD203B41FA5}">
                      <a16:colId xmlns:a16="http://schemas.microsoft.com/office/drawing/2014/main" val="674397521"/>
                    </a:ext>
                  </a:extLst>
                </a:gridCol>
                <a:gridCol w="875127">
                  <a:extLst>
                    <a:ext uri="{9D8B030D-6E8A-4147-A177-3AD203B41FA5}">
                      <a16:colId xmlns:a16="http://schemas.microsoft.com/office/drawing/2014/main" val="4019115525"/>
                    </a:ext>
                  </a:extLst>
                </a:gridCol>
                <a:gridCol w="789517">
                  <a:extLst>
                    <a:ext uri="{9D8B030D-6E8A-4147-A177-3AD203B41FA5}">
                      <a16:colId xmlns:a16="http://schemas.microsoft.com/office/drawing/2014/main" val="243326820"/>
                    </a:ext>
                  </a:extLst>
                </a:gridCol>
                <a:gridCol w="684882">
                  <a:extLst>
                    <a:ext uri="{9D8B030D-6E8A-4147-A177-3AD203B41FA5}">
                      <a16:colId xmlns:a16="http://schemas.microsoft.com/office/drawing/2014/main" val="3108295078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行为日志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WT.mc_id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inner_media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inner_entry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80779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产品购买场景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购买成功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weixin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index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05187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开户场景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开户成功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weixin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index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0458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产品购买场景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购买成功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pazq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index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482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966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数据怎么用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01" y="3533873"/>
            <a:ext cx="880200" cy="880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43075" y="3491873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产品经理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43075" y="3787298"/>
            <a:ext cx="4029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我关心用户习惯、用户路径、用户的体验。我希望数据帮助我改进产品体验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43075" y="2186325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营销经理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43075" y="2481750"/>
            <a:ext cx="4029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投放出去的流量情况、转化情况、我关心我营销活动的投产比，我想花更少的钱赢得更多的销量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51" y="2268478"/>
            <a:ext cx="899250" cy="89925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566748" y="2196734"/>
            <a:ext cx="312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渠道负责人、获客负责人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66748" y="2492159"/>
            <a:ext cx="3682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我关心渠道的质量，我关心渠道引流的客户情况，我更希望付了钱带来的都是高质量的用户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998" y="2265095"/>
            <a:ext cx="928941" cy="899466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566748" y="3448671"/>
            <a:ext cx="312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数据分析师，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566748" y="3744096"/>
            <a:ext cx="36822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我想从用户行为大数据中进行有深度的分析，我想挖掘出数据中更内在的价值。我希望用户数据成为机器学习的有效样本数据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997" y="5116739"/>
            <a:ext cx="928941" cy="92894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997" y="3521655"/>
            <a:ext cx="928941" cy="928941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7600550" y="5116739"/>
            <a:ext cx="312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领导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600550" y="5440884"/>
            <a:ext cx="3682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跟业绩相关的报表统统拿过来！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天天都要看！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844670" y="5116739"/>
            <a:ext cx="312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广告位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Owner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844670" y="5440884"/>
            <a:ext cx="3682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跟业绩相关的报表统统拿过来！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天天都要看！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04" y="5131476"/>
            <a:ext cx="928941" cy="89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54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数据怎么用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16320" y="753228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营销经理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16320" y="1048653"/>
            <a:ext cx="4029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投放出去的流量情况、转化情况、我关心我营销活动的投产比，我想花更少的钱赢得更多的销量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496" y="835381"/>
            <a:ext cx="899250" cy="8992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0321" y="23526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关注内容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0321" y="2726850"/>
            <a:ext cx="898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外媒参数 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WT.mc_id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次的广告投放、短信推送、微信推送。关注每次对外投放带来的流量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80321" y="3507900"/>
            <a:ext cx="8982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业务日志（开户、下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相关、发放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offer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检视投放活动、推短信等带来的销售转化、测算成本、分析活动环节对成效的影响下次优化。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80321" y="48429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数据报表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0320" y="5212280"/>
            <a:ext cx="8982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通用数据流量报表（页面流量、分外媒体参数流量）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销售统计报表（分媒体参数）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1609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数据怎么用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0321" y="23526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关注内容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0321" y="2726850"/>
            <a:ext cx="898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入口参数、内媒参数</a:t>
            </a:r>
            <a:endParaRPr lang="en-US" altLang="zh-CN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了解用户完成业务（购买、赎回、开户等）都是从那些地方进来的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80321" y="3507900"/>
            <a:ext cx="8982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埋点</a:t>
            </a:r>
            <a:endParaRPr lang="en-US" altLang="zh-CN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了解用户在功能页面上的点击行为、流量衰减、用户的使用习惯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026" y="861903"/>
            <a:ext cx="880200" cy="8802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400800" y="819903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产品经理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00800" y="1115328"/>
            <a:ext cx="4029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我关心用户习惯、用户路径、用户的体验。我希望数据帮助我改进产品体验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0321" y="4265865"/>
            <a:ext cx="898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断点</a:t>
            </a:r>
            <a:endParaRPr lang="en-US" altLang="zh-CN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关注用户在关键业务流程（开户、买产品）中，在那些环节中流失，从而优化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0320" y="5044985"/>
            <a:ext cx="898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业务日志</a:t>
            </a:r>
            <a:endParaRPr lang="en-US" altLang="zh-CN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了解平台关键业务每天完成的总量，了解平台整体活跃度和整体业绩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0321" y="57337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数据报表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0319" y="6103034"/>
            <a:ext cx="898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埋点相关、流量相关、功能入口相关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9706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数据怎么用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0321" y="23526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关注内容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0321" y="2726850"/>
            <a:ext cx="898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外媒、内媒参数、获客参数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aid\sid\ouid</a:t>
            </a: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了解渠道的流量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11905" y="753228"/>
            <a:ext cx="312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渠道负责人、获客负责人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11905" y="1048653"/>
            <a:ext cx="3682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我关心渠道的质量，我关心渠道引流的客户情况，我更希望付了钱带来的都是高质量的用户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155" y="821589"/>
            <a:ext cx="928941" cy="899466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80321" y="3507900"/>
            <a:ext cx="898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endParaRPr lang="en-US" altLang="zh-CN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检视渠道对关键业务环节的引流和转化，监控渠道质量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80321" y="48429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数据报表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80320" y="5212280"/>
            <a:ext cx="8982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通用数据流量报表（页面流量、内媒参数、获客参数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aid\sid\ouid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销售统计报表（内媒参数、获客参数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aid\sid\ouid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4575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数据怎么用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0321" y="23526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关注内容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0321" y="2726850"/>
            <a:ext cx="898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埋点、参数、业务日志、断点日志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80320" y="3054055"/>
            <a:ext cx="898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需要多维度互相交叉、挖掘分析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80321" y="48429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数据报表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80320" y="5212280"/>
            <a:ext cx="898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大数据分析工具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28548" y="661194"/>
            <a:ext cx="312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数据分析师，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28548" y="956619"/>
            <a:ext cx="36822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我想从用户行为大数据中进行有深度的分析，我想挖掘出数据中更内在的价值。我希望用户数据成为机器学习的有效样本数据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797" y="734178"/>
            <a:ext cx="928941" cy="92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50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数据怎么用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0321" y="23526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关注内容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0321" y="2726850"/>
            <a:ext cx="898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外媒参数、广告位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检视每个广告位的流量、转化数据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80321" y="3507900"/>
            <a:ext cx="898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曝光数据</a:t>
            </a:r>
            <a:endParaRPr lang="en-US" altLang="zh-CN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多客群、多交叉排期的广告需要配合曝光数据才可以分析转化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80321" y="48429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数据报表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80321" y="5212280"/>
            <a:ext cx="8982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通用数据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流量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报表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销售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报表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广告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位趋势、曝光转化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31070" y="778812"/>
            <a:ext cx="312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广告位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Owner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31070" y="1102957"/>
            <a:ext cx="3682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跟业绩相关的报表统统拿过来！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天天都要看！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04" y="793549"/>
            <a:ext cx="928941" cy="89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08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案例一     营销、客户维护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80321" y="4283233"/>
          <a:ext cx="9837212" cy="1702596"/>
        </p:xfrm>
        <a:graphic>
          <a:graphicData uri="http://schemas.openxmlformats.org/drawingml/2006/table">
            <a:tbl>
              <a:tblPr/>
              <a:tblGrid>
                <a:gridCol w="1074236">
                  <a:extLst>
                    <a:ext uri="{9D8B030D-6E8A-4147-A177-3AD203B41FA5}">
                      <a16:colId xmlns:a16="http://schemas.microsoft.com/office/drawing/2014/main" val="2461745743"/>
                    </a:ext>
                  </a:extLst>
                </a:gridCol>
                <a:gridCol w="1074236">
                  <a:extLst>
                    <a:ext uri="{9D8B030D-6E8A-4147-A177-3AD203B41FA5}">
                      <a16:colId xmlns:a16="http://schemas.microsoft.com/office/drawing/2014/main" val="2732282633"/>
                    </a:ext>
                  </a:extLst>
                </a:gridCol>
                <a:gridCol w="1074236">
                  <a:extLst>
                    <a:ext uri="{9D8B030D-6E8A-4147-A177-3AD203B41FA5}">
                      <a16:colId xmlns:a16="http://schemas.microsoft.com/office/drawing/2014/main" val="1629207934"/>
                    </a:ext>
                  </a:extLst>
                </a:gridCol>
                <a:gridCol w="3302278">
                  <a:extLst>
                    <a:ext uri="{9D8B030D-6E8A-4147-A177-3AD203B41FA5}">
                      <a16:colId xmlns:a16="http://schemas.microsoft.com/office/drawing/2014/main" val="2533290148"/>
                    </a:ext>
                  </a:extLst>
                </a:gridCol>
                <a:gridCol w="1656113">
                  <a:extLst>
                    <a:ext uri="{9D8B030D-6E8A-4147-A177-3AD203B41FA5}">
                      <a16:colId xmlns:a16="http://schemas.microsoft.com/office/drawing/2014/main" val="1840331772"/>
                    </a:ext>
                  </a:extLst>
                </a:gridCol>
                <a:gridCol w="1656113">
                  <a:extLst>
                    <a:ext uri="{9D8B030D-6E8A-4147-A177-3AD203B41FA5}">
                      <a16:colId xmlns:a16="http://schemas.microsoft.com/office/drawing/2014/main" val="2319541942"/>
                    </a:ext>
                  </a:extLst>
                </a:gridCol>
              </a:tblGrid>
              <a:tr h="28376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月定期产品到期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短信推送</a:t>
                      </a:r>
                    </a:p>
                  </a:txBody>
                  <a:tcPr marL="14935" marR="14935" marT="1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740959"/>
                  </a:ext>
                </a:extLst>
              </a:tr>
              <a:tr h="28376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1" i="0" u="none" strike="noStrike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等线" panose="02010600030101010101" pitchFamily="2" charset="-122"/>
                        </a:rPr>
                        <a:t>外媒参数</a:t>
                      </a:r>
                    </a:p>
                  </a:txBody>
                  <a:tcPr marL="14935" marR="14935" marT="14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1" i="0" u="none" strike="noStrike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等线" panose="02010600030101010101" pitchFamily="2" charset="-122"/>
                        </a:rPr>
                        <a:t>外媒大类</a:t>
                      </a:r>
                    </a:p>
                  </a:txBody>
                  <a:tcPr marL="14935" marR="14935" marT="14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1" i="0" u="none" strike="noStrike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等线" panose="02010600030101010101" pitchFamily="2" charset="-122"/>
                        </a:rPr>
                        <a:t>外媒小类</a:t>
                      </a:r>
                    </a:p>
                  </a:txBody>
                  <a:tcPr marL="14935" marR="14935" marT="14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1" i="0" u="none" strike="noStrike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等线" panose="02010600030101010101" pitchFamily="2" charset="-122"/>
                        </a:rPr>
                        <a:t>描述</a:t>
                      </a:r>
                    </a:p>
                  </a:txBody>
                  <a:tcPr marL="14935" marR="14935" marT="14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1" i="0" u="none" strike="noStrike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等线" panose="02010600030101010101" pitchFamily="2" charset="-122"/>
                        </a:rPr>
                        <a:t>投放开始日期</a:t>
                      </a:r>
                    </a:p>
                  </a:txBody>
                  <a:tcPr marL="14935" marR="14935" marT="14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1" i="0" u="none" strike="noStrike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等线" panose="02010600030101010101" pitchFamily="2" charset="-122"/>
                        </a:rPr>
                        <a:t>投放结束日期</a:t>
                      </a:r>
                    </a:p>
                  </a:txBody>
                  <a:tcPr marL="14935" marR="14935" marT="14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344450"/>
                  </a:ext>
                </a:extLst>
              </a:tr>
              <a:tr h="28376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i="0" u="sng" strike="noStrike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w01674</a:t>
                      </a:r>
                    </a:p>
                  </a:txBody>
                  <a:tcPr marL="14935" marR="14935" marT="149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 i="0" u="none" strike="noStrike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等线" panose="02010600030101010101" pitchFamily="2" charset="-122"/>
                        </a:rPr>
                        <a:t>短信</a:t>
                      </a:r>
                    </a:p>
                  </a:txBody>
                  <a:tcPr marL="14935" marR="14935" marT="149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 i="0" u="none" strike="noStrike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等线" panose="02010600030101010101" pitchFamily="2" charset="-122"/>
                        </a:rPr>
                        <a:t>营销推送</a:t>
                      </a:r>
                    </a:p>
                  </a:txBody>
                  <a:tcPr marL="14935" marR="14935" marT="149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700" b="0" i="0" u="none" strike="noStrike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等线" panose="02010600030101010101" pitchFamily="2" charset="-122"/>
                        </a:rPr>
                        <a:t>1018-18</a:t>
                      </a:r>
                      <a:r>
                        <a:rPr lang="zh-CN" altLang="en-US" sz="1700" b="0" i="0" u="none" strike="noStrike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等线" panose="02010600030101010101" pitchFamily="2" charset="-122"/>
                        </a:rPr>
                        <a:t>号新客</a:t>
                      </a:r>
                      <a:r>
                        <a:rPr lang="en-US" altLang="zh-CN" sz="1700" b="0" i="0" u="none" strike="noStrike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等线" panose="02010600030101010101" pitchFamily="2" charset="-122"/>
                        </a:rPr>
                        <a:t>A</a:t>
                      </a:r>
                      <a:r>
                        <a:rPr lang="zh-CN" altLang="en-US" sz="1700" b="0" i="0" u="none" strike="noStrike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等线" panose="02010600030101010101" pitchFamily="2" charset="-122"/>
                        </a:rPr>
                        <a:t>款到期短信</a:t>
                      </a:r>
                    </a:p>
                  </a:txBody>
                  <a:tcPr marL="14935" marR="14935" marT="149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700" b="0" i="0" u="none" strike="noStrike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等线" panose="02010600030101010101" pitchFamily="2" charset="-122"/>
                        </a:rPr>
                        <a:t>2017-10-18</a:t>
                      </a:r>
                    </a:p>
                  </a:txBody>
                  <a:tcPr marL="14935" marR="14935" marT="149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700" b="0" i="0" u="none" strike="noStrike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等线" panose="02010600030101010101" pitchFamily="2" charset="-122"/>
                        </a:rPr>
                        <a:t>2017-10-24</a:t>
                      </a:r>
                    </a:p>
                  </a:txBody>
                  <a:tcPr marL="14935" marR="14935" marT="149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737429"/>
                  </a:ext>
                </a:extLst>
              </a:tr>
              <a:tr h="28376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i="0" u="sng" strike="noStrike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w01686</a:t>
                      </a:r>
                    </a:p>
                  </a:txBody>
                  <a:tcPr marL="14935" marR="14935" marT="149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 i="0" u="none" strike="noStrike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等线" panose="02010600030101010101" pitchFamily="2" charset="-122"/>
                        </a:rPr>
                        <a:t>短信</a:t>
                      </a:r>
                    </a:p>
                  </a:txBody>
                  <a:tcPr marL="14935" marR="14935" marT="149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 i="0" u="none" strike="noStrike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等线" panose="02010600030101010101" pitchFamily="2" charset="-122"/>
                        </a:rPr>
                        <a:t>营销推送</a:t>
                      </a:r>
                    </a:p>
                  </a:txBody>
                  <a:tcPr marL="14935" marR="14935" marT="149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700" b="0" i="0" u="none" strike="noStrike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等线" panose="02010600030101010101" pitchFamily="2" charset="-122"/>
                        </a:rPr>
                        <a:t>10</a:t>
                      </a:r>
                      <a:r>
                        <a:rPr lang="zh-CN" altLang="en-US" sz="1700" b="0" i="0" u="none" strike="noStrike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等线" panose="02010600030101010101" pitchFamily="2" charset="-122"/>
                        </a:rPr>
                        <a:t>月第一周定期到期</a:t>
                      </a:r>
                      <a:r>
                        <a:rPr lang="en-US" sz="1700" b="0" i="0" u="none" strike="noStrike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等线" panose="02010600030101010101" pitchFamily="2" charset="-122"/>
                        </a:rPr>
                        <a:t>T+8</a:t>
                      </a:r>
                      <a:r>
                        <a:rPr lang="zh-CN" altLang="en-US" sz="1700" b="0" i="0" u="none" strike="noStrike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等线" panose="02010600030101010101" pitchFamily="2" charset="-122"/>
                        </a:rPr>
                        <a:t>短信</a:t>
                      </a:r>
                    </a:p>
                  </a:txBody>
                  <a:tcPr marL="14935" marR="14935" marT="149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700" b="0" i="0" u="none" strike="noStrike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等线" panose="02010600030101010101" pitchFamily="2" charset="-122"/>
                        </a:rPr>
                        <a:t>2017-10-19</a:t>
                      </a:r>
                    </a:p>
                  </a:txBody>
                  <a:tcPr marL="14935" marR="14935" marT="149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700" b="0" i="0" u="none" strike="noStrike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等线" panose="02010600030101010101" pitchFamily="2" charset="-122"/>
                        </a:rPr>
                        <a:t>2017-10-31</a:t>
                      </a:r>
                    </a:p>
                  </a:txBody>
                  <a:tcPr marL="14935" marR="14935" marT="149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370792"/>
                  </a:ext>
                </a:extLst>
              </a:tr>
              <a:tr h="28376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i="0" u="sng" strike="noStrike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w01673</a:t>
                      </a:r>
                    </a:p>
                  </a:txBody>
                  <a:tcPr marL="14935" marR="14935" marT="149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 i="0" u="none" strike="noStrike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等线" panose="02010600030101010101" pitchFamily="2" charset="-122"/>
                        </a:rPr>
                        <a:t>短信</a:t>
                      </a:r>
                    </a:p>
                  </a:txBody>
                  <a:tcPr marL="14935" marR="14935" marT="149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 i="0" u="none" strike="noStrike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等线" panose="02010600030101010101" pitchFamily="2" charset="-122"/>
                        </a:rPr>
                        <a:t>营销推送</a:t>
                      </a:r>
                    </a:p>
                  </a:txBody>
                  <a:tcPr marL="14935" marR="14935" marT="149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700" b="0" i="0" u="none" strike="noStrike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等线" panose="02010600030101010101" pitchFamily="2" charset="-122"/>
                        </a:rPr>
                        <a:t>1018-</a:t>
                      </a:r>
                      <a:r>
                        <a:rPr lang="zh-CN" altLang="en-US" sz="1700" b="0" i="0" u="none" strike="noStrike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等线" panose="02010600030101010101" pitchFamily="2" charset="-122"/>
                        </a:rPr>
                        <a:t>定期产品到期</a:t>
                      </a:r>
                    </a:p>
                  </a:txBody>
                  <a:tcPr marL="14935" marR="14935" marT="149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700" b="0" i="0" u="none" strike="noStrike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等线" panose="02010600030101010101" pitchFamily="2" charset="-122"/>
                        </a:rPr>
                        <a:t>2017-10-18</a:t>
                      </a:r>
                    </a:p>
                  </a:txBody>
                  <a:tcPr marL="14935" marR="14935" marT="149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700" b="0" i="0" u="none" strike="noStrike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等线" panose="02010600030101010101" pitchFamily="2" charset="-122"/>
                        </a:rPr>
                        <a:t>2017-10-24</a:t>
                      </a:r>
                    </a:p>
                  </a:txBody>
                  <a:tcPr marL="14935" marR="14935" marT="149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334673"/>
                  </a:ext>
                </a:extLst>
              </a:tr>
              <a:tr h="28376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i="0" u="sng" strike="noStrike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w01682</a:t>
                      </a:r>
                    </a:p>
                  </a:txBody>
                  <a:tcPr marL="14935" marR="14935" marT="149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 i="0" u="none" strike="noStrike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等线" panose="02010600030101010101" pitchFamily="2" charset="-122"/>
                        </a:rPr>
                        <a:t>短信</a:t>
                      </a:r>
                    </a:p>
                  </a:txBody>
                  <a:tcPr marL="14935" marR="14935" marT="149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 i="0" u="none" strike="noStrike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等线" panose="02010600030101010101" pitchFamily="2" charset="-122"/>
                        </a:rPr>
                        <a:t>营销推送</a:t>
                      </a:r>
                    </a:p>
                  </a:txBody>
                  <a:tcPr marL="14935" marR="14935" marT="149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700" b="0" i="0" u="none" strike="noStrike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等线" panose="02010600030101010101" pitchFamily="2" charset="-122"/>
                        </a:rPr>
                        <a:t>1019-</a:t>
                      </a:r>
                      <a:r>
                        <a:rPr lang="zh-CN" altLang="en-US" sz="1700" b="0" i="0" u="none" strike="noStrike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等线" panose="02010600030101010101" pitchFamily="2" charset="-122"/>
                        </a:rPr>
                        <a:t>定期安富</a:t>
                      </a:r>
                      <a:r>
                        <a:rPr lang="en-US" altLang="zh-CN" sz="1700" b="0" i="0" u="none" strike="noStrike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等线" panose="02010600030101010101" pitchFamily="2" charset="-122"/>
                        </a:rPr>
                        <a:t>42</a:t>
                      </a:r>
                      <a:r>
                        <a:rPr lang="zh-CN" altLang="en-US" sz="1700" b="0" i="0" u="none" strike="noStrike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等线" panose="02010600030101010101" pitchFamily="2" charset="-122"/>
                        </a:rPr>
                        <a:t>号到期短信</a:t>
                      </a:r>
                    </a:p>
                  </a:txBody>
                  <a:tcPr marL="14935" marR="14935" marT="149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700" b="0" i="0" u="none" strike="noStrike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等线" panose="02010600030101010101" pitchFamily="2" charset="-122"/>
                        </a:rPr>
                        <a:t>2017-10-19</a:t>
                      </a:r>
                    </a:p>
                  </a:txBody>
                  <a:tcPr marL="14935" marR="14935" marT="149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700" b="0" i="0" u="none" strike="noStrike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等线" panose="02010600030101010101" pitchFamily="2" charset="-122"/>
                        </a:rPr>
                        <a:t>2017-10-25</a:t>
                      </a:r>
                    </a:p>
                  </a:txBody>
                  <a:tcPr marL="14935" marR="14935" marT="1493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24007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303337" y="2230955"/>
            <a:ext cx="898207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经营营销动作</a:t>
            </a:r>
            <a:endParaRPr lang="en-US" altLang="zh-CN"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月定期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到期，短信推送，用作客户维护，按批次设置不同的外媒参数 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WT.mc_id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数据结果</a:t>
            </a:r>
            <a:endParaRPr lang="en-US" altLang="zh-CN" sz="24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检视发送短信的发送阅读转化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测试短信文案对吸引用户回购产品的作用，用于后续优化文案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667869" y="6049517"/>
          <a:ext cx="3849664" cy="507942"/>
        </p:xfrm>
        <a:graphic>
          <a:graphicData uri="http://schemas.openxmlformats.org/drawingml/2006/table">
            <a:tbl>
              <a:tblPr/>
              <a:tblGrid>
                <a:gridCol w="962416">
                  <a:extLst>
                    <a:ext uri="{9D8B030D-6E8A-4147-A177-3AD203B41FA5}">
                      <a16:colId xmlns:a16="http://schemas.microsoft.com/office/drawing/2014/main" val="3784551561"/>
                    </a:ext>
                  </a:extLst>
                </a:gridCol>
                <a:gridCol w="962416">
                  <a:extLst>
                    <a:ext uri="{9D8B030D-6E8A-4147-A177-3AD203B41FA5}">
                      <a16:colId xmlns:a16="http://schemas.microsoft.com/office/drawing/2014/main" val="224330005"/>
                    </a:ext>
                  </a:extLst>
                </a:gridCol>
                <a:gridCol w="962416">
                  <a:extLst>
                    <a:ext uri="{9D8B030D-6E8A-4147-A177-3AD203B41FA5}">
                      <a16:colId xmlns:a16="http://schemas.microsoft.com/office/drawing/2014/main" val="18588036"/>
                    </a:ext>
                  </a:extLst>
                </a:gridCol>
                <a:gridCol w="962416">
                  <a:extLst>
                    <a:ext uri="{9D8B030D-6E8A-4147-A177-3AD203B41FA5}">
                      <a16:colId xmlns:a16="http://schemas.microsoft.com/office/drawing/2014/main" val="683356683"/>
                    </a:ext>
                  </a:extLst>
                </a:gridCol>
              </a:tblGrid>
              <a:tr h="2539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Date</a:t>
                      </a:r>
                    </a:p>
                  </a:txBody>
                  <a:tcPr marL="13367" marR="13367" marT="133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WT.mc_id</a:t>
                      </a:r>
                    </a:p>
                  </a:txBody>
                  <a:tcPr marL="13367" marR="13367" marT="133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UV</a:t>
                      </a:r>
                    </a:p>
                  </a:txBody>
                  <a:tcPr marL="13367" marR="13367" marT="133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PV</a:t>
                      </a:r>
                    </a:p>
                  </a:txBody>
                  <a:tcPr marL="13367" marR="13367" marT="133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845741"/>
                  </a:ext>
                </a:extLst>
              </a:tr>
              <a:tr h="253971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等线" panose="02010600030101010101" pitchFamily="2" charset="-122"/>
                        </a:rPr>
                        <a:t>20171019</a:t>
                      </a:r>
                    </a:p>
                  </a:txBody>
                  <a:tcPr marL="13367" marR="13367" marT="1336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等线" panose="02010600030101010101" pitchFamily="2" charset="-122"/>
                        </a:rPr>
                        <a:t>w01686</a:t>
                      </a:r>
                    </a:p>
                  </a:txBody>
                  <a:tcPr marL="13367" marR="13367" marT="1336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13367" marR="13367" marT="1336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等线" panose="02010600030101010101" pitchFamily="2" charset="-122"/>
                        </a:rPr>
                        <a:t>49</a:t>
                      </a:r>
                    </a:p>
                  </a:txBody>
                  <a:tcPr marL="13367" marR="13367" marT="1336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351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807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案例二      用户行为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03337" y="2230955"/>
            <a:ext cx="898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用户行为（通过内媒参数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inner_media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分析业务日志）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317642"/>
              </p:ext>
            </p:extLst>
          </p:nvPr>
        </p:nvGraphicFramePr>
        <p:xfrm>
          <a:off x="553300" y="2683525"/>
          <a:ext cx="8229601" cy="16503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9464">
                  <a:extLst>
                    <a:ext uri="{9D8B030D-6E8A-4147-A177-3AD203B41FA5}">
                      <a16:colId xmlns:a16="http://schemas.microsoft.com/office/drawing/2014/main" val="2771063695"/>
                    </a:ext>
                  </a:extLst>
                </a:gridCol>
                <a:gridCol w="1208365">
                  <a:extLst>
                    <a:ext uri="{9D8B030D-6E8A-4147-A177-3AD203B41FA5}">
                      <a16:colId xmlns:a16="http://schemas.microsoft.com/office/drawing/2014/main" val="4064632554"/>
                    </a:ext>
                  </a:extLst>
                </a:gridCol>
                <a:gridCol w="763179">
                  <a:extLst>
                    <a:ext uri="{9D8B030D-6E8A-4147-A177-3AD203B41FA5}">
                      <a16:colId xmlns:a16="http://schemas.microsoft.com/office/drawing/2014/main" val="2264011845"/>
                    </a:ext>
                  </a:extLst>
                </a:gridCol>
                <a:gridCol w="1899464">
                  <a:extLst>
                    <a:ext uri="{9D8B030D-6E8A-4147-A177-3AD203B41FA5}">
                      <a16:colId xmlns:a16="http://schemas.microsoft.com/office/drawing/2014/main" val="3211272972"/>
                    </a:ext>
                  </a:extLst>
                </a:gridCol>
                <a:gridCol w="1543315">
                  <a:extLst>
                    <a:ext uri="{9D8B030D-6E8A-4147-A177-3AD203B41FA5}">
                      <a16:colId xmlns:a16="http://schemas.microsoft.com/office/drawing/2014/main" val="2556411562"/>
                    </a:ext>
                  </a:extLst>
                </a:gridCol>
                <a:gridCol w="915814">
                  <a:extLst>
                    <a:ext uri="{9D8B030D-6E8A-4147-A177-3AD203B41FA5}">
                      <a16:colId xmlns:a16="http://schemas.microsoft.com/office/drawing/2014/main" val="3958938121"/>
                    </a:ext>
                  </a:extLst>
                </a:gridCol>
              </a:tblGrid>
              <a:tr h="2445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行为</a:t>
                      </a:r>
                      <a:endParaRPr lang="zh-CN" altLang="en-US" sz="1400" b="1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参数值</a:t>
                      </a:r>
                      <a:endParaRPr lang="zh-CN" altLang="en-US" sz="1400" b="1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客户数</a:t>
                      </a:r>
                      <a:endParaRPr lang="zh-CN" altLang="en-US" sz="1400" b="1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行为</a:t>
                      </a:r>
                      <a:endParaRPr lang="zh-CN" altLang="en-US" sz="1400" b="1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参数值</a:t>
                      </a:r>
                      <a:endParaRPr lang="zh-CN" altLang="en-US" sz="1400" b="1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客户数</a:t>
                      </a:r>
                      <a:endParaRPr lang="zh-CN" altLang="en-US" sz="1400" b="1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4845"/>
                  </a:ext>
                </a:extLst>
              </a:tr>
              <a:tr h="281161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购买行为</a:t>
                      </a:r>
                      <a:r>
                        <a:rPr lang="en-US" altLang="zh-CN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PURCHASE)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app-tab-lcsy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3874</a:t>
                      </a:r>
                      <a:endParaRPr lang="en-US" altLang="zh-CN" sz="14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赎回行为</a:t>
                      </a:r>
                      <a:r>
                        <a:rPr lang="en-US" altLang="zh-CN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REDEEM)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app-grzx-lczc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3063</a:t>
                      </a:r>
                      <a:endParaRPr lang="en-US" altLang="zh-CN" sz="14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316839"/>
                  </a:ext>
                </a:extLst>
              </a:tr>
              <a:tr h="281161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购买行为</a:t>
                      </a:r>
                      <a:r>
                        <a:rPr lang="en-US" altLang="zh-CN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PURCHASE)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app-grzx-lczc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1893</a:t>
                      </a:r>
                      <a:endParaRPr lang="en-US" altLang="zh-CN" sz="14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赎回行为</a:t>
                      </a:r>
                      <a:r>
                        <a:rPr lang="en-US" altLang="zh-CN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REDEEM)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app-tab-lcsy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1338</a:t>
                      </a:r>
                      <a:endParaRPr lang="en-US" altLang="zh-CN" sz="14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2087968"/>
                  </a:ext>
                </a:extLst>
              </a:tr>
              <a:tr h="281161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购买行为</a:t>
                      </a:r>
                      <a:r>
                        <a:rPr lang="en-US" altLang="zh-CN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PURCHASE)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app-grzx-lcq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</a:t>
                      </a:r>
                      <a:endParaRPr lang="en-US" altLang="zh-CN" sz="14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赎回行为</a:t>
                      </a:r>
                      <a:r>
                        <a:rPr lang="en-US" altLang="zh-CN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REDEEM)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zhenquanweixin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</a:t>
                      </a:r>
                      <a:endParaRPr lang="en-US" altLang="zh-CN" sz="14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86393"/>
                  </a:ext>
                </a:extLst>
              </a:tr>
              <a:tr h="281161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购买行为</a:t>
                      </a:r>
                      <a:r>
                        <a:rPr lang="en-US" altLang="zh-CN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PURCHASE)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app-icon-jjsy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</a:t>
                      </a:r>
                      <a:endParaRPr lang="en-US" altLang="zh-CN" sz="14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赎回行为</a:t>
                      </a:r>
                      <a:r>
                        <a:rPr lang="en-US" altLang="zh-CN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REDEEM)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en-US" altLang="zh-CN" sz="14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421211"/>
                  </a:ext>
                </a:extLst>
              </a:tr>
              <a:tr h="281161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购买行为</a:t>
                      </a:r>
                      <a:r>
                        <a:rPr lang="en-US" altLang="zh-CN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PURCHASE)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</a:t>
                      </a:r>
                      <a:endParaRPr lang="en-US" altLang="zh-CN" sz="14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赎回行为</a:t>
                      </a:r>
                      <a:r>
                        <a:rPr lang="en-US" altLang="zh-CN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REDEEM)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app-icon-lcsy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4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en-US" altLang="zh-CN" sz="14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081930"/>
                  </a:ext>
                </a:extLst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9846203" y="2770035"/>
            <a:ext cx="2021947" cy="14773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用户喜欢从理财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进来买产品，赎回的时候喜欢从个人中心的我的资产赎回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79462" y="4601777"/>
            <a:ext cx="107789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此外由业务日志得到有价值的结论：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每天购买产品的用户中，</a:t>
            </a:r>
            <a:r>
              <a:rPr lang="en-US" altLang="zh-CN" smtClean="0"/>
              <a:t>Android</a:t>
            </a:r>
            <a:r>
              <a:rPr lang="zh-CN" altLang="en-US" smtClean="0"/>
              <a:t>用户的订单数是</a:t>
            </a:r>
            <a:r>
              <a:rPr lang="en-US" altLang="zh-CN" smtClean="0"/>
              <a:t>iPhone</a:t>
            </a:r>
            <a:r>
              <a:rPr lang="zh-CN" altLang="en-US" smtClean="0"/>
              <a:t>的两倍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我们的基金专题资讯初见成效，每天都促成许多订单数</a:t>
            </a:r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一级页面到二级页面的衰减非常严重，二级页面的流量只有一级页面的几十分之一甚至少于一百分之一</a:t>
            </a:r>
            <a:endParaRPr lang="en-US" altLang="zh-CN" smtClean="0"/>
          </a:p>
          <a:p>
            <a:r>
              <a:rPr lang="en-US" altLang="zh-CN" smtClean="0"/>
              <a:t>4.</a:t>
            </a:r>
            <a:r>
              <a:rPr lang="zh-CN" altLang="en-US" smtClean="0"/>
              <a:t>客户买</a:t>
            </a:r>
            <a:r>
              <a:rPr lang="en-US" altLang="zh-CN" smtClean="0"/>
              <a:t>1</a:t>
            </a:r>
            <a:r>
              <a:rPr lang="zh-CN" altLang="en-US" smtClean="0"/>
              <a:t>万元理财产品平均花费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47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互联网产品对数据的需求</a:t>
            </a:r>
            <a:endParaRPr lang="zh-CN" altLang="en-US"/>
          </a:p>
        </p:txBody>
      </p:sp>
      <p:pic>
        <p:nvPicPr>
          <p:cNvPr id="1026" name="Picture 2" descr="https://pic1.zhimg.com/50/v2-ffbc5776bc501d7c39a5befa82ab3590_h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573" y="3101975"/>
            <a:ext cx="5512301" cy="310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80321" y="214490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数据的价值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0321" y="3101975"/>
            <a:ext cx="54156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If you can’t measure it, you can’t improve it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（如果你无法衡量，你就无法增长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Peter Drucker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358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案例三      渠道流量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90950" y="2571751"/>
            <a:ext cx="7966072" cy="18129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950" y="4533900"/>
            <a:ext cx="7969249" cy="18097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38200" y="3021530"/>
            <a:ext cx="2162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金管家的理财投放按小时流量趋势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8200" y="4869380"/>
            <a:ext cx="2162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平安证券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理财投放按小时流量趋势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0639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观望未来    无埋点技术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76" y="2857500"/>
            <a:ext cx="4233251" cy="31575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633678"/>
            <a:ext cx="5408344" cy="338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19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观望未来    无埋点技术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259" y="2781019"/>
            <a:ext cx="6330418" cy="290540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1475" y="2799788"/>
            <a:ext cx="47772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原理：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埋点和代码解耦，在独立后台维护埋点区域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无差别采集用户点击数据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0345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https://pic1.zhimg.com/50/v2-ffbc5776bc501d7c39a5befa82ab3590_h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20" y="3714750"/>
            <a:ext cx="472965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680321" y="2292350"/>
            <a:ext cx="54156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If you can’t measure it, you can’t improve it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（如果你无法衡量，你就无法增长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Peter Drucker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46952" y="5381625"/>
            <a:ext cx="4045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mtClean="0"/>
              <a:t>Thank you!</a:t>
            </a:r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251849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故事是这样发生的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0320" y="273581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数据怎么来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0319" y="325903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数据怎么用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0321" y="2212592"/>
            <a:ext cx="2085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要什么数据 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210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要什么数据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1720" y="2218176"/>
            <a:ext cx="162095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chemeClr val="tx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进阶需求</a:t>
            </a:r>
            <a:endParaRPr lang="en-US" altLang="zh-CN" sz="2800" smtClean="0">
              <a:solidFill>
                <a:schemeClr val="tx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活跃度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转化率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趋势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43119" y="2202684"/>
            <a:ext cx="341632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</a:t>
            </a:r>
            <a:r>
              <a:rPr lang="zh-CN" altLang="en-US" sz="2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en-US" altLang="zh-CN" sz="28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用户画像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用户行为习惯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客户旅程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漏斗分析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销售业绩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活动成效、投入转化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0321" y="2212592"/>
            <a:ext cx="202811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chemeClr val="tx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基础需求</a:t>
            </a:r>
            <a:endParaRPr lang="en-US" altLang="zh-CN" sz="2800" smtClean="0">
              <a:solidFill>
                <a:schemeClr val="tx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流量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PV/UV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行为事件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业务数据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业务日志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370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怎么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来（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埋点技术）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0321" y="2212592"/>
            <a:ext cx="93725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埋点事件     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webtrends -&gt; vast</a:t>
            </a: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用户行为触发的埋点事件，目前采用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webtrends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177075"/>
              </p:ext>
            </p:extLst>
          </p:nvPr>
        </p:nvGraphicFramePr>
        <p:xfrm>
          <a:off x="3221222" y="3864287"/>
          <a:ext cx="6748150" cy="2323624"/>
        </p:xfrm>
        <a:graphic>
          <a:graphicData uri="http://schemas.openxmlformats.org/drawingml/2006/table">
            <a:tbl>
              <a:tblPr/>
              <a:tblGrid>
                <a:gridCol w="1462653">
                  <a:extLst>
                    <a:ext uri="{9D8B030D-6E8A-4147-A177-3AD203B41FA5}">
                      <a16:colId xmlns:a16="http://schemas.microsoft.com/office/drawing/2014/main" val="797157226"/>
                    </a:ext>
                  </a:extLst>
                </a:gridCol>
                <a:gridCol w="2725854">
                  <a:extLst>
                    <a:ext uri="{9D8B030D-6E8A-4147-A177-3AD203B41FA5}">
                      <a16:colId xmlns:a16="http://schemas.microsoft.com/office/drawing/2014/main" val="2420157422"/>
                    </a:ext>
                  </a:extLst>
                </a:gridCol>
                <a:gridCol w="2559643">
                  <a:extLst>
                    <a:ext uri="{9D8B030D-6E8A-4147-A177-3AD203B41FA5}">
                      <a16:colId xmlns:a16="http://schemas.microsoft.com/office/drawing/2014/main" val="4052193214"/>
                    </a:ext>
                  </a:extLst>
                </a:gridCol>
              </a:tblGrid>
              <a:tr h="2368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埋点模块</a:t>
                      </a:r>
                    </a:p>
                  </a:txBody>
                  <a:tcPr marL="12466" marR="12466" marT="124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埋点事件</a:t>
                      </a:r>
                    </a:p>
                  </a:txBody>
                  <a:tcPr marL="12466" marR="12466" marT="124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描述</a:t>
                      </a:r>
                    </a:p>
                  </a:txBody>
                  <a:tcPr marL="12466" marR="12466" marT="124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806839"/>
                  </a:ext>
                </a:extLst>
              </a:tr>
              <a:tr h="2368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03-</a:t>
                      </a:r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理财首页</a:t>
                      </a:r>
                    </a:p>
                  </a:txBody>
                  <a:tcPr marL="12466" marR="12466" marT="124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0316-</a:t>
                      </a:r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今日推荐广告位</a:t>
                      </a:r>
                    </a:p>
                  </a:txBody>
                  <a:tcPr marL="12466" marR="12466" marT="124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今日推荐广告位点击</a:t>
                      </a:r>
                    </a:p>
                  </a:txBody>
                  <a:tcPr marL="12466" marR="12466" marT="124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466734"/>
                  </a:ext>
                </a:extLst>
              </a:tr>
              <a:tr h="2368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03-</a:t>
                      </a:r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理财首页</a:t>
                      </a:r>
                    </a:p>
                  </a:txBody>
                  <a:tcPr marL="12466" marR="12466" marT="124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0315-</a:t>
                      </a:r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黄金理财</a:t>
                      </a:r>
                    </a:p>
                  </a:txBody>
                  <a:tcPr marL="12466" marR="12466" marT="124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货架黄金理财点击</a:t>
                      </a:r>
                    </a:p>
                  </a:txBody>
                  <a:tcPr marL="12466" marR="12466" marT="124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505734"/>
                  </a:ext>
                </a:extLst>
              </a:tr>
              <a:tr h="2368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03-</a:t>
                      </a:r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理财首页</a:t>
                      </a:r>
                    </a:p>
                  </a:txBody>
                  <a:tcPr marL="12466" marR="12466" marT="124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030505-</a:t>
                      </a:r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黄金</a:t>
                      </a:r>
                    </a:p>
                  </a:txBody>
                  <a:tcPr marL="12466" marR="12466" marT="124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点击黄金图标</a:t>
                      </a:r>
                    </a:p>
                  </a:txBody>
                  <a:tcPr marL="12466" marR="12466" marT="124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482791"/>
                  </a:ext>
                </a:extLst>
              </a:tr>
              <a:tr h="45126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03-</a:t>
                      </a:r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理财首页</a:t>
                      </a:r>
                    </a:p>
                  </a:txBody>
                  <a:tcPr marL="12466" marR="12466" marT="124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030702-</a:t>
                      </a:r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广告横幅</a:t>
                      </a:r>
                      <a:r>
                        <a:rPr lang="en-US" altLang="zh-CN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02</a:t>
                      </a:r>
                    </a:p>
                  </a:txBody>
                  <a:tcPr marL="12466" marR="12466" marT="124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返回广告</a:t>
                      </a:r>
                      <a:r>
                        <a:rPr lang="en-US" altLang="zh-CN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和广告位位置编号（</a:t>
                      </a:r>
                      <a:r>
                        <a:rPr lang="en-US" altLang="zh-CN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01-02</a:t>
                      </a:r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 marL="12466" marR="12466" marT="124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403338"/>
                  </a:ext>
                </a:extLst>
              </a:tr>
              <a:tr h="45126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03-</a:t>
                      </a:r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理财首页</a:t>
                      </a:r>
                    </a:p>
                  </a:txBody>
                  <a:tcPr marL="12466" marR="12466" marT="124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030701-</a:t>
                      </a:r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广告横幅</a:t>
                      </a:r>
                      <a:r>
                        <a:rPr lang="en-US" altLang="zh-CN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01</a:t>
                      </a:r>
                    </a:p>
                  </a:txBody>
                  <a:tcPr marL="12466" marR="12466" marT="124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返回广告</a:t>
                      </a:r>
                      <a:r>
                        <a:rPr lang="en-US" altLang="zh-CN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和广告位位置编号（</a:t>
                      </a:r>
                      <a:r>
                        <a:rPr lang="en-US" altLang="zh-CN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01-02</a:t>
                      </a:r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 marL="12466" marR="12466" marT="124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127975"/>
                  </a:ext>
                </a:extLst>
              </a:tr>
              <a:tr h="2368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03-</a:t>
                      </a:r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理财首页</a:t>
                      </a:r>
                    </a:p>
                  </a:txBody>
                  <a:tcPr marL="12466" marR="12466" marT="124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03040516-</a:t>
                      </a:r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我的资产</a:t>
                      </a:r>
                    </a:p>
                  </a:txBody>
                  <a:tcPr marL="12466" marR="12466" marT="124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我的资产点击</a:t>
                      </a:r>
                    </a:p>
                  </a:txBody>
                  <a:tcPr marL="12466" marR="12466" marT="124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967539"/>
                  </a:ext>
                </a:extLst>
              </a:tr>
              <a:tr h="2368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03-</a:t>
                      </a:r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理财首页</a:t>
                      </a:r>
                    </a:p>
                  </a:txBody>
                  <a:tcPr marL="12466" marR="12466" marT="124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03040502-</a:t>
                      </a:r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我的银行卡</a:t>
                      </a:r>
                    </a:p>
                  </a:txBody>
                  <a:tcPr marL="12466" marR="12466" marT="124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我的银行卡点击</a:t>
                      </a:r>
                    </a:p>
                  </a:txBody>
                  <a:tcPr marL="12466" marR="12466" marT="124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414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62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怎么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来（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埋点技术）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0321" y="2212592"/>
            <a:ext cx="802655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来源参数     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webtrends 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vast</a:t>
            </a: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在页面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地址上按需拼装的来源跟踪参数。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外媒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WT.mc_id</a:t>
            </a: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媒 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inner_media</a:t>
            </a: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入口参数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inner_entry</a:t>
            </a: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推荐人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t</a:t>
            </a: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获客渠道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aid/sid/ouid</a:t>
            </a: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业务参数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adid/infid/shid/productCode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449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怎么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来（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埋点技术）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0321" y="2212592"/>
            <a:ext cx="377539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断点日志     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开户断点场景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理财产品购买断点场景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902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怎么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来（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埋点技术）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0321" y="2212592"/>
            <a:ext cx="390523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业务日志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</a:p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注册登录场景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开户场景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产品购买场景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产品赎回场景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理财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券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营销活动场景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8897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71500" y="5802734"/>
            <a:ext cx="2533650" cy="55245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VAST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71499" y="2181630"/>
            <a:ext cx="6677875" cy="9239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页面参数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90625" y="3933868"/>
            <a:ext cx="605875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cookies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691362" y="5802734"/>
            <a:ext cx="3558013" cy="55245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847850" y="4820062"/>
            <a:ext cx="1714500" cy="50901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埋点事件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691363" y="4825022"/>
            <a:ext cx="1714500" cy="50901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断点日志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534876" y="4829175"/>
            <a:ext cx="1714500" cy="50901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业务日志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876300" y="3134129"/>
            <a:ext cx="314325" cy="2597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2512431" y="4330454"/>
            <a:ext cx="314325" cy="4800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2512431" y="5365859"/>
            <a:ext cx="314325" cy="371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4408331" y="5384909"/>
            <a:ext cx="314325" cy="371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4391450" y="4330454"/>
            <a:ext cx="314325" cy="4800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6234963" y="4330454"/>
            <a:ext cx="314325" cy="4800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3934249" y="3111136"/>
            <a:ext cx="314325" cy="7954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6235387" y="5391381"/>
            <a:ext cx="314325" cy="371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239125" y="3508875"/>
            <a:ext cx="3495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Question: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同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个平台同一套代码，如何区分同一个页面相同的埋点事件中，不同来源渠道的用户行为？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1362075" y="4330454"/>
            <a:ext cx="314325" cy="1426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872600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1567</TotalTime>
  <Words>1636</Words>
  <Application>Microsoft Office PowerPoint</Application>
  <PresentationFormat>宽屏</PresentationFormat>
  <Paragraphs>373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宋体</vt:lpstr>
      <vt:lpstr>微软雅黑</vt:lpstr>
      <vt:lpstr>Arial</vt:lpstr>
      <vt:lpstr>Trebuchet MS</vt:lpstr>
      <vt:lpstr>Verdana</vt:lpstr>
      <vt:lpstr>柏林</vt:lpstr>
      <vt:lpstr>理财平台用户行为分析技术-埋点及来源参数</vt:lpstr>
      <vt:lpstr>互联网产品对数据的需求</vt:lpstr>
      <vt:lpstr>故事是这样发生的</vt:lpstr>
      <vt:lpstr>要什么数据</vt:lpstr>
      <vt:lpstr>数据怎么来（H5埋点技术）</vt:lpstr>
      <vt:lpstr>数据怎么来（H5埋点技术）</vt:lpstr>
      <vt:lpstr>数据怎么来（H5埋点技术）</vt:lpstr>
      <vt:lpstr>数据怎么来（H5埋点技术）</vt:lpstr>
      <vt:lpstr>数据流</vt:lpstr>
      <vt:lpstr>演示</vt:lpstr>
      <vt:lpstr>演示-多参数</vt:lpstr>
      <vt:lpstr>数据怎么用</vt:lpstr>
      <vt:lpstr>数据怎么用</vt:lpstr>
      <vt:lpstr>数据怎么用</vt:lpstr>
      <vt:lpstr>数据怎么用</vt:lpstr>
      <vt:lpstr>数据怎么用</vt:lpstr>
      <vt:lpstr>数据怎么用</vt:lpstr>
      <vt:lpstr>案例一     营销、客户维护</vt:lpstr>
      <vt:lpstr>案例二      用户行为</vt:lpstr>
      <vt:lpstr>案例三      渠道流量</vt:lpstr>
      <vt:lpstr>观望未来    无埋点技术</vt:lpstr>
      <vt:lpstr>观望未来    无埋点技术</vt:lpstr>
      <vt:lpstr>总结</vt:lpstr>
    </vt:vector>
  </TitlesOfParts>
  <Company>平安保险(集团)股份有限公司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理财平台用户行为分析技术-埋点及来源参数</dc:title>
  <dc:creator>周一平(Patrick)</dc:creator>
  <cp:lastModifiedBy>周一平(Patrick)</cp:lastModifiedBy>
  <cp:revision>36</cp:revision>
  <dcterms:created xsi:type="dcterms:W3CDTF">2017-10-19T01:36:11Z</dcterms:created>
  <dcterms:modified xsi:type="dcterms:W3CDTF">2017-10-20T08:25:44Z</dcterms:modified>
</cp:coreProperties>
</file>