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一張含有 字型, 文字, 標誌, 圖形 的圖片&#10;&#10;自動產生的描述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66325" y="4762"/>
            <a:ext cx="2212974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1006475"/>
            <a:ext cx="10893427" cy="5302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981075" y="1165225"/>
            <a:ext cx="10110787" cy="330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股票市場-價與量的關係</a:t>
            </a:r>
            <a:br>
              <a:rPr b="0" i="0" lang="en-US" sz="44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~以0050成份股為例~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9140825" y="5502275"/>
            <a:ext cx="25065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Microsoft JhengHei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512717009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范艾</a:t>
            </a:r>
            <a:r>
              <a:rPr b="1" i="0" lang="en-US" sz="24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雯</a:t>
            </a:r>
            <a:br>
              <a:rPr b="1" i="0" lang="en-US" sz="24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i="0" lang="en-US" sz="20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512717024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江文</a:t>
            </a:r>
            <a:r>
              <a:rPr b="1" i="0" lang="en-US" sz="24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煌</a:t>
            </a:r>
            <a:br>
              <a:rPr b="1" i="0" lang="en-US" sz="24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-US" sz="24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Advisor</a:t>
            </a:r>
            <a:r>
              <a:rPr b="1" lang="en-US" sz="24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鄧惠文</a:t>
            </a:r>
            <a:r>
              <a:rPr b="1" i="0" lang="en-US" sz="24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  <p:pic>
        <p:nvPicPr>
          <p:cNvPr descr="集中火力重押低價股積八位數財富- 今周刊"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37112"/>
            <a:ext cx="8072437" cy="20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/>
        </p:nvSpPr>
        <p:spPr>
          <a:xfrm>
            <a:off x="819150" y="1390650"/>
            <a:ext cx="2860675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研究變數定義與目標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657225" y="1762125"/>
            <a:ext cx="10453687" cy="2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研究標的: 2330.tw 台積電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資料區間(一年)：2022.01.03~2022.12.30(交易日)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成交量變化幅度: 50%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價格變化幅度: 2%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出現機率(重現率): 90% up                   </a:t>
            </a:r>
            <a:r>
              <a:rPr b="0" i="0" lang="en-US" sz="2800" u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b="0" i="0" lang="en-US" sz="3600" u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r>
              <a:rPr b="0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0" y="4724400"/>
            <a:ext cx="12230100" cy="51911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rgbClr val="FF66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※當成交量有50%的變動時，x天後的股價變動率達到2%以上的機率超過90%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資料視覺化 </a:t>
            </a:r>
            <a:r>
              <a:rPr b="1" i="0" lang="en-US" sz="28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Exploratory data analysis</a:t>
            </a: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2</a:t>
            </a:r>
            <a:r>
              <a:rPr b="1" baseline="30000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nd</a:t>
            </a: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1312862"/>
            <a:ext cx="9985375" cy="30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750" y="4311650"/>
            <a:ext cx="9994900" cy="2411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1671637" y="1671637"/>
            <a:ext cx="1498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x Day= Day0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1689100" y="4606925"/>
            <a:ext cx="1631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x Day= Day+1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9042400" y="1465262"/>
            <a:ext cx="220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X:成交量變化幅度%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Y:價格變化幅度%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資料視覺化 </a:t>
            </a:r>
            <a:r>
              <a:rPr b="1" i="0" lang="en-US" sz="28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Exploratory data analysis</a:t>
            </a: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2</a:t>
            </a:r>
            <a:r>
              <a:rPr b="1" baseline="30000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nd</a:t>
            </a: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687" y="3956050"/>
            <a:ext cx="10621962" cy="27606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1555750" y="4162425"/>
            <a:ext cx="1758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x Day= Day+14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612" y="1390650"/>
            <a:ext cx="10528300" cy="246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1625600" y="1655762"/>
            <a:ext cx="1631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x Day= Day+5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9042400" y="1465262"/>
            <a:ext cx="220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X:成交量變化幅度%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Y:價格變化幅度%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819150" y="1390650"/>
            <a:ext cx="2860675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決定xDay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687387" y="1444625"/>
            <a:ext cx="1045368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2330.tw 台積電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2022.01.03~2022.12.30(交易日)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成交量變化幅度: 50%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價格變化幅度: 2% up (Day0 ~Day+15)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552450" y="6211887"/>
            <a:ext cx="50244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rgbClr val="FF66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 最佳再現率 x Day= Day+14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5" y="3259137"/>
            <a:ext cx="10868025" cy="30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10096500" y="3165475"/>
            <a:ext cx="884237" cy="31972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xDay =Day+14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350" y="1411287"/>
            <a:ext cx="10263187" cy="525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877887" y="1546225"/>
            <a:ext cx="1758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x Day= Day+14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9042400" y="1465262"/>
            <a:ext cx="220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X:成交量變化幅度%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Y:價格變化幅度%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831850" y="1582737"/>
            <a:ext cx="11126787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1.定義零假設(H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 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=0.9) 和對立假設 (H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≠0.9)：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零假設 (H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)：當成交量有50%的變動時，14天後的股票價格變化幅度達到2%以上的機率會超過90%。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對立假設 (H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): 當成交量有50%的變動時，14天後的股票價格變化幅度達到2%以上的機率不會超過90%。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數據收集：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1年內231個交易日內，有37天的成交量超過50%的變化 (n=37），其中x Day=14天的價格變化幅度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≧2%有32天，&lt;2%有5天， 所以   =32/37=0.865)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設定顯著性水平：</a:t>
            </a:r>
            <a:b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決定顯著性水平（設定α為5%）。這是接受零假設被錯誤拒絕的最大機率。</a:t>
            </a:r>
            <a:b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選擇統計檢驗：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95% 信心水平，雙尾檢定。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計算檢驗統計量及決定結果：</a:t>
            </a:r>
            <a:b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根據計算出的檢驗統計量和顯著性水平，決定是否拒絕零假設。如果檢驗統計量落在臨界值範圍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內，則拒絕零假設，從而支持對立假設。</a:t>
            </a:r>
            <a:b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7. 結論：</a:t>
            </a:r>
            <a:b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充分證明當成交量有50%的變動時，14天後的股票價格變化幅度達到2%以上的機率為90%是成立的。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819150" y="1390650"/>
            <a:ext cx="2860675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754062" y="274637"/>
            <a:ext cx="108283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驗證步驟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2312" y="2979737"/>
            <a:ext cx="182562" cy="2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668337" y="274637"/>
            <a:ext cx="10914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驗證內容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4899025" y="1768475"/>
            <a:ext cx="450850" cy="37941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814387" y="1316037"/>
            <a:ext cx="4403725" cy="4251325"/>
            <a:chOff x="474" y="979"/>
            <a:chExt cx="2774" cy="2678"/>
          </a:xfrm>
        </p:grpSpPr>
        <p:grpSp>
          <p:nvGrpSpPr>
            <p:cNvPr id="176" name="Google Shape;176;p21"/>
            <p:cNvGrpSpPr/>
            <p:nvPr/>
          </p:nvGrpSpPr>
          <p:grpSpPr>
            <a:xfrm>
              <a:off x="474" y="979"/>
              <a:ext cx="2774" cy="1801"/>
              <a:chOff x="474" y="979"/>
              <a:chExt cx="2774" cy="1801"/>
            </a:xfrm>
          </p:grpSpPr>
          <p:sp>
            <p:nvSpPr>
              <p:cNvPr id="177" name="Google Shape;177;p21"/>
              <p:cNvSpPr txBox="1"/>
              <p:nvPr/>
            </p:nvSpPr>
            <p:spPr>
              <a:xfrm>
                <a:off x="474" y="979"/>
                <a:ext cx="2774" cy="1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270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2000"/>
                  <a:buFont typeface="Microsoft JhengHei"/>
                  <a:buChar char="•"/>
                </a:pPr>
                <a:r>
                  <a:rPr b="1" i="0" lang="en-US" sz="2000" u="none">
                    <a:solidFill>
                      <a:srgbClr val="0000FF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使用信賴區間假說檢定: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樣本大小：n=37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支持零假設(價格變化幅度會大於2%) 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H</a:t>
                </a:r>
                <a:r>
                  <a:rPr b="0" baseline="-2500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0</a:t>
                </a: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：P=0.9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支持對立假設(價格變化幅度不會大於2%) 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H</a:t>
                </a:r>
                <a:r>
                  <a:rPr b="0" baseline="-2500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1</a:t>
                </a: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：P≠0.9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α 設定為5%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icrosoft JhengHei"/>
                  <a:buNone/>
                </a:pP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</a:t>
                </a:r>
                <a: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                                   </a:t>
                </a:r>
                <a:b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                                                    =0.865</a:t>
                </a:r>
                <a:endParaRPr/>
              </a:p>
            </p:txBody>
          </p:sp>
          <p:pic>
            <p:nvPicPr>
              <p:cNvPr id="178" name="Google Shape;178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6" y="2307"/>
                <a:ext cx="2076" cy="4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9" name="Google Shape;17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" y="2954"/>
              <a:ext cx="983" cy="2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85" y="2864"/>
              <a:ext cx="1388" cy="3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" name="Google Shape;181;p21"/>
            <p:cNvGrpSpPr/>
            <p:nvPr/>
          </p:nvGrpSpPr>
          <p:grpSpPr>
            <a:xfrm>
              <a:off x="551" y="3216"/>
              <a:ext cx="1462" cy="441"/>
              <a:chOff x="1017" y="3231"/>
              <a:chExt cx="1462" cy="441"/>
            </a:xfrm>
          </p:grpSpPr>
          <p:sp>
            <p:nvSpPr>
              <p:cNvPr id="182" name="Google Shape;182;p21"/>
              <p:cNvSpPr txBox="1"/>
              <p:nvPr/>
            </p:nvSpPr>
            <p:spPr>
              <a:xfrm>
                <a:off x="1017" y="3366"/>
                <a:ext cx="146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CI=       ±Z</a:t>
                </a:r>
                <a:r>
                  <a:rPr b="0" i="0" lang="en-US" sz="16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α </a:t>
                </a:r>
                <a:r>
                  <a:rPr b="0" i="0" lang="en-US" sz="20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* SE</a:t>
                </a:r>
                <a:endParaRPr/>
              </a:p>
            </p:txBody>
          </p:sp>
          <p:pic>
            <p:nvPicPr>
              <p:cNvPr id="183" name="Google Shape;183;p2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48" y="3231"/>
                <a:ext cx="245" cy="4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4" name="Google Shape;184;p21"/>
          <p:cNvSpPr txBox="1"/>
          <p:nvPr/>
        </p:nvSpPr>
        <p:spPr>
          <a:xfrm>
            <a:off x="5503862" y="1387475"/>
            <a:ext cx="6027737" cy="410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837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 分數計算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 分數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為 −0.712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α 設定為5% : Z 值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(95% 信心水平，雙尾檢定) 為 1.96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檢定結果分析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由於計算出的 Z 分數 −0.712的絕對值小於臨界值 1.96，我們不能拒絕零假設</a:t>
            </a:r>
            <a:r>
              <a:rPr b="0" i="1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​。這意味著沒有足夠的證據支持對立假設 </a:t>
            </a:r>
            <a:r>
              <a:rPr b="0" i="1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​，即</a:t>
            </a:r>
            <a:r>
              <a:rPr b="0" i="0" lang="en-US" sz="1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價格變化幅度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不會大於2%的說法。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信賴區間解釋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95% 信賴區間為 (0.768,0.962)，表明如果重複試驗多次，大約95% 的信賴區間會包含真實的價格變化幅度。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總結: 根據樣本數據，我們無法證明價格變化幅度不會大於2%，且再現率很可能介於76.8%到96.2%之間。 ​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1400175" y="5594350"/>
            <a:ext cx="101917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Microsoft JhengHei"/>
              <a:buNone/>
            </a:pPr>
            <a:r>
              <a:rPr b="1" i="0" lang="en-US" sz="24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icrosoft JhengHei"/>
              <a:buNone/>
            </a:pPr>
            <a:r>
              <a:rPr b="1" i="0" lang="en-US" sz="20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根據樣本數據，我們相信當成交量有50%的變動時，14天後的股票價格變化幅度達到2%以上的機率為90%是成立的，且再現率很可能介於76.8%到96.2%之間。 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016000" y="5632450"/>
            <a:ext cx="10666412" cy="106838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1065212" y="1916112"/>
            <a:ext cx="111267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Microsoft JhengHei"/>
              <a:buNone/>
            </a:pP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尋找定義零假設極限值(H</a:t>
            </a:r>
            <a:r>
              <a:rPr b="1" baseline="-25000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 </a:t>
            </a: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=x) 和對立假設極限值(H</a:t>
            </a:r>
            <a:r>
              <a:rPr b="1" baseline="-25000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≠x)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819150" y="1390650"/>
            <a:ext cx="2860675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11200" y="274637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進階研究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1065212" y="2995612"/>
            <a:ext cx="11126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Microsoft JhengHei"/>
              <a:buNone/>
            </a:pP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試算顯著性水平（α）的影響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/>
        </p:nvSpPr>
        <p:spPr>
          <a:xfrm>
            <a:off x="760412" y="1230312"/>
            <a:ext cx="111267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Microsoft JhengHei"/>
              <a:buNone/>
            </a:pP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尋找定義零假設極限值(H</a:t>
            </a:r>
            <a:r>
              <a:rPr b="1" baseline="-25000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 </a:t>
            </a: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=0.94) 和對立假設極限值(H</a:t>
            </a:r>
            <a:r>
              <a:rPr b="1" baseline="-25000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≠0.94)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819150" y="1390650"/>
            <a:ext cx="2860675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711200" y="274637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進階研究 </a:t>
            </a:r>
            <a:r>
              <a:rPr b="1" i="0" lang="en-US" sz="28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b="1" i="0" lang="en-US" sz="2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定義零假設與對立假設極限值</a:t>
            </a:r>
            <a:endParaRPr/>
          </a:p>
        </p:txBody>
      </p:sp>
      <p:grpSp>
        <p:nvGrpSpPr>
          <p:cNvPr id="202" name="Google Shape;202;p23"/>
          <p:cNvGrpSpPr/>
          <p:nvPr/>
        </p:nvGrpSpPr>
        <p:grpSpPr>
          <a:xfrm>
            <a:off x="541337" y="1720850"/>
            <a:ext cx="4578350" cy="4251325"/>
            <a:chOff x="474" y="979"/>
            <a:chExt cx="2774" cy="2678"/>
          </a:xfrm>
        </p:grpSpPr>
        <p:grpSp>
          <p:nvGrpSpPr>
            <p:cNvPr id="203" name="Google Shape;203;p23"/>
            <p:cNvGrpSpPr/>
            <p:nvPr/>
          </p:nvGrpSpPr>
          <p:grpSpPr>
            <a:xfrm>
              <a:off x="474" y="979"/>
              <a:ext cx="2774" cy="1801"/>
              <a:chOff x="474" y="979"/>
              <a:chExt cx="2774" cy="1801"/>
            </a:xfrm>
          </p:grpSpPr>
          <p:sp>
            <p:nvSpPr>
              <p:cNvPr id="204" name="Google Shape;204;p23"/>
              <p:cNvSpPr txBox="1"/>
              <p:nvPr/>
            </p:nvSpPr>
            <p:spPr>
              <a:xfrm>
                <a:off x="474" y="979"/>
                <a:ext cx="2774" cy="1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270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2000"/>
                  <a:buFont typeface="Microsoft JhengHei"/>
                  <a:buChar char="•"/>
                </a:pPr>
                <a:r>
                  <a:rPr b="1" i="0" lang="en-US" sz="2000" u="none">
                    <a:solidFill>
                      <a:srgbClr val="0000FF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使用信賴區間假說檢定: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樣本大小：n=37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支持零假設(價格變化幅度會大於2%) 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H</a:t>
                </a:r>
                <a:r>
                  <a:rPr b="0" baseline="-2500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0</a:t>
                </a: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：P=0.94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支持對立假設(價格變化幅度不會大於2%) 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H</a:t>
                </a:r>
                <a:r>
                  <a:rPr b="0" baseline="-2500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1</a:t>
                </a: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：P≠0.94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α 設定為5%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icrosoft JhengHei"/>
                  <a:buNone/>
                </a:pP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</a:t>
                </a:r>
                <a: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                                   </a:t>
                </a:r>
                <a:b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                                                    =0.865</a:t>
                </a:r>
                <a:endParaRPr/>
              </a:p>
            </p:txBody>
          </p:sp>
          <p:pic>
            <p:nvPicPr>
              <p:cNvPr id="205" name="Google Shape;205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6" y="2307"/>
                <a:ext cx="2076" cy="4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6" name="Google Shape;206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" y="2954"/>
              <a:ext cx="983" cy="2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85" y="2864"/>
              <a:ext cx="1388" cy="3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23"/>
            <p:cNvGrpSpPr/>
            <p:nvPr/>
          </p:nvGrpSpPr>
          <p:grpSpPr>
            <a:xfrm>
              <a:off x="551" y="3216"/>
              <a:ext cx="1462" cy="441"/>
              <a:chOff x="1017" y="3231"/>
              <a:chExt cx="1462" cy="441"/>
            </a:xfrm>
          </p:grpSpPr>
          <p:sp>
            <p:nvSpPr>
              <p:cNvPr id="209" name="Google Shape;209;p23"/>
              <p:cNvSpPr txBox="1"/>
              <p:nvPr/>
            </p:nvSpPr>
            <p:spPr>
              <a:xfrm>
                <a:off x="1017" y="3366"/>
                <a:ext cx="146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CI=       ±Z</a:t>
                </a:r>
                <a:r>
                  <a:rPr b="0" i="0" lang="en-US" sz="16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α </a:t>
                </a:r>
                <a:r>
                  <a:rPr b="0" i="0" lang="en-US" sz="20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* SE</a:t>
                </a:r>
                <a:endParaRPr/>
              </a:p>
            </p:txBody>
          </p:sp>
          <p:pic>
            <p:nvPicPr>
              <p:cNvPr id="210" name="Google Shape;210;p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48" y="3231"/>
                <a:ext cx="245" cy="4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11" name="Google Shape;211;p23"/>
          <p:cNvSpPr/>
          <p:nvPr/>
        </p:nvSpPr>
        <p:spPr>
          <a:xfrm>
            <a:off x="4811712" y="2016125"/>
            <a:ext cx="450850" cy="37941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518150" y="1751012"/>
            <a:ext cx="6027737" cy="410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837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 分數計算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 分數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為 −1.924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α 設定為5% : Z 值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(95% 信心水平，雙尾檢定) 為 1.96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檢定結果分析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由於計算出的 Z 分數 −1.924的絕對值小於臨界值 1.96，我們不能拒絕零假設</a:t>
            </a:r>
            <a:r>
              <a:rPr b="0" i="1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​。這意味著沒有足夠的證據支持對立假設 </a:t>
            </a:r>
            <a:r>
              <a:rPr b="0" i="1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​，即</a:t>
            </a:r>
            <a:r>
              <a:rPr b="0" i="0" lang="en-US" sz="1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價格變化幅度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不會大於2%的說法。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信賴區間解釋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95% 信賴區間為 (0.788,0.941)，表明如果重複試驗多次，大約95% 的信賴區間會包含真實的價格變化幅度。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總結: 根據樣本數據，我們無法證明價格變化幅度不會大於2%，且再現率很可能介於78.8%到94.1%之間。 ​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370012" y="5899150"/>
            <a:ext cx="101917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根據樣本數據，我們相信當成交量有50%的變動時，14天後的股票價格變化幅度達到2%以上的機率為94%是成立的，且再現率很可能介於78.8%到94.1%之間。 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1016000" y="5894387"/>
            <a:ext cx="10666412" cy="9207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/>
        </p:nvSpPr>
        <p:spPr>
          <a:xfrm>
            <a:off x="790575" y="1270000"/>
            <a:ext cx="111267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Microsoft JhengHei"/>
              <a:buNone/>
            </a:pP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定義零假設極限值(H</a:t>
            </a:r>
            <a:r>
              <a:rPr b="1" baseline="-25000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 </a:t>
            </a: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=0.945) 和對立假設極限值(H</a:t>
            </a:r>
            <a:r>
              <a:rPr b="1" baseline="-25000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≠0.945)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819150" y="1390650"/>
            <a:ext cx="2860675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727075" y="274637"/>
            <a:ext cx="108553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進階研究</a:t>
            </a:r>
            <a:r>
              <a:rPr b="1" i="0" lang="en-US" sz="28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b="1" i="0" lang="en-US" sz="2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定義零假設與對立假設極限值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4811712" y="2016125"/>
            <a:ext cx="450850" cy="37941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5461000" y="1893887"/>
            <a:ext cx="6027737" cy="410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837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 分數計算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 分數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為 −2.138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α 設定為5% : Z 值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(95% 信心水平，雙尾檢定) 為 1.96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檢定結果分析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由於計算出的 Z 分數 −2.138的絕對值大於臨界值 1.96，我們拒絕零假設</a:t>
            </a:r>
            <a:r>
              <a:rPr b="0" i="1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​。這充分的證據支持對立假設 </a:t>
            </a:r>
            <a:r>
              <a:rPr b="0" i="1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​，即</a:t>
            </a:r>
            <a:r>
              <a:rPr b="0" i="0" lang="en-US" sz="1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價格變化幅度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不會大於2%的說法。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信賴區間解釋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95% 信賴區間為 (0.791,0.938)，表明如果重複試驗多次，大約95% 的信賴區間會包含真實的價格變化幅度。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總結: 根據樣本數據，我們無法證明價格變化幅度不會大於2%，且再現率很可能介於79.1%到93.8%之間。 ​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1370012" y="5884862"/>
            <a:ext cx="101917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根據樣本數據，我們相信當成交量有50%的變動時，14天後的股票價格變化幅度達到2%以上的機率為94.5%是不成立的，且再現率很可能介於79.1%到93.8%之間。 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1058862" y="5937250"/>
            <a:ext cx="10666412" cy="9207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24"/>
          <p:cNvGrpSpPr/>
          <p:nvPr/>
        </p:nvGrpSpPr>
        <p:grpSpPr>
          <a:xfrm>
            <a:off x="541337" y="1706562"/>
            <a:ext cx="4578350" cy="4119562"/>
            <a:chOff x="474" y="979"/>
            <a:chExt cx="2774" cy="2678"/>
          </a:xfrm>
        </p:grpSpPr>
        <p:grpSp>
          <p:nvGrpSpPr>
            <p:cNvPr id="227" name="Google Shape;227;p24"/>
            <p:cNvGrpSpPr/>
            <p:nvPr/>
          </p:nvGrpSpPr>
          <p:grpSpPr>
            <a:xfrm>
              <a:off x="474" y="979"/>
              <a:ext cx="2774" cy="1801"/>
              <a:chOff x="474" y="979"/>
              <a:chExt cx="2774" cy="1801"/>
            </a:xfrm>
          </p:grpSpPr>
          <p:sp>
            <p:nvSpPr>
              <p:cNvPr id="228" name="Google Shape;228;p24"/>
              <p:cNvSpPr txBox="1"/>
              <p:nvPr/>
            </p:nvSpPr>
            <p:spPr>
              <a:xfrm>
                <a:off x="474" y="979"/>
                <a:ext cx="2774" cy="1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270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2000"/>
                  <a:buFont typeface="Microsoft JhengHei"/>
                  <a:buChar char="•"/>
                </a:pPr>
                <a:r>
                  <a:rPr b="1" i="0" lang="en-US" sz="2000" u="none">
                    <a:solidFill>
                      <a:srgbClr val="0000FF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使用信賴區間假說檢定: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樣本大小：n=37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支持零假設(價格變化幅度會大於2%) 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H0：P=0.945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支持對立假設(價格變化幅度不會大於2%) 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H1：P≠0.945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α 設定為5%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icrosoft JhengHei"/>
                  <a:buNone/>
                </a:pP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</a:t>
                </a:r>
                <a: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                                   </a:t>
                </a:r>
                <a:b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                                                    =0.865</a:t>
                </a:r>
                <a:endParaRPr/>
              </a:p>
            </p:txBody>
          </p:sp>
          <p:pic>
            <p:nvPicPr>
              <p:cNvPr id="229" name="Google Shape;229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6" y="2307"/>
                <a:ext cx="2076" cy="4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0" name="Google Shape;230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" y="2954"/>
              <a:ext cx="983" cy="2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85" y="2864"/>
              <a:ext cx="1388" cy="3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" name="Google Shape;232;p24"/>
            <p:cNvGrpSpPr/>
            <p:nvPr/>
          </p:nvGrpSpPr>
          <p:grpSpPr>
            <a:xfrm>
              <a:off x="551" y="3216"/>
              <a:ext cx="1462" cy="441"/>
              <a:chOff x="1017" y="3231"/>
              <a:chExt cx="1462" cy="441"/>
            </a:xfrm>
          </p:grpSpPr>
          <p:sp>
            <p:nvSpPr>
              <p:cNvPr id="233" name="Google Shape;233;p24"/>
              <p:cNvSpPr txBox="1"/>
              <p:nvPr/>
            </p:nvSpPr>
            <p:spPr>
              <a:xfrm>
                <a:off x="1017" y="3366"/>
                <a:ext cx="1462" cy="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CI=       ±Z</a:t>
                </a:r>
                <a:r>
                  <a:rPr b="0" i="0" lang="en-US" sz="16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α </a:t>
                </a:r>
                <a:r>
                  <a:rPr b="0" i="0" lang="en-US" sz="20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* SE</a:t>
                </a:r>
                <a:endParaRPr/>
              </a:p>
            </p:txBody>
          </p:sp>
          <p:pic>
            <p:nvPicPr>
              <p:cNvPr id="234" name="Google Shape;234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48" y="3231"/>
                <a:ext cx="245" cy="4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4294967295" type="title"/>
          </p:nvPr>
        </p:nvSpPr>
        <p:spPr>
          <a:xfrm>
            <a:off x="866775" y="1527175"/>
            <a:ext cx="10401300" cy="417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Microsoft JhengHei"/>
              <a:buNone/>
            </a:pPr>
            <a:r>
              <a:rPr b="0" i="0" lang="en-US" sz="3600" u="none" cap="none" strike="noStrike">
                <a:solidFill>
                  <a:srgbClr val="FF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Motivation：</a:t>
            </a:r>
            <a:br>
              <a:rPr b="0" i="0" lang="en-US" sz="3600" u="none" cap="none" strike="noStrike">
                <a:solidFill>
                  <a:srgbClr val="FF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藉由統計分析看股票市場，並以股票代號0050成份股之量價影響變化情形，是否有量比價先行的存在關係。</a:t>
            </a:r>
            <a:br>
              <a:rPr b="0" i="0" lang="en-US" sz="2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b="0" i="0" lang="en-US" sz="2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3600" u="none" cap="none" strike="noStrike">
                <a:solidFill>
                  <a:srgbClr val="FF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Gather Information：</a:t>
            </a:r>
            <a:br>
              <a:rPr b="0" i="0" lang="en-US" sz="3600" u="none" cap="none" strike="noStrike">
                <a:solidFill>
                  <a:srgbClr val="FF00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目前以元大台灣50(0050)成份股市值權重分布排名在前、中、後各3家，資料搜集期間為2022.11.10~2023.11.09近一年間的成交量與價之數值，初步分析各股間成交量與成交價的變化關係，並結合統計學Chapter 1之課程內容，劃出時間序列圖（Line charts）。</a:t>
            </a: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0" i="0" lang="en-US" sz="44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Statistics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/>
        </p:nvSpPr>
        <p:spPr>
          <a:xfrm>
            <a:off x="854075" y="1292225"/>
            <a:ext cx="11126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Microsoft JhengHei"/>
              <a:buNone/>
            </a:pP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試算顯著性水平（α）的影響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819150" y="1390650"/>
            <a:ext cx="2860675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739775" y="274637"/>
            <a:ext cx="108426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進階研究 </a:t>
            </a:r>
            <a:r>
              <a:rPr b="1" i="0" lang="en-US" sz="28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b="1" i="0" lang="en-US" sz="2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試算顯著性水平（α）的影響</a:t>
            </a:r>
            <a:endParaRPr/>
          </a:p>
        </p:txBody>
      </p:sp>
      <p:grpSp>
        <p:nvGrpSpPr>
          <p:cNvPr id="242" name="Google Shape;242;p25"/>
          <p:cNvGrpSpPr/>
          <p:nvPr/>
        </p:nvGrpSpPr>
        <p:grpSpPr>
          <a:xfrm>
            <a:off x="455612" y="1808162"/>
            <a:ext cx="4578350" cy="4119562"/>
            <a:chOff x="474" y="979"/>
            <a:chExt cx="2774" cy="2678"/>
          </a:xfrm>
        </p:grpSpPr>
        <p:grpSp>
          <p:nvGrpSpPr>
            <p:cNvPr id="243" name="Google Shape;243;p25"/>
            <p:cNvGrpSpPr/>
            <p:nvPr/>
          </p:nvGrpSpPr>
          <p:grpSpPr>
            <a:xfrm>
              <a:off x="474" y="979"/>
              <a:ext cx="2774" cy="1801"/>
              <a:chOff x="474" y="979"/>
              <a:chExt cx="2774" cy="1801"/>
            </a:xfrm>
          </p:grpSpPr>
          <p:sp>
            <p:nvSpPr>
              <p:cNvPr id="244" name="Google Shape;244;p25"/>
              <p:cNvSpPr txBox="1"/>
              <p:nvPr/>
            </p:nvSpPr>
            <p:spPr>
              <a:xfrm>
                <a:off x="474" y="979"/>
                <a:ext cx="2774" cy="1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270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2000"/>
                  <a:buFont typeface="Microsoft JhengHei"/>
                  <a:buChar char="•"/>
                </a:pPr>
                <a:r>
                  <a:rPr b="1" i="0" lang="en-US" sz="2000" u="none">
                    <a:solidFill>
                      <a:srgbClr val="0000FF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使用信賴區間假說檢定: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樣本大小：n=37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支持零假設(價格變化幅度會大於2%) 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H</a:t>
                </a:r>
                <a:r>
                  <a:rPr b="0" baseline="-2500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0</a:t>
                </a: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：P=0.95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支持對立假設(價格變化幅度不會大於2%) 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H</a:t>
                </a:r>
                <a:r>
                  <a:rPr b="0" baseline="-2500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1</a:t>
                </a: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：P≠0.95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α 設定為0.001%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icrosoft JhengHei"/>
                  <a:buNone/>
                </a:pP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</a:t>
                </a:r>
                <a: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                                   </a:t>
                </a:r>
                <a:b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                                                    =0.865</a:t>
                </a:r>
                <a:endParaRPr/>
              </a:p>
            </p:txBody>
          </p:sp>
          <p:pic>
            <p:nvPicPr>
              <p:cNvPr id="245" name="Google Shape;245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6" y="2307"/>
                <a:ext cx="2076" cy="4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6" name="Google Shape;246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" y="2954"/>
              <a:ext cx="983" cy="2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85" y="2864"/>
              <a:ext cx="1388" cy="3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8" name="Google Shape;248;p25"/>
            <p:cNvGrpSpPr/>
            <p:nvPr/>
          </p:nvGrpSpPr>
          <p:grpSpPr>
            <a:xfrm>
              <a:off x="551" y="3216"/>
              <a:ext cx="1462" cy="441"/>
              <a:chOff x="1017" y="3231"/>
              <a:chExt cx="1462" cy="441"/>
            </a:xfrm>
          </p:grpSpPr>
          <p:sp>
            <p:nvSpPr>
              <p:cNvPr id="249" name="Google Shape;249;p25"/>
              <p:cNvSpPr txBox="1"/>
              <p:nvPr/>
            </p:nvSpPr>
            <p:spPr>
              <a:xfrm>
                <a:off x="1017" y="3366"/>
                <a:ext cx="1462" cy="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CI=       ±Z</a:t>
                </a:r>
                <a:r>
                  <a:rPr b="0" i="0" lang="en-US" sz="16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α </a:t>
                </a:r>
                <a:r>
                  <a:rPr b="0" i="0" lang="en-US" sz="20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* SE</a:t>
                </a:r>
                <a:endParaRPr/>
              </a:p>
            </p:txBody>
          </p:sp>
          <p:pic>
            <p:nvPicPr>
              <p:cNvPr id="250" name="Google Shape;250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48" y="3231"/>
                <a:ext cx="245" cy="4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1" name="Google Shape;251;p25"/>
          <p:cNvSpPr/>
          <p:nvPr/>
        </p:nvSpPr>
        <p:spPr>
          <a:xfrm>
            <a:off x="4811712" y="2016125"/>
            <a:ext cx="450850" cy="37941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5373687" y="1719262"/>
            <a:ext cx="6527800" cy="410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837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 分數計算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 分數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為 −2.376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α 設定為0.001% : Z 值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(99.999% 信心水平，雙尾檢定) 為 4.417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檢定結果分析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由於計算出的 Z 分數 −2.376的絕對值小於臨界值 4.417，我們不能拒絕零假設</a:t>
            </a:r>
            <a:r>
              <a:rPr b="0" i="1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​。這意味著沒有足夠的證據支持對立假設 </a:t>
            </a:r>
            <a:r>
              <a:rPr b="0" i="1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​，即</a:t>
            </a:r>
            <a:r>
              <a:rPr b="0" i="0" lang="en-US" sz="1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價格變化幅度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不會大於2%的說法。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信賴區間解釋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95% 信賴區間為 (0.795,0.935)，表明如果重複試驗多次，大約95% 的信賴區間會包含真實的價格變化幅度。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總結: 根據樣本數據，我們證明價格變化幅度會大於2%，且再現率很可能介於79.5%到93.5%之間。 ​</a:t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1058862" y="5937250"/>
            <a:ext cx="10666412" cy="9207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1370012" y="5942012"/>
            <a:ext cx="101917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根據樣本數據，我們相信當成交量有50%的變動時，14天後的股票價格變化幅度達到2%以上的機率為95%是成立的，且再現率很可能介於79.5%到93.5%之間。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825500" y="1233487"/>
            <a:ext cx="11126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Microsoft JhengHei"/>
              <a:buNone/>
            </a:pPr>
            <a:r>
              <a:rPr b="1" i="0" lang="en-US" sz="24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試算顯著性水平（α）的影響</a:t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819150" y="1390650"/>
            <a:ext cx="2860675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727075" y="274637"/>
            <a:ext cx="108553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進階研究 </a:t>
            </a:r>
            <a:r>
              <a:rPr b="1" i="0" lang="en-US" sz="28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b="1" i="0" lang="en-US" sz="2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試算顯著性水平（α）的影響</a:t>
            </a:r>
            <a:endParaRPr/>
          </a:p>
        </p:txBody>
      </p:sp>
      <p:grpSp>
        <p:nvGrpSpPr>
          <p:cNvPr id="262" name="Google Shape;262;p26"/>
          <p:cNvGrpSpPr/>
          <p:nvPr/>
        </p:nvGrpSpPr>
        <p:grpSpPr>
          <a:xfrm>
            <a:off x="439737" y="1692275"/>
            <a:ext cx="4578350" cy="4119562"/>
            <a:chOff x="474" y="979"/>
            <a:chExt cx="2774" cy="2678"/>
          </a:xfrm>
        </p:grpSpPr>
        <p:grpSp>
          <p:nvGrpSpPr>
            <p:cNvPr id="263" name="Google Shape;263;p26"/>
            <p:cNvGrpSpPr/>
            <p:nvPr/>
          </p:nvGrpSpPr>
          <p:grpSpPr>
            <a:xfrm>
              <a:off x="474" y="979"/>
              <a:ext cx="2774" cy="1801"/>
              <a:chOff x="474" y="979"/>
              <a:chExt cx="2774" cy="1801"/>
            </a:xfrm>
          </p:grpSpPr>
          <p:sp>
            <p:nvSpPr>
              <p:cNvPr id="264" name="Google Shape;264;p26"/>
              <p:cNvSpPr txBox="1"/>
              <p:nvPr/>
            </p:nvSpPr>
            <p:spPr>
              <a:xfrm>
                <a:off x="474" y="979"/>
                <a:ext cx="2774" cy="1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270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2000"/>
                  <a:buFont typeface="Microsoft JhengHei"/>
                  <a:buChar char="•"/>
                </a:pPr>
                <a:r>
                  <a:rPr b="1" i="0" lang="en-US" sz="2000" u="none">
                    <a:solidFill>
                      <a:srgbClr val="0000FF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使用信賴區間假說檢定: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樣本大小：n=37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支持零假設(價格變化幅度會大於2%) 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H0：P=0.95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支持對立假設(價格變化幅度不會大於2%) 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H1：P≠0.95</a:t>
                </a:r>
                <a:b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α 設定為1%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icrosoft JhengHei"/>
                  <a:buNone/>
                </a:pPr>
                <a:r>
                  <a:rPr b="0" i="0" lang="en-US" sz="1800" u="none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</a:t>
                </a:r>
                <a: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                                   </a:t>
                </a:r>
                <a:b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b="0" i="0" lang="en-US" sz="18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                                                         =0.865</a:t>
                </a:r>
                <a:endParaRPr/>
              </a:p>
            </p:txBody>
          </p:sp>
          <p:pic>
            <p:nvPicPr>
              <p:cNvPr id="265" name="Google Shape;265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6" y="2307"/>
                <a:ext cx="2076" cy="4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6" name="Google Shape;26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" y="2954"/>
              <a:ext cx="983" cy="2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85" y="2864"/>
              <a:ext cx="1388" cy="3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" name="Google Shape;268;p26"/>
            <p:cNvGrpSpPr/>
            <p:nvPr/>
          </p:nvGrpSpPr>
          <p:grpSpPr>
            <a:xfrm>
              <a:off x="551" y="3216"/>
              <a:ext cx="1462" cy="441"/>
              <a:chOff x="1017" y="3231"/>
              <a:chExt cx="1462" cy="441"/>
            </a:xfrm>
          </p:grpSpPr>
          <p:sp>
            <p:nvSpPr>
              <p:cNvPr id="269" name="Google Shape;269;p26"/>
              <p:cNvSpPr txBox="1"/>
              <p:nvPr/>
            </p:nvSpPr>
            <p:spPr>
              <a:xfrm>
                <a:off x="1017" y="3366"/>
                <a:ext cx="1462" cy="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icrosoft JhengHei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CI=       ±Z</a:t>
                </a:r>
                <a:r>
                  <a:rPr b="0" i="0" lang="en-US" sz="16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α </a:t>
                </a:r>
                <a:r>
                  <a:rPr b="0" i="0" lang="en-US" sz="2000" u="non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 * SE</a:t>
                </a:r>
                <a:endParaRPr/>
              </a:p>
            </p:txBody>
          </p:sp>
          <p:pic>
            <p:nvPicPr>
              <p:cNvPr id="270" name="Google Shape;270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48" y="3231"/>
                <a:ext cx="245" cy="4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71" name="Google Shape;271;p26"/>
          <p:cNvSpPr/>
          <p:nvPr/>
        </p:nvSpPr>
        <p:spPr>
          <a:xfrm>
            <a:off x="4710112" y="1828800"/>
            <a:ext cx="450850" cy="37941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5316537" y="1690687"/>
            <a:ext cx="6527800" cy="410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837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 分數計算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 分數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為 −2.376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α 設定為1% : Z 值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(99% 信心水平，雙尾檢定) 為 2.576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檢定結果分析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由於計算出的 Z 分數 −2.376的絕對值大於臨界值 2.576，我們拒絕零假設</a:t>
            </a:r>
            <a:r>
              <a:rPr b="0" i="1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​。這意味著沒有足夠的證據支持對立假設 </a:t>
            </a:r>
            <a:r>
              <a:rPr b="0" i="1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​，即</a:t>
            </a:r>
            <a:r>
              <a:rPr b="0" i="0" lang="en-US" sz="1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價格變化幅度</a:t>
            </a: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不會大於2%的說法。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1" i="0" lang="en-US" sz="1800" u="sng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信賴區間解釋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sng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95% 信賴區間為 (0.795,0.935)，表明如果重複試驗多次，大約95% 的信賴區間會包含真實的價格變化幅度。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總結: 根據樣本數據，我們證明價格變化幅度會大於2%，且再現率很可能介於79.5%到93.5%之間。 ​</a:t>
            </a: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1370012" y="5884862"/>
            <a:ext cx="101917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None/>
            </a:pPr>
            <a:r>
              <a:rPr b="1" i="0" lang="en-US" sz="18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根據樣本數據，我們相信當成交量有50%的變動時，14天後的股票價格變化幅度達到2%以上的機率為95%是不成立的，且再現率很可能介於79.5%到93.5%之間。 </a:t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1058862" y="5880100"/>
            <a:ext cx="10666412" cy="9207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/>
        </p:nvSpPr>
        <p:spPr>
          <a:xfrm>
            <a:off x="819150" y="1390650"/>
            <a:ext cx="2860675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741362" y="274637"/>
            <a:ext cx="10841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未來研究方向</a:t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973137" y="1958975"/>
            <a:ext cx="10598150" cy="244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1.假設檢定給定條件不同，結果會有所差異，可做後續相關研究。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2.本案以2330成份股為例，後續可對其他股票做相同性研究分析。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3.透過本案統計分析結果，將應用於生活投資策略上，並可匯集同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好，開發相關程式模組化，成立投資公司共同創業發展。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/>
        </p:nvSpPr>
        <p:spPr>
          <a:xfrm>
            <a:off x="966787" y="1644650"/>
            <a:ext cx="10110787" cy="330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Backup Materials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050" y="1349375"/>
            <a:ext cx="10302875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087" y="5437187"/>
            <a:ext cx="4506912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862" y="6053137"/>
            <a:ext cx="4529137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/>
        </p:nvSpPr>
        <p:spPr>
          <a:xfrm>
            <a:off x="9107487" y="465137"/>
            <a:ext cx="2259012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icrosoft JhengHei"/>
              <a:buNone/>
            </a:pPr>
            <a:r>
              <a:rPr b="0" i="1" lang="en-US" sz="20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Statistics Project 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990600" y="304800"/>
            <a:ext cx="8139112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icrosoft JhengHei"/>
              <a:buNone/>
            </a:pPr>
            <a:r>
              <a:rPr b="0" i="1" lang="en-US" sz="32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量比價先行 -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設定顯著性水平、計算檢驗統計量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97012"/>
            <a:ext cx="10515600" cy="42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898525" y="2789237"/>
            <a:ext cx="10399712" cy="438150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0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Statistics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資料收集</a:t>
            </a:r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以Python產生一個應用程式: StockPRICEs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輸入相關資訊以取得所需資料(RawData)</a:t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5875" y="1584325"/>
            <a:ext cx="10318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225" y="3221037"/>
            <a:ext cx="10541000" cy="259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7412" y="3773487"/>
            <a:ext cx="5478462" cy="28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2028825"/>
            <a:ext cx="10612437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/>
        </p:nvSpPr>
        <p:spPr>
          <a:xfrm>
            <a:off x="739775" y="1435100"/>
            <a:ext cx="2430462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Data1-0050</a:t>
            </a:r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資料視覺化 </a:t>
            </a:r>
            <a:r>
              <a:rPr b="1" i="0" lang="en-US" sz="28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Exploratory data analysis</a:t>
            </a: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/>
        </p:nvSpPr>
        <p:spPr>
          <a:xfrm>
            <a:off x="815975" y="1320800"/>
            <a:ext cx="23241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Data2-2330</a:t>
            </a:r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50" y="1808162"/>
            <a:ext cx="10593387" cy="22748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/>
        </p:nvSpPr>
        <p:spPr>
          <a:xfrm>
            <a:off x="6002337" y="723900"/>
            <a:ext cx="52308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icrosoft JhengHei"/>
              <a:buNone/>
            </a:pPr>
            <a:r>
              <a:rPr b="0" i="1" lang="en-US" sz="18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Statistics Project</a:t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資料視覺化 </a:t>
            </a:r>
            <a:r>
              <a:rPr b="1" i="0" lang="en-US" sz="28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Exploratory data analysis</a:t>
            </a: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987" y="4456112"/>
            <a:ext cx="10523537" cy="226218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/>
        </p:nvSpPr>
        <p:spPr>
          <a:xfrm>
            <a:off x="246062" y="3786187"/>
            <a:ext cx="3360737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Data7-2883</a:t>
            </a:r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10028237" y="2170112"/>
            <a:ext cx="1270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 Tuned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925" y="1541462"/>
            <a:ext cx="5314950" cy="2239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/>
          <p:nvPr/>
        </p:nvSpPr>
        <p:spPr>
          <a:xfrm>
            <a:off x="-2689225" y="1270000"/>
            <a:ext cx="10515600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Data3-2454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3512" y="1555750"/>
            <a:ext cx="5294312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6672262" y="1282700"/>
            <a:ext cx="2768600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Data4-2317</a:t>
            </a: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387" y="3967162"/>
            <a:ext cx="5303837" cy="2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835025" y="3921125"/>
            <a:ext cx="3402012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Data5-2885</a:t>
            </a: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9225" y="3948112"/>
            <a:ext cx="5332412" cy="22621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 txBox="1"/>
          <p:nvPr/>
        </p:nvSpPr>
        <p:spPr>
          <a:xfrm>
            <a:off x="6273800" y="3836987"/>
            <a:ext cx="3790950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Data6-2884</a:t>
            </a:r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資料視覺化 </a:t>
            </a:r>
            <a:r>
              <a:rPr b="1" i="0" lang="en-US" sz="28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Exploratory data analysis</a:t>
            </a: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337" y="1409700"/>
            <a:ext cx="5302250" cy="222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1254125" y="1247775"/>
            <a:ext cx="2679700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Data8-2888</a:t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6987" y="1428750"/>
            <a:ext cx="5332412" cy="2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6413500" y="1323975"/>
            <a:ext cx="31321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Data11-2889</a:t>
            </a:r>
            <a:endParaRPr/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025" y="4060825"/>
            <a:ext cx="5289550" cy="225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987425" y="4038600"/>
            <a:ext cx="3463925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Data12-2897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8100" y="4071937"/>
            <a:ext cx="5311775" cy="226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6969125" y="4162425"/>
            <a:ext cx="2716212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icrosoft JhengHei"/>
              <a:buNone/>
            </a:pPr>
            <a:r>
              <a:rPr b="0" i="0" lang="en-US" sz="28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Data7-2883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Microsoft JhengHei"/>
              <a:buNone/>
            </a:pP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資料視覺化 </a:t>
            </a:r>
            <a:r>
              <a:rPr b="1" i="0" lang="en-US" sz="28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Exploratory data analysis</a:t>
            </a:r>
            <a:r>
              <a:rPr b="1" i="0" lang="en-US" sz="4400" u="non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/>
        </p:nvSpPr>
        <p:spPr>
          <a:xfrm>
            <a:off x="819150" y="1390650"/>
            <a:ext cx="2860675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研究方法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657225" y="1762125"/>
            <a:ext cx="10453687" cy="338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i="0" lang="en-US" sz="36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量比價先行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i="0" sz="3600" u="sng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icrosoft JhengHei"/>
              <a:buNone/>
            </a:pPr>
            <a:r>
              <a:rPr b="0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b="1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ㄧ檔0050成份股</a:t>
            </a:r>
            <a:r>
              <a:rPr b="0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為研究標的，取</a:t>
            </a:r>
            <a:r>
              <a:rPr b="1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一整個年度</a:t>
            </a:r>
            <a:r>
              <a:rPr b="0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的交易資料。分析是否當</a:t>
            </a:r>
            <a:r>
              <a:rPr b="1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成交量有相當變化幅度</a:t>
            </a:r>
            <a:r>
              <a:rPr b="0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後，在</a:t>
            </a:r>
            <a:r>
              <a:rPr b="1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某個時間點</a:t>
            </a:r>
            <a:r>
              <a:rPr b="0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，會有</a:t>
            </a:r>
            <a:r>
              <a:rPr b="1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相當幅度的價格變化幅度</a:t>
            </a:r>
            <a:r>
              <a:rPr b="0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，而且此現象會</a:t>
            </a:r>
            <a:r>
              <a:rPr b="1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存在非常高的出現機率</a:t>
            </a:r>
            <a:r>
              <a:rPr b="0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                    </a:t>
            </a:r>
            <a:r>
              <a:rPr b="0" i="0" lang="en-US" sz="3600" u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   </a:t>
            </a:r>
            <a:r>
              <a:rPr b="0" i="0" lang="en-US" sz="3600" u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預設簡報設計">
  <a:themeElements>
    <a:clrScheme name="1_預設簡報設計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