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71" r:id="rId10"/>
    <p:sldId id="272" r:id="rId11"/>
    <p:sldId id="276" r:id="rId12"/>
    <p:sldId id="273" r:id="rId13"/>
    <p:sldId id="274" r:id="rId14"/>
    <p:sldId id="263" r:id="rId15"/>
    <p:sldId id="282" r:id="rId16"/>
    <p:sldId id="265" r:id="rId17"/>
    <p:sldId id="279" r:id="rId18"/>
    <p:sldId id="266" r:id="rId19"/>
    <p:sldId id="283" r:id="rId20"/>
    <p:sldId id="267" r:id="rId21"/>
    <p:sldId id="281" r:id="rId22"/>
    <p:sldId id="268" r:id="rId23"/>
    <p:sldId id="278"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12/16/2022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12/16/2022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7BA9-F1FA-4A3B-B040-4369FD034784}"/>
              </a:ext>
            </a:extLst>
          </p:cNvPr>
          <p:cNvSpPr>
            <a:spLocks noGrp="1"/>
          </p:cNvSpPr>
          <p:nvPr>
            <p:ph type="ctrTitle"/>
          </p:nvPr>
        </p:nvSpPr>
        <p:spPr>
          <a:xfrm>
            <a:off x="1241582" y="1338562"/>
            <a:ext cx="9047824" cy="2954305"/>
          </a:xfrm>
        </p:spPr>
        <p:txBody>
          <a:bodyPr/>
          <a:lstStyle/>
          <a:p>
            <a:br>
              <a:rPr lang="en-IN" dirty="0"/>
            </a:br>
            <a:r>
              <a:rPr lang="en-IN" dirty="0"/>
              <a:t>PHONEBOOK APPLICATION</a:t>
            </a:r>
          </a:p>
        </p:txBody>
      </p:sp>
      <p:pic>
        <p:nvPicPr>
          <p:cNvPr id="1026" name="Picture 2" descr="Phonebook - Free networking icons">
            <a:extLst>
              <a:ext uri="{FF2B5EF4-FFF2-40B4-BE49-F238E27FC236}">
                <a16:creationId xmlns:a16="http://schemas.microsoft.com/office/drawing/2014/main" id="{2F3D668A-7CBC-4FD5-BA33-8E0006EF7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744" y="1613070"/>
            <a:ext cx="3319035" cy="331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62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2282-CB12-4687-BBB5-60CF50CA864C}"/>
              </a:ext>
            </a:extLst>
          </p:cNvPr>
          <p:cNvSpPr>
            <a:spLocks noGrp="1"/>
          </p:cNvSpPr>
          <p:nvPr>
            <p:ph type="title"/>
          </p:nvPr>
        </p:nvSpPr>
        <p:spPr>
          <a:xfrm>
            <a:off x="818070" y="838200"/>
            <a:ext cx="8761413" cy="706964"/>
          </a:xfrm>
        </p:spPr>
        <p:txBody>
          <a:bodyPr/>
          <a:lstStyle/>
          <a:p>
            <a:r>
              <a:rPr lang="en-IN" sz="4400" dirty="0">
                <a:latin typeface="Times New Roman" panose="02020603050405020304" pitchFamily="18" charset="0"/>
                <a:cs typeface="Times New Roman" panose="02020603050405020304" pitchFamily="18" charset="0"/>
              </a:rPr>
              <a:t>Malloc():</a:t>
            </a:r>
          </a:p>
        </p:txBody>
      </p:sp>
      <p:sp>
        <p:nvSpPr>
          <p:cNvPr id="3" name="Content Placeholder 2">
            <a:extLst>
              <a:ext uri="{FF2B5EF4-FFF2-40B4-BE49-F238E27FC236}">
                <a16:creationId xmlns:a16="http://schemas.microsoft.com/office/drawing/2014/main" id="{B2852547-D41C-414F-8C5D-0A3810BB2467}"/>
              </a:ext>
            </a:extLst>
          </p:cNvPr>
          <p:cNvSpPr>
            <a:spLocks noGrp="1"/>
          </p:cNvSpPr>
          <p:nvPr>
            <p:ph idx="1"/>
          </p:nvPr>
        </p:nvSpPr>
        <p:spPr>
          <a:xfrm>
            <a:off x="529312" y="2574624"/>
            <a:ext cx="9846722" cy="3325662"/>
          </a:xfrm>
        </p:spPr>
        <p:txBody>
          <a:bodyPr/>
          <a:lstStyle/>
          <a:p>
            <a:pPr algn="just"/>
            <a:r>
              <a:rPr lang="en-IN" sz="2400" b="0" i="0" dirty="0">
                <a:solidFill>
                  <a:srgbClr val="333333"/>
                </a:solidFill>
                <a:effectLst/>
                <a:latin typeface="Times New Roman" panose="02020603050405020304" pitchFamily="18" charset="0"/>
                <a:cs typeface="Times New Roman" panose="02020603050405020304" pitchFamily="18" charset="0"/>
              </a:rPr>
              <a:t>The malloc() function allocates single block of requested memory.</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It doesn't initialize memory at execution time, so it has garbage value initially.</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It returns NULL if memory is not sufficient.</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The syntax of malloc() function is given below:</a:t>
            </a:r>
          </a:p>
          <a:p>
            <a:pPr marL="0" indent="0" algn="just">
              <a:buNone/>
            </a:pPr>
            <a:r>
              <a:rPr lang="en-IN" sz="2400" dirty="0">
                <a:solidFill>
                  <a:srgbClr val="333333"/>
                </a:solidFill>
                <a:latin typeface="Times New Roman" panose="02020603050405020304" pitchFamily="18" charset="0"/>
                <a:cs typeface="Times New Roman" panose="02020603050405020304" pitchFamily="18" charset="0"/>
              </a:rPr>
              <a:t>	</a:t>
            </a:r>
            <a:r>
              <a:rPr lang="en-IN" sz="2400" b="1" i="0" dirty="0" err="1">
                <a:solidFill>
                  <a:srgbClr val="000000"/>
                </a:solidFill>
                <a:effectLst/>
                <a:latin typeface="Times New Roman" panose="02020603050405020304" pitchFamily="18" charset="0"/>
                <a:cs typeface="Times New Roman" panose="02020603050405020304" pitchFamily="18" charset="0"/>
              </a:rPr>
              <a:t>ptr</a:t>
            </a:r>
            <a:r>
              <a:rPr lang="en-IN" sz="2400" b="1" i="0" dirty="0">
                <a:solidFill>
                  <a:srgbClr val="000000"/>
                </a:solidFill>
                <a:effectLst/>
                <a:latin typeface="Times New Roman" panose="02020603050405020304" pitchFamily="18" charset="0"/>
                <a:cs typeface="Times New Roman" panose="02020603050405020304" pitchFamily="18" charset="0"/>
              </a:rPr>
              <a:t> = (cast-type*)malloc(byte-size) </a:t>
            </a: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133690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4DC1-B34D-4BC0-B187-DE4DC47A0314}"/>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Multi files  and make file:</a:t>
            </a:r>
          </a:p>
        </p:txBody>
      </p:sp>
      <p:sp>
        <p:nvSpPr>
          <p:cNvPr id="3" name="Content Placeholder 2">
            <a:extLst>
              <a:ext uri="{FF2B5EF4-FFF2-40B4-BE49-F238E27FC236}">
                <a16:creationId xmlns:a16="http://schemas.microsoft.com/office/drawing/2014/main" id="{1A8623B2-6FD7-4499-86F6-CC8EF6B9525F}"/>
              </a:ext>
            </a:extLst>
          </p:cNvPr>
          <p:cNvSpPr>
            <a:spLocks noGrp="1"/>
          </p:cNvSpPr>
          <p:nvPr>
            <p:ph idx="1"/>
          </p:nvPr>
        </p:nvSpPr>
        <p:spPr>
          <a:xfrm>
            <a:off x="558800" y="2387600"/>
            <a:ext cx="10871200" cy="4033520"/>
          </a:xfrm>
        </p:spPr>
        <p:txBody>
          <a:bodyPr>
            <a:normAutofit/>
          </a:bodyPr>
          <a:lstStyle/>
          <a:p>
            <a:r>
              <a:rPr lang="en-IN" sz="2400" i="0" dirty="0">
                <a:solidFill>
                  <a:srgbClr val="202124"/>
                </a:solidFill>
                <a:effectLst/>
                <a:latin typeface="Times New Roman" panose="02020603050405020304" pitchFamily="18" charset="0"/>
                <a:cs typeface="Times New Roman" panose="02020603050405020304" pitchFamily="18" charset="0"/>
              </a:rPr>
              <a:t>A large C program should be divided into multiple files. </a:t>
            </a:r>
            <a:r>
              <a:rPr lang="en-IN" sz="2400" b="0" i="0" dirty="0">
                <a:solidFill>
                  <a:srgbClr val="202124"/>
                </a:solidFill>
                <a:effectLst/>
                <a:latin typeface="Times New Roman" panose="02020603050405020304" pitchFamily="18" charset="0"/>
                <a:cs typeface="Times New Roman" panose="02020603050405020304" pitchFamily="18" charset="0"/>
              </a:rPr>
              <a:t>This makes each file short enough to conveniently edit, print, etc. </a:t>
            </a:r>
          </a:p>
          <a:p>
            <a:r>
              <a:rPr lang="en-IN" sz="2400" b="0" i="0" dirty="0">
                <a:solidFill>
                  <a:srgbClr val="202124"/>
                </a:solidFill>
                <a:effectLst/>
                <a:latin typeface="Times New Roman" panose="02020603050405020304" pitchFamily="18" charset="0"/>
                <a:cs typeface="Times New Roman" panose="02020603050405020304" pitchFamily="18" charset="0"/>
              </a:rPr>
              <a:t>It also allows some of the code, e.g. utility functions such as linked list handlers or array allocation code, to be shared with other programs.</a:t>
            </a:r>
          </a:p>
          <a:p>
            <a:r>
              <a:rPr lang="en-IN" sz="2400" i="0" dirty="0">
                <a:solidFill>
                  <a:srgbClr val="202124"/>
                </a:solidFill>
                <a:effectLst/>
                <a:latin typeface="Times New Roman" panose="02020603050405020304" pitchFamily="18" charset="0"/>
                <a:cs typeface="Times New Roman" panose="02020603050405020304" pitchFamily="18" charset="0"/>
              </a:rPr>
              <a:t>A </a:t>
            </a:r>
            <a:r>
              <a:rPr lang="en-IN" sz="2400" i="0" dirty="0" err="1">
                <a:solidFill>
                  <a:srgbClr val="202124"/>
                </a:solidFill>
                <a:effectLst/>
                <a:latin typeface="Times New Roman" panose="02020603050405020304" pitchFamily="18" charset="0"/>
                <a:cs typeface="Times New Roman" panose="02020603050405020304" pitchFamily="18" charset="0"/>
              </a:rPr>
              <a:t>makefile</a:t>
            </a:r>
            <a:r>
              <a:rPr lang="en-IN" sz="2400" i="0" dirty="0">
                <a:solidFill>
                  <a:srgbClr val="202124"/>
                </a:solidFill>
                <a:effectLst/>
                <a:latin typeface="Times New Roman" panose="02020603050405020304" pitchFamily="18" charset="0"/>
                <a:cs typeface="Times New Roman" panose="02020603050405020304" pitchFamily="18" charset="0"/>
              </a:rPr>
              <a:t> is a special file, containing shell commands, that you create and name </a:t>
            </a:r>
            <a:r>
              <a:rPr lang="en-IN" sz="2400" i="0" dirty="0" err="1">
                <a:solidFill>
                  <a:srgbClr val="202124"/>
                </a:solidFill>
                <a:effectLst/>
                <a:latin typeface="Times New Roman" panose="02020603050405020304" pitchFamily="18" charset="0"/>
                <a:cs typeface="Times New Roman" panose="02020603050405020304" pitchFamily="18" charset="0"/>
              </a:rPr>
              <a:t>makefile</a:t>
            </a:r>
            <a:r>
              <a:rPr lang="en-IN" sz="2400" i="0" dirty="0">
                <a:solidFill>
                  <a:srgbClr val="202124"/>
                </a:solidFill>
                <a:effectLst/>
                <a:latin typeface="Times New Roman" panose="02020603050405020304" pitchFamily="18" charset="0"/>
                <a:cs typeface="Times New Roman" panose="02020603050405020304" pitchFamily="18" charset="0"/>
              </a:rPr>
              <a:t> </a:t>
            </a:r>
            <a:r>
              <a:rPr lang="en-IN" sz="2400" b="0" i="0" dirty="0">
                <a:solidFill>
                  <a:srgbClr val="202124"/>
                </a:solidFill>
                <a:effectLst/>
                <a:latin typeface="Times New Roman" panose="02020603050405020304" pitchFamily="18" charset="0"/>
                <a:cs typeface="Times New Roman" panose="02020603050405020304" pitchFamily="18" charset="0"/>
              </a:rPr>
              <a:t>(or </a:t>
            </a:r>
            <a:r>
              <a:rPr lang="en-IN" sz="2400" b="0" i="0" dirty="0" err="1">
                <a:solidFill>
                  <a:srgbClr val="202124"/>
                </a:solidFill>
                <a:effectLst/>
                <a:latin typeface="Times New Roman" panose="02020603050405020304" pitchFamily="18" charset="0"/>
                <a:cs typeface="Times New Roman" panose="02020603050405020304" pitchFamily="18" charset="0"/>
              </a:rPr>
              <a:t>Makefile</a:t>
            </a:r>
            <a:r>
              <a:rPr lang="en-IN" sz="2400" b="0" i="0" dirty="0">
                <a:solidFill>
                  <a:srgbClr val="202124"/>
                </a:solidFill>
                <a:effectLst/>
                <a:latin typeface="Times New Roman" panose="02020603050405020304" pitchFamily="18" charset="0"/>
                <a:cs typeface="Times New Roman" panose="02020603050405020304" pitchFamily="18" charset="0"/>
              </a:rPr>
              <a:t> depending upon the system). While in the directory containing this </a:t>
            </a:r>
            <a:r>
              <a:rPr lang="en-IN" sz="2400" b="0" i="0" dirty="0" err="1">
                <a:solidFill>
                  <a:srgbClr val="202124"/>
                </a:solidFill>
                <a:effectLst/>
                <a:latin typeface="Times New Roman" panose="02020603050405020304" pitchFamily="18" charset="0"/>
                <a:cs typeface="Times New Roman" panose="02020603050405020304" pitchFamily="18" charset="0"/>
              </a:rPr>
              <a:t>makefile</a:t>
            </a:r>
            <a:r>
              <a:rPr lang="en-IN" sz="2400" b="0" i="0" dirty="0">
                <a:solidFill>
                  <a:srgbClr val="202124"/>
                </a:solidFill>
                <a:effectLst/>
                <a:latin typeface="Times New Roman" panose="02020603050405020304" pitchFamily="18" charset="0"/>
                <a:cs typeface="Times New Roman" panose="02020603050405020304" pitchFamily="18" charset="0"/>
              </a:rPr>
              <a:t>, you will type make and the commands in the </a:t>
            </a:r>
            <a:r>
              <a:rPr lang="en-IN" sz="2400" b="0" i="0" dirty="0" err="1">
                <a:solidFill>
                  <a:srgbClr val="202124"/>
                </a:solidFill>
                <a:effectLst/>
                <a:latin typeface="Times New Roman" panose="02020603050405020304" pitchFamily="18" charset="0"/>
                <a:cs typeface="Times New Roman" panose="02020603050405020304" pitchFamily="18" charset="0"/>
              </a:rPr>
              <a:t>makefile</a:t>
            </a:r>
            <a:r>
              <a:rPr lang="en-IN" sz="2400" b="0" i="0" dirty="0">
                <a:solidFill>
                  <a:srgbClr val="202124"/>
                </a:solidFill>
                <a:effectLst/>
                <a:latin typeface="Times New Roman" panose="02020603050405020304" pitchFamily="18" charset="0"/>
                <a:cs typeface="Times New Roman" panose="02020603050405020304" pitchFamily="18" charset="0"/>
              </a:rPr>
              <a:t> will be executed.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79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B9FBB0-1F0C-40A7-B514-57FB526CE065}"/>
              </a:ext>
            </a:extLst>
          </p:cNvPr>
          <p:cNvSpPr>
            <a:spLocks noGrp="1"/>
          </p:cNvSpPr>
          <p:nvPr>
            <p:ph type="title"/>
          </p:nvPr>
        </p:nvSpPr>
        <p:spPr>
          <a:xfrm>
            <a:off x="7866133" y="2763520"/>
            <a:ext cx="3492747" cy="921478"/>
          </a:xfrm>
        </p:spPr>
        <p:txBody>
          <a:bodyPr vert="horz" lIns="91440" tIns="45720" rIns="91440" bIns="45720" rtlCol="0" anchor="b">
            <a:normAutofit/>
          </a:bodyPr>
          <a:lstStyle/>
          <a:p>
            <a:r>
              <a:rPr lang="en-US" sz="4800" b="0" i="0" kern="1200" dirty="0">
                <a:solidFill>
                  <a:srgbClr val="EBEBEB"/>
                </a:solidFill>
                <a:latin typeface="Times New Roman" panose="02020603050405020304" pitchFamily="18" charset="0"/>
                <a:cs typeface="Times New Roman" panose="02020603050405020304" pitchFamily="18" charset="0"/>
              </a:rPr>
              <a:t>DFD level-0</a:t>
            </a:r>
          </a:p>
        </p:txBody>
      </p:sp>
      <p:pic>
        <p:nvPicPr>
          <p:cNvPr id="4" name="Content Placeholder 3" descr="Diagram&#10;&#10;Description automatically generated">
            <a:extLst>
              <a:ext uri="{FF2B5EF4-FFF2-40B4-BE49-F238E27FC236}">
                <a16:creationId xmlns:a16="http://schemas.microsoft.com/office/drawing/2014/main" id="{3F9C2B1E-27F3-4619-BEEA-67E1954289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9763" y="1235423"/>
            <a:ext cx="6470907" cy="438403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9729644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F2B409-59FB-4830-9774-A643E1B664D4}"/>
              </a:ext>
            </a:extLst>
          </p:cNvPr>
          <p:cNvSpPr>
            <a:spLocks noGrp="1"/>
          </p:cNvSpPr>
          <p:nvPr>
            <p:ph type="title"/>
          </p:nvPr>
        </p:nvSpPr>
        <p:spPr>
          <a:xfrm>
            <a:off x="7741315" y="1168400"/>
            <a:ext cx="3382297" cy="3281957"/>
          </a:xfrm>
        </p:spPr>
        <p:txBody>
          <a:bodyPr vert="horz" lIns="91440" tIns="45720" rIns="91440" bIns="45720" rtlCol="0" anchor="b">
            <a:normAutofit/>
          </a:bodyPr>
          <a:lstStyle/>
          <a:p>
            <a:r>
              <a:rPr lang="en-US" sz="5400" b="0" i="0" kern="1200" dirty="0">
                <a:solidFill>
                  <a:srgbClr val="EBEBEB"/>
                </a:solidFill>
                <a:latin typeface="Times New Roman" panose="02020603050405020304" pitchFamily="18" charset="0"/>
                <a:cs typeface="Times New Roman" panose="02020603050405020304" pitchFamily="18" charset="0"/>
              </a:rPr>
              <a:t>DFD LEVEL-1</a:t>
            </a:r>
          </a:p>
        </p:txBody>
      </p:sp>
      <p:pic>
        <p:nvPicPr>
          <p:cNvPr id="4" name="Content Placeholder 3" descr="Diagram&#10;&#10;Description automatically generated">
            <a:extLst>
              <a:ext uri="{FF2B5EF4-FFF2-40B4-BE49-F238E27FC236}">
                <a16:creationId xmlns:a16="http://schemas.microsoft.com/office/drawing/2014/main" id="{234C9F99-C65F-4A52-AA14-E32F75C822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068" y="725981"/>
            <a:ext cx="5484812" cy="540603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4713033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8">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4" name="Freeform: Shape 30">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5"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D092210-4474-48E0-923D-43519DBB5207}"/>
              </a:ext>
            </a:extLst>
          </p:cNvPr>
          <p:cNvSpPr>
            <a:spLocks noGrp="1"/>
          </p:cNvSpPr>
          <p:nvPr>
            <p:ph type="title"/>
          </p:nvPr>
        </p:nvSpPr>
        <p:spPr>
          <a:xfrm>
            <a:off x="1154955" y="973668"/>
            <a:ext cx="2942210" cy="1020232"/>
          </a:xfrm>
        </p:spPr>
        <p:txBody>
          <a:bodyPr>
            <a:normAutofit/>
          </a:bodyPr>
          <a:lstStyle/>
          <a:p>
            <a:pPr>
              <a:lnSpc>
                <a:spcPct val="90000"/>
              </a:lnSpc>
            </a:pPr>
            <a:r>
              <a:rPr lang="en-IN" sz="4000" u="sng" dirty="0">
                <a:solidFill>
                  <a:srgbClr val="FFFFFE"/>
                </a:solidFill>
                <a:latin typeface="Times New Roman" panose="02020603050405020304" pitchFamily="18" charset="0"/>
                <a:cs typeface="Times New Roman" panose="02020603050405020304" pitchFamily="18" charset="0"/>
              </a:rPr>
              <a:t>Modules</a:t>
            </a:r>
            <a:br>
              <a:rPr lang="en-IN" sz="2000" dirty="0">
                <a:solidFill>
                  <a:srgbClr val="FFFFFE"/>
                </a:solidFill>
              </a:rPr>
            </a:br>
            <a:endParaRPr lang="en-IN" sz="2000" dirty="0">
              <a:solidFill>
                <a:srgbClr val="FFFFFE"/>
              </a:solidFill>
            </a:endParaRPr>
          </a:p>
        </p:txBody>
      </p:sp>
      <p:sp>
        <p:nvSpPr>
          <p:cNvPr id="46"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47" name="Rectangle 36">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7D9FBB-5960-41BF-8357-4A5FF4AC6986}"/>
              </a:ext>
            </a:extLst>
          </p:cNvPr>
          <p:cNvSpPr>
            <a:spLocks noGrp="1"/>
          </p:cNvSpPr>
          <p:nvPr>
            <p:ph idx="1"/>
          </p:nvPr>
        </p:nvSpPr>
        <p:spPr>
          <a:xfrm>
            <a:off x="1008642" y="1923491"/>
            <a:ext cx="3473978" cy="4039268"/>
          </a:xfrm>
        </p:spPr>
        <p:txBody>
          <a:bodyPr>
            <a:normAutofit/>
          </a:bodyPr>
          <a:lstStyle/>
          <a:p>
            <a:r>
              <a:rPr lang="en-IN" sz="2400" dirty="0">
                <a:solidFill>
                  <a:srgbClr val="FFFFFE"/>
                </a:solidFill>
                <a:latin typeface="Times New Roman" panose="02020603050405020304" pitchFamily="18" charset="0"/>
                <a:cs typeface="Times New Roman" panose="02020603050405020304" pitchFamily="18" charset="0"/>
              </a:rPr>
              <a:t>Insert():</a:t>
            </a:r>
          </a:p>
          <a:p>
            <a:pPr marL="457200" lvl="1" indent="0">
              <a:buNone/>
            </a:pPr>
            <a:r>
              <a:rPr lang="en-IN" sz="2400" dirty="0">
                <a:solidFill>
                  <a:srgbClr val="FFFFFE"/>
                </a:solidFill>
                <a:latin typeface="Times New Roman" panose="02020603050405020304" pitchFamily="18" charset="0"/>
                <a:cs typeface="Times New Roman" panose="02020603050405020304" pitchFamily="18" charset="0"/>
              </a:rPr>
              <a:t> The following is the code snippet for insert function. It allows user to insert the details i.e., name , number of the contact.</a:t>
            </a:r>
          </a:p>
          <a:p>
            <a:pPr marL="0" indent="0">
              <a:buNone/>
            </a:pPr>
            <a:endParaRPr lang="en-IN" dirty="0">
              <a:solidFill>
                <a:srgbClr val="FFFFFE"/>
              </a:solidFill>
              <a:latin typeface="Times New Roman" panose="02020603050405020304" pitchFamily="18" charset="0"/>
              <a:cs typeface="Times New Roman" panose="02020603050405020304" pitchFamily="18" charset="0"/>
            </a:endParaRPr>
          </a:p>
        </p:txBody>
      </p:sp>
      <p:pic>
        <p:nvPicPr>
          <p:cNvPr id="6" name="Picture 5" descr="Graphical user interface, text, application, email&#10;&#10;Description automatically generated">
            <a:extLst>
              <a:ext uri="{FF2B5EF4-FFF2-40B4-BE49-F238E27FC236}">
                <a16:creationId xmlns:a16="http://schemas.microsoft.com/office/drawing/2014/main" id="{1F65DABC-6D87-4C56-906E-4A27887BE699}"/>
              </a:ext>
            </a:extLst>
          </p:cNvPr>
          <p:cNvPicPr>
            <a:picLocks noChangeAspect="1"/>
          </p:cNvPicPr>
          <p:nvPr/>
        </p:nvPicPr>
        <p:blipFill>
          <a:blip r:embed="rId2"/>
          <a:stretch>
            <a:fillRect/>
          </a:stretch>
        </p:blipFill>
        <p:spPr>
          <a:xfrm>
            <a:off x="5491262" y="255308"/>
            <a:ext cx="5433269" cy="427377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5C46D2B4-C5C0-4450-85F2-06654E550250}"/>
              </a:ext>
            </a:extLst>
          </p:cNvPr>
          <p:cNvPicPr>
            <a:picLocks noChangeAspect="1"/>
          </p:cNvPicPr>
          <p:nvPr/>
        </p:nvPicPr>
        <p:blipFill>
          <a:blip r:embed="rId3"/>
          <a:stretch>
            <a:fillRect/>
          </a:stretch>
        </p:blipFill>
        <p:spPr>
          <a:xfrm>
            <a:off x="5368733" y="4621919"/>
            <a:ext cx="5069079" cy="2216264"/>
          </a:xfrm>
          <a:prstGeom prst="rect">
            <a:avLst/>
          </a:prstGeom>
        </p:spPr>
      </p:pic>
    </p:spTree>
    <p:extLst>
      <p:ext uri="{BB962C8B-B14F-4D97-AF65-F5344CB8AC3E}">
        <p14:creationId xmlns:p14="http://schemas.microsoft.com/office/powerpoint/2010/main" val="377696740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B452501F-69C9-4291-92FB-8F94890532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0266"/>
          <a:stretch/>
        </p:blipFill>
        <p:spPr bwMode="auto">
          <a:xfrm>
            <a:off x="1107440" y="1789271"/>
            <a:ext cx="10383520" cy="32794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108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61A6F27-30BD-4DBE-82F2-50E22676EA79}"/>
              </a:ext>
            </a:extLst>
          </p:cNvPr>
          <p:cNvSpPr>
            <a:spLocks noGrp="1"/>
          </p:cNvSpPr>
          <p:nvPr>
            <p:ph idx="1"/>
          </p:nvPr>
        </p:nvSpPr>
        <p:spPr>
          <a:xfrm>
            <a:off x="932181" y="1759199"/>
            <a:ext cx="3505235" cy="3900456"/>
          </a:xfrm>
        </p:spPr>
        <p:txBody>
          <a:bodyPr>
            <a:normAutofit/>
          </a:bodyPr>
          <a:lstStyle/>
          <a:p>
            <a:r>
              <a:rPr lang="en-IN" sz="2400" dirty="0">
                <a:solidFill>
                  <a:srgbClr val="EBEBEB"/>
                </a:solidFill>
                <a:latin typeface="Times New Roman" panose="02020603050405020304" pitchFamily="18" charset="0"/>
                <a:cs typeface="Times New Roman" panose="02020603050405020304" pitchFamily="18" charset="0"/>
              </a:rPr>
              <a:t>delete(): </a:t>
            </a:r>
          </a:p>
          <a:p>
            <a:pPr marL="0" indent="0">
              <a:buNone/>
            </a:pPr>
            <a:r>
              <a:rPr lang="en-IN" sz="2400" dirty="0">
                <a:solidFill>
                  <a:srgbClr val="FFFFFF"/>
                </a:solidFill>
                <a:latin typeface="Times New Roman" panose="02020603050405020304" pitchFamily="18" charset="0"/>
                <a:cs typeface="Times New Roman" panose="02020603050405020304" pitchFamily="18" charset="0"/>
              </a:rPr>
              <a:t>	The following is the 	code snippet for delete 	function. It allows user 	to delete a particular	 	contact.</a:t>
            </a:r>
          </a:p>
          <a:p>
            <a:endParaRPr lang="en-IN"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7" name="Picture 6" descr="Text&#10;&#10;Description automatically generated with medium confidence">
            <a:extLst>
              <a:ext uri="{FF2B5EF4-FFF2-40B4-BE49-F238E27FC236}">
                <a16:creationId xmlns:a16="http://schemas.microsoft.com/office/drawing/2014/main" id="{3298A4C9-5165-477E-8531-8F86B571C532}"/>
              </a:ext>
            </a:extLst>
          </p:cNvPr>
          <p:cNvPicPr>
            <a:picLocks noChangeAspect="1"/>
          </p:cNvPicPr>
          <p:nvPr/>
        </p:nvPicPr>
        <p:blipFill>
          <a:blip r:embed="rId2"/>
          <a:stretch>
            <a:fillRect/>
          </a:stretch>
        </p:blipFill>
        <p:spPr>
          <a:xfrm>
            <a:off x="5142960" y="694166"/>
            <a:ext cx="6128853" cy="5401834"/>
          </a:xfrm>
          <a:prstGeom prst="rect">
            <a:avLst/>
          </a:prstGeom>
        </p:spPr>
      </p:pic>
    </p:spTree>
    <p:extLst>
      <p:ext uri="{BB962C8B-B14F-4D97-AF65-F5344CB8AC3E}">
        <p14:creationId xmlns:p14="http://schemas.microsoft.com/office/powerpoint/2010/main" val="92493812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EFFC4D0D-AB3B-4739-8D60-8B66961A01CB}"/>
              </a:ext>
            </a:extLst>
          </p:cNvPr>
          <p:cNvPicPr>
            <a:picLocks noGrp="1" noChangeAspect="1"/>
          </p:cNvPicPr>
          <p:nvPr>
            <p:ph idx="1"/>
          </p:nvPr>
        </p:nvPicPr>
        <p:blipFill rotWithShape="1">
          <a:blip r:embed="rId2"/>
          <a:srcRect t="45637"/>
          <a:stretch/>
        </p:blipFill>
        <p:spPr>
          <a:xfrm>
            <a:off x="815367" y="1790299"/>
            <a:ext cx="10561265" cy="3028571"/>
          </a:xfrm>
          <a:prstGeom prst="rect">
            <a:avLst/>
          </a:prstGeom>
        </p:spPr>
      </p:pic>
    </p:spTree>
    <p:extLst>
      <p:ext uri="{BB962C8B-B14F-4D97-AF65-F5344CB8AC3E}">
        <p14:creationId xmlns:p14="http://schemas.microsoft.com/office/powerpoint/2010/main" val="51152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521E0A1-D7C1-4E85-99F4-D347A2D1062B}"/>
              </a:ext>
            </a:extLst>
          </p:cNvPr>
          <p:cNvSpPr>
            <a:spLocks noGrp="1"/>
          </p:cNvSpPr>
          <p:nvPr>
            <p:ph idx="1"/>
          </p:nvPr>
        </p:nvSpPr>
        <p:spPr>
          <a:xfrm>
            <a:off x="916677" y="2099310"/>
            <a:ext cx="3473978" cy="3954780"/>
          </a:xfrm>
        </p:spPr>
        <p:txBody>
          <a:bodyPr>
            <a:normAutofit/>
          </a:bodyPr>
          <a:lstStyle/>
          <a:p>
            <a:r>
              <a:rPr lang="en-IN" sz="2400" dirty="0">
                <a:solidFill>
                  <a:srgbClr val="FFFFFF"/>
                </a:solidFill>
                <a:latin typeface="Times New Roman" panose="02020603050405020304" pitchFamily="18" charset="0"/>
                <a:cs typeface="Times New Roman" panose="02020603050405020304" pitchFamily="18" charset="0"/>
              </a:rPr>
              <a:t>Search():</a:t>
            </a:r>
          </a:p>
          <a:p>
            <a:pPr marL="0" indent="0">
              <a:buNone/>
            </a:pPr>
            <a:r>
              <a:rPr lang="en-IN" sz="2400" dirty="0">
                <a:solidFill>
                  <a:srgbClr val="FFFFFF"/>
                </a:solidFill>
                <a:latin typeface="Times New Roman" panose="02020603050405020304" pitchFamily="18" charset="0"/>
                <a:cs typeface="Times New Roman" panose="02020603050405020304" pitchFamily="18" charset="0"/>
              </a:rPr>
              <a:t>The following is the code snippet for search function. It allows user to search a particular contact using name or number.</a:t>
            </a:r>
          </a:p>
          <a:p>
            <a:endParaRPr lang="en-IN" dirty="0">
              <a:solidFill>
                <a:srgbClr val="FFFFFF"/>
              </a:solidFill>
            </a:endParaRPr>
          </a:p>
          <a:p>
            <a:pPr marL="0" indent="0">
              <a:buNone/>
            </a:pPr>
            <a:endParaRPr lang="en-IN"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7" name="Picture 6" descr="Text&#10;&#10;Description automatically generated">
            <a:extLst>
              <a:ext uri="{FF2B5EF4-FFF2-40B4-BE49-F238E27FC236}">
                <a16:creationId xmlns:a16="http://schemas.microsoft.com/office/drawing/2014/main" id="{47556808-E5B7-404A-8B9F-FFF24286D2F3}"/>
              </a:ext>
            </a:extLst>
          </p:cNvPr>
          <p:cNvPicPr>
            <a:picLocks noChangeAspect="1"/>
          </p:cNvPicPr>
          <p:nvPr/>
        </p:nvPicPr>
        <p:blipFill>
          <a:blip r:embed="rId2"/>
          <a:stretch>
            <a:fillRect/>
          </a:stretch>
        </p:blipFill>
        <p:spPr>
          <a:xfrm>
            <a:off x="5418037" y="40882"/>
            <a:ext cx="4730993" cy="3988005"/>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A4E94B5F-98DA-4144-83C9-A45E3F18A6CB}"/>
              </a:ext>
            </a:extLst>
          </p:cNvPr>
          <p:cNvPicPr>
            <a:picLocks noChangeAspect="1"/>
          </p:cNvPicPr>
          <p:nvPr/>
        </p:nvPicPr>
        <p:blipFill>
          <a:blip r:embed="rId3"/>
          <a:stretch>
            <a:fillRect/>
          </a:stretch>
        </p:blipFill>
        <p:spPr>
          <a:xfrm>
            <a:off x="5865364" y="4066888"/>
            <a:ext cx="4414441" cy="2723804"/>
          </a:xfrm>
          <a:prstGeom prst="rect">
            <a:avLst/>
          </a:prstGeom>
        </p:spPr>
      </p:pic>
    </p:spTree>
    <p:extLst>
      <p:ext uri="{BB962C8B-B14F-4D97-AF65-F5344CB8AC3E}">
        <p14:creationId xmlns:p14="http://schemas.microsoft.com/office/powerpoint/2010/main" val="156213862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8" descr="Text&#10;&#10;Description automatically generated">
            <a:extLst>
              <a:ext uri="{FF2B5EF4-FFF2-40B4-BE49-F238E27FC236}">
                <a16:creationId xmlns:a16="http://schemas.microsoft.com/office/drawing/2014/main" id="{39D5FF54-2D1F-4172-91F1-F9E79C7E20C5}"/>
              </a:ext>
            </a:extLst>
          </p:cNvPr>
          <p:cNvPicPr>
            <a:picLocks noChangeAspect="1"/>
          </p:cNvPicPr>
          <p:nvPr/>
        </p:nvPicPr>
        <p:blipFill rotWithShape="1">
          <a:blip r:embed="rId2"/>
          <a:srcRect r="7999" b="-1"/>
          <a:stretch/>
        </p:blipFill>
        <p:spPr>
          <a:xfrm>
            <a:off x="1146942" y="571500"/>
            <a:ext cx="9976670" cy="5611875"/>
          </a:xfrm>
          <a:prstGeom prst="rect">
            <a:avLst/>
          </a:prstGeom>
        </p:spPr>
      </p:pic>
    </p:spTree>
    <p:extLst>
      <p:ext uri="{BB962C8B-B14F-4D97-AF65-F5344CB8AC3E}">
        <p14:creationId xmlns:p14="http://schemas.microsoft.com/office/powerpoint/2010/main" val="241024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A952-4A58-40DB-9DBF-E48B40522BDA}"/>
              </a:ext>
            </a:extLst>
          </p:cNvPr>
          <p:cNvSpPr>
            <a:spLocks noGrp="1"/>
          </p:cNvSpPr>
          <p:nvPr>
            <p:ph type="title"/>
          </p:nvPr>
        </p:nvSpPr>
        <p:spPr>
          <a:xfrm>
            <a:off x="692941" y="996215"/>
            <a:ext cx="8761413" cy="896173"/>
          </a:xfrm>
        </p:spPr>
        <p:txBody>
          <a:bodyPr/>
          <a:lstStyle/>
          <a:p>
            <a:r>
              <a:rPr lang="en-IN" sz="4400" dirty="0">
                <a:latin typeface="Times New Roman" panose="02020603050405020304" pitchFamily="18" charset="0"/>
                <a:cs typeface="Times New Roman" panose="02020603050405020304" pitchFamily="18" charset="0"/>
              </a:rPr>
              <a:t>Project is done by:</a:t>
            </a:r>
            <a:br>
              <a:rPr lang="en-IN" sz="4400" dirty="0"/>
            </a:br>
            <a:endParaRPr lang="en-IN" sz="4400" dirty="0"/>
          </a:p>
        </p:txBody>
      </p:sp>
      <p:sp>
        <p:nvSpPr>
          <p:cNvPr id="3" name="Content Placeholder 2">
            <a:extLst>
              <a:ext uri="{FF2B5EF4-FFF2-40B4-BE49-F238E27FC236}">
                <a16:creationId xmlns:a16="http://schemas.microsoft.com/office/drawing/2014/main" id="{4B5130AA-0FB6-42C1-9A4B-275BD11845D8}"/>
              </a:ext>
            </a:extLst>
          </p:cNvPr>
          <p:cNvSpPr>
            <a:spLocks noGrp="1"/>
          </p:cNvSpPr>
          <p:nvPr>
            <p:ph idx="1"/>
          </p:nvPr>
        </p:nvSpPr>
        <p:spPr>
          <a:xfrm>
            <a:off x="692941" y="2276241"/>
            <a:ext cx="9317333" cy="3797300"/>
          </a:xfrm>
        </p:spPr>
        <p:txBody>
          <a:bodyPr>
            <a:normAutofit/>
          </a:bodyPr>
          <a:lstStyle/>
          <a:p>
            <a:r>
              <a:rPr lang="en-IN" sz="2400" dirty="0">
                <a:latin typeface="Times New Roman" panose="02020603050405020304" pitchFamily="18" charset="0"/>
                <a:cs typeface="Times New Roman" panose="02020603050405020304" pitchFamily="18" charset="0"/>
              </a:rPr>
              <a:t>Deepthi J</a:t>
            </a:r>
          </a:p>
          <a:p>
            <a:r>
              <a:rPr lang="en-IN" sz="2400" dirty="0">
                <a:latin typeface="Times New Roman" panose="02020603050405020304" pitchFamily="18" charset="0"/>
                <a:cs typeface="Times New Roman" panose="02020603050405020304" pitchFamily="18" charset="0"/>
              </a:rPr>
              <a:t>R Sai Sudheshna</a:t>
            </a:r>
          </a:p>
          <a:p>
            <a:r>
              <a:rPr lang="en-IN" sz="2400" dirty="0">
                <a:latin typeface="Times New Roman" panose="02020603050405020304" pitchFamily="18" charset="0"/>
                <a:cs typeface="Times New Roman" panose="02020603050405020304" pitchFamily="18" charset="0"/>
              </a:rPr>
              <a:t>Shaik Rasheeda begum</a:t>
            </a:r>
          </a:p>
          <a:p>
            <a:r>
              <a:rPr lang="en-IN" sz="2400" dirty="0" err="1">
                <a:latin typeface="Times New Roman" panose="02020603050405020304" pitchFamily="18" charset="0"/>
                <a:cs typeface="Times New Roman" panose="02020603050405020304" pitchFamily="18" charset="0"/>
              </a:rPr>
              <a:t>Jangala</a:t>
            </a:r>
            <a:r>
              <a:rPr lang="en-IN" sz="2400" dirty="0">
                <a:latin typeface="Times New Roman" panose="02020603050405020304" pitchFamily="18" charset="0"/>
                <a:cs typeface="Times New Roman" panose="02020603050405020304" pitchFamily="18" charset="0"/>
              </a:rPr>
              <a:t> Vijaya</a:t>
            </a:r>
          </a:p>
          <a:p>
            <a:r>
              <a:rPr lang="en-IN" sz="2400" dirty="0" err="1">
                <a:latin typeface="Times New Roman" panose="02020603050405020304" pitchFamily="18" charset="0"/>
                <a:cs typeface="Times New Roman" panose="02020603050405020304" pitchFamily="18" charset="0"/>
              </a:rPr>
              <a:t>Kosana</a:t>
            </a:r>
            <a:r>
              <a:rPr lang="en-IN" sz="2400" dirty="0">
                <a:latin typeface="Times New Roman" panose="02020603050405020304" pitchFamily="18" charset="0"/>
                <a:cs typeface="Times New Roman" panose="02020603050405020304" pitchFamily="18" charset="0"/>
              </a:rPr>
              <a:t> Varalakshmi</a:t>
            </a:r>
          </a:p>
        </p:txBody>
      </p:sp>
    </p:spTree>
    <p:extLst>
      <p:ext uri="{BB962C8B-B14F-4D97-AF65-F5344CB8AC3E}">
        <p14:creationId xmlns:p14="http://schemas.microsoft.com/office/powerpoint/2010/main" val="226340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EEFB173-F07C-4FDC-BB90-562FC4FE3D6A}"/>
              </a:ext>
            </a:extLst>
          </p:cNvPr>
          <p:cNvSpPr>
            <a:spLocks noGrp="1"/>
          </p:cNvSpPr>
          <p:nvPr>
            <p:ph idx="1"/>
          </p:nvPr>
        </p:nvSpPr>
        <p:spPr>
          <a:xfrm>
            <a:off x="799390" y="1600200"/>
            <a:ext cx="3650725" cy="3964940"/>
          </a:xfrm>
        </p:spPr>
        <p:txBody>
          <a:bodyPr>
            <a:normAutofit/>
          </a:bodyPr>
          <a:lstStyle/>
          <a:p>
            <a:r>
              <a:rPr lang="en-IN" sz="2400" dirty="0">
                <a:solidFill>
                  <a:srgbClr val="FFFFFF"/>
                </a:solidFill>
                <a:latin typeface="Times New Roman" panose="02020603050405020304" pitchFamily="18" charset="0"/>
                <a:cs typeface="Times New Roman" panose="02020603050405020304" pitchFamily="18" charset="0"/>
              </a:rPr>
              <a:t>Modify():</a:t>
            </a:r>
          </a:p>
          <a:p>
            <a:pPr marL="0" indent="0">
              <a:buNone/>
            </a:pPr>
            <a:r>
              <a:rPr lang="en-IN" sz="2400" dirty="0">
                <a:solidFill>
                  <a:srgbClr val="FFFFFF"/>
                </a:solidFill>
                <a:latin typeface="Times New Roman" panose="02020603050405020304" pitchFamily="18" charset="0"/>
                <a:cs typeface="Times New Roman" panose="02020603050405020304" pitchFamily="18" charset="0"/>
              </a:rPr>
              <a:t>The following is the code snippet for edit function. It allows user to perform modification on data of a particular contact i.e., modifying the name, number or email of the contact.</a:t>
            </a:r>
          </a:p>
          <a:p>
            <a:endParaRPr lang="en-IN"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descr="Text&#10;&#10;Description automatically generated">
            <a:extLst>
              <a:ext uri="{FF2B5EF4-FFF2-40B4-BE49-F238E27FC236}">
                <a16:creationId xmlns:a16="http://schemas.microsoft.com/office/drawing/2014/main" id="{C9D825E0-BD74-4966-BF6B-BA5D07BD3AA7}"/>
              </a:ext>
            </a:extLst>
          </p:cNvPr>
          <p:cNvPicPr>
            <a:picLocks noChangeAspect="1"/>
          </p:cNvPicPr>
          <p:nvPr/>
        </p:nvPicPr>
        <p:blipFill>
          <a:blip r:embed="rId2"/>
          <a:stretch>
            <a:fillRect/>
          </a:stretch>
        </p:blipFill>
        <p:spPr>
          <a:xfrm>
            <a:off x="5438008" y="68603"/>
            <a:ext cx="4354751" cy="3315768"/>
          </a:xfrm>
          <a:prstGeom prst="rect">
            <a:avLst/>
          </a:prstGeom>
        </p:spPr>
      </p:pic>
      <p:pic>
        <p:nvPicPr>
          <p:cNvPr id="19" name="Picture 18" descr="Graphical user interface, text, application&#10;&#10;Description automatically generated">
            <a:extLst>
              <a:ext uri="{FF2B5EF4-FFF2-40B4-BE49-F238E27FC236}">
                <a16:creationId xmlns:a16="http://schemas.microsoft.com/office/drawing/2014/main" id="{FB1224B4-8F46-402F-8027-EE31A6715367}"/>
              </a:ext>
            </a:extLst>
          </p:cNvPr>
          <p:cNvPicPr>
            <a:picLocks noChangeAspect="1"/>
          </p:cNvPicPr>
          <p:nvPr/>
        </p:nvPicPr>
        <p:blipFill>
          <a:blip r:embed="rId3"/>
          <a:stretch>
            <a:fillRect/>
          </a:stretch>
        </p:blipFill>
        <p:spPr>
          <a:xfrm>
            <a:off x="5514090" y="3183289"/>
            <a:ext cx="4572235" cy="3473629"/>
          </a:xfrm>
          <a:prstGeom prst="rect">
            <a:avLst/>
          </a:prstGeom>
        </p:spPr>
      </p:pic>
    </p:spTree>
    <p:extLst>
      <p:ext uri="{BB962C8B-B14F-4D97-AF65-F5344CB8AC3E}">
        <p14:creationId xmlns:p14="http://schemas.microsoft.com/office/powerpoint/2010/main" val="149302878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D2C2B0AF-BCD0-4C45-BFD5-B6B38A5F03DD}"/>
              </a:ext>
            </a:extLst>
          </p:cNvPr>
          <p:cNvPicPr>
            <a:picLocks noGrp="1" noChangeAspect="1"/>
          </p:cNvPicPr>
          <p:nvPr>
            <p:ph idx="1"/>
          </p:nvPr>
        </p:nvPicPr>
        <p:blipFill>
          <a:blip r:embed="rId2"/>
          <a:stretch>
            <a:fillRect/>
          </a:stretch>
        </p:blipFill>
        <p:spPr>
          <a:xfrm>
            <a:off x="864952" y="643466"/>
            <a:ext cx="10462095" cy="5571067"/>
          </a:xfrm>
          <a:prstGeom prst="rect">
            <a:avLst/>
          </a:prstGeom>
        </p:spPr>
      </p:pic>
    </p:spTree>
    <p:extLst>
      <p:ext uri="{BB962C8B-B14F-4D97-AF65-F5344CB8AC3E}">
        <p14:creationId xmlns:p14="http://schemas.microsoft.com/office/powerpoint/2010/main" val="3461670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4387559-ADC9-4199-B7D8-0EEF3F469235}"/>
              </a:ext>
            </a:extLst>
          </p:cNvPr>
          <p:cNvSpPr>
            <a:spLocks noGrp="1"/>
          </p:cNvSpPr>
          <p:nvPr>
            <p:ph idx="1"/>
          </p:nvPr>
        </p:nvSpPr>
        <p:spPr>
          <a:xfrm>
            <a:off x="974463" y="1479549"/>
            <a:ext cx="3133726" cy="3898900"/>
          </a:xfrm>
        </p:spPr>
        <p:txBody>
          <a:bodyPr>
            <a:normAutofit/>
          </a:bodyPr>
          <a:lstStyle/>
          <a:p>
            <a:r>
              <a:rPr lang="en-IN" sz="2400" dirty="0">
                <a:solidFill>
                  <a:srgbClr val="FFFFFF"/>
                </a:solidFill>
                <a:latin typeface="Times New Roman" panose="02020603050405020304" pitchFamily="18" charset="0"/>
                <a:cs typeface="Times New Roman" panose="02020603050405020304" pitchFamily="18" charset="0"/>
              </a:rPr>
              <a:t>Display():</a:t>
            </a:r>
          </a:p>
          <a:p>
            <a:pPr marL="0" indent="0">
              <a:buNone/>
            </a:pPr>
            <a:r>
              <a:rPr lang="en-IN" sz="2400" dirty="0">
                <a:solidFill>
                  <a:srgbClr val="FFFFFF"/>
                </a:solidFill>
                <a:latin typeface="Times New Roman" panose="02020603050405020304" pitchFamily="18" charset="0"/>
                <a:cs typeface="Times New Roman" panose="02020603050405020304" pitchFamily="18" charset="0"/>
              </a:rPr>
              <a:t>The following is the code snippet for display function. It allows user to see the entire information i.e., name, number and email of all contacts.</a:t>
            </a:r>
          </a:p>
          <a:p>
            <a:endParaRPr lang="en-IN"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descr="Text, letter&#10;&#10;Description automatically generated">
            <a:extLst>
              <a:ext uri="{FF2B5EF4-FFF2-40B4-BE49-F238E27FC236}">
                <a16:creationId xmlns:a16="http://schemas.microsoft.com/office/drawing/2014/main" id="{B43E9D82-6F95-45AD-A29E-F974440F0BA3}"/>
              </a:ext>
            </a:extLst>
          </p:cNvPr>
          <p:cNvPicPr>
            <a:picLocks noChangeAspect="1"/>
          </p:cNvPicPr>
          <p:nvPr/>
        </p:nvPicPr>
        <p:blipFill>
          <a:blip r:embed="rId2"/>
          <a:stretch>
            <a:fillRect/>
          </a:stretch>
        </p:blipFill>
        <p:spPr>
          <a:xfrm>
            <a:off x="5472188" y="1528386"/>
            <a:ext cx="6109878" cy="3234114"/>
          </a:xfrm>
          <a:prstGeom prst="rect">
            <a:avLst/>
          </a:prstGeom>
        </p:spPr>
      </p:pic>
    </p:spTree>
    <p:extLst>
      <p:ext uri="{BB962C8B-B14F-4D97-AF65-F5344CB8AC3E}">
        <p14:creationId xmlns:p14="http://schemas.microsoft.com/office/powerpoint/2010/main" val="363533086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F35DAA6C-04EE-4517-8A27-3C34B2FEAE3B}"/>
              </a:ext>
            </a:extLst>
          </p:cNvPr>
          <p:cNvPicPr>
            <a:picLocks noGrp="1" noChangeAspect="1"/>
          </p:cNvPicPr>
          <p:nvPr>
            <p:ph idx="1"/>
          </p:nvPr>
        </p:nvPicPr>
        <p:blipFill rotWithShape="1">
          <a:blip r:embed="rId2"/>
          <a:srcRect t="19367"/>
          <a:stretch/>
        </p:blipFill>
        <p:spPr>
          <a:xfrm>
            <a:off x="776315" y="1143000"/>
            <a:ext cx="10870375" cy="4492145"/>
          </a:xfrm>
          <a:prstGeom prst="rect">
            <a:avLst/>
          </a:prstGeom>
        </p:spPr>
      </p:pic>
    </p:spTree>
    <p:extLst>
      <p:ext uri="{BB962C8B-B14F-4D97-AF65-F5344CB8AC3E}">
        <p14:creationId xmlns:p14="http://schemas.microsoft.com/office/powerpoint/2010/main" val="390984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1876-6E89-4423-B8C1-185C6C76F5A2}"/>
              </a:ext>
            </a:extLst>
          </p:cNvPr>
          <p:cNvSpPr>
            <a:spLocks noGrp="1"/>
          </p:cNvSpPr>
          <p:nvPr>
            <p:ph type="title"/>
          </p:nvPr>
        </p:nvSpPr>
        <p:spPr>
          <a:xfrm>
            <a:off x="558188" y="838200"/>
            <a:ext cx="8761413" cy="706964"/>
          </a:xfrm>
        </p:spPr>
        <p:txBody>
          <a:bodyPr/>
          <a:lstStyle/>
          <a:p>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Advantages and Disadvantages:</a:t>
            </a:r>
            <a:br>
              <a:rPr lang="en-IN" sz="4400" dirty="0">
                <a:latin typeface="Times New Roman" panose="02020603050405020304" pitchFamily="18" charset="0"/>
                <a:cs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id="{8D50B9E6-AEDB-4E47-B101-17E198B39288}"/>
              </a:ext>
            </a:extLst>
          </p:cNvPr>
          <p:cNvSpPr>
            <a:spLocks noGrp="1"/>
          </p:cNvSpPr>
          <p:nvPr>
            <p:ph idx="1"/>
          </p:nvPr>
        </p:nvSpPr>
        <p:spPr>
          <a:xfrm>
            <a:off x="558188" y="2382119"/>
            <a:ext cx="9567589" cy="3547043"/>
          </a:xfrm>
        </p:spPr>
        <p:txBody>
          <a:bodyPr>
            <a:normAutofit/>
          </a:bodyPr>
          <a:lstStyle/>
          <a:p>
            <a:r>
              <a:rPr lang="en-IN" sz="2400" dirty="0">
                <a:latin typeface="Times New Roman" panose="02020603050405020304" pitchFamily="18" charset="0"/>
                <a:cs typeface="Times New Roman" panose="02020603050405020304" pitchFamily="18" charset="0"/>
              </a:rPr>
              <a:t>It becomes easy for the user to store information about his/her contact.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Easy for user to search particular contact using name or number and can update the data anytime.</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Sometimes it becomes difficult to store contacts with 2 or more contact numbers.</a:t>
            </a:r>
          </a:p>
          <a:p>
            <a:endParaRPr lang="en-IN" dirty="0"/>
          </a:p>
        </p:txBody>
      </p:sp>
    </p:spTree>
    <p:extLst>
      <p:ext uri="{BB962C8B-B14F-4D97-AF65-F5344CB8AC3E}">
        <p14:creationId xmlns:p14="http://schemas.microsoft.com/office/powerpoint/2010/main" val="266187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DA3DD6-9913-46EC-A79D-FBAE07DD1FFF}"/>
              </a:ext>
            </a:extLst>
          </p:cNvPr>
          <p:cNvSpPr>
            <a:spLocks noGrp="1"/>
          </p:cNvSpPr>
          <p:nvPr>
            <p:ph idx="1"/>
          </p:nvPr>
        </p:nvSpPr>
        <p:spPr>
          <a:xfrm>
            <a:off x="4747851" y="851869"/>
            <a:ext cx="5579707" cy="4686903"/>
          </a:xfrm>
        </p:spPr>
        <p:txBody>
          <a:bodyPr anchor="ctr">
            <a:normAutofit/>
          </a:bodyPr>
          <a:lstStyle/>
          <a:p>
            <a:pPr marL="0" indent="0">
              <a:buNone/>
            </a:pPr>
            <a:r>
              <a:rPr lang="en-IN" sz="6000" dirty="0">
                <a:solidFill>
                  <a:schemeClr val="tx1"/>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8371961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B867-8D3D-4BE6-B59B-298CF29C83BC}"/>
              </a:ext>
            </a:extLst>
          </p:cNvPr>
          <p:cNvSpPr>
            <a:spLocks noGrp="1"/>
          </p:cNvSpPr>
          <p:nvPr>
            <p:ph type="title"/>
          </p:nvPr>
        </p:nvSpPr>
        <p:spPr>
          <a:xfrm>
            <a:off x="644815" y="829289"/>
            <a:ext cx="8761413" cy="706964"/>
          </a:xfrm>
        </p:spPr>
        <p:txBody>
          <a:bodyPr/>
          <a:lstStyle/>
          <a:p>
            <a:br>
              <a:rPr lang="en-IN" sz="40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Index:</a:t>
            </a:r>
            <a:br>
              <a:rPr lang="en-IN" dirty="0"/>
            </a:br>
            <a:endParaRPr lang="en-IN" dirty="0"/>
          </a:p>
        </p:txBody>
      </p:sp>
      <p:sp>
        <p:nvSpPr>
          <p:cNvPr id="3" name="Content Placeholder 2">
            <a:extLst>
              <a:ext uri="{FF2B5EF4-FFF2-40B4-BE49-F238E27FC236}">
                <a16:creationId xmlns:a16="http://schemas.microsoft.com/office/drawing/2014/main" id="{EADB3452-8B95-45C3-9914-C14CCA7F41F0}"/>
              </a:ext>
            </a:extLst>
          </p:cNvPr>
          <p:cNvSpPr>
            <a:spLocks noGrp="1"/>
          </p:cNvSpPr>
          <p:nvPr>
            <p:ph idx="1"/>
          </p:nvPr>
        </p:nvSpPr>
        <p:spPr>
          <a:xfrm>
            <a:off x="644815" y="2400655"/>
            <a:ext cx="8825659" cy="3416300"/>
          </a:xfrm>
        </p:spPr>
        <p:txBody>
          <a:bodyPr>
            <a:norm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Software Details</a:t>
            </a:r>
          </a:p>
          <a:p>
            <a:r>
              <a:rPr lang="en-IN" sz="2400" dirty="0">
                <a:latin typeface="Times New Roman" panose="02020603050405020304" pitchFamily="18" charset="0"/>
                <a:cs typeface="Times New Roman" panose="02020603050405020304" pitchFamily="18" charset="0"/>
              </a:rPr>
              <a:t>Technical requirements</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Advantages and Disadvantages</a:t>
            </a:r>
          </a:p>
        </p:txBody>
      </p:sp>
    </p:spTree>
    <p:extLst>
      <p:ext uri="{BB962C8B-B14F-4D97-AF65-F5344CB8AC3E}">
        <p14:creationId xmlns:p14="http://schemas.microsoft.com/office/powerpoint/2010/main" val="344258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8D95-C635-4CEA-95A3-1C7257349EFC}"/>
              </a:ext>
            </a:extLst>
          </p:cNvPr>
          <p:cNvSpPr>
            <a:spLocks noGrp="1"/>
          </p:cNvSpPr>
          <p:nvPr>
            <p:ph type="title"/>
          </p:nvPr>
        </p:nvSpPr>
        <p:spPr/>
        <p:txBody>
          <a:bodyPr/>
          <a:lstStyle/>
          <a:p>
            <a:br>
              <a:rPr lang="en-IN" sz="40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Introduction:</a:t>
            </a:r>
            <a:br>
              <a:rPr lang="en-IN" dirty="0"/>
            </a:br>
            <a:endParaRPr lang="en-IN" dirty="0"/>
          </a:p>
        </p:txBody>
      </p:sp>
      <p:sp>
        <p:nvSpPr>
          <p:cNvPr id="3" name="Content Placeholder 2">
            <a:extLst>
              <a:ext uri="{FF2B5EF4-FFF2-40B4-BE49-F238E27FC236}">
                <a16:creationId xmlns:a16="http://schemas.microsoft.com/office/drawing/2014/main" id="{8CB3E07A-CBA3-42C7-BFA6-EF3A12CB6780}"/>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Phonebook is a project which is designed to store the contact details i.e., name, number of a person.</a:t>
            </a:r>
          </a:p>
          <a:p>
            <a:r>
              <a:rPr lang="en-IN" sz="2400" dirty="0">
                <a:latin typeface="Times New Roman" panose="02020603050405020304" pitchFamily="18" charset="0"/>
                <a:cs typeface="Times New Roman" panose="02020603050405020304" pitchFamily="18" charset="0"/>
              </a:rPr>
              <a:t>This is achieved by using functions, pointers, linked lists and file handling.</a:t>
            </a:r>
          </a:p>
          <a:p>
            <a:r>
              <a:rPr lang="en-IN" sz="2400" dirty="0">
                <a:latin typeface="Times New Roman" panose="02020603050405020304" pitchFamily="18" charset="0"/>
                <a:cs typeface="Times New Roman" panose="02020603050405020304" pitchFamily="18" charset="0"/>
              </a:rPr>
              <a:t>Adding new records ,listing them, modifying them, searching for saved contacts and deleting the records are the basic functions carried in this application.</a:t>
            </a:r>
          </a:p>
        </p:txBody>
      </p:sp>
    </p:spTree>
    <p:extLst>
      <p:ext uri="{BB962C8B-B14F-4D97-AF65-F5344CB8AC3E}">
        <p14:creationId xmlns:p14="http://schemas.microsoft.com/office/powerpoint/2010/main" val="174264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A076-6C89-4E29-911C-D09939C7E360}"/>
              </a:ext>
            </a:extLst>
          </p:cNvPr>
          <p:cNvSpPr>
            <a:spLocks noGrp="1"/>
          </p:cNvSpPr>
          <p:nvPr>
            <p:ph type="title"/>
          </p:nvPr>
        </p:nvSpPr>
        <p:spPr/>
        <p:txBody>
          <a:bodyPr/>
          <a:lstStyle/>
          <a:p>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Software details:</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C4B071-EE6A-4F09-883E-FA7D87800E72}"/>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This application is coded and made using the following compilers:</a:t>
            </a:r>
          </a:p>
          <a:p>
            <a:r>
              <a:rPr lang="en-IN" sz="2400" dirty="0">
                <a:latin typeface="Times New Roman" panose="02020603050405020304" pitchFamily="18" charset="0"/>
                <a:cs typeface="Times New Roman" panose="02020603050405020304" pitchFamily="18" charset="0"/>
              </a:rPr>
              <a:t>Ubuntu </a:t>
            </a:r>
          </a:p>
          <a:p>
            <a:r>
              <a:rPr lang="en-IN" sz="2400" dirty="0">
                <a:latin typeface="Times New Roman" panose="02020603050405020304" pitchFamily="18" charset="0"/>
                <a:cs typeface="Times New Roman" panose="02020603050405020304" pitchFamily="18" charset="0"/>
              </a:rPr>
              <a:t>Putty for Linux</a:t>
            </a:r>
          </a:p>
        </p:txBody>
      </p:sp>
      <p:pic>
        <p:nvPicPr>
          <p:cNvPr id="2050" name="Picture 2">
            <a:extLst>
              <a:ext uri="{FF2B5EF4-FFF2-40B4-BE49-F238E27FC236}">
                <a16:creationId xmlns:a16="http://schemas.microsoft.com/office/drawing/2014/main" id="{9A870A89-660F-47FB-BA80-F4FD18635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6692" y="3297448"/>
            <a:ext cx="1439144" cy="16190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nux, logo Icon in Vector Logo">
            <a:extLst>
              <a:ext uri="{FF2B5EF4-FFF2-40B4-BE49-F238E27FC236}">
                <a16:creationId xmlns:a16="http://schemas.microsoft.com/office/drawing/2014/main" id="{04DB2D04-E51B-4A26-88DB-7652C0F79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4464" y="4853195"/>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buntu logo">
            <a:extLst>
              <a:ext uri="{FF2B5EF4-FFF2-40B4-BE49-F238E27FC236}">
                <a16:creationId xmlns:a16="http://schemas.microsoft.com/office/drawing/2014/main" id="{C4D969E3-FA41-4816-8454-AAE1F400A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816" y="5106837"/>
            <a:ext cx="1708921" cy="136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07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51B6-EDEF-4710-A447-A407DCFD827C}"/>
              </a:ext>
            </a:extLst>
          </p:cNvPr>
          <p:cNvSpPr>
            <a:spLocks noGrp="1"/>
          </p:cNvSpPr>
          <p:nvPr>
            <p:ph type="title"/>
          </p:nvPr>
        </p:nvSpPr>
        <p:spPr/>
        <p:txBody>
          <a:bodyPr/>
          <a:lstStyle/>
          <a:p>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Technical Requirements:</a:t>
            </a:r>
            <a:br>
              <a:rPr lang="en-IN" dirty="0"/>
            </a:br>
            <a:endParaRPr lang="en-IN" dirty="0"/>
          </a:p>
        </p:txBody>
      </p:sp>
      <p:sp>
        <p:nvSpPr>
          <p:cNvPr id="3" name="Content Placeholder 2">
            <a:extLst>
              <a:ext uri="{FF2B5EF4-FFF2-40B4-BE49-F238E27FC236}">
                <a16:creationId xmlns:a16="http://schemas.microsoft.com/office/drawing/2014/main" id="{C77806CA-1256-4974-BFF6-A9CF58054A22}"/>
              </a:ext>
            </a:extLst>
          </p:cNvPr>
          <p:cNvSpPr>
            <a:spLocks noGrp="1"/>
          </p:cNvSpPr>
          <p:nvPr>
            <p:ph idx="1"/>
          </p:nvPr>
        </p:nvSpPr>
        <p:spPr>
          <a:xfrm>
            <a:off x="1154954" y="2468031"/>
            <a:ext cx="10318360" cy="3416300"/>
          </a:xfrm>
        </p:spPr>
        <p:txBody>
          <a:bodyPr>
            <a:noAutofit/>
          </a:bodyPr>
          <a:lstStyle/>
          <a:p>
            <a:r>
              <a:rPr lang="en-IN" sz="2400" dirty="0">
                <a:latin typeface="Times New Roman" panose="02020603050405020304" pitchFamily="18" charset="0"/>
                <a:cs typeface="Times New Roman" panose="02020603050405020304" pitchFamily="18" charset="0"/>
              </a:rPr>
              <a:t>We used linked lists, pointers and functions while working on this.</a:t>
            </a:r>
          </a:p>
          <a:p>
            <a:r>
              <a:rPr lang="en-IN" sz="2400" dirty="0">
                <a:latin typeface="Times New Roman" panose="02020603050405020304" pitchFamily="18" charset="0"/>
                <a:cs typeface="Times New Roman" panose="02020603050405020304" pitchFamily="18" charset="0"/>
              </a:rPr>
              <a:t>We used concepts of file handling and dynamic memory Allocation.</a:t>
            </a:r>
          </a:p>
          <a:p>
            <a:r>
              <a:rPr lang="en-IN" sz="2400" dirty="0">
                <a:latin typeface="Times New Roman" panose="02020603050405020304" pitchFamily="18" charset="0"/>
                <a:cs typeface="Times New Roman" panose="02020603050405020304" pitchFamily="18" charset="0"/>
              </a:rPr>
              <a:t>Linked list: </a:t>
            </a:r>
          </a:p>
          <a:p>
            <a:pPr marL="0" indent="0">
              <a:buNone/>
            </a:pPr>
            <a:r>
              <a:rPr lang="en-IN" sz="2400" dirty="0">
                <a:latin typeface="Times New Roman" panose="02020603050405020304" pitchFamily="18" charset="0"/>
                <a:cs typeface="Times New Roman" panose="02020603050405020304" pitchFamily="18" charset="0"/>
              </a:rPr>
              <a:t>	A linked list is a set of dynamically allocated nodes, arranged in 	such a way that each node contains one value and one pointer. The 	pointer always points to the next member of the list. If the pointer is NULL, then it is the last node in the list.</a:t>
            </a:r>
          </a:p>
        </p:txBody>
      </p:sp>
      <p:pic>
        <p:nvPicPr>
          <p:cNvPr id="3074" name="Picture 2" descr="What is Linked List - GeeksforGeeks">
            <a:extLst>
              <a:ext uri="{FF2B5EF4-FFF2-40B4-BE49-F238E27FC236}">
                <a16:creationId xmlns:a16="http://schemas.microsoft.com/office/drawing/2014/main" id="{BF5D76DF-3E19-476E-98C0-1A8A935E1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193" y="5058064"/>
            <a:ext cx="5827927" cy="158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8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02D64-B97F-47F2-A5B4-B391EAE1C276}"/>
              </a:ext>
            </a:extLst>
          </p:cNvPr>
          <p:cNvSpPr>
            <a:spLocks noGrp="1"/>
          </p:cNvSpPr>
          <p:nvPr>
            <p:ph idx="1"/>
          </p:nvPr>
        </p:nvSpPr>
        <p:spPr>
          <a:xfrm>
            <a:off x="462014" y="2310063"/>
            <a:ext cx="10967986" cy="3999297"/>
          </a:xfrm>
        </p:spPr>
        <p:txBody>
          <a:bodyPr>
            <a:normAutofit/>
          </a:bodyPr>
          <a:lstStyle/>
          <a:p>
            <a:r>
              <a:rPr lang="en-IN" sz="2400" dirty="0">
                <a:latin typeface="Times New Roman" panose="02020603050405020304" pitchFamily="18" charset="0"/>
                <a:cs typeface="Times New Roman" panose="02020603050405020304" pitchFamily="18" charset="0"/>
              </a:rPr>
              <a:t>pointers:</a:t>
            </a:r>
          </a:p>
          <a:p>
            <a:pPr marL="0" indent="0">
              <a:buNone/>
            </a:pPr>
            <a:r>
              <a:rPr lang="en-IN" sz="2400" dirty="0">
                <a:latin typeface="Times New Roman" panose="02020603050405020304" pitchFamily="18" charset="0"/>
                <a:cs typeface="Times New Roman" panose="02020603050405020304" pitchFamily="18" charset="0"/>
              </a:rPr>
              <a:t>	A pointer is a variable that stores the memory address of another variable as   	its value and is created with the * operator.</a:t>
            </a:r>
          </a:p>
          <a:p>
            <a:pPr marL="0" indent="0">
              <a:buNone/>
            </a:pPr>
            <a:r>
              <a:rPr lang="en-IN" sz="2400" dirty="0">
                <a:latin typeface="Times New Roman" panose="02020603050405020304" pitchFamily="18" charset="0"/>
                <a:cs typeface="Times New Roman" panose="02020603050405020304" pitchFamily="18" charset="0"/>
              </a:rPr>
              <a:t>Ex:*</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Functions:</a:t>
            </a:r>
          </a:p>
          <a:p>
            <a:pPr marL="0" indent="0">
              <a:buNone/>
            </a:pPr>
            <a:r>
              <a:rPr lang="en-IN" sz="2400" dirty="0">
                <a:latin typeface="Times New Roman" panose="02020603050405020304" pitchFamily="18" charset="0"/>
                <a:cs typeface="Times New Roman" panose="02020603050405020304" pitchFamily="18" charset="0"/>
              </a:rPr>
              <a:t>	A function is a group of statements that together perform a task. Every C 	program has at least one function, which is main(), and program execution 	starts from main.</a:t>
            </a:r>
          </a:p>
          <a:p>
            <a:endParaRPr lang="en-IN" dirty="0"/>
          </a:p>
        </p:txBody>
      </p:sp>
      <p:pic>
        <p:nvPicPr>
          <p:cNvPr id="2052" name="Picture 4" descr="Pointers (Pointer operators as Address Operator and Indirection Operator)">
            <a:extLst>
              <a:ext uri="{FF2B5EF4-FFF2-40B4-BE49-F238E27FC236}">
                <a16:creationId xmlns:a16="http://schemas.microsoft.com/office/drawing/2014/main" id="{C88B8594-807D-4F1D-A5B7-D20E2EBA4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170" y="3429000"/>
            <a:ext cx="2856230" cy="166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04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ile Handling in C - Computer Notes">
            <a:extLst>
              <a:ext uri="{FF2B5EF4-FFF2-40B4-BE49-F238E27FC236}">
                <a16:creationId xmlns:a16="http://schemas.microsoft.com/office/drawing/2014/main" id="{AFC99952-EC67-46A6-B165-8018501994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2075" y="3279373"/>
            <a:ext cx="5123769" cy="2461027"/>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258CADC-5FC3-45FE-998F-C9C2A84E9527}"/>
              </a:ext>
            </a:extLst>
          </p:cNvPr>
          <p:cNvSpPr>
            <a:spLocks noGrp="1"/>
          </p:cNvSpPr>
          <p:nvPr>
            <p:ph idx="1"/>
          </p:nvPr>
        </p:nvSpPr>
        <p:spPr>
          <a:xfrm>
            <a:off x="5759116" y="2415808"/>
            <a:ext cx="5737199" cy="3878580"/>
          </a:xfrm>
        </p:spPr>
        <p:txBody>
          <a:bodyPr anchor="ctr">
            <a:noAutofit/>
          </a:bodyPr>
          <a:lstStyle/>
          <a:p>
            <a:pPr lvl="1">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File handling refers to the method of storing data in the C program in the form of an output or input that might have been generated while running a C program in a data file. </a:t>
            </a:r>
          </a:p>
          <a:p>
            <a:pPr lvl="1">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enables us to create, update, read, and 	delete the files stored on the local file system through our C program.</a:t>
            </a:r>
          </a:p>
          <a:p>
            <a:pPr lvl="1">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fopen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fclose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fscanf</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fgets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fprintf</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fputs</a:t>
            </a:r>
            <a:r>
              <a:rPr lang="en-IN" sz="2000" dirty="0">
                <a:latin typeface="Times New Roman" panose="02020603050405020304" pitchFamily="18" charset="0"/>
                <a:cs typeface="Times New Roman" panose="02020603050405020304" pitchFamily="18" charset="0"/>
              </a:rPr>
              <a:t> are some operations.</a:t>
            </a:r>
          </a:p>
        </p:txBody>
      </p:sp>
      <p:sp>
        <p:nvSpPr>
          <p:cNvPr id="5" name="TextBox 4">
            <a:extLst>
              <a:ext uri="{FF2B5EF4-FFF2-40B4-BE49-F238E27FC236}">
                <a16:creationId xmlns:a16="http://schemas.microsoft.com/office/drawing/2014/main" id="{7CBF9858-E319-438D-B2E2-575663526A31}"/>
              </a:ext>
            </a:extLst>
          </p:cNvPr>
          <p:cNvSpPr txBox="1"/>
          <p:nvPr/>
        </p:nvSpPr>
        <p:spPr>
          <a:xfrm>
            <a:off x="1007443" y="962612"/>
            <a:ext cx="6096000" cy="769441"/>
          </a:xfrm>
          <a:prstGeom prst="rect">
            <a:avLst/>
          </a:prstGeom>
          <a:noFill/>
        </p:spPr>
        <p:txBody>
          <a:bodyPr wrap="square">
            <a:spAutoFit/>
          </a:bodyPr>
          <a:lstStyle/>
          <a:p>
            <a:r>
              <a:rPr lang="en-IN" sz="4400" dirty="0">
                <a:solidFill>
                  <a:schemeClr val="bg1"/>
                </a:solidFill>
                <a:latin typeface="Times New Roman" panose="02020603050405020304" pitchFamily="18" charset="0"/>
                <a:cs typeface="Times New Roman" panose="02020603050405020304" pitchFamily="18" charset="0"/>
              </a:rPr>
              <a:t>File handling: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03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A5C3-E8C4-47B2-BA94-284CF9413A33}"/>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Dynamic Data Allocation: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A6B284-466E-412E-A1BB-8442B2DEF2EF}"/>
              </a:ext>
            </a:extLst>
          </p:cNvPr>
          <p:cNvSpPr>
            <a:spLocks noGrp="1"/>
          </p:cNvSpPr>
          <p:nvPr>
            <p:ph idx="1"/>
          </p:nvPr>
        </p:nvSpPr>
        <p:spPr>
          <a:xfrm>
            <a:off x="664066" y="2382118"/>
            <a:ext cx="10982502" cy="4268939"/>
          </a:xfrm>
        </p:spPr>
        <p:txBody>
          <a:bodyPr/>
          <a:lstStyle/>
          <a:p>
            <a:pPr algn="just"/>
            <a:r>
              <a:rPr lang="en-IN" sz="2400" b="0" i="0" dirty="0">
                <a:solidFill>
                  <a:srgbClr val="333333"/>
                </a:solidFill>
                <a:effectLst/>
                <a:latin typeface="Times New Roman" panose="02020603050405020304" pitchFamily="18" charset="0"/>
                <a:cs typeface="Times New Roman" panose="02020603050405020304" pitchFamily="18" charset="0"/>
              </a:rPr>
              <a:t>The concept of </a:t>
            </a:r>
            <a:r>
              <a:rPr lang="en-IN" sz="2400" i="0" dirty="0">
                <a:solidFill>
                  <a:srgbClr val="333333"/>
                </a:solidFill>
                <a:effectLst/>
                <a:latin typeface="Times New Roman" panose="02020603050405020304" pitchFamily="18" charset="0"/>
                <a:cs typeface="Times New Roman" panose="02020603050405020304" pitchFamily="18" charset="0"/>
              </a:rPr>
              <a:t>dynamic memory allocation in c language </a:t>
            </a:r>
            <a:r>
              <a:rPr lang="en-IN" sz="2400" b="0" i="0" dirty="0">
                <a:solidFill>
                  <a:srgbClr val="333333"/>
                </a:solidFill>
                <a:effectLst/>
                <a:latin typeface="Times New Roman" panose="02020603050405020304" pitchFamily="18" charset="0"/>
                <a:cs typeface="Times New Roman" panose="02020603050405020304" pitchFamily="18" charset="0"/>
              </a:rPr>
              <a:t>enables the programmer to allocate memory at runtime.</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Dynamic memory allocation in c language is possible by 4 functions of </a:t>
            </a:r>
            <a:r>
              <a:rPr lang="en-IN" sz="2400" b="0" i="0" dirty="0" err="1">
                <a:solidFill>
                  <a:srgbClr val="333333"/>
                </a:solidFill>
                <a:effectLst/>
                <a:latin typeface="Times New Roman" panose="02020603050405020304" pitchFamily="18" charset="0"/>
                <a:cs typeface="Times New Roman" panose="02020603050405020304" pitchFamily="18" charset="0"/>
              </a:rPr>
              <a:t>stdlib.h</a:t>
            </a:r>
            <a:r>
              <a:rPr lang="en-IN" sz="2400" b="0" i="0" dirty="0">
                <a:solidFill>
                  <a:srgbClr val="333333"/>
                </a:solidFill>
                <a:effectLst/>
                <a:latin typeface="Times New Roman" panose="02020603050405020304" pitchFamily="18" charset="0"/>
                <a:cs typeface="Times New Roman" panose="02020603050405020304" pitchFamily="18" charset="0"/>
              </a:rPr>
              <a:t> header file.</a:t>
            </a:r>
          </a:p>
          <a:p>
            <a:pPr algn="just">
              <a:buFont typeface="+mj-lt"/>
              <a:buAutoNum type="arabicPeriod"/>
            </a:pPr>
            <a:r>
              <a:rPr lang="en-IN" sz="2400" b="0" i="0" dirty="0">
                <a:solidFill>
                  <a:srgbClr val="000000"/>
                </a:solidFill>
                <a:effectLst/>
                <a:latin typeface="Times New Roman" panose="02020603050405020304" pitchFamily="18" charset="0"/>
                <a:cs typeface="Times New Roman" panose="02020603050405020304" pitchFamily="18" charset="0"/>
              </a:rPr>
              <a:t>malloc()</a:t>
            </a:r>
          </a:p>
          <a:p>
            <a:pPr algn="just">
              <a:buFont typeface="+mj-lt"/>
              <a:buAutoNum type="arabicPeriod"/>
            </a:pPr>
            <a:r>
              <a:rPr lang="en-IN" sz="2400" b="0" i="0" dirty="0" err="1">
                <a:solidFill>
                  <a:srgbClr val="000000"/>
                </a:solidFill>
                <a:effectLst/>
                <a:latin typeface="Times New Roman" panose="02020603050405020304" pitchFamily="18" charset="0"/>
                <a:cs typeface="Times New Roman" panose="02020603050405020304" pitchFamily="18" charset="0"/>
              </a:rPr>
              <a:t>calloc</a:t>
            </a:r>
            <a:r>
              <a:rPr lang="en-IN" sz="2400" b="0" i="0" dirty="0">
                <a:solidFill>
                  <a:srgbClr val="000000"/>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en-IN" sz="2400" b="0" i="0" dirty="0" err="1">
                <a:solidFill>
                  <a:srgbClr val="000000"/>
                </a:solidFill>
                <a:effectLst/>
                <a:latin typeface="Times New Roman" panose="02020603050405020304" pitchFamily="18" charset="0"/>
                <a:cs typeface="Times New Roman" panose="02020603050405020304" pitchFamily="18" charset="0"/>
              </a:rPr>
              <a:t>realloc</a:t>
            </a:r>
            <a:r>
              <a:rPr lang="en-IN" sz="2400" b="0" i="0" dirty="0">
                <a:solidFill>
                  <a:srgbClr val="000000"/>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en-IN" sz="2400" b="0" i="0" dirty="0">
                <a:solidFill>
                  <a:srgbClr val="000000"/>
                </a:solidFill>
                <a:effectLst/>
                <a:latin typeface="Times New Roman" panose="02020603050405020304" pitchFamily="18" charset="0"/>
                <a:cs typeface="Times New Roman" panose="02020603050405020304" pitchFamily="18" charset="0"/>
              </a:rPr>
              <a:t>free()</a:t>
            </a:r>
          </a:p>
          <a:p>
            <a:endParaRPr lang="en-IN" dirty="0"/>
          </a:p>
        </p:txBody>
      </p:sp>
      <p:pic>
        <p:nvPicPr>
          <p:cNvPr id="4" name="Picture 3">
            <a:extLst>
              <a:ext uri="{FF2B5EF4-FFF2-40B4-BE49-F238E27FC236}">
                <a16:creationId xmlns:a16="http://schemas.microsoft.com/office/drawing/2014/main" id="{C33F284A-9735-4CF7-82E6-E55329855ADD}"/>
              </a:ext>
            </a:extLst>
          </p:cNvPr>
          <p:cNvPicPr>
            <a:picLocks noChangeAspect="1"/>
          </p:cNvPicPr>
          <p:nvPr/>
        </p:nvPicPr>
        <p:blipFill>
          <a:blip r:embed="rId2"/>
          <a:stretch>
            <a:fillRect/>
          </a:stretch>
        </p:blipFill>
        <p:spPr>
          <a:xfrm>
            <a:off x="5535660" y="3987398"/>
            <a:ext cx="5015865" cy="2472807"/>
          </a:xfrm>
          <a:prstGeom prst="rect">
            <a:avLst/>
          </a:prstGeom>
        </p:spPr>
      </p:pic>
    </p:spTree>
    <p:extLst>
      <p:ext uri="{BB962C8B-B14F-4D97-AF65-F5344CB8AC3E}">
        <p14:creationId xmlns:p14="http://schemas.microsoft.com/office/powerpoint/2010/main" val="2545231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1963</TotalTime>
  <Words>794</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inter-regular</vt:lpstr>
      <vt:lpstr>Times New Roman</vt:lpstr>
      <vt:lpstr>Wingdings 3</vt:lpstr>
      <vt:lpstr>Ion Boardroom</vt:lpstr>
      <vt:lpstr> PHONEBOOK APPLICATION</vt:lpstr>
      <vt:lpstr>Project is done by: </vt:lpstr>
      <vt:lpstr> Index: </vt:lpstr>
      <vt:lpstr> Introduction: </vt:lpstr>
      <vt:lpstr> Software details: </vt:lpstr>
      <vt:lpstr> Technical Requirements: </vt:lpstr>
      <vt:lpstr>PowerPoint Presentation</vt:lpstr>
      <vt:lpstr>PowerPoint Presentation</vt:lpstr>
      <vt:lpstr>Dynamic Data Allocation:</vt:lpstr>
      <vt:lpstr>Malloc():</vt:lpstr>
      <vt:lpstr>Multi files  and make file:</vt:lpstr>
      <vt:lpstr>DFD level-0</vt:lpstr>
      <vt:lpstr>DFD LEVEL-1</vt:lpstr>
      <vt:lpstr>Modules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Advantages and Disadvantages: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PHONEBOOK APPLICATION</dc:title>
  <dc:creator>Sai Sudheshna, Revuri</dc:creator>
  <cp:lastModifiedBy>Deepthi J[CAPG-97]</cp:lastModifiedBy>
  <cp:revision>7</cp:revision>
  <dcterms:created xsi:type="dcterms:W3CDTF">2022-12-12T04:58:00Z</dcterms:created>
  <dcterms:modified xsi:type="dcterms:W3CDTF">2022-12-15T22:46:51Z</dcterms:modified>
</cp:coreProperties>
</file>