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606" r:id="rId2"/>
    <p:sldId id="622" r:id="rId3"/>
    <p:sldId id="632" r:id="rId4"/>
    <p:sldId id="623" r:id="rId5"/>
    <p:sldId id="644" r:id="rId6"/>
    <p:sldId id="643" r:id="rId7"/>
    <p:sldId id="636" r:id="rId8"/>
    <p:sldId id="638" r:id="rId9"/>
    <p:sldId id="637" r:id="rId10"/>
    <p:sldId id="629" r:id="rId11"/>
    <p:sldId id="646" r:id="rId12"/>
    <p:sldId id="645" r:id="rId13"/>
    <p:sldId id="642" r:id="rId14"/>
    <p:sldId id="627" r:id="rId15"/>
    <p:sldId id="626" r:id="rId16"/>
    <p:sldId id="304" r:id="rId17"/>
    <p:sldId id="635" r:id="rId18"/>
    <p:sldId id="613" r:id="rId19"/>
    <p:sldId id="617" r:id="rId20"/>
    <p:sldId id="61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CC0000"/>
    <a:srgbClr val="FFFFFF"/>
    <a:srgbClr val="4F81B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0" autoAdjust="0"/>
    <p:restoredTop sz="76849" autoAdjust="0"/>
  </p:normalViewPr>
  <p:slideViewPr>
    <p:cSldViewPr>
      <p:cViewPr varScale="1">
        <p:scale>
          <a:sx n="84" d="100"/>
          <a:sy n="84" d="100"/>
        </p:scale>
        <p:origin x="-1552" y="-9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9B6A98-91B7-46D0-8A83-676EBDD4DCCC}" type="datetimeFigureOut">
              <a:rPr lang="en-US" smtClean="0"/>
              <a:pPr/>
              <a:t>22/03/2013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700D26-072A-4278-B86D-77A50D1DDDBB}" type="slidenum">
              <a:rPr lang="en-US" smtClean="0"/>
              <a:pPr/>
              <a:t>‹#›</a:t>
            </a:fld>
            <a:endParaRPr lang="en-US"/>
          </a:p>
        </p:txBody>
      </p:sp>
    </p:spTree>
    <p:extLst>
      <p:ext uri="{BB962C8B-B14F-4D97-AF65-F5344CB8AC3E}">
        <p14:creationId xmlns:p14="http://schemas.microsoft.com/office/powerpoint/2010/main" val="4918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4588" y="684213"/>
            <a:ext cx="4572000" cy="3429000"/>
          </a:xfrm>
          <a:ln/>
        </p:spPr>
      </p:sp>
      <p:sp>
        <p:nvSpPr>
          <p:cNvPr id="31747" name="Rectangle 3"/>
          <p:cNvSpPr>
            <a:spLocks noGrp="1" noChangeArrowheads="1"/>
          </p:cNvSpPr>
          <p:nvPr>
            <p:ph type="body" idx="1"/>
          </p:nvPr>
        </p:nvSpPr>
        <p:spPr>
          <a:noFill/>
          <a:ln/>
        </p:spPr>
        <p:txBody>
          <a:bodyPr/>
          <a:lstStyle/>
          <a:p>
            <a:r>
              <a:rPr lang="en-US" dirty="0" smtClean="0">
                <a:latin typeface="Arial" pitchFamily="34" charset="0"/>
                <a:ea typeface="ＭＳ Ｐゴシック" pitchFamily="34" charset="-128"/>
              </a:rPr>
              <a:t>This</a:t>
            </a:r>
            <a:r>
              <a:rPr lang="en-US" baseline="0" dirty="0" smtClean="0">
                <a:latin typeface="Arial" pitchFamily="34" charset="0"/>
                <a:ea typeface="ＭＳ Ｐゴシック" pitchFamily="34" charset="-128"/>
              </a:rPr>
              <a:t> slide highlights the main features of the </a:t>
            </a:r>
            <a:r>
              <a:rPr lang="en-US" baseline="0" dirty="0" err="1" smtClean="0">
                <a:latin typeface="Arial" pitchFamily="34" charset="0"/>
                <a:ea typeface="ＭＳ Ｐゴシック" pitchFamily="34" charset="-128"/>
              </a:rPr>
              <a:t>EM351</a:t>
            </a:r>
            <a:r>
              <a:rPr lang="en-US" baseline="0" dirty="0" smtClean="0">
                <a:latin typeface="Arial" pitchFamily="34" charset="0"/>
                <a:ea typeface="ＭＳ Ｐゴシック" pitchFamily="34" charset="-128"/>
              </a:rPr>
              <a:t>/</a:t>
            </a:r>
            <a:r>
              <a:rPr lang="en-US" baseline="0" dirty="0" err="1" smtClean="0">
                <a:latin typeface="Arial" pitchFamily="34" charset="0"/>
                <a:ea typeface="ＭＳ Ｐゴシック" pitchFamily="34" charset="-128"/>
              </a:rPr>
              <a:t>EM357</a:t>
            </a:r>
            <a:r>
              <a:rPr lang="en-US" baseline="0" dirty="0" smtClean="0">
                <a:latin typeface="Arial" pitchFamily="34" charset="0"/>
                <a:ea typeface="ＭＳ Ｐゴシック" pitchFamily="34" charset="-128"/>
              </a:rPr>
              <a:t> products including:</a:t>
            </a:r>
          </a:p>
          <a:p>
            <a:endParaRPr lang="en-US" baseline="0" dirty="0" smtClean="0">
              <a:latin typeface="Arial" pitchFamily="34" charset="0"/>
              <a:ea typeface="ＭＳ Ｐゴシック" pitchFamily="34" charset="-128"/>
            </a:endParaRPr>
          </a:p>
          <a:p>
            <a:pPr marL="216209" indent="-216209">
              <a:buAutoNum type="arabicPeriod"/>
            </a:pPr>
            <a:r>
              <a:rPr lang="en-US" baseline="0" dirty="0" smtClean="0">
                <a:latin typeface="Arial" pitchFamily="34" charset="0"/>
                <a:ea typeface="ＭＳ Ｐゴシック" pitchFamily="34" charset="-128"/>
              </a:rPr>
              <a:t>ARM Cortex-M3 which can be used to run both the ZigBee software and customer applications</a:t>
            </a:r>
          </a:p>
          <a:p>
            <a:pPr marL="0" indent="0">
              <a:buNone/>
            </a:pPr>
            <a:endParaRPr lang="en-US" baseline="0" dirty="0" smtClean="0">
              <a:latin typeface="Arial" pitchFamily="34" charset="0"/>
              <a:ea typeface="ＭＳ Ｐゴシック" pitchFamily="34" charset="-128"/>
            </a:endParaRPr>
          </a:p>
          <a:p>
            <a:pPr marL="216209" indent="-216209">
              <a:buAutoNum type="arabicPeriod"/>
            </a:pPr>
            <a:r>
              <a:rPr lang="en-US" baseline="0" dirty="0" smtClean="0">
                <a:latin typeface="Arial" pitchFamily="34" charset="0"/>
                <a:ea typeface="ＭＳ Ｐゴシック" pitchFamily="34" charset="-128"/>
              </a:rPr>
              <a:t>Integrated 2.4 GHz RF transceiver supporting IEEE 802.15.4</a:t>
            </a:r>
          </a:p>
          <a:p>
            <a:pPr marL="648627" lvl="1" indent="-216209">
              <a:buFontTx/>
              <a:buChar char="-"/>
            </a:pPr>
            <a:r>
              <a:rPr lang="en-US" baseline="0" dirty="0" smtClean="0">
                <a:latin typeface="Arial" pitchFamily="34" charset="0"/>
                <a:ea typeface="ＭＳ Ｐゴシック" pitchFamily="34" charset="-128"/>
              </a:rPr>
              <a:t>ZigBee is based on the 2003 release of IEEE 802.15.4 </a:t>
            </a:r>
          </a:p>
          <a:p>
            <a:pPr marL="648627" lvl="1" indent="-216209">
              <a:buFontTx/>
              <a:buChar char="-"/>
            </a:pPr>
            <a:r>
              <a:rPr lang="en-US" baseline="0" dirty="0" smtClean="0">
                <a:latin typeface="Arial" pitchFamily="34" charset="0"/>
                <a:ea typeface="ＭＳ Ｐゴシック" pitchFamily="34" charset="-128"/>
              </a:rPr>
              <a:t>We do not currently support non-ZigBee protocols based on IEEE 802.15.4 on the EM351/</a:t>
            </a:r>
            <a:r>
              <a:rPr lang="en-US" baseline="0" dirty="0" smtClean="0">
                <a:latin typeface="Arial" pitchFamily="34" charset="0"/>
                <a:ea typeface="ＭＳ Ｐゴシック" pitchFamily="34" charset="-128"/>
              </a:rPr>
              <a:t>357/358x </a:t>
            </a:r>
            <a:r>
              <a:rPr lang="en-US" baseline="0" dirty="0" smtClean="0">
                <a:latin typeface="Arial" pitchFamily="34" charset="0"/>
                <a:ea typeface="ＭＳ Ｐゴシック" pitchFamily="34" charset="-128"/>
              </a:rPr>
              <a:t>(only ZigBee is supported today</a:t>
            </a:r>
            <a:r>
              <a:rPr lang="en-US" baseline="0" dirty="0" smtClean="0">
                <a:latin typeface="Arial" pitchFamily="34" charset="0"/>
                <a:ea typeface="ＭＳ Ｐゴシック" pitchFamily="34" charset="-128"/>
              </a:rPr>
              <a:t>)</a:t>
            </a:r>
          </a:p>
          <a:p>
            <a:pPr marL="648627" lvl="1" indent="-216209">
              <a:buFontTx/>
              <a:buChar char="-"/>
            </a:pPr>
            <a:r>
              <a:rPr lang="en-US" baseline="0" dirty="0" smtClean="0">
                <a:latin typeface="Arial" pitchFamily="34" charset="0"/>
                <a:ea typeface="ＭＳ Ｐゴシック" pitchFamily="34" charset="-128"/>
              </a:rPr>
              <a:t>We do support </a:t>
            </a:r>
            <a:r>
              <a:rPr lang="en-US" baseline="0" dirty="0" err="1" smtClean="0">
                <a:latin typeface="Arial" pitchFamily="34" charset="0"/>
                <a:ea typeface="ＭＳ Ｐゴシック" pitchFamily="34" charset="-128"/>
              </a:rPr>
              <a:t>ZigBee</a:t>
            </a:r>
            <a:r>
              <a:rPr lang="en-US" baseline="0" dirty="0" smtClean="0">
                <a:latin typeface="Arial" pitchFamily="34" charset="0"/>
                <a:ea typeface="ＭＳ Ｐゴシック" pitchFamily="34" charset="-128"/>
              </a:rPr>
              <a:t> IP / SE 2.0 and we are a golden unit for </a:t>
            </a:r>
            <a:r>
              <a:rPr lang="en-US" baseline="0" dirty="0" err="1" smtClean="0">
                <a:latin typeface="Arial" pitchFamily="34" charset="0"/>
                <a:ea typeface="ＭＳ Ｐゴシック" pitchFamily="34" charset="-128"/>
              </a:rPr>
              <a:t>ZigBee</a:t>
            </a:r>
            <a:r>
              <a:rPr lang="en-US" baseline="0" dirty="0" smtClean="0">
                <a:latin typeface="Arial" pitchFamily="34" charset="0"/>
                <a:ea typeface="ＭＳ Ｐゴシック" pitchFamily="34" charset="-128"/>
              </a:rPr>
              <a:t> IP</a:t>
            </a:r>
            <a:endParaRPr lang="en-US" baseline="0" dirty="0" smtClean="0">
              <a:latin typeface="Arial" pitchFamily="34" charset="0"/>
              <a:ea typeface="ＭＳ Ｐゴシック" pitchFamily="34" charset="-128"/>
            </a:endParaRPr>
          </a:p>
          <a:p>
            <a:pPr marL="0" indent="0">
              <a:buFontTx/>
              <a:buNone/>
            </a:pPr>
            <a:endParaRPr lang="en-US" baseline="0" dirty="0" smtClean="0">
              <a:latin typeface="Arial" pitchFamily="34" charset="0"/>
              <a:ea typeface="ＭＳ Ｐゴシック" pitchFamily="34" charset="-128"/>
            </a:endParaRPr>
          </a:p>
          <a:p>
            <a:pPr marL="648627" lvl="1" indent="-216209"/>
            <a:endParaRPr lang="en-US" baseline="0" dirty="0"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slides should be used to reinforce the idea</a:t>
            </a:r>
            <a:r>
              <a:rPr lang="en-US" baseline="0" dirty="0" smtClean="0"/>
              <a:t> that the value of the Silicon Labs ZigBee solution goes beyond the hardware. The software and tools are a big part of the product differentiation.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9E7475B3-CF4C-45C6-A263-E4FC32ED4810}" type="slidenum">
              <a:rPr lang="en-US" smtClean="0"/>
              <a:pPr>
                <a:defRPr/>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US" sz="900" dirty="0">
                <a:latin typeface="Arial" pitchFamily="34" charset="0"/>
                <a:ea typeface="ＭＳ Ｐゴシック" pitchFamily="34" charset="-128"/>
              </a:rPr>
              <a:t>This slides highlights the benefits of the development tools that are provided with the Ember ZigBee solution. The key message is that the tools enable a unique programming and network debugging environment. The customer has full visibility into the network to enable development and debugging of complex networks. The Ethernet backchannel allows networks to be debugged remotely across a standard local area network (LAN). Results in a higher quality more reliable product and faster time to market.</a:t>
            </a:r>
          </a:p>
          <a:p>
            <a:endParaRPr lang="en-US" sz="900" dirty="0">
              <a:latin typeface="Arial" pitchFamily="34" charset="0"/>
              <a:ea typeface="ＭＳ Ｐゴシック" pitchFamily="34" charset="-128"/>
            </a:endParaRPr>
          </a:p>
          <a:p>
            <a:r>
              <a:rPr lang="en-US" sz="900" dirty="0">
                <a:latin typeface="Arial" pitchFamily="34" charset="0"/>
                <a:ea typeface="ＭＳ Ｐゴシック" pitchFamily="34" charset="-128"/>
              </a:rPr>
              <a:t>Packet Trace Port—hardware based packet monitoring records each packet transmitted or received and makes it available through a simple two wire serial port</a:t>
            </a:r>
          </a:p>
          <a:p>
            <a:endParaRPr lang="en-US" sz="900" dirty="0">
              <a:latin typeface="Arial" pitchFamily="34" charset="0"/>
              <a:ea typeface="ＭＳ Ｐゴシック" pitchFamily="34" charset="-128"/>
            </a:endParaRPr>
          </a:p>
          <a:p>
            <a:r>
              <a:rPr lang="en-US" sz="900" dirty="0">
                <a:latin typeface="Arial" pitchFamily="34" charset="0"/>
                <a:ea typeface="ＭＳ Ｐゴシック" pitchFamily="34" charset="-128"/>
              </a:rPr>
              <a:t>Debug Adapter—provides a bridge between the Packet Trace Port and the Desktop Network Analyzer using a standard Ethernet connection. Can be powered by </a:t>
            </a:r>
            <a:r>
              <a:rPr lang="en-US" sz="900" dirty="0" err="1">
                <a:latin typeface="Arial" pitchFamily="34" charset="0"/>
                <a:ea typeface="ＭＳ Ｐゴシック" pitchFamily="34" charset="-128"/>
              </a:rPr>
              <a:t>PoE</a:t>
            </a:r>
            <a:r>
              <a:rPr lang="en-US" sz="900" dirty="0">
                <a:latin typeface="Arial" pitchFamily="34" charset="0"/>
                <a:ea typeface="ＭＳ Ｐゴシック" pitchFamily="34" charset="-128"/>
              </a:rPr>
              <a:t> to reduce wiring required.</a:t>
            </a:r>
          </a:p>
          <a:p>
            <a:endParaRPr lang="en-US" sz="900" dirty="0">
              <a:latin typeface="Arial" pitchFamily="34" charset="0"/>
              <a:ea typeface="ＭＳ Ｐゴシック" pitchFamily="34" charset="-128"/>
            </a:endParaRPr>
          </a:p>
          <a:p>
            <a:r>
              <a:rPr lang="en-US" sz="900" dirty="0" smtClean="0">
                <a:latin typeface="Arial" pitchFamily="34" charset="0"/>
                <a:ea typeface="ＭＳ Ｐゴシック" pitchFamily="34" charset="-128"/>
              </a:rPr>
              <a:t>Ember</a:t>
            </a:r>
            <a:r>
              <a:rPr lang="en-US" sz="900" baseline="0" dirty="0" smtClean="0">
                <a:latin typeface="Arial" pitchFamily="34" charset="0"/>
                <a:ea typeface="ＭＳ Ｐゴシック" pitchFamily="34" charset="-128"/>
              </a:rPr>
              <a:t> Desktop </a:t>
            </a:r>
            <a:r>
              <a:rPr lang="en-US" sz="900" dirty="0" smtClean="0">
                <a:latin typeface="Arial" pitchFamily="34" charset="0"/>
                <a:ea typeface="ＭＳ Ｐゴシック" pitchFamily="34" charset="-128"/>
              </a:rPr>
              <a:t>—</a:t>
            </a:r>
            <a:r>
              <a:rPr lang="en-US" sz="900" dirty="0">
                <a:latin typeface="Arial" pitchFamily="34" charset="0"/>
                <a:ea typeface="ＭＳ Ｐゴシック" pitchFamily="34" charset="-128"/>
              </a:rPr>
              <a:t>GUI that allows the user to view the activity of any node in the network and trace the activity through the applications and network layers down to the packets transferred over the network. Enables fast debugging of network activity.</a:t>
            </a:r>
          </a:p>
          <a:p>
            <a:endParaRPr lang="en-US" sz="900" dirty="0">
              <a:latin typeface="Arial" pitchFamily="34" charset="0"/>
              <a:ea typeface="ＭＳ Ｐゴシック" pitchFamily="34" charset="-128"/>
            </a:endParaRPr>
          </a:p>
          <a:p>
            <a:r>
              <a:rPr lang="en-US" sz="900" dirty="0">
                <a:latin typeface="Arial" pitchFamily="34" charset="0"/>
                <a:ea typeface="ＭＳ Ｐゴシック" pitchFamily="34" charset="-128"/>
              </a:rPr>
              <a:t>Development Kits—contain all of the hardware/software required for a customer to develop a simple 2-3 node network.</a:t>
            </a:r>
          </a:p>
          <a:p>
            <a:r>
              <a:rPr lang="en-US" sz="900" dirty="0">
                <a:latin typeface="Arial" pitchFamily="34" charset="0"/>
                <a:ea typeface="ＭＳ Ｐゴシック" pitchFamily="34" charset="-128"/>
              </a:rPr>
              <a:t>	- Hardware: Radio control modules (3), breakout board (3), debug adapter (3), variety pack of EM35x modules, 8-Port switch with POE, all cables necessary to connect the equipment</a:t>
            </a:r>
          </a:p>
          <a:p>
            <a:r>
              <a:rPr lang="en-US" sz="900" dirty="0">
                <a:latin typeface="Arial" pitchFamily="34" charset="0"/>
                <a:ea typeface="ＭＳ Ｐゴシック" pitchFamily="34" charset="-128"/>
              </a:rPr>
              <a:t>	- Software: Desktop Network Analyzer, Ember AppBuilder, IAR Embedded Workbench (either 30-day trial or 1-year license)</a:t>
            </a:r>
          </a:p>
          <a:p>
            <a:endParaRPr lang="en-US" sz="900" dirty="0">
              <a:latin typeface="Arial" pitchFamily="34" charset="0"/>
              <a:ea typeface="ＭＳ Ｐゴシック" pitchFamily="34" charset="-128"/>
            </a:endParaRPr>
          </a:p>
          <a:p>
            <a:r>
              <a:rPr lang="en-US" sz="900" dirty="0">
                <a:latin typeface="Arial" pitchFamily="34" charset="0"/>
                <a:ea typeface="ＭＳ Ｐゴシック" pitchFamily="34" charset="-128"/>
              </a:rPr>
              <a:t>EM35x NCP Add-on Kit—contains additional hardware to use the EM35x as a Network Co-Processor (NCP)</a:t>
            </a:r>
          </a:p>
          <a:p>
            <a:r>
              <a:rPr lang="en-US" sz="900" dirty="0">
                <a:latin typeface="Arial" pitchFamily="34" charset="0"/>
                <a:ea typeface="ＭＳ Ｐゴシック" pitchFamily="34" charset="-128"/>
              </a:rPr>
              <a:t>	- Hardware: EM35x NCP breakout board, EM35x module, STM32 host module, battery pack</a:t>
            </a:r>
          </a:p>
          <a:p>
            <a:endParaRPr lang="en-US" dirty="0" smtClean="0">
              <a:latin typeface="Arial" pitchFamily="34" charset="0"/>
              <a:ea typeface="ＭＳ Ｐゴシック" pitchFamily="34" charset="-128"/>
            </a:endParaRPr>
          </a:p>
          <a:p>
            <a:r>
              <a:rPr lang="en-US" dirty="0" smtClean="0">
                <a:latin typeface="Arial" pitchFamily="34" charset="0"/>
                <a:ea typeface="ＭＳ Ｐゴシック" pitchFamily="34" charset="-128"/>
              </a:rPr>
              <a:t>EM358x hardware</a:t>
            </a:r>
            <a:r>
              <a:rPr lang="en-US" baseline="0" dirty="0" smtClean="0">
                <a:latin typeface="Arial" pitchFamily="34" charset="0"/>
                <a:ea typeface="ＭＳ Ｐゴシック" pitchFamily="34" charset="-128"/>
              </a:rPr>
              <a:t> includes an EM3588 module and breakout board (with USB).</a:t>
            </a:r>
          </a:p>
          <a:p>
            <a:pPr marL="171450" indent="-171450">
              <a:buFontTx/>
              <a:buChar char="-"/>
            </a:pPr>
            <a:r>
              <a:rPr lang="en-US" baseline="0" dirty="0" smtClean="0">
                <a:latin typeface="Arial" pitchFamily="34" charset="0"/>
                <a:ea typeface="ＭＳ Ｐゴシック" pitchFamily="34" charset="-128"/>
              </a:rPr>
              <a:t>This will be available as separate parts that can be added to an EM35x Development Kit</a:t>
            </a:r>
          </a:p>
          <a:p>
            <a:pPr marL="171450" indent="-171450">
              <a:buFontTx/>
              <a:buChar char="-"/>
            </a:pPr>
            <a:r>
              <a:rPr lang="en-US" baseline="0" dirty="0" smtClean="0">
                <a:latin typeface="Arial" pitchFamily="34" charset="0"/>
                <a:ea typeface="ＭＳ Ｐゴシック" pitchFamily="34" charset="-128"/>
              </a:rPr>
              <a:t>New EM35x </a:t>
            </a:r>
            <a:r>
              <a:rPr lang="en-US" baseline="0" dirty="0" err="1" smtClean="0">
                <a:latin typeface="Arial" pitchFamily="34" charset="0"/>
                <a:ea typeface="ＭＳ Ｐゴシック" pitchFamily="34" charset="-128"/>
              </a:rPr>
              <a:t>Dev</a:t>
            </a:r>
            <a:r>
              <a:rPr lang="en-US" baseline="0" dirty="0" smtClean="0">
                <a:latin typeface="Arial" pitchFamily="34" charset="0"/>
                <a:ea typeface="ＭＳ Ｐゴシック" pitchFamily="34" charset="-128"/>
              </a:rPr>
              <a:t> Kits after launch will include some EM3588 modules and breakout boards.</a:t>
            </a:r>
            <a:endParaRPr lang="en-US" dirty="0" smtClean="0">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F4511A-556C-4E9B-8BD9-5D1DB01C2D03}"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r>
              <a:rPr lang="en-US" sz="600" dirty="0">
                <a:latin typeface="Arial" pitchFamily="34" charset="0"/>
                <a:ea typeface="ＭＳ Ｐゴシック" pitchFamily="34" charset="-128"/>
              </a:rPr>
              <a:t>This slide highlights the main feature of the </a:t>
            </a:r>
            <a:r>
              <a:rPr lang="en-US" sz="600" dirty="0" err="1">
                <a:latin typeface="Arial" pitchFamily="34" charset="0"/>
                <a:ea typeface="ＭＳ Ｐゴシック" pitchFamily="34" charset="-128"/>
              </a:rPr>
              <a:t>EmberZNet</a:t>
            </a:r>
            <a:r>
              <a:rPr lang="en-US" sz="600" dirty="0">
                <a:latin typeface="Arial" pitchFamily="34" charset="0"/>
                <a:ea typeface="ＭＳ Ｐゴシック" pitchFamily="34" charset="-128"/>
              </a:rPr>
              <a:t> PRO protocol stack software. The </a:t>
            </a:r>
            <a:r>
              <a:rPr lang="en-US" sz="600" dirty="0" err="1">
                <a:latin typeface="Arial" pitchFamily="34" charset="0"/>
                <a:ea typeface="ＭＳ Ｐゴシック" pitchFamily="34" charset="-128"/>
              </a:rPr>
              <a:t>EmberZNet</a:t>
            </a:r>
            <a:r>
              <a:rPr lang="en-US" sz="600" dirty="0">
                <a:latin typeface="Arial" pitchFamily="34" charset="0"/>
                <a:ea typeface="ＭＳ Ｐゴシック" pitchFamily="34" charset="-128"/>
              </a:rPr>
              <a:t> PRO stack is the most robust, scalable and mature ZigBee PRO stack available. The first seven features listed on the left side are all standard ZigBee features. The last three features are unique to the </a:t>
            </a:r>
            <a:r>
              <a:rPr lang="en-US" sz="600" dirty="0" err="1">
                <a:latin typeface="Arial" pitchFamily="34" charset="0"/>
                <a:ea typeface="ＭＳ Ｐゴシック" pitchFamily="34" charset="-128"/>
              </a:rPr>
              <a:t>EmberZNet</a:t>
            </a:r>
            <a:r>
              <a:rPr lang="en-US" sz="600" dirty="0">
                <a:latin typeface="Arial" pitchFamily="34" charset="0"/>
                <a:ea typeface="ＭＳ Ｐゴシック" pitchFamily="34" charset="-128"/>
              </a:rPr>
              <a:t> PRO stack from Silicon Labs.</a:t>
            </a:r>
          </a:p>
          <a:p>
            <a:endParaRPr lang="en-US" sz="600" dirty="0">
              <a:latin typeface="Arial" pitchFamily="34" charset="0"/>
              <a:ea typeface="ＭＳ Ｐゴシック" pitchFamily="34" charset="-128"/>
            </a:endParaRPr>
          </a:p>
          <a:p>
            <a:r>
              <a:rPr lang="en-US" sz="600" dirty="0">
                <a:latin typeface="Arial" pitchFamily="34" charset="0"/>
                <a:ea typeface="ＭＳ Ｐゴシック" pitchFamily="34" charset="-128"/>
              </a:rPr>
              <a:t>The asymmetric link feature ensures the link is good in both directions before connected two nodes. This is critical in networks with devices from multiple vendors whose transmit output power and receive sensitivity are different.</a:t>
            </a:r>
          </a:p>
          <a:p>
            <a:endParaRPr lang="en-US" sz="600" dirty="0">
              <a:latin typeface="Arial" pitchFamily="34" charset="0"/>
              <a:ea typeface="ＭＳ Ｐゴシック" pitchFamily="34" charset="-128"/>
            </a:endParaRPr>
          </a:p>
          <a:p>
            <a:r>
              <a:rPr lang="en-US" sz="600" dirty="0">
                <a:latin typeface="Arial" pitchFamily="34" charset="0"/>
                <a:ea typeface="ＭＳ Ｐゴシック" pitchFamily="34" charset="-128"/>
              </a:rPr>
              <a:t>Intelligent table management enables denser networks by forcing the routers to chose neighbors that cannot communicate directly. This enables messages to get out of dense networks (like a building utility center with hundreds of electric meters) with fewer hops which improves the bandwidth and latency of dense networks.</a:t>
            </a:r>
          </a:p>
          <a:p>
            <a:endParaRPr lang="en-US" sz="600" dirty="0">
              <a:latin typeface="Arial" pitchFamily="34" charset="0"/>
              <a:ea typeface="ＭＳ Ｐゴシック" pitchFamily="34" charset="-128"/>
            </a:endParaRPr>
          </a:p>
          <a:p>
            <a:r>
              <a:rPr lang="en-US" sz="600" dirty="0">
                <a:latin typeface="Arial" pitchFamily="34" charset="0"/>
                <a:ea typeface="ＭＳ Ｐゴシック" pitchFamily="34" charset="-128"/>
              </a:rPr>
              <a:t>Unlike other ZigBee solutions, the </a:t>
            </a:r>
            <a:r>
              <a:rPr lang="en-US" sz="600" dirty="0" err="1">
                <a:latin typeface="Arial" pitchFamily="34" charset="0"/>
                <a:ea typeface="ＭＳ Ｐゴシック" pitchFamily="34" charset="-128"/>
              </a:rPr>
              <a:t>EmberZNet</a:t>
            </a:r>
            <a:r>
              <a:rPr lang="en-US" sz="600" dirty="0">
                <a:latin typeface="Arial" pitchFamily="34" charset="0"/>
                <a:ea typeface="ＭＳ Ｐゴシック" pitchFamily="34" charset="-128"/>
              </a:rPr>
              <a:t> PRO stack can be configured as an end point, router or coordinator at run time. The allows for more flexibility in both the device and network design.</a:t>
            </a:r>
          </a:p>
          <a:p>
            <a:endParaRPr lang="en-US" sz="600" dirty="0">
              <a:latin typeface="Arial" pitchFamily="34" charset="0"/>
              <a:ea typeface="ＭＳ Ｐゴシック" pitchFamily="34" charset="-128"/>
            </a:endParaRPr>
          </a:p>
          <a:p>
            <a:r>
              <a:rPr lang="en-US" sz="600" b="1" dirty="0">
                <a:latin typeface="Arial" pitchFamily="34" charset="0"/>
                <a:ea typeface="ＭＳ Ｐゴシック" pitchFamily="34" charset="-128"/>
              </a:rPr>
              <a:t>ZigBee PRO stack (</a:t>
            </a:r>
            <a:r>
              <a:rPr lang="en-US" sz="600" b="1" dirty="0" err="1">
                <a:latin typeface="Arial" pitchFamily="34" charset="0"/>
                <a:ea typeface="ＭＳ Ｐゴシック" pitchFamily="34" charset="-128"/>
              </a:rPr>
              <a:t>EmberZNet</a:t>
            </a:r>
            <a:r>
              <a:rPr lang="en-US" sz="600" b="1" dirty="0">
                <a:latin typeface="Arial" pitchFamily="34" charset="0"/>
                <a:ea typeface="ＭＳ Ｐゴシック" pitchFamily="34" charset="-128"/>
              </a:rPr>
              <a:t> PRO)</a:t>
            </a:r>
          </a:p>
          <a:p>
            <a:r>
              <a:rPr lang="en-US" sz="600" dirty="0">
                <a:latin typeface="Arial" pitchFamily="34" charset="0"/>
                <a:ea typeface="ＭＳ Ｐゴシック" pitchFamily="34" charset="-128"/>
              </a:rPr>
              <a:t>These are all standard features of the ZigBee PRO stack.</a:t>
            </a:r>
            <a:br>
              <a:rPr lang="en-US" sz="600" dirty="0">
                <a:latin typeface="Arial" pitchFamily="34" charset="0"/>
                <a:ea typeface="ＭＳ Ｐゴシック" pitchFamily="34" charset="-128"/>
              </a:rPr>
            </a:br>
            <a:endParaRPr lang="en-US" sz="600" dirty="0">
              <a:latin typeface="Arial" pitchFamily="34" charset="0"/>
              <a:ea typeface="ＭＳ Ｐゴシック" pitchFamily="34" charset="-128"/>
            </a:endParaRPr>
          </a:p>
          <a:p>
            <a:pPr>
              <a:buFont typeface="Arial" pitchFamily="34" charset="0"/>
              <a:buChar char="•"/>
            </a:pPr>
            <a:r>
              <a:rPr lang="en-US" sz="600" dirty="0">
                <a:latin typeface="Arial" pitchFamily="34" charset="0"/>
                <a:ea typeface="ＭＳ Ｐゴシック" pitchFamily="34" charset="-128"/>
              </a:rPr>
              <a:t>True mesh routing—routes chosen my link quality. Network self-heal if a route breaks.</a:t>
            </a:r>
          </a:p>
          <a:p>
            <a:pPr>
              <a:buFont typeface="Arial" pitchFamily="34" charset="0"/>
              <a:buChar char="•"/>
            </a:pPr>
            <a:r>
              <a:rPr lang="en-US" sz="600" dirty="0">
                <a:latin typeface="Arial" pitchFamily="34" charset="0"/>
                <a:ea typeface="ＭＳ Ｐゴシック" pitchFamily="34" charset="-128"/>
              </a:rPr>
              <a:t>Stochastic addressing—enables the network to scale to thousands of nodes</a:t>
            </a:r>
          </a:p>
          <a:p>
            <a:pPr>
              <a:buFont typeface="Arial" pitchFamily="34" charset="0"/>
              <a:buChar char="•"/>
            </a:pPr>
            <a:r>
              <a:rPr lang="en-US" sz="600" dirty="0">
                <a:latin typeface="Arial" pitchFamily="34" charset="0"/>
                <a:ea typeface="ＭＳ Ｐゴシック" pitchFamily="34" charset="-128"/>
              </a:rPr>
              <a:t>Fragmentation—enables support of messages longer than the maximum payload for a given burst</a:t>
            </a:r>
          </a:p>
          <a:p>
            <a:pPr>
              <a:buFont typeface="Arial" pitchFamily="34" charset="0"/>
              <a:buChar char="•"/>
            </a:pPr>
            <a:r>
              <a:rPr lang="en-US" sz="600" dirty="0">
                <a:latin typeface="Arial" pitchFamily="34" charset="0"/>
                <a:ea typeface="ＭＳ Ｐゴシック" pitchFamily="34" charset="-128"/>
              </a:rPr>
              <a:t>Standard security—128-bit security is standard for ZigBee</a:t>
            </a:r>
          </a:p>
          <a:p>
            <a:pPr>
              <a:buFont typeface="Arial" pitchFamily="34" charset="0"/>
              <a:buChar char="•"/>
            </a:pPr>
            <a:r>
              <a:rPr lang="en-US" sz="600" dirty="0">
                <a:latin typeface="Arial" pitchFamily="34" charset="0"/>
                <a:ea typeface="ＭＳ Ｐゴシック" pitchFamily="34" charset="-128"/>
              </a:rPr>
              <a:t>Frequency agility—allows an entire network to switch frequency if there is a new source of interference</a:t>
            </a:r>
          </a:p>
          <a:p>
            <a:pPr>
              <a:buFont typeface="Arial" pitchFamily="34" charset="0"/>
              <a:buChar char="•"/>
            </a:pPr>
            <a:r>
              <a:rPr lang="en-US" sz="600" dirty="0">
                <a:latin typeface="Arial" pitchFamily="34" charset="0"/>
                <a:ea typeface="ＭＳ Ｐゴシック" pitchFamily="34" charset="-128"/>
              </a:rPr>
              <a:t>PAN ID conflict resolution—enables selection of a new PAN ID if there is a conflict with another network</a:t>
            </a:r>
          </a:p>
          <a:p>
            <a:pPr>
              <a:buFont typeface="Arial" pitchFamily="34" charset="0"/>
              <a:buChar char="•"/>
            </a:pPr>
            <a:r>
              <a:rPr lang="en-US" sz="600" dirty="0">
                <a:latin typeface="Arial" pitchFamily="34" charset="0"/>
                <a:ea typeface="ＭＳ Ｐゴシック" pitchFamily="34" charset="-128"/>
              </a:rPr>
              <a:t>Many-to-one routing—reduces network traffic by enabling a single broadcast message to multiple end-points.</a:t>
            </a:r>
          </a:p>
          <a:p>
            <a:endParaRPr lang="en-US" sz="600" dirty="0">
              <a:latin typeface="Arial" pitchFamily="34" charset="0"/>
              <a:ea typeface="ＭＳ Ｐゴシック" pitchFamily="34" charset="-128"/>
            </a:endParaRPr>
          </a:p>
          <a:p>
            <a:r>
              <a:rPr lang="en-US" sz="600" b="1" dirty="0">
                <a:latin typeface="Arial" pitchFamily="34" charset="0"/>
                <a:ea typeface="ＭＳ Ｐゴシック" pitchFamily="34" charset="-128"/>
              </a:rPr>
              <a:t>Certifiable Reference Applications</a:t>
            </a:r>
            <a:endParaRPr lang="en-US" sz="600" dirty="0">
              <a:latin typeface="Arial" pitchFamily="34" charset="0"/>
              <a:ea typeface="ＭＳ Ｐゴシック" pitchFamily="34" charset="-128"/>
            </a:endParaRPr>
          </a:p>
          <a:p>
            <a:pPr>
              <a:buFont typeface="Arial" pitchFamily="34" charset="0"/>
              <a:buChar char="•"/>
            </a:pPr>
            <a:r>
              <a:rPr lang="en-US" sz="600" dirty="0">
                <a:latin typeface="Arial" pitchFamily="34" charset="0"/>
                <a:ea typeface="ＭＳ Ｐゴシック" pitchFamily="34" charset="-128"/>
              </a:rPr>
              <a:t>Solutions for Home Automation (HA), Smart Energy (SE) and Light Link (LL) profiles available.</a:t>
            </a:r>
          </a:p>
          <a:p>
            <a:pPr>
              <a:buFont typeface="Arial" pitchFamily="34" charset="0"/>
              <a:buChar char="•"/>
            </a:pPr>
            <a:r>
              <a:rPr lang="en-US" sz="600" dirty="0" err="1">
                <a:latin typeface="Arial" pitchFamily="34" charset="0"/>
                <a:ea typeface="ＭＳ Ｐゴシック" pitchFamily="34" charset="-128"/>
              </a:rPr>
              <a:t>ZCL</a:t>
            </a:r>
            <a:r>
              <a:rPr lang="en-US" sz="600" dirty="0">
                <a:latin typeface="Arial" pitchFamily="34" charset="0"/>
                <a:ea typeface="ＭＳ Ｐゴシック" pitchFamily="34" charset="-128"/>
              </a:rPr>
              <a:t> = </a:t>
            </a:r>
            <a:r>
              <a:rPr lang="en-US" sz="600" dirty="0" err="1">
                <a:latin typeface="Arial" pitchFamily="34" charset="0"/>
                <a:ea typeface="ＭＳ Ｐゴシック" pitchFamily="34" charset="-128"/>
              </a:rPr>
              <a:t>Zigbee</a:t>
            </a:r>
            <a:r>
              <a:rPr lang="en-US" sz="600" dirty="0">
                <a:latin typeface="Arial" pitchFamily="34" charset="0"/>
                <a:ea typeface="ＭＳ Ｐゴシック" pitchFamily="34" charset="-128"/>
              </a:rPr>
              <a:t> Cluster Library </a:t>
            </a:r>
            <a:r>
              <a:rPr lang="en-US" sz="600" dirty="0">
                <a:latin typeface="Arial" pitchFamily="34" charset="0"/>
                <a:ea typeface="ＭＳ Ｐゴシック" pitchFamily="34" charset="-128"/>
                <a:sym typeface="Wingdings" pitchFamily="2" charset="2"/>
              </a:rPr>
              <a:t> basic functions that are used to build ZigBee applications profiles</a:t>
            </a:r>
          </a:p>
          <a:p>
            <a:pPr lvl="1">
              <a:buFont typeface="Arial" pitchFamily="34" charset="0"/>
              <a:buChar char="•"/>
            </a:pPr>
            <a:r>
              <a:rPr lang="en-US" sz="600" dirty="0" err="1">
                <a:latin typeface="Arial" pitchFamily="34" charset="0"/>
                <a:ea typeface="ＭＳ Ｐゴシック" pitchFamily="34" charset="-128"/>
                <a:sym typeface="Wingdings" pitchFamily="2" charset="2"/>
              </a:rPr>
              <a:t>ZCL</a:t>
            </a:r>
            <a:r>
              <a:rPr lang="en-US" sz="600" dirty="0">
                <a:latin typeface="Arial" pitchFamily="34" charset="0"/>
                <a:ea typeface="ＭＳ Ｐゴシック" pitchFamily="34" charset="-128"/>
                <a:sym typeface="Wingdings" pitchFamily="2" charset="2"/>
              </a:rPr>
              <a:t> can be used to develop ZigBee standard profiles that are not currently supported by Silicon Labs or to develop custom applications profiles</a:t>
            </a:r>
          </a:p>
          <a:p>
            <a:pPr>
              <a:buFont typeface="Arial" pitchFamily="34" charset="0"/>
              <a:buChar char="•"/>
            </a:pPr>
            <a:r>
              <a:rPr lang="en-US" sz="600" dirty="0">
                <a:latin typeface="Arial" pitchFamily="34" charset="0"/>
                <a:ea typeface="ＭＳ Ｐゴシック" pitchFamily="34" charset="-128"/>
                <a:sym typeface="Wingdings" pitchFamily="2" charset="2"/>
              </a:rPr>
              <a:t>Ember AppBuilder tool is a simple graphical interface that enables quickly building ZigBee compliant applications (see later slide for more details).</a:t>
            </a:r>
          </a:p>
          <a:p>
            <a:endParaRPr lang="en-US" sz="600" dirty="0">
              <a:latin typeface="Arial" pitchFamily="34" charset="0"/>
              <a:ea typeface="ＭＳ Ｐゴシック" pitchFamily="34" charset="-128"/>
              <a:sym typeface="Wingdings" pitchFamily="2" charset="2"/>
            </a:endParaRPr>
          </a:p>
          <a:p>
            <a:r>
              <a:rPr lang="en-US" sz="600" b="1" dirty="0">
                <a:latin typeface="Arial" pitchFamily="34" charset="0"/>
                <a:ea typeface="ＭＳ Ｐゴシック" pitchFamily="34" charset="-128"/>
                <a:sym typeface="Wingdings" pitchFamily="2" charset="2"/>
              </a:rPr>
              <a:t>Flexible Utilities</a:t>
            </a:r>
            <a:endParaRPr lang="en-US" sz="600" dirty="0">
              <a:latin typeface="Arial" pitchFamily="34" charset="0"/>
              <a:ea typeface="ＭＳ Ｐゴシック" pitchFamily="34" charset="-128"/>
              <a:sym typeface="Wingdings" pitchFamily="2" charset="2"/>
            </a:endParaRPr>
          </a:p>
          <a:p>
            <a:pPr>
              <a:buFont typeface="Arial" pitchFamily="34" charset="0"/>
              <a:buChar char="•"/>
            </a:pPr>
            <a:r>
              <a:rPr lang="en-US" sz="600" dirty="0">
                <a:latin typeface="Arial" pitchFamily="34" charset="0"/>
                <a:ea typeface="ＭＳ Ｐゴシック" pitchFamily="34" charset="-128"/>
                <a:sym typeface="Wingdings" pitchFamily="2" charset="2"/>
              </a:rPr>
              <a:t>Full-featured </a:t>
            </a:r>
            <a:r>
              <a:rPr lang="en-US" sz="600" dirty="0" err="1">
                <a:latin typeface="Arial" pitchFamily="34" charset="0"/>
                <a:ea typeface="ＭＳ Ｐゴシック" pitchFamily="34" charset="-128"/>
                <a:sym typeface="Wingdings" pitchFamily="2" charset="2"/>
              </a:rPr>
              <a:t>bootloader</a:t>
            </a:r>
            <a:r>
              <a:rPr lang="en-US" sz="600" dirty="0">
                <a:latin typeface="Arial" pitchFamily="34" charset="0"/>
                <a:ea typeface="ＭＳ Ｐゴシック" pitchFamily="34" charset="-128"/>
                <a:sym typeface="Wingdings" pitchFamily="2" charset="2"/>
              </a:rPr>
              <a:t>—enables local or over the air (OTA) reprogramming of the stack and applications code</a:t>
            </a:r>
          </a:p>
          <a:p>
            <a:pPr>
              <a:buFont typeface="Arial" pitchFamily="34" charset="0"/>
              <a:buChar char="•"/>
            </a:pPr>
            <a:r>
              <a:rPr lang="en-US" sz="600" dirty="0">
                <a:latin typeface="Arial" pitchFamily="34" charset="0"/>
                <a:ea typeface="ＭＳ Ｐゴシック" pitchFamily="34" charset="-128"/>
                <a:sym typeface="Wingdings" pitchFamily="2" charset="2"/>
              </a:rPr>
              <a:t>Robust manufacturing test library—allows the same software image to be used for manufacturing test and normal operation</a:t>
            </a:r>
          </a:p>
          <a:p>
            <a:pPr>
              <a:buFont typeface="Arial" pitchFamily="34" charset="0"/>
              <a:buChar char="•"/>
            </a:pPr>
            <a:r>
              <a:rPr lang="en-US" sz="600" dirty="0">
                <a:latin typeface="Arial" pitchFamily="34" charset="0"/>
                <a:ea typeface="ＭＳ Ｐゴシック" pitchFamily="34" charset="-128"/>
                <a:sym typeface="Wingdings" pitchFamily="2" charset="2"/>
              </a:rPr>
              <a:t>Powerful debug options—enables full visibility into network for debug and testing (see “Development Tools” slide for more details)</a:t>
            </a:r>
            <a:endParaRPr lang="en-US" sz="600" b="1" dirty="0">
              <a:latin typeface="Arial" pitchFamily="34" charset="0"/>
              <a:ea typeface="ＭＳ Ｐゴシック" pitchFamily="34" charset="-128"/>
            </a:endParaRPr>
          </a:p>
          <a:p>
            <a:endParaRPr lang="en-US" sz="700" dirty="0">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r>
              <a:rPr lang="en-US" sz="1000" dirty="0">
                <a:latin typeface="Arial" pitchFamily="34" charset="0"/>
                <a:ea typeface="ＭＳ Ｐゴシック" pitchFamily="34" charset="-128"/>
              </a:rPr>
              <a:t>This slide highlights the features of the </a:t>
            </a:r>
            <a:r>
              <a:rPr lang="en-US" sz="1000" dirty="0" smtClean="0">
                <a:latin typeface="Arial" pitchFamily="34" charset="0"/>
                <a:ea typeface="ＭＳ Ｐゴシック" pitchFamily="34" charset="-128"/>
              </a:rPr>
              <a:t>Ember</a:t>
            </a:r>
            <a:r>
              <a:rPr lang="en-US" sz="1000" baseline="0" dirty="0" smtClean="0">
                <a:latin typeface="Arial" pitchFamily="34" charset="0"/>
                <a:ea typeface="ＭＳ Ｐゴシック" pitchFamily="34" charset="-128"/>
              </a:rPr>
              <a:t> Desktop</a:t>
            </a:r>
            <a:r>
              <a:rPr lang="en-US" sz="1000" dirty="0" smtClean="0">
                <a:latin typeface="Arial" pitchFamily="34" charset="0"/>
                <a:ea typeface="ＭＳ Ｐゴシック" pitchFamily="34" charset="-128"/>
              </a:rPr>
              <a:t>. Ember Desktop </a:t>
            </a:r>
            <a:r>
              <a:rPr lang="en-US" sz="1000" dirty="0">
                <a:latin typeface="Arial" pitchFamily="34" charset="0"/>
                <a:ea typeface="ＭＳ Ｐゴシック" pitchFamily="34" charset="-128"/>
              </a:rPr>
              <a:t>enables fast network debugging by providing multiple views of the network activity allowing users to quickly spot time periods of interest, view the transactions both graphically and in text and look at the packets transferred during each transaction.</a:t>
            </a:r>
          </a:p>
          <a:p>
            <a:endParaRPr lang="en-US" sz="1000" dirty="0">
              <a:latin typeface="Arial" pitchFamily="34" charset="0"/>
              <a:ea typeface="ＭＳ Ｐゴシック" pitchFamily="34" charset="-128"/>
            </a:endParaRPr>
          </a:p>
          <a:p>
            <a:r>
              <a:rPr lang="en-US" sz="1000" dirty="0">
                <a:latin typeface="Arial" pitchFamily="34" charset="0"/>
                <a:ea typeface="ＭＳ Ｐゴシック" pitchFamily="34" charset="-128"/>
              </a:rPr>
              <a:t>Filtering can be applied to each level of the activity to allow users to quickly identify nodes, transactions, packets and other parameters of interest.</a:t>
            </a:r>
          </a:p>
          <a:p>
            <a:endParaRPr lang="en-US" sz="1000" dirty="0">
              <a:latin typeface="Arial" pitchFamily="34" charset="0"/>
              <a:ea typeface="ＭＳ Ｐゴシック" pitchFamily="34" charset="-128"/>
            </a:endParaRPr>
          </a:p>
          <a:p>
            <a:r>
              <a:rPr lang="en-US" sz="1000" dirty="0">
                <a:latin typeface="Arial" pitchFamily="34" charset="0"/>
                <a:ea typeface="ＭＳ Ｐゴシック" pitchFamily="34" charset="-128"/>
              </a:rPr>
              <a:t>The top section of the screen (mostly black) shows the overall network activity. This can be used to quickly identify time periods of interest (heavy activity, light activity, etc)</a:t>
            </a:r>
          </a:p>
          <a:p>
            <a:endParaRPr lang="en-US" sz="1000" dirty="0">
              <a:latin typeface="Arial" pitchFamily="34" charset="0"/>
              <a:ea typeface="ＭＳ Ｐゴシック" pitchFamily="34" charset="-128"/>
            </a:endParaRPr>
          </a:p>
          <a:p>
            <a:r>
              <a:rPr lang="en-US" sz="1000" dirty="0">
                <a:latin typeface="Arial" pitchFamily="34" charset="0"/>
                <a:ea typeface="ＭＳ Ｐゴシック" pitchFamily="34" charset="-128"/>
              </a:rPr>
              <a:t>The second section (with the arrow) graphically illustrates the type of transaction being highlighted (in this case a </a:t>
            </a:r>
            <a:r>
              <a:rPr lang="en-US" sz="1000" dirty="0" err="1">
                <a:latin typeface="Arial" pitchFamily="34" charset="0"/>
                <a:ea typeface="ＭＳ Ｐゴシック" pitchFamily="34" charset="-128"/>
              </a:rPr>
              <a:t>unicast</a:t>
            </a:r>
            <a:r>
              <a:rPr lang="en-US" sz="1000" dirty="0">
                <a:latin typeface="Arial" pitchFamily="34" charset="0"/>
                <a:ea typeface="ＭＳ Ｐゴシック" pitchFamily="34" charset="-128"/>
              </a:rPr>
              <a:t> from “thing01” to “0000”)</a:t>
            </a:r>
          </a:p>
          <a:p>
            <a:r>
              <a:rPr lang="en-US" sz="1000" dirty="0">
                <a:latin typeface="Arial" pitchFamily="34" charset="0"/>
                <a:ea typeface="ＭＳ Ｐゴシック" pitchFamily="34" charset="-128"/>
              </a:rPr>
              <a:t>	- This section can be customized to show details about the location and or relationship between the nodes</a:t>
            </a:r>
          </a:p>
          <a:p>
            <a:endParaRPr lang="en-US" sz="1000" dirty="0">
              <a:latin typeface="Arial" pitchFamily="34" charset="0"/>
              <a:ea typeface="ＭＳ Ｐゴシック" pitchFamily="34" charset="-128"/>
            </a:endParaRPr>
          </a:p>
          <a:p>
            <a:r>
              <a:rPr lang="en-US" sz="1000" dirty="0">
                <a:latin typeface="Arial" pitchFamily="34" charset="0"/>
                <a:ea typeface="ＭＳ Ｐゴシック" pitchFamily="34" charset="-128"/>
              </a:rPr>
              <a:t>The third section is a transaction level view of the activity for the given time period. The transaction view interprets the ZigBee cluster activity and displays the activity in more descriptive terms.</a:t>
            </a:r>
          </a:p>
          <a:p>
            <a:endParaRPr lang="en-US" sz="1000" dirty="0">
              <a:latin typeface="Arial" pitchFamily="34" charset="0"/>
              <a:ea typeface="ＭＳ Ｐゴシック" pitchFamily="34" charset="-128"/>
            </a:endParaRPr>
          </a:p>
          <a:p>
            <a:r>
              <a:rPr lang="en-US" sz="1000" dirty="0">
                <a:latin typeface="Arial" pitchFamily="34" charset="0"/>
                <a:ea typeface="ＭＳ Ｐゴシック" pitchFamily="34" charset="-128"/>
              </a:rPr>
              <a:t>The Fourth section is a packet level view of the activity. This shows all of the packet level transfers for the given transaction.</a:t>
            </a:r>
          </a:p>
          <a:p>
            <a:endParaRPr lang="en-US" baseline="0" dirty="0" smtClean="0">
              <a:latin typeface="Arial" pitchFamily="34" charset="0"/>
              <a:ea typeface="ＭＳ Ｐゴシック" pitchFamily="34" charset="-128"/>
            </a:endParaRPr>
          </a:p>
          <a:p>
            <a:endParaRPr lang="en-US" dirty="0" smtClean="0">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r>
              <a:rPr lang="en-US" dirty="0" smtClean="0">
                <a:latin typeface="Arial" pitchFamily="34" charset="0"/>
                <a:ea typeface="ＭＳ Ｐゴシック" pitchFamily="34" charset="-128"/>
              </a:rPr>
              <a:t>This slide</a:t>
            </a:r>
            <a:r>
              <a:rPr lang="en-US" baseline="0" dirty="0" smtClean="0">
                <a:latin typeface="Arial" pitchFamily="34" charset="0"/>
                <a:ea typeface="ＭＳ Ｐゴシック" pitchFamily="34" charset="-128"/>
              </a:rPr>
              <a:t> highlights the benefits of the Ember AppBuilder tool. </a:t>
            </a:r>
          </a:p>
          <a:p>
            <a:endParaRPr lang="en-US" baseline="0" dirty="0" smtClean="0">
              <a:latin typeface="Arial" pitchFamily="34" charset="0"/>
              <a:ea typeface="ＭＳ Ｐゴシック" pitchFamily="34" charset="-128"/>
            </a:endParaRPr>
          </a:p>
          <a:p>
            <a:pPr marL="216209" indent="-216209">
              <a:buAutoNum type="arabicPeriod"/>
            </a:pPr>
            <a:r>
              <a:rPr lang="en-US" baseline="0" dirty="0" smtClean="0">
                <a:latin typeface="Arial" pitchFamily="34" charset="0"/>
                <a:ea typeface="ＭＳ Ｐゴシック" pitchFamily="34" charset="-128"/>
              </a:rPr>
              <a:t>The Ember AppBuilder tool provides a graphical interface allowing customers to quickly configure one of the existing applications profiles (Smart Energy, Home Automation or Light Link) or build new applications profiles using the ZigBee Cluster Library (</a:t>
            </a:r>
            <a:r>
              <a:rPr lang="en-US" baseline="0" dirty="0" err="1" smtClean="0">
                <a:latin typeface="Arial" pitchFamily="34" charset="0"/>
                <a:ea typeface="ＭＳ Ｐゴシック" pitchFamily="34" charset="-128"/>
              </a:rPr>
              <a:t>ZCL</a:t>
            </a:r>
            <a:r>
              <a:rPr lang="en-US" baseline="0" dirty="0" smtClean="0">
                <a:latin typeface="Arial" pitchFamily="34" charset="0"/>
                <a:ea typeface="ＭＳ Ｐゴシック" pitchFamily="34" charset="-128"/>
              </a:rPr>
              <a:t>). The Ember AppBuilder enables fast/easy development of products ready for ZigBee Certified Product testing.</a:t>
            </a:r>
          </a:p>
          <a:p>
            <a:pPr marL="216209" indent="-216209">
              <a:buAutoNum type="arabicPeriod"/>
            </a:pPr>
            <a:endParaRPr lang="en-US" baseline="0" dirty="0" smtClean="0">
              <a:latin typeface="Arial" pitchFamily="34" charset="0"/>
              <a:ea typeface="ＭＳ Ｐゴシック" pitchFamily="34" charset="-128"/>
            </a:endParaRPr>
          </a:p>
          <a:p>
            <a:pPr marL="216209" indent="-216209">
              <a:buAutoNum type="arabicPeriod"/>
            </a:pPr>
            <a:r>
              <a:rPr lang="en-US" baseline="0" dirty="0" smtClean="0">
                <a:latin typeface="Arial" pitchFamily="34" charset="0"/>
                <a:ea typeface="ＭＳ Ｐゴシック" pitchFamily="34" charset="-128"/>
              </a:rPr>
              <a:t>The Ember AppBuilder tool also provide a graphical interface for configuration of the network and each device in the network.</a:t>
            </a:r>
          </a:p>
          <a:p>
            <a:pPr marL="216209" indent="-216209">
              <a:buAutoNum type="arabicPeriod"/>
            </a:pPr>
            <a:endParaRPr lang="en-US" baseline="0" dirty="0" smtClean="0">
              <a:latin typeface="Arial" pitchFamily="34" charset="0"/>
              <a:ea typeface="ＭＳ Ｐゴシック" pitchFamily="34" charset="-128"/>
            </a:endParaRPr>
          </a:p>
          <a:p>
            <a:pPr marL="216209" indent="-216209">
              <a:buAutoNum type="arabicPeriod"/>
            </a:pPr>
            <a:r>
              <a:rPr lang="en-US" baseline="0" dirty="0" smtClean="0">
                <a:latin typeface="Arial" pitchFamily="34" charset="0"/>
                <a:ea typeface="ＭＳ Ｐゴシック" pitchFamily="34" charset="-128"/>
              </a:rPr>
              <a:t>The output from the Ember AppBuilder tool is source code the can be compiled to run either on the EM351/57 or another host processor. Customers can easily add their own device specific code into the Ember AppBuilder output to create complete applications.</a:t>
            </a:r>
            <a:endParaRPr lang="en-US" dirty="0" smtClean="0">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ackground-bluegradient-texxt.jpg"/>
          <p:cNvPicPr>
            <a:picLocks noChangeAspect="1"/>
          </p:cNvPicPr>
          <p:nvPr/>
        </p:nvPicPr>
        <p:blipFill>
          <a:blip r:embed="rId2" cstate="print"/>
          <a:srcRect b="21186"/>
          <a:stretch>
            <a:fillRect/>
          </a:stretch>
        </p:blipFill>
        <p:spPr>
          <a:xfrm>
            <a:off x="0" y="2133600"/>
            <a:ext cx="9144000" cy="4724400"/>
          </a:xfrm>
          <a:prstGeom prst="rect">
            <a:avLst/>
          </a:prstGeom>
        </p:spPr>
      </p:pic>
      <p:pic>
        <p:nvPicPr>
          <p:cNvPr id="8" name="Picture 7" descr="SiliconLabs_red.png"/>
          <p:cNvPicPr>
            <a:picLocks noChangeAspect="1"/>
          </p:cNvPicPr>
          <p:nvPr/>
        </p:nvPicPr>
        <p:blipFill>
          <a:blip r:embed="rId3" cstate="print"/>
          <a:stretch>
            <a:fillRect/>
          </a:stretch>
        </p:blipFill>
        <p:spPr>
          <a:xfrm>
            <a:off x="381000" y="381000"/>
            <a:ext cx="3581400" cy="1800150"/>
          </a:xfrm>
          <a:prstGeom prst="rect">
            <a:avLst/>
          </a:prstGeom>
        </p:spPr>
      </p:pic>
      <p:sp>
        <p:nvSpPr>
          <p:cNvPr id="10" name="TextBox 9"/>
          <p:cNvSpPr txBox="1"/>
          <p:nvPr/>
        </p:nvSpPr>
        <p:spPr>
          <a:xfrm>
            <a:off x="6400800" y="1676400"/>
            <a:ext cx="2010743" cy="400110"/>
          </a:xfrm>
          <a:prstGeom prst="rect">
            <a:avLst/>
          </a:prstGeom>
          <a:noFill/>
        </p:spPr>
        <p:txBody>
          <a:bodyPr wrap="none" rtlCol="0">
            <a:spAutoFit/>
          </a:bodyPr>
          <a:lstStyle/>
          <a:p>
            <a:r>
              <a:rPr lang="en-US" sz="2000" dirty="0" smtClean="0">
                <a:solidFill>
                  <a:schemeClr val="bg1">
                    <a:lumMod val="65000"/>
                  </a:schemeClr>
                </a:solidFill>
              </a:rPr>
              <a:t>www.silabs.com</a:t>
            </a:r>
            <a:endParaRPr lang="en-US" sz="2000" dirty="0">
              <a:solidFill>
                <a:schemeClr val="bg1">
                  <a:lumMod val="65000"/>
                </a:schemeClr>
              </a:solidFill>
            </a:endParaRPr>
          </a:p>
        </p:txBody>
      </p:sp>
      <p:sp>
        <p:nvSpPr>
          <p:cNvPr id="307202" name="Rectangle 2"/>
          <p:cNvSpPr>
            <a:spLocks noGrp="1" noChangeArrowheads="1"/>
          </p:cNvSpPr>
          <p:nvPr>
            <p:ph type="ctrTitle"/>
          </p:nvPr>
        </p:nvSpPr>
        <p:spPr>
          <a:xfrm>
            <a:off x="457200" y="3903663"/>
            <a:ext cx="8229600" cy="1066800"/>
          </a:xfrm>
        </p:spPr>
        <p:txBody>
          <a:bodyPr anchor="b" anchorCtr="0"/>
          <a:lstStyle>
            <a:lvl1pPr algn="ctr">
              <a:defRPr sz="3200">
                <a:solidFill>
                  <a:schemeClr val="bg1"/>
                </a:solidFill>
              </a:defRPr>
            </a:lvl1pPr>
          </a:lstStyle>
          <a:p>
            <a:r>
              <a:rPr lang="en-US" smtClean="0"/>
              <a:t>Click to edit Master title style</a:t>
            </a:r>
            <a:endParaRPr lang="en-US" dirty="0"/>
          </a:p>
        </p:txBody>
      </p:sp>
      <p:sp>
        <p:nvSpPr>
          <p:cNvPr id="307203" name="Rectangle 3"/>
          <p:cNvSpPr>
            <a:spLocks noGrp="1" noChangeArrowheads="1"/>
          </p:cNvSpPr>
          <p:nvPr>
            <p:ph type="subTitle" idx="1"/>
          </p:nvPr>
        </p:nvSpPr>
        <p:spPr>
          <a:xfrm>
            <a:off x="457200" y="5199063"/>
            <a:ext cx="8229600" cy="896937"/>
          </a:xfrm>
        </p:spPr>
        <p:txBody>
          <a:bodyPr/>
          <a:lstStyle>
            <a:lvl1pPr marL="0" indent="0" algn="ctr">
              <a:buFont typeface="Symbol" pitchFamily="18" charset="2"/>
              <a:buNone/>
              <a:defRPr>
                <a:solidFill>
                  <a:schemeClr val="bg1"/>
                </a:solidFill>
              </a:defRPr>
            </a:lvl1pPr>
          </a:lstStyle>
          <a:p>
            <a:r>
              <a:rPr lang="en-US" smtClean="0"/>
              <a:t>Click to edit Master subtitle style</a:t>
            </a:r>
            <a:endParaRPr lang="en-US" dirty="0"/>
          </a:p>
        </p:txBody>
      </p:sp>
    </p:spTree>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27013" y="838200"/>
            <a:ext cx="8683625" cy="5715000"/>
          </a:xfrm>
        </p:spPr>
        <p:txBody>
          <a:bodyPr/>
          <a:lstStyle>
            <a:lvl1pPr marL="287338" indent="-287338">
              <a:buFont typeface="Wingdings" pitchFamily="2" charset="2"/>
              <a:buChar char="Ø"/>
              <a:defRPr sz="2000"/>
            </a:lvl1pPr>
            <a:lvl2pPr marL="509588" indent="-222250">
              <a:buFont typeface="Wingdings" pitchFamily="2" charset="2"/>
              <a:buChar char="§"/>
              <a:defRPr sz="1800"/>
            </a:lvl2pPr>
            <a:lvl3pPr marL="685800" indent="-176213">
              <a:defRPr sz="1600"/>
            </a:lvl3pPr>
            <a:lvl4pPr marL="862013" indent="-171450">
              <a:defRPr sz="1400"/>
            </a:lvl4pPr>
            <a:lvl5pPr marL="1031875" indent="-169863">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p:nvSpPr>
        <p:spPr>
          <a:xfrm>
            <a:off x="1143000" y="6553200"/>
            <a:ext cx="6629400" cy="261610"/>
          </a:xfrm>
          <a:prstGeom prst="rect">
            <a:avLst/>
          </a:prstGeom>
          <a:noFill/>
        </p:spPr>
        <p:txBody>
          <a:bodyPr wrap="square" rtlCol="0">
            <a:spAutoFit/>
          </a:bodyPr>
          <a:lstStyle/>
          <a:p>
            <a:pPr algn="ctr"/>
            <a:r>
              <a:rPr lang="en-US" sz="1100" dirty="0" smtClean="0"/>
              <a:t>Silicon Laboratories Confidential</a:t>
            </a:r>
            <a:endParaRPr lang="en-US" sz="1100" dirty="0"/>
          </a:p>
        </p:txBody>
      </p:sp>
    </p:spTree>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7013" y="838200"/>
            <a:ext cx="4265612" cy="5715000"/>
          </a:xfrm>
        </p:spPr>
        <p:txBody>
          <a:bodyPr/>
          <a:lstStyle>
            <a:lvl1pPr marL="287338" indent="-287338">
              <a:buFont typeface="Wingdings" pitchFamily="2" charset="2"/>
              <a:buChar char="Ø"/>
              <a:defRPr sz="1800"/>
            </a:lvl1pPr>
            <a:lvl2pPr marL="457200" indent="-169863">
              <a:buFont typeface="Wingdings" pitchFamily="2" charset="2"/>
              <a:buChar char="§"/>
              <a:defRPr sz="1600"/>
            </a:lvl2pPr>
            <a:lvl3pPr marL="627063" indent="-169863">
              <a:defRPr sz="1400"/>
            </a:lvl3pPr>
            <a:lvl4pPr marL="796925" indent="-169863">
              <a:defRPr sz="1200"/>
            </a:lvl4pPr>
            <a:lvl5pPr marL="966788" indent="-169863">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838200"/>
            <a:ext cx="4265613" cy="57150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1143000" y="6553200"/>
            <a:ext cx="6629400" cy="261610"/>
          </a:xfrm>
          <a:prstGeom prst="rect">
            <a:avLst/>
          </a:prstGeom>
          <a:noFill/>
        </p:spPr>
        <p:txBody>
          <a:bodyPr wrap="square" rtlCol="0">
            <a:spAutoFit/>
          </a:bodyPr>
          <a:lstStyle/>
          <a:p>
            <a:pPr algn="ctr"/>
            <a:r>
              <a:rPr lang="en-US" sz="1100" dirty="0" smtClean="0"/>
              <a:t>Silicon Laboratories Confidential</a:t>
            </a:r>
            <a:endParaRPr lang="en-US" sz="1100" dirty="0"/>
          </a:p>
        </p:txBody>
      </p:sp>
    </p:spTree>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7012" y="838200"/>
            <a:ext cx="8688387" cy="2743200"/>
          </a:xfrm>
        </p:spPr>
        <p:txBody>
          <a:bodyPr/>
          <a:lstStyle>
            <a:lvl1pPr marL="287338" indent="-287338">
              <a:buFont typeface="Wingdings" pitchFamily="2" charset="2"/>
              <a:buChar char="Ø"/>
              <a:defRPr sz="1800"/>
            </a:lvl1pPr>
            <a:lvl2pPr marL="457200" indent="-169863">
              <a:buFont typeface="Wingdings" pitchFamily="2" charset="2"/>
              <a:buChar char="§"/>
              <a:defRPr sz="1600"/>
            </a:lvl2pPr>
            <a:lvl3pPr marL="627063" indent="-169863">
              <a:defRPr sz="1400"/>
            </a:lvl3pPr>
            <a:lvl4pPr marL="796925" indent="-169863">
              <a:defRPr sz="1200"/>
            </a:lvl4pPr>
            <a:lvl5pPr marL="966788" indent="-169863">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8601" y="3810000"/>
            <a:ext cx="8682038" cy="27432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p:nvSpPr>
        <p:spPr>
          <a:xfrm>
            <a:off x="1143000" y="6553200"/>
            <a:ext cx="6629400" cy="261610"/>
          </a:xfrm>
          <a:prstGeom prst="rect">
            <a:avLst/>
          </a:prstGeom>
          <a:noFill/>
        </p:spPr>
        <p:txBody>
          <a:bodyPr wrap="square" rtlCol="0">
            <a:spAutoFit/>
          </a:bodyPr>
          <a:lstStyle/>
          <a:p>
            <a:pPr algn="ctr"/>
            <a:r>
              <a:rPr lang="en-US" sz="1100" dirty="0" smtClean="0"/>
              <a:t>Silicon Laboratories Confidential</a:t>
            </a:r>
            <a:endParaRPr lang="en-US" sz="1100" dirty="0"/>
          </a:p>
        </p:txBody>
      </p:sp>
    </p:spTree>
    <p:extLst>
      <p:ext uri="{BB962C8B-B14F-4D97-AF65-F5344CB8AC3E}">
        <p14:creationId xmlns:p14="http://schemas.microsoft.com/office/powerpoint/2010/main" val="4070268881"/>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p:nvSpPr>
        <p:spPr>
          <a:xfrm>
            <a:off x="1143000" y="6553200"/>
            <a:ext cx="6629400" cy="261610"/>
          </a:xfrm>
          <a:prstGeom prst="rect">
            <a:avLst/>
          </a:prstGeom>
          <a:noFill/>
        </p:spPr>
        <p:txBody>
          <a:bodyPr wrap="square" rtlCol="0">
            <a:spAutoFit/>
          </a:bodyPr>
          <a:lstStyle/>
          <a:p>
            <a:pPr algn="ctr"/>
            <a:r>
              <a:rPr lang="en-US" sz="1100" dirty="0" smtClean="0"/>
              <a:t>Silicon Laboratories Confidential</a:t>
            </a:r>
            <a:endParaRPr lang="en-US" sz="1100" dirty="0"/>
          </a:p>
        </p:txBody>
      </p:sp>
    </p:spTree>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p:nvSpPr>
        <p:spPr>
          <a:xfrm>
            <a:off x="1143000" y="6553200"/>
            <a:ext cx="6629400" cy="261610"/>
          </a:xfrm>
          <a:prstGeom prst="rect">
            <a:avLst/>
          </a:prstGeom>
          <a:noFill/>
        </p:spPr>
        <p:txBody>
          <a:bodyPr wrap="square" rtlCol="0">
            <a:spAutoFit/>
          </a:bodyPr>
          <a:lstStyle/>
          <a:p>
            <a:pPr algn="ctr"/>
            <a:r>
              <a:rPr lang="en-US" sz="1100" dirty="0" smtClean="0"/>
              <a:t>Silicon Laboratories Confidential</a:t>
            </a:r>
            <a:endParaRPr lang="en-US" sz="1100" dirty="0"/>
          </a:p>
        </p:txBody>
      </p:sp>
    </p:spTree>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0"/>
            <a:ext cx="8683625"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7013" y="838200"/>
            <a:ext cx="4265612"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838200"/>
            <a:ext cx="4265613"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1143000" y="6553200"/>
            <a:ext cx="6629400" cy="261610"/>
          </a:xfrm>
          <a:prstGeom prst="rect">
            <a:avLst/>
          </a:prstGeom>
          <a:noFill/>
        </p:spPr>
        <p:txBody>
          <a:bodyPr wrap="square" rtlCol="0">
            <a:spAutoFit/>
          </a:bodyPr>
          <a:lstStyle/>
          <a:p>
            <a:pPr algn="ctr"/>
            <a:r>
              <a:rPr lang="en-US" sz="1100" dirty="0" smtClean="0"/>
              <a:t>Silicon Laboratories Confidential</a:t>
            </a:r>
            <a:endParaRPr lang="en-US" sz="1100" dirty="0"/>
          </a:p>
        </p:txBody>
      </p:sp>
    </p:spTree>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hree Content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228601" y="838200"/>
            <a:ext cx="4267199" cy="56388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4648201" y="3733800"/>
            <a:ext cx="4267199" cy="27432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half" idx="11"/>
          </p:nvPr>
        </p:nvSpPr>
        <p:spPr>
          <a:xfrm>
            <a:off x="4646612" y="838200"/>
            <a:ext cx="4268788" cy="2743200"/>
          </a:xfrm>
        </p:spPr>
        <p:txBody>
          <a:bodyPr/>
          <a:lstStyle>
            <a:lvl1pPr marL="287338" indent="-287338">
              <a:buFont typeface="Wingdings" pitchFamily="2" charset="2"/>
              <a:buChar char="Ø"/>
              <a:defRPr sz="1800"/>
            </a:lvl1pPr>
            <a:lvl2pPr marL="457200" indent="-169863">
              <a:buFont typeface="Wingdings" pitchFamily="2" charset="2"/>
              <a:buChar char="§"/>
              <a:defRPr sz="1600"/>
            </a:lvl2pPr>
            <a:lvl3pPr marL="627063" indent="-169863">
              <a:defRPr sz="1400"/>
            </a:lvl3pPr>
            <a:lvl4pPr marL="796925" indent="-169863">
              <a:defRPr sz="1200"/>
            </a:lvl4pPr>
            <a:lvl5pPr marL="966788" indent="-169863">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228601" y="838200"/>
            <a:ext cx="4267199" cy="27432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4648201" y="838200"/>
            <a:ext cx="4267199" cy="27432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11"/>
          </p:nvPr>
        </p:nvSpPr>
        <p:spPr>
          <a:xfrm>
            <a:off x="228600" y="3733800"/>
            <a:ext cx="4267199" cy="27432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12"/>
          </p:nvPr>
        </p:nvSpPr>
        <p:spPr>
          <a:xfrm>
            <a:off x="4648200" y="3733800"/>
            <a:ext cx="4267199" cy="27432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nonotch-bluegradient-3.jpg"/>
          <p:cNvPicPr>
            <a:picLocks noChangeAspect="1"/>
          </p:cNvPicPr>
          <p:nvPr/>
        </p:nvPicPr>
        <p:blipFill>
          <a:blip r:embed="rId11" cstate="print"/>
          <a:stretch>
            <a:fillRect/>
          </a:stretch>
        </p:blipFill>
        <p:spPr>
          <a:xfrm>
            <a:off x="0" y="0"/>
            <a:ext cx="9144000" cy="1146048"/>
          </a:xfrm>
          <a:prstGeom prst="rect">
            <a:avLst/>
          </a:prstGeom>
        </p:spPr>
      </p:pic>
      <p:sp>
        <p:nvSpPr>
          <p:cNvPr id="1028" name="Rectangle 4"/>
          <p:cNvSpPr>
            <a:spLocks noGrp="1" noChangeArrowheads="1"/>
          </p:cNvSpPr>
          <p:nvPr>
            <p:ph type="body" idx="1"/>
          </p:nvPr>
        </p:nvSpPr>
        <p:spPr bwMode="auto">
          <a:xfrm>
            <a:off x="227013" y="838200"/>
            <a:ext cx="8683625" cy="5715000"/>
          </a:xfrm>
          <a:prstGeom prst="rect">
            <a:avLst/>
          </a:prstGeom>
          <a:noFill/>
          <a:ln w="3175">
            <a:noFill/>
            <a:prstDash val="sysDot"/>
            <a:miter lim="800000"/>
            <a:headEnd/>
            <a:tailEnd/>
          </a:ln>
        </p:spPr>
        <p:txBody>
          <a:bodyPr vert="horz" wrap="square" lIns="82039" tIns="41020" rIns="82039" bIns="410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9" name="Rectangle 5"/>
          <p:cNvSpPr>
            <a:spLocks noGrp="1" noChangeArrowheads="1"/>
          </p:cNvSpPr>
          <p:nvPr>
            <p:ph type="title"/>
          </p:nvPr>
        </p:nvSpPr>
        <p:spPr bwMode="auto">
          <a:xfrm>
            <a:off x="227013" y="0"/>
            <a:ext cx="8683625" cy="6858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Click to edit Master title style</a:t>
            </a:r>
            <a:endParaRPr lang="en-US" dirty="0" smtClean="0"/>
          </a:p>
        </p:txBody>
      </p:sp>
      <p:sp>
        <p:nvSpPr>
          <p:cNvPr id="306182" name="Text Box 6"/>
          <p:cNvSpPr txBox="1">
            <a:spLocks noChangeArrowheads="1"/>
          </p:cNvSpPr>
          <p:nvPr/>
        </p:nvSpPr>
        <p:spPr bwMode="auto">
          <a:xfrm>
            <a:off x="50800" y="6534150"/>
            <a:ext cx="361950" cy="285750"/>
          </a:xfrm>
          <a:prstGeom prst="rect">
            <a:avLst/>
          </a:prstGeom>
          <a:noFill/>
          <a:ln w="9525">
            <a:noFill/>
            <a:miter lim="800000"/>
            <a:headEnd/>
            <a:tailEnd/>
          </a:ln>
          <a:effectLst/>
        </p:spPr>
        <p:txBody>
          <a:bodyPr lIns="66053" tIns="66053" rIns="66053" bIns="66053">
            <a:spAutoFit/>
          </a:bodyPr>
          <a:lstStyle/>
          <a:p>
            <a:pPr algn="ctr" eaLnBrk="0" hangingPunct="0">
              <a:spcBef>
                <a:spcPct val="50000"/>
              </a:spcBef>
              <a:buFont typeface="MSDW" pitchFamily="34" charset="2"/>
              <a:buNone/>
              <a:defRPr/>
            </a:pPr>
            <a:fld id="{C62FD5DD-9D3D-4C50-AD4A-18FA3C20E8EF}" type="slidenum">
              <a:rPr lang="en-US" sz="1000">
                <a:solidFill>
                  <a:schemeClr val="tx1">
                    <a:lumMod val="50000"/>
                    <a:lumOff val="50000"/>
                  </a:schemeClr>
                </a:solidFill>
                <a:latin typeface="Arial Black" pitchFamily="34" charset="0"/>
              </a:rPr>
              <a:pPr algn="ctr" eaLnBrk="0" hangingPunct="0">
                <a:spcBef>
                  <a:spcPct val="50000"/>
                </a:spcBef>
                <a:buFont typeface="MSDW" pitchFamily="34" charset="2"/>
                <a:buNone/>
                <a:defRPr/>
              </a:pPr>
              <a:t>‹#›</a:t>
            </a:fld>
            <a:endParaRPr lang="en-US" sz="1000" dirty="0">
              <a:solidFill>
                <a:schemeClr val="tx1">
                  <a:lumMod val="50000"/>
                  <a:lumOff val="50000"/>
                </a:schemeClr>
              </a:solidFill>
              <a:latin typeface="Arial Black" pitchFamily="34" charset="0"/>
            </a:endParaRPr>
          </a:p>
        </p:txBody>
      </p:sp>
      <p:pic>
        <p:nvPicPr>
          <p:cNvPr id="1031" name="Picture 7" descr="LogoLow"/>
          <p:cNvPicPr>
            <a:picLocks noChangeAspect="1" noChangeArrowheads="1"/>
          </p:cNvPicPr>
          <p:nvPr/>
        </p:nvPicPr>
        <p:blipFill>
          <a:blip r:embed="rId12" cstate="print"/>
          <a:srcRect/>
          <a:stretch>
            <a:fillRect/>
          </a:stretch>
        </p:blipFill>
        <p:spPr bwMode="auto">
          <a:xfrm>
            <a:off x="8077200" y="6306523"/>
            <a:ext cx="990600" cy="475277"/>
          </a:xfrm>
          <a:prstGeom prst="rect">
            <a:avLst/>
          </a:prstGeom>
          <a:noFill/>
          <a:ln w="9525">
            <a:noFill/>
            <a:miter lim="800000"/>
            <a:headEnd/>
            <a:tailEnd/>
          </a:ln>
        </p:spPr>
      </p:pic>
      <p:sp>
        <p:nvSpPr>
          <p:cNvPr id="7" name="TextBox 6"/>
          <p:cNvSpPr txBox="1"/>
          <p:nvPr/>
        </p:nvSpPr>
        <p:spPr>
          <a:xfrm>
            <a:off x="1143000" y="6553200"/>
            <a:ext cx="6629400" cy="261610"/>
          </a:xfrm>
          <a:prstGeom prst="rect">
            <a:avLst/>
          </a:prstGeom>
          <a:noFill/>
        </p:spPr>
        <p:txBody>
          <a:bodyPr wrap="square" rtlCol="0">
            <a:spAutoFit/>
          </a:bodyPr>
          <a:lstStyle/>
          <a:p>
            <a:pPr algn="ctr"/>
            <a:r>
              <a:rPr lang="en-US" sz="1100" dirty="0" smtClean="0"/>
              <a:t>Silicon Laboratories Confidential</a:t>
            </a:r>
            <a:endParaRPr lang="en-US" sz="11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9" r:id="rId4"/>
    <p:sldLayoutId id="2147483664" r:id="rId5"/>
    <p:sldLayoutId id="2147483665" r:id="rId6"/>
    <p:sldLayoutId id="2147483666" r:id="rId7"/>
    <p:sldLayoutId id="2147483667" r:id="rId8"/>
    <p:sldLayoutId id="2147483668" r:id="rId9"/>
  </p:sldLayoutIdLst>
  <p:transition xmlns:p14="http://schemas.microsoft.com/office/powerpoint/2010/main">
    <p:wipe dir="r"/>
  </p:transition>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Black" pitchFamily="34" charset="0"/>
        </a:defRPr>
      </a:lvl2pPr>
      <a:lvl3pPr algn="l" rtl="0" eaLnBrk="1" fontAlgn="base" hangingPunct="1">
        <a:spcBef>
          <a:spcPct val="0"/>
        </a:spcBef>
        <a:spcAft>
          <a:spcPct val="0"/>
        </a:spcAft>
        <a:defRPr sz="2800">
          <a:solidFill>
            <a:schemeClr val="bg1"/>
          </a:solidFill>
          <a:latin typeface="Arial Black" pitchFamily="34" charset="0"/>
        </a:defRPr>
      </a:lvl3pPr>
      <a:lvl4pPr algn="l" rtl="0" eaLnBrk="1" fontAlgn="base" hangingPunct="1">
        <a:spcBef>
          <a:spcPct val="0"/>
        </a:spcBef>
        <a:spcAft>
          <a:spcPct val="0"/>
        </a:spcAft>
        <a:defRPr sz="2800">
          <a:solidFill>
            <a:schemeClr val="bg1"/>
          </a:solidFill>
          <a:latin typeface="Arial Black" pitchFamily="34" charset="0"/>
        </a:defRPr>
      </a:lvl4pPr>
      <a:lvl5pPr algn="l" rtl="0" eaLnBrk="1" fontAlgn="base" hangingPunct="1">
        <a:spcBef>
          <a:spcPct val="0"/>
        </a:spcBef>
        <a:spcAft>
          <a:spcPct val="0"/>
        </a:spcAft>
        <a:defRPr sz="2800">
          <a:solidFill>
            <a:schemeClr val="bg1"/>
          </a:solidFill>
          <a:latin typeface="Arial Black" pitchFamily="34" charset="0"/>
        </a:defRPr>
      </a:lvl5pPr>
      <a:lvl6pPr marL="457200" algn="l" rtl="0" eaLnBrk="1" fontAlgn="base" hangingPunct="1">
        <a:spcBef>
          <a:spcPct val="0"/>
        </a:spcBef>
        <a:spcAft>
          <a:spcPct val="0"/>
        </a:spcAft>
        <a:defRPr sz="2800">
          <a:solidFill>
            <a:schemeClr val="bg1"/>
          </a:solidFill>
          <a:latin typeface="Arial Black" pitchFamily="34" charset="0"/>
        </a:defRPr>
      </a:lvl6pPr>
      <a:lvl7pPr marL="914400" algn="l" rtl="0" eaLnBrk="1" fontAlgn="base" hangingPunct="1">
        <a:spcBef>
          <a:spcPct val="0"/>
        </a:spcBef>
        <a:spcAft>
          <a:spcPct val="0"/>
        </a:spcAft>
        <a:defRPr sz="2800">
          <a:solidFill>
            <a:schemeClr val="bg1"/>
          </a:solidFill>
          <a:latin typeface="Arial Black" pitchFamily="34" charset="0"/>
        </a:defRPr>
      </a:lvl7pPr>
      <a:lvl8pPr marL="1371600" algn="l" rtl="0" eaLnBrk="1" fontAlgn="base" hangingPunct="1">
        <a:spcBef>
          <a:spcPct val="0"/>
        </a:spcBef>
        <a:spcAft>
          <a:spcPct val="0"/>
        </a:spcAft>
        <a:defRPr sz="2800">
          <a:solidFill>
            <a:schemeClr val="bg1"/>
          </a:solidFill>
          <a:latin typeface="Arial Black" pitchFamily="34" charset="0"/>
        </a:defRPr>
      </a:lvl8pPr>
      <a:lvl9pPr marL="1828800" algn="l" rtl="0" eaLnBrk="1" fontAlgn="base" hangingPunct="1">
        <a:spcBef>
          <a:spcPct val="0"/>
        </a:spcBef>
        <a:spcAft>
          <a:spcPct val="0"/>
        </a:spcAft>
        <a:defRPr sz="2800">
          <a:solidFill>
            <a:schemeClr val="bg1"/>
          </a:solidFill>
          <a:latin typeface="Arial Black" pitchFamily="34" charset="0"/>
        </a:defRPr>
      </a:lvl9pPr>
    </p:titleStyle>
    <p:bodyStyle>
      <a:lvl1pPr marL="228600" indent="-228600" algn="l" rtl="0" eaLnBrk="1" fontAlgn="base" hangingPunct="1">
        <a:spcBef>
          <a:spcPts val="1200"/>
        </a:spcBef>
        <a:spcAft>
          <a:spcPct val="0"/>
        </a:spcAft>
        <a:buClr>
          <a:srgbClr val="990000"/>
        </a:buClr>
        <a:buFont typeface="Wingdings" pitchFamily="2" charset="2"/>
        <a:buChar char="Ø"/>
        <a:defRPr sz="2000" b="1">
          <a:solidFill>
            <a:srgbClr val="000000"/>
          </a:solidFill>
          <a:latin typeface="+mn-lt"/>
          <a:ea typeface="+mn-ea"/>
          <a:cs typeface="+mn-cs"/>
        </a:defRPr>
      </a:lvl1pPr>
      <a:lvl2pPr marL="457200" indent="-228600" algn="l" rtl="0" eaLnBrk="1" fontAlgn="base" hangingPunct="1">
        <a:spcBef>
          <a:spcPct val="20000"/>
        </a:spcBef>
        <a:spcAft>
          <a:spcPct val="0"/>
        </a:spcAft>
        <a:buClr>
          <a:srgbClr val="990000"/>
        </a:buClr>
        <a:buSzPct val="100000"/>
        <a:buFont typeface="Wingdings" pitchFamily="2" charset="2"/>
        <a:buChar char="§"/>
        <a:defRPr sz="1800">
          <a:solidFill>
            <a:srgbClr val="000000"/>
          </a:solidFill>
          <a:latin typeface="+mn-lt"/>
        </a:defRPr>
      </a:lvl2pPr>
      <a:lvl3pPr marL="685800" indent="-228600" algn="l" rtl="0" eaLnBrk="1" fontAlgn="base" hangingPunct="1">
        <a:spcBef>
          <a:spcPct val="20000"/>
        </a:spcBef>
        <a:spcAft>
          <a:spcPct val="0"/>
        </a:spcAft>
        <a:buClr>
          <a:srgbClr val="990000"/>
        </a:buClr>
        <a:buFont typeface="Arial" pitchFamily="34" charset="0"/>
        <a:buChar char="•"/>
        <a:defRPr sz="1600">
          <a:solidFill>
            <a:srgbClr val="000000"/>
          </a:solidFill>
          <a:latin typeface="+mn-lt"/>
        </a:defRPr>
      </a:lvl3pPr>
      <a:lvl4pPr marL="914400" indent="-228600" algn="l" rtl="0" eaLnBrk="1" fontAlgn="base" hangingPunct="1">
        <a:spcBef>
          <a:spcPct val="20000"/>
        </a:spcBef>
        <a:spcAft>
          <a:spcPct val="0"/>
        </a:spcAft>
        <a:buClr>
          <a:srgbClr val="990000"/>
        </a:buClr>
        <a:buChar char="•"/>
        <a:defRPr sz="1400">
          <a:solidFill>
            <a:srgbClr val="000000"/>
          </a:solidFill>
          <a:latin typeface="+mn-lt"/>
        </a:defRPr>
      </a:lvl4pPr>
      <a:lvl5pPr marL="1143000" indent="-228600" algn="l" rtl="0" eaLnBrk="1" fontAlgn="base" hangingPunct="1">
        <a:spcBef>
          <a:spcPct val="20000"/>
        </a:spcBef>
        <a:spcAft>
          <a:spcPct val="0"/>
        </a:spcAft>
        <a:buClr>
          <a:srgbClr val="990000"/>
        </a:buClr>
        <a:buFont typeface="Arial" pitchFamily="34" charset="0"/>
        <a:buChar char="•"/>
        <a:defRPr sz="1400">
          <a:solidFill>
            <a:srgbClr val="000000"/>
          </a:solidFill>
          <a:latin typeface="+mn-lt"/>
        </a:defRPr>
      </a:lvl5pPr>
      <a:lvl6pPr marL="2514600" indent="-228600" algn="l" rtl="0" eaLnBrk="1" fontAlgn="base" hangingPunct="1">
        <a:spcBef>
          <a:spcPct val="20000"/>
        </a:spcBef>
        <a:spcAft>
          <a:spcPct val="0"/>
        </a:spcAft>
        <a:buClr>
          <a:srgbClr val="990000"/>
        </a:buClr>
        <a:defRPr sz="1600">
          <a:solidFill>
            <a:srgbClr val="000000"/>
          </a:solidFill>
          <a:latin typeface="+mn-lt"/>
        </a:defRPr>
      </a:lvl6pPr>
      <a:lvl7pPr marL="2971800" indent="-228600" algn="l" rtl="0" eaLnBrk="1" fontAlgn="base" hangingPunct="1">
        <a:spcBef>
          <a:spcPct val="20000"/>
        </a:spcBef>
        <a:spcAft>
          <a:spcPct val="0"/>
        </a:spcAft>
        <a:buClr>
          <a:srgbClr val="990000"/>
        </a:buClr>
        <a:defRPr sz="1600">
          <a:solidFill>
            <a:srgbClr val="000000"/>
          </a:solidFill>
          <a:latin typeface="+mn-lt"/>
        </a:defRPr>
      </a:lvl7pPr>
      <a:lvl8pPr marL="3429000" indent="-228600" algn="l" rtl="0" eaLnBrk="1" fontAlgn="base" hangingPunct="1">
        <a:spcBef>
          <a:spcPct val="20000"/>
        </a:spcBef>
        <a:spcAft>
          <a:spcPct val="0"/>
        </a:spcAft>
        <a:buClr>
          <a:srgbClr val="990000"/>
        </a:buClr>
        <a:defRPr sz="1600">
          <a:solidFill>
            <a:srgbClr val="000000"/>
          </a:solidFill>
          <a:latin typeface="+mn-lt"/>
        </a:defRPr>
      </a:lvl8pPr>
      <a:lvl9pPr marL="3886200" indent="-228600" algn="l" rtl="0" eaLnBrk="1" fontAlgn="base" hangingPunct="1">
        <a:spcBef>
          <a:spcPct val="20000"/>
        </a:spcBef>
        <a:spcAft>
          <a:spcPct val="0"/>
        </a:spcAft>
        <a:buClr>
          <a:srgbClr val="990000"/>
        </a:buCl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jpe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homas.barber@silabs.com" TargetMode="External"/><Relationship Id="rId3" Type="http://schemas.openxmlformats.org/officeDocument/2006/relationships/hyperlink" Target="mailto:david.egan@silab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3" Type="http://schemas.openxmlformats.org/officeDocument/2006/relationships/hyperlink" Target="http://www.silabs.com/products/wireless/zigbee/Pages/zigbee-training-videos.aspx" TargetMode="External"/><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EM358x Family Introduction</a:t>
            </a:r>
            <a:br>
              <a:rPr lang="en-US" dirty="0" smtClean="0"/>
            </a:br>
            <a:endParaRPr lang="en-US" dirty="0"/>
          </a:p>
        </p:txBody>
      </p:sp>
      <p:sp>
        <p:nvSpPr>
          <p:cNvPr id="3" name="Subtitle 2"/>
          <p:cNvSpPr>
            <a:spLocks noGrp="1"/>
          </p:cNvSpPr>
          <p:nvPr>
            <p:ph type="subTitle" idx="1"/>
          </p:nvPr>
        </p:nvSpPr>
        <p:spPr/>
        <p:txBody>
          <a:bodyPr/>
          <a:lstStyle/>
          <a:p>
            <a:r>
              <a:rPr lang="en-US" dirty="0" smtClean="0"/>
              <a:t>David Egan / Thomas Barber</a:t>
            </a:r>
          </a:p>
          <a:p>
            <a:r>
              <a:rPr lang="en-US" dirty="0" smtClean="0"/>
              <a:t>FAE Summer School, April 2013</a:t>
            </a:r>
            <a:endParaRPr lang="en-US" dirty="0"/>
          </a:p>
        </p:txBody>
      </p:sp>
    </p:spTree>
    <p:extLst>
      <p:ext uri="{BB962C8B-B14F-4D97-AF65-F5344CB8AC3E}">
        <p14:creationId xmlns:p14="http://schemas.microsoft.com/office/powerpoint/2010/main" val="376575848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EM35x – More than a datasheet</a:t>
            </a:r>
            <a:endParaRPr lang="en-US" dirty="0"/>
          </a:p>
        </p:txBody>
      </p:sp>
      <p:sp>
        <p:nvSpPr>
          <p:cNvPr id="3" name="Content Placeholder 2"/>
          <p:cNvSpPr>
            <a:spLocks noGrp="1"/>
          </p:cNvSpPr>
          <p:nvPr>
            <p:ph idx="1"/>
          </p:nvPr>
        </p:nvSpPr>
        <p:spPr/>
        <p:txBody>
          <a:bodyPr/>
          <a:lstStyle/>
          <a:p>
            <a:r>
              <a:rPr lang="en-US" dirty="0" smtClean="0"/>
              <a:t>Multi-Networks – Single EM35x connect to two ZigBee networks</a:t>
            </a:r>
          </a:p>
          <a:p>
            <a:pPr lvl="2"/>
            <a:r>
              <a:rPr lang="en-US" dirty="0" smtClean="0"/>
              <a:t>Networks can be on different PAN IDs and different frequency channels</a:t>
            </a:r>
          </a:p>
          <a:p>
            <a:pPr lvl="2"/>
            <a:r>
              <a:rPr lang="en-US" dirty="0" smtClean="0"/>
              <a:t>Example 1: Coordinator on ZHA network / End Device on ZSE network</a:t>
            </a:r>
          </a:p>
          <a:p>
            <a:pPr lvl="3"/>
            <a:r>
              <a:rPr lang="en-US" dirty="0" smtClean="0"/>
              <a:t>Allows home network to access meter data for rate and usage information</a:t>
            </a:r>
          </a:p>
          <a:p>
            <a:pPr lvl="2"/>
            <a:r>
              <a:rPr lang="en-US" dirty="0" smtClean="0"/>
              <a:t>Example 2: Coordinator on ZLL network / End Device on ZHA network</a:t>
            </a:r>
          </a:p>
          <a:p>
            <a:pPr lvl="3"/>
            <a:r>
              <a:rPr lang="en-US" dirty="0" smtClean="0"/>
              <a:t>Allows a ZLL light bulb to be controlled by either both ZLL or ZHA networks</a:t>
            </a:r>
          </a:p>
          <a:p>
            <a:pPr lvl="3"/>
            <a:endParaRPr lang="en-US" dirty="0" smtClean="0"/>
          </a:p>
          <a:p>
            <a:r>
              <a:rPr lang="en-US" dirty="0" smtClean="0"/>
              <a:t>Secure </a:t>
            </a:r>
            <a:r>
              <a:rPr lang="en-US" dirty="0" err="1" smtClean="0"/>
              <a:t>bootloader</a:t>
            </a:r>
            <a:r>
              <a:rPr lang="en-US" dirty="0" smtClean="0"/>
              <a:t> – end-to-end security for upgrades</a:t>
            </a:r>
          </a:p>
          <a:p>
            <a:pPr lvl="1"/>
            <a:r>
              <a:rPr lang="en-US" dirty="0" err="1" smtClean="0"/>
              <a:t>Bootload</a:t>
            </a:r>
            <a:r>
              <a:rPr lang="en-US" dirty="0" smtClean="0"/>
              <a:t> image is encrypted at the factory</a:t>
            </a:r>
          </a:p>
          <a:p>
            <a:pPr lvl="1"/>
            <a:r>
              <a:rPr lang="en-US" dirty="0" smtClean="0"/>
              <a:t>Image is only decrypted when it is </a:t>
            </a:r>
            <a:r>
              <a:rPr lang="en-US" dirty="0" err="1" smtClean="0"/>
              <a:t>bootloaded</a:t>
            </a:r>
            <a:r>
              <a:rPr lang="en-US" dirty="0" smtClean="0"/>
              <a:t> into the device</a:t>
            </a:r>
          </a:p>
          <a:p>
            <a:pPr lvl="1"/>
            <a:r>
              <a:rPr lang="en-US" dirty="0" smtClean="0"/>
              <a:t>Highly desired feature for Smart Energy networks</a:t>
            </a:r>
          </a:p>
          <a:p>
            <a:pPr lvl="1"/>
            <a:endParaRPr lang="en-US" dirty="0" smtClean="0"/>
          </a:p>
          <a:p>
            <a:r>
              <a:rPr lang="en-US" dirty="0" smtClean="0"/>
              <a:t>Module Partnerships</a:t>
            </a:r>
          </a:p>
          <a:p>
            <a:pPr lvl="1"/>
            <a:r>
              <a:rPr lang="en-US" dirty="0" smtClean="0"/>
              <a:t>Module partners provide </a:t>
            </a:r>
            <a:r>
              <a:rPr lang="en-US" dirty="0" err="1" smtClean="0"/>
              <a:t>ZigBee</a:t>
            </a:r>
            <a:r>
              <a:rPr lang="en-US" dirty="0" smtClean="0"/>
              <a:t> hardware and software expertise to make adding </a:t>
            </a:r>
            <a:r>
              <a:rPr lang="en-US" dirty="0" err="1" smtClean="0"/>
              <a:t>ZigBee</a:t>
            </a:r>
            <a:r>
              <a:rPr lang="en-US" dirty="0" smtClean="0"/>
              <a:t> to a design easy for our customers</a:t>
            </a:r>
          </a:p>
          <a:p>
            <a:pPr lvl="1"/>
            <a:r>
              <a:rPr lang="en-US" dirty="0" smtClean="0"/>
              <a:t>Each region / distributor should have their preferred ZigBee module partner</a:t>
            </a:r>
          </a:p>
          <a:p>
            <a:endParaRPr lang="en-US" dirty="0" smtClean="0"/>
          </a:p>
          <a:p>
            <a:endParaRPr lang="en-US" dirty="0"/>
          </a:p>
        </p:txBody>
      </p:sp>
    </p:spTree>
    <p:extLst>
      <p:ext uri="{BB962C8B-B14F-4D97-AF65-F5344CB8AC3E}">
        <p14:creationId xmlns:p14="http://schemas.microsoft.com/office/powerpoint/2010/main" val="10483125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win with EM35x?</a:t>
            </a:r>
            <a:endParaRPr lang="en-US" dirty="0"/>
          </a:p>
        </p:txBody>
      </p:sp>
      <p:sp>
        <p:nvSpPr>
          <p:cNvPr id="3" name="Content Placeholder 2"/>
          <p:cNvSpPr>
            <a:spLocks noGrp="1"/>
          </p:cNvSpPr>
          <p:nvPr>
            <p:ph idx="1"/>
          </p:nvPr>
        </p:nvSpPr>
        <p:spPr>
          <a:xfrm>
            <a:off x="227013" y="762000"/>
            <a:ext cx="8840787" cy="5715000"/>
          </a:xfrm>
        </p:spPr>
        <p:txBody>
          <a:bodyPr/>
          <a:lstStyle/>
          <a:p>
            <a:r>
              <a:rPr lang="en-US" dirty="0" smtClean="0"/>
              <a:t>Market Leadership</a:t>
            </a:r>
          </a:p>
          <a:p>
            <a:pPr lvl="1"/>
            <a:r>
              <a:rPr lang="en-US" dirty="0" smtClean="0"/>
              <a:t>Our customers know that we lead the ZigBee market </a:t>
            </a:r>
          </a:p>
          <a:p>
            <a:pPr lvl="1"/>
            <a:r>
              <a:rPr lang="en-US" dirty="0" smtClean="0"/>
              <a:t>Our expertise and experience comes through in our products, tools, support</a:t>
            </a:r>
          </a:p>
          <a:p>
            <a:pPr lvl="1"/>
            <a:r>
              <a:rPr lang="en-US" dirty="0" smtClean="0"/>
              <a:t>Our customers know they can build successful products</a:t>
            </a:r>
          </a:p>
          <a:p>
            <a:pPr lvl="2"/>
            <a:endParaRPr lang="en-US" dirty="0" smtClean="0"/>
          </a:p>
          <a:p>
            <a:r>
              <a:rPr lang="en-US" dirty="0" smtClean="0"/>
              <a:t>Best in class silicon</a:t>
            </a:r>
          </a:p>
          <a:p>
            <a:pPr lvl="1"/>
            <a:r>
              <a:rPr lang="en-US" dirty="0" smtClean="0"/>
              <a:t>We match and beat the competition in many areas, especially RF performance</a:t>
            </a:r>
          </a:p>
          <a:p>
            <a:pPr lvl="2"/>
            <a:endParaRPr lang="en-US" dirty="0" smtClean="0"/>
          </a:p>
          <a:p>
            <a:r>
              <a:rPr lang="en-US" dirty="0" smtClean="0"/>
              <a:t>Superior ZigBee PRO software stack</a:t>
            </a:r>
          </a:p>
          <a:p>
            <a:pPr lvl="1"/>
            <a:r>
              <a:rPr lang="en-US" dirty="0" smtClean="0"/>
              <a:t>Robust, scalable networking stacks come from years of testing, experience</a:t>
            </a:r>
          </a:p>
          <a:p>
            <a:pPr lvl="1"/>
            <a:r>
              <a:rPr lang="en-US" dirty="0" smtClean="0"/>
              <a:t>No-one has more experience certifying ZigBee software stacks and applications</a:t>
            </a:r>
          </a:p>
          <a:p>
            <a:pPr lvl="2"/>
            <a:endParaRPr lang="en-US" dirty="0" smtClean="0"/>
          </a:p>
          <a:p>
            <a:r>
              <a:rPr lang="en-US" dirty="0" smtClean="0"/>
              <a:t>Unique approach to tools</a:t>
            </a:r>
          </a:p>
          <a:p>
            <a:pPr lvl="1"/>
            <a:r>
              <a:rPr lang="en-US" dirty="0" smtClean="0"/>
              <a:t>Ember Desktop is unique – no-one else has such powerful debugging tools</a:t>
            </a:r>
          </a:p>
          <a:p>
            <a:pPr lvl="1"/>
            <a:r>
              <a:rPr lang="en-US" dirty="0" smtClean="0"/>
              <a:t>Our tools start with our chip design, leading to rich data about network activity</a:t>
            </a:r>
          </a:p>
          <a:p>
            <a:pPr lvl="1"/>
            <a:r>
              <a:rPr lang="en-US" dirty="0" smtClean="0"/>
              <a:t>Ember </a:t>
            </a:r>
            <a:r>
              <a:rPr lang="en-US" dirty="0" err="1" smtClean="0"/>
              <a:t>AppBuilder</a:t>
            </a:r>
            <a:r>
              <a:rPr lang="en-US" dirty="0" smtClean="0"/>
              <a:t> ensures that customers build interoperable products easily</a:t>
            </a:r>
          </a:p>
          <a:p>
            <a:endParaRPr lang="en-US" dirty="0"/>
          </a:p>
        </p:txBody>
      </p:sp>
    </p:spTree>
    <p:extLst>
      <p:ext uri="{BB962C8B-B14F-4D97-AF65-F5344CB8AC3E}">
        <p14:creationId xmlns:p14="http://schemas.microsoft.com/office/powerpoint/2010/main" val="3477003861"/>
      </p:ext>
    </p:extLst>
  </p:cSld>
  <p:clrMapOvr>
    <a:masterClrMapping/>
  </p:clrMapOvr>
  <p:transition xmlns:p14="http://schemas.microsoft.com/office/powerpoint/2010/mai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EM357breakout_board"/>
          <p:cNvPicPr>
            <a:picLocks noChangeAspect="1" noChangeArrowheads="1"/>
          </p:cNvPicPr>
          <p:nvPr/>
        </p:nvPicPr>
        <p:blipFill>
          <a:blip r:embed="rId3" cstate="print"/>
          <a:srcRect/>
          <a:stretch>
            <a:fillRect/>
          </a:stretch>
        </p:blipFill>
        <p:spPr bwMode="auto">
          <a:xfrm>
            <a:off x="2362200" y="855663"/>
            <a:ext cx="2130425" cy="1506537"/>
          </a:xfrm>
          <a:prstGeom prst="rect">
            <a:avLst/>
          </a:prstGeom>
          <a:noFill/>
          <a:ln w="9525">
            <a:noFill/>
            <a:miter lim="800000"/>
            <a:headEnd/>
            <a:tailEnd/>
          </a:ln>
        </p:spPr>
      </p:pic>
      <p:sp>
        <p:nvSpPr>
          <p:cNvPr id="126979" name="Rectangle 3"/>
          <p:cNvSpPr>
            <a:spLocks noGrp="1" noChangeArrowheads="1"/>
          </p:cNvSpPr>
          <p:nvPr>
            <p:ph type="title"/>
          </p:nvPr>
        </p:nvSpPr>
        <p:spPr/>
        <p:txBody>
          <a:bodyPr/>
          <a:lstStyle/>
          <a:p>
            <a:r>
              <a:rPr lang="en-US" dirty="0" smtClean="0"/>
              <a:t>EM358x Development Tools</a:t>
            </a:r>
          </a:p>
        </p:txBody>
      </p:sp>
      <p:sp>
        <p:nvSpPr>
          <p:cNvPr id="15378" name="Line 5"/>
          <p:cNvSpPr>
            <a:spLocks noChangeShapeType="1"/>
          </p:cNvSpPr>
          <p:nvPr/>
        </p:nvSpPr>
        <p:spPr bwMode="auto">
          <a:xfrm>
            <a:off x="5867400" y="3124200"/>
            <a:ext cx="0" cy="3200400"/>
          </a:xfrm>
          <a:prstGeom prst="line">
            <a:avLst/>
          </a:prstGeom>
          <a:noFill/>
          <a:ln w="28575" cap="rnd">
            <a:solidFill>
              <a:srgbClr val="FF0000"/>
            </a:solidFill>
            <a:prstDash val="sysDot"/>
            <a:round/>
            <a:headEnd/>
            <a:tailEnd/>
          </a:ln>
        </p:spPr>
        <p:txBody>
          <a:bodyPr wrap="none" anchor="ctr"/>
          <a:lstStyle/>
          <a:p>
            <a:endParaRPr lang="en-US"/>
          </a:p>
        </p:txBody>
      </p:sp>
      <p:sp>
        <p:nvSpPr>
          <p:cNvPr id="15379" name="Line 6"/>
          <p:cNvSpPr>
            <a:spLocks noChangeShapeType="1"/>
          </p:cNvSpPr>
          <p:nvPr/>
        </p:nvSpPr>
        <p:spPr bwMode="auto">
          <a:xfrm>
            <a:off x="3048000" y="3124200"/>
            <a:ext cx="0" cy="3200400"/>
          </a:xfrm>
          <a:prstGeom prst="line">
            <a:avLst/>
          </a:prstGeom>
          <a:noFill/>
          <a:ln w="28575" cap="rnd">
            <a:solidFill>
              <a:srgbClr val="FF0000"/>
            </a:solidFill>
            <a:prstDash val="sysDot"/>
            <a:round/>
            <a:headEnd/>
            <a:tailEnd/>
          </a:ln>
        </p:spPr>
        <p:txBody>
          <a:bodyPr wrap="none" anchor="ctr"/>
          <a:lstStyle/>
          <a:p>
            <a:endParaRPr lang="en-US"/>
          </a:p>
        </p:txBody>
      </p:sp>
      <p:sp>
        <p:nvSpPr>
          <p:cNvPr id="15365" name="Text Box 7"/>
          <p:cNvSpPr txBox="1">
            <a:spLocks noChangeArrowheads="1"/>
          </p:cNvSpPr>
          <p:nvPr/>
        </p:nvSpPr>
        <p:spPr bwMode="auto">
          <a:xfrm>
            <a:off x="327025" y="5257800"/>
            <a:ext cx="2644775" cy="1066800"/>
          </a:xfrm>
          <a:prstGeom prst="rect">
            <a:avLst/>
          </a:prstGeom>
          <a:noFill/>
          <a:ln w="9525">
            <a:noFill/>
            <a:miter lim="800000"/>
            <a:headEnd/>
            <a:tailEnd/>
          </a:ln>
        </p:spPr>
        <p:txBody>
          <a:bodyPr/>
          <a:lstStyle/>
          <a:p>
            <a:pPr algn="ctr" eaLnBrk="0" hangingPunct="0">
              <a:spcBef>
                <a:spcPct val="50000"/>
              </a:spcBef>
            </a:pPr>
            <a:r>
              <a:rPr lang="en-US" sz="1600" dirty="0" smtClean="0"/>
              <a:t>Ember Desktop</a:t>
            </a:r>
            <a:r>
              <a:rPr lang="en-US" sz="1600" dirty="0"/>
              <a:t> </a:t>
            </a:r>
            <a:r>
              <a:rPr lang="en-US" sz="1600" dirty="0" smtClean="0"/>
              <a:t>provides </a:t>
            </a:r>
            <a:r>
              <a:rPr lang="en-US" sz="1600" dirty="0"/>
              <a:t>a macroscopic view of the entire network from single console </a:t>
            </a:r>
          </a:p>
        </p:txBody>
      </p:sp>
      <p:sp>
        <p:nvSpPr>
          <p:cNvPr id="15366" name="Text Box 8"/>
          <p:cNvSpPr txBox="1">
            <a:spLocks noChangeArrowheads="1"/>
          </p:cNvSpPr>
          <p:nvPr/>
        </p:nvSpPr>
        <p:spPr bwMode="auto">
          <a:xfrm>
            <a:off x="381000" y="3048000"/>
            <a:ext cx="2667000" cy="774700"/>
          </a:xfrm>
          <a:prstGeom prst="rect">
            <a:avLst/>
          </a:prstGeom>
          <a:noFill/>
          <a:ln w="9525">
            <a:noFill/>
            <a:miter lim="800000"/>
            <a:headEnd/>
            <a:tailEnd/>
          </a:ln>
        </p:spPr>
        <p:txBody>
          <a:bodyPr anchor="ctr"/>
          <a:lstStyle/>
          <a:p>
            <a:pPr algn="ctr" eaLnBrk="0" hangingPunct="0"/>
            <a:r>
              <a:rPr lang="en-US" sz="2000" b="1" dirty="0" smtClean="0">
                <a:solidFill>
                  <a:srgbClr val="990000"/>
                </a:solidFill>
              </a:rPr>
              <a:t>Ember Desktop</a:t>
            </a:r>
            <a:endParaRPr lang="en-US" sz="2000" b="1" dirty="0">
              <a:solidFill>
                <a:srgbClr val="990000"/>
              </a:solidFill>
            </a:endParaRPr>
          </a:p>
        </p:txBody>
      </p:sp>
      <p:pic>
        <p:nvPicPr>
          <p:cNvPr id="15367" name="Picture 9"/>
          <p:cNvPicPr>
            <a:picLocks noChangeAspect="1" noChangeArrowheads="1"/>
          </p:cNvPicPr>
          <p:nvPr/>
        </p:nvPicPr>
        <p:blipFill>
          <a:blip r:embed="rId4" cstate="print"/>
          <a:srcRect/>
          <a:stretch>
            <a:fillRect/>
          </a:stretch>
        </p:blipFill>
        <p:spPr bwMode="auto">
          <a:xfrm>
            <a:off x="609600" y="3822700"/>
            <a:ext cx="1981200" cy="1435100"/>
          </a:xfrm>
          <a:prstGeom prst="rect">
            <a:avLst/>
          </a:prstGeom>
          <a:noFill/>
          <a:ln w="9525">
            <a:noFill/>
            <a:miter lim="800000"/>
            <a:headEnd/>
            <a:tailEnd/>
          </a:ln>
        </p:spPr>
      </p:pic>
      <p:sp>
        <p:nvSpPr>
          <p:cNvPr id="15368" name="Text Box 10"/>
          <p:cNvSpPr txBox="1">
            <a:spLocks noChangeArrowheads="1"/>
          </p:cNvSpPr>
          <p:nvPr/>
        </p:nvSpPr>
        <p:spPr bwMode="auto">
          <a:xfrm>
            <a:off x="5943600" y="5257800"/>
            <a:ext cx="2709862" cy="1066800"/>
          </a:xfrm>
          <a:prstGeom prst="rect">
            <a:avLst/>
          </a:prstGeom>
          <a:noFill/>
          <a:ln w="9525">
            <a:noFill/>
            <a:miter lim="800000"/>
            <a:headEnd/>
            <a:tailEnd/>
          </a:ln>
        </p:spPr>
        <p:txBody>
          <a:bodyPr lIns="0" rIns="0"/>
          <a:lstStyle/>
          <a:p>
            <a:pPr algn="ctr" eaLnBrk="0" hangingPunct="0">
              <a:spcBef>
                <a:spcPct val="50000"/>
              </a:spcBef>
            </a:pPr>
            <a:r>
              <a:rPr lang="en-US" sz="1600" dirty="0" smtClean="0"/>
              <a:t>Packet Trace Port </a:t>
            </a:r>
            <a:r>
              <a:rPr lang="en-US" sz="1600" dirty="0"/>
              <a:t>reaches deep inside the silicon to trace packets and to monitor and control the application.</a:t>
            </a:r>
          </a:p>
        </p:txBody>
      </p:sp>
      <p:sp>
        <p:nvSpPr>
          <p:cNvPr id="15369" name="Text Box 11"/>
          <p:cNvSpPr txBox="1">
            <a:spLocks noChangeArrowheads="1"/>
          </p:cNvSpPr>
          <p:nvPr/>
        </p:nvSpPr>
        <p:spPr bwMode="auto">
          <a:xfrm>
            <a:off x="5943599" y="3048000"/>
            <a:ext cx="2709863" cy="774700"/>
          </a:xfrm>
          <a:prstGeom prst="rect">
            <a:avLst/>
          </a:prstGeom>
          <a:noFill/>
          <a:ln w="9525">
            <a:noFill/>
            <a:miter lim="800000"/>
            <a:headEnd/>
            <a:tailEnd/>
          </a:ln>
        </p:spPr>
        <p:txBody>
          <a:bodyPr anchor="ctr"/>
          <a:lstStyle/>
          <a:p>
            <a:pPr algn="ctr" eaLnBrk="0" hangingPunct="0"/>
            <a:r>
              <a:rPr lang="en-US" sz="2000" b="1" dirty="0" smtClean="0">
                <a:solidFill>
                  <a:srgbClr val="990000"/>
                </a:solidFill>
              </a:rPr>
              <a:t>Packet Trace </a:t>
            </a:r>
            <a:r>
              <a:rPr lang="en-US" sz="2000" b="1" dirty="0">
                <a:solidFill>
                  <a:srgbClr val="990000"/>
                </a:solidFill>
              </a:rPr>
              <a:t>Port</a:t>
            </a:r>
          </a:p>
        </p:txBody>
      </p:sp>
      <p:pic>
        <p:nvPicPr>
          <p:cNvPr id="15370" name="Picture 12"/>
          <p:cNvPicPr>
            <a:picLocks noChangeAspect="1" noChangeArrowheads="1"/>
          </p:cNvPicPr>
          <p:nvPr/>
        </p:nvPicPr>
        <p:blipFill>
          <a:blip r:embed="rId5" cstate="print"/>
          <a:srcRect/>
          <a:stretch>
            <a:fillRect/>
          </a:stretch>
        </p:blipFill>
        <p:spPr bwMode="auto">
          <a:xfrm>
            <a:off x="6477000" y="3775075"/>
            <a:ext cx="1654175" cy="1482725"/>
          </a:xfrm>
          <a:prstGeom prst="rect">
            <a:avLst/>
          </a:prstGeom>
          <a:noFill/>
          <a:ln w="9525">
            <a:noFill/>
            <a:miter lim="800000"/>
            <a:headEnd/>
            <a:tailEnd/>
          </a:ln>
        </p:spPr>
      </p:pic>
      <p:sp>
        <p:nvSpPr>
          <p:cNvPr id="15371" name="Text Box 13"/>
          <p:cNvSpPr txBox="1">
            <a:spLocks noChangeArrowheads="1"/>
          </p:cNvSpPr>
          <p:nvPr/>
        </p:nvSpPr>
        <p:spPr bwMode="auto">
          <a:xfrm>
            <a:off x="3146425" y="5257800"/>
            <a:ext cx="2644775" cy="1066800"/>
          </a:xfrm>
          <a:prstGeom prst="rect">
            <a:avLst/>
          </a:prstGeom>
          <a:noFill/>
          <a:ln w="9525">
            <a:noFill/>
            <a:miter lim="800000"/>
            <a:headEnd/>
            <a:tailEnd/>
          </a:ln>
        </p:spPr>
        <p:txBody>
          <a:bodyPr lIns="0" rIns="0"/>
          <a:lstStyle/>
          <a:p>
            <a:pPr algn="ctr" eaLnBrk="0" hangingPunct="0">
              <a:spcBef>
                <a:spcPct val="50000"/>
              </a:spcBef>
            </a:pPr>
            <a:r>
              <a:rPr lang="en-US" sz="1600" dirty="0" smtClean="0"/>
              <a:t>Debug Adapter </a:t>
            </a:r>
            <a:r>
              <a:rPr lang="en-US" sz="1600" dirty="0"/>
              <a:t>provides a high-speed back-channel link </a:t>
            </a:r>
            <a:r>
              <a:rPr lang="en-US" sz="1600" dirty="0" smtClean="0"/>
              <a:t>between Desktop Network Analyzer and </a:t>
            </a:r>
            <a:r>
              <a:rPr lang="en-US" sz="1600" dirty="0"/>
              <a:t>node</a:t>
            </a:r>
          </a:p>
        </p:txBody>
      </p:sp>
      <p:sp>
        <p:nvSpPr>
          <p:cNvPr id="15372" name="Text Box 14"/>
          <p:cNvSpPr txBox="1">
            <a:spLocks noChangeArrowheads="1"/>
          </p:cNvSpPr>
          <p:nvPr/>
        </p:nvSpPr>
        <p:spPr bwMode="auto">
          <a:xfrm>
            <a:off x="3124200" y="3048000"/>
            <a:ext cx="2667000" cy="774700"/>
          </a:xfrm>
          <a:prstGeom prst="rect">
            <a:avLst/>
          </a:prstGeom>
          <a:noFill/>
          <a:ln w="9525">
            <a:noFill/>
            <a:miter lim="800000"/>
            <a:headEnd/>
            <a:tailEnd/>
          </a:ln>
        </p:spPr>
        <p:txBody>
          <a:bodyPr anchor="ctr"/>
          <a:lstStyle/>
          <a:p>
            <a:pPr algn="ctr" eaLnBrk="0" hangingPunct="0"/>
            <a:r>
              <a:rPr lang="en-US" sz="2000" b="1" dirty="0" smtClean="0">
                <a:solidFill>
                  <a:srgbClr val="990000"/>
                </a:solidFill>
              </a:rPr>
              <a:t>Debug Adapter</a:t>
            </a:r>
            <a:endParaRPr lang="en-US" sz="2000" b="1" dirty="0">
              <a:solidFill>
                <a:srgbClr val="990000"/>
              </a:solidFill>
            </a:endParaRPr>
          </a:p>
        </p:txBody>
      </p:sp>
      <p:sp>
        <p:nvSpPr>
          <p:cNvPr id="15373" name="Line 15"/>
          <p:cNvSpPr>
            <a:spLocks noChangeShapeType="1"/>
          </p:cNvSpPr>
          <p:nvPr/>
        </p:nvSpPr>
        <p:spPr bwMode="auto">
          <a:xfrm>
            <a:off x="381000" y="6400800"/>
            <a:ext cx="8305800" cy="0"/>
          </a:xfrm>
          <a:prstGeom prst="line">
            <a:avLst/>
          </a:prstGeom>
          <a:noFill/>
          <a:ln w="9525">
            <a:solidFill>
              <a:srgbClr val="CC0000"/>
            </a:solidFill>
            <a:round/>
            <a:headEnd/>
            <a:tailEnd/>
          </a:ln>
        </p:spPr>
        <p:txBody>
          <a:bodyPr/>
          <a:lstStyle/>
          <a:p>
            <a:endParaRPr lang="en-US"/>
          </a:p>
        </p:txBody>
      </p:sp>
      <p:pic>
        <p:nvPicPr>
          <p:cNvPr id="15376" name="Picture 18"/>
          <p:cNvPicPr>
            <a:picLocks noChangeAspect="1" noChangeArrowheads="1"/>
          </p:cNvPicPr>
          <p:nvPr/>
        </p:nvPicPr>
        <p:blipFill>
          <a:blip r:embed="rId6" cstate="print"/>
          <a:srcRect/>
          <a:stretch>
            <a:fillRect/>
          </a:stretch>
        </p:blipFill>
        <p:spPr bwMode="auto">
          <a:xfrm>
            <a:off x="4968875" y="1066800"/>
            <a:ext cx="1428750" cy="1219200"/>
          </a:xfrm>
          <a:prstGeom prst="rect">
            <a:avLst/>
          </a:prstGeom>
          <a:noFill/>
          <a:ln w="9525">
            <a:noFill/>
            <a:miter lim="800000"/>
            <a:headEnd/>
            <a:tailEnd/>
          </a:ln>
        </p:spPr>
      </p:pic>
      <p:pic>
        <p:nvPicPr>
          <p:cNvPr id="15377" name="Picture 19" descr="InSight_Adapter"/>
          <p:cNvPicPr>
            <a:picLocks noChangeAspect="1" noChangeArrowheads="1"/>
          </p:cNvPicPr>
          <p:nvPr/>
        </p:nvPicPr>
        <p:blipFill>
          <a:blip r:embed="rId7" cstate="print"/>
          <a:srcRect/>
          <a:stretch>
            <a:fillRect/>
          </a:stretch>
        </p:blipFill>
        <p:spPr bwMode="auto">
          <a:xfrm>
            <a:off x="3646488" y="3998913"/>
            <a:ext cx="1617662" cy="1144587"/>
          </a:xfrm>
          <a:prstGeom prst="rect">
            <a:avLst/>
          </a:prstGeom>
          <a:noFill/>
          <a:ln w="9525">
            <a:noFill/>
            <a:miter lim="800000"/>
            <a:headEnd/>
            <a:tailEnd/>
          </a:ln>
        </p:spPr>
      </p:pic>
      <p:sp>
        <p:nvSpPr>
          <p:cNvPr id="22" name="Line 15"/>
          <p:cNvSpPr>
            <a:spLocks noChangeShapeType="1"/>
          </p:cNvSpPr>
          <p:nvPr/>
        </p:nvSpPr>
        <p:spPr bwMode="auto">
          <a:xfrm>
            <a:off x="381000" y="3048000"/>
            <a:ext cx="8305800" cy="0"/>
          </a:xfrm>
          <a:prstGeom prst="line">
            <a:avLst/>
          </a:prstGeom>
          <a:noFill/>
          <a:ln w="9525">
            <a:solidFill>
              <a:srgbClr val="CC0000"/>
            </a:solidFill>
            <a:round/>
            <a:headEnd/>
            <a:tailEnd/>
          </a:ln>
        </p:spPr>
        <p:txBody>
          <a:bodyPr/>
          <a:lstStyle/>
          <a:p>
            <a:endParaRPr lang="en-US"/>
          </a:p>
        </p:txBody>
      </p:sp>
      <p:sp>
        <p:nvSpPr>
          <p:cNvPr id="3" name="Plus 2"/>
          <p:cNvSpPr/>
          <p:nvPr/>
        </p:nvSpPr>
        <p:spPr>
          <a:xfrm>
            <a:off x="4111625" y="1295400"/>
            <a:ext cx="609600" cy="685800"/>
          </a:xfrm>
          <a:prstGeom prst="mathPlus">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04800" y="2297668"/>
            <a:ext cx="8216462" cy="369332"/>
          </a:xfrm>
          <a:prstGeom prst="rect">
            <a:avLst/>
          </a:prstGeom>
          <a:noFill/>
        </p:spPr>
        <p:txBody>
          <a:bodyPr wrap="none" rtlCol="0">
            <a:spAutoFit/>
          </a:bodyPr>
          <a:lstStyle/>
          <a:p>
            <a:r>
              <a:rPr lang="en-US" dirty="0" smtClean="0"/>
              <a:t>Upon launch of EM358x, all new EM35x Development kits will contain EM358x</a:t>
            </a:r>
            <a:endParaRPr lang="en-US" dirty="0"/>
          </a:p>
        </p:txBody>
      </p:sp>
      <p:sp>
        <p:nvSpPr>
          <p:cNvPr id="24" name="TextBox 23"/>
          <p:cNvSpPr txBox="1"/>
          <p:nvPr/>
        </p:nvSpPr>
        <p:spPr>
          <a:xfrm>
            <a:off x="309248" y="2678668"/>
            <a:ext cx="4315755" cy="369332"/>
          </a:xfrm>
          <a:prstGeom prst="rect">
            <a:avLst/>
          </a:prstGeom>
          <a:noFill/>
        </p:spPr>
        <p:txBody>
          <a:bodyPr wrap="none" rtlCol="0">
            <a:spAutoFit/>
          </a:bodyPr>
          <a:lstStyle/>
          <a:p>
            <a:r>
              <a:rPr lang="en-US" dirty="0" smtClean="0"/>
              <a:t>EM358x uses all the same familiar tools;</a:t>
            </a:r>
            <a:endParaRPr lang="en-US" dirty="0"/>
          </a:p>
        </p:txBody>
      </p:sp>
      <p:sp>
        <p:nvSpPr>
          <p:cNvPr id="2" name="TextBox 1"/>
          <p:cNvSpPr txBox="1"/>
          <p:nvPr/>
        </p:nvSpPr>
        <p:spPr>
          <a:xfrm>
            <a:off x="304800" y="685800"/>
            <a:ext cx="6317593" cy="369332"/>
          </a:xfrm>
          <a:prstGeom prst="rect">
            <a:avLst/>
          </a:prstGeom>
          <a:noFill/>
        </p:spPr>
        <p:txBody>
          <a:bodyPr wrap="none" rtlCol="0">
            <a:spAutoFit/>
          </a:bodyPr>
          <a:lstStyle/>
          <a:p>
            <a:r>
              <a:rPr lang="en-US" dirty="0" smtClean="0"/>
              <a:t>Adding EM358x to existing EM35x Development Kit is easy!</a:t>
            </a:r>
            <a:endParaRPr lang="en-US" dirty="0"/>
          </a:p>
        </p:txBody>
      </p:sp>
    </p:spTree>
    <p:extLst>
      <p:ext uri="{BB962C8B-B14F-4D97-AF65-F5344CB8AC3E}">
        <p14:creationId xmlns:p14="http://schemas.microsoft.com/office/powerpoint/2010/main" val="36801187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EM358x Availability</a:t>
            </a:r>
            <a:endParaRPr lang="en-US" dirty="0"/>
          </a:p>
        </p:txBody>
      </p:sp>
      <p:sp>
        <p:nvSpPr>
          <p:cNvPr id="3" name="Content Placeholder 2"/>
          <p:cNvSpPr>
            <a:spLocks noGrp="1"/>
          </p:cNvSpPr>
          <p:nvPr>
            <p:ph idx="1"/>
          </p:nvPr>
        </p:nvSpPr>
        <p:spPr>
          <a:xfrm>
            <a:off x="227013" y="685800"/>
            <a:ext cx="8683625" cy="5715000"/>
          </a:xfrm>
        </p:spPr>
        <p:txBody>
          <a:bodyPr/>
          <a:lstStyle/>
          <a:p>
            <a:r>
              <a:rPr lang="en-US" dirty="0" smtClean="0"/>
              <a:t>Currently running Beta program with 10 key customers</a:t>
            </a:r>
          </a:p>
          <a:p>
            <a:pPr lvl="1"/>
            <a:r>
              <a:rPr lang="en-US" dirty="0" smtClean="0"/>
              <a:t>ZigBee PRO stack, tools, EM358x chips and development kit hardware</a:t>
            </a:r>
          </a:p>
          <a:p>
            <a:pPr lvl="1"/>
            <a:endParaRPr lang="en-US" dirty="0" smtClean="0"/>
          </a:p>
          <a:p>
            <a:r>
              <a:rPr lang="en-US" dirty="0" err="1" smtClean="0"/>
              <a:t>EmberZNet</a:t>
            </a:r>
            <a:r>
              <a:rPr lang="en-US" dirty="0" smtClean="0"/>
              <a:t> PRO 5.0 Software release – April 2013</a:t>
            </a:r>
          </a:p>
          <a:p>
            <a:pPr lvl="1"/>
            <a:r>
              <a:rPr lang="en-US" dirty="0" smtClean="0"/>
              <a:t>Supports EM358x platform including USB</a:t>
            </a:r>
          </a:p>
          <a:p>
            <a:pPr lvl="1"/>
            <a:r>
              <a:rPr lang="en-US" dirty="0" smtClean="0"/>
              <a:t>Introduces Local Storage </a:t>
            </a:r>
            <a:r>
              <a:rPr lang="en-US" dirty="0" err="1" smtClean="0"/>
              <a:t>Bootloader</a:t>
            </a:r>
            <a:r>
              <a:rPr lang="en-US" dirty="0" smtClean="0"/>
              <a:t> (OTA </a:t>
            </a:r>
            <a:r>
              <a:rPr lang="en-US" dirty="0" err="1"/>
              <a:t>B</a:t>
            </a:r>
            <a:r>
              <a:rPr lang="en-US" dirty="0" err="1" smtClean="0"/>
              <a:t>ootloader</a:t>
            </a:r>
            <a:r>
              <a:rPr lang="en-US" dirty="0" smtClean="0"/>
              <a:t> using on-chip flash)</a:t>
            </a:r>
          </a:p>
          <a:p>
            <a:pPr lvl="1"/>
            <a:r>
              <a:rPr lang="en-US" dirty="0" smtClean="0"/>
              <a:t>Introduces Secure </a:t>
            </a:r>
            <a:r>
              <a:rPr lang="en-US" dirty="0" err="1"/>
              <a:t>B</a:t>
            </a:r>
            <a:r>
              <a:rPr lang="en-US" dirty="0" err="1" smtClean="0"/>
              <a:t>ootloader</a:t>
            </a:r>
            <a:r>
              <a:rPr lang="en-US" dirty="0" smtClean="0"/>
              <a:t> feature</a:t>
            </a:r>
          </a:p>
          <a:p>
            <a:pPr lvl="1"/>
            <a:endParaRPr lang="en-US" dirty="0" smtClean="0"/>
          </a:p>
          <a:p>
            <a:r>
              <a:rPr lang="en-US" dirty="0" smtClean="0"/>
              <a:t>EM358x release schedule</a:t>
            </a:r>
          </a:p>
          <a:p>
            <a:pPr lvl="1"/>
            <a:r>
              <a:rPr lang="en-US" dirty="0" smtClean="0"/>
              <a:t>Pre-Production – May 2013</a:t>
            </a:r>
          </a:p>
          <a:p>
            <a:pPr lvl="1"/>
            <a:r>
              <a:rPr lang="en-US" dirty="0" smtClean="0"/>
              <a:t>Initial Production – June 2013 </a:t>
            </a:r>
            <a:r>
              <a:rPr lang="en-US" dirty="0" smtClean="0">
                <a:sym typeface="Wingdings" pitchFamily="2" charset="2"/>
              </a:rPr>
              <a:t> launch July 2013</a:t>
            </a:r>
            <a:endParaRPr lang="en-US" dirty="0" smtClean="0"/>
          </a:p>
          <a:p>
            <a:pPr lvl="1"/>
            <a:r>
              <a:rPr lang="en-US" dirty="0" smtClean="0"/>
              <a:t>Full Production – September 2013</a:t>
            </a:r>
          </a:p>
          <a:p>
            <a:pPr lvl="1"/>
            <a:endParaRPr lang="en-US" dirty="0" smtClean="0"/>
          </a:p>
          <a:p>
            <a:r>
              <a:rPr lang="en-US" dirty="0"/>
              <a:t>Collateral</a:t>
            </a:r>
          </a:p>
          <a:p>
            <a:pPr lvl="1"/>
            <a:r>
              <a:rPr lang="en-US" dirty="0"/>
              <a:t>EM358x </a:t>
            </a:r>
            <a:r>
              <a:rPr lang="en-US" dirty="0" smtClean="0"/>
              <a:t>datasheet </a:t>
            </a:r>
            <a:r>
              <a:rPr lang="en-US" dirty="0"/>
              <a:t>available under NDA until launch</a:t>
            </a:r>
          </a:p>
          <a:p>
            <a:pPr lvl="1"/>
            <a:r>
              <a:rPr lang="en-US" dirty="0"/>
              <a:t>These slides, more to come with launch</a:t>
            </a:r>
          </a:p>
          <a:p>
            <a:endParaRPr lang="en-US" dirty="0" smtClean="0"/>
          </a:p>
        </p:txBody>
      </p:sp>
    </p:spTree>
    <p:extLst>
      <p:ext uri="{BB962C8B-B14F-4D97-AF65-F5344CB8AC3E}">
        <p14:creationId xmlns:p14="http://schemas.microsoft.com/office/powerpoint/2010/main" val="32072573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dirty="0" smtClean="0"/>
              <a:t>New expanded range of the most popular ZigBee </a:t>
            </a:r>
            <a:r>
              <a:rPr lang="en-US" dirty="0" err="1" smtClean="0"/>
              <a:t>SoCs</a:t>
            </a:r>
            <a:endParaRPr lang="en-US" dirty="0" smtClean="0"/>
          </a:p>
          <a:p>
            <a:pPr lvl="1"/>
            <a:r>
              <a:rPr lang="en-US" dirty="0" smtClean="0"/>
              <a:t>Up to 512kB Flash </a:t>
            </a:r>
            <a:r>
              <a:rPr lang="en-US" dirty="0" smtClean="0">
                <a:sym typeface="Wingdings" pitchFamily="2" charset="2"/>
              </a:rPr>
              <a:t> larger applications or eliminate external Flash / 2</a:t>
            </a:r>
            <a:r>
              <a:rPr lang="en-US" baseline="30000" dirty="0" smtClean="0">
                <a:sym typeface="Wingdings" pitchFamily="2" charset="2"/>
              </a:rPr>
              <a:t>nd</a:t>
            </a:r>
            <a:r>
              <a:rPr lang="en-US" dirty="0" smtClean="0">
                <a:sym typeface="Wingdings" pitchFamily="2" charset="2"/>
              </a:rPr>
              <a:t> micro</a:t>
            </a:r>
            <a:endParaRPr lang="en-US" dirty="0" smtClean="0"/>
          </a:p>
          <a:p>
            <a:pPr lvl="1"/>
            <a:r>
              <a:rPr lang="en-US" dirty="0" smtClean="0"/>
              <a:t>Up to 64kB RAM </a:t>
            </a:r>
            <a:r>
              <a:rPr lang="en-US" dirty="0" smtClean="0">
                <a:sym typeface="Wingdings" pitchFamily="2" charset="2"/>
              </a:rPr>
              <a:t> larger applications, larger networks, IP networking</a:t>
            </a:r>
            <a:endParaRPr lang="en-US" dirty="0" smtClean="0"/>
          </a:p>
          <a:p>
            <a:pPr lvl="1"/>
            <a:r>
              <a:rPr lang="en-US" dirty="0" smtClean="0"/>
              <a:t>Optional USB </a:t>
            </a:r>
            <a:r>
              <a:rPr lang="en-US" dirty="0" smtClean="0">
                <a:sym typeface="Wingdings" pitchFamily="2" charset="2"/>
              </a:rPr>
              <a:t> application interface / service port / production </a:t>
            </a:r>
            <a:r>
              <a:rPr lang="en-US" dirty="0" err="1" smtClean="0">
                <a:sym typeface="Wingdings" pitchFamily="2" charset="2"/>
              </a:rPr>
              <a:t>bootload</a:t>
            </a:r>
            <a:endParaRPr lang="en-US" dirty="0" smtClean="0"/>
          </a:p>
          <a:p>
            <a:pPr lvl="1"/>
            <a:endParaRPr lang="en-US" dirty="0" smtClean="0"/>
          </a:p>
          <a:p>
            <a:r>
              <a:rPr lang="en-US" dirty="0"/>
              <a:t>M</a:t>
            </a:r>
            <a:r>
              <a:rPr lang="en-US" dirty="0" smtClean="0"/>
              <a:t>atch customer requirements to the right EM35x product</a:t>
            </a:r>
          </a:p>
          <a:p>
            <a:pPr lvl="1"/>
            <a:r>
              <a:rPr lang="en-US" dirty="0" smtClean="0"/>
              <a:t>ZigBee profile: Home Automation, Smart Energy, Light Link</a:t>
            </a:r>
          </a:p>
          <a:p>
            <a:pPr lvl="1"/>
            <a:r>
              <a:rPr lang="en-US" dirty="0" smtClean="0"/>
              <a:t>System partitioning: system-on-chip or network coprocessor</a:t>
            </a:r>
          </a:p>
          <a:p>
            <a:pPr lvl="1"/>
            <a:r>
              <a:rPr lang="en-US" dirty="0" smtClean="0"/>
              <a:t>Application: Battery powered end device, router or application gateway</a:t>
            </a:r>
          </a:p>
          <a:p>
            <a:pPr lvl="1"/>
            <a:endParaRPr lang="en-US" dirty="0" smtClean="0"/>
          </a:p>
          <a:p>
            <a:r>
              <a:rPr lang="en-US" dirty="0" smtClean="0"/>
              <a:t>How to sell EM35x versus ZigBee competitors</a:t>
            </a:r>
          </a:p>
          <a:p>
            <a:pPr lvl="1"/>
            <a:r>
              <a:rPr lang="en-US" dirty="0" smtClean="0"/>
              <a:t>Unique tools </a:t>
            </a:r>
            <a:r>
              <a:rPr lang="en-US" dirty="0" smtClean="0">
                <a:sym typeface="Wingdings" pitchFamily="2" charset="2"/>
              </a:rPr>
              <a:t></a:t>
            </a:r>
            <a:r>
              <a:rPr lang="en-US" dirty="0" smtClean="0"/>
              <a:t> faster time to market &amp; higher quality products</a:t>
            </a:r>
          </a:p>
          <a:p>
            <a:pPr lvl="1"/>
            <a:r>
              <a:rPr lang="en-US" dirty="0" smtClean="0"/>
              <a:t>Market leading software </a:t>
            </a:r>
            <a:r>
              <a:rPr lang="en-US" dirty="0" smtClean="0">
                <a:sym typeface="Wingdings" pitchFamily="2" charset="2"/>
              </a:rPr>
              <a:t></a:t>
            </a:r>
            <a:r>
              <a:rPr lang="en-US" dirty="0" smtClean="0"/>
              <a:t> reliability, robustness, scalability, interoperability</a:t>
            </a:r>
          </a:p>
          <a:p>
            <a:pPr lvl="1"/>
            <a:r>
              <a:rPr lang="en-US" dirty="0" smtClean="0"/>
              <a:t>EM35x family of parts for every ZigBee design</a:t>
            </a:r>
          </a:p>
          <a:p>
            <a:pPr lvl="3"/>
            <a:endParaRPr lang="en-US" dirty="0" smtClean="0"/>
          </a:p>
          <a:p>
            <a:pPr lvl="1"/>
            <a:endParaRPr lang="en-US" dirty="0"/>
          </a:p>
        </p:txBody>
      </p:sp>
    </p:spTree>
    <p:extLst>
      <p:ext uri="{BB962C8B-B14F-4D97-AF65-F5344CB8AC3E}">
        <p14:creationId xmlns:p14="http://schemas.microsoft.com/office/powerpoint/2010/main" val="33742027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 to Action</a:t>
            </a:r>
            <a:endParaRPr lang="en-US" dirty="0"/>
          </a:p>
        </p:txBody>
      </p:sp>
      <p:sp>
        <p:nvSpPr>
          <p:cNvPr id="3" name="Content Placeholder 2"/>
          <p:cNvSpPr>
            <a:spLocks noGrp="1"/>
          </p:cNvSpPr>
          <p:nvPr>
            <p:ph idx="1"/>
          </p:nvPr>
        </p:nvSpPr>
        <p:spPr/>
        <p:txBody>
          <a:bodyPr/>
          <a:lstStyle/>
          <a:p>
            <a:pPr lvl="0"/>
            <a:r>
              <a:rPr lang="en-US" dirty="0" smtClean="0"/>
              <a:t>Introduce EM358x to existing ecosystem</a:t>
            </a:r>
          </a:p>
          <a:p>
            <a:pPr lvl="1"/>
            <a:r>
              <a:rPr lang="en-US" dirty="0" smtClean="0"/>
              <a:t>Smart Energy customers: Meters, displays, hubs that need to connect to HAN</a:t>
            </a:r>
          </a:p>
          <a:p>
            <a:pPr lvl="1"/>
            <a:r>
              <a:rPr lang="en-US" dirty="0" smtClean="0"/>
              <a:t>Smart Energy customers who are considering Smart Energy 2.0</a:t>
            </a:r>
          </a:p>
          <a:p>
            <a:pPr lvl="1"/>
            <a:r>
              <a:rPr lang="en-US" dirty="0" smtClean="0"/>
              <a:t>Home Automation customers who want to eliminate external Flash</a:t>
            </a:r>
          </a:p>
          <a:p>
            <a:pPr lvl="1"/>
            <a:r>
              <a:rPr lang="en-US" dirty="0" smtClean="0"/>
              <a:t>Any customer looking to reduce the number of micros in their device</a:t>
            </a:r>
          </a:p>
          <a:p>
            <a:pPr lvl="1"/>
            <a:endParaRPr lang="en-US" dirty="0" smtClean="0"/>
          </a:p>
          <a:p>
            <a:r>
              <a:rPr lang="en-US" dirty="0" smtClean="0"/>
              <a:t>Identify new opportunities in key market segments </a:t>
            </a:r>
          </a:p>
          <a:p>
            <a:pPr lvl="1"/>
            <a:r>
              <a:rPr lang="en-US" dirty="0" smtClean="0"/>
              <a:t>Home automation market drivers (e.g. Comcast, </a:t>
            </a:r>
            <a:r>
              <a:rPr lang="en-US" dirty="0" err="1" smtClean="0"/>
              <a:t>TimeWarnerCable</a:t>
            </a:r>
            <a:r>
              <a:rPr lang="en-US" dirty="0" smtClean="0"/>
              <a:t>, Lowe’s)</a:t>
            </a:r>
          </a:p>
          <a:p>
            <a:pPr lvl="1"/>
            <a:r>
              <a:rPr lang="en-US" dirty="0" smtClean="0"/>
              <a:t>Smart energy ecosystem drivers (e.g. government regulators, utilities)</a:t>
            </a:r>
          </a:p>
          <a:p>
            <a:pPr lvl="1"/>
            <a:endParaRPr lang="en-US" dirty="0" smtClean="0"/>
          </a:p>
          <a:p>
            <a:r>
              <a:rPr lang="en-US" dirty="0" smtClean="0"/>
              <a:t>Contact us for assistance:</a:t>
            </a:r>
          </a:p>
          <a:p>
            <a:pPr marL="0" indent="0">
              <a:buNone/>
            </a:pPr>
            <a:r>
              <a:rPr lang="en-US" dirty="0" smtClean="0"/>
              <a:t>	US / APAC: Thomas Barber (</a:t>
            </a:r>
            <a:r>
              <a:rPr lang="en-US" dirty="0" smtClean="0">
                <a:hlinkClick r:id="rId2"/>
              </a:rPr>
              <a:t>thomas.barber@silabs.com</a:t>
            </a:r>
            <a:r>
              <a:rPr lang="en-US" dirty="0" smtClean="0"/>
              <a:t>)</a:t>
            </a:r>
          </a:p>
          <a:p>
            <a:pPr marL="0" indent="0">
              <a:buNone/>
            </a:pPr>
            <a:r>
              <a:rPr lang="en-US" dirty="0" smtClean="0"/>
              <a:t>	EMEA: David Egan (</a:t>
            </a:r>
            <a:r>
              <a:rPr lang="en-US" dirty="0" smtClean="0">
                <a:hlinkClick r:id="rId3"/>
              </a:rPr>
              <a:t>david.egan@silabs.com</a:t>
            </a:r>
            <a:r>
              <a:rPr lang="en-US" dirty="0" smtClean="0"/>
              <a:t>)</a:t>
            </a:r>
          </a:p>
          <a:p>
            <a:endParaRPr lang="en-US" dirty="0">
              <a:solidFill>
                <a:srgbClr val="FF0000"/>
              </a:solidFill>
            </a:endParaRPr>
          </a:p>
        </p:txBody>
      </p:sp>
    </p:spTree>
    <p:extLst>
      <p:ext uri="{BB962C8B-B14F-4D97-AF65-F5344CB8AC3E}">
        <p14:creationId xmlns:p14="http://schemas.microsoft.com/office/powerpoint/2010/main" val="21131523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www.silabs.com/Wireless</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Silicon Labs ZigBee </a:t>
            </a:r>
            <a:r>
              <a:rPr lang="en-US" dirty="0" err="1" smtClean="0"/>
              <a:t>SoCs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49903863"/>
              </p:ext>
            </p:extLst>
          </p:nvPr>
        </p:nvGraphicFramePr>
        <p:xfrm>
          <a:off x="227013" y="838200"/>
          <a:ext cx="8683624" cy="3779519"/>
        </p:xfrm>
        <a:graphic>
          <a:graphicData uri="http://schemas.openxmlformats.org/drawingml/2006/table">
            <a:tbl>
              <a:tblPr firstRow="1" bandRow="1">
                <a:tableStyleId>{5C22544A-7EE6-4342-B048-85BDC9FD1C3A}</a:tableStyleId>
              </a:tblPr>
              <a:tblGrid>
                <a:gridCol w="1085453"/>
                <a:gridCol w="1085453"/>
                <a:gridCol w="1085453"/>
                <a:gridCol w="1085453"/>
                <a:gridCol w="1085453"/>
                <a:gridCol w="1085453"/>
                <a:gridCol w="1085453"/>
                <a:gridCol w="1085453"/>
              </a:tblGrid>
              <a:tr h="370840">
                <a:tc>
                  <a:txBody>
                    <a:bodyPr/>
                    <a:lstStyle/>
                    <a:p>
                      <a:endParaRPr lang="en-US" sz="1400" dirty="0"/>
                    </a:p>
                  </a:txBody>
                  <a:tcPr/>
                </a:tc>
                <a:tc>
                  <a:txBody>
                    <a:bodyPr/>
                    <a:lstStyle/>
                    <a:p>
                      <a:pPr algn="ctr"/>
                      <a:r>
                        <a:rPr lang="en-US" sz="1400" dirty="0" smtClean="0"/>
                        <a:t>EM351</a:t>
                      </a:r>
                      <a:endParaRPr lang="en-US" sz="1400" dirty="0"/>
                    </a:p>
                  </a:txBody>
                  <a:tcPr/>
                </a:tc>
                <a:tc>
                  <a:txBody>
                    <a:bodyPr/>
                    <a:lstStyle/>
                    <a:p>
                      <a:pPr algn="ctr"/>
                      <a:r>
                        <a:rPr lang="en-US" sz="1400" dirty="0" smtClean="0"/>
                        <a:t>EM357</a:t>
                      </a:r>
                      <a:endParaRPr lang="en-US" sz="1400" dirty="0"/>
                    </a:p>
                  </a:txBody>
                  <a:tcPr/>
                </a:tc>
                <a:tc>
                  <a:txBody>
                    <a:bodyPr/>
                    <a:lstStyle/>
                    <a:p>
                      <a:pPr algn="ctr"/>
                      <a:r>
                        <a:rPr lang="en-US" sz="1400" dirty="0" smtClean="0"/>
                        <a:t>EM3581</a:t>
                      </a:r>
                      <a:endParaRPr lang="en-US" sz="1400" dirty="0"/>
                    </a:p>
                  </a:txBody>
                  <a:tcPr/>
                </a:tc>
                <a:tc>
                  <a:txBody>
                    <a:bodyPr/>
                    <a:lstStyle/>
                    <a:p>
                      <a:pPr algn="ctr"/>
                      <a:r>
                        <a:rPr lang="en-US" sz="1400" dirty="0" smtClean="0"/>
                        <a:t>EM3582</a:t>
                      </a:r>
                      <a:endParaRPr lang="en-US" sz="1400" dirty="0"/>
                    </a:p>
                  </a:txBody>
                  <a:tcPr/>
                </a:tc>
                <a:tc>
                  <a:txBody>
                    <a:bodyPr/>
                    <a:lstStyle/>
                    <a:p>
                      <a:pPr algn="ctr"/>
                      <a:r>
                        <a:rPr lang="en-US" sz="1400" dirty="0" smtClean="0"/>
                        <a:t>EM3585</a:t>
                      </a:r>
                      <a:endParaRPr lang="en-US" sz="1400" dirty="0"/>
                    </a:p>
                  </a:txBody>
                  <a:tcPr/>
                </a:tc>
                <a:tc>
                  <a:txBody>
                    <a:bodyPr/>
                    <a:lstStyle/>
                    <a:p>
                      <a:pPr algn="ctr"/>
                      <a:r>
                        <a:rPr lang="en-US" sz="1400" dirty="0" smtClean="0"/>
                        <a:t>EM3586</a:t>
                      </a:r>
                      <a:endParaRPr lang="en-US" sz="1400" dirty="0"/>
                    </a:p>
                  </a:txBody>
                  <a:tcPr/>
                </a:tc>
                <a:tc>
                  <a:txBody>
                    <a:bodyPr/>
                    <a:lstStyle/>
                    <a:p>
                      <a:pPr algn="ctr"/>
                      <a:r>
                        <a:rPr lang="en-US" sz="1400" dirty="0" smtClean="0"/>
                        <a:t>EM3588</a:t>
                      </a:r>
                      <a:endParaRPr lang="en-US" sz="1400" dirty="0"/>
                    </a:p>
                  </a:txBody>
                  <a:tcPr/>
                </a:tc>
              </a:tr>
              <a:tr h="370840">
                <a:tc>
                  <a:txBody>
                    <a:bodyPr/>
                    <a:lstStyle/>
                    <a:p>
                      <a:r>
                        <a:rPr lang="en-US" sz="1400" dirty="0" smtClean="0">
                          <a:solidFill>
                            <a:srgbClr val="7F7F7F"/>
                          </a:solidFill>
                        </a:rPr>
                        <a:t>Core type</a:t>
                      </a:r>
                      <a:endParaRPr lang="en-US" sz="1400" dirty="0">
                        <a:solidFill>
                          <a:srgbClr val="7F7F7F"/>
                        </a:solidFill>
                      </a:endParaRPr>
                    </a:p>
                  </a:txBody>
                  <a:tcPr/>
                </a:tc>
                <a:tc>
                  <a:txBody>
                    <a:bodyPr/>
                    <a:lstStyle/>
                    <a:p>
                      <a:r>
                        <a:rPr lang="en-US" sz="1400" dirty="0" smtClean="0">
                          <a:solidFill>
                            <a:srgbClr val="7F7F7F"/>
                          </a:solidFill>
                        </a:rPr>
                        <a:t>Cortex-M3</a:t>
                      </a:r>
                      <a:endParaRPr lang="en-US" sz="1400" dirty="0">
                        <a:solidFill>
                          <a:srgbClr val="7F7F7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rPr>
                        <a:t>Cortex-M3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rPr>
                        <a:t>Cortex-M3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rPr>
                        <a:t>Cortex-M3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rPr>
                        <a:t>Cortex-M3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rPr>
                        <a:t>Cortex-M3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7F7F7F"/>
                          </a:solidFill>
                        </a:rPr>
                        <a:t>Cortex-M3</a:t>
                      </a:r>
                    </a:p>
                  </a:txBody>
                  <a:tcPr/>
                </a:tc>
              </a:tr>
              <a:tr h="370840">
                <a:tc>
                  <a:txBody>
                    <a:bodyPr/>
                    <a:lstStyle/>
                    <a:p>
                      <a:r>
                        <a:rPr lang="en-US" sz="1400" dirty="0" smtClean="0"/>
                        <a:t>Flash</a:t>
                      </a:r>
                      <a:endParaRPr lang="en-US" sz="1400" dirty="0"/>
                    </a:p>
                  </a:txBody>
                  <a:tcPr/>
                </a:tc>
                <a:tc>
                  <a:txBody>
                    <a:bodyPr/>
                    <a:lstStyle/>
                    <a:p>
                      <a:pPr algn="ctr"/>
                      <a:r>
                        <a:rPr lang="en-US" sz="1400" dirty="0" smtClean="0"/>
                        <a:t>128kB</a:t>
                      </a:r>
                      <a:endParaRPr lang="en-US" sz="1400" dirty="0"/>
                    </a:p>
                  </a:txBody>
                  <a:tcPr/>
                </a:tc>
                <a:tc>
                  <a:txBody>
                    <a:bodyPr/>
                    <a:lstStyle/>
                    <a:p>
                      <a:pPr algn="ctr"/>
                      <a:r>
                        <a:rPr lang="en-US" sz="1400" dirty="0" smtClean="0"/>
                        <a:t>192kB</a:t>
                      </a:r>
                      <a:endParaRPr lang="en-US" sz="1400" dirty="0"/>
                    </a:p>
                  </a:txBody>
                  <a:tcPr/>
                </a:tc>
                <a:tc>
                  <a:txBody>
                    <a:bodyPr/>
                    <a:lstStyle/>
                    <a:p>
                      <a:pPr algn="ctr"/>
                      <a:r>
                        <a:rPr lang="en-US" sz="1400" dirty="0" smtClean="0"/>
                        <a:t>256kB</a:t>
                      </a:r>
                      <a:endParaRPr lang="en-US" sz="1400" dirty="0"/>
                    </a:p>
                  </a:txBody>
                  <a:tcPr/>
                </a:tc>
                <a:tc>
                  <a:txBody>
                    <a:bodyPr/>
                    <a:lstStyle/>
                    <a:p>
                      <a:pPr algn="ctr"/>
                      <a:r>
                        <a:rPr lang="en-US" sz="1400" dirty="0" smtClean="0"/>
                        <a:t>256kB</a:t>
                      </a:r>
                      <a:endParaRPr lang="en-US" sz="1400" dirty="0"/>
                    </a:p>
                  </a:txBody>
                  <a:tcPr/>
                </a:tc>
                <a:tc>
                  <a:txBody>
                    <a:bodyPr/>
                    <a:lstStyle/>
                    <a:p>
                      <a:pPr algn="ctr"/>
                      <a:r>
                        <a:rPr lang="en-US" sz="1400" dirty="0" smtClean="0"/>
                        <a:t>512kB</a:t>
                      </a:r>
                      <a:endParaRPr lang="en-US" sz="1400" dirty="0"/>
                    </a:p>
                  </a:txBody>
                  <a:tcPr/>
                </a:tc>
                <a:tc>
                  <a:txBody>
                    <a:bodyPr/>
                    <a:lstStyle/>
                    <a:p>
                      <a:pPr algn="ctr"/>
                      <a:r>
                        <a:rPr lang="en-US" sz="1400" dirty="0" smtClean="0"/>
                        <a:t>512kB</a:t>
                      </a:r>
                      <a:endParaRPr lang="en-US" sz="1400" dirty="0"/>
                    </a:p>
                  </a:txBody>
                  <a:tcPr/>
                </a:tc>
                <a:tc>
                  <a:txBody>
                    <a:bodyPr/>
                    <a:lstStyle/>
                    <a:p>
                      <a:pPr algn="ctr"/>
                      <a:r>
                        <a:rPr lang="en-US" sz="1400" dirty="0" smtClean="0"/>
                        <a:t>512kB</a:t>
                      </a:r>
                      <a:endParaRPr lang="en-US" sz="1400" dirty="0"/>
                    </a:p>
                  </a:txBody>
                  <a:tcPr/>
                </a:tc>
              </a:tr>
              <a:tr h="370840">
                <a:tc>
                  <a:txBody>
                    <a:bodyPr/>
                    <a:lstStyle/>
                    <a:p>
                      <a:r>
                        <a:rPr lang="en-US" sz="1400" dirty="0" smtClean="0"/>
                        <a:t>RAM</a:t>
                      </a:r>
                      <a:endParaRPr lang="en-US" sz="1400" dirty="0"/>
                    </a:p>
                  </a:txBody>
                  <a:tcPr/>
                </a:tc>
                <a:tc>
                  <a:txBody>
                    <a:bodyPr/>
                    <a:lstStyle/>
                    <a:p>
                      <a:pPr algn="ctr"/>
                      <a:r>
                        <a:rPr lang="en-US" sz="1400" dirty="0" smtClean="0"/>
                        <a:t>12kB</a:t>
                      </a:r>
                      <a:endParaRPr lang="en-US" sz="1400" dirty="0"/>
                    </a:p>
                  </a:txBody>
                  <a:tcPr/>
                </a:tc>
                <a:tc>
                  <a:txBody>
                    <a:bodyPr/>
                    <a:lstStyle/>
                    <a:p>
                      <a:pPr algn="ctr"/>
                      <a:r>
                        <a:rPr lang="en-US" sz="1400" dirty="0" smtClean="0"/>
                        <a:t>12kB</a:t>
                      </a:r>
                      <a:endParaRPr lang="en-US" sz="1400" dirty="0"/>
                    </a:p>
                  </a:txBody>
                  <a:tcPr/>
                </a:tc>
                <a:tc>
                  <a:txBody>
                    <a:bodyPr/>
                    <a:lstStyle/>
                    <a:p>
                      <a:pPr algn="ctr"/>
                      <a:r>
                        <a:rPr lang="en-US" sz="1400" dirty="0" smtClean="0"/>
                        <a:t>32kB</a:t>
                      </a:r>
                      <a:endParaRPr lang="en-US" sz="1400" dirty="0"/>
                    </a:p>
                  </a:txBody>
                  <a:tcPr/>
                </a:tc>
                <a:tc>
                  <a:txBody>
                    <a:bodyPr/>
                    <a:lstStyle/>
                    <a:p>
                      <a:pPr algn="ctr"/>
                      <a:r>
                        <a:rPr lang="en-US" sz="1400" dirty="0" smtClean="0"/>
                        <a:t>32kB</a:t>
                      </a:r>
                      <a:endParaRPr lang="en-US" sz="1400" dirty="0"/>
                    </a:p>
                  </a:txBody>
                  <a:tcPr/>
                </a:tc>
                <a:tc>
                  <a:txBody>
                    <a:bodyPr/>
                    <a:lstStyle/>
                    <a:p>
                      <a:pPr algn="ctr"/>
                      <a:r>
                        <a:rPr lang="en-US" sz="1400" dirty="0" smtClean="0"/>
                        <a:t>32kB</a:t>
                      </a:r>
                      <a:endParaRPr lang="en-US" sz="1400" dirty="0"/>
                    </a:p>
                  </a:txBody>
                  <a:tcPr/>
                </a:tc>
                <a:tc>
                  <a:txBody>
                    <a:bodyPr/>
                    <a:lstStyle/>
                    <a:p>
                      <a:pPr algn="ctr"/>
                      <a:r>
                        <a:rPr lang="en-US" sz="1400" dirty="0" smtClean="0"/>
                        <a:t>32kB</a:t>
                      </a:r>
                      <a:endParaRPr lang="en-US" sz="1400" dirty="0"/>
                    </a:p>
                  </a:txBody>
                  <a:tcPr/>
                </a:tc>
                <a:tc>
                  <a:txBody>
                    <a:bodyPr/>
                    <a:lstStyle/>
                    <a:p>
                      <a:pPr algn="ctr"/>
                      <a:r>
                        <a:rPr lang="en-US" sz="1400" dirty="0" smtClean="0"/>
                        <a:t>64kB</a:t>
                      </a:r>
                      <a:endParaRPr lang="en-US" sz="1400" dirty="0"/>
                    </a:p>
                  </a:txBody>
                  <a:tcPr/>
                </a:tc>
              </a:tr>
              <a:tr h="370840">
                <a:tc>
                  <a:txBody>
                    <a:bodyPr/>
                    <a:lstStyle/>
                    <a:p>
                      <a:r>
                        <a:rPr lang="en-US" sz="1400" dirty="0" smtClean="0"/>
                        <a:t>USB</a:t>
                      </a:r>
                      <a:endParaRPr lang="en-US" sz="1400" dirty="0"/>
                    </a:p>
                  </a:txBody>
                  <a:tcPr/>
                </a:tc>
                <a:tc>
                  <a:txBody>
                    <a:bodyPr/>
                    <a:lstStyle/>
                    <a:p>
                      <a:pPr algn="ctr"/>
                      <a:r>
                        <a:rPr lang="en-US" sz="1400" dirty="0" smtClean="0"/>
                        <a:t>No</a:t>
                      </a:r>
                      <a:endParaRPr lang="en-US" sz="1400" dirty="0"/>
                    </a:p>
                  </a:txBody>
                  <a:tcPr/>
                </a:tc>
                <a:tc>
                  <a:txBody>
                    <a:bodyPr/>
                    <a:lstStyle/>
                    <a:p>
                      <a:pPr algn="ctr"/>
                      <a:r>
                        <a:rPr lang="en-US" sz="1400" dirty="0" smtClean="0"/>
                        <a:t>No</a:t>
                      </a:r>
                      <a:endParaRPr lang="en-US" sz="1400" dirty="0"/>
                    </a:p>
                  </a:txBody>
                  <a:tcPr/>
                </a:tc>
                <a:tc>
                  <a:txBody>
                    <a:bodyPr/>
                    <a:lstStyle/>
                    <a:p>
                      <a:pPr algn="ctr"/>
                      <a:r>
                        <a:rPr lang="en-US" sz="1400" dirty="0" smtClean="0"/>
                        <a:t>No</a:t>
                      </a:r>
                      <a:endParaRPr lang="en-US" sz="1400" dirty="0"/>
                    </a:p>
                  </a:txBody>
                  <a:tcPr/>
                </a:tc>
                <a:tc>
                  <a:txBody>
                    <a:bodyPr/>
                    <a:lstStyle/>
                    <a:p>
                      <a:pPr algn="ctr"/>
                      <a:r>
                        <a:rPr lang="en-US" sz="1400" dirty="0" smtClean="0"/>
                        <a:t>Yes</a:t>
                      </a:r>
                      <a:endParaRPr lang="en-US" sz="1400" dirty="0"/>
                    </a:p>
                  </a:txBody>
                  <a:tcPr/>
                </a:tc>
                <a:tc>
                  <a:txBody>
                    <a:bodyPr/>
                    <a:lstStyle/>
                    <a:p>
                      <a:pPr algn="ctr"/>
                      <a:r>
                        <a:rPr lang="en-US" sz="1400" dirty="0" smtClean="0"/>
                        <a:t>No</a:t>
                      </a:r>
                      <a:endParaRPr lang="en-US" sz="1400" dirty="0"/>
                    </a:p>
                  </a:txBody>
                  <a:tcPr/>
                </a:tc>
                <a:tc>
                  <a:txBody>
                    <a:bodyPr/>
                    <a:lstStyle/>
                    <a:p>
                      <a:pPr algn="ctr"/>
                      <a:r>
                        <a:rPr lang="en-US" sz="1400" dirty="0" smtClean="0"/>
                        <a:t>Yes</a:t>
                      </a:r>
                      <a:endParaRPr lang="en-US" sz="1400" dirty="0"/>
                    </a:p>
                  </a:txBody>
                  <a:tcPr/>
                </a:tc>
                <a:tc>
                  <a:txBody>
                    <a:bodyPr/>
                    <a:lstStyle/>
                    <a:p>
                      <a:pPr algn="ctr"/>
                      <a:r>
                        <a:rPr lang="en-US" sz="1400" dirty="0" smtClean="0"/>
                        <a:t>Yes</a:t>
                      </a:r>
                      <a:endParaRPr lang="en-US" sz="1400" dirty="0"/>
                    </a:p>
                  </a:txBody>
                  <a:tcPr/>
                </a:tc>
              </a:tr>
              <a:tr h="370840">
                <a:tc>
                  <a:txBody>
                    <a:bodyPr/>
                    <a:lstStyle/>
                    <a:p>
                      <a:r>
                        <a:rPr lang="en-US" sz="1400" dirty="0" smtClean="0"/>
                        <a:t>Sleep current</a:t>
                      </a:r>
                      <a:endParaRPr lang="en-US" sz="1400" dirty="0"/>
                    </a:p>
                  </a:txBody>
                  <a:tcPr/>
                </a:tc>
                <a:tc>
                  <a:txBody>
                    <a:bodyPr/>
                    <a:lstStyle/>
                    <a:p>
                      <a:pPr algn="ctr"/>
                      <a:r>
                        <a:rPr lang="en-US" sz="1400" dirty="0" smtClean="0"/>
                        <a:t>0.8uA</a:t>
                      </a:r>
                      <a:r>
                        <a:rPr lang="en-US" sz="1400" baseline="0" dirty="0" smtClean="0"/>
                        <a:t> / 0.4uA</a:t>
                      </a:r>
                      <a:endParaRPr lang="en-US" sz="1400" dirty="0"/>
                    </a:p>
                  </a:txBody>
                  <a:tcPr/>
                </a:tc>
                <a:tc>
                  <a:txBody>
                    <a:bodyPr/>
                    <a:lstStyle/>
                    <a:p>
                      <a:pPr algn="ctr"/>
                      <a:r>
                        <a:rPr lang="en-US" sz="1400" dirty="0" smtClean="0"/>
                        <a:t>0.8uA</a:t>
                      </a:r>
                      <a:r>
                        <a:rPr lang="en-US" sz="1400" baseline="0" dirty="0" smtClean="0"/>
                        <a:t> / 0.4uA</a:t>
                      </a:r>
                      <a:endParaRPr lang="en-US" sz="1400" dirty="0"/>
                    </a:p>
                  </a:txBody>
                  <a:tcPr/>
                </a:tc>
                <a:tc>
                  <a:txBody>
                    <a:bodyPr/>
                    <a:lstStyle/>
                    <a:p>
                      <a:pPr algn="ctr"/>
                      <a:r>
                        <a:rPr lang="en-US" sz="1400" dirty="0" smtClean="0"/>
                        <a:t>1.25uA / 1.0uA</a:t>
                      </a:r>
                      <a:endParaRPr lang="en-US" sz="1400" dirty="0"/>
                    </a:p>
                  </a:txBody>
                  <a:tcPr/>
                </a:tc>
                <a:tc>
                  <a:txBody>
                    <a:bodyPr/>
                    <a:lstStyle/>
                    <a:p>
                      <a:pPr algn="ctr"/>
                      <a:r>
                        <a:rPr lang="en-US" sz="1400" dirty="0" smtClean="0"/>
                        <a:t>1.25uA / 1.0uA</a:t>
                      </a:r>
                      <a:endParaRPr lang="en-US" sz="1400" dirty="0"/>
                    </a:p>
                  </a:txBody>
                  <a:tcPr/>
                </a:tc>
                <a:tc>
                  <a:txBody>
                    <a:bodyPr/>
                    <a:lstStyle/>
                    <a:p>
                      <a:pPr algn="ctr"/>
                      <a:r>
                        <a:rPr lang="en-US" sz="1400" dirty="0" smtClean="0"/>
                        <a:t>1.25uA / 1.0uA</a:t>
                      </a:r>
                      <a:endParaRPr lang="en-US" sz="1400" dirty="0"/>
                    </a:p>
                  </a:txBody>
                  <a:tcPr/>
                </a:tc>
                <a:tc>
                  <a:txBody>
                    <a:bodyPr/>
                    <a:lstStyle/>
                    <a:p>
                      <a:pPr algn="ctr"/>
                      <a:r>
                        <a:rPr lang="en-US" sz="1400" dirty="0" smtClean="0"/>
                        <a:t>1.25uA / 1.0uA</a:t>
                      </a:r>
                      <a:endParaRPr lang="en-US" sz="1400" dirty="0"/>
                    </a:p>
                  </a:txBody>
                  <a:tcPr/>
                </a:tc>
                <a:tc>
                  <a:txBody>
                    <a:bodyPr/>
                    <a:lstStyle/>
                    <a:p>
                      <a:pPr algn="ctr"/>
                      <a:r>
                        <a:rPr lang="en-US" sz="1400" dirty="0" smtClean="0"/>
                        <a:t>1.25uA / 1.0uA</a:t>
                      </a:r>
                      <a:endParaRPr lang="en-US" sz="1400" dirty="0"/>
                    </a:p>
                  </a:txBody>
                  <a:tcPr/>
                </a:tc>
              </a:tr>
              <a:tr h="370840">
                <a:tc>
                  <a:txBody>
                    <a:bodyPr/>
                    <a:lstStyle/>
                    <a:p>
                      <a:r>
                        <a:rPr lang="en-US" sz="1400" dirty="0" smtClean="0">
                          <a:solidFill>
                            <a:schemeClr val="bg1">
                              <a:lumMod val="50000"/>
                            </a:schemeClr>
                          </a:solidFill>
                        </a:rPr>
                        <a:t>Max TX Power</a:t>
                      </a:r>
                      <a:endParaRPr lang="en-US" sz="1400" dirty="0">
                        <a:solidFill>
                          <a:schemeClr val="bg1">
                            <a:lumMod val="50000"/>
                          </a:schemeClr>
                        </a:solidFill>
                      </a:endParaRPr>
                    </a:p>
                  </a:txBody>
                  <a:tcPr/>
                </a:tc>
                <a:tc>
                  <a:txBody>
                    <a:bodyPr/>
                    <a:lstStyle/>
                    <a:p>
                      <a:pPr algn="ctr"/>
                      <a:r>
                        <a:rPr lang="en-US" sz="1400" dirty="0" smtClean="0">
                          <a:solidFill>
                            <a:schemeClr val="bg1">
                              <a:lumMod val="50000"/>
                            </a:schemeClr>
                          </a:solidFill>
                        </a:rPr>
                        <a:t>+8dBm</a:t>
                      </a:r>
                      <a:endParaRPr lang="en-US" sz="1400" dirty="0">
                        <a:solidFill>
                          <a:schemeClr val="bg1">
                            <a:lumMod val="50000"/>
                          </a:schemeClr>
                        </a:solidFill>
                      </a:endParaRPr>
                    </a:p>
                  </a:txBody>
                  <a:tcPr/>
                </a:tc>
                <a:tc>
                  <a:txBody>
                    <a:bodyPr/>
                    <a:lstStyle/>
                    <a:p>
                      <a:pPr algn="ctr"/>
                      <a:r>
                        <a:rPr lang="en-US" sz="1400" dirty="0" smtClean="0">
                          <a:solidFill>
                            <a:schemeClr val="bg1">
                              <a:lumMod val="50000"/>
                            </a:schemeClr>
                          </a:solidFill>
                        </a:rPr>
                        <a:t>+8dBm</a:t>
                      </a:r>
                      <a:endParaRPr lang="en-US" sz="1400" dirty="0">
                        <a:solidFill>
                          <a:schemeClr val="bg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+8dBm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+8dBm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+8dBm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+8dBm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+8dBm</a:t>
                      </a:r>
                    </a:p>
                  </a:txBody>
                  <a:tcPr/>
                </a:tc>
              </a:tr>
              <a:tr h="370840">
                <a:tc>
                  <a:txBody>
                    <a:bodyPr/>
                    <a:lstStyle/>
                    <a:p>
                      <a:r>
                        <a:rPr lang="en-US" sz="1400" dirty="0" smtClean="0">
                          <a:solidFill>
                            <a:schemeClr val="bg1">
                              <a:lumMod val="50000"/>
                            </a:schemeClr>
                          </a:solidFill>
                        </a:rPr>
                        <a:t>Max RX Sensitivity</a:t>
                      </a:r>
                      <a:endParaRPr lang="en-US" sz="1400" dirty="0">
                        <a:solidFill>
                          <a:schemeClr val="bg1">
                            <a:lumMod val="50000"/>
                          </a:schemeClr>
                        </a:solidFill>
                      </a:endParaRPr>
                    </a:p>
                  </a:txBody>
                  <a:tcPr/>
                </a:tc>
                <a:tc>
                  <a:txBody>
                    <a:bodyPr/>
                    <a:lstStyle/>
                    <a:p>
                      <a:pPr algn="ctr"/>
                      <a:r>
                        <a:rPr lang="en-US" sz="1400" dirty="0" smtClean="0">
                          <a:solidFill>
                            <a:schemeClr val="bg1">
                              <a:lumMod val="50000"/>
                            </a:schemeClr>
                          </a:solidFill>
                        </a:rPr>
                        <a:t>-102dBm</a:t>
                      </a:r>
                      <a:endParaRPr lang="en-US" sz="1400" dirty="0">
                        <a:solidFill>
                          <a:schemeClr val="bg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-102dBm</a:t>
                      </a:r>
                    </a:p>
                    <a:p>
                      <a:pPr algn="ctr"/>
                      <a:endParaRPr lang="en-US" sz="1400" dirty="0">
                        <a:solidFill>
                          <a:schemeClr val="bg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-102dBm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-102dBm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-102dBm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-102dBm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-102dBm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bg1">
                            <a:lumMod val="50000"/>
                          </a:schemeClr>
                        </a:solidFill>
                      </a:endParaRPr>
                    </a:p>
                  </a:txBody>
                  <a:tcPr/>
                </a:tc>
              </a:tr>
              <a:tr h="370840">
                <a:tc>
                  <a:txBody>
                    <a:bodyPr/>
                    <a:lstStyle/>
                    <a:p>
                      <a:r>
                        <a:rPr lang="en-US" sz="1400" dirty="0" smtClean="0">
                          <a:solidFill>
                            <a:schemeClr val="bg1">
                              <a:lumMod val="50000"/>
                            </a:schemeClr>
                          </a:solidFill>
                        </a:rPr>
                        <a:t>Package</a:t>
                      </a:r>
                      <a:endParaRPr lang="en-US" sz="1400" dirty="0">
                        <a:solidFill>
                          <a:schemeClr val="bg1">
                            <a:lumMod val="50000"/>
                          </a:schemeClr>
                        </a:solidFill>
                      </a:endParaRPr>
                    </a:p>
                  </a:txBody>
                  <a:tcPr/>
                </a:tc>
                <a:tc>
                  <a:txBody>
                    <a:bodyPr/>
                    <a:lstStyle/>
                    <a:p>
                      <a:pPr algn="ctr"/>
                      <a:r>
                        <a:rPr lang="en-US" sz="1400" dirty="0" smtClean="0">
                          <a:solidFill>
                            <a:schemeClr val="bg1">
                              <a:lumMod val="50000"/>
                            </a:schemeClr>
                          </a:solidFill>
                        </a:rPr>
                        <a:t>QFN-48</a:t>
                      </a:r>
                      <a:endParaRPr lang="en-US" sz="1400" dirty="0">
                        <a:solidFill>
                          <a:schemeClr val="bg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QFN-48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QFN-48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QFN-48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QFN-48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QFN-48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rPr>
                        <a:t>QFN-48</a:t>
                      </a:r>
                    </a:p>
                  </a:txBody>
                  <a:tcPr/>
                </a:tc>
              </a:tr>
            </a:tbl>
          </a:graphicData>
        </a:graphic>
      </p:graphicFrame>
    </p:spTree>
    <p:extLst>
      <p:ext uri="{BB962C8B-B14F-4D97-AF65-F5344CB8AC3E}">
        <p14:creationId xmlns:p14="http://schemas.microsoft.com/office/powerpoint/2010/main" val="573201254"/>
      </p:ext>
    </p:extLst>
  </p:cSld>
  <p:clrMapOvr>
    <a:masterClrMapping/>
  </p:clrMapOvr>
  <p:transition xmlns:p14="http://schemas.microsoft.com/office/powerpoint/2010/mai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err="1" smtClean="0"/>
              <a:t>EmberZNet</a:t>
            </a:r>
            <a:r>
              <a:rPr lang="en-US" dirty="0" smtClean="0"/>
              <a:t> PRO Software</a:t>
            </a:r>
          </a:p>
        </p:txBody>
      </p:sp>
      <p:sp>
        <p:nvSpPr>
          <p:cNvPr id="14339" name="Rectangle 3"/>
          <p:cNvSpPr>
            <a:spLocks noGrp="1" noChangeArrowheads="1"/>
          </p:cNvSpPr>
          <p:nvPr>
            <p:ph sz="half" idx="2"/>
          </p:nvPr>
        </p:nvSpPr>
        <p:spPr>
          <a:xfrm>
            <a:off x="152400" y="914400"/>
            <a:ext cx="3810000" cy="4800600"/>
          </a:xfrm>
          <a:ln>
            <a:solidFill>
              <a:schemeClr val="tx2"/>
            </a:solidFill>
            <a:prstDash val="solid"/>
          </a:ln>
        </p:spPr>
        <p:txBody>
          <a:bodyPr/>
          <a:lstStyle/>
          <a:p>
            <a:pPr marL="0" indent="0" algn="ctr">
              <a:lnSpc>
                <a:spcPct val="90000"/>
              </a:lnSpc>
              <a:buFontTx/>
              <a:buNone/>
            </a:pPr>
            <a:r>
              <a:rPr lang="en-US" sz="2000" b="1" dirty="0" smtClean="0">
                <a:latin typeface="Arial" pitchFamily="34" charset="0"/>
                <a:ea typeface="ＭＳ Ｐゴシック" pitchFamily="34" charset="-128"/>
              </a:rPr>
              <a:t>Complete </a:t>
            </a:r>
            <a:r>
              <a:rPr lang="en-US" sz="2000" b="1" i="1" dirty="0" smtClean="0">
                <a:solidFill>
                  <a:srgbClr val="000080"/>
                </a:solidFill>
                <a:latin typeface="Arial" pitchFamily="34" charset="0"/>
                <a:ea typeface="ＭＳ Ｐゴシック" pitchFamily="34" charset="-128"/>
              </a:rPr>
              <a:t>ZigBee PRO</a:t>
            </a:r>
            <a:r>
              <a:rPr lang="en-US" sz="2000" b="1" dirty="0" smtClean="0">
                <a:latin typeface="Arial" pitchFamily="34" charset="0"/>
                <a:ea typeface="ＭＳ Ｐゴシック" pitchFamily="34" charset="-128"/>
              </a:rPr>
              <a:t> Feature Set Stack</a:t>
            </a:r>
            <a:r>
              <a:rPr lang="en-US" sz="2000" dirty="0" smtClean="0">
                <a:latin typeface="Arial" pitchFamily="34" charset="0"/>
                <a:ea typeface="ＭＳ Ｐゴシック" pitchFamily="34" charset="-128"/>
              </a:rPr>
              <a:t> </a:t>
            </a:r>
            <a:br>
              <a:rPr lang="en-US" sz="2000" dirty="0" smtClean="0">
                <a:latin typeface="Arial" pitchFamily="34" charset="0"/>
                <a:ea typeface="ＭＳ Ｐゴシック" pitchFamily="34" charset="-128"/>
              </a:rPr>
            </a:br>
            <a:r>
              <a:rPr lang="en-US" sz="1800" b="0" i="1" dirty="0" smtClean="0">
                <a:latin typeface="Arial" pitchFamily="34" charset="0"/>
                <a:ea typeface="ＭＳ Ｐゴシック" pitchFamily="34" charset="-128"/>
              </a:rPr>
              <a:t>(Most Deployed ZigBee Stack!)</a:t>
            </a:r>
          </a:p>
          <a:p>
            <a:pPr marL="450850" lvl="1">
              <a:lnSpc>
                <a:spcPct val="90000"/>
              </a:lnSpc>
              <a:spcBef>
                <a:spcPct val="5000"/>
              </a:spcBef>
            </a:pPr>
            <a:r>
              <a:rPr lang="en-US" sz="1700" dirty="0" smtClean="0">
                <a:latin typeface="Arial" pitchFamily="34" charset="0"/>
                <a:ea typeface="ＭＳ Ｐゴシック" pitchFamily="34" charset="-128"/>
              </a:rPr>
              <a:t>True mesh routing</a:t>
            </a:r>
          </a:p>
          <a:p>
            <a:pPr marL="450850" lvl="1">
              <a:lnSpc>
                <a:spcPct val="90000"/>
              </a:lnSpc>
              <a:spcBef>
                <a:spcPct val="5000"/>
              </a:spcBef>
            </a:pPr>
            <a:r>
              <a:rPr lang="en-US" sz="1700" dirty="0" smtClean="0">
                <a:latin typeface="Arial" pitchFamily="34" charset="0"/>
                <a:ea typeface="ＭＳ Ｐゴシック" pitchFamily="34" charset="-128"/>
              </a:rPr>
              <a:t>Stochastic Addressing</a:t>
            </a:r>
          </a:p>
          <a:p>
            <a:pPr marL="450850" lvl="1">
              <a:lnSpc>
                <a:spcPct val="90000"/>
              </a:lnSpc>
              <a:spcBef>
                <a:spcPct val="5000"/>
              </a:spcBef>
            </a:pPr>
            <a:r>
              <a:rPr lang="en-US" sz="1700" dirty="0" smtClean="0">
                <a:latin typeface="Arial" pitchFamily="34" charset="0"/>
                <a:ea typeface="ＭＳ Ｐゴシック" pitchFamily="34" charset="-128"/>
              </a:rPr>
              <a:t>Fragmentation</a:t>
            </a:r>
          </a:p>
          <a:p>
            <a:pPr marL="450850" lvl="1">
              <a:lnSpc>
                <a:spcPct val="90000"/>
              </a:lnSpc>
              <a:spcBef>
                <a:spcPct val="5000"/>
              </a:spcBef>
            </a:pPr>
            <a:r>
              <a:rPr lang="en-US" sz="1700" dirty="0" smtClean="0">
                <a:latin typeface="Arial" pitchFamily="34" charset="0"/>
                <a:ea typeface="ＭＳ Ｐゴシック" pitchFamily="34" charset="-128"/>
              </a:rPr>
              <a:t>Standard Security</a:t>
            </a:r>
          </a:p>
          <a:p>
            <a:pPr marL="450850" lvl="1">
              <a:lnSpc>
                <a:spcPct val="90000"/>
              </a:lnSpc>
              <a:spcBef>
                <a:spcPct val="5000"/>
              </a:spcBef>
            </a:pPr>
            <a:r>
              <a:rPr lang="en-US" sz="1700" dirty="0" smtClean="0">
                <a:latin typeface="Arial" pitchFamily="34" charset="0"/>
                <a:ea typeface="ＭＳ Ｐゴシック" pitchFamily="34" charset="-128"/>
              </a:rPr>
              <a:t>Frequency Agility</a:t>
            </a:r>
          </a:p>
          <a:p>
            <a:pPr marL="450850" lvl="1">
              <a:lnSpc>
                <a:spcPct val="90000"/>
              </a:lnSpc>
              <a:spcBef>
                <a:spcPct val="5000"/>
              </a:spcBef>
            </a:pPr>
            <a:r>
              <a:rPr lang="en-US" sz="1700" dirty="0" smtClean="0">
                <a:latin typeface="Arial" pitchFamily="34" charset="0"/>
                <a:ea typeface="ＭＳ Ｐゴシック" pitchFamily="34" charset="-128"/>
              </a:rPr>
              <a:t>PAN ID Conflict Resolution</a:t>
            </a:r>
          </a:p>
          <a:p>
            <a:pPr marL="450850" lvl="1">
              <a:lnSpc>
                <a:spcPct val="90000"/>
              </a:lnSpc>
              <a:spcBef>
                <a:spcPct val="5000"/>
              </a:spcBef>
            </a:pPr>
            <a:r>
              <a:rPr lang="en-US" sz="1700" dirty="0" smtClean="0">
                <a:latin typeface="Arial" pitchFamily="34" charset="0"/>
                <a:ea typeface="ＭＳ Ｐゴシック" pitchFamily="34" charset="-128"/>
              </a:rPr>
              <a:t>Many-to-one routing</a:t>
            </a:r>
          </a:p>
          <a:p>
            <a:pPr marL="450850" lvl="1">
              <a:lnSpc>
                <a:spcPct val="90000"/>
              </a:lnSpc>
              <a:spcBef>
                <a:spcPct val="5000"/>
              </a:spcBef>
            </a:pPr>
            <a:endParaRPr lang="en-US" sz="1800" dirty="0" smtClean="0">
              <a:latin typeface="Arial" pitchFamily="34" charset="0"/>
              <a:ea typeface="ＭＳ Ｐゴシック" pitchFamily="34" charset="-128"/>
            </a:endParaRPr>
          </a:p>
          <a:p>
            <a:pPr marL="450850" lvl="1" algn="ctr">
              <a:lnSpc>
                <a:spcPct val="90000"/>
              </a:lnSpc>
              <a:spcBef>
                <a:spcPct val="5000"/>
              </a:spcBef>
              <a:buNone/>
            </a:pPr>
            <a:r>
              <a:rPr lang="en-US" sz="2000" b="1" dirty="0" smtClean="0">
                <a:latin typeface="Arial" pitchFamily="34" charset="0"/>
                <a:ea typeface="ＭＳ Ｐゴシック" pitchFamily="34" charset="-128"/>
              </a:rPr>
              <a:t>Ember ZNET PRO </a:t>
            </a:r>
          </a:p>
          <a:p>
            <a:pPr marL="450850" lvl="1" algn="ctr">
              <a:lnSpc>
                <a:spcPct val="90000"/>
              </a:lnSpc>
              <a:spcBef>
                <a:spcPct val="5000"/>
              </a:spcBef>
              <a:buNone/>
            </a:pPr>
            <a:r>
              <a:rPr lang="en-US" sz="2000" b="1" dirty="0" smtClean="0">
                <a:latin typeface="Arial" pitchFamily="34" charset="0"/>
                <a:ea typeface="ＭＳ Ｐゴシック" pitchFamily="34" charset="-128"/>
              </a:rPr>
              <a:t>Enhanced Features </a:t>
            </a:r>
          </a:p>
          <a:p>
            <a:pPr marL="450850" lvl="1">
              <a:lnSpc>
                <a:spcPct val="90000"/>
              </a:lnSpc>
              <a:spcBef>
                <a:spcPct val="5000"/>
              </a:spcBef>
            </a:pPr>
            <a:r>
              <a:rPr lang="en-US" sz="1700" dirty="0" smtClean="0">
                <a:latin typeface="Arial" pitchFamily="34" charset="0"/>
                <a:ea typeface="ＭＳ Ｐゴシック" pitchFamily="34" charset="-128"/>
              </a:rPr>
              <a:t>Asymmetric links</a:t>
            </a:r>
          </a:p>
          <a:p>
            <a:pPr marL="450850" lvl="1">
              <a:lnSpc>
                <a:spcPct val="90000"/>
              </a:lnSpc>
              <a:spcBef>
                <a:spcPct val="5000"/>
              </a:spcBef>
            </a:pPr>
            <a:r>
              <a:rPr lang="en-US" sz="1700" dirty="0" smtClean="0">
                <a:latin typeface="Arial" pitchFamily="34" charset="0"/>
                <a:ea typeface="ＭＳ Ｐゴシック" pitchFamily="34" charset="-128"/>
              </a:rPr>
              <a:t>Intelligent table management</a:t>
            </a:r>
          </a:p>
          <a:p>
            <a:pPr marL="450850" lvl="1">
              <a:lnSpc>
                <a:spcPct val="90000"/>
              </a:lnSpc>
              <a:spcBef>
                <a:spcPct val="5000"/>
              </a:spcBef>
            </a:pPr>
            <a:r>
              <a:rPr lang="en-US" sz="1700" dirty="0" smtClean="0">
                <a:latin typeface="Arial" pitchFamily="34" charset="0"/>
                <a:ea typeface="ＭＳ Ｐゴシック" pitchFamily="34" charset="-128"/>
              </a:rPr>
              <a:t>Single stack for end point, </a:t>
            </a:r>
            <a:br>
              <a:rPr lang="en-US" sz="1700" dirty="0" smtClean="0">
                <a:latin typeface="Arial" pitchFamily="34" charset="0"/>
                <a:ea typeface="ＭＳ Ｐゴシック" pitchFamily="34" charset="-128"/>
              </a:rPr>
            </a:br>
            <a:r>
              <a:rPr lang="en-US" sz="1700" dirty="0" smtClean="0">
                <a:latin typeface="Arial" pitchFamily="34" charset="0"/>
                <a:ea typeface="ＭＳ Ｐゴシック" pitchFamily="34" charset="-128"/>
              </a:rPr>
              <a:t>router &amp; coordinator</a:t>
            </a:r>
          </a:p>
        </p:txBody>
      </p:sp>
      <p:sp>
        <p:nvSpPr>
          <p:cNvPr id="16" name="Content Placeholder 15"/>
          <p:cNvSpPr>
            <a:spLocks noGrp="1"/>
          </p:cNvSpPr>
          <p:nvPr>
            <p:ph sz="half" idx="10"/>
          </p:nvPr>
        </p:nvSpPr>
        <p:spPr>
          <a:xfrm>
            <a:off x="6553200" y="3124200"/>
            <a:ext cx="2362200" cy="2514600"/>
          </a:xfrm>
          <a:ln>
            <a:solidFill>
              <a:schemeClr val="tx2"/>
            </a:solidFill>
            <a:prstDash val="solid"/>
          </a:ln>
        </p:spPr>
        <p:txBody>
          <a:bodyPr/>
          <a:lstStyle/>
          <a:p>
            <a:pPr algn="ctr" eaLnBrk="0" hangingPunct="0">
              <a:spcBef>
                <a:spcPct val="20000"/>
              </a:spcBef>
              <a:buNone/>
            </a:pPr>
            <a:r>
              <a:rPr lang="en-US" sz="2000" dirty="0" smtClean="0">
                <a:ea typeface="ＭＳ Ｐゴシック" pitchFamily="34" charset="-128"/>
              </a:rPr>
              <a:t>Flexible Utilities</a:t>
            </a:r>
          </a:p>
          <a:p>
            <a:pPr marL="400050" lvl="1" indent="-285750" eaLnBrk="0" hangingPunct="0"/>
            <a:r>
              <a:rPr lang="en-US" sz="1700" dirty="0" smtClean="0">
                <a:latin typeface="Arial" pitchFamily="34" charset="0"/>
                <a:ea typeface="ＭＳ Ｐゴシック" pitchFamily="34" charset="-128"/>
                <a:cs typeface="Arial" pitchFamily="34" charset="0"/>
              </a:rPr>
              <a:t>Full-featured </a:t>
            </a:r>
            <a:r>
              <a:rPr lang="en-US" sz="1700" dirty="0" err="1" smtClean="0">
                <a:latin typeface="Arial" pitchFamily="34" charset="0"/>
                <a:ea typeface="ＭＳ Ｐゴシック" pitchFamily="34" charset="-128"/>
                <a:cs typeface="Arial" pitchFamily="34" charset="0"/>
              </a:rPr>
              <a:t>bootloader</a:t>
            </a:r>
            <a:r>
              <a:rPr lang="en-US" sz="1700" dirty="0" smtClean="0">
                <a:latin typeface="Arial" pitchFamily="34" charset="0"/>
                <a:ea typeface="ＭＳ Ｐゴシック" pitchFamily="34" charset="-128"/>
                <a:cs typeface="Arial" pitchFamily="34" charset="0"/>
              </a:rPr>
              <a:t> options</a:t>
            </a:r>
          </a:p>
          <a:p>
            <a:pPr marL="400050" lvl="1" indent="-285750" eaLnBrk="0" hangingPunct="0"/>
            <a:r>
              <a:rPr lang="en-US" sz="1700" dirty="0" smtClean="0">
                <a:latin typeface="Arial" pitchFamily="34" charset="0"/>
                <a:ea typeface="ＭＳ Ｐゴシック" pitchFamily="34" charset="-128"/>
                <a:cs typeface="Arial" pitchFamily="34" charset="0"/>
              </a:rPr>
              <a:t>Robust Mfg test libraries</a:t>
            </a:r>
          </a:p>
          <a:p>
            <a:pPr marL="400050" lvl="1" indent="-285750" eaLnBrk="0" hangingPunct="0"/>
            <a:r>
              <a:rPr lang="en-US" sz="1700" dirty="0" smtClean="0">
                <a:latin typeface="Arial" pitchFamily="34" charset="0"/>
                <a:ea typeface="ＭＳ Ｐゴシック" pitchFamily="34" charset="-128"/>
                <a:cs typeface="Arial" pitchFamily="34" charset="0"/>
              </a:rPr>
              <a:t>Powerful debug options</a:t>
            </a:r>
          </a:p>
          <a:p>
            <a:endParaRPr lang="en-US" dirty="0"/>
          </a:p>
        </p:txBody>
      </p:sp>
      <p:sp>
        <p:nvSpPr>
          <p:cNvPr id="17" name="Content Placeholder 16"/>
          <p:cNvSpPr>
            <a:spLocks noGrp="1"/>
          </p:cNvSpPr>
          <p:nvPr>
            <p:ph sz="half" idx="11"/>
          </p:nvPr>
        </p:nvSpPr>
        <p:spPr>
          <a:xfrm>
            <a:off x="4114800" y="914400"/>
            <a:ext cx="4800600" cy="1752600"/>
          </a:xfrm>
          <a:ln>
            <a:solidFill>
              <a:schemeClr val="tx2"/>
            </a:solidFill>
            <a:prstDash val="solid"/>
          </a:ln>
        </p:spPr>
        <p:txBody>
          <a:bodyPr rIns="0"/>
          <a:lstStyle/>
          <a:p>
            <a:pPr algn="ctr" eaLnBrk="0" hangingPunct="0">
              <a:spcBef>
                <a:spcPct val="20000"/>
              </a:spcBef>
              <a:buNone/>
            </a:pPr>
            <a:r>
              <a:rPr lang="en-US" sz="2000" dirty="0" smtClean="0">
                <a:ea typeface="ＭＳ Ｐゴシック" pitchFamily="34" charset="-128"/>
              </a:rPr>
              <a:t>Certifiable Reference Applications</a:t>
            </a:r>
            <a:endParaRPr lang="en-US" i="1" dirty="0" smtClean="0">
              <a:ea typeface="ＭＳ Ｐゴシック" pitchFamily="34" charset="-128"/>
            </a:endParaRPr>
          </a:p>
          <a:p>
            <a:pPr marL="450850" lvl="1" indent="-285750" eaLnBrk="0" hangingPunct="0">
              <a:spcBef>
                <a:spcPct val="5000"/>
              </a:spcBef>
            </a:pPr>
            <a:r>
              <a:rPr lang="en-US" sz="1700" dirty="0" smtClean="0">
                <a:ea typeface="ＭＳ Ｐゴシック" pitchFamily="34" charset="-128"/>
              </a:rPr>
              <a:t>Certified HA, SE &amp; LL Profile applications</a:t>
            </a:r>
          </a:p>
          <a:p>
            <a:pPr marL="450850" lvl="1" indent="-285750" eaLnBrk="0" hangingPunct="0">
              <a:spcBef>
                <a:spcPct val="5000"/>
              </a:spcBef>
            </a:pPr>
            <a:r>
              <a:rPr lang="en-US" sz="1700" dirty="0" smtClean="0">
                <a:ea typeface="ＭＳ Ｐゴシック" pitchFamily="34" charset="-128"/>
              </a:rPr>
              <a:t>Full </a:t>
            </a:r>
            <a:r>
              <a:rPr lang="en-US" sz="1700" dirty="0" smtClean="0"/>
              <a:t>ZigBee Cluster Library (</a:t>
            </a:r>
            <a:r>
              <a:rPr lang="en-US" sz="1700" dirty="0" err="1" smtClean="0">
                <a:ea typeface="ＭＳ Ｐゴシック" pitchFamily="34" charset="-128"/>
              </a:rPr>
              <a:t>ZCL</a:t>
            </a:r>
            <a:r>
              <a:rPr lang="en-US" sz="1700" dirty="0" smtClean="0">
                <a:ea typeface="ＭＳ Ｐゴシック" pitchFamily="34" charset="-128"/>
              </a:rPr>
              <a:t>) implementations</a:t>
            </a:r>
          </a:p>
          <a:p>
            <a:pPr marL="450850" lvl="1" indent="-285750" eaLnBrk="0" hangingPunct="0">
              <a:spcBef>
                <a:spcPct val="5000"/>
              </a:spcBef>
            </a:pPr>
            <a:r>
              <a:rPr lang="en-US" sz="1700" dirty="0" smtClean="0">
                <a:ea typeface="ＭＳ Ｐゴシック" pitchFamily="34" charset="-128"/>
              </a:rPr>
              <a:t>Flexible APIs</a:t>
            </a:r>
          </a:p>
          <a:p>
            <a:pPr marL="450850" lvl="1" indent="-285750" eaLnBrk="0" hangingPunct="0">
              <a:spcBef>
                <a:spcPct val="5000"/>
              </a:spcBef>
            </a:pPr>
            <a:r>
              <a:rPr lang="en-US" sz="1700" dirty="0" smtClean="0">
                <a:ea typeface="ＭＳ Ｐゴシック" pitchFamily="34" charset="-128"/>
              </a:rPr>
              <a:t>Ember AppBuilder Tool </a:t>
            </a:r>
          </a:p>
          <a:p>
            <a:endParaRPr lang="en-US" dirty="0"/>
          </a:p>
        </p:txBody>
      </p:sp>
      <p:grpSp>
        <p:nvGrpSpPr>
          <p:cNvPr id="2" name="Group 6"/>
          <p:cNvGrpSpPr>
            <a:grpSpLocks/>
          </p:cNvGrpSpPr>
          <p:nvPr/>
        </p:nvGrpSpPr>
        <p:grpSpPr bwMode="auto">
          <a:xfrm>
            <a:off x="3657600" y="2667000"/>
            <a:ext cx="2959100" cy="2667000"/>
            <a:chOff x="248" y="1296"/>
            <a:chExt cx="2488" cy="2192"/>
          </a:xfrm>
        </p:grpSpPr>
        <p:sp>
          <p:nvSpPr>
            <p:cNvPr id="14343" name="Text Box 7"/>
            <p:cNvSpPr txBox="1">
              <a:spLocks noChangeArrowheads="1"/>
            </p:cNvSpPr>
            <p:nvPr/>
          </p:nvSpPr>
          <p:spPr bwMode="auto">
            <a:xfrm>
              <a:off x="248" y="1296"/>
              <a:ext cx="2133" cy="1682"/>
            </a:xfrm>
            <a:prstGeom prst="rect">
              <a:avLst/>
            </a:prstGeom>
            <a:solidFill>
              <a:srgbClr val="009999"/>
            </a:solidFill>
            <a:ln w="38100">
              <a:solidFill>
                <a:srgbClr val="FFFFFF"/>
              </a:solidFill>
              <a:miter lim="800000"/>
              <a:headEnd/>
              <a:tailEnd/>
            </a:ln>
          </p:spPr>
          <p:txBody>
            <a:bodyPr anchorCtr="1"/>
            <a:lstStyle/>
            <a:p>
              <a:pPr algn="ctr">
                <a:spcBef>
                  <a:spcPct val="50000"/>
                </a:spcBef>
              </a:pPr>
              <a:r>
                <a:rPr lang="en-US" sz="1600" b="1" dirty="0">
                  <a:solidFill>
                    <a:schemeClr val="bg1"/>
                  </a:solidFill>
                </a:rPr>
                <a:t>Customer Applications</a:t>
              </a:r>
            </a:p>
          </p:txBody>
        </p:sp>
        <p:sp>
          <p:nvSpPr>
            <p:cNvPr id="14344" name="Text Box 8"/>
            <p:cNvSpPr txBox="1">
              <a:spLocks noChangeArrowheads="1"/>
            </p:cNvSpPr>
            <p:nvPr/>
          </p:nvSpPr>
          <p:spPr bwMode="auto">
            <a:xfrm>
              <a:off x="643" y="1591"/>
              <a:ext cx="1740" cy="1399"/>
            </a:xfrm>
            <a:prstGeom prst="rect">
              <a:avLst/>
            </a:prstGeom>
            <a:solidFill>
              <a:srgbClr val="990000"/>
            </a:solidFill>
            <a:ln w="38100">
              <a:solidFill>
                <a:srgbClr val="FFFFFF"/>
              </a:solidFill>
              <a:miter lim="800000"/>
              <a:headEnd/>
              <a:tailEnd/>
            </a:ln>
          </p:spPr>
          <p:txBody>
            <a:bodyPr anchorCtr="1"/>
            <a:lstStyle/>
            <a:p>
              <a:pPr algn="ctr">
                <a:spcBef>
                  <a:spcPct val="50000"/>
                </a:spcBef>
              </a:pPr>
              <a:r>
                <a:rPr lang="en-US" sz="1600" b="1">
                  <a:solidFill>
                    <a:schemeClr val="bg1"/>
                  </a:solidFill>
                </a:rPr>
                <a:t>Reference Apps</a:t>
              </a:r>
            </a:p>
          </p:txBody>
        </p:sp>
        <p:sp>
          <p:nvSpPr>
            <p:cNvPr id="14345" name="Text Box 9"/>
            <p:cNvSpPr txBox="1">
              <a:spLocks noChangeArrowheads="1"/>
            </p:cNvSpPr>
            <p:nvPr/>
          </p:nvSpPr>
          <p:spPr bwMode="auto">
            <a:xfrm>
              <a:off x="1274" y="1870"/>
              <a:ext cx="1105" cy="1133"/>
            </a:xfrm>
            <a:prstGeom prst="rect">
              <a:avLst/>
            </a:prstGeom>
            <a:solidFill>
              <a:srgbClr val="990000"/>
            </a:solidFill>
            <a:ln w="38100">
              <a:solidFill>
                <a:srgbClr val="FFFFFF"/>
              </a:solidFill>
              <a:miter lim="800000"/>
              <a:headEnd/>
              <a:tailEnd/>
            </a:ln>
          </p:spPr>
          <p:txBody>
            <a:bodyPr anchorCtr="1"/>
            <a:lstStyle/>
            <a:p>
              <a:pPr algn="ctr">
                <a:spcBef>
                  <a:spcPct val="50000"/>
                </a:spcBef>
              </a:pPr>
              <a:r>
                <a:rPr lang="en-US" sz="1600" b="1">
                  <a:solidFill>
                    <a:schemeClr val="bg1"/>
                  </a:solidFill>
                </a:rPr>
                <a:t>Utilities</a:t>
              </a:r>
            </a:p>
          </p:txBody>
        </p:sp>
        <p:sp>
          <p:nvSpPr>
            <p:cNvPr id="14346" name="Text Box 10"/>
            <p:cNvSpPr txBox="1">
              <a:spLocks noChangeArrowheads="1"/>
            </p:cNvSpPr>
            <p:nvPr/>
          </p:nvSpPr>
          <p:spPr bwMode="auto">
            <a:xfrm>
              <a:off x="249" y="2998"/>
              <a:ext cx="2133" cy="481"/>
            </a:xfrm>
            <a:prstGeom prst="rect">
              <a:avLst/>
            </a:prstGeom>
            <a:solidFill>
              <a:srgbClr val="808080"/>
            </a:solidFill>
            <a:ln w="38100">
              <a:solidFill>
                <a:srgbClr val="FFFFFF"/>
              </a:solidFill>
              <a:miter lim="800000"/>
              <a:headEnd/>
              <a:tailEnd/>
            </a:ln>
          </p:spPr>
          <p:txBody>
            <a:bodyPr anchor="ctr" anchorCtr="1"/>
            <a:lstStyle/>
            <a:p>
              <a:pPr algn="ctr">
                <a:spcBef>
                  <a:spcPct val="50000"/>
                </a:spcBef>
              </a:pPr>
              <a:r>
                <a:rPr lang="en-US" sz="1600" b="1" dirty="0" err="1" smtClean="0">
                  <a:solidFill>
                    <a:schemeClr val="bg1"/>
                  </a:solidFill>
                </a:rPr>
                <a:t>EM351</a:t>
              </a:r>
              <a:r>
                <a:rPr lang="en-US" sz="1600" b="1" dirty="0" smtClean="0">
                  <a:solidFill>
                    <a:schemeClr val="bg1"/>
                  </a:solidFill>
                </a:rPr>
                <a:t>/</a:t>
              </a:r>
              <a:r>
                <a:rPr lang="en-US" sz="1600" b="1" dirty="0" err="1" smtClean="0">
                  <a:solidFill>
                    <a:schemeClr val="bg1"/>
                  </a:solidFill>
                </a:rPr>
                <a:t>EM357</a:t>
              </a:r>
              <a:endParaRPr lang="en-US" sz="1600" b="1" dirty="0">
                <a:solidFill>
                  <a:schemeClr val="bg1"/>
                </a:solidFill>
              </a:endParaRPr>
            </a:p>
          </p:txBody>
        </p:sp>
        <p:sp>
          <p:nvSpPr>
            <p:cNvPr id="14347" name="Text Box 11"/>
            <p:cNvSpPr txBox="1">
              <a:spLocks noChangeArrowheads="1"/>
            </p:cNvSpPr>
            <p:nvPr/>
          </p:nvSpPr>
          <p:spPr bwMode="auto">
            <a:xfrm>
              <a:off x="249" y="2138"/>
              <a:ext cx="1707" cy="856"/>
            </a:xfrm>
            <a:prstGeom prst="rect">
              <a:avLst/>
            </a:prstGeom>
            <a:solidFill>
              <a:srgbClr val="990000"/>
            </a:solidFill>
            <a:ln w="38100">
              <a:solidFill>
                <a:srgbClr val="FFFFFF"/>
              </a:solidFill>
              <a:miter lim="800000"/>
              <a:headEnd/>
              <a:tailEnd/>
            </a:ln>
          </p:spPr>
          <p:txBody>
            <a:bodyPr anchor="ctr" anchorCtr="1"/>
            <a:lstStyle/>
            <a:p>
              <a:pPr algn="ctr">
                <a:spcBef>
                  <a:spcPct val="50000"/>
                </a:spcBef>
              </a:pPr>
              <a:r>
                <a:rPr lang="en-US" sz="1600" b="1" dirty="0" smtClean="0">
                  <a:solidFill>
                    <a:schemeClr val="bg1"/>
                  </a:solidFill>
                </a:rPr>
                <a:t>Ember </a:t>
              </a:r>
              <a:r>
                <a:rPr lang="en-US" sz="1600" b="1" dirty="0" err="1" smtClean="0">
                  <a:solidFill>
                    <a:schemeClr val="bg1"/>
                  </a:solidFill>
                </a:rPr>
                <a:t>ZNet</a:t>
              </a:r>
              <a:r>
                <a:rPr lang="en-US" sz="1600" b="1" dirty="0" smtClean="0">
                  <a:solidFill>
                    <a:schemeClr val="bg1"/>
                  </a:solidFill>
                </a:rPr>
                <a:t> </a:t>
              </a:r>
              <a:r>
                <a:rPr lang="en-US" sz="1600" b="1" dirty="0">
                  <a:solidFill>
                    <a:schemeClr val="bg1"/>
                  </a:solidFill>
                </a:rPr>
                <a:t>PRO</a:t>
              </a:r>
              <a:br>
                <a:rPr lang="en-US" sz="1600" b="1" dirty="0">
                  <a:solidFill>
                    <a:schemeClr val="bg1"/>
                  </a:solidFill>
                </a:rPr>
              </a:br>
              <a:r>
                <a:rPr lang="en-US" sz="1600" b="1" dirty="0">
                  <a:solidFill>
                    <a:schemeClr val="bg1"/>
                  </a:solidFill>
                </a:rPr>
                <a:t> Stack</a:t>
              </a:r>
            </a:p>
          </p:txBody>
        </p:sp>
        <p:sp>
          <p:nvSpPr>
            <p:cNvPr id="14348" name="Text Box 12"/>
            <p:cNvSpPr txBox="1">
              <a:spLocks noChangeArrowheads="1"/>
            </p:cNvSpPr>
            <p:nvPr/>
          </p:nvSpPr>
          <p:spPr bwMode="auto">
            <a:xfrm>
              <a:off x="2366" y="1296"/>
              <a:ext cx="370" cy="2192"/>
            </a:xfrm>
            <a:prstGeom prst="rect">
              <a:avLst/>
            </a:prstGeom>
            <a:solidFill>
              <a:srgbClr val="808080"/>
            </a:solidFill>
            <a:ln w="38100">
              <a:solidFill>
                <a:srgbClr val="FFFFFF"/>
              </a:solidFill>
              <a:miter lim="800000"/>
              <a:headEnd/>
              <a:tailEnd/>
            </a:ln>
          </p:spPr>
          <p:txBody>
            <a:bodyPr vert="eaVert" anchor="ctr" anchorCtr="1"/>
            <a:lstStyle/>
            <a:p>
              <a:pPr algn="ctr">
                <a:spcBef>
                  <a:spcPct val="50000"/>
                </a:spcBef>
              </a:pPr>
              <a:r>
                <a:rPr lang="en-US" sz="1600" b="1" dirty="0">
                  <a:solidFill>
                    <a:schemeClr val="bg1"/>
                  </a:solidFill>
                </a:rPr>
                <a:t>Development Tools</a:t>
              </a:r>
            </a:p>
          </p:txBody>
        </p:sp>
      </p:grpSp>
    </p:spTree>
    <p:extLst>
      <p:ext uri="{BB962C8B-B14F-4D97-AF65-F5344CB8AC3E}">
        <p14:creationId xmlns:p14="http://schemas.microsoft.com/office/powerpoint/2010/main" val="39052631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dirty="0" smtClean="0"/>
              <a:t>Ember Desktop</a:t>
            </a:r>
          </a:p>
        </p:txBody>
      </p:sp>
      <p:sp>
        <p:nvSpPr>
          <p:cNvPr id="17411" name="Rectangle 3"/>
          <p:cNvSpPr>
            <a:spLocks noGrp="1" noChangeArrowheads="1"/>
          </p:cNvSpPr>
          <p:nvPr>
            <p:ph sz="half" idx="2"/>
          </p:nvPr>
        </p:nvSpPr>
        <p:spPr>
          <a:xfrm>
            <a:off x="5334000" y="1219200"/>
            <a:ext cx="3576638" cy="4498975"/>
          </a:xfrm>
        </p:spPr>
        <p:txBody>
          <a:bodyPr/>
          <a:lstStyle/>
          <a:p>
            <a:r>
              <a:rPr lang="en-US" dirty="0" smtClean="0"/>
              <a:t>True network-level development platform:</a:t>
            </a:r>
          </a:p>
          <a:p>
            <a:pPr lvl="1"/>
            <a:r>
              <a:rPr lang="en-US" dirty="0" smtClean="0"/>
              <a:t>Network-wide view of all packet activity</a:t>
            </a:r>
          </a:p>
          <a:p>
            <a:pPr lvl="1"/>
            <a:r>
              <a:rPr lang="en-US" dirty="0" smtClean="0"/>
              <a:t>Decodes all standard ZigBee </a:t>
            </a:r>
            <a:r>
              <a:rPr lang="en-US" dirty="0" err="1" smtClean="0"/>
              <a:t>ZCL</a:t>
            </a:r>
            <a:r>
              <a:rPr lang="en-US" dirty="0" smtClean="0"/>
              <a:t> commands/activity</a:t>
            </a:r>
          </a:p>
          <a:p>
            <a:pPr lvl="1"/>
            <a:r>
              <a:rPr lang="en-US" dirty="0" smtClean="0"/>
              <a:t>Correlates network traffic into higher-level events</a:t>
            </a:r>
          </a:p>
          <a:p>
            <a:pPr lvl="1"/>
            <a:r>
              <a:rPr lang="en-US" dirty="0" smtClean="0"/>
              <a:t>Leverages Ethernet out-of-band “backchannel” to provide true activity</a:t>
            </a:r>
          </a:p>
          <a:p>
            <a:pPr lvl="1"/>
            <a:r>
              <a:rPr lang="en-US" dirty="0" smtClean="0"/>
              <a:t>Custom decoding and filtering options</a:t>
            </a:r>
          </a:p>
        </p:txBody>
      </p:sp>
      <p:sp>
        <p:nvSpPr>
          <p:cNvPr id="8" name="TextBox 7"/>
          <p:cNvSpPr txBox="1"/>
          <p:nvPr/>
        </p:nvSpPr>
        <p:spPr>
          <a:xfrm>
            <a:off x="228600" y="5830669"/>
            <a:ext cx="7924800" cy="646331"/>
          </a:xfrm>
          <a:prstGeom prst="rect">
            <a:avLst/>
          </a:prstGeom>
          <a:noFill/>
        </p:spPr>
        <p:txBody>
          <a:bodyPr wrap="square" rtlCol="0">
            <a:spAutoFit/>
          </a:bodyPr>
          <a:lstStyle/>
          <a:p>
            <a:r>
              <a:rPr lang="en-US" sz="2000" dirty="0"/>
              <a:t>Online Video </a:t>
            </a:r>
            <a:r>
              <a:rPr lang="en-US" sz="2000" dirty="0" smtClean="0"/>
              <a:t>Demos: </a:t>
            </a:r>
          </a:p>
          <a:p>
            <a:r>
              <a:rPr lang="en-US" sz="1600" dirty="0" smtClean="0">
                <a:hlinkClick r:id="rId3"/>
              </a:rPr>
              <a:t>http</a:t>
            </a:r>
            <a:r>
              <a:rPr lang="en-US" sz="1600" dirty="0">
                <a:hlinkClick r:id="rId3"/>
              </a:rPr>
              <a:t>://</a:t>
            </a:r>
            <a:r>
              <a:rPr lang="en-US" sz="1600" dirty="0" smtClean="0">
                <a:hlinkClick r:id="rId3"/>
              </a:rPr>
              <a:t>www.silabs.com/products/wireless/zigbee/Pages/zigbee-training-videos.aspx</a:t>
            </a:r>
            <a:endParaRPr lang="en-US" sz="1600" dirty="0"/>
          </a:p>
        </p:txBody>
      </p:sp>
      <p:pic>
        <p:nvPicPr>
          <p:cNvPr id="78851" name="Picture 3" descr="C:\Users\tobarber\AppData\Local\Microsoft\Windows\Temporary Internet Files\Content.Outlook\9IW7ZM43\ISD HA Light CLIPPED deep trace bar 2 (2).bmp"/>
          <p:cNvPicPr>
            <a:picLocks noChangeAspect="1" noChangeArrowheads="1"/>
          </p:cNvPicPr>
          <p:nvPr/>
        </p:nvPicPr>
        <p:blipFill>
          <a:blip r:embed="rId4" cstate="print"/>
          <a:srcRect/>
          <a:stretch>
            <a:fillRect/>
          </a:stretch>
        </p:blipFill>
        <p:spPr bwMode="auto">
          <a:xfrm>
            <a:off x="228600" y="1348889"/>
            <a:ext cx="5029200" cy="3985111"/>
          </a:xfrm>
          <a:prstGeom prst="rect">
            <a:avLst/>
          </a:prstGeom>
          <a:noFill/>
        </p:spPr>
      </p:pic>
    </p:spTree>
    <p:extLst>
      <p:ext uri="{BB962C8B-B14F-4D97-AF65-F5344CB8AC3E}">
        <p14:creationId xmlns:p14="http://schemas.microsoft.com/office/powerpoint/2010/main" val="320493776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0" indent="0">
              <a:buNone/>
            </a:pPr>
            <a:r>
              <a:rPr lang="en-US" dirty="0" smtClean="0"/>
              <a:t>In this session we are focused on the EM358x family of ZigBee </a:t>
            </a:r>
            <a:r>
              <a:rPr lang="en-US" dirty="0" err="1" smtClean="0"/>
              <a:t>SoCs</a:t>
            </a:r>
            <a:endParaRPr lang="en-US" dirty="0"/>
          </a:p>
          <a:p>
            <a:pPr marL="0" indent="0">
              <a:buNone/>
            </a:pPr>
            <a:r>
              <a:rPr lang="en-US" dirty="0" smtClean="0"/>
              <a:t>EM358x is an extension of the existing EM35x family.</a:t>
            </a:r>
          </a:p>
          <a:p>
            <a:pPr marL="0" indent="0">
              <a:buNone/>
            </a:pPr>
            <a:endParaRPr lang="en-US" dirty="0"/>
          </a:p>
          <a:p>
            <a:r>
              <a:rPr lang="en-US" dirty="0" smtClean="0"/>
              <a:t>Following </a:t>
            </a:r>
            <a:r>
              <a:rPr lang="en-US" dirty="0"/>
              <a:t>this session you will be able </a:t>
            </a:r>
            <a:r>
              <a:rPr lang="en-US" dirty="0" smtClean="0"/>
              <a:t>to</a:t>
            </a:r>
            <a:endParaRPr lang="en-US" dirty="0"/>
          </a:p>
          <a:p>
            <a:pPr lvl="1"/>
            <a:r>
              <a:rPr lang="en-US" sz="1600" dirty="0" smtClean="0"/>
              <a:t>Identify the right Silicon Labs ZigBee product for your customer’s design</a:t>
            </a:r>
          </a:p>
          <a:p>
            <a:pPr lvl="1"/>
            <a:r>
              <a:rPr lang="en-US" sz="1600" dirty="0" smtClean="0"/>
              <a:t>Demonstrate the selling proposition for EM358x products</a:t>
            </a:r>
          </a:p>
          <a:p>
            <a:pPr lvl="1"/>
            <a:r>
              <a:rPr lang="en-US" sz="1600" dirty="0" smtClean="0"/>
              <a:t>Position the EM358x versus competition</a:t>
            </a:r>
          </a:p>
          <a:p>
            <a:pPr lvl="1"/>
            <a:endParaRPr lang="en-US" sz="1600" dirty="0"/>
          </a:p>
          <a:p>
            <a:r>
              <a:rPr lang="en-US" dirty="0" smtClean="0"/>
              <a:t>How?</a:t>
            </a:r>
            <a:endParaRPr lang="en-US" dirty="0"/>
          </a:p>
          <a:p>
            <a:pPr lvl="1"/>
            <a:r>
              <a:rPr lang="en-US" sz="1600" dirty="0">
                <a:solidFill>
                  <a:schemeClr val="tx1"/>
                </a:solidFill>
              </a:rPr>
              <a:t>By </a:t>
            </a:r>
            <a:r>
              <a:rPr lang="en-US" sz="1600" dirty="0" smtClean="0">
                <a:solidFill>
                  <a:schemeClr val="tx1"/>
                </a:solidFill>
              </a:rPr>
              <a:t>presenting the features of EM358x variants and what applications they enable </a:t>
            </a:r>
            <a:endParaRPr lang="en-US" sz="1600" dirty="0">
              <a:solidFill>
                <a:schemeClr val="tx1"/>
              </a:solidFill>
            </a:endParaRPr>
          </a:p>
          <a:p>
            <a:pPr lvl="1"/>
            <a:r>
              <a:rPr lang="en-US" sz="1600" dirty="0"/>
              <a:t>By discussing how </a:t>
            </a:r>
            <a:r>
              <a:rPr lang="en-US" sz="1600" dirty="0" smtClean="0"/>
              <a:t>Silicon Labs Ember ZigBee tools and software work to provide a market leading ZigBee solution</a:t>
            </a:r>
            <a:endParaRPr lang="en-US" sz="1600" dirty="0"/>
          </a:p>
          <a:p>
            <a:pPr lvl="1"/>
            <a:r>
              <a:rPr lang="en-US" sz="1600" dirty="0"/>
              <a:t>By </a:t>
            </a:r>
            <a:r>
              <a:rPr lang="en-US" sz="1600" dirty="0" smtClean="0"/>
              <a:t>dealing with the main competition head-on</a:t>
            </a:r>
            <a:endParaRPr lang="en-US" sz="1600" dirty="0"/>
          </a:p>
          <a:p>
            <a:endParaRPr lang="en-US" dirty="0"/>
          </a:p>
        </p:txBody>
      </p:sp>
    </p:spTree>
    <p:extLst>
      <p:ext uri="{BB962C8B-B14F-4D97-AF65-F5344CB8AC3E}">
        <p14:creationId xmlns:p14="http://schemas.microsoft.com/office/powerpoint/2010/main" val="237752622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dirty="0" smtClean="0"/>
              <a:t>Ember AppBuilder</a:t>
            </a:r>
          </a:p>
        </p:txBody>
      </p:sp>
      <p:sp>
        <p:nvSpPr>
          <p:cNvPr id="16387" name="Rectangle 3"/>
          <p:cNvSpPr>
            <a:spLocks noGrp="1" noChangeArrowheads="1"/>
          </p:cNvSpPr>
          <p:nvPr>
            <p:ph sz="half" idx="2"/>
          </p:nvPr>
        </p:nvSpPr>
        <p:spPr>
          <a:xfrm>
            <a:off x="4645025" y="685800"/>
            <a:ext cx="4265613" cy="5715000"/>
          </a:xfrm>
        </p:spPr>
        <p:txBody>
          <a:bodyPr/>
          <a:lstStyle/>
          <a:p>
            <a:endParaRPr lang="en-US" sz="1800" dirty="0" smtClean="0"/>
          </a:p>
          <a:p>
            <a:r>
              <a:rPr lang="en-US" sz="1800" dirty="0" smtClean="0"/>
              <a:t>Generates complete, ready for certification “template application”</a:t>
            </a:r>
          </a:p>
          <a:p>
            <a:pPr lvl="1"/>
            <a:r>
              <a:rPr lang="en-US" sz="1600" dirty="0" smtClean="0"/>
              <a:t>Enables “ZigBee Certified Products” based on standard application profiles </a:t>
            </a:r>
          </a:p>
          <a:p>
            <a:pPr lvl="1"/>
            <a:endParaRPr lang="en-US" sz="1600" dirty="0" smtClean="0"/>
          </a:p>
          <a:p>
            <a:r>
              <a:rPr lang="en-US" sz="1800" dirty="0" smtClean="0"/>
              <a:t>Simple graphical interface to select device and network parameters</a:t>
            </a:r>
          </a:p>
          <a:p>
            <a:pPr lvl="1"/>
            <a:r>
              <a:rPr lang="en-US" sz="1600" dirty="0" smtClean="0"/>
              <a:t>Device type, commands and behaviors</a:t>
            </a:r>
          </a:p>
          <a:p>
            <a:pPr lvl="1"/>
            <a:r>
              <a:rPr lang="en-US" sz="1600" dirty="0" smtClean="0"/>
              <a:t>Automatically includes the ZigBee Cluster Library (ZCL) attributes and reporting</a:t>
            </a:r>
          </a:p>
          <a:p>
            <a:pPr lvl="1"/>
            <a:r>
              <a:rPr lang="en-US" sz="1600" dirty="0" smtClean="0"/>
              <a:t>Network forming and joining behaviors</a:t>
            </a:r>
          </a:p>
          <a:p>
            <a:pPr lvl="1"/>
            <a:r>
              <a:rPr lang="en-US" sz="1600" dirty="0" smtClean="0"/>
              <a:t>Security modes and operation</a:t>
            </a:r>
          </a:p>
          <a:p>
            <a:pPr lvl="1"/>
            <a:endParaRPr lang="en-US" sz="1600" dirty="0" smtClean="0"/>
          </a:p>
          <a:p>
            <a:r>
              <a:rPr lang="en-US" sz="1800" dirty="0" smtClean="0"/>
              <a:t>Easy vendor customizations</a:t>
            </a:r>
          </a:p>
          <a:p>
            <a:pPr lvl="1"/>
            <a:r>
              <a:rPr lang="en-US" sz="1600" dirty="0" smtClean="0"/>
              <a:t>Simply add vendor-specific code to complete the application</a:t>
            </a:r>
          </a:p>
        </p:txBody>
      </p:sp>
      <p:grpSp>
        <p:nvGrpSpPr>
          <p:cNvPr id="2" name="Group 5"/>
          <p:cNvGrpSpPr>
            <a:grpSpLocks/>
          </p:cNvGrpSpPr>
          <p:nvPr/>
        </p:nvGrpSpPr>
        <p:grpSpPr bwMode="auto">
          <a:xfrm>
            <a:off x="728663" y="1147763"/>
            <a:ext cx="1789112" cy="1157287"/>
            <a:chOff x="226" y="336"/>
            <a:chExt cx="2111" cy="1515"/>
          </a:xfrm>
        </p:grpSpPr>
        <p:sp>
          <p:nvSpPr>
            <p:cNvPr id="16446" name="AutoShape 6"/>
            <p:cNvSpPr>
              <a:spLocks noChangeArrowheads="1"/>
            </p:cNvSpPr>
            <p:nvPr/>
          </p:nvSpPr>
          <p:spPr bwMode="auto">
            <a:xfrm>
              <a:off x="226" y="336"/>
              <a:ext cx="2111" cy="1515"/>
            </a:xfrm>
            <a:prstGeom prst="roundRect">
              <a:avLst>
                <a:gd name="adj" fmla="val 8259"/>
              </a:avLst>
            </a:prstGeom>
            <a:solidFill>
              <a:srgbClr val="F8F8F8"/>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p>
              <a:endParaRPr lang="en-US"/>
            </a:p>
          </p:txBody>
        </p:sp>
        <p:sp>
          <p:nvSpPr>
            <p:cNvPr id="16447" name="Text Box 7"/>
            <p:cNvSpPr txBox="1">
              <a:spLocks noChangeArrowheads="1"/>
            </p:cNvSpPr>
            <p:nvPr/>
          </p:nvSpPr>
          <p:spPr bwMode="auto">
            <a:xfrm>
              <a:off x="479" y="338"/>
              <a:ext cx="1586" cy="281"/>
            </a:xfrm>
            <a:prstGeom prst="rect">
              <a:avLst/>
            </a:prstGeom>
            <a:noFill/>
            <a:ln w="12700">
              <a:noFill/>
              <a:miter lim="800000"/>
              <a:headEnd type="none" w="sm" len="sm"/>
              <a:tailEnd type="none" w="sm" len="sm"/>
            </a:ln>
          </p:spPr>
          <p:txBody>
            <a:bodyPr>
              <a:spAutoFit/>
            </a:bodyPr>
            <a:lstStyle/>
            <a:p>
              <a:pPr algn="ctr" eaLnBrk="0" hangingPunct="0"/>
              <a:r>
                <a:rPr lang="en-GB" sz="800" b="1">
                  <a:ea typeface="ＭＳ Ｐゴシック" pitchFamily="34" charset="-128"/>
                </a:rPr>
                <a:t>ZigBee Cluster Library</a:t>
              </a:r>
            </a:p>
          </p:txBody>
        </p:sp>
        <p:grpSp>
          <p:nvGrpSpPr>
            <p:cNvPr id="3" name="Group 8"/>
            <p:cNvGrpSpPr>
              <a:grpSpLocks/>
            </p:cNvGrpSpPr>
            <p:nvPr/>
          </p:nvGrpSpPr>
          <p:grpSpPr bwMode="auto">
            <a:xfrm>
              <a:off x="1073" y="567"/>
              <a:ext cx="672" cy="680"/>
              <a:chOff x="3250" y="3529"/>
              <a:chExt cx="672" cy="680"/>
            </a:xfrm>
          </p:grpSpPr>
          <p:sp>
            <p:nvSpPr>
              <p:cNvPr id="16515" name="AutoShape 9"/>
              <p:cNvSpPr>
                <a:spLocks noChangeArrowheads="1"/>
              </p:cNvSpPr>
              <p:nvPr/>
            </p:nvSpPr>
            <p:spPr bwMode="auto">
              <a:xfrm>
                <a:off x="3250" y="3529"/>
                <a:ext cx="672" cy="680"/>
              </a:xfrm>
              <a:prstGeom prst="foldedCorner">
                <a:avLst>
                  <a:gd name="adj" fmla="val 12500"/>
                </a:avLst>
              </a:prstGeom>
              <a:solidFill>
                <a:srgbClr val="FFCCCC"/>
              </a:solidFill>
              <a:ln w="12700">
                <a:solidFill>
                  <a:schemeClr val="tx1"/>
                </a:solidFill>
                <a:round/>
                <a:headEnd type="none" w="sm" len="sm"/>
                <a:tailEnd type="none" w="sm" len="sm"/>
              </a:ln>
            </p:spPr>
            <p:txBody>
              <a:bodyPr wrap="none" lIns="0" rIns="0" anchor="ctr"/>
              <a:lstStyle/>
              <a:p>
                <a:endParaRPr lang="en-US"/>
              </a:p>
            </p:txBody>
          </p:sp>
          <p:sp>
            <p:nvSpPr>
              <p:cNvPr id="16516" name="Text Box 10"/>
              <p:cNvSpPr txBox="1">
                <a:spLocks noChangeArrowheads="1"/>
              </p:cNvSpPr>
              <p:nvPr/>
            </p:nvSpPr>
            <p:spPr bwMode="auto">
              <a:xfrm>
                <a:off x="3250" y="3529"/>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Closures</a:t>
                </a:r>
              </a:p>
            </p:txBody>
          </p:sp>
          <p:grpSp>
            <p:nvGrpSpPr>
              <p:cNvPr id="4" name="Group 11"/>
              <p:cNvGrpSpPr>
                <a:grpSpLocks/>
              </p:cNvGrpSpPr>
              <p:nvPr/>
            </p:nvGrpSpPr>
            <p:grpSpPr bwMode="auto">
              <a:xfrm>
                <a:off x="3319" y="3820"/>
                <a:ext cx="528" cy="144"/>
                <a:chOff x="4148" y="3072"/>
                <a:chExt cx="528" cy="144"/>
              </a:xfrm>
            </p:grpSpPr>
            <p:sp>
              <p:nvSpPr>
                <p:cNvPr id="16522" name="Oval 12"/>
                <p:cNvSpPr>
                  <a:spLocks noChangeArrowheads="1"/>
                </p:cNvSpPr>
                <p:nvPr/>
              </p:nvSpPr>
              <p:spPr bwMode="auto">
                <a:xfrm>
                  <a:off x="4148" y="3072"/>
                  <a:ext cx="144" cy="144"/>
                </a:xfrm>
                <a:prstGeom prst="ellipse">
                  <a:avLst/>
                </a:prstGeom>
                <a:solidFill>
                  <a:srgbClr val="660066"/>
                </a:solidFill>
                <a:ln w="9525">
                  <a:noFill/>
                  <a:round/>
                  <a:headEnd/>
                  <a:tailEnd/>
                </a:ln>
              </p:spPr>
              <p:txBody>
                <a:bodyPr wrap="none" anchor="ctr"/>
                <a:lstStyle/>
                <a:p>
                  <a:endParaRPr lang="en-US"/>
                </a:p>
              </p:txBody>
            </p:sp>
            <p:sp>
              <p:nvSpPr>
                <p:cNvPr id="16523" name="Oval 13"/>
                <p:cNvSpPr>
                  <a:spLocks noChangeArrowheads="1"/>
                </p:cNvSpPr>
                <p:nvPr/>
              </p:nvSpPr>
              <p:spPr bwMode="auto">
                <a:xfrm>
                  <a:off x="4340" y="3072"/>
                  <a:ext cx="144" cy="144"/>
                </a:xfrm>
                <a:prstGeom prst="ellipse">
                  <a:avLst/>
                </a:prstGeom>
                <a:solidFill>
                  <a:srgbClr val="660066"/>
                </a:solidFill>
                <a:ln w="9525">
                  <a:noFill/>
                  <a:round/>
                  <a:headEnd/>
                  <a:tailEnd/>
                </a:ln>
              </p:spPr>
              <p:txBody>
                <a:bodyPr wrap="none" anchor="ctr"/>
                <a:lstStyle/>
                <a:p>
                  <a:endParaRPr lang="en-US"/>
                </a:p>
              </p:txBody>
            </p:sp>
            <p:sp>
              <p:nvSpPr>
                <p:cNvPr id="16524" name="Oval 14"/>
                <p:cNvSpPr>
                  <a:spLocks noChangeArrowheads="1"/>
                </p:cNvSpPr>
                <p:nvPr/>
              </p:nvSpPr>
              <p:spPr bwMode="auto">
                <a:xfrm>
                  <a:off x="4532" y="3072"/>
                  <a:ext cx="144" cy="144"/>
                </a:xfrm>
                <a:prstGeom prst="ellipse">
                  <a:avLst/>
                </a:prstGeom>
                <a:solidFill>
                  <a:srgbClr val="660066"/>
                </a:solidFill>
                <a:ln w="9525">
                  <a:noFill/>
                  <a:round/>
                  <a:headEnd/>
                  <a:tailEnd/>
                </a:ln>
              </p:spPr>
              <p:txBody>
                <a:bodyPr wrap="none" anchor="ctr"/>
                <a:lstStyle/>
                <a:p>
                  <a:endParaRPr lang="en-US"/>
                </a:p>
              </p:txBody>
            </p:sp>
          </p:grpSp>
          <p:grpSp>
            <p:nvGrpSpPr>
              <p:cNvPr id="5" name="Group 15"/>
              <p:cNvGrpSpPr>
                <a:grpSpLocks/>
              </p:cNvGrpSpPr>
              <p:nvPr/>
            </p:nvGrpSpPr>
            <p:grpSpPr bwMode="auto">
              <a:xfrm>
                <a:off x="3320" y="4014"/>
                <a:ext cx="528" cy="144"/>
                <a:chOff x="4151" y="3266"/>
                <a:chExt cx="528" cy="144"/>
              </a:xfrm>
            </p:grpSpPr>
            <p:sp>
              <p:nvSpPr>
                <p:cNvPr id="16519" name="Oval 16"/>
                <p:cNvSpPr>
                  <a:spLocks noChangeArrowheads="1"/>
                </p:cNvSpPr>
                <p:nvPr/>
              </p:nvSpPr>
              <p:spPr bwMode="auto">
                <a:xfrm>
                  <a:off x="4151" y="3266"/>
                  <a:ext cx="144" cy="144"/>
                </a:xfrm>
                <a:prstGeom prst="ellipse">
                  <a:avLst/>
                </a:prstGeom>
                <a:solidFill>
                  <a:srgbClr val="660066"/>
                </a:solidFill>
                <a:ln w="9525">
                  <a:noFill/>
                  <a:round/>
                  <a:headEnd/>
                  <a:tailEnd/>
                </a:ln>
              </p:spPr>
              <p:txBody>
                <a:bodyPr wrap="none" anchor="ctr"/>
                <a:lstStyle/>
                <a:p>
                  <a:endParaRPr lang="en-US"/>
                </a:p>
              </p:txBody>
            </p:sp>
            <p:sp>
              <p:nvSpPr>
                <p:cNvPr id="16520" name="Oval 17"/>
                <p:cNvSpPr>
                  <a:spLocks noChangeArrowheads="1"/>
                </p:cNvSpPr>
                <p:nvPr/>
              </p:nvSpPr>
              <p:spPr bwMode="auto">
                <a:xfrm>
                  <a:off x="4343" y="3266"/>
                  <a:ext cx="144" cy="144"/>
                </a:xfrm>
                <a:prstGeom prst="ellipse">
                  <a:avLst/>
                </a:prstGeom>
                <a:solidFill>
                  <a:srgbClr val="660066"/>
                </a:solidFill>
                <a:ln w="9525">
                  <a:noFill/>
                  <a:round/>
                  <a:headEnd/>
                  <a:tailEnd/>
                </a:ln>
              </p:spPr>
              <p:txBody>
                <a:bodyPr wrap="none" anchor="ctr"/>
                <a:lstStyle/>
                <a:p>
                  <a:endParaRPr lang="en-US"/>
                </a:p>
              </p:txBody>
            </p:sp>
            <p:sp>
              <p:nvSpPr>
                <p:cNvPr id="16521" name="Oval 18"/>
                <p:cNvSpPr>
                  <a:spLocks noChangeArrowheads="1"/>
                </p:cNvSpPr>
                <p:nvPr/>
              </p:nvSpPr>
              <p:spPr bwMode="auto">
                <a:xfrm>
                  <a:off x="4535" y="3266"/>
                  <a:ext cx="144" cy="144"/>
                </a:xfrm>
                <a:prstGeom prst="ellipse">
                  <a:avLst/>
                </a:prstGeom>
                <a:solidFill>
                  <a:srgbClr val="660066"/>
                </a:solidFill>
                <a:ln w="9525">
                  <a:noFill/>
                  <a:round/>
                  <a:headEnd/>
                  <a:tailEnd/>
                </a:ln>
              </p:spPr>
              <p:txBody>
                <a:bodyPr wrap="none" anchor="ctr"/>
                <a:lstStyle/>
                <a:p>
                  <a:endParaRPr lang="en-US"/>
                </a:p>
              </p:txBody>
            </p:sp>
          </p:grpSp>
        </p:grpSp>
        <p:grpSp>
          <p:nvGrpSpPr>
            <p:cNvPr id="6" name="Group 19"/>
            <p:cNvGrpSpPr>
              <a:grpSpLocks/>
            </p:cNvGrpSpPr>
            <p:nvPr/>
          </p:nvGrpSpPr>
          <p:grpSpPr bwMode="auto">
            <a:xfrm>
              <a:off x="272" y="567"/>
              <a:ext cx="672" cy="680"/>
              <a:chOff x="3143" y="2587"/>
              <a:chExt cx="672" cy="680"/>
            </a:xfrm>
          </p:grpSpPr>
          <p:sp>
            <p:nvSpPr>
              <p:cNvPr id="16505" name="AutoShape 20"/>
              <p:cNvSpPr>
                <a:spLocks noChangeArrowheads="1"/>
              </p:cNvSpPr>
              <p:nvPr/>
            </p:nvSpPr>
            <p:spPr bwMode="auto">
              <a:xfrm>
                <a:off x="3143" y="2587"/>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6506" name="Text Box 21"/>
              <p:cNvSpPr txBox="1">
                <a:spLocks noChangeArrowheads="1"/>
              </p:cNvSpPr>
              <p:nvPr/>
            </p:nvSpPr>
            <p:spPr bwMode="auto">
              <a:xfrm>
                <a:off x="3143" y="2587"/>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Others…</a:t>
                </a:r>
              </a:p>
            </p:txBody>
          </p:sp>
          <p:grpSp>
            <p:nvGrpSpPr>
              <p:cNvPr id="7" name="Group 22"/>
              <p:cNvGrpSpPr>
                <a:grpSpLocks/>
              </p:cNvGrpSpPr>
              <p:nvPr/>
            </p:nvGrpSpPr>
            <p:grpSpPr bwMode="auto">
              <a:xfrm>
                <a:off x="3212" y="2878"/>
                <a:ext cx="528" cy="144"/>
                <a:chOff x="4148" y="3072"/>
                <a:chExt cx="528" cy="144"/>
              </a:xfrm>
            </p:grpSpPr>
            <p:sp>
              <p:nvSpPr>
                <p:cNvPr id="16512" name="Oval 23"/>
                <p:cNvSpPr>
                  <a:spLocks noChangeArrowheads="1"/>
                </p:cNvSpPr>
                <p:nvPr/>
              </p:nvSpPr>
              <p:spPr bwMode="auto">
                <a:xfrm>
                  <a:off x="4148" y="3072"/>
                  <a:ext cx="144" cy="144"/>
                </a:xfrm>
                <a:prstGeom prst="ellipse">
                  <a:avLst/>
                </a:prstGeom>
                <a:solidFill>
                  <a:schemeClr val="tx1"/>
                </a:solidFill>
                <a:ln w="9525">
                  <a:noFill/>
                  <a:round/>
                  <a:headEnd/>
                  <a:tailEnd/>
                </a:ln>
              </p:spPr>
              <p:txBody>
                <a:bodyPr wrap="none" anchor="ctr"/>
                <a:lstStyle/>
                <a:p>
                  <a:endParaRPr lang="en-US"/>
                </a:p>
              </p:txBody>
            </p:sp>
            <p:sp>
              <p:nvSpPr>
                <p:cNvPr id="16513" name="Oval 24"/>
                <p:cNvSpPr>
                  <a:spLocks noChangeArrowheads="1"/>
                </p:cNvSpPr>
                <p:nvPr/>
              </p:nvSpPr>
              <p:spPr bwMode="auto">
                <a:xfrm>
                  <a:off x="4340" y="3072"/>
                  <a:ext cx="144" cy="144"/>
                </a:xfrm>
                <a:prstGeom prst="ellipse">
                  <a:avLst/>
                </a:prstGeom>
                <a:solidFill>
                  <a:schemeClr val="tx1"/>
                </a:solidFill>
                <a:ln w="9525">
                  <a:noFill/>
                  <a:round/>
                  <a:headEnd/>
                  <a:tailEnd/>
                </a:ln>
              </p:spPr>
              <p:txBody>
                <a:bodyPr wrap="none" anchor="ctr"/>
                <a:lstStyle/>
                <a:p>
                  <a:endParaRPr lang="en-US"/>
                </a:p>
              </p:txBody>
            </p:sp>
            <p:sp>
              <p:nvSpPr>
                <p:cNvPr id="16514" name="Oval 25"/>
                <p:cNvSpPr>
                  <a:spLocks noChangeArrowheads="1"/>
                </p:cNvSpPr>
                <p:nvPr/>
              </p:nvSpPr>
              <p:spPr bwMode="auto">
                <a:xfrm>
                  <a:off x="4532" y="3072"/>
                  <a:ext cx="144" cy="144"/>
                </a:xfrm>
                <a:prstGeom prst="ellipse">
                  <a:avLst/>
                </a:prstGeom>
                <a:solidFill>
                  <a:schemeClr val="tx1"/>
                </a:solidFill>
                <a:ln w="9525">
                  <a:noFill/>
                  <a:round/>
                  <a:headEnd/>
                  <a:tailEnd/>
                </a:ln>
              </p:spPr>
              <p:txBody>
                <a:bodyPr wrap="none" anchor="ctr"/>
                <a:lstStyle/>
                <a:p>
                  <a:endParaRPr lang="en-US"/>
                </a:p>
              </p:txBody>
            </p:sp>
          </p:grpSp>
          <p:grpSp>
            <p:nvGrpSpPr>
              <p:cNvPr id="8" name="Group 26"/>
              <p:cNvGrpSpPr>
                <a:grpSpLocks/>
              </p:cNvGrpSpPr>
              <p:nvPr/>
            </p:nvGrpSpPr>
            <p:grpSpPr bwMode="auto">
              <a:xfrm>
                <a:off x="3213" y="3072"/>
                <a:ext cx="528" cy="144"/>
                <a:chOff x="4151" y="3266"/>
                <a:chExt cx="528" cy="144"/>
              </a:xfrm>
            </p:grpSpPr>
            <p:sp>
              <p:nvSpPr>
                <p:cNvPr id="16509" name="Oval 27"/>
                <p:cNvSpPr>
                  <a:spLocks noChangeArrowheads="1"/>
                </p:cNvSpPr>
                <p:nvPr/>
              </p:nvSpPr>
              <p:spPr bwMode="auto">
                <a:xfrm>
                  <a:off x="4151" y="3266"/>
                  <a:ext cx="144" cy="144"/>
                </a:xfrm>
                <a:prstGeom prst="ellipse">
                  <a:avLst/>
                </a:prstGeom>
                <a:solidFill>
                  <a:schemeClr val="tx1"/>
                </a:solidFill>
                <a:ln w="9525">
                  <a:noFill/>
                  <a:round/>
                  <a:headEnd/>
                  <a:tailEnd/>
                </a:ln>
              </p:spPr>
              <p:txBody>
                <a:bodyPr wrap="none" anchor="ctr"/>
                <a:lstStyle/>
                <a:p>
                  <a:endParaRPr lang="en-US"/>
                </a:p>
              </p:txBody>
            </p:sp>
            <p:sp>
              <p:nvSpPr>
                <p:cNvPr id="16510" name="Oval 28"/>
                <p:cNvSpPr>
                  <a:spLocks noChangeArrowheads="1"/>
                </p:cNvSpPr>
                <p:nvPr/>
              </p:nvSpPr>
              <p:spPr bwMode="auto">
                <a:xfrm>
                  <a:off x="4343" y="3266"/>
                  <a:ext cx="144" cy="144"/>
                </a:xfrm>
                <a:prstGeom prst="ellipse">
                  <a:avLst/>
                </a:prstGeom>
                <a:solidFill>
                  <a:schemeClr val="tx1"/>
                </a:solidFill>
                <a:ln w="9525">
                  <a:noFill/>
                  <a:round/>
                  <a:headEnd/>
                  <a:tailEnd/>
                </a:ln>
              </p:spPr>
              <p:txBody>
                <a:bodyPr wrap="none" anchor="ctr"/>
                <a:lstStyle/>
                <a:p>
                  <a:endParaRPr lang="en-US"/>
                </a:p>
              </p:txBody>
            </p:sp>
            <p:sp>
              <p:nvSpPr>
                <p:cNvPr id="16511" name="Oval 29"/>
                <p:cNvSpPr>
                  <a:spLocks noChangeArrowheads="1"/>
                </p:cNvSpPr>
                <p:nvPr/>
              </p:nvSpPr>
              <p:spPr bwMode="auto">
                <a:xfrm>
                  <a:off x="4535" y="3266"/>
                  <a:ext cx="144" cy="144"/>
                </a:xfrm>
                <a:prstGeom prst="ellipse">
                  <a:avLst/>
                </a:prstGeom>
                <a:solidFill>
                  <a:schemeClr val="tx1"/>
                </a:solidFill>
                <a:ln w="9525">
                  <a:noFill/>
                  <a:round/>
                  <a:headEnd/>
                  <a:tailEnd/>
                </a:ln>
              </p:spPr>
              <p:txBody>
                <a:bodyPr wrap="none" anchor="ctr"/>
                <a:lstStyle/>
                <a:p>
                  <a:endParaRPr lang="en-US"/>
                </a:p>
              </p:txBody>
            </p:sp>
          </p:grpSp>
        </p:grpSp>
        <p:grpSp>
          <p:nvGrpSpPr>
            <p:cNvPr id="9" name="Group 30"/>
            <p:cNvGrpSpPr>
              <a:grpSpLocks/>
            </p:cNvGrpSpPr>
            <p:nvPr/>
          </p:nvGrpSpPr>
          <p:grpSpPr bwMode="auto">
            <a:xfrm>
              <a:off x="454" y="738"/>
              <a:ext cx="672" cy="680"/>
              <a:chOff x="3154" y="3433"/>
              <a:chExt cx="672" cy="680"/>
            </a:xfrm>
          </p:grpSpPr>
          <p:sp>
            <p:nvSpPr>
              <p:cNvPr id="16495" name="AutoShape 31"/>
              <p:cNvSpPr>
                <a:spLocks noChangeArrowheads="1"/>
              </p:cNvSpPr>
              <p:nvPr/>
            </p:nvSpPr>
            <p:spPr bwMode="auto">
              <a:xfrm>
                <a:off x="3154" y="3433"/>
                <a:ext cx="672" cy="680"/>
              </a:xfrm>
              <a:prstGeom prst="foldedCorner">
                <a:avLst>
                  <a:gd name="adj" fmla="val 12500"/>
                </a:avLst>
              </a:prstGeom>
              <a:solidFill>
                <a:srgbClr val="FF9999"/>
              </a:solidFill>
              <a:ln w="12700">
                <a:solidFill>
                  <a:schemeClr val="tx1"/>
                </a:solidFill>
                <a:round/>
                <a:headEnd type="none" w="sm" len="sm"/>
                <a:tailEnd type="none" w="sm" len="sm"/>
              </a:ln>
            </p:spPr>
            <p:txBody>
              <a:bodyPr wrap="none" lIns="0" rIns="0" anchor="ctr"/>
              <a:lstStyle/>
              <a:p>
                <a:endParaRPr lang="en-US"/>
              </a:p>
            </p:txBody>
          </p:sp>
          <p:sp>
            <p:nvSpPr>
              <p:cNvPr id="16496" name="Text Box 32"/>
              <p:cNvSpPr txBox="1">
                <a:spLocks noChangeArrowheads="1"/>
              </p:cNvSpPr>
              <p:nvPr/>
            </p:nvSpPr>
            <p:spPr bwMode="auto">
              <a:xfrm>
                <a:off x="3154" y="3433"/>
                <a:ext cx="672" cy="36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Safety &amp;</a:t>
                </a:r>
                <a:br>
                  <a:rPr lang="en-GB" sz="600">
                    <a:ea typeface="ＭＳ Ｐゴシック" pitchFamily="34" charset="-128"/>
                  </a:rPr>
                </a:br>
                <a:r>
                  <a:rPr lang="en-GB" sz="600">
                    <a:ea typeface="ＭＳ Ｐゴシック" pitchFamily="34" charset="-128"/>
                  </a:rPr>
                  <a:t>Security</a:t>
                </a:r>
              </a:p>
            </p:txBody>
          </p:sp>
          <p:grpSp>
            <p:nvGrpSpPr>
              <p:cNvPr id="10" name="Group 33"/>
              <p:cNvGrpSpPr>
                <a:grpSpLocks/>
              </p:cNvGrpSpPr>
              <p:nvPr/>
            </p:nvGrpSpPr>
            <p:grpSpPr bwMode="auto">
              <a:xfrm>
                <a:off x="3223" y="3724"/>
                <a:ext cx="528" cy="144"/>
                <a:chOff x="4148" y="3072"/>
                <a:chExt cx="528" cy="144"/>
              </a:xfrm>
            </p:grpSpPr>
            <p:sp>
              <p:nvSpPr>
                <p:cNvPr id="16502" name="Oval 34"/>
                <p:cNvSpPr>
                  <a:spLocks noChangeArrowheads="1"/>
                </p:cNvSpPr>
                <p:nvPr/>
              </p:nvSpPr>
              <p:spPr bwMode="auto">
                <a:xfrm>
                  <a:off x="4148" y="3072"/>
                  <a:ext cx="144" cy="144"/>
                </a:xfrm>
                <a:prstGeom prst="ellipse">
                  <a:avLst/>
                </a:prstGeom>
                <a:solidFill>
                  <a:srgbClr val="990000"/>
                </a:solidFill>
                <a:ln w="9525">
                  <a:noFill/>
                  <a:round/>
                  <a:headEnd/>
                  <a:tailEnd/>
                </a:ln>
              </p:spPr>
              <p:txBody>
                <a:bodyPr wrap="none" anchor="ctr"/>
                <a:lstStyle/>
                <a:p>
                  <a:endParaRPr lang="en-US"/>
                </a:p>
              </p:txBody>
            </p:sp>
            <p:sp>
              <p:nvSpPr>
                <p:cNvPr id="16503" name="Oval 35"/>
                <p:cNvSpPr>
                  <a:spLocks noChangeArrowheads="1"/>
                </p:cNvSpPr>
                <p:nvPr/>
              </p:nvSpPr>
              <p:spPr bwMode="auto">
                <a:xfrm>
                  <a:off x="4340" y="3072"/>
                  <a:ext cx="144" cy="144"/>
                </a:xfrm>
                <a:prstGeom prst="ellipse">
                  <a:avLst/>
                </a:prstGeom>
                <a:solidFill>
                  <a:srgbClr val="990000"/>
                </a:solidFill>
                <a:ln w="9525">
                  <a:noFill/>
                  <a:round/>
                  <a:headEnd/>
                  <a:tailEnd/>
                </a:ln>
              </p:spPr>
              <p:txBody>
                <a:bodyPr wrap="none" anchor="ctr"/>
                <a:lstStyle/>
                <a:p>
                  <a:endParaRPr lang="en-US"/>
                </a:p>
              </p:txBody>
            </p:sp>
            <p:sp>
              <p:nvSpPr>
                <p:cNvPr id="16504" name="Oval 36"/>
                <p:cNvSpPr>
                  <a:spLocks noChangeArrowheads="1"/>
                </p:cNvSpPr>
                <p:nvPr/>
              </p:nvSpPr>
              <p:spPr bwMode="auto">
                <a:xfrm>
                  <a:off x="4532" y="3072"/>
                  <a:ext cx="144" cy="144"/>
                </a:xfrm>
                <a:prstGeom prst="ellipse">
                  <a:avLst/>
                </a:prstGeom>
                <a:solidFill>
                  <a:srgbClr val="990000"/>
                </a:solidFill>
                <a:ln w="9525">
                  <a:noFill/>
                  <a:round/>
                  <a:headEnd/>
                  <a:tailEnd/>
                </a:ln>
              </p:spPr>
              <p:txBody>
                <a:bodyPr wrap="none" anchor="ctr"/>
                <a:lstStyle/>
                <a:p>
                  <a:endParaRPr lang="en-US"/>
                </a:p>
              </p:txBody>
            </p:sp>
          </p:grpSp>
          <p:grpSp>
            <p:nvGrpSpPr>
              <p:cNvPr id="11" name="Group 37"/>
              <p:cNvGrpSpPr>
                <a:grpSpLocks/>
              </p:cNvGrpSpPr>
              <p:nvPr/>
            </p:nvGrpSpPr>
            <p:grpSpPr bwMode="auto">
              <a:xfrm>
                <a:off x="3224" y="3918"/>
                <a:ext cx="528" cy="144"/>
                <a:chOff x="4151" y="3266"/>
                <a:chExt cx="528" cy="144"/>
              </a:xfrm>
            </p:grpSpPr>
            <p:sp>
              <p:nvSpPr>
                <p:cNvPr id="16499" name="Oval 38"/>
                <p:cNvSpPr>
                  <a:spLocks noChangeArrowheads="1"/>
                </p:cNvSpPr>
                <p:nvPr/>
              </p:nvSpPr>
              <p:spPr bwMode="auto">
                <a:xfrm>
                  <a:off x="4151" y="3266"/>
                  <a:ext cx="144" cy="144"/>
                </a:xfrm>
                <a:prstGeom prst="ellipse">
                  <a:avLst/>
                </a:prstGeom>
                <a:solidFill>
                  <a:srgbClr val="990000"/>
                </a:solidFill>
                <a:ln w="9525">
                  <a:noFill/>
                  <a:round/>
                  <a:headEnd/>
                  <a:tailEnd/>
                </a:ln>
              </p:spPr>
              <p:txBody>
                <a:bodyPr wrap="none" anchor="ctr"/>
                <a:lstStyle/>
                <a:p>
                  <a:endParaRPr lang="en-US"/>
                </a:p>
              </p:txBody>
            </p:sp>
            <p:sp>
              <p:nvSpPr>
                <p:cNvPr id="16500" name="Oval 39"/>
                <p:cNvSpPr>
                  <a:spLocks noChangeArrowheads="1"/>
                </p:cNvSpPr>
                <p:nvPr/>
              </p:nvSpPr>
              <p:spPr bwMode="auto">
                <a:xfrm>
                  <a:off x="4343" y="3266"/>
                  <a:ext cx="144" cy="144"/>
                </a:xfrm>
                <a:prstGeom prst="ellipse">
                  <a:avLst/>
                </a:prstGeom>
                <a:solidFill>
                  <a:srgbClr val="990000"/>
                </a:solidFill>
                <a:ln w="9525">
                  <a:noFill/>
                  <a:round/>
                  <a:headEnd/>
                  <a:tailEnd/>
                </a:ln>
              </p:spPr>
              <p:txBody>
                <a:bodyPr wrap="none" anchor="ctr"/>
                <a:lstStyle/>
                <a:p>
                  <a:endParaRPr lang="en-US"/>
                </a:p>
              </p:txBody>
            </p:sp>
            <p:sp>
              <p:nvSpPr>
                <p:cNvPr id="16501" name="Oval 40"/>
                <p:cNvSpPr>
                  <a:spLocks noChangeArrowheads="1"/>
                </p:cNvSpPr>
                <p:nvPr/>
              </p:nvSpPr>
              <p:spPr bwMode="auto">
                <a:xfrm>
                  <a:off x="4535" y="3266"/>
                  <a:ext cx="144" cy="144"/>
                </a:xfrm>
                <a:prstGeom prst="ellipse">
                  <a:avLst/>
                </a:prstGeom>
                <a:solidFill>
                  <a:srgbClr val="990000"/>
                </a:solidFill>
                <a:ln w="9525">
                  <a:noFill/>
                  <a:round/>
                  <a:headEnd/>
                  <a:tailEnd/>
                </a:ln>
              </p:spPr>
              <p:txBody>
                <a:bodyPr wrap="none" anchor="ctr"/>
                <a:lstStyle/>
                <a:p>
                  <a:endParaRPr lang="en-US"/>
                </a:p>
              </p:txBody>
            </p:sp>
          </p:grpSp>
        </p:grpSp>
        <p:grpSp>
          <p:nvGrpSpPr>
            <p:cNvPr id="12" name="Group 41"/>
            <p:cNvGrpSpPr>
              <a:grpSpLocks/>
            </p:cNvGrpSpPr>
            <p:nvPr/>
          </p:nvGrpSpPr>
          <p:grpSpPr bwMode="auto">
            <a:xfrm>
              <a:off x="1256" y="738"/>
              <a:ext cx="672" cy="680"/>
              <a:chOff x="3054" y="2702"/>
              <a:chExt cx="672" cy="680"/>
            </a:xfrm>
          </p:grpSpPr>
          <p:sp>
            <p:nvSpPr>
              <p:cNvPr id="16485" name="AutoShape 42"/>
              <p:cNvSpPr>
                <a:spLocks noChangeArrowheads="1"/>
              </p:cNvSpPr>
              <p:nvPr/>
            </p:nvSpPr>
            <p:spPr bwMode="auto">
              <a:xfrm>
                <a:off x="3054" y="2702"/>
                <a:ext cx="672" cy="680"/>
              </a:xfrm>
              <a:prstGeom prst="foldedCorner">
                <a:avLst>
                  <a:gd name="adj" fmla="val 12500"/>
                </a:avLst>
              </a:prstGeom>
              <a:solidFill>
                <a:srgbClr val="FFFFCC"/>
              </a:solidFill>
              <a:ln w="12700">
                <a:solidFill>
                  <a:schemeClr val="tx1"/>
                </a:solidFill>
                <a:round/>
                <a:headEnd type="none" w="sm" len="sm"/>
                <a:tailEnd type="none" w="sm" len="sm"/>
              </a:ln>
            </p:spPr>
            <p:txBody>
              <a:bodyPr wrap="none" lIns="0" rIns="0" anchor="ctr"/>
              <a:lstStyle/>
              <a:p>
                <a:endParaRPr lang="en-US"/>
              </a:p>
            </p:txBody>
          </p:sp>
          <p:sp>
            <p:nvSpPr>
              <p:cNvPr id="16486" name="Text Box 43"/>
              <p:cNvSpPr txBox="1">
                <a:spLocks noChangeArrowheads="1"/>
              </p:cNvSpPr>
              <p:nvPr/>
            </p:nvSpPr>
            <p:spPr bwMode="auto">
              <a:xfrm>
                <a:off x="3054" y="2702"/>
                <a:ext cx="672" cy="240"/>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Lighting</a:t>
                </a:r>
              </a:p>
            </p:txBody>
          </p:sp>
          <p:grpSp>
            <p:nvGrpSpPr>
              <p:cNvPr id="13" name="Group 44"/>
              <p:cNvGrpSpPr>
                <a:grpSpLocks/>
              </p:cNvGrpSpPr>
              <p:nvPr/>
            </p:nvGrpSpPr>
            <p:grpSpPr bwMode="auto">
              <a:xfrm>
                <a:off x="3123" y="2993"/>
                <a:ext cx="528" cy="144"/>
                <a:chOff x="4148" y="3072"/>
                <a:chExt cx="528" cy="144"/>
              </a:xfrm>
            </p:grpSpPr>
            <p:sp>
              <p:nvSpPr>
                <p:cNvPr id="16492" name="Oval 45"/>
                <p:cNvSpPr>
                  <a:spLocks noChangeArrowheads="1"/>
                </p:cNvSpPr>
                <p:nvPr/>
              </p:nvSpPr>
              <p:spPr bwMode="auto">
                <a:xfrm>
                  <a:off x="4148" y="3072"/>
                  <a:ext cx="144" cy="144"/>
                </a:xfrm>
                <a:prstGeom prst="ellipse">
                  <a:avLst/>
                </a:prstGeom>
                <a:solidFill>
                  <a:srgbClr val="CC9900"/>
                </a:solidFill>
                <a:ln w="9525">
                  <a:noFill/>
                  <a:round/>
                  <a:headEnd/>
                  <a:tailEnd/>
                </a:ln>
              </p:spPr>
              <p:txBody>
                <a:bodyPr wrap="none" anchor="ctr"/>
                <a:lstStyle/>
                <a:p>
                  <a:endParaRPr lang="en-US"/>
                </a:p>
              </p:txBody>
            </p:sp>
            <p:sp>
              <p:nvSpPr>
                <p:cNvPr id="16493" name="Oval 46"/>
                <p:cNvSpPr>
                  <a:spLocks noChangeArrowheads="1"/>
                </p:cNvSpPr>
                <p:nvPr/>
              </p:nvSpPr>
              <p:spPr bwMode="auto">
                <a:xfrm>
                  <a:off x="4340" y="3072"/>
                  <a:ext cx="144" cy="144"/>
                </a:xfrm>
                <a:prstGeom prst="ellipse">
                  <a:avLst/>
                </a:prstGeom>
                <a:solidFill>
                  <a:srgbClr val="CC9900"/>
                </a:solidFill>
                <a:ln w="9525">
                  <a:noFill/>
                  <a:round/>
                  <a:headEnd/>
                  <a:tailEnd/>
                </a:ln>
              </p:spPr>
              <p:txBody>
                <a:bodyPr wrap="none" anchor="ctr"/>
                <a:lstStyle/>
                <a:p>
                  <a:endParaRPr lang="en-US"/>
                </a:p>
              </p:txBody>
            </p:sp>
            <p:sp>
              <p:nvSpPr>
                <p:cNvPr id="16494" name="Oval 47"/>
                <p:cNvSpPr>
                  <a:spLocks noChangeArrowheads="1"/>
                </p:cNvSpPr>
                <p:nvPr/>
              </p:nvSpPr>
              <p:spPr bwMode="auto">
                <a:xfrm>
                  <a:off x="4532" y="3072"/>
                  <a:ext cx="144" cy="144"/>
                </a:xfrm>
                <a:prstGeom prst="ellipse">
                  <a:avLst/>
                </a:prstGeom>
                <a:solidFill>
                  <a:srgbClr val="CC9900"/>
                </a:solidFill>
                <a:ln w="9525">
                  <a:noFill/>
                  <a:round/>
                  <a:headEnd/>
                  <a:tailEnd/>
                </a:ln>
              </p:spPr>
              <p:txBody>
                <a:bodyPr wrap="none" anchor="ctr"/>
                <a:lstStyle/>
                <a:p>
                  <a:endParaRPr lang="en-US"/>
                </a:p>
              </p:txBody>
            </p:sp>
          </p:grpSp>
          <p:grpSp>
            <p:nvGrpSpPr>
              <p:cNvPr id="14" name="Group 48"/>
              <p:cNvGrpSpPr>
                <a:grpSpLocks/>
              </p:cNvGrpSpPr>
              <p:nvPr/>
            </p:nvGrpSpPr>
            <p:grpSpPr bwMode="auto">
              <a:xfrm>
                <a:off x="3124" y="3187"/>
                <a:ext cx="528" cy="144"/>
                <a:chOff x="4151" y="3266"/>
                <a:chExt cx="528" cy="144"/>
              </a:xfrm>
            </p:grpSpPr>
            <p:sp>
              <p:nvSpPr>
                <p:cNvPr id="16489" name="Oval 49"/>
                <p:cNvSpPr>
                  <a:spLocks noChangeArrowheads="1"/>
                </p:cNvSpPr>
                <p:nvPr/>
              </p:nvSpPr>
              <p:spPr bwMode="auto">
                <a:xfrm>
                  <a:off x="4151" y="3266"/>
                  <a:ext cx="144" cy="144"/>
                </a:xfrm>
                <a:prstGeom prst="ellipse">
                  <a:avLst/>
                </a:prstGeom>
                <a:solidFill>
                  <a:srgbClr val="CC9900"/>
                </a:solidFill>
                <a:ln w="9525">
                  <a:noFill/>
                  <a:round/>
                  <a:headEnd/>
                  <a:tailEnd/>
                </a:ln>
              </p:spPr>
              <p:txBody>
                <a:bodyPr wrap="none" anchor="ctr"/>
                <a:lstStyle/>
                <a:p>
                  <a:endParaRPr lang="en-US"/>
                </a:p>
              </p:txBody>
            </p:sp>
            <p:sp>
              <p:nvSpPr>
                <p:cNvPr id="16490" name="Oval 50"/>
                <p:cNvSpPr>
                  <a:spLocks noChangeArrowheads="1"/>
                </p:cNvSpPr>
                <p:nvPr/>
              </p:nvSpPr>
              <p:spPr bwMode="auto">
                <a:xfrm>
                  <a:off x="4343" y="3266"/>
                  <a:ext cx="144" cy="144"/>
                </a:xfrm>
                <a:prstGeom prst="ellipse">
                  <a:avLst/>
                </a:prstGeom>
                <a:solidFill>
                  <a:srgbClr val="CC9900"/>
                </a:solidFill>
                <a:ln w="9525">
                  <a:noFill/>
                  <a:round/>
                  <a:headEnd/>
                  <a:tailEnd/>
                </a:ln>
              </p:spPr>
              <p:txBody>
                <a:bodyPr wrap="none" anchor="ctr"/>
                <a:lstStyle/>
                <a:p>
                  <a:endParaRPr lang="en-US"/>
                </a:p>
              </p:txBody>
            </p:sp>
            <p:sp>
              <p:nvSpPr>
                <p:cNvPr id="16491" name="Oval 51"/>
                <p:cNvSpPr>
                  <a:spLocks noChangeArrowheads="1"/>
                </p:cNvSpPr>
                <p:nvPr/>
              </p:nvSpPr>
              <p:spPr bwMode="auto">
                <a:xfrm>
                  <a:off x="4535" y="3266"/>
                  <a:ext cx="144" cy="144"/>
                </a:xfrm>
                <a:prstGeom prst="ellipse">
                  <a:avLst/>
                </a:prstGeom>
                <a:solidFill>
                  <a:srgbClr val="CC9900"/>
                </a:solidFill>
                <a:ln w="9525">
                  <a:noFill/>
                  <a:round/>
                  <a:headEnd/>
                  <a:tailEnd/>
                </a:ln>
              </p:spPr>
              <p:txBody>
                <a:bodyPr wrap="none" anchor="ctr"/>
                <a:lstStyle/>
                <a:p>
                  <a:endParaRPr lang="en-US"/>
                </a:p>
              </p:txBody>
            </p:sp>
          </p:grpSp>
        </p:grpSp>
        <p:grpSp>
          <p:nvGrpSpPr>
            <p:cNvPr id="15" name="Group 52"/>
            <p:cNvGrpSpPr>
              <a:grpSpLocks/>
            </p:cNvGrpSpPr>
            <p:nvPr/>
          </p:nvGrpSpPr>
          <p:grpSpPr bwMode="auto">
            <a:xfrm>
              <a:off x="646" y="1013"/>
              <a:ext cx="672" cy="680"/>
              <a:chOff x="4080" y="2736"/>
              <a:chExt cx="672" cy="680"/>
            </a:xfrm>
          </p:grpSpPr>
          <p:sp>
            <p:nvSpPr>
              <p:cNvPr id="16475" name="AutoShape 53"/>
              <p:cNvSpPr>
                <a:spLocks noChangeArrowheads="1"/>
              </p:cNvSpPr>
              <p:nvPr/>
            </p:nvSpPr>
            <p:spPr bwMode="auto">
              <a:xfrm>
                <a:off x="4080" y="2736"/>
                <a:ext cx="672" cy="680"/>
              </a:xfrm>
              <a:prstGeom prst="foldedCorner">
                <a:avLst>
                  <a:gd name="adj" fmla="val 12500"/>
                </a:avLst>
              </a:prstGeom>
              <a:solidFill>
                <a:schemeClr val="accent1"/>
              </a:solidFill>
              <a:ln w="12700">
                <a:solidFill>
                  <a:schemeClr val="tx1"/>
                </a:solidFill>
                <a:round/>
                <a:headEnd type="none" w="sm" len="sm"/>
                <a:tailEnd type="none" w="sm" len="sm"/>
              </a:ln>
            </p:spPr>
            <p:txBody>
              <a:bodyPr wrap="none" lIns="0" rIns="0" anchor="ctr"/>
              <a:lstStyle/>
              <a:p>
                <a:endParaRPr lang="en-US"/>
              </a:p>
            </p:txBody>
          </p:sp>
          <p:sp>
            <p:nvSpPr>
              <p:cNvPr id="16476" name="Text Box 54"/>
              <p:cNvSpPr txBox="1">
                <a:spLocks noChangeArrowheads="1"/>
              </p:cNvSpPr>
              <p:nvPr/>
            </p:nvSpPr>
            <p:spPr bwMode="auto">
              <a:xfrm>
                <a:off x="4080" y="2736"/>
                <a:ext cx="672" cy="362"/>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Measurement</a:t>
                </a:r>
                <a:br>
                  <a:rPr lang="en-GB" sz="600">
                    <a:ea typeface="ＭＳ Ｐゴシック" pitchFamily="34" charset="-128"/>
                  </a:rPr>
                </a:br>
                <a:r>
                  <a:rPr lang="en-GB" sz="600">
                    <a:ea typeface="ＭＳ Ｐゴシック" pitchFamily="34" charset="-128"/>
                  </a:rPr>
                  <a:t>&amp; Sensing</a:t>
                </a:r>
              </a:p>
            </p:txBody>
          </p:sp>
          <p:grpSp>
            <p:nvGrpSpPr>
              <p:cNvPr id="16" name="Group 55"/>
              <p:cNvGrpSpPr>
                <a:grpSpLocks/>
              </p:cNvGrpSpPr>
              <p:nvPr/>
            </p:nvGrpSpPr>
            <p:grpSpPr bwMode="auto">
              <a:xfrm>
                <a:off x="4149" y="3027"/>
                <a:ext cx="528" cy="144"/>
                <a:chOff x="4148" y="3072"/>
                <a:chExt cx="528" cy="144"/>
              </a:xfrm>
            </p:grpSpPr>
            <p:sp>
              <p:nvSpPr>
                <p:cNvPr id="16482" name="Oval 56"/>
                <p:cNvSpPr>
                  <a:spLocks noChangeArrowheads="1"/>
                </p:cNvSpPr>
                <p:nvPr/>
              </p:nvSpPr>
              <p:spPr bwMode="auto">
                <a:xfrm>
                  <a:off x="4148" y="3072"/>
                  <a:ext cx="144" cy="144"/>
                </a:xfrm>
                <a:prstGeom prst="ellipse">
                  <a:avLst/>
                </a:prstGeom>
                <a:solidFill>
                  <a:schemeClr val="accent2"/>
                </a:solidFill>
                <a:ln w="9525">
                  <a:noFill/>
                  <a:round/>
                  <a:headEnd/>
                  <a:tailEnd/>
                </a:ln>
              </p:spPr>
              <p:txBody>
                <a:bodyPr wrap="none" anchor="ctr"/>
                <a:lstStyle/>
                <a:p>
                  <a:endParaRPr lang="en-US"/>
                </a:p>
              </p:txBody>
            </p:sp>
            <p:sp>
              <p:nvSpPr>
                <p:cNvPr id="16483" name="Oval 57"/>
                <p:cNvSpPr>
                  <a:spLocks noChangeArrowheads="1"/>
                </p:cNvSpPr>
                <p:nvPr/>
              </p:nvSpPr>
              <p:spPr bwMode="auto">
                <a:xfrm>
                  <a:off x="4340" y="3072"/>
                  <a:ext cx="144" cy="144"/>
                </a:xfrm>
                <a:prstGeom prst="ellipse">
                  <a:avLst/>
                </a:prstGeom>
                <a:solidFill>
                  <a:schemeClr val="accent2"/>
                </a:solidFill>
                <a:ln w="9525">
                  <a:noFill/>
                  <a:round/>
                  <a:headEnd/>
                  <a:tailEnd/>
                </a:ln>
              </p:spPr>
              <p:txBody>
                <a:bodyPr wrap="none" anchor="ctr"/>
                <a:lstStyle/>
                <a:p>
                  <a:endParaRPr lang="en-US"/>
                </a:p>
              </p:txBody>
            </p:sp>
            <p:sp>
              <p:nvSpPr>
                <p:cNvPr id="16484" name="Oval 58"/>
                <p:cNvSpPr>
                  <a:spLocks noChangeArrowheads="1"/>
                </p:cNvSpPr>
                <p:nvPr/>
              </p:nvSpPr>
              <p:spPr bwMode="auto">
                <a:xfrm>
                  <a:off x="4532" y="3072"/>
                  <a:ext cx="144" cy="144"/>
                </a:xfrm>
                <a:prstGeom prst="ellipse">
                  <a:avLst/>
                </a:prstGeom>
                <a:solidFill>
                  <a:schemeClr val="accent2"/>
                </a:solidFill>
                <a:ln w="9525">
                  <a:noFill/>
                  <a:round/>
                  <a:headEnd/>
                  <a:tailEnd/>
                </a:ln>
              </p:spPr>
              <p:txBody>
                <a:bodyPr wrap="none" anchor="ctr"/>
                <a:lstStyle/>
                <a:p>
                  <a:endParaRPr lang="en-US"/>
                </a:p>
              </p:txBody>
            </p:sp>
          </p:grpSp>
          <p:grpSp>
            <p:nvGrpSpPr>
              <p:cNvPr id="17" name="Group 59"/>
              <p:cNvGrpSpPr>
                <a:grpSpLocks/>
              </p:cNvGrpSpPr>
              <p:nvPr/>
            </p:nvGrpSpPr>
            <p:grpSpPr bwMode="auto">
              <a:xfrm>
                <a:off x="4150" y="3221"/>
                <a:ext cx="528" cy="144"/>
                <a:chOff x="4151" y="3266"/>
                <a:chExt cx="528" cy="144"/>
              </a:xfrm>
            </p:grpSpPr>
            <p:sp>
              <p:nvSpPr>
                <p:cNvPr id="16479" name="Oval 60"/>
                <p:cNvSpPr>
                  <a:spLocks noChangeArrowheads="1"/>
                </p:cNvSpPr>
                <p:nvPr/>
              </p:nvSpPr>
              <p:spPr bwMode="auto">
                <a:xfrm>
                  <a:off x="4151" y="3266"/>
                  <a:ext cx="144" cy="144"/>
                </a:xfrm>
                <a:prstGeom prst="ellipse">
                  <a:avLst/>
                </a:prstGeom>
                <a:solidFill>
                  <a:schemeClr val="accent2"/>
                </a:solidFill>
                <a:ln w="9525">
                  <a:noFill/>
                  <a:round/>
                  <a:headEnd/>
                  <a:tailEnd/>
                </a:ln>
              </p:spPr>
              <p:txBody>
                <a:bodyPr wrap="none" anchor="ctr"/>
                <a:lstStyle/>
                <a:p>
                  <a:endParaRPr lang="en-US"/>
                </a:p>
              </p:txBody>
            </p:sp>
            <p:sp>
              <p:nvSpPr>
                <p:cNvPr id="16480" name="Oval 61"/>
                <p:cNvSpPr>
                  <a:spLocks noChangeArrowheads="1"/>
                </p:cNvSpPr>
                <p:nvPr/>
              </p:nvSpPr>
              <p:spPr bwMode="auto">
                <a:xfrm>
                  <a:off x="4343" y="3266"/>
                  <a:ext cx="144" cy="144"/>
                </a:xfrm>
                <a:prstGeom prst="ellipse">
                  <a:avLst/>
                </a:prstGeom>
                <a:solidFill>
                  <a:schemeClr val="accent2"/>
                </a:solidFill>
                <a:ln w="9525">
                  <a:noFill/>
                  <a:round/>
                  <a:headEnd/>
                  <a:tailEnd/>
                </a:ln>
              </p:spPr>
              <p:txBody>
                <a:bodyPr wrap="none" anchor="ctr"/>
                <a:lstStyle/>
                <a:p>
                  <a:endParaRPr lang="en-US"/>
                </a:p>
              </p:txBody>
            </p:sp>
            <p:sp>
              <p:nvSpPr>
                <p:cNvPr id="16481" name="Oval 62"/>
                <p:cNvSpPr>
                  <a:spLocks noChangeArrowheads="1"/>
                </p:cNvSpPr>
                <p:nvPr/>
              </p:nvSpPr>
              <p:spPr bwMode="auto">
                <a:xfrm>
                  <a:off x="4535" y="3266"/>
                  <a:ext cx="144" cy="144"/>
                </a:xfrm>
                <a:prstGeom prst="ellipse">
                  <a:avLst/>
                </a:prstGeom>
                <a:solidFill>
                  <a:schemeClr val="accent2"/>
                </a:solidFill>
                <a:ln w="9525">
                  <a:noFill/>
                  <a:round/>
                  <a:headEnd/>
                  <a:tailEnd/>
                </a:ln>
              </p:spPr>
              <p:txBody>
                <a:bodyPr wrap="none" anchor="ctr"/>
                <a:lstStyle/>
                <a:p>
                  <a:endParaRPr lang="en-US"/>
                </a:p>
              </p:txBody>
            </p:sp>
          </p:grpSp>
        </p:grpSp>
        <p:grpSp>
          <p:nvGrpSpPr>
            <p:cNvPr id="18" name="Group 63"/>
            <p:cNvGrpSpPr>
              <a:grpSpLocks/>
            </p:cNvGrpSpPr>
            <p:nvPr/>
          </p:nvGrpSpPr>
          <p:grpSpPr bwMode="auto">
            <a:xfrm>
              <a:off x="1443" y="937"/>
              <a:ext cx="672" cy="680"/>
              <a:chOff x="3564" y="3470"/>
              <a:chExt cx="672" cy="680"/>
            </a:xfrm>
          </p:grpSpPr>
          <p:sp>
            <p:nvSpPr>
              <p:cNvPr id="16465" name="AutoShape 64"/>
              <p:cNvSpPr>
                <a:spLocks noChangeArrowheads="1"/>
              </p:cNvSpPr>
              <p:nvPr/>
            </p:nvSpPr>
            <p:spPr bwMode="auto">
              <a:xfrm>
                <a:off x="3564" y="3470"/>
                <a:ext cx="672" cy="680"/>
              </a:xfrm>
              <a:prstGeom prst="foldedCorner">
                <a:avLst>
                  <a:gd name="adj" fmla="val 12500"/>
                </a:avLst>
              </a:prstGeom>
              <a:solidFill>
                <a:srgbClr val="CCFFCC"/>
              </a:solidFill>
              <a:ln w="12700">
                <a:solidFill>
                  <a:schemeClr val="tx1"/>
                </a:solidFill>
                <a:round/>
                <a:headEnd type="none" w="sm" len="sm"/>
                <a:tailEnd type="none" w="sm" len="sm"/>
              </a:ln>
            </p:spPr>
            <p:txBody>
              <a:bodyPr wrap="none" lIns="0" rIns="0" anchor="ctr"/>
              <a:lstStyle/>
              <a:p>
                <a:endParaRPr lang="en-US"/>
              </a:p>
            </p:txBody>
          </p:sp>
          <p:sp>
            <p:nvSpPr>
              <p:cNvPr id="16466" name="Text Box 65"/>
              <p:cNvSpPr txBox="1">
                <a:spLocks noChangeArrowheads="1"/>
              </p:cNvSpPr>
              <p:nvPr/>
            </p:nvSpPr>
            <p:spPr bwMode="auto">
              <a:xfrm>
                <a:off x="3564" y="3470"/>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HVAC</a:t>
                </a:r>
              </a:p>
            </p:txBody>
          </p:sp>
          <p:grpSp>
            <p:nvGrpSpPr>
              <p:cNvPr id="19" name="Group 66"/>
              <p:cNvGrpSpPr>
                <a:grpSpLocks/>
              </p:cNvGrpSpPr>
              <p:nvPr/>
            </p:nvGrpSpPr>
            <p:grpSpPr bwMode="auto">
              <a:xfrm>
                <a:off x="3633" y="3761"/>
                <a:ext cx="528" cy="144"/>
                <a:chOff x="4148" y="3072"/>
                <a:chExt cx="528" cy="144"/>
              </a:xfrm>
            </p:grpSpPr>
            <p:sp>
              <p:nvSpPr>
                <p:cNvPr id="16472" name="Oval 67"/>
                <p:cNvSpPr>
                  <a:spLocks noChangeArrowheads="1"/>
                </p:cNvSpPr>
                <p:nvPr/>
              </p:nvSpPr>
              <p:spPr bwMode="auto">
                <a:xfrm>
                  <a:off x="4148" y="3072"/>
                  <a:ext cx="144" cy="144"/>
                </a:xfrm>
                <a:prstGeom prst="ellipse">
                  <a:avLst/>
                </a:prstGeom>
                <a:solidFill>
                  <a:srgbClr val="336600"/>
                </a:solidFill>
                <a:ln w="9525">
                  <a:noFill/>
                  <a:round/>
                  <a:headEnd/>
                  <a:tailEnd/>
                </a:ln>
              </p:spPr>
              <p:txBody>
                <a:bodyPr wrap="none" anchor="ctr"/>
                <a:lstStyle/>
                <a:p>
                  <a:endParaRPr lang="en-US"/>
                </a:p>
              </p:txBody>
            </p:sp>
            <p:sp>
              <p:nvSpPr>
                <p:cNvPr id="16473" name="Oval 68"/>
                <p:cNvSpPr>
                  <a:spLocks noChangeArrowheads="1"/>
                </p:cNvSpPr>
                <p:nvPr/>
              </p:nvSpPr>
              <p:spPr bwMode="auto">
                <a:xfrm>
                  <a:off x="4340" y="3072"/>
                  <a:ext cx="144" cy="144"/>
                </a:xfrm>
                <a:prstGeom prst="ellipse">
                  <a:avLst/>
                </a:prstGeom>
                <a:solidFill>
                  <a:srgbClr val="336600"/>
                </a:solidFill>
                <a:ln w="9525">
                  <a:noFill/>
                  <a:round/>
                  <a:headEnd/>
                  <a:tailEnd/>
                </a:ln>
              </p:spPr>
              <p:txBody>
                <a:bodyPr wrap="none" anchor="ctr"/>
                <a:lstStyle/>
                <a:p>
                  <a:endParaRPr lang="en-US"/>
                </a:p>
              </p:txBody>
            </p:sp>
            <p:sp>
              <p:nvSpPr>
                <p:cNvPr id="16474" name="Oval 69"/>
                <p:cNvSpPr>
                  <a:spLocks noChangeArrowheads="1"/>
                </p:cNvSpPr>
                <p:nvPr/>
              </p:nvSpPr>
              <p:spPr bwMode="auto">
                <a:xfrm>
                  <a:off x="4532" y="3072"/>
                  <a:ext cx="144" cy="144"/>
                </a:xfrm>
                <a:prstGeom prst="ellipse">
                  <a:avLst/>
                </a:prstGeom>
                <a:solidFill>
                  <a:srgbClr val="336600"/>
                </a:solidFill>
                <a:ln w="9525">
                  <a:noFill/>
                  <a:round/>
                  <a:headEnd/>
                  <a:tailEnd/>
                </a:ln>
              </p:spPr>
              <p:txBody>
                <a:bodyPr wrap="none" anchor="ctr"/>
                <a:lstStyle/>
                <a:p>
                  <a:endParaRPr lang="en-US"/>
                </a:p>
              </p:txBody>
            </p:sp>
          </p:grpSp>
          <p:grpSp>
            <p:nvGrpSpPr>
              <p:cNvPr id="20" name="Group 70"/>
              <p:cNvGrpSpPr>
                <a:grpSpLocks/>
              </p:cNvGrpSpPr>
              <p:nvPr/>
            </p:nvGrpSpPr>
            <p:grpSpPr bwMode="auto">
              <a:xfrm>
                <a:off x="3634" y="3955"/>
                <a:ext cx="528" cy="144"/>
                <a:chOff x="4151" y="3266"/>
                <a:chExt cx="528" cy="144"/>
              </a:xfrm>
            </p:grpSpPr>
            <p:sp>
              <p:nvSpPr>
                <p:cNvPr id="16469" name="Oval 71"/>
                <p:cNvSpPr>
                  <a:spLocks noChangeArrowheads="1"/>
                </p:cNvSpPr>
                <p:nvPr/>
              </p:nvSpPr>
              <p:spPr bwMode="auto">
                <a:xfrm>
                  <a:off x="4151" y="3266"/>
                  <a:ext cx="144" cy="144"/>
                </a:xfrm>
                <a:prstGeom prst="ellipse">
                  <a:avLst/>
                </a:prstGeom>
                <a:solidFill>
                  <a:srgbClr val="336600"/>
                </a:solidFill>
                <a:ln w="9525">
                  <a:noFill/>
                  <a:round/>
                  <a:headEnd/>
                  <a:tailEnd/>
                </a:ln>
              </p:spPr>
              <p:txBody>
                <a:bodyPr wrap="none" anchor="ctr"/>
                <a:lstStyle/>
                <a:p>
                  <a:endParaRPr lang="en-US"/>
                </a:p>
              </p:txBody>
            </p:sp>
            <p:sp>
              <p:nvSpPr>
                <p:cNvPr id="16470" name="Oval 72"/>
                <p:cNvSpPr>
                  <a:spLocks noChangeArrowheads="1"/>
                </p:cNvSpPr>
                <p:nvPr/>
              </p:nvSpPr>
              <p:spPr bwMode="auto">
                <a:xfrm>
                  <a:off x="4343" y="3266"/>
                  <a:ext cx="144" cy="144"/>
                </a:xfrm>
                <a:prstGeom prst="ellipse">
                  <a:avLst/>
                </a:prstGeom>
                <a:solidFill>
                  <a:srgbClr val="336600"/>
                </a:solidFill>
                <a:ln w="9525">
                  <a:noFill/>
                  <a:round/>
                  <a:headEnd/>
                  <a:tailEnd/>
                </a:ln>
              </p:spPr>
              <p:txBody>
                <a:bodyPr wrap="none" anchor="ctr"/>
                <a:lstStyle/>
                <a:p>
                  <a:endParaRPr lang="en-US"/>
                </a:p>
              </p:txBody>
            </p:sp>
            <p:sp>
              <p:nvSpPr>
                <p:cNvPr id="16471" name="Oval 73"/>
                <p:cNvSpPr>
                  <a:spLocks noChangeArrowheads="1"/>
                </p:cNvSpPr>
                <p:nvPr/>
              </p:nvSpPr>
              <p:spPr bwMode="auto">
                <a:xfrm>
                  <a:off x="4535" y="3266"/>
                  <a:ext cx="144" cy="144"/>
                </a:xfrm>
                <a:prstGeom prst="ellipse">
                  <a:avLst/>
                </a:prstGeom>
                <a:solidFill>
                  <a:srgbClr val="336600"/>
                </a:solidFill>
                <a:ln w="9525">
                  <a:noFill/>
                  <a:round/>
                  <a:headEnd/>
                  <a:tailEnd/>
                </a:ln>
              </p:spPr>
              <p:txBody>
                <a:bodyPr wrap="none" anchor="ctr"/>
                <a:lstStyle/>
                <a:p>
                  <a:endParaRPr lang="en-US"/>
                </a:p>
              </p:txBody>
            </p:sp>
          </p:grpSp>
        </p:grpSp>
        <p:grpSp>
          <p:nvGrpSpPr>
            <p:cNvPr id="21" name="Group 74"/>
            <p:cNvGrpSpPr>
              <a:grpSpLocks/>
            </p:cNvGrpSpPr>
            <p:nvPr/>
          </p:nvGrpSpPr>
          <p:grpSpPr bwMode="auto">
            <a:xfrm>
              <a:off x="1616" y="1128"/>
              <a:ext cx="672" cy="680"/>
              <a:chOff x="3190" y="2739"/>
              <a:chExt cx="672" cy="680"/>
            </a:xfrm>
          </p:grpSpPr>
          <p:sp>
            <p:nvSpPr>
              <p:cNvPr id="16455" name="AutoShape 75"/>
              <p:cNvSpPr>
                <a:spLocks noChangeArrowheads="1"/>
              </p:cNvSpPr>
              <p:nvPr/>
            </p:nvSpPr>
            <p:spPr bwMode="auto">
              <a:xfrm>
                <a:off x="3190" y="2739"/>
                <a:ext cx="672" cy="680"/>
              </a:xfrm>
              <a:prstGeom prst="foldedCorner">
                <a:avLst>
                  <a:gd name="adj" fmla="val 12500"/>
                </a:avLst>
              </a:prstGeom>
              <a:solidFill>
                <a:srgbClr val="FFCC99"/>
              </a:solidFill>
              <a:ln w="12700">
                <a:solidFill>
                  <a:schemeClr val="tx1"/>
                </a:solidFill>
                <a:round/>
                <a:headEnd type="none" w="sm" len="sm"/>
                <a:tailEnd type="none" w="sm" len="sm"/>
              </a:ln>
            </p:spPr>
            <p:txBody>
              <a:bodyPr wrap="none" lIns="0" rIns="0" anchor="ctr"/>
              <a:lstStyle/>
              <a:p>
                <a:endParaRPr lang="en-US"/>
              </a:p>
            </p:txBody>
          </p:sp>
          <p:sp>
            <p:nvSpPr>
              <p:cNvPr id="16456" name="Text Box 76"/>
              <p:cNvSpPr txBox="1">
                <a:spLocks noChangeArrowheads="1"/>
              </p:cNvSpPr>
              <p:nvPr/>
            </p:nvSpPr>
            <p:spPr bwMode="auto">
              <a:xfrm>
                <a:off x="3190" y="2739"/>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dirty="0">
                    <a:ea typeface="ＭＳ Ｐゴシック" pitchFamily="34" charset="-128"/>
                  </a:rPr>
                  <a:t>General</a:t>
                </a:r>
              </a:p>
            </p:txBody>
          </p:sp>
          <p:grpSp>
            <p:nvGrpSpPr>
              <p:cNvPr id="22" name="Group 77"/>
              <p:cNvGrpSpPr>
                <a:grpSpLocks/>
              </p:cNvGrpSpPr>
              <p:nvPr/>
            </p:nvGrpSpPr>
            <p:grpSpPr bwMode="auto">
              <a:xfrm>
                <a:off x="3259" y="3030"/>
                <a:ext cx="528" cy="144"/>
                <a:chOff x="4148" y="3072"/>
                <a:chExt cx="528" cy="144"/>
              </a:xfrm>
            </p:grpSpPr>
            <p:sp>
              <p:nvSpPr>
                <p:cNvPr id="16462" name="Oval 78"/>
                <p:cNvSpPr>
                  <a:spLocks noChangeArrowheads="1"/>
                </p:cNvSpPr>
                <p:nvPr/>
              </p:nvSpPr>
              <p:spPr bwMode="auto">
                <a:xfrm>
                  <a:off x="4148" y="3072"/>
                  <a:ext cx="144" cy="144"/>
                </a:xfrm>
                <a:prstGeom prst="ellipse">
                  <a:avLst/>
                </a:prstGeom>
                <a:solidFill>
                  <a:srgbClr val="CC3300"/>
                </a:solidFill>
                <a:ln w="9525">
                  <a:noFill/>
                  <a:round/>
                  <a:headEnd/>
                  <a:tailEnd/>
                </a:ln>
              </p:spPr>
              <p:txBody>
                <a:bodyPr wrap="none" anchor="ctr"/>
                <a:lstStyle/>
                <a:p>
                  <a:endParaRPr lang="en-US"/>
                </a:p>
              </p:txBody>
            </p:sp>
            <p:sp>
              <p:nvSpPr>
                <p:cNvPr id="16463" name="Oval 79"/>
                <p:cNvSpPr>
                  <a:spLocks noChangeArrowheads="1"/>
                </p:cNvSpPr>
                <p:nvPr/>
              </p:nvSpPr>
              <p:spPr bwMode="auto">
                <a:xfrm>
                  <a:off x="4340" y="3072"/>
                  <a:ext cx="144" cy="144"/>
                </a:xfrm>
                <a:prstGeom prst="ellipse">
                  <a:avLst/>
                </a:prstGeom>
                <a:solidFill>
                  <a:srgbClr val="CC3300"/>
                </a:solidFill>
                <a:ln w="9525">
                  <a:noFill/>
                  <a:round/>
                  <a:headEnd/>
                  <a:tailEnd/>
                </a:ln>
              </p:spPr>
              <p:txBody>
                <a:bodyPr wrap="none" anchor="ctr"/>
                <a:lstStyle/>
                <a:p>
                  <a:endParaRPr lang="en-US"/>
                </a:p>
              </p:txBody>
            </p:sp>
            <p:sp>
              <p:nvSpPr>
                <p:cNvPr id="16464" name="Oval 80"/>
                <p:cNvSpPr>
                  <a:spLocks noChangeArrowheads="1"/>
                </p:cNvSpPr>
                <p:nvPr/>
              </p:nvSpPr>
              <p:spPr bwMode="auto">
                <a:xfrm>
                  <a:off x="4532" y="3072"/>
                  <a:ext cx="144" cy="144"/>
                </a:xfrm>
                <a:prstGeom prst="ellipse">
                  <a:avLst/>
                </a:prstGeom>
                <a:solidFill>
                  <a:srgbClr val="CC3300"/>
                </a:solidFill>
                <a:ln w="9525">
                  <a:noFill/>
                  <a:round/>
                  <a:headEnd/>
                  <a:tailEnd/>
                </a:ln>
              </p:spPr>
              <p:txBody>
                <a:bodyPr wrap="none" anchor="ctr"/>
                <a:lstStyle/>
                <a:p>
                  <a:endParaRPr lang="en-US"/>
                </a:p>
              </p:txBody>
            </p:sp>
          </p:grpSp>
          <p:grpSp>
            <p:nvGrpSpPr>
              <p:cNvPr id="23" name="Group 81"/>
              <p:cNvGrpSpPr>
                <a:grpSpLocks/>
              </p:cNvGrpSpPr>
              <p:nvPr/>
            </p:nvGrpSpPr>
            <p:grpSpPr bwMode="auto">
              <a:xfrm>
                <a:off x="3260" y="3224"/>
                <a:ext cx="528" cy="144"/>
                <a:chOff x="4151" y="3266"/>
                <a:chExt cx="528" cy="144"/>
              </a:xfrm>
            </p:grpSpPr>
            <p:sp>
              <p:nvSpPr>
                <p:cNvPr id="16459" name="Oval 82"/>
                <p:cNvSpPr>
                  <a:spLocks noChangeArrowheads="1"/>
                </p:cNvSpPr>
                <p:nvPr/>
              </p:nvSpPr>
              <p:spPr bwMode="auto">
                <a:xfrm>
                  <a:off x="4151" y="3266"/>
                  <a:ext cx="144" cy="144"/>
                </a:xfrm>
                <a:prstGeom prst="ellipse">
                  <a:avLst/>
                </a:prstGeom>
                <a:solidFill>
                  <a:srgbClr val="CC3300"/>
                </a:solidFill>
                <a:ln w="9525">
                  <a:noFill/>
                  <a:round/>
                  <a:headEnd/>
                  <a:tailEnd/>
                </a:ln>
              </p:spPr>
              <p:txBody>
                <a:bodyPr wrap="none" anchor="ctr"/>
                <a:lstStyle/>
                <a:p>
                  <a:endParaRPr lang="en-US"/>
                </a:p>
              </p:txBody>
            </p:sp>
            <p:sp>
              <p:nvSpPr>
                <p:cNvPr id="16460" name="Oval 83"/>
                <p:cNvSpPr>
                  <a:spLocks noChangeArrowheads="1"/>
                </p:cNvSpPr>
                <p:nvPr/>
              </p:nvSpPr>
              <p:spPr bwMode="auto">
                <a:xfrm>
                  <a:off x="4343" y="3266"/>
                  <a:ext cx="144" cy="144"/>
                </a:xfrm>
                <a:prstGeom prst="ellipse">
                  <a:avLst/>
                </a:prstGeom>
                <a:solidFill>
                  <a:srgbClr val="CC3300"/>
                </a:solidFill>
                <a:ln w="9525">
                  <a:noFill/>
                  <a:round/>
                  <a:headEnd/>
                  <a:tailEnd/>
                </a:ln>
              </p:spPr>
              <p:txBody>
                <a:bodyPr wrap="none" anchor="ctr"/>
                <a:lstStyle/>
                <a:p>
                  <a:endParaRPr lang="en-US"/>
                </a:p>
              </p:txBody>
            </p:sp>
            <p:sp>
              <p:nvSpPr>
                <p:cNvPr id="16461" name="Oval 84"/>
                <p:cNvSpPr>
                  <a:spLocks noChangeArrowheads="1"/>
                </p:cNvSpPr>
                <p:nvPr/>
              </p:nvSpPr>
              <p:spPr bwMode="auto">
                <a:xfrm>
                  <a:off x="4535" y="3266"/>
                  <a:ext cx="144" cy="144"/>
                </a:xfrm>
                <a:prstGeom prst="ellipse">
                  <a:avLst/>
                </a:prstGeom>
                <a:solidFill>
                  <a:srgbClr val="CC3300"/>
                </a:solidFill>
                <a:ln w="9525">
                  <a:noFill/>
                  <a:round/>
                  <a:headEnd/>
                  <a:tailEnd/>
                </a:ln>
              </p:spPr>
              <p:txBody>
                <a:bodyPr wrap="none" anchor="ctr"/>
                <a:lstStyle/>
                <a:p>
                  <a:endParaRPr lang="en-US"/>
                </a:p>
              </p:txBody>
            </p:sp>
          </p:grpSp>
        </p:grpSp>
      </p:grpSp>
      <p:grpSp>
        <p:nvGrpSpPr>
          <p:cNvPr id="24" name="Group 85"/>
          <p:cNvGrpSpPr>
            <a:grpSpLocks/>
          </p:cNvGrpSpPr>
          <p:nvPr/>
        </p:nvGrpSpPr>
        <p:grpSpPr bwMode="auto">
          <a:xfrm>
            <a:off x="2813050" y="1154113"/>
            <a:ext cx="1417638" cy="1157287"/>
            <a:chOff x="2739" y="336"/>
            <a:chExt cx="1672" cy="1515"/>
          </a:xfrm>
        </p:grpSpPr>
        <p:sp>
          <p:nvSpPr>
            <p:cNvPr id="16393" name="AutoShape 86"/>
            <p:cNvSpPr>
              <a:spLocks noChangeArrowheads="1"/>
            </p:cNvSpPr>
            <p:nvPr/>
          </p:nvSpPr>
          <p:spPr bwMode="auto">
            <a:xfrm>
              <a:off x="2739" y="336"/>
              <a:ext cx="1672" cy="1515"/>
            </a:xfrm>
            <a:prstGeom prst="roundRect">
              <a:avLst>
                <a:gd name="adj" fmla="val 8259"/>
              </a:avLst>
            </a:prstGeom>
            <a:solidFill>
              <a:srgbClr val="F8F8F8"/>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p>
              <a:endParaRPr lang="en-US"/>
            </a:p>
          </p:txBody>
        </p:sp>
        <p:grpSp>
          <p:nvGrpSpPr>
            <p:cNvPr id="25" name="Group 87"/>
            <p:cNvGrpSpPr>
              <a:grpSpLocks/>
            </p:cNvGrpSpPr>
            <p:nvPr/>
          </p:nvGrpSpPr>
          <p:grpSpPr bwMode="auto">
            <a:xfrm>
              <a:off x="3236" y="597"/>
              <a:ext cx="672" cy="680"/>
              <a:chOff x="3037" y="731"/>
              <a:chExt cx="672" cy="680"/>
            </a:xfrm>
          </p:grpSpPr>
          <p:sp>
            <p:nvSpPr>
              <p:cNvPr id="16436" name="AutoShape 88"/>
              <p:cNvSpPr>
                <a:spLocks noChangeArrowheads="1"/>
              </p:cNvSpPr>
              <p:nvPr/>
            </p:nvSpPr>
            <p:spPr bwMode="auto">
              <a:xfrm>
                <a:off x="3037" y="731"/>
                <a:ext cx="672" cy="680"/>
              </a:xfrm>
              <a:prstGeom prst="foldedCorner">
                <a:avLst>
                  <a:gd name="adj" fmla="val 12500"/>
                </a:avLst>
              </a:prstGeom>
              <a:solidFill>
                <a:srgbClr val="DDDDDD"/>
              </a:solidFill>
              <a:ln w="12700">
                <a:solidFill>
                  <a:schemeClr val="tx1"/>
                </a:solidFill>
                <a:prstDash val="dash"/>
                <a:round/>
                <a:headEnd type="none" w="sm" len="sm"/>
                <a:tailEnd type="none" w="sm" len="sm"/>
              </a:ln>
            </p:spPr>
            <p:txBody>
              <a:bodyPr wrap="none" lIns="0" rIns="0" anchor="ctr"/>
              <a:lstStyle/>
              <a:p>
                <a:endParaRPr lang="en-US"/>
              </a:p>
            </p:txBody>
          </p:sp>
          <p:sp>
            <p:nvSpPr>
              <p:cNvPr id="16437" name="Text Box 89"/>
              <p:cNvSpPr txBox="1">
                <a:spLocks noChangeArrowheads="1"/>
              </p:cNvSpPr>
              <p:nvPr/>
            </p:nvSpPr>
            <p:spPr bwMode="auto">
              <a:xfrm>
                <a:off x="3037" y="731"/>
                <a:ext cx="672" cy="241"/>
              </a:xfrm>
              <a:prstGeom prst="rect">
                <a:avLst/>
              </a:prstGeom>
              <a:noFill/>
              <a:ln w="12700">
                <a:noFill/>
                <a:miter lim="800000"/>
                <a:headEnd type="none" w="sm" len="sm"/>
                <a:tailEnd type="none" w="sm" len="sm"/>
              </a:ln>
            </p:spPr>
            <p:txBody>
              <a:bodyPr lIns="0" rIns="0">
                <a:spAutoFit/>
              </a:bodyPr>
              <a:lstStyle/>
              <a:p>
                <a:pPr algn="ctr" eaLnBrk="0" hangingPunct="0"/>
                <a:endParaRPr lang="en-GB" sz="600">
                  <a:ea typeface="ＭＳ Ｐゴシック" pitchFamily="34" charset="-128"/>
                </a:endParaRPr>
              </a:p>
            </p:txBody>
          </p:sp>
          <p:grpSp>
            <p:nvGrpSpPr>
              <p:cNvPr id="26" name="Group 90"/>
              <p:cNvGrpSpPr>
                <a:grpSpLocks/>
              </p:cNvGrpSpPr>
              <p:nvPr/>
            </p:nvGrpSpPr>
            <p:grpSpPr bwMode="auto">
              <a:xfrm>
                <a:off x="3106" y="1022"/>
                <a:ext cx="528" cy="144"/>
                <a:chOff x="4148" y="3072"/>
                <a:chExt cx="528" cy="144"/>
              </a:xfrm>
            </p:grpSpPr>
            <p:sp>
              <p:nvSpPr>
                <p:cNvPr id="16443" name="Oval 91"/>
                <p:cNvSpPr>
                  <a:spLocks noChangeArrowheads="1"/>
                </p:cNvSpPr>
                <p:nvPr/>
              </p:nvSpPr>
              <p:spPr bwMode="auto">
                <a:xfrm>
                  <a:off x="4148" y="3072"/>
                  <a:ext cx="144" cy="144"/>
                </a:xfrm>
                <a:prstGeom prst="ellipse">
                  <a:avLst/>
                </a:prstGeom>
                <a:solidFill>
                  <a:schemeClr val="tx1"/>
                </a:solidFill>
                <a:ln w="9525">
                  <a:noFill/>
                  <a:round/>
                  <a:headEnd/>
                  <a:tailEnd/>
                </a:ln>
              </p:spPr>
              <p:txBody>
                <a:bodyPr wrap="none" anchor="ctr"/>
                <a:lstStyle/>
                <a:p>
                  <a:endParaRPr lang="en-US"/>
                </a:p>
              </p:txBody>
            </p:sp>
            <p:sp>
              <p:nvSpPr>
                <p:cNvPr id="16444" name="Oval 92"/>
                <p:cNvSpPr>
                  <a:spLocks noChangeArrowheads="1"/>
                </p:cNvSpPr>
                <p:nvPr/>
              </p:nvSpPr>
              <p:spPr bwMode="auto">
                <a:xfrm>
                  <a:off x="4340" y="3072"/>
                  <a:ext cx="144" cy="144"/>
                </a:xfrm>
                <a:prstGeom prst="ellipse">
                  <a:avLst/>
                </a:prstGeom>
                <a:solidFill>
                  <a:schemeClr val="tx1"/>
                </a:solidFill>
                <a:ln w="9525">
                  <a:noFill/>
                  <a:round/>
                  <a:headEnd/>
                  <a:tailEnd/>
                </a:ln>
              </p:spPr>
              <p:txBody>
                <a:bodyPr wrap="none" anchor="ctr"/>
                <a:lstStyle/>
                <a:p>
                  <a:endParaRPr lang="en-US"/>
                </a:p>
              </p:txBody>
            </p:sp>
            <p:sp>
              <p:nvSpPr>
                <p:cNvPr id="16445" name="Oval 93"/>
                <p:cNvSpPr>
                  <a:spLocks noChangeArrowheads="1"/>
                </p:cNvSpPr>
                <p:nvPr/>
              </p:nvSpPr>
              <p:spPr bwMode="auto">
                <a:xfrm>
                  <a:off x="4532" y="3072"/>
                  <a:ext cx="144" cy="144"/>
                </a:xfrm>
                <a:prstGeom prst="ellipse">
                  <a:avLst/>
                </a:prstGeom>
                <a:solidFill>
                  <a:schemeClr val="tx1"/>
                </a:solidFill>
                <a:ln w="9525">
                  <a:noFill/>
                  <a:round/>
                  <a:headEnd/>
                  <a:tailEnd/>
                </a:ln>
              </p:spPr>
              <p:txBody>
                <a:bodyPr wrap="none" anchor="ctr"/>
                <a:lstStyle/>
                <a:p>
                  <a:endParaRPr lang="en-US"/>
                </a:p>
              </p:txBody>
            </p:sp>
          </p:grpSp>
          <p:grpSp>
            <p:nvGrpSpPr>
              <p:cNvPr id="27" name="Group 94"/>
              <p:cNvGrpSpPr>
                <a:grpSpLocks/>
              </p:cNvGrpSpPr>
              <p:nvPr/>
            </p:nvGrpSpPr>
            <p:grpSpPr bwMode="auto">
              <a:xfrm>
                <a:off x="3107" y="1216"/>
                <a:ext cx="528" cy="144"/>
                <a:chOff x="4151" y="3266"/>
                <a:chExt cx="528" cy="144"/>
              </a:xfrm>
            </p:grpSpPr>
            <p:sp>
              <p:nvSpPr>
                <p:cNvPr id="16440" name="Oval 95"/>
                <p:cNvSpPr>
                  <a:spLocks noChangeArrowheads="1"/>
                </p:cNvSpPr>
                <p:nvPr/>
              </p:nvSpPr>
              <p:spPr bwMode="auto">
                <a:xfrm>
                  <a:off x="4151" y="3266"/>
                  <a:ext cx="144" cy="144"/>
                </a:xfrm>
                <a:prstGeom prst="ellipse">
                  <a:avLst/>
                </a:prstGeom>
                <a:solidFill>
                  <a:schemeClr val="tx1"/>
                </a:solidFill>
                <a:ln w="9525">
                  <a:noFill/>
                  <a:round/>
                  <a:headEnd/>
                  <a:tailEnd/>
                </a:ln>
              </p:spPr>
              <p:txBody>
                <a:bodyPr wrap="none" anchor="ctr"/>
                <a:lstStyle/>
                <a:p>
                  <a:endParaRPr lang="en-US"/>
                </a:p>
              </p:txBody>
            </p:sp>
            <p:sp>
              <p:nvSpPr>
                <p:cNvPr id="16441" name="Oval 96"/>
                <p:cNvSpPr>
                  <a:spLocks noChangeArrowheads="1"/>
                </p:cNvSpPr>
                <p:nvPr/>
              </p:nvSpPr>
              <p:spPr bwMode="auto">
                <a:xfrm>
                  <a:off x="4343" y="3266"/>
                  <a:ext cx="144" cy="144"/>
                </a:xfrm>
                <a:prstGeom prst="ellipse">
                  <a:avLst/>
                </a:prstGeom>
                <a:solidFill>
                  <a:schemeClr val="tx1"/>
                </a:solidFill>
                <a:ln w="9525">
                  <a:noFill/>
                  <a:round/>
                  <a:headEnd/>
                  <a:tailEnd/>
                </a:ln>
              </p:spPr>
              <p:txBody>
                <a:bodyPr wrap="none" anchor="ctr"/>
                <a:lstStyle/>
                <a:p>
                  <a:endParaRPr lang="en-US"/>
                </a:p>
              </p:txBody>
            </p:sp>
            <p:sp>
              <p:nvSpPr>
                <p:cNvPr id="16442" name="Oval 97"/>
                <p:cNvSpPr>
                  <a:spLocks noChangeArrowheads="1"/>
                </p:cNvSpPr>
                <p:nvPr/>
              </p:nvSpPr>
              <p:spPr bwMode="auto">
                <a:xfrm>
                  <a:off x="4535" y="3266"/>
                  <a:ext cx="144" cy="144"/>
                </a:xfrm>
                <a:prstGeom prst="ellipse">
                  <a:avLst/>
                </a:prstGeom>
                <a:solidFill>
                  <a:schemeClr val="tx1"/>
                </a:solidFill>
                <a:ln w="9525">
                  <a:noFill/>
                  <a:round/>
                  <a:headEnd/>
                  <a:tailEnd/>
                </a:ln>
              </p:spPr>
              <p:txBody>
                <a:bodyPr wrap="none" anchor="ctr"/>
                <a:lstStyle/>
                <a:p>
                  <a:endParaRPr lang="en-US"/>
                </a:p>
              </p:txBody>
            </p:sp>
          </p:grpSp>
        </p:grpSp>
        <p:grpSp>
          <p:nvGrpSpPr>
            <p:cNvPr id="28" name="Group 98"/>
            <p:cNvGrpSpPr>
              <a:grpSpLocks/>
            </p:cNvGrpSpPr>
            <p:nvPr/>
          </p:nvGrpSpPr>
          <p:grpSpPr bwMode="auto">
            <a:xfrm>
              <a:off x="3037" y="731"/>
              <a:ext cx="672" cy="680"/>
              <a:chOff x="3037" y="731"/>
              <a:chExt cx="672" cy="680"/>
            </a:xfrm>
          </p:grpSpPr>
          <p:sp>
            <p:nvSpPr>
              <p:cNvPr id="16426" name="AutoShape 99"/>
              <p:cNvSpPr>
                <a:spLocks noChangeArrowheads="1"/>
              </p:cNvSpPr>
              <p:nvPr/>
            </p:nvSpPr>
            <p:spPr bwMode="auto">
              <a:xfrm>
                <a:off x="3037" y="731"/>
                <a:ext cx="672" cy="680"/>
              </a:xfrm>
              <a:prstGeom prst="foldedCorner">
                <a:avLst>
                  <a:gd name="adj" fmla="val 12500"/>
                </a:avLst>
              </a:prstGeom>
              <a:solidFill>
                <a:srgbClr val="DDDDDD"/>
              </a:solidFill>
              <a:ln w="12700">
                <a:solidFill>
                  <a:schemeClr val="tx1"/>
                </a:solidFill>
                <a:prstDash val="dash"/>
                <a:round/>
                <a:headEnd type="none" w="sm" len="sm"/>
                <a:tailEnd type="none" w="sm" len="sm"/>
              </a:ln>
            </p:spPr>
            <p:txBody>
              <a:bodyPr wrap="none" lIns="0" rIns="0" anchor="ctr"/>
              <a:lstStyle/>
              <a:p>
                <a:endParaRPr lang="en-US"/>
              </a:p>
            </p:txBody>
          </p:sp>
          <p:sp>
            <p:nvSpPr>
              <p:cNvPr id="16427" name="Text Box 100"/>
              <p:cNvSpPr txBox="1">
                <a:spLocks noChangeArrowheads="1"/>
              </p:cNvSpPr>
              <p:nvPr/>
            </p:nvSpPr>
            <p:spPr bwMode="auto">
              <a:xfrm>
                <a:off x="3037" y="731"/>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Others…</a:t>
                </a:r>
              </a:p>
            </p:txBody>
          </p:sp>
          <p:grpSp>
            <p:nvGrpSpPr>
              <p:cNvPr id="29" name="Group 101"/>
              <p:cNvGrpSpPr>
                <a:grpSpLocks/>
              </p:cNvGrpSpPr>
              <p:nvPr/>
            </p:nvGrpSpPr>
            <p:grpSpPr bwMode="auto">
              <a:xfrm>
                <a:off x="3106" y="1022"/>
                <a:ext cx="528" cy="144"/>
                <a:chOff x="4148" y="3072"/>
                <a:chExt cx="528" cy="144"/>
              </a:xfrm>
            </p:grpSpPr>
            <p:sp>
              <p:nvSpPr>
                <p:cNvPr id="16433" name="Oval 102"/>
                <p:cNvSpPr>
                  <a:spLocks noChangeArrowheads="1"/>
                </p:cNvSpPr>
                <p:nvPr/>
              </p:nvSpPr>
              <p:spPr bwMode="auto">
                <a:xfrm>
                  <a:off x="4148" y="3072"/>
                  <a:ext cx="144" cy="144"/>
                </a:xfrm>
                <a:prstGeom prst="ellipse">
                  <a:avLst/>
                </a:prstGeom>
                <a:solidFill>
                  <a:schemeClr val="tx1"/>
                </a:solidFill>
                <a:ln w="9525">
                  <a:noFill/>
                  <a:round/>
                  <a:headEnd/>
                  <a:tailEnd/>
                </a:ln>
              </p:spPr>
              <p:txBody>
                <a:bodyPr wrap="none" anchor="ctr"/>
                <a:lstStyle/>
                <a:p>
                  <a:endParaRPr lang="en-US"/>
                </a:p>
              </p:txBody>
            </p:sp>
            <p:sp>
              <p:nvSpPr>
                <p:cNvPr id="16434" name="Oval 103"/>
                <p:cNvSpPr>
                  <a:spLocks noChangeArrowheads="1"/>
                </p:cNvSpPr>
                <p:nvPr/>
              </p:nvSpPr>
              <p:spPr bwMode="auto">
                <a:xfrm>
                  <a:off x="4340" y="3072"/>
                  <a:ext cx="144" cy="144"/>
                </a:xfrm>
                <a:prstGeom prst="ellipse">
                  <a:avLst/>
                </a:prstGeom>
                <a:solidFill>
                  <a:schemeClr val="tx1"/>
                </a:solidFill>
                <a:ln w="9525">
                  <a:noFill/>
                  <a:round/>
                  <a:headEnd/>
                  <a:tailEnd/>
                </a:ln>
              </p:spPr>
              <p:txBody>
                <a:bodyPr wrap="none" anchor="ctr"/>
                <a:lstStyle/>
                <a:p>
                  <a:endParaRPr lang="en-US"/>
                </a:p>
              </p:txBody>
            </p:sp>
            <p:sp>
              <p:nvSpPr>
                <p:cNvPr id="16435" name="Oval 104"/>
                <p:cNvSpPr>
                  <a:spLocks noChangeArrowheads="1"/>
                </p:cNvSpPr>
                <p:nvPr/>
              </p:nvSpPr>
              <p:spPr bwMode="auto">
                <a:xfrm>
                  <a:off x="4532" y="3072"/>
                  <a:ext cx="144" cy="144"/>
                </a:xfrm>
                <a:prstGeom prst="ellipse">
                  <a:avLst/>
                </a:prstGeom>
                <a:solidFill>
                  <a:schemeClr val="tx1"/>
                </a:solidFill>
                <a:ln w="9525">
                  <a:noFill/>
                  <a:round/>
                  <a:headEnd/>
                  <a:tailEnd/>
                </a:ln>
              </p:spPr>
              <p:txBody>
                <a:bodyPr wrap="none" anchor="ctr"/>
                <a:lstStyle/>
                <a:p>
                  <a:endParaRPr lang="en-US"/>
                </a:p>
              </p:txBody>
            </p:sp>
          </p:grpSp>
          <p:grpSp>
            <p:nvGrpSpPr>
              <p:cNvPr id="30" name="Group 105"/>
              <p:cNvGrpSpPr>
                <a:grpSpLocks/>
              </p:cNvGrpSpPr>
              <p:nvPr/>
            </p:nvGrpSpPr>
            <p:grpSpPr bwMode="auto">
              <a:xfrm>
                <a:off x="3107" y="1216"/>
                <a:ext cx="528" cy="144"/>
                <a:chOff x="4151" y="3266"/>
                <a:chExt cx="528" cy="144"/>
              </a:xfrm>
            </p:grpSpPr>
            <p:sp>
              <p:nvSpPr>
                <p:cNvPr id="16430" name="Oval 106"/>
                <p:cNvSpPr>
                  <a:spLocks noChangeArrowheads="1"/>
                </p:cNvSpPr>
                <p:nvPr/>
              </p:nvSpPr>
              <p:spPr bwMode="auto">
                <a:xfrm>
                  <a:off x="4151" y="3266"/>
                  <a:ext cx="144" cy="144"/>
                </a:xfrm>
                <a:prstGeom prst="ellipse">
                  <a:avLst/>
                </a:prstGeom>
                <a:solidFill>
                  <a:schemeClr val="tx1"/>
                </a:solidFill>
                <a:ln w="9525">
                  <a:noFill/>
                  <a:round/>
                  <a:headEnd/>
                  <a:tailEnd/>
                </a:ln>
              </p:spPr>
              <p:txBody>
                <a:bodyPr wrap="none" anchor="ctr"/>
                <a:lstStyle/>
                <a:p>
                  <a:endParaRPr lang="en-US"/>
                </a:p>
              </p:txBody>
            </p:sp>
            <p:sp>
              <p:nvSpPr>
                <p:cNvPr id="16431" name="Oval 107"/>
                <p:cNvSpPr>
                  <a:spLocks noChangeArrowheads="1"/>
                </p:cNvSpPr>
                <p:nvPr/>
              </p:nvSpPr>
              <p:spPr bwMode="auto">
                <a:xfrm>
                  <a:off x="4343" y="3266"/>
                  <a:ext cx="144" cy="144"/>
                </a:xfrm>
                <a:prstGeom prst="ellipse">
                  <a:avLst/>
                </a:prstGeom>
                <a:solidFill>
                  <a:schemeClr val="tx1"/>
                </a:solidFill>
                <a:ln w="9525">
                  <a:noFill/>
                  <a:round/>
                  <a:headEnd/>
                  <a:tailEnd/>
                </a:ln>
              </p:spPr>
              <p:txBody>
                <a:bodyPr wrap="none" anchor="ctr"/>
                <a:lstStyle/>
                <a:p>
                  <a:endParaRPr lang="en-US"/>
                </a:p>
              </p:txBody>
            </p:sp>
            <p:sp>
              <p:nvSpPr>
                <p:cNvPr id="16432" name="Oval 108"/>
                <p:cNvSpPr>
                  <a:spLocks noChangeArrowheads="1"/>
                </p:cNvSpPr>
                <p:nvPr/>
              </p:nvSpPr>
              <p:spPr bwMode="auto">
                <a:xfrm>
                  <a:off x="4535" y="3266"/>
                  <a:ext cx="144" cy="144"/>
                </a:xfrm>
                <a:prstGeom prst="ellipse">
                  <a:avLst/>
                </a:prstGeom>
                <a:solidFill>
                  <a:schemeClr val="tx1"/>
                </a:solidFill>
                <a:ln w="9525">
                  <a:noFill/>
                  <a:round/>
                  <a:headEnd/>
                  <a:tailEnd/>
                </a:ln>
              </p:spPr>
              <p:txBody>
                <a:bodyPr wrap="none" anchor="ctr"/>
                <a:lstStyle/>
                <a:p>
                  <a:endParaRPr lang="en-US"/>
                </a:p>
              </p:txBody>
            </p:sp>
          </p:grpSp>
        </p:grpSp>
        <p:grpSp>
          <p:nvGrpSpPr>
            <p:cNvPr id="31" name="Group 109"/>
            <p:cNvGrpSpPr>
              <a:grpSpLocks/>
            </p:cNvGrpSpPr>
            <p:nvPr/>
          </p:nvGrpSpPr>
          <p:grpSpPr bwMode="auto">
            <a:xfrm>
              <a:off x="3638" y="650"/>
              <a:ext cx="672" cy="680"/>
              <a:chOff x="2794" y="1092"/>
              <a:chExt cx="672" cy="680"/>
            </a:xfrm>
          </p:grpSpPr>
          <p:sp>
            <p:nvSpPr>
              <p:cNvPr id="16418" name="AutoShape 110"/>
              <p:cNvSpPr>
                <a:spLocks noChangeArrowheads="1"/>
              </p:cNvSpPr>
              <p:nvPr/>
            </p:nvSpPr>
            <p:spPr bwMode="auto">
              <a:xfrm>
                <a:off x="2794" y="1092"/>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6419" name="Text Box 111"/>
              <p:cNvSpPr txBox="1">
                <a:spLocks noChangeArrowheads="1"/>
              </p:cNvSpPr>
              <p:nvPr/>
            </p:nvSpPr>
            <p:spPr bwMode="auto">
              <a:xfrm>
                <a:off x="2794" y="1092"/>
                <a:ext cx="672" cy="362"/>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Commercial</a:t>
                </a:r>
                <a:br>
                  <a:rPr lang="en-GB" sz="600">
                    <a:ea typeface="ＭＳ Ｐゴシック" pitchFamily="34" charset="-128"/>
                  </a:rPr>
                </a:br>
                <a:r>
                  <a:rPr lang="en-GB" sz="600">
                    <a:ea typeface="ＭＳ Ｐゴシック" pitchFamily="34" charset="-128"/>
                  </a:rPr>
                  <a:t>Building Auto.</a:t>
                </a:r>
              </a:p>
            </p:txBody>
          </p:sp>
          <p:sp>
            <p:nvSpPr>
              <p:cNvPr id="16420" name="Oval 112"/>
              <p:cNvSpPr>
                <a:spLocks noChangeArrowheads="1"/>
              </p:cNvSpPr>
              <p:nvPr/>
            </p:nvSpPr>
            <p:spPr bwMode="auto">
              <a:xfrm>
                <a:off x="2863" y="1383"/>
                <a:ext cx="144" cy="144"/>
              </a:xfrm>
              <a:prstGeom prst="ellipse">
                <a:avLst/>
              </a:prstGeom>
              <a:solidFill>
                <a:srgbClr val="CC3300"/>
              </a:solidFill>
              <a:ln w="9525">
                <a:noFill/>
                <a:round/>
                <a:headEnd/>
                <a:tailEnd/>
              </a:ln>
            </p:spPr>
            <p:txBody>
              <a:bodyPr wrap="none" anchor="ctr"/>
              <a:lstStyle/>
              <a:p>
                <a:endParaRPr lang="en-US"/>
              </a:p>
            </p:txBody>
          </p:sp>
          <p:sp>
            <p:nvSpPr>
              <p:cNvPr id="16421" name="Oval 113"/>
              <p:cNvSpPr>
                <a:spLocks noChangeArrowheads="1"/>
              </p:cNvSpPr>
              <p:nvPr/>
            </p:nvSpPr>
            <p:spPr bwMode="auto">
              <a:xfrm>
                <a:off x="3055" y="1383"/>
                <a:ext cx="144" cy="144"/>
              </a:xfrm>
              <a:prstGeom prst="ellipse">
                <a:avLst/>
              </a:prstGeom>
              <a:solidFill>
                <a:srgbClr val="336600"/>
              </a:solidFill>
              <a:ln w="9525">
                <a:noFill/>
                <a:round/>
                <a:headEnd/>
                <a:tailEnd/>
              </a:ln>
            </p:spPr>
            <p:txBody>
              <a:bodyPr wrap="none" anchor="ctr"/>
              <a:lstStyle/>
              <a:p>
                <a:endParaRPr lang="en-US"/>
              </a:p>
            </p:txBody>
          </p:sp>
          <p:sp>
            <p:nvSpPr>
              <p:cNvPr id="16422" name="Oval 114"/>
              <p:cNvSpPr>
                <a:spLocks noChangeArrowheads="1"/>
              </p:cNvSpPr>
              <p:nvPr/>
            </p:nvSpPr>
            <p:spPr bwMode="auto">
              <a:xfrm>
                <a:off x="3247" y="1383"/>
                <a:ext cx="144" cy="144"/>
              </a:xfrm>
              <a:prstGeom prst="ellipse">
                <a:avLst/>
              </a:prstGeom>
              <a:solidFill>
                <a:srgbClr val="CC9900"/>
              </a:solidFill>
              <a:ln w="9525">
                <a:noFill/>
                <a:round/>
                <a:headEnd/>
                <a:tailEnd/>
              </a:ln>
            </p:spPr>
            <p:txBody>
              <a:bodyPr wrap="none" anchor="ctr"/>
              <a:lstStyle/>
              <a:p>
                <a:endParaRPr lang="en-US"/>
              </a:p>
            </p:txBody>
          </p:sp>
          <p:sp>
            <p:nvSpPr>
              <p:cNvPr id="16423" name="Oval 115"/>
              <p:cNvSpPr>
                <a:spLocks noChangeArrowheads="1"/>
              </p:cNvSpPr>
              <p:nvPr/>
            </p:nvSpPr>
            <p:spPr bwMode="auto">
              <a:xfrm>
                <a:off x="2864" y="1577"/>
                <a:ext cx="144" cy="144"/>
              </a:xfrm>
              <a:prstGeom prst="ellipse">
                <a:avLst/>
              </a:prstGeom>
              <a:solidFill>
                <a:srgbClr val="CC9900"/>
              </a:solidFill>
              <a:ln w="9525">
                <a:noFill/>
                <a:round/>
                <a:headEnd/>
                <a:tailEnd/>
              </a:ln>
            </p:spPr>
            <p:txBody>
              <a:bodyPr wrap="none" anchor="ctr"/>
              <a:lstStyle/>
              <a:p>
                <a:endParaRPr lang="en-US"/>
              </a:p>
            </p:txBody>
          </p:sp>
          <p:sp>
            <p:nvSpPr>
              <p:cNvPr id="16424" name="Oval 116"/>
              <p:cNvSpPr>
                <a:spLocks noChangeArrowheads="1"/>
              </p:cNvSpPr>
              <p:nvPr/>
            </p:nvSpPr>
            <p:spPr bwMode="auto">
              <a:xfrm>
                <a:off x="3056" y="1577"/>
                <a:ext cx="144" cy="144"/>
              </a:xfrm>
              <a:prstGeom prst="ellipse">
                <a:avLst/>
              </a:prstGeom>
              <a:solidFill>
                <a:schemeClr val="accent2"/>
              </a:solidFill>
              <a:ln w="9525">
                <a:noFill/>
                <a:round/>
                <a:headEnd/>
                <a:tailEnd/>
              </a:ln>
            </p:spPr>
            <p:txBody>
              <a:bodyPr wrap="none" anchor="ctr"/>
              <a:lstStyle/>
              <a:p>
                <a:endParaRPr lang="en-US"/>
              </a:p>
            </p:txBody>
          </p:sp>
          <p:sp>
            <p:nvSpPr>
              <p:cNvPr id="16425" name="Oval 117"/>
              <p:cNvSpPr>
                <a:spLocks noChangeArrowheads="1"/>
              </p:cNvSpPr>
              <p:nvPr/>
            </p:nvSpPr>
            <p:spPr bwMode="auto">
              <a:xfrm>
                <a:off x="3248" y="1577"/>
                <a:ext cx="144" cy="144"/>
              </a:xfrm>
              <a:prstGeom prst="ellipse">
                <a:avLst/>
              </a:prstGeom>
              <a:solidFill>
                <a:srgbClr val="990000"/>
              </a:solidFill>
              <a:ln w="9525">
                <a:noFill/>
                <a:round/>
                <a:headEnd/>
                <a:tailEnd/>
              </a:ln>
            </p:spPr>
            <p:txBody>
              <a:bodyPr wrap="none" anchor="ctr"/>
              <a:lstStyle/>
              <a:p>
                <a:endParaRPr lang="en-US"/>
              </a:p>
            </p:txBody>
          </p:sp>
        </p:grpSp>
        <p:sp>
          <p:nvSpPr>
            <p:cNvPr id="16397" name="Text Box 118"/>
            <p:cNvSpPr txBox="1">
              <a:spLocks noChangeArrowheads="1"/>
            </p:cNvSpPr>
            <p:nvPr/>
          </p:nvSpPr>
          <p:spPr bwMode="auto">
            <a:xfrm>
              <a:off x="2889" y="361"/>
              <a:ext cx="1408" cy="280"/>
            </a:xfrm>
            <a:prstGeom prst="rect">
              <a:avLst/>
            </a:prstGeom>
            <a:noFill/>
            <a:ln w="12700">
              <a:noFill/>
              <a:miter lim="800000"/>
              <a:headEnd type="none" w="sm" len="sm"/>
              <a:tailEnd type="none" w="sm" len="sm"/>
            </a:ln>
          </p:spPr>
          <p:txBody>
            <a:bodyPr>
              <a:spAutoFit/>
            </a:bodyPr>
            <a:lstStyle/>
            <a:p>
              <a:pPr algn="ctr" eaLnBrk="0" hangingPunct="0"/>
              <a:r>
                <a:rPr lang="en-GB" sz="800" b="1">
                  <a:ea typeface="ＭＳ Ｐゴシック" pitchFamily="34" charset="-128"/>
                </a:rPr>
                <a:t>Application Profiles</a:t>
              </a:r>
            </a:p>
          </p:txBody>
        </p:sp>
        <p:grpSp>
          <p:nvGrpSpPr>
            <p:cNvPr id="129024" name="Group 119"/>
            <p:cNvGrpSpPr>
              <a:grpSpLocks/>
            </p:cNvGrpSpPr>
            <p:nvPr/>
          </p:nvGrpSpPr>
          <p:grpSpPr bwMode="auto">
            <a:xfrm>
              <a:off x="3173" y="915"/>
              <a:ext cx="672" cy="680"/>
              <a:chOff x="3602" y="841"/>
              <a:chExt cx="672" cy="680"/>
            </a:xfrm>
          </p:grpSpPr>
          <p:grpSp>
            <p:nvGrpSpPr>
              <p:cNvPr id="129025" name="Group 120"/>
              <p:cNvGrpSpPr>
                <a:grpSpLocks/>
              </p:cNvGrpSpPr>
              <p:nvPr/>
            </p:nvGrpSpPr>
            <p:grpSpPr bwMode="auto">
              <a:xfrm>
                <a:off x="3602" y="841"/>
                <a:ext cx="672" cy="680"/>
                <a:chOff x="3163" y="880"/>
                <a:chExt cx="672" cy="680"/>
              </a:xfrm>
            </p:grpSpPr>
            <p:sp>
              <p:nvSpPr>
                <p:cNvPr id="16412" name="AutoShape 121"/>
                <p:cNvSpPr>
                  <a:spLocks noChangeArrowheads="1"/>
                </p:cNvSpPr>
                <p:nvPr/>
              </p:nvSpPr>
              <p:spPr bwMode="auto">
                <a:xfrm>
                  <a:off x="3163" y="880"/>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6413" name="Text Box 122"/>
                <p:cNvSpPr txBox="1">
                  <a:spLocks noChangeArrowheads="1"/>
                </p:cNvSpPr>
                <p:nvPr/>
              </p:nvSpPr>
              <p:spPr bwMode="auto">
                <a:xfrm>
                  <a:off x="3163" y="880"/>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AMI</a:t>
                  </a:r>
                </a:p>
              </p:txBody>
            </p:sp>
            <p:sp>
              <p:nvSpPr>
                <p:cNvPr id="16414" name="Oval 123"/>
                <p:cNvSpPr>
                  <a:spLocks noChangeArrowheads="1"/>
                </p:cNvSpPr>
                <p:nvPr/>
              </p:nvSpPr>
              <p:spPr bwMode="auto">
                <a:xfrm>
                  <a:off x="3424" y="1171"/>
                  <a:ext cx="144" cy="144"/>
                </a:xfrm>
                <a:prstGeom prst="ellipse">
                  <a:avLst/>
                </a:prstGeom>
                <a:solidFill>
                  <a:srgbClr val="336600"/>
                </a:solidFill>
                <a:ln w="9525">
                  <a:noFill/>
                  <a:round/>
                  <a:headEnd/>
                  <a:tailEnd/>
                </a:ln>
              </p:spPr>
              <p:txBody>
                <a:bodyPr wrap="none" anchor="ctr"/>
                <a:lstStyle/>
                <a:p>
                  <a:endParaRPr lang="en-US"/>
                </a:p>
              </p:txBody>
            </p:sp>
            <p:sp>
              <p:nvSpPr>
                <p:cNvPr id="16415" name="Oval 124"/>
                <p:cNvSpPr>
                  <a:spLocks noChangeArrowheads="1"/>
                </p:cNvSpPr>
                <p:nvPr/>
              </p:nvSpPr>
              <p:spPr bwMode="auto">
                <a:xfrm>
                  <a:off x="3616" y="1171"/>
                  <a:ext cx="144" cy="144"/>
                </a:xfrm>
                <a:prstGeom prst="ellipse">
                  <a:avLst/>
                </a:prstGeom>
                <a:solidFill>
                  <a:srgbClr val="CC3300"/>
                </a:solidFill>
                <a:ln w="9525">
                  <a:noFill/>
                  <a:round/>
                  <a:headEnd/>
                  <a:tailEnd/>
                </a:ln>
              </p:spPr>
              <p:txBody>
                <a:bodyPr wrap="none" anchor="ctr"/>
                <a:lstStyle/>
                <a:p>
                  <a:endParaRPr lang="en-US"/>
                </a:p>
              </p:txBody>
            </p:sp>
            <p:sp>
              <p:nvSpPr>
                <p:cNvPr id="16416" name="Oval 125"/>
                <p:cNvSpPr>
                  <a:spLocks noChangeArrowheads="1"/>
                </p:cNvSpPr>
                <p:nvPr/>
              </p:nvSpPr>
              <p:spPr bwMode="auto">
                <a:xfrm>
                  <a:off x="3425" y="1365"/>
                  <a:ext cx="144" cy="144"/>
                </a:xfrm>
                <a:prstGeom prst="ellipse">
                  <a:avLst/>
                </a:prstGeom>
                <a:solidFill>
                  <a:schemeClr val="accent2"/>
                </a:solidFill>
                <a:ln w="9525">
                  <a:noFill/>
                  <a:round/>
                  <a:headEnd/>
                  <a:tailEnd/>
                </a:ln>
              </p:spPr>
              <p:txBody>
                <a:bodyPr wrap="none" anchor="ctr"/>
                <a:lstStyle/>
                <a:p>
                  <a:endParaRPr lang="en-US"/>
                </a:p>
              </p:txBody>
            </p:sp>
            <p:sp>
              <p:nvSpPr>
                <p:cNvPr id="16417" name="Oval 126"/>
                <p:cNvSpPr>
                  <a:spLocks noChangeArrowheads="1"/>
                </p:cNvSpPr>
                <p:nvPr/>
              </p:nvSpPr>
              <p:spPr bwMode="auto">
                <a:xfrm>
                  <a:off x="3617" y="1365"/>
                  <a:ext cx="144" cy="144"/>
                </a:xfrm>
                <a:prstGeom prst="ellipse">
                  <a:avLst/>
                </a:prstGeom>
                <a:solidFill>
                  <a:srgbClr val="660066"/>
                </a:solidFill>
                <a:ln w="9525">
                  <a:noFill/>
                  <a:round/>
                  <a:headEnd/>
                  <a:tailEnd/>
                </a:ln>
              </p:spPr>
              <p:txBody>
                <a:bodyPr wrap="none" anchor="ctr"/>
                <a:lstStyle/>
                <a:p>
                  <a:endParaRPr lang="en-US"/>
                </a:p>
              </p:txBody>
            </p:sp>
          </p:grpSp>
          <p:grpSp>
            <p:nvGrpSpPr>
              <p:cNvPr id="129027" name="Group 127"/>
              <p:cNvGrpSpPr>
                <a:grpSpLocks/>
              </p:cNvGrpSpPr>
              <p:nvPr/>
            </p:nvGrpSpPr>
            <p:grpSpPr bwMode="auto">
              <a:xfrm>
                <a:off x="3662" y="1132"/>
                <a:ext cx="145" cy="338"/>
                <a:chOff x="3232" y="1171"/>
                <a:chExt cx="145" cy="338"/>
              </a:xfrm>
            </p:grpSpPr>
            <p:sp>
              <p:nvSpPr>
                <p:cNvPr id="16410" name="Oval 128"/>
                <p:cNvSpPr>
                  <a:spLocks noChangeArrowheads="1"/>
                </p:cNvSpPr>
                <p:nvPr/>
              </p:nvSpPr>
              <p:spPr bwMode="auto">
                <a:xfrm>
                  <a:off x="3232" y="1171"/>
                  <a:ext cx="144" cy="144"/>
                </a:xfrm>
                <a:prstGeom prst="ellipse">
                  <a:avLst/>
                </a:prstGeom>
                <a:solidFill>
                  <a:srgbClr val="CC3300"/>
                </a:solidFill>
                <a:ln w="9525">
                  <a:noFill/>
                  <a:round/>
                  <a:headEnd/>
                  <a:tailEnd/>
                </a:ln>
              </p:spPr>
              <p:txBody>
                <a:bodyPr wrap="none" anchor="ctr"/>
                <a:lstStyle/>
                <a:p>
                  <a:endParaRPr lang="en-US"/>
                </a:p>
              </p:txBody>
            </p:sp>
            <p:sp>
              <p:nvSpPr>
                <p:cNvPr id="16411" name="Oval 129"/>
                <p:cNvSpPr>
                  <a:spLocks noChangeArrowheads="1"/>
                </p:cNvSpPr>
                <p:nvPr/>
              </p:nvSpPr>
              <p:spPr bwMode="auto">
                <a:xfrm>
                  <a:off x="3233" y="1365"/>
                  <a:ext cx="144" cy="144"/>
                </a:xfrm>
                <a:prstGeom prst="ellipse">
                  <a:avLst/>
                </a:prstGeom>
                <a:solidFill>
                  <a:srgbClr val="CC9900"/>
                </a:solidFill>
                <a:ln w="9525">
                  <a:noFill/>
                  <a:round/>
                  <a:headEnd/>
                  <a:tailEnd/>
                </a:ln>
              </p:spPr>
              <p:txBody>
                <a:bodyPr wrap="none" anchor="ctr"/>
                <a:lstStyle/>
                <a:p>
                  <a:endParaRPr lang="en-US"/>
                </a:p>
              </p:txBody>
            </p:sp>
          </p:grpSp>
        </p:grpSp>
        <p:grpSp>
          <p:nvGrpSpPr>
            <p:cNvPr id="129028" name="Group 130"/>
            <p:cNvGrpSpPr>
              <a:grpSpLocks/>
            </p:cNvGrpSpPr>
            <p:nvPr/>
          </p:nvGrpSpPr>
          <p:grpSpPr bwMode="auto">
            <a:xfrm>
              <a:off x="2809" y="1073"/>
              <a:ext cx="672" cy="680"/>
              <a:chOff x="2794" y="1092"/>
              <a:chExt cx="672" cy="680"/>
            </a:xfrm>
          </p:grpSpPr>
          <p:sp>
            <p:nvSpPr>
              <p:cNvPr id="16400" name="AutoShape 131"/>
              <p:cNvSpPr>
                <a:spLocks noChangeArrowheads="1"/>
              </p:cNvSpPr>
              <p:nvPr/>
            </p:nvSpPr>
            <p:spPr bwMode="auto">
              <a:xfrm>
                <a:off x="2794" y="1092"/>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6401" name="Text Box 132"/>
              <p:cNvSpPr txBox="1">
                <a:spLocks noChangeArrowheads="1"/>
              </p:cNvSpPr>
              <p:nvPr/>
            </p:nvSpPr>
            <p:spPr bwMode="auto">
              <a:xfrm>
                <a:off x="2794" y="1092"/>
                <a:ext cx="672" cy="362"/>
              </a:xfrm>
              <a:prstGeom prst="rect">
                <a:avLst/>
              </a:prstGeom>
              <a:noFill/>
              <a:ln w="12700">
                <a:noFill/>
                <a:miter lim="800000"/>
                <a:headEnd type="none" w="sm" len="sm"/>
                <a:tailEnd type="none" w="sm" len="sm"/>
              </a:ln>
            </p:spPr>
            <p:txBody>
              <a:bodyPr lIns="0" rIns="0">
                <a:spAutoFit/>
              </a:bodyPr>
              <a:lstStyle/>
              <a:p>
                <a:pPr algn="ctr" eaLnBrk="0" hangingPunct="0"/>
                <a:r>
                  <a:rPr lang="en-GB" sz="600" dirty="0">
                    <a:ea typeface="ＭＳ Ｐゴシック" pitchFamily="34" charset="-128"/>
                  </a:rPr>
                  <a:t>Home</a:t>
                </a:r>
                <a:br>
                  <a:rPr lang="en-GB" sz="600" dirty="0">
                    <a:ea typeface="ＭＳ Ｐゴシック" pitchFamily="34" charset="-128"/>
                  </a:rPr>
                </a:br>
                <a:r>
                  <a:rPr lang="en-GB" sz="600" dirty="0">
                    <a:ea typeface="ＭＳ Ｐゴシック" pitchFamily="34" charset="-128"/>
                  </a:rPr>
                  <a:t>Automation</a:t>
                </a:r>
              </a:p>
            </p:txBody>
          </p:sp>
          <p:sp>
            <p:nvSpPr>
              <p:cNvPr id="16402" name="Oval 133"/>
              <p:cNvSpPr>
                <a:spLocks noChangeArrowheads="1"/>
              </p:cNvSpPr>
              <p:nvPr/>
            </p:nvSpPr>
            <p:spPr bwMode="auto">
              <a:xfrm>
                <a:off x="2863" y="1383"/>
                <a:ext cx="144" cy="144"/>
              </a:xfrm>
              <a:prstGeom prst="ellipse">
                <a:avLst/>
              </a:prstGeom>
              <a:solidFill>
                <a:srgbClr val="CC3300"/>
              </a:solidFill>
              <a:ln w="9525">
                <a:noFill/>
                <a:round/>
                <a:headEnd/>
                <a:tailEnd/>
              </a:ln>
            </p:spPr>
            <p:txBody>
              <a:bodyPr wrap="none" anchor="ctr"/>
              <a:lstStyle/>
              <a:p>
                <a:endParaRPr lang="en-US"/>
              </a:p>
            </p:txBody>
          </p:sp>
          <p:sp>
            <p:nvSpPr>
              <p:cNvPr id="16403" name="Oval 134"/>
              <p:cNvSpPr>
                <a:spLocks noChangeArrowheads="1"/>
              </p:cNvSpPr>
              <p:nvPr/>
            </p:nvSpPr>
            <p:spPr bwMode="auto">
              <a:xfrm>
                <a:off x="3055" y="1383"/>
                <a:ext cx="144" cy="144"/>
              </a:xfrm>
              <a:prstGeom prst="ellipse">
                <a:avLst/>
              </a:prstGeom>
              <a:solidFill>
                <a:srgbClr val="336600"/>
              </a:solidFill>
              <a:ln w="9525">
                <a:noFill/>
                <a:round/>
                <a:headEnd/>
                <a:tailEnd/>
              </a:ln>
            </p:spPr>
            <p:txBody>
              <a:bodyPr wrap="none" anchor="ctr"/>
              <a:lstStyle/>
              <a:p>
                <a:endParaRPr lang="en-US"/>
              </a:p>
            </p:txBody>
          </p:sp>
          <p:sp>
            <p:nvSpPr>
              <p:cNvPr id="16404" name="Oval 135"/>
              <p:cNvSpPr>
                <a:spLocks noChangeArrowheads="1"/>
              </p:cNvSpPr>
              <p:nvPr/>
            </p:nvSpPr>
            <p:spPr bwMode="auto">
              <a:xfrm>
                <a:off x="3247" y="1383"/>
                <a:ext cx="144" cy="144"/>
              </a:xfrm>
              <a:prstGeom prst="ellipse">
                <a:avLst/>
              </a:prstGeom>
              <a:solidFill>
                <a:srgbClr val="CC9900"/>
              </a:solidFill>
              <a:ln w="9525">
                <a:noFill/>
                <a:round/>
                <a:headEnd/>
                <a:tailEnd/>
              </a:ln>
            </p:spPr>
            <p:txBody>
              <a:bodyPr wrap="none" anchor="ctr"/>
              <a:lstStyle/>
              <a:p>
                <a:endParaRPr lang="en-US"/>
              </a:p>
            </p:txBody>
          </p:sp>
          <p:sp>
            <p:nvSpPr>
              <p:cNvPr id="16405" name="Oval 136"/>
              <p:cNvSpPr>
                <a:spLocks noChangeArrowheads="1"/>
              </p:cNvSpPr>
              <p:nvPr/>
            </p:nvSpPr>
            <p:spPr bwMode="auto">
              <a:xfrm>
                <a:off x="2864" y="1577"/>
                <a:ext cx="144" cy="144"/>
              </a:xfrm>
              <a:prstGeom prst="ellipse">
                <a:avLst/>
              </a:prstGeom>
              <a:solidFill>
                <a:srgbClr val="CC9900"/>
              </a:solidFill>
              <a:ln w="9525">
                <a:noFill/>
                <a:round/>
                <a:headEnd/>
                <a:tailEnd/>
              </a:ln>
            </p:spPr>
            <p:txBody>
              <a:bodyPr wrap="none" anchor="ctr"/>
              <a:lstStyle/>
              <a:p>
                <a:endParaRPr lang="en-US"/>
              </a:p>
            </p:txBody>
          </p:sp>
          <p:sp>
            <p:nvSpPr>
              <p:cNvPr id="16406" name="Oval 137"/>
              <p:cNvSpPr>
                <a:spLocks noChangeArrowheads="1"/>
              </p:cNvSpPr>
              <p:nvPr/>
            </p:nvSpPr>
            <p:spPr bwMode="auto">
              <a:xfrm>
                <a:off x="3056" y="1577"/>
                <a:ext cx="144" cy="144"/>
              </a:xfrm>
              <a:prstGeom prst="ellipse">
                <a:avLst/>
              </a:prstGeom>
              <a:solidFill>
                <a:schemeClr val="accent2"/>
              </a:solidFill>
              <a:ln w="9525">
                <a:noFill/>
                <a:round/>
                <a:headEnd/>
                <a:tailEnd/>
              </a:ln>
            </p:spPr>
            <p:txBody>
              <a:bodyPr wrap="none" anchor="ctr"/>
              <a:lstStyle/>
              <a:p>
                <a:endParaRPr lang="en-US"/>
              </a:p>
            </p:txBody>
          </p:sp>
          <p:sp>
            <p:nvSpPr>
              <p:cNvPr id="16407" name="Oval 138"/>
              <p:cNvSpPr>
                <a:spLocks noChangeArrowheads="1"/>
              </p:cNvSpPr>
              <p:nvPr/>
            </p:nvSpPr>
            <p:spPr bwMode="auto">
              <a:xfrm>
                <a:off x="3248" y="1577"/>
                <a:ext cx="144" cy="144"/>
              </a:xfrm>
              <a:prstGeom prst="ellipse">
                <a:avLst/>
              </a:prstGeom>
              <a:solidFill>
                <a:srgbClr val="990000"/>
              </a:solidFill>
              <a:ln w="9525">
                <a:noFill/>
                <a:round/>
                <a:headEnd/>
                <a:tailEnd/>
              </a:ln>
            </p:spPr>
            <p:txBody>
              <a:bodyPr wrap="none" anchor="ctr"/>
              <a:lstStyle/>
              <a:p>
                <a:endParaRPr lang="en-US"/>
              </a:p>
            </p:txBody>
          </p:sp>
        </p:grpSp>
      </p:grpSp>
      <p:sp>
        <p:nvSpPr>
          <p:cNvPr id="16391" name="AutoShape 139"/>
          <p:cNvSpPr>
            <a:spLocks noChangeArrowheads="1"/>
          </p:cNvSpPr>
          <p:nvPr/>
        </p:nvSpPr>
        <p:spPr bwMode="auto">
          <a:xfrm>
            <a:off x="2543175" y="1471613"/>
            <a:ext cx="269875" cy="428625"/>
          </a:xfrm>
          <a:prstGeom prst="rightArrow">
            <a:avLst>
              <a:gd name="adj1" fmla="val 53657"/>
              <a:gd name="adj2" fmla="val 48579"/>
            </a:avLst>
          </a:prstGeom>
          <a:solidFill>
            <a:schemeClr val="tx1"/>
          </a:solidFill>
          <a:ln w="9525">
            <a:solidFill>
              <a:schemeClr val="tx1"/>
            </a:solidFill>
            <a:miter lim="800000"/>
            <a:headEnd/>
            <a:tailEnd/>
          </a:ln>
        </p:spPr>
        <p:txBody>
          <a:bodyPr wrap="none" anchor="ctr"/>
          <a:lstStyle/>
          <a:p>
            <a:endParaRPr lang="en-US"/>
          </a:p>
        </p:txBody>
      </p:sp>
      <p:sp>
        <p:nvSpPr>
          <p:cNvPr id="16392" name="AutoShape 140"/>
          <p:cNvSpPr>
            <a:spLocks/>
          </p:cNvSpPr>
          <p:nvPr/>
        </p:nvSpPr>
        <p:spPr bwMode="auto">
          <a:xfrm rot="-5400000">
            <a:off x="2382838" y="552450"/>
            <a:ext cx="173037" cy="3662363"/>
          </a:xfrm>
          <a:prstGeom prst="leftBrace">
            <a:avLst>
              <a:gd name="adj1" fmla="val 48014"/>
              <a:gd name="adj2" fmla="val 46704"/>
            </a:avLst>
          </a:prstGeom>
          <a:noFill/>
          <a:ln w="19050">
            <a:solidFill>
              <a:schemeClr val="tx1"/>
            </a:solidFill>
            <a:round/>
            <a:headEnd/>
            <a:tailEnd/>
          </a:ln>
        </p:spPr>
        <p:txBody>
          <a:bodyPr wrap="none" anchor="ctr"/>
          <a:lstStyle/>
          <a:p>
            <a:endParaRPr lang="en-US"/>
          </a:p>
        </p:txBody>
      </p:sp>
      <p:pic>
        <p:nvPicPr>
          <p:cNvPr id="77827" name="Picture 3" descr="C:\Users\tobarber\AppData\Local\Microsoft\Windows\Temporary Internet Files\Content.Outlook\9IW7ZM43\AppBuilder HA Light CLIPPED (2).bmp"/>
          <p:cNvPicPr>
            <a:picLocks noChangeAspect="1" noChangeArrowheads="1"/>
          </p:cNvPicPr>
          <p:nvPr/>
        </p:nvPicPr>
        <p:blipFill>
          <a:blip r:embed="rId3" cstate="print"/>
          <a:srcRect/>
          <a:stretch>
            <a:fillRect/>
          </a:stretch>
        </p:blipFill>
        <p:spPr bwMode="auto">
          <a:xfrm>
            <a:off x="76200" y="2743200"/>
            <a:ext cx="4495800" cy="3065318"/>
          </a:xfrm>
          <a:prstGeom prst="rect">
            <a:avLst/>
          </a:prstGeom>
          <a:noFill/>
        </p:spPr>
      </p:pic>
    </p:spTree>
    <p:extLst>
      <p:ext uri="{BB962C8B-B14F-4D97-AF65-F5344CB8AC3E}">
        <p14:creationId xmlns:p14="http://schemas.microsoft.com/office/powerpoint/2010/main" val="316653538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Users\tobarber\AppData\Local\Microsoft\Windows\Temporary Internet Files\Content.Outlook\9IW7ZM43\EM35x-Chip-Reflection.jpg"/>
          <p:cNvPicPr>
            <a:picLocks noChangeAspect="1" noChangeArrowheads="1"/>
          </p:cNvPicPr>
          <p:nvPr/>
        </p:nvPicPr>
        <p:blipFill>
          <a:blip r:embed="rId3" cstate="print"/>
          <a:srcRect/>
          <a:stretch>
            <a:fillRect/>
          </a:stretch>
        </p:blipFill>
        <p:spPr bwMode="auto">
          <a:xfrm>
            <a:off x="76200" y="1066800"/>
            <a:ext cx="3424037" cy="4468368"/>
          </a:xfrm>
          <a:prstGeom prst="rect">
            <a:avLst/>
          </a:prstGeom>
          <a:noFill/>
        </p:spPr>
      </p:pic>
      <p:sp>
        <p:nvSpPr>
          <p:cNvPr id="120838" name="Rectangle 6"/>
          <p:cNvSpPr>
            <a:spLocks noGrp="1" noChangeArrowheads="1"/>
          </p:cNvSpPr>
          <p:nvPr>
            <p:ph type="title"/>
          </p:nvPr>
        </p:nvSpPr>
        <p:spPr/>
        <p:txBody>
          <a:bodyPr/>
          <a:lstStyle/>
          <a:p>
            <a:r>
              <a:rPr lang="en-US" dirty="0" smtClean="0"/>
              <a:t>EM35x Series ZigBee System-on-Chip</a:t>
            </a:r>
          </a:p>
        </p:txBody>
      </p:sp>
      <p:sp>
        <p:nvSpPr>
          <p:cNvPr id="7" name="Content Placeholder 6"/>
          <p:cNvSpPr>
            <a:spLocks noGrp="1"/>
          </p:cNvSpPr>
          <p:nvPr>
            <p:ph sz="half" idx="10"/>
          </p:nvPr>
        </p:nvSpPr>
        <p:spPr>
          <a:xfrm>
            <a:off x="3124200" y="3352800"/>
            <a:ext cx="5486400" cy="2819400"/>
          </a:xfrm>
          <a:solidFill>
            <a:srgbClr val="FFCC66"/>
          </a:solidFill>
          <a:effectLst>
            <a:outerShdw dist="114300" dir="2700000" algn="tl" rotWithShape="0">
              <a:schemeClr val="tx1">
                <a:lumMod val="50000"/>
                <a:lumOff val="50000"/>
                <a:alpha val="50000"/>
              </a:schemeClr>
            </a:outerShdw>
          </a:effectLst>
        </p:spPr>
        <p:txBody>
          <a:bodyPr anchor="ctr"/>
          <a:lstStyle/>
          <a:p>
            <a:pPr lvl="1">
              <a:buNone/>
            </a:pPr>
            <a:r>
              <a:rPr lang="en-US" b="1" dirty="0" smtClean="0"/>
              <a:t>EM351 -</a:t>
            </a:r>
            <a:r>
              <a:rPr lang="en-US" i="1" dirty="0" smtClean="0"/>
              <a:t> supports ZigBee Home Automation and Network Coprocessor applications using </a:t>
            </a:r>
            <a:r>
              <a:rPr lang="en-US" i="1" dirty="0" err="1" smtClean="0"/>
              <a:t>EmberZNet</a:t>
            </a:r>
            <a:r>
              <a:rPr lang="en-US" i="1" dirty="0" smtClean="0"/>
              <a:t> PRO network protocol stack</a:t>
            </a:r>
          </a:p>
          <a:p>
            <a:pPr lvl="1">
              <a:buNone/>
            </a:pPr>
            <a:endParaRPr lang="en-US" dirty="0" smtClean="0"/>
          </a:p>
          <a:p>
            <a:pPr lvl="1">
              <a:buNone/>
            </a:pPr>
            <a:r>
              <a:rPr lang="en-US" b="1" dirty="0" smtClean="0"/>
              <a:t>EM357 - </a:t>
            </a:r>
            <a:r>
              <a:rPr lang="en-US" i="1" dirty="0" smtClean="0"/>
              <a:t>full support for all ZigBee PRO application profiles including Smart Energy 1.x</a:t>
            </a:r>
          </a:p>
          <a:p>
            <a:pPr lvl="1">
              <a:buNone/>
            </a:pPr>
            <a:endParaRPr lang="en-US" i="1" dirty="0" smtClean="0"/>
          </a:p>
          <a:p>
            <a:pPr lvl="1">
              <a:buNone/>
            </a:pPr>
            <a:r>
              <a:rPr lang="en-US" b="1" dirty="0" smtClean="0"/>
              <a:t>EM358x -</a:t>
            </a:r>
            <a:r>
              <a:rPr lang="en-US" i="1" dirty="0" smtClean="0"/>
              <a:t> </a:t>
            </a:r>
            <a:r>
              <a:rPr lang="en-US" i="1" dirty="0"/>
              <a:t>full support for all ZigBee PRO </a:t>
            </a:r>
            <a:r>
              <a:rPr lang="en-US" i="1" dirty="0" smtClean="0"/>
              <a:t>and ZigBee IP applications including Smart Energy 2.0</a:t>
            </a:r>
            <a:endParaRPr lang="en-US" i="1" dirty="0"/>
          </a:p>
        </p:txBody>
      </p:sp>
      <p:sp>
        <p:nvSpPr>
          <p:cNvPr id="8" name="Content Placeholder 7"/>
          <p:cNvSpPr>
            <a:spLocks noGrp="1"/>
          </p:cNvSpPr>
          <p:nvPr>
            <p:ph sz="half" idx="11"/>
          </p:nvPr>
        </p:nvSpPr>
        <p:spPr>
          <a:xfrm>
            <a:off x="3200400" y="1066800"/>
            <a:ext cx="5212080" cy="2286000"/>
          </a:xfrm>
        </p:spPr>
        <p:txBody>
          <a:bodyPr/>
          <a:lstStyle/>
          <a:p>
            <a:r>
              <a:rPr lang="en-US" dirty="0" smtClean="0"/>
              <a:t>Third generation ZigBee mesh networking semiconductor systems</a:t>
            </a:r>
          </a:p>
          <a:p>
            <a:r>
              <a:rPr lang="en-US" dirty="0" smtClean="0"/>
              <a:t>Integrate and ARM Cortex-M3 processor and IEEE 802.15.4 RF transceiver</a:t>
            </a:r>
          </a:p>
          <a:p>
            <a:r>
              <a:rPr lang="en-US" dirty="0" smtClean="0"/>
              <a:t>Industry leading performance, code density and power consumption </a:t>
            </a:r>
          </a:p>
          <a:p>
            <a:endParaRPr lang="en-US" dirty="0"/>
          </a:p>
        </p:txBody>
      </p:sp>
      <p:sp>
        <p:nvSpPr>
          <p:cNvPr id="2" name="Rectangle 1"/>
          <p:cNvSpPr/>
          <p:nvPr/>
        </p:nvSpPr>
        <p:spPr>
          <a:xfrm rot="19143293">
            <a:off x="2715871" y="5264124"/>
            <a:ext cx="837088" cy="46166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New</a:t>
            </a:r>
            <a:endParaRPr lang="en-US" sz="2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7042947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EM358x</a:t>
            </a:r>
            <a:endParaRPr lang="en-US" dirty="0"/>
          </a:p>
        </p:txBody>
      </p:sp>
      <p:sp>
        <p:nvSpPr>
          <p:cNvPr id="3" name="Content Placeholder 2"/>
          <p:cNvSpPr>
            <a:spLocks noGrp="1"/>
          </p:cNvSpPr>
          <p:nvPr>
            <p:ph sz="half" idx="1"/>
          </p:nvPr>
        </p:nvSpPr>
        <p:spPr/>
        <p:txBody>
          <a:bodyPr/>
          <a:lstStyle/>
          <a:p>
            <a:pPr marL="579438" indent="-339725"/>
            <a:r>
              <a:rPr lang="en-US" b="1" dirty="0" smtClean="0">
                <a:solidFill>
                  <a:schemeClr val="tx1"/>
                </a:solidFill>
              </a:rPr>
              <a:t>Market </a:t>
            </a:r>
            <a:r>
              <a:rPr lang="en-US" b="1" dirty="0">
                <a:solidFill>
                  <a:schemeClr val="tx1"/>
                </a:solidFill>
              </a:rPr>
              <a:t>Strategy:</a:t>
            </a:r>
          </a:p>
          <a:p>
            <a:pPr marL="801688" lvl="1" indent="-339725"/>
            <a:r>
              <a:rPr lang="en-US" dirty="0" smtClean="0">
                <a:solidFill>
                  <a:schemeClr val="tx1"/>
                </a:solidFill>
              </a:rPr>
              <a:t>EM358x is an extension of the market leading EM35x family of ZigBee </a:t>
            </a:r>
            <a:r>
              <a:rPr lang="en-US" dirty="0" err="1" smtClean="0">
                <a:solidFill>
                  <a:schemeClr val="tx1"/>
                </a:solidFill>
              </a:rPr>
              <a:t>SoCs</a:t>
            </a:r>
            <a:endParaRPr lang="en-US" dirty="0" smtClean="0">
              <a:solidFill>
                <a:schemeClr val="tx1"/>
              </a:solidFill>
            </a:endParaRPr>
          </a:p>
          <a:p>
            <a:pPr marL="808037" lvl="1" indent="-339725"/>
            <a:r>
              <a:rPr lang="en-US" dirty="0" smtClean="0">
                <a:solidFill>
                  <a:schemeClr val="tx1"/>
                </a:solidFill>
              </a:rPr>
              <a:t>Reduced BOM: Remove the need for external flash part (for </a:t>
            </a:r>
            <a:r>
              <a:rPr lang="en-US" dirty="0" err="1" smtClean="0">
                <a:solidFill>
                  <a:schemeClr val="tx1"/>
                </a:solidFill>
              </a:rPr>
              <a:t>bootloading</a:t>
            </a:r>
            <a:r>
              <a:rPr lang="en-US" dirty="0" smtClean="0">
                <a:solidFill>
                  <a:schemeClr val="tx1"/>
                </a:solidFill>
              </a:rPr>
              <a:t>)</a:t>
            </a:r>
          </a:p>
          <a:p>
            <a:pPr marL="808037" lvl="1" indent="-339725"/>
            <a:r>
              <a:rPr lang="en-US" dirty="0" smtClean="0">
                <a:solidFill>
                  <a:schemeClr val="tx1"/>
                </a:solidFill>
              </a:rPr>
              <a:t>Collapse design: Reduce the number of micros required in product designs</a:t>
            </a:r>
          </a:p>
          <a:p>
            <a:pPr marL="808037" lvl="1" indent="-339725"/>
            <a:r>
              <a:rPr lang="en-US" dirty="0" smtClean="0">
                <a:solidFill>
                  <a:schemeClr val="tx1"/>
                </a:solidFill>
              </a:rPr>
              <a:t>Complex applications: Provide more flash / ram for expanding applications</a:t>
            </a:r>
          </a:p>
          <a:p>
            <a:pPr marL="977900" lvl="2" indent="-339725"/>
            <a:endParaRPr lang="en-US" dirty="0">
              <a:solidFill>
                <a:schemeClr val="tx1"/>
              </a:solidFill>
            </a:endParaRPr>
          </a:p>
          <a:p>
            <a:pPr marL="579438" indent="-339725"/>
            <a:r>
              <a:rPr lang="en-US" b="1" dirty="0" smtClean="0">
                <a:solidFill>
                  <a:schemeClr val="tx1"/>
                </a:solidFill>
              </a:rPr>
              <a:t>Product </a:t>
            </a:r>
            <a:r>
              <a:rPr lang="en-US" b="1" dirty="0">
                <a:solidFill>
                  <a:schemeClr val="tx1"/>
                </a:solidFill>
              </a:rPr>
              <a:t>Roadmap/Portfolio</a:t>
            </a:r>
            <a:r>
              <a:rPr lang="en-US" b="1" dirty="0" smtClean="0">
                <a:solidFill>
                  <a:schemeClr val="tx1"/>
                </a:solidFill>
              </a:rPr>
              <a:t>:</a:t>
            </a:r>
          </a:p>
          <a:p>
            <a:pPr marL="801688" lvl="1" indent="-339725"/>
            <a:r>
              <a:rPr lang="en-US" dirty="0" smtClean="0">
                <a:solidFill>
                  <a:schemeClr val="tx1"/>
                </a:solidFill>
              </a:rPr>
              <a:t>EM358x expands the EM35x family to 7 parts total to cover a range of designs</a:t>
            </a:r>
          </a:p>
          <a:p>
            <a:pPr marL="801688" lvl="1" indent="-339725"/>
            <a:r>
              <a:rPr lang="en-US" dirty="0" smtClean="0">
                <a:solidFill>
                  <a:schemeClr val="tx1"/>
                </a:solidFill>
              </a:rPr>
              <a:t>Next generation products will be even more flexible</a:t>
            </a:r>
            <a:endParaRPr lang="en-US" dirty="0">
              <a:solidFill>
                <a:schemeClr val="tx1"/>
              </a:solidFill>
            </a:endParaRP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9246383"/>
              </p:ext>
            </p:extLst>
          </p:nvPr>
        </p:nvGraphicFramePr>
        <p:xfrm>
          <a:off x="914400" y="4023360"/>
          <a:ext cx="7315200" cy="2011680"/>
        </p:xfrm>
        <a:graphic>
          <a:graphicData uri="http://schemas.openxmlformats.org/drawingml/2006/table">
            <a:tbl>
              <a:tblPr firstRow="1" bandRow="1">
                <a:tableStyleId>{5C22544A-7EE6-4342-B048-85BDC9FD1C3A}</a:tableStyleId>
              </a:tblPr>
              <a:tblGrid>
                <a:gridCol w="1828800"/>
                <a:gridCol w="1828800"/>
                <a:gridCol w="1828800"/>
                <a:gridCol w="1828800"/>
              </a:tblGrid>
              <a:tr h="294640">
                <a:tc>
                  <a:txBody>
                    <a:bodyPr/>
                    <a:lstStyle/>
                    <a:p>
                      <a:pPr algn="ctr"/>
                      <a:r>
                        <a:rPr lang="en-US" sz="1600" dirty="0" smtClean="0"/>
                        <a:t>EM35x Variant</a:t>
                      </a:r>
                      <a:endParaRPr lang="en-US" sz="1600" dirty="0"/>
                    </a:p>
                  </a:txBody>
                  <a:tcPr/>
                </a:tc>
                <a:tc>
                  <a:txBody>
                    <a:bodyPr/>
                    <a:lstStyle/>
                    <a:p>
                      <a:pPr algn="ctr"/>
                      <a:r>
                        <a:rPr lang="en-US" sz="1600" dirty="0" smtClean="0"/>
                        <a:t>Flash</a:t>
                      </a:r>
                      <a:endParaRPr lang="en-US" sz="1600" dirty="0"/>
                    </a:p>
                  </a:txBody>
                  <a:tcPr/>
                </a:tc>
                <a:tc>
                  <a:txBody>
                    <a:bodyPr/>
                    <a:lstStyle/>
                    <a:p>
                      <a:pPr algn="ctr"/>
                      <a:r>
                        <a:rPr lang="en-US" sz="1600" dirty="0" smtClean="0"/>
                        <a:t>RAM</a:t>
                      </a:r>
                      <a:endParaRPr lang="en-US" sz="1600" dirty="0"/>
                    </a:p>
                  </a:txBody>
                  <a:tcPr/>
                </a:tc>
                <a:tc>
                  <a:txBody>
                    <a:bodyPr/>
                    <a:lstStyle/>
                    <a:p>
                      <a:pPr algn="ctr"/>
                      <a:r>
                        <a:rPr lang="en-US" sz="1600" dirty="0" smtClean="0"/>
                        <a:t>USB</a:t>
                      </a:r>
                      <a:endParaRPr lang="en-US" sz="1600" dirty="0"/>
                    </a:p>
                  </a:txBody>
                  <a:tcPr/>
                </a:tc>
              </a:tr>
              <a:tr h="294640">
                <a:tc>
                  <a:txBody>
                    <a:bodyPr/>
                    <a:lstStyle/>
                    <a:p>
                      <a:pPr algn="ctr"/>
                      <a:r>
                        <a:rPr lang="en-US" sz="1600" dirty="0" smtClean="0"/>
                        <a:t>EM3581</a:t>
                      </a:r>
                      <a:endParaRPr lang="en-US" sz="1600" dirty="0"/>
                    </a:p>
                  </a:txBody>
                  <a:tcPr/>
                </a:tc>
                <a:tc>
                  <a:txBody>
                    <a:bodyPr/>
                    <a:lstStyle/>
                    <a:p>
                      <a:pPr algn="ctr"/>
                      <a:r>
                        <a:rPr lang="en-US" sz="1600" dirty="0" smtClean="0"/>
                        <a:t>256kB</a:t>
                      </a:r>
                      <a:endParaRPr lang="en-US" sz="1600" dirty="0"/>
                    </a:p>
                  </a:txBody>
                  <a:tcPr/>
                </a:tc>
                <a:tc>
                  <a:txBody>
                    <a:bodyPr/>
                    <a:lstStyle/>
                    <a:p>
                      <a:pPr algn="ctr"/>
                      <a:r>
                        <a:rPr lang="en-US" sz="1600" dirty="0" smtClean="0"/>
                        <a:t>32kB</a:t>
                      </a:r>
                      <a:endParaRPr lang="en-US" sz="1600" dirty="0"/>
                    </a:p>
                  </a:txBody>
                  <a:tcPr/>
                </a:tc>
                <a:tc>
                  <a:txBody>
                    <a:bodyPr/>
                    <a:lstStyle/>
                    <a:p>
                      <a:pPr algn="ctr"/>
                      <a:r>
                        <a:rPr lang="en-US" sz="1600" dirty="0" smtClean="0"/>
                        <a:t>No</a:t>
                      </a:r>
                      <a:endParaRPr lang="en-US" sz="1600" dirty="0"/>
                    </a:p>
                  </a:txBody>
                  <a:tcPr/>
                </a:tc>
              </a:tr>
              <a:tr h="294640">
                <a:tc>
                  <a:txBody>
                    <a:bodyPr/>
                    <a:lstStyle/>
                    <a:p>
                      <a:pPr algn="ctr"/>
                      <a:r>
                        <a:rPr lang="en-US" sz="1600" dirty="0" smtClean="0"/>
                        <a:t>EM3582</a:t>
                      </a:r>
                      <a:endParaRPr lang="en-US" sz="1600" dirty="0"/>
                    </a:p>
                  </a:txBody>
                  <a:tcPr/>
                </a:tc>
                <a:tc>
                  <a:txBody>
                    <a:bodyPr/>
                    <a:lstStyle/>
                    <a:p>
                      <a:pPr algn="ctr"/>
                      <a:r>
                        <a:rPr lang="en-US" sz="1600" dirty="0" smtClean="0"/>
                        <a:t>256kB</a:t>
                      </a:r>
                      <a:endParaRPr lang="en-US" sz="1600" dirty="0"/>
                    </a:p>
                  </a:txBody>
                  <a:tcPr/>
                </a:tc>
                <a:tc>
                  <a:txBody>
                    <a:bodyPr/>
                    <a:lstStyle/>
                    <a:p>
                      <a:pPr algn="ctr"/>
                      <a:r>
                        <a:rPr lang="en-US" sz="1600" dirty="0" smtClean="0"/>
                        <a:t>32kB</a:t>
                      </a:r>
                      <a:endParaRPr lang="en-US" sz="1600" dirty="0"/>
                    </a:p>
                  </a:txBody>
                  <a:tcPr/>
                </a:tc>
                <a:tc>
                  <a:txBody>
                    <a:bodyPr/>
                    <a:lstStyle/>
                    <a:p>
                      <a:pPr algn="ctr"/>
                      <a:r>
                        <a:rPr lang="en-US" sz="1600" dirty="0" smtClean="0"/>
                        <a:t>Yes</a:t>
                      </a:r>
                      <a:endParaRPr lang="en-US" sz="1600" dirty="0"/>
                    </a:p>
                  </a:txBody>
                  <a:tcPr/>
                </a:tc>
              </a:tr>
              <a:tr h="294640">
                <a:tc>
                  <a:txBody>
                    <a:bodyPr/>
                    <a:lstStyle/>
                    <a:p>
                      <a:pPr algn="ctr"/>
                      <a:r>
                        <a:rPr lang="en-US" sz="1600" dirty="0" smtClean="0"/>
                        <a:t>EM3585</a:t>
                      </a:r>
                      <a:endParaRPr lang="en-US" sz="1600" dirty="0"/>
                    </a:p>
                  </a:txBody>
                  <a:tcPr/>
                </a:tc>
                <a:tc>
                  <a:txBody>
                    <a:bodyPr/>
                    <a:lstStyle/>
                    <a:p>
                      <a:pPr algn="ctr"/>
                      <a:r>
                        <a:rPr lang="en-US" sz="1600" dirty="0" smtClean="0"/>
                        <a:t>512kB</a:t>
                      </a:r>
                      <a:endParaRPr lang="en-US" sz="1600" dirty="0"/>
                    </a:p>
                  </a:txBody>
                  <a:tcPr/>
                </a:tc>
                <a:tc>
                  <a:txBody>
                    <a:bodyPr/>
                    <a:lstStyle/>
                    <a:p>
                      <a:pPr algn="ctr"/>
                      <a:r>
                        <a:rPr lang="en-US" sz="1600" dirty="0" smtClean="0"/>
                        <a:t>32kB</a:t>
                      </a:r>
                      <a:endParaRPr lang="en-US" sz="1600" dirty="0"/>
                    </a:p>
                  </a:txBody>
                  <a:tcPr/>
                </a:tc>
                <a:tc>
                  <a:txBody>
                    <a:bodyPr/>
                    <a:lstStyle/>
                    <a:p>
                      <a:pPr algn="ctr"/>
                      <a:r>
                        <a:rPr lang="en-US" sz="1600" dirty="0" smtClean="0"/>
                        <a:t>No</a:t>
                      </a:r>
                      <a:endParaRPr lang="en-US" sz="1600" dirty="0"/>
                    </a:p>
                  </a:txBody>
                  <a:tcPr/>
                </a:tc>
              </a:tr>
              <a:tr h="294640">
                <a:tc>
                  <a:txBody>
                    <a:bodyPr/>
                    <a:lstStyle/>
                    <a:p>
                      <a:pPr algn="ctr"/>
                      <a:r>
                        <a:rPr lang="en-US" sz="1600" dirty="0" smtClean="0"/>
                        <a:t>EM3586</a:t>
                      </a:r>
                      <a:endParaRPr lang="en-US" sz="1600" dirty="0"/>
                    </a:p>
                  </a:txBody>
                  <a:tcPr/>
                </a:tc>
                <a:tc>
                  <a:txBody>
                    <a:bodyPr/>
                    <a:lstStyle/>
                    <a:p>
                      <a:pPr algn="ctr"/>
                      <a:r>
                        <a:rPr lang="en-US" sz="1600" dirty="0" smtClean="0"/>
                        <a:t>512kB</a:t>
                      </a:r>
                      <a:endParaRPr lang="en-US" sz="1600" dirty="0"/>
                    </a:p>
                  </a:txBody>
                  <a:tcPr/>
                </a:tc>
                <a:tc>
                  <a:txBody>
                    <a:bodyPr/>
                    <a:lstStyle/>
                    <a:p>
                      <a:pPr algn="ctr"/>
                      <a:r>
                        <a:rPr lang="en-US" sz="1600" dirty="0" smtClean="0"/>
                        <a:t>32kB</a:t>
                      </a:r>
                      <a:endParaRPr lang="en-US" sz="1600" dirty="0"/>
                    </a:p>
                  </a:txBody>
                  <a:tcPr/>
                </a:tc>
                <a:tc>
                  <a:txBody>
                    <a:bodyPr/>
                    <a:lstStyle/>
                    <a:p>
                      <a:pPr algn="ctr"/>
                      <a:r>
                        <a:rPr lang="en-US" sz="1600" dirty="0" smtClean="0"/>
                        <a:t>Yes</a:t>
                      </a:r>
                      <a:endParaRPr lang="en-US" sz="1600" dirty="0"/>
                    </a:p>
                  </a:txBody>
                  <a:tcPr/>
                </a:tc>
              </a:tr>
              <a:tr h="294640">
                <a:tc>
                  <a:txBody>
                    <a:bodyPr/>
                    <a:lstStyle/>
                    <a:p>
                      <a:pPr algn="ctr"/>
                      <a:r>
                        <a:rPr lang="en-US" sz="1600" dirty="0" smtClean="0"/>
                        <a:t>EM3588</a:t>
                      </a:r>
                      <a:endParaRPr lang="en-US" sz="1600" dirty="0"/>
                    </a:p>
                  </a:txBody>
                  <a:tcPr/>
                </a:tc>
                <a:tc>
                  <a:txBody>
                    <a:bodyPr/>
                    <a:lstStyle/>
                    <a:p>
                      <a:pPr algn="ctr"/>
                      <a:r>
                        <a:rPr lang="en-US" sz="1600" dirty="0" smtClean="0"/>
                        <a:t>512kB</a:t>
                      </a:r>
                      <a:endParaRPr lang="en-US" sz="1600" dirty="0"/>
                    </a:p>
                  </a:txBody>
                  <a:tcPr/>
                </a:tc>
                <a:tc>
                  <a:txBody>
                    <a:bodyPr/>
                    <a:lstStyle/>
                    <a:p>
                      <a:pPr algn="ctr"/>
                      <a:r>
                        <a:rPr lang="en-US" sz="1600" dirty="0" smtClean="0"/>
                        <a:t>64kB</a:t>
                      </a:r>
                      <a:endParaRPr lang="en-US" sz="1600" dirty="0"/>
                    </a:p>
                  </a:txBody>
                  <a:tcPr/>
                </a:tc>
                <a:tc>
                  <a:txBody>
                    <a:bodyPr/>
                    <a:lstStyle/>
                    <a:p>
                      <a:pPr algn="ctr"/>
                      <a:r>
                        <a:rPr lang="en-US" sz="1600" dirty="0" smtClean="0"/>
                        <a:t>Yes</a:t>
                      </a:r>
                      <a:endParaRPr lang="en-US" sz="1600" dirty="0"/>
                    </a:p>
                  </a:txBody>
                  <a:tcPr/>
                </a:tc>
              </a:tr>
            </a:tbl>
          </a:graphicData>
        </a:graphic>
      </p:graphicFrame>
    </p:spTree>
    <p:extLst>
      <p:ext uri="{BB962C8B-B14F-4D97-AF65-F5344CB8AC3E}">
        <p14:creationId xmlns:p14="http://schemas.microsoft.com/office/powerpoint/2010/main" val="364802687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mtClean="0"/>
              <a:t>EM358x Features</a:t>
            </a:r>
            <a:endParaRPr lang="en-US" dirty="0"/>
          </a:p>
        </p:txBody>
      </p:sp>
      <p:sp>
        <p:nvSpPr>
          <p:cNvPr id="15" name="Content Placeholder 14"/>
          <p:cNvSpPr>
            <a:spLocks noGrp="1"/>
          </p:cNvSpPr>
          <p:nvPr>
            <p:ph sz="half" idx="1"/>
          </p:nvPr>
        </p:nvSpPr>
        <p:spPr>
          <a:xfrm>
            <a:off x="227012" y="838200"/>
            <a:ext cx="8535987" cy="5715000"/>
          </a:xfrm>
        </p:spPr>
        <p:txBody>
          <a:bodyPr/>
          <a:lstStyle/>
          <a:p>
            <a:pPr lvl="0"/>
            <a:r>
              <a:rPr lang="en-US" dirty="0" smtClean="0"/>
              <a:t>Newest addition to the market-leading EM35x ZigBee </a:t>
            </a:r>
            <a:r>
              <a:rPr lang="en-US" dirty="0" err="1" smtClean="0"/>
              <a:t>SoC</a:t>
            </a:r>
            <a:r>
              <a:rPr lang="en-US" dirty="0" smtClean="0"/>
              <a:t> family</a:t>
            </a:r>
          </a:p>
          <a:p>
            <a:pPr lvl="1"/>
            <a:endParaRPr lang="en-US" dirty="0" smtClean="0"/>
          </a:p>
          <a:p>
            <a:pPr lvl="0"/>
            <a:r>
              <a:rPr lang="en-US" dirty="0" smtClean="0"/>
              <a:t>IEEE 802.15.4 transceiver</a:t>
            </a:r>
          </a:p>
          <a:p>
            <a:pPr lvl="1"/>
            <a:r>
              <a:rPr lang="en-US" dirty="0" smtClean="0"/>
              <a:t>2.4GHz frequency band</a:t>
            </a:r>
          </a:p>
          <a:p>
            <a:pPr lvl="1"/>
            <a:r>
              <a:rPr lang="en-US" dirty="0" smtClean="0"/>
              <a:t>Up to +</a:t>
            </a:r>
            <a:r>
              <a:rPr lang="en-US" dirty="0"/>
              <a:t>8</a:t>
            </a:r>
            <a:r>
              <a:rPr lang="en-US" dirty="0" smtClean="0"/>
              <a:t>dBm output power</a:t>
            </a:r>
          </a:p>
          <a:p>
            <a:pPr lvl="1"/>
            <a:r>
              <a:rPr lang="en-US" dirty="0" smtClean="0"/>
              <a:t>-102dBm sensitivity @ 250kbps</a:t>
            </a:r>
          </a:p>
          <a:p>
            <a:pPr lvl="1"/>
            <a:r>
              <a:rPr lang="en-US" dirty="0" smtClean="0"/>
              <a:t>Lower MAC accelerator</a:t>
            </a:r>
          </a:p>
          <a:p>
            <a:pPr lvl="1"/>
            <a:r>
              <a:rPr lang="en-US" dirty="0" smtClean="0"/>
              <a:t>AES128 encryption accelerator</a:t>
            </a:r>
          </a:p>
          <a:p>
            <a:pPr lvl="1"/>
            <a:endParaRPr lang="en-US" dirty="0" smtClean="0"/>
          </a:p>
          <a:p>
            <a:r>
              <a:rPr lang="en-US" dirty="0" smtClean="0"/>
              <a:t>32-bit ARM® Cortex</a:t>
            </a:r>
            <a:r>
              <a:rPr lang="en-US" dirty="0" smtClean="0">
                <a:sym typeface="Symbol"/>
              </a:rPr>
              <a:t></a:t>
            </a:r>
            <a:r>
              <a:rPr lang="en-US" dirty="0" smtClean="0"/>
              <a:t>-M3 </a:t>
            </a:r>
          </a:p>
          <a:p>
            <a:pPr lvl="1"/>
            <a:r>
              <a:rPr lang="en-US" dirty="0" smtClean="0"/>
              <a:t>512/256kB flash</a:t>
            </a:r>
          </a:p>
          <a:p>
            <a:pPr lvl="1"/>
            <a:r>
              <a:rPr lang="en-US" dirty="0" smtClean="0"/>
              <a:t>64/32kB RAM</a:t>
            </a:r>
          </a:p>
          <a:p>
            <a:pPr lvl="2"/>
            <a:endParaRPr lang="en-US" dirty="0" smtClean="0"/>
          </a:p>
          <a:p>
            <a:r>
              <a:rPr lang="en-US" dirty="0" smtClean="0"/>
              <a:t>High performance peripherals</a:t>
            </a:r>
          </a:p>
          <a:p>
            <a:pPr lvl="1"/>
            <a:r>
              <a:rPr lang="en-US" dirty="0" smtClean="0"/>
              <a:t>14-bit </a:t>
            </a:r>
            <a:r>
              <a:rPr lang="el-GR" dirty="0" smtClean="0"/>
              <a:t>ΣΔ</a:t>
            </a:r>
            <a:r>
              <a:rPr lang="en-US" dirty="0" smtClean="0"/>
              <a:t> ADC</a:t>
            </a:r>
          </a:p>
          <a:p>
            <a:pPr lvl="1"/>
            <a:r>
              <a:rPr lang="en-US" dirty="0" smtClean="0"/>
              <a:t>Timers: Sleep, Watchdog, 4x General purpose</a:t>
            </a:r>
          </a:p>
          <a:p>
            <a:pPr lvl="1"/>
            <a:r>
              <a:rPr lang="en-US" dirty="0" smtClean="0"/>
              <a:t>Serial ports: UART, SPI, I2C, USB</a:t>
            </a:r>
          </a:p>
          <a:p>
            <a:endParaRPr lang="en-US" dirty="0"/>
          </a:p>
        </p:txBody>
      </p:sp>
      <p:pic>
        <p:nvPicPr>
          <p:cNvPr id="13" name="Picture 12"/>
          <p:cNvPicPr>
            <a:picLocks noChangeAspect="1"/>
          </p:cNvPicPr>
          <p:nvPr/>
        </p:nvPicPr>
        <p:blipFill>
          <a:blip r:embed="rId2"/>
          <a:stretch>
            <a:fillRect/>
          </a:stretch>
        </p:blipFill>
        <p:spPr>
          <a:xfrm>
            <a:off x="4006850" y="1571625"/>
            <a:ext cx="5137150" cy="4067175"/>
          </a:xfrm>
          <a:prstGeom prst="rect">
            <a:avLst/>
          </a:prstGeom>
        </p:spPr>
      </p:pic>
    </p:spTree>
    <p:extLst>
      <p:ext uri="{BB962C8B-B14F-4D97-AF65-F5344CB8AC3E}">
        <p14:creationId xmlns:p14="http://schemas.microsoft.com/office/powerpoint/2010/main" val="25886224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EM358x Enables</a:t>
            </a:r>
            <a:endParaRPr lang="en-US" dirty="0"/>
          </a:p>
        </p:txBody>
      </p:sp>
      <p:sp>
        <p:nvSpPr>
          <p:cNvPr id="6" name="Content Placeholder 5"/>
          <p:cNvSpPr>
            <a:spLocks noGrp="1"/>
          </p:cNvSpPr>
          <p:nvPr>
            <p:ph idx="1"/>
          </p:nvPr>
        </p:nvSpPr>
        <p:spPr>
          <a:xfrm>
            <a:off x="227013" y="762000"/>
            <a:ext cx="8840787" cy="5715000"/>
          </a:xfrm>
        </p:spPr>
        <p:txBody>
          <a:bodyPr/>
          <a:lstStyle/>
          <a:p>
            <a:r>
              <a:rPr lang="en-US" dirty="0" smtClean="0"/>
              <a:t>What can I do with extra Flash?</a:t>
            </a:r>
          </a:p>
          <a:p>
            <a:pPr lvl="1"/>
            <a:r>
              <a:rPr lang="en-US" dirty="0" smtClean="0"/>
              <a:t>Remove the external flash part used for a </a:t>
            </a:r>
            <a:r>
              <a:rPr lang="en-US" dirty="0" err="1" smtClean="0"/>
              <a:t>bootloader</a:t>
            </a:r>
            <a:r>
              <a:rPr lang="en-US" dirty="0" smtClean="0"/>
              <a:t> image, store it on EM358x</a:t>
            </a:r>
          </a:p>
          <a:p>
            <a:pPr lvl="1"/>
            <a:r>
              <a:rPr lang="en-US" dirty="0" smtClean="0"/>
              <a:t>Remove the application micro, put all of the application on EM358x</a:t>
            </a:r>
          </a:p>
          <a:p>
            <a:pPr lvl="1"/>
            <a:r>
              <a:rPr lang="en-US" dirty="0" smtClean="0"/>
              <a:t>Build flash-hungry applications like Smart Energy 2.0, with room for expansion</a:t>
            </a:r>
          </a:p>
          <a:p>
            <a:pPr lvl="1"/>
            <a:r>
              <a:rPr lang="en-US" dirty="0" smtClean="0"/>
              <a:t>Store more application data</a:t>
            </a:r>
            <a:endParaRPr lang="en-US" dirty="0"/>
          </a:p>
          <a:p>
            <a:pPr marL="287338" lvl="1" indent="0">
              <a:buNone/>
            </a:pPr>
            <a:endParaRPr lang="en-US" dirty="0"/>
          </a:p>
          <a:p>
            <a:r>
              <a:rPr lang="en-US" dirty="0" smtClean="0"/>
              <a:t>What can I do with extra RAM?</a:t>
            </a:r>
          </a:p>
          <a:p>
            <a:pPr lvl="1"/>
            <a:r>
              <a:rPr lang="en-US" dirty="0" smtClean="0"/>
              <a:t>Run larger memory-hungry applications like Smart Energy 2.0</a:t>
            </a:r>
          </a:p>
          <a:p>
            <a:pPr lvl="1"/>
            <a:r>
              <a:rPr lang="en-US" dirty="0" smtClean="0"/>
              <a:t>Connect with more devices on larger networks</a:t>
            </a:r>
          </a:p>
          <a:p>
            <a:pPr lvl="1"/>
            <a:r>
              <a:rPr lang="en-US" dirty="0" smtClean="0"/>
              <a:t>Support an RTOS running on EM358x</a:t>
            </a:r>
          </a:p>
          <a:p>
            <a:pPr lvl="1"/>
            <a:endParaRPr lang="en-US" dirty="0"/>
          </a:p>
          <a:p>
            <a:r>
              <a:rPr lang="en-US" dirty="0" smtClean="0"/>
              <a:t>What can I do with USB?</a:t>
            </a:r>
          </a:p>
          <a:p>
            <a:pPr lvl="1"/>
            <a:r>
              <a:rPr lang="en-US" dirty="0" smtClean="0"/>
              <a:t>Provide a simple application interface to an application micro</a:t>
            </a:r>
          </a:p>
          <a:p>
            <a:pPr lvl="1"/>
            <a:r>
              <a:rPr lang="en-US" dirty="0" smtClean="0"/>
              <a:t>Provide a service port to a device</a:t>
            </a:r>
          </a:p>
          <a:p>
            <a:pPr lvl="1"/>
            <a:r>
              <a:rPr lang="en-US" dirty="0" smtClean="0"/>
              <a:t>Simplify production programming</a:t>
            </a:r>
          </a:p>
        </p:txBody>
      </p:sp>
    </p:spTree>
    <p:extLst>
      <p:ext uri="{BB962C8B-B14F-4D97-AF65-F5344CB8AC3E}">
        <p14:creationId xmlns:p14="http://schemas.microsoft.com/office/powerpoint/2010/main" val="378584329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part does my customer need?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8049654"/>
              </p:ext>
            </p:extLst>
          </p:nvPr>
        </p:nvGraphicFramePr>
        <p:xfrm>
          <a:off x="0" y="838200"/>
          <a:ext cx="9144000" cy="4846319"/>
        </p:xfrm>
        <a:graphic>
          <a:graphicData uri="http://schemas.openxmlformats.org/drawingml/2006/table">
            <a:tbl>
              <a:tblPr firstRow="1" bandRow="1">
                <a:tableStyleId>{69012ECD-51FC-41F1-AA8D-1B2483CD663E}</a:tableStyleId>
              </a:tblPr>
              <a:tblGrid>
                <a:gridCol w="4114800"/>
                <a:gridCol w="1005840"/>
                <a:gridCol w="1005840"/>
                <a:gridCol w="1005840"/>
                <a:gridCol w="1005840"/>
                <a:gridCol w="1005840"/>
              </a:tblGrid>
              <a:tr h="259080">
                <a:tc>
                  <a:txBody>
                    <a:bodyPr/>
                    <a:lstStyle/>
                    <a:p>
                      <a:pPr algn="ctr"/>
                      <a:endParaRPr lang="en-US" sz="1400" dirty="0" smtClean="0"/>
                    </a:p>
                    <a:p>
                      <a:pPr algn="r"/>
                      <a:r>
                        <a:rPr lang="en-US" sz="1400" dirty="0" smtClean="0"/>
                        <a:t>Flash / RAM (</a:t>
                      </a:r>
                      <a:r>
                        <a:rPr lang="en-US" sz="1400" dirty="0" err="1" smtClean="0"/>
                        <a:t>kB</a:t>
                      </a:r>
                      <a:r>
                        <a:rPr lang="en-US" sz="1400" dirty="0" smtClean="0"/>
                        <a:t>)</a:t>
                      </a:r>
                      <a:endParaRPr lang="en-US" sz="1400" b="1" dirty="0"/>
                    </a:p>
                  </a:txBody>
                  <a:tcPr/>
                </a:tc>
                <a:tc>
                  <a:txBody>
                    <a:bodyPr/>
                    <a:lstStyle/>
                    <a:p>
                      <a:pPr algn="ctr"/>
                      <a:r>
                        <a:rPr lang="en-US" sz="1400" dirty="0" smtClean="0"/>
                        <a:t>EM351</a:t>
                      </a:r>
                    </a:p>
                    <a:p>
                      <a:pPr algn="ctr"/>
                      <a:r>
                        <a:rPr lang="en-US" sz="1400" dirty="0" smtClean="0"/>
                        <a:t>128 /</a:t>
                      </a:r>
                      <a:r>
                        <a:rPr lang="en-US" sz="1400" baseline="0" dirty="0" smtClean="0"/>
                        <a:t> 12</a:t>
                      </a:r>
                      <a:endParaRPr lang="en-US" sz="1400" b="1" dirty="0"/>
                    </a:p>
                  </a:txBody>
                  <a:tcPr/>
                </a:tc>
                <a:tc>
                  <a:txBody>
                    <a:bodyPr/>
                    <a:lstStyle/>
                    <a:p>
                      <a:pPr algn="ctr"/>
                      <a:r>
                        <a:rPr lang="en-US" sz="1400" dirty="0" smtClean="0"/>
                        <a:t>EM357</a:t>
                      </a:r>
                    </a:p>
                    <a:p>
                      <a:pPr algn="ctr"/>
                      <a:r>
                        <a:rPr lang="en-US" sz="1400" dirty="0" smtClean="0"/>
                        <a:t>192</a:t>
                      </a:r>
                      <a:r>
                        <a:rPr lang="en-US" sz="1400" baseline="0" dirty="0" smtClean="0"/>
                        <a:t> / 12</a:t>
                      </a:r>
                      <a:endParaRPr lang="en-US" sz="1400" b="1" dirty="0"/>
                    </a:p>
                  </a:txBody>
                  <a:tcPr/>
                </a:tc>
                <a:tc>
                  <a:txBody>
                    <a:bodyPr/>
                    <a:lstStyle/>
                    <a:p>
                      <a:pPr algn="ctr"/>
                      <a:r>
                        <a:rPr lang="en-US" sz="1400" dirty="0" smtClean="0"/>
                        <a:t>EM3581/2</a:t>
                      </a:r>
                    </a:p>
                    <a:p>
                      <a:pPr algn="ctr"/>
                      <a:r>
                        <a:rPr lang="en-US" sz="1400" dirty="0" smtClean="0"/>
                        <a:t>256 / 32</a:t>
                      </a:r>
                      <a:endParaRPr lang="en-US" sz="1400" b="1" dirty="0"/>
                    </a:p>
                  </a:txBody>
                  <a:tcPr/>
                </a:tc>
                <a:tc>
                  <a:txBody>
                    <a:bodyPr/>
                    <a:lstStyle/>
                    <a:p>
                      <a:pPr algn="ctr"/>
                      <a:r>
                        <a:rPr lang="en-US" sz="1400" dirty="0" smtClean="0"/>
                        <a:t>EM3585/6</a:t>
                      </a:r>
                    </a:p>
                    <a:p>
                      <a:pPr algn="ctr"/>
                      <a:r>
                        <a:rPr lang="en-US" sz="1400" dirty="0" smtClean="0"/>
                        <a:t>512 / 32 </a:t>
                      </a:r>
                      <a:endParaRPr lang="en-US" sz="1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EM3588</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512 / 64</a:t>
                      </a:r>
                      <a:endParaRPr lang="en-US" sz="1400" b="1" dirty="0" smtClean="0"/>
                    </a:p>
                  </a:txBody>
                  <a:tcPr/>
                </a:tc>
              </a:tr>
              <a:tr h="259080">
                <a:tc>
                  <a:txBody>
                    <a:bodyPr/>
                    <a:lstStyle/>
                    <a:p>
                      <a:r>
                        <a:rPr lang="en-US" sz="1400" dirty="0" smtClean="0"/>
                        <a:t>Small proprietary</a:t>
                      </a:r>
                      <a:r>
                        <a:rPr lang="en-US" sz="1400" baseline="0" dirty="0" smtClean="0"/>
                        <a:t> ZigBee PRO application</a:t>
                      </a:r>
                      <a:endParaRPr lang="en-US" sz="1400" dirty="0"/>
                    </a:p>
                  </a:txBody>
                  <a:tcPr/>
                </a:tc>
                <a:tc>
                  <a:txBody>
                    <a:bodyPr/>
                    <a:lstStyle/>
                    <a:p>
                      <a:pPr algn="ctr"/>
                      <a:r>
                        <a:rPr lang="en-US" sz="1600" kern="1200" dirty="0" smtClean="0">
                          <a:effectLst/>
                        </a:rPr>
                        <a:t>✔</a:t>
                      </a:r>
                      <a:endParaRPr lang="en-US" sz="1400" dirty="0"/>
                    </a:p>
                  </a:txBody>
                  <a:tcPr>
                    <a:solidFill>
                      <a:srgbClr val="99FF99"/>
                    </a:solidFill>
                  </a:tcPr>
                </a:tc>
                <a:tc>
                  <a:txBody>
                    <a:bodyPr/>
                    <a:lstStyle/>
                    <a:p>
                      <a:pPr algn="ctr"/>
                      <a:r>
                        <a:rPr lang="en-US" sz="1600" kern="1200" dirty="0" smtClean="0">
                          <a:effectLst/>
                        </a:rPr>
                        <a:t>✔</a:t>
                      </a:r>
                      <a:endParaRPr lang="en-US" sz="1400" dirty="0"/>
                    </a:p>
                  </a:txBody>
                  <a:tcPr>
                    <a:solidFill>
                      <a:srgbClr val="99FF99"/>
                    </a:solidFill>
                  </a:tcPr>
                </a:tc>
                <a:tc>
                  <a:txBody>
                    <a:bodyPr/>
                    <a:lstStyle/>
                    <a:p>
                      <a:pPr algn="ctr"/>
                      <a:r>
                        <a:rPr lang="en-US" sz="1600" kern="1200" dirty="0" smtClean="0">
                          <a:effectLst/>
                        </a:rPr>
                        <a:t>✔</a:t>
                      </a:r>
                      <a:endParaRPr lang="en-US" sz="1400" dirty="0"/>
                    </a:p>
                  </a:txBody>
                  <a:tcPr>
                    <a:solidFill>
                      <a:srgbClr val="99FF99"/>
                    </a:solidFill>
                  </a:tcPr>
                </a:tc>
                <a:tc>
                  <a:txBody>
                    <a:bodyPr/>
                    <a:lstStyle/>
                    <a:p>
                      <a:pPr algn="ctr"/>
                      <a:r>
                        <a:rPr lang="en-US" sz="1600" kern="1200" dirty="0" smtClean="0">
                          <a:effectLst/>
                        </a:rPr>
                        <a:t>✔</a:t>
                      </a:r>
                      <a:endParaRPr lang="en-US" sz="1400" dirty="0"/>
                    </a:p>
                  </a:txBody>
                  <a:tcPr>
                    <a:solidFill>
                      <a:srgbClr val="99FF99"/>
                    </a:solidFill>
                  </a:tcPr>
                </a:tc>
                <a:tc>
                  <a:txBody>
                    <a:bodyPr/>
                    <a:lstStyle/>
                    <a:p>
                      <a:pPr algn="ctr"/>
                      <a:r>
                        <a:rPr lang="en-US" sz="1600" kern="1200" dirty="0" smtClean="0">
                          <a:effectLst/>
                        </a:rPr>
                        <a:t>✔</a:t>
                      </a:r>
                      <a:endParaRPr lang="en-US" sz="1400" dirty="0"/>
                    </a:p>
                  </a:txBody>
                  <a:tcPr>
                    <a:solidFill>
                      <a:srgbClr val="99FF99"/>
                    </a:solidFill>
                  </a:tcPr>
                </a:tc>
              </a:tr>
              <a:tr h="259080">
                <a:tc>
                  <a:txBody>
                    <a:bodyPr/>
                    <a:lstStyle/>
                    <a:p>
                      <a:r>
                        <a:rPr lang="en-US" sz="1400" dirty="0" err="1" smtClean="0"/>
                        <a:t>ZigBee</a:t>
                      </a:r>
                      <a:r>
                        <a:rPr lang="en-US" sz="1400" dirty="0" smtClean="0"/>
                        <a:t> Home Automation 1.x end</a:t>
                      </a:r>
                      <a:r>
                        <a:rPr lang="en-US" sz="1400" baseline="0" dirty="0" smtClean="0"/>
                        <a:t> device</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r h="259080">
                <a:tc>
                  <a:txBody>
                    <a:bodyPr/>
                    <a:lstStyle/>
                    <a:p>
                      <a:r>
                        <a:rPr lang="en-US" sz="1400" dirty="0" err="1" smtClean="0"/>
                        <a:t>ZigBee</a:t>
                      </a:r>
                      <a:r>
                        <a:rPr lang="en-US" sz="1400" dirty="0" smtClean="0"/>
                        <a:t> Home Automation 1.x router</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r h="259080">
                <a:tc>
                  <a:txBody>
                    <a:bodyPr/>
                    <a:lstStyle/>
                    <a:p>
                      <a:r>
                        <a:rPr lang="en-US" sz="1400" dirty="0" smtClean="0"/>
                        <a:t>Network Coprocessor device (non-Smart Energy)</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r h="259080">
                <a:tc>
                  <a:txBody>
                    <a:bodyPr/>
                    <a:lstStyle/>
                    <a:p>
                      <a:r>
                        <a:rPr lang="en-US" sz="1400" dirty="0" err="1" smtClean="0"/>
                        <a:t>ZigBee</a:t>
                      </a:r>
                      <a:r>
                        <a:rPr lang="en-US" sz="1400" dirty="0" smtClean="0"/>
                        <a:t> Light Link 1.0 end</a:t>
                      </a:r>
                      <a:r>
                        <a:rPr lang="en-US" sz="1400" baseline="0" dirty="0" smtClean="0"/>
                        <a:t> device</a:t>
                      </a:r>
                      <a:endParaRPr lang="en-US" sz="1400" dirty="0"/>
                    </a:p>
                  </a:txBody>
                  <a:tcPr/>
                </a:tc>
                <a:tc>
                  <a:txBody>
                    <a:bodyPr/>
                    <a:lstStyle/>
                    <a:p>
                      <a:pPr algn="ctr"/>
                      <a:endParaRPr lang="en-US" sz="1400" dirty="0"/>
                    </a:p>
                  </a:txBody>
                  <a:tcPr/>
                </a:tc>
                <a:tc>
                  <a:txBody>
                    <a:bodyPr/>
                    <a:lstStyle/>
                    <a:p>
                      <a:pPr algn="ctr"/>
                      <a:r>
                        <a:rPr lang="en-US" sz="1600" kern="1200" dirty="0" smtClean="0">
                          <a:effectLst/>
                        </a:rPr>
                        <a:t>✔</a:t>
                      </a:r>
                      <a:endParaRPr lang="en-US" sz="1400" dirty="0"/>
                    </a:p>
                  </a:txBody>
                  <a:tcPr>
                    <a:solidFill>
                      <a:srgbClr val="99FF99"/>
                    </a:solidFill>
                  </a:tcPr>
                </a:tc>
                <a:tc>
                  <a:txBody>
                    <a:bodyPr/>
                    <a:lstStyle/>
                    <a:p>
                      <a:pPr algn="ctr"/>
                      <a:r>
                        <a:rPr lang="en-US" sz="1600" kern="1200" dirty="0" smtClean="0">
                          <a:effectLst/>
                        </a:rPr>
                        <a:t>✔</a:t>
                      </a:r>
                      <a:endParaRPr lang="en-US" sz="1400" dirty="0"/>
                    </a:p>
                  </a:txBody>
                  <a:tcPr>
                    <a:solidFill>
                      <a:srgbClr val="99FF99"/>
                    </a:solidFill>
                  </a:tcPr>
                </a:tc>
                <a:tc>
                  <a:txBody>
                    <a:bodyPr/>
                    <a:lstStyle/>
                    <a:p>
                      <a:pPr algn="ctr"/>
                      <a:r>
                        <a:rPr lang="en-US" sz="1600" kern="1200" dirty="0" smtClean="0">
                          <a:effectLst/>
                        </a:rPr>
                        <a:t>✔</a:t>
                      </a:r>
                      <a:endParaRPr lang="en-US" sz="1400" dirty="0"/>
                    </a:p>
                  </a:txBody>
                  <a:tcPr>
                    <a:solidFill>
                      <a:srgbClr val="99FF99"/>
                    </a:solidFill>
                  </a:tcPr>
                </a:tc>
                <a:tc>
                  <a:txBody>
                    <a:bodyPr/>
                    <a:lstStyle/>
                    <a:p>
                      <a:pPr algn="ctr"/>
                      <a:r>
                        <a:rPr lang="en-US" sz="1600" kern="1200" dirty="0" smtClean="0">
                          <a:effectLst/>
                        </a:rPr>
                        <a:t>✔</a:t>
                      </a:r>
                      <a:endParaRPr lang="en-US" sz="1400" dirty="0"/>
                    </a:p>
                  </a:txBody>
                  <a:tcPr>
                    <a:solidFill>
                      <a:srgbClr val="99FF99"/>
                    </a:solidFill>
                  </a:tcPr>
                </a:tc>
              </a:tr>
              <a:tr h="259080">
                <a:tc>
                  <a:txBody>
                    <a:bodyPr/>
                    <a:lstStyle/>
                    <a:p>
                      <a:r>
                        <a:rPr lang="en-US" sz="1400" dirty="0" err="1" smtClean="0"/>
                        <a:t>ZigBee</a:t>
                      </a:r>
                      <a:r>
                        <a:rPr lang="en-US" sz="1400" dirty="0" smtClean="0"/>
                        <a:t> Light Link router</a:t>
                      </a:r>
                      <a:endParaRPr lang="en-US" sz="1400" dirty="0"/>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r h="259080">
                <a:tc>
                  <a:txBody>
                    <a:bodyPr/>
                    <a:lstStyle/>
                    <a:p>
                      <a:r>
                        <a:rPr lang="en-US" sz="1400" dirty="0" err="1" smtClean="0"/>
                        <a:t>ZigBee</a:t>
                      </a:r>
                      <a:r>
                        <a:rPr lang="en-US" sz="1400" dirty="0" smtClean="0"/>
                        <a:t> Smart Energy 1.x</a:t>
                      </a:r>
                      <a:r>
                        <a:rPr lang="en-US" sz="1400" baseline="0" dirty="0" smtClean="0"/>
                        <a:t> </a:t>
                      </a:r>
                      <a:r>
                        <a:rPr lang="en-US" sz="1400" dirty="0" smtClean="0"/>
                        <a:t>NCP</a:t>
                      </a:r>
                      <a:r>
                        <a:rPr lang="en-US" sz="1400" baseline="0" dirty="0" smtClean="0"/>
                        <a:t> device</a:t>
                      </a:r>
                      <a:endParaRPr lang="en-US" sz="1400" dirty="0"/>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r h="259080">
                <a:tc>
                  <a:txBody>
                    <a:bodyPr/>
                    <a:lstStyle/>
                    <a:p>
                      <a:r>
                        <a:rPr lang="en-US" sz="1400" dirty="0" err="1" smtClean="0"/>
                        <a:t>ZigBee</a:t>
                      </a:r>
                      <a:r>
                        <a:rPr lang="en-US" sz="1400" dirty="0" smtClean="0"/>
                        <a:t> Smart Energy 1.x end device</a:t>
                      </a:r>
                      <a:endParaRPr lang="en-US" sz="1400" dirty="0"/>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r h="259080">
                <a:tc>
                  <a:txBody>
                    <a:bodyPr/>
                    <a:lstStyle/>
                    <a:p>
                      <a:r>
                        <a:rPr lang="en-US" sz="1400" dirty="0" err="1" smtClean="0"/>
                        <a:t>ZigBee</a:t>
                      </a:r>
                      <a:r>
                        <a:rPr lang="en-US" sz="1400" dirty="0" smtClean="0"/>
                        <a:t> Smart Energy 1.x router</a:t>
                      </a:r>
                      <a:endParaRPr lang="en-US" sz="1400" dirty="0"/>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r h="259080">
                <a:tc>
                  <a:txBody>
                    <a:bodyPr/>
                    <a:lstStyle/>
                    <a:p>
                      <a:r>
                        <a:rPr lang="en-US" sz="1400" dirty="0" err="1" smtClean="0"/>
                        <a:t>ZigBee</a:t>
                      </a:r>
                      <a:r>
                        <a:rPr lang="en-US" sz="1400" dirty="0" smtClean="0"/>
                        <a:t> Smart Energy 2.0 IP modem</a:t>
                      </a:r>
                      <a:r>
                        <a:rPr lang="en-US" sz="1400" baseline="0" dirty="0" smtClean="0"/>
                        <a:t> device</a:t>
                      </a:r>
                      <a:endParaRPr lang="en-US" sz="1400" dirty="0"/>
                    </a:p>
                  </a:txBody>
                  <a:tcPr/>
                </a:tc>
                <a:tc>
                  <a:txBody>
                    <a:bodyPr/>
                    <a:lstStyle/>
                    <a:p>
                      <a:pPr algn="ctr"/>
                      <a:endParaRPr lang="en-US" sz="14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r h="259080">
                <a:tc>
                  <a:txBody>
                    <a:bodyPr/>
                    <a:lstStyle/>
                    <a:p>
                      <a:r>
                        <a:rPr lang="en-US" sz="1400" dirty="0" err="1" smtClean="0"/>
                        <a:t>ZigBee</a:t>
                      </a:r>
                      <a:r>
                        <a:rPr lang="en-US" sz="1400" dirty="0" smtClean="0"/>
                        <a:t> Smart Energy</a:t>
                      </a:r>
                      <a:r>
                        <a:rPr lang="en-US" sz="1400" baseline="0" dirty="0" smtClean="0"/>
                        <a:t> 2.0 end device or router</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r h="259080">
                <a:tc>
                  <a:txBody>
                    <a:bodyPr/>
                    <a:lstStyle/>
                    <a:p>
                      <a:r>
                        <a:rPr lang="en-US" sz="1400" dirty="0" smtClean="0"/>
                        <a:t>Integrated OTA</a:t>
                      </a:r>
                      <a:r>
                        <a:rPr lang="en-US" sz="1400" baseline="0" dirty="0" smtClean="0"/>
                        <a:t> image storage (ZHA)</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a:t>
                      </a:r>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r h="259080">
                <a:tc>
                  <a:txBody>
                    <a:bodyPr/>
                    <a:lstStyle/>
                    <a:p>
                      <a:r>
                        <a:rPr lang="en-US" sz="1400" dirty="0" smtClean="0"/>
                        <a:t>Integrated OTA</a:t>
                      </a:r>
                      <a:r>
                        <a:rPr lang="en-US" sz="1400" baseline="0" dirty="0" smtClean="0"/>
                        <a:t> image storage (ZLL / ZSE)</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r h="259080">
                <a:tc>
                  <a:txBody>
                    <a:bodyPr/>
                    <a:lstStyle/>
                    <a:p>
                      <a:r>
                        <a:rPr lang="en-US" sz="1400" dirty="0" smtClean="0"/>
                        <a:t>Full</a:t>
                      </a:r>
                      <a:r>
                        <a:rPr lang="en-US" sz="1400" baseline="0" dirty="0" smtClean="0"/>
                        <a:t> gateway device with USB </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a:t>
                      </a:r>
                      <a:endParaRPr lang="en-US" sz="1200" dirty="0" smtClean="0"/>
                    </a:p>
                  </a:txBody>
                  <a:tcPr>
                    <a:solidFill>
                      <a:srgbClr val="99FF99"/>
                    </a:solidFill>
                  </a:tcPr>
                </a:tc>
              </a:tr>
            </a:tbl>
          </a:graphicData>
        </a:graphic>
      </p:graphicFrame>
    </p:spTree>
    <p:extLst>
      <p:ext uri="{BB962C8B-B14F-4D97-AF65-F5344CB8AC3E}">
        <p14:creationId xmlns:p14="http://schemas.microsoft.com/office/powerpoint/2010/main" val="311982764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ZigBee Competition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5925707"/>
              </p:ext>
            </p:extLst>
          </p:nvPr>
        </p:nvGraphicFramePr>
        <p:xfrm>
          <a:off x="227013" y="838200"/>
          <a:ext cx="8683625" cy="5471161"/>
        </p:xfrm>
        <a:graphic>
          <a:graphicData uri="http://schemas.openxmlformats.org/drawingml/2006/table">
            <a:tbl>
              <a:tblPr firstRow="1" bandRow="1">
                <a:tableStyleId>{5C22544A-7EE6-4342-B048-85BDC9FD1C3A}</a:tableStyleId>
              </a:tblPr>
              <a:tblGrid>
                <a:gridCol w="1736725"/>
                <a:gridCol w="1736725"/>
                <a:gridCol w="1736725"/>
                <a:gridCol w="1736725"/>
                <a:gridCol w="1736725"/>
              </a:tblGrid>
              <a:tr h="556944">
                <a:tc>
                  <a:txBody>
                    <a:bodyPr/>
                    <a:lstStyle/>
                    <a:p>
                      <a:endParaRPr lang="en-US" sz="1200" dirty="0"/>
                    </a:p>
                  </a:txBody>
                  <a:tcPr marL="89831" marR="89831" anchor="ctr"/>
                </a:tc>
                <a:tc>
                  <a:txBody>
                    <a:bodyPr/>
                    <a:lstStyle/>
                    <a:p>
                      <a:pPr algn="ctr"/>
                      <a:r>
                        <a:rPr lang="en-US" sz="1400" dirty="0" smtClean="0"/>
                        <a:t>Silicon</a:t>
                      </a:r>
                      <a:r>
                        <a:rPr lang="en-US" sz="1400" baseline="0" dirty="0" smtClean="0"/>
                        <a:t> Labs</a:t>
                      </a:r>
                      <a:r>
                        <a:rPr lang="en-US" sz="1400" dirty="0" smtClean="0"/>
                        <a:t> </a:t>
                      </a:r>
                    </a:p>
                    <a:p>
                      <a:pPr algn="ctr"/>
                      <a:r>
                        <a:rPr lang="en-US" sz="1400" dirty="0" smtClean="0"/>
                        <a:t>EM35x</a:t>
                      </a:r>
                      <a:endParaRPr lang="en-US" sz="1400" dirty="0"/>
                    </a:p>
                  </a:txBody>
                  <a:tcPr marL="89831" marR="89831" anchor="ctr"/>
                </a:tc>
                <a:tc>
                  <a:txBody>
                    <a:bodyPr/>
                    <a:lstStyle/>
                    <a:p>
                      <a:pPr algn="ctr"/>
                      <a:r>
                        <a:rPr lang="en-US" sz="1400" dirty="0" smtClean="0"/>
                        <a:t>TI </a:t>
                      </a:r>
                    </a:p>
                    <a:p>
                      <a:pPr algn="ctr"/>
                      <a:r>
                        <a:rPr lang="en-US" sz="1400" dirty="0" smtClean="0"/>
                        <a:t>CC2538</a:t>
                      </a:r>
                      <a:endParaRPr lang="en-US" sz="1400" dirty="0"/>
                    </a:p>
                  </a:txBody>
                  <a:tcPr marL="89831" marR="89831" anchor="ctr"/>
                </a:tc>
                <a:tc>
                  <a:txBody>
                    <a:bodyPr/>
                    <a:lstStyle/>
                    <a:p>
                      <a:pPr algn="ctr"/>
                      <a:r>
                        <a:rPr lang="en-US" sz="1400" dirty="0" smtClean="0"/>
                        <a:t>Atmel </a:t>
                      </a:r>
                    </a:p>
                    <a:p>
                      <a:pPr algn="ctr"/>
                      <a:r>
                        <a:rPr lang="en-US" sz="1400" dirty="0" err="1" smtClean="0"/>
                        <a:t>Atmega</a:t>
                      </a:r>
                      <a:r>
                        <a:rPr lang="en-US" sz="1400" dirty="0" smtClean="0"/>
                        <a:t> RFR2</a:t>
                      </a:r>
                      <a:endParaRPr lang="en-US" sz="1400" dirty="0"/>
                    </a:p>
                  </a:txBody>
                  <a:tcPr marL="89831" marR="89831" anchor="ctr"/>
                </a:tc>
                <a:tc>
                  <a:txBody>
                    <a:bodyPr/>
                    <a:lstStyle/>
                    <a:p>
                      <a:pPr algn="ctr"/>
                      <a:r>
                        <a:rPr lang="en-US" sz="1400" dirty="0" smtClean="0"/>
                        <a:t>NXP </a:t>
                      </a:r>
                    </a:p>
                    <a:p>
                      <a:pPr algn="ctr"/>
                      <a:r>
                        <a:rPr lang="en-US" sz="1400" dirty="0" smtClean="0"/>
                        <a:t>JN516x</a:t>
                      </a:r>
                      <a:endParaRPr lang="en-US" sz="1400" dirty="0"/>
                    </a:p>
                  </a:txBody>
                  <a:tcPr marL="89831" marR="89831" anchor="ctr"/>
                </a:tc>
              </a:tr>
              <a:tr h="294853">
                <a:tc>
                  <a:txBody>
                    <a:bodyPr/>
                    <a:lstStyle/>
                    <a:p>
                      <a:r>
                        <a:rPr lang="en-US" sz="1200" dirty="0" smtClean="0"/>
                        <a:t>Core type</a:t>
                      </a:r>
                      <a:endParaRPr lang="en-US" sz="1200" dirty="0"/>
                    </a:p>
                  </a:txBody>
                  <a:tcPr marL="89831" marR="89831" anchor="ctr"/>
                </a:tc>
                <a:tc>
                  <a:txBody>
                    <a:bodyPr/>
                    <a:lstStyle/>
                    <a:p>
                      <a:pPr algn="ctr"/>
                      <a:r>
                        <a:rPr lang="en-US" sz="1200" dirty="0" smtClean="0"/>
                        <a:t>Cortex-M3</a:t>
                      </a:r>
                      <a:endParaRPr lang="en-US" sz="1200" dirty="0"/>
                    </a:p>
                  </a:txBody>
                  <a:tcPr marL="89831" marR="89831" anchor="ctr"/>
                </a:tc>
                <a:tc>
                  <a:txBody>
                    <a:bodyPr/>
                    <a:lstStyle/>
                    <a:p>
                      <a:pPr algn="ctr"/>
                      <a:r>
                        <a:rPr lang="en-US" sz="1200" dirty="0" smtClean="0"/>
                        <a:t>Cortex-M3</a:t>
                      </a:r>
                      <a:endParaRPr lang="en-US" sz="1200" dirty="0"/>
                    </a:p>
                  </a:txBody>
                  <a:tcPr marL="89831" marR="89831" anchor="ctr"/>
                </a:tc>
                <a:tc>
                  <a:txBody>
                    <a:bodyPr/>
                    <a:lstStyle/>
                    <a:p>
                      <a:pPr algn="ctr"/>
                      <a:r>
                        <a:rPr lang="en-US" sz="1200" dirty="0" smtClean="0"/>
                        <a:t>RISC</a:t>
                      </a:r>
                      <a:endParaRPr lang="en-US" sz="1200" dirty="0"/>
                    </a:p>
                  </a:txBody>
                  <a:tcPr marL="89831" marR="89831" anchor="ctr"/>
                </a:tc>
                <a:tc>
                  <a:txBody>
                    <a:bodyPr/>
                    <a:lstStyle/>
                    <a:p>
                      <a:pPr algn="ctr"/>
                      <a:r>
                        <a:rPr lang="en-US" sz="1200" dirty="0" smtClean="0"/>
                        <a:t>RISC</a:t>
                      </a:r>
                      <a:endParaRPr lang="en-US" sz="1200" dirty="0"/>
                    </a:p>
                  </a:txBody>
                  <a:tcPr marL="89831" marR="89831" anchor="ctr"/>
                </a:tc>
              </a:tr>
              <a:tr h="294853">
                <a:tc>
                  <a:txBody>
                    <a:bodyPr/>
                    <a:lstStyle/>
                    <a:p>
                      <a:r>
                        <a:rPr lang="en-US" sz="1200" dirty="0" smtClean="0"/>
                        <a:t>Flash</a:t>
                      </a:r>
                      <a:endParaRPr lang="en-US" sz="1200" dirty="0"/>
                    </a:p>
                  </a:txBody>
                  <a:tcPr marL="89831" marR="89831" anchor="ctr"/>
                </a:tc>
                <a:tc>
                  <a:txBody>
                    <a:bodyPr/>
                    <a:lstStyle/>
                    <a:p>
                      <a:pPr algn="ctr"/>
                      <a:r>
                        <a:rPr lang="en-US" sz="1200" dirty="0" smtClean="0"/>
                        <a:t>128-512kB</a:t>
                      </a:r>
                      <a:endParaRPr lang="en-US" sz="1200" dirty="0"/>
                    </a:p>
                  </a:txBody>
                  <a:tcPr marL="89831" marR="89831" anchor="ctr"/>
                </a:tc>
                <a:tc>
                  <a:txBody>
                    <a:bodyPr/>
                    <a:lstStyle/>
                    <a:p>
                      <a:pPr algn="ctr"/>
                      <a:r>
                        <a:rPr lang="en-US" sz="1200" dirty="0" smtClean="0"/>
                        <a:t>128-512kB</a:t>
                      </a:r>
                      <a:endParaRPr lang="en-US" sz="1200" dirty="0"/>
                    </a:p>
                  </a:txBody>
                  <a:tcPr marL="89831" marR="89831" anchor="ctr"/>
                </a:tc>
                <a:tc>
                  <a:txBody>
                    <a:bodyPr/>
                    <a:lstStyle/>
                    <a:p>
                      <a:pPr algn="ctr"/>
                      <a:r>
                        <a:rPr lang="en-US" sz="1200" dirty="0" smtClean="0"/>
                        <a:t>64-256kB</a:t>
                      </a:r>
                      <a:endParaRPr lang="en-US" sz="1200" dirty="0"/>
                    </a:p>
                  </a:txBody>
                  <a:tcPr marL="89831" marR="89831" anchor="ctr"/>
                </a:tc>
                <a:tc>
                  <a:txBody>
                    <a:bodyPr/>
                    <a:lstStyle/>
                    <a:p>
                      <a:pPr algn="ctr"/>
                      <a:r>
                        <a:rPr lang="en-US" sz="1200" dirty="0" smtClean="0"/>
                        <a:t>64-256kB</a:t>
                      </a:r>
                      <a:endParaRPr lang="en-US" sz="1200" dirty="0"/>
                    </a:p>
                  </a:txBody>
                  <a:tcPr marL="89831" marR="89831" anchor="ctr"/>
                </a:tc>
              </a:tr>
              <a:tr h="294853">
                <a:tc>
                  <a:txBody>
                    <a:bodyPr/>
                    <a:lstStyle/>
                    <a:p>
                      <a:r>
                        <a:rPr lang="en-US" sz="1200" dirty="0" smtClean="0"/>
                        <a:t>RAM</a:t>
                      </a:r>
                      <a:endParaRPr lang="en-US" sz="1200" dirty="0"/>
                    </a:p>
                  </a:txBody>
                  <a:tcPr marL="89831" marR="89831" anchor="ctr"/>
                </a:tc>
                <a:tc>
                  <a:txBody>
                    <a:bodyPr/>
                    <a:lstStyle/>
                    <a:p>
                      <a:pPr algn="ctr"/>
                      <a:r>
                        <a:rPr lang="en-US" sz="1200" dirty="0" smtClean="0"/>
                        <a:t>12-64kB</a:t>
                      </a:r>
                      <a:endParaRPr lang="en-US" sz="1200" dirty="0"/>
                    </a:p>
                  </a:txBody>
                  <a:tcPr marL="89831" marR="89831" anchor="ctr">
                    <a:solidFill>
                      <a:schemeClr val="accent3">
                        <a:lumMod val="60000"/>
                        <a:lumOff val="40000"/>
                      </a:schemeClr>
                    </a:solidFill>
                  </a:tcPr>
                </a:tc>
                <a:tc>
                  <a:txBody>
                    <a:bodyPr/>
                    <a:lstStyle/>
                    <a:p>
                      <a:pPr algn="ctr"/>
                      <a:r>
                        <a:rPr lang="en-US" sz="1200" dirty="0" smtClean="0"/>
                        <a:t>Up to 32kB</a:t>
                      </a:r>
                      <a:endParaRPr lang="en-US" sz="1200" dirty="0"/>
                    </a:p>
                  </a:txBody>
                  <a:tcPr marL="89831" marR="89831" anchor="ctr"/>
                </a:tc>
                <a:tc>
                  <a:txBody>
                    <a:bodyPr/>
                    <a:lstStyle/>
                    <a:p>
                      <a:pPr algn="ctr"/>
                      <a:r>
                        <a:rPr lang="en-US" sz="1200" dirty="0" smtClean="0"/>
                        <a:t>8-32kB</a:t>
                      </a:r>
                      <a:endParaRPr lang="en-US" sz="1200" dirty="0"/>
                    </a:p>
                  </a:txBody>
                  <a:tcPr marL="89831" marR="89831" anchor="ctr"/>
                </a:tc>
                <a:tc>
                  <a:txBody>
                    <a:bodyPr/>
                    <a:lstStyle/>
                    <a:p>
                      <a:pPr algn="ctr"/>
                      <a:r>
                        <a:rPr lang="en-US" sz="1200" dirty="0" smtClean="0"/>
                        <a:t>8-32kB</a:t>
                      </a:r>
                      <a:endParaRPr lang="en-US" sz="1200" dirty="0"/>
                    </a:p>
                  </a:txBody>
                  <a:tcPr marL="89831" marR="89831" anchor="ctr"/>
                </a:tc>
              </a:tr>
              <a:tr h="294853">
                <a:tc>
                  <a:txBody>
                    <a:bodyPr/>
                    <a:lstStyle/>
                    <a:p>
                      <a:r>
                        <a:rPr lang="en-US" sz="1200" dirty="0" smtClean="0"/>
                        <a:t>TX power</a:t>
                      </a:r>
                      <a:endParaRPr lang="en-US" sz="1200" dirty="0"/>
                    </a:p>
                  </a:txBody>
                  <a:tcPr marL="89831" marR="89831" anchor="ctr"/>
                </a:tc>
                <a:tc>
                  <a:txBody>
                    <a:bodyPr/>
                    <a:lstStyle/>
                    <a:p>
                      <a:pPr algn="ctr"/>
                      <a:r>
                        <a:rPr lang="en-US" sz="1200" dirty="0" smtClean="0"/>
                        <a:t>+8dBm max</a:t>
                      </a:r>
                      <a:endParaRPr lang="en-US" sz="1200" dirty="0"/>
                    </a:p>
                  </a:txBody>
                  <a:tcPr marL="89831" marR="89831" anchor="ctr">
                    <a:solidFill>
                      <a:schemeClr val="accent3">
                        <a:lumMod val="60000"/>
                        <a:lumOff val="40000"/>
                      </a:schemeClr>
                    </a:solidFill>
                  </a:tcPr>
                </a:tc>
                <a:tc>
                  <a:txBody>
                    <a:bodyPr/>
                    <a:lstStyle/>
                    <a:p>
                      <a:pPr algn="ctr"/>
                      <a:r>
                        <a:rPr lang="en-US" sz="1200" dirty="0" smtClean="0"/>
                        <a:t>+7dBm</a:t>
                      </a:r>
                      <a:r>
                        <a:rPr lang="en-US" sz="1200" baseline="0" dirty="0" smtClean="0"/>
                        <a:t> max</a:t>
                      </a:r>
                      <a:endParaRPr lang="en-US" sz="1200" dirty="0"/>
                    </a:p>
                  </a:txBody>
                  <a:tcPr marL="89831" marR="89831" anchor="ctr"/>
                </a:tc>
                <a:tc>
                  <a:txBody>
                    <a:bodyPr/>
                    <a:lstStyle/>
                    <a:p>
                      <a:pPr algn="ctr"/>
                      <a:r>
                        <a:rPr lang="en-US" sz="1200" dirty="0" smtClean="0"/>
                        <a:t>+3.5dBm</a:t>
                      </a:r>
                      <a:endParaRPr lang="en-US" sz="1200" dirty="0"/>
                    </a:p>
                  </a:txBody>
                  <a:tcPr marL="89831" marR="89831" anchor="ctr"/>
                </a:tc>
                <a:tc>
                  <a:txBody>
                    <a:bodyPr/>
                    <a:lstStyle/>
                    <a:p>
                      <a:pPr algn="ctr"/>
                      <a:r>
                        <a:rPr lang="en-US" sz="1200" dirty="0" smtClean="0"/>
                        <a:t>+2.5dBm max</a:t>
                      </a:r>
                      <a:endParaRPr lang="en-US" sz="1200" dirty="0"/>
                    </a:p>
                  </a:txBody>
                  <a:tcPr marL="89831" marR="89831" anchor="ctr"/>
                </a:tc>
              </a:tr>
              <a:tr h="294853">
                <a:tc>
                  <a:txBody>
                    <a:bodyPr/>
                    <a:lstStyle/>
                    <a:p>
                      <a:r>
                        <a:rPr lang="en-US" sz="1200" dirty="0" smtClean="0"/>
                        <a:t>RX sensitivity</a:t>
                      </a:r>
                      <a:endParaRPr lang="en-US" sz="1200" dirty="0"/>
                    </a:p>
                  </a:txBody>
                  <a:tcPr marL="89831" marR="89831" anchor="ctr"/>
                </a:tc>
                <a:tc>
                  <a:txBody>
                    <a:bodyPr/>
                    <a:lstStyle/>
                    <a:p>
                      <a:pPr algn="ctr"/>
                      <a:r>
                        <a:rPr lang="en-US" sz="1200" dirty="0" smtClean="0"/>
                        <a:t>-102dBm max</a:t>
                      </a:r>
                      <a:endParaRPr lang="en-US" sz="1200" dirty="0"/>
                    </a:p>
                  </a:txBody>
                  <a:tcPr marL="89831" marR="89831" anchor="ctr">
                    <a:solidFill>
                      <a:schemeClr val="accent3">
                        <a:lumMod val="60000"/>
                        <a:lumOff val="40000"/>
                      </a:schemeClr>
                    </a:solidFill>
                  </a:tcPr>
                </a:tc>
                <a:tc>
                  <a:txBody>
                    <a:bodyPr/>
                    <a:lstStyle/>
                    <a:p>
                      <a:pPr algn="ctr"/>
                      <a:r>
                        <a:rPr lang="en-US" sz="1200" dirty="0" smtClean="0"/>
                        <a:t>-97dBm max</a:t>
                      </a:r>
                      <a:endParaRPr lang="en-US" sz="1200" dirty="0"/>
                    </a:p>
                  </a:txBody>
                  <a:tcPr marL="89831" marR="89831" anchor="ctr"/>
                </a:tc>
                <a:tc>
                  <a:txBody>
                    <a:bodyPr/>
                    <a:lstStyle/>
                    <a:p>
                      <a:pPr algn="ctr"/>
                      <a:r>
                        <a:rPr lang="en-US" sz="1200" dirty="0" smtClean="0"/>
                        <a:t>-100dBm</a:t>
                      </a:r>
                      <a:endParaRPr lang="en-US" sz="1200" dirty="0"/>
                    </a:p>
                  </a:txBody>
                  <a:tcPr marL="89831" marR="89831" anchor="ctr"/>
                </a:tc>
                <a:tc>
                  <a:txBody>
                    <a:bodyPr/>
                    <a:lstStyle/>
                    <a:p>
                      <a:pPr algn="ctr"/>
                      <a:r>
                        <a:rPr lang="en-US" sz="1200" dirty="0" smtClean="0"/>
                        <a:t>-95dBm max</a:t>
                      </a:r>
                      <a:endParaRPr lang="en-US" sz="1200" dirty="0"/>
                    </a:p>
                  </a:txBody>
                  <a:tcPr marL="89831" marR="89831" anchor="ctr"/>
                </a:tc>
              </a:tr>
              <a:tr h="294853">
                <a:tc>
                  <a:txBody>
                    <a:bodyPr/>
                    <a:lstStyle/>
                    <a:p>
                      <a:r>
                        <a:rPr lang="en-US" sz="1200" b="0" dirty="0" smtClean="0"/>
                        <a:t>Link budget</a:t>
                      </a:r>
                      <a:endParaRPr lang="en-US" sz="1200" b="0" dirty="0"/>
                    </a:p>
                  </a:txBody>
                  <a:tcPr marL="89831" marR="89831" anchor="ctr"/>
                </a:tc>
                <a:tc>
                  <a:txBody>
                    <a:bodyPr/>
                    <a:lstStyle/>
                    <a:p>
                      <a:pPr algn="ctr"/>
                      <a:r>
                        <a:rPr lang="en-US" sz="1200" b="0" dirty="0" smtClean="0"/>
                        <a:t>110dB max</a:t>
                      </a:r>
                      <a:endParaRPr lang="en-US" sz="1200" b="0" dirty="0"/>
                    </a:p>
                  </a:txBody>
                  <a:tcPr marL="89831" marR="89831" anchor="ctr">
                    <a:solidFill>
                      <a:schemeClr val="accent3">
                        <a:lumMod val="60000"/>
                        <a:lumOff val="40000"/>
                      </a:schemeClr>
                    </a:solidFill>
                  </a:tcPr>
                </a:tc>
                <a:tc>
                  <a:txBody>
                    <a:bodyPr/>
                    <a:lstStyle/>
                    <a:p>
                      <a:pPr algn="ctr"/>
                      <a:r>
                        <a:rPr lang="en-US" sz="1200" b="0" dirty="0" smtClean="0"/>
                        <a:t>104dB max</a:t>
                      </a:r>
                      <a:endParaRPr lang="en-US" sz="1200" b="0" dirty="0"/>
                    </a:p>
                  </a:txBody>
                  <a:tcPr marL="89831" marR="89831" anchor="ctr"/>
                </a:tc>
                <a:tc>
                  <a:txBody>
                    <a:bodyPr/>
                    <a:lstStyle/>
                    <a:p>
                      <a:pPr algn="ctr"/>
                      <a:r>
                        <a:rPr lang="en-US" sz="1200" b="0" dirty="0" smtClean="0"/>
                        <a:t>103.5dB max</a:t>
                      </a:r>
                      <a:endParaRPr lang="en-US" sz="1200" b="0" dirty="0"/>
                    </a:p>
                  </a:txBody>
                  <a:tcPr marL="89831" marR="89831" anchor="ctr"/>
                </a:tc>
                <a:tc>
                  <a:txBody>
                    <a:bodyPr/>
                    <a:lstStyle/>
                    <a:p>
                      <a:pPr algn="ctr"/>
                      <a:r>
                        <a:rPr lang="en-US" sz="1200" b="0" dirty="0" smtClean="0"/>
                        <a:t>97.5dB max</a:t>
                      </a:r>
                      <a:endParaRPr lang="en-US" sz="1200" b="0" dirty="0"/>
                    </a:p>
                  </a:txBody>
                  <a:tcPr marL="89831" marR="89831" anchor="ctr"/>
                </a:tc>
              </a:tr>
              <a:tr h="294853">
                <a:tc>
                  <a:txBody>
                    <a:bodyPr/>
                    <a:lstStyle/>
                    <a:p>
                      <a:r>
                        <a:rPr lang="en-US" sz="1200" dirty="0" smtClean="0"/>
                        <a:t>RX</a:t>
                      </a:r>
                      <a:r>
                        <a:rPr lang="en-US" sz="1200" baseline="0" dirty="0" smtClean="0"/>
                        <a:t> current</a:t>
                      </a:r>
                      <a:endParaRPr lang="en-US" sz="1200" dirty="0"/>
                    </a:p>
                  </a:txBody>
                  <a:tcPr marL="89831" marR="89831" anchor="ctr"/>
                </a:tc>
                <a:tc>
                  <a:txBody>
                    <a:bodyPr/>
                    <a:lstStyle/>
                    <a:p>
                      <a:pPr algn="ctr"/>
                      <a:r>
                        <a:rPr lang="en-US" sz="1200" dirty="0" smtClean="0"/>
                        <a:t>27mA</a:t>
                      </a:r>
                      <a:r>
                        <a:rPr lang="en-US" sz="1200" baseline="0" dirty="0" smtClean="0"/>
                        <a:t> (w/CPU)</a:t>
                      </a:r>
                      <a:endParaRPr lang="en-US" sz="1200" dirty="0"/>
                    </a:p>
                  </a:txBody>
                  <a:tcPr marL="89831" marR="89831" anchor="ctr"/>
                </a:tc>
                <a:tc>
                  <a:txBody>
                    <a:bodyPr/>
                    <a:lstStyle/>
                    <a:p>
                      <a:pPr algn="ctr"/>
                      <a:r>
                        <a:rPr lang="en-US" sz="1200" dirty="0" smtClean="0"/>
                        <a:t>23mA (CPU idle)</a:t>
                      </a:r>
                      <a:endParaRPr lang="en-US" sz="1200" dirty="0"/>
                    </a:p>
                  </a:txBody>
                  <a:tcPr marL="89831" marR="89831" anchor="ctr"/>
                </a:tc>
                <a:tc>
                  <a:txBody>
                    <a:bodyPr/>
                    <a:lstStyle/>
                    <a:p>
                      <a:pPr algn="ctr"/>
                      <a:r>
                        <a:rPr lang="en-US" sz="1200" dirty="0" smtClean="0"/>
                        <a:t>10.1mA (w/ CPU)</a:t>
                      </a:r>
                      <a:endParaRPr lang="en-US" sz="1200" dirty="0"/>
                    </a:p>
                  </a:txBody>
                  <a:tcPr marL="89831" marR="89831" anchor="ctr">
                    <a:solidFill>
                      <a:schemeClr val="accent2">
                        <a:lumMod val="60000"/>
                        <a:lumOff val="40000"/>
                      </a:schemeClr>
                    </a:solidFill>
                  </a:tcPr>
                </a:tc>
                <a:tc>
                  <a:txBody>
                    <a:bodyPr/>
                    <a:lstStyle/>
                    <a:p>
                      <a:pPr algn="ctr"/>
                      <a:r>
                        <a:rPr lang="en-US" sz="1200" dirty="0" smtClean="0"/>
                        <a:t>17mA (no CPU)</a:t>
                      </a:r>
                      <a:endParaRPr lang="en-US" sz="1200" dirty="0"/>
                    </a:p>
                  </a:txBody>
                  <a:tcPr marL="89831" marR="89831" anchor="ctr">
                    <a:solidFill>
                      <a:schemeClr val="accent2">
                        <a:lumMod val="60000"/>
                        <a:lumOff val="40000"/>
                      </a:schemeClr>
                    </a:solidFill>
                  </a:tcPr>
                </a:tc>
              </a:tr>
              <a:tr h="294853">
                <a:tc>
                  <a:txBody>
                    <a:bodyPr/>
                    <a:lstStyle/>
                    <a:p>
                      <a:r>
                        <a:rPr lang="en-US" sz="1200" dirty="0" smtClean="0"/>
                        <a:t>TX current</a:t>
                      </a:r>
                      <a:endParaRPr lang="en-US" sz="1200" dirty="0"/>
                    </a:p>
                  </a:txBody>
                  <a:tcPr marL="89831" marR="89831" anchor="ctr"/>
                </a:tc>
                <a:tc>
                  <a:txBody>
                    <a:bodyPr/>
                    <a:lstStyle/>
                    <a:p>
                      <a:pPr algn="ctr"/>
                      <a:r>
                        <a:rPr lang="en-US" sz="1200" dirty="0" smtClean="0"/>
                        <a:t>32mA (w/CPU)</a:t>
                      </a:r>
                      <a:endParaRPr lang="en-US" sz="1200" dirty="0"/>
                    </a:p>
                  </a:txBody>
                  <a:tcPr marL="89831" marR="89831" anchor="ctr"/>
                </a:tc>
                <a:tc>
                  <a:txBody>
                    <a:bodyPr/>
                    <a:lstStyle/>
                    <a:p>
                      <a:pPr algn="ctr"/>
                      <a:r>
                        <a:rPr lang="en-US" sz="1200" dirty="0" smtClean="0"/>
                        <a:t>24mA (CPU idle)</a:t>
                      </a:r>
                      <a:endParaRPr lang="en-US" sz="1200" dirty="0"/>
                    </a:p>
                  </a:txBody>
                  <a:tcPr marL="89831" marR="89831" anchor="ctr"/>
                </a:tc>
                <a:tc>
                  <a:txBody>
                    <a:bodyPr/>
                    <a:lstStyle/>
                    <a:p>
                      <a:pPr algn="ctr"/>
                      <a:r>
                        <a:rPr lang="en-US" sz="1200" dirty="0" smtClean="0"/>
                        <a:t>18.6mA (w/CPU) </a:t>
                      </a:r>
                      <a:endParaRPr lang="en-US" sz="1200" dirty="0"/>
                    </a:p>
                  </a:txBody>
                  <a:tcPr marL="89831" marR="89831" anchor="ctr">
                    <a:solidFill>
                      <a:schemeClr val="accent2">
                        <a:lumMod val="60000"/>
                        <a:lumOff val="40000"/>
                      </a:schemeClr>
                    </a:solidFill>
                  </a:tcPr>
                </a:tc>
                <a:tc>
                  <a:txBody>
                    <a:bodyPr/>
                    <a:lstStyle/>
                    <a:p>
                      <a:pPr algn="ctr"/>
                      <a:r>
                        <a:rPr lang="en-US" sz="1200" dirty="0" smtClean="0"/>
                        <a:t>15mA (no MCU)</a:t>
                      </a:r>
                      <a:endParaRPr lang="en-US" sz="1200" dirty="0"/>
                    </a:p>
                  </a:txBody>
                  <a:tcPr marL="89831" marR="89831" anchor="ctr">
                    <a:solidFill>
                      <a:schemeClr val="accent2">
                        <a:lumMod val="60000"/>
                        <a:lumOff val="40000"/>
                      </a:schemeClr>
                    </a:solidFill>
                  </a:tcPr>
                </a:tc>
              </a:tr>
              <a:tr h="491422">
                <a:tc>
                  <a:txBody>
                    <a:bodyPr/>
                    <a:lstStyle/>
                    <a:p>
                      <a:r>
                        <a:rPr lang="en-US" sz="1200" dirty="0" smtClean="0"/>
                        <a:t>Sleep current</a:t>
                      </a:r>
                    </a:p>
                    <a:p>
                      <a:r>
                        <a:rPr lang="en-US" sz="1200" dirty="0" smtClean="0"/>
                        <a:t>(w/</a:t>
                      </a:r>
                      <a:r>
                        <a:rPr lang="en-US" sz="1200" baseline="0" dirty="0" smtClean="0"/>
                        <a:t> </a:t>
                      </a:r>
                      <a:r>
                        <a:rPr lang="en-US" sz="1200" dirty="0" smtClean="0"/>
                        <a:t>RAM</a:t>
                      </a:r>
                      <a:r>
                        <a:rPr lang="en-US" sz="1200" baseline="0" dirty="0" smtClean="0"/>
                        <a:t> retained)</a:t>
                      </a:r>
                      <a:endParaRPr lang="en-US" sz="1200" dirty="0"/>
                    </a:p>
                  </a:txBody>
                  <a:tcPr marL="89831" marR="89831" anchor="ctr"/>
                </a:tc>
                <a:tc>
                  <a:txBody>
                    <a:bodyPr/>
                    <a:lstStyle/>
                    <a:p>
                      <a:pPr algn="ctr"/>
                      <a:r>
                        <a:rPr lang="en-US" sz="1200" dirty="0" smtClean="0"/>
                        <a:t>0.8/1.25uA (w/ timer) / 0.4/1.0</a:t>
                      </a:r>
                      <a:r>
                        <a:rPr lang="en-US" sz="1200" baseline="0" dirty="0" smtClean="0"/>
                        <a:t>uA (no timer)</a:t>
                      </a:r>
                    </a:p>
                  </a:txBody>
                  <a:tcPr marL="89831" marR="89831" anchor="ctr"/>
                </a:tc>
                <a:tc>
                  <a:txBody>
                    <a:bodyPr/>
                    <a:lstStyle/>
                    <a:p>
                      <a:pPr algn="ctr"/>
                      <a:r>
                        <a:rPr lang="en-US" sz="1200" dirty="0" smtClean="0"/>
                        <a:t>1.3uA (w/ timer) / 0.4uA (no timer)</a:t>
                      </a:r>
                      <a:endParaRPr lang="en-US" sz="1200" dirty="0"/>
                    </a:p>
                  </a:txBody>
                  <a:tcPr marL="89831" marR="898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1.5uA (w/ timer) /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0.75uA (no timer)</a:t>
                      </a:r>
                    </a:p>
                  </a:txBody>
                  <a:tcPr marL="89831" marR="898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1.5uA (w/ timer) / 1.02uA (no timer)</a:t>
                      </a:r>
                    </a:p>
                  </a:txBody>
                  <a:tcPr marL="89831" marR="89831" anchor="ctr"/>
                </a:tc>
              </a:tr>
              <a:tr h="294853">
                <a:tc>
                  <a:txBody>
                    <a:bodyPr/>
                    <a:lstStyle/>
                    <a:p>
                      <a:r>
                        <a:rPr lang="en-US" sz="1200" dirty="0" smtClean="0"/>
                        <a:t>USB</a:t>
                      </a:r>
                      <a:endParaRPr lang="en-US" sz="1200" dirty="0"/>
                    </a:p>
                  </a:txBody>
                  <a:tcPr marL="89831" marR="89831" anchor="ctr"/>
                </a:tc>
                <a:tc>
                  <a:txBody>
                    <a:bodyPr/>
                    <a:lstStyle/>
                    <a:p>
                      <a:pPr marL="0" indent="0" algn="ctr">
                        <a:buFontTx/>
                        <a:buNone/>
                      </a:pPr>
                      <a:r>
                        <a:rPr lang="en-US" sz="1200" dirty="0" smtClean="0"/>
                        <a:t>Yes</a:t>
                      </a:r>
                      <a:endParaRPr lang="en-US" sz="1200" dirty="0"/>
                    </a:p>
                  </a:txBody>
                  <a:tcPr marL="89831" marR="89831" anchor="ctr"/>
                </a:tc>
                <a:tc>
                  <a:txBody>
                    <a:bodyPr/>
                    <a:lstStyle/>
                    <a:p>
                      <a:pPr marL="0" indent="0" algn="ctr">
                        <a:buFontTx/>
                        <a:buNone/>
                      </a:pPr>
                      <a:r>
                        <a:rPr lang="en-US" sz="1200" dirty="0" smtClean="0"/>
                        <a:t>Yes</a:t>
                      </a:r>
                      <a:endParaRPr lang="en-US" sz="1200" dirty="0"/>
                    </a:p>
                  </a:txBody>
                  <a:tcPr marL="89831" marR="89831" anchor="ctr"/>
                </a:tc>
                <a:tc>
                  <a:txBody>
                    <a:bodyPr/>
                    <a:lstStyle/>
                    <a:p>
                      <a:pPr marL="0" indent="0" algn="ctr">
                        <a:buFontTx/>
                        <a:buNone/>
                      </a:pPr>
                      <a:r>
                        <a:rPr lang="en-US" sz="1200" dirty="0" smtClean="0"/>
                        <a:t>No</a:t>
                      </a:r>
                    </a:p>
                  </a:txBody>
                  <a:tcPr marL="89831" marR="89831" anchor="ctr"/>
                </a:tc>
                <a:tc>
                  <a:txBody>
                    <a:bodyPr/>
                    <a:lstStyle/>
                    <a:p>
                      <a:pPr marL="0" indent="0" algn="ctr">
                        <a:buFontTx/>
                        <a:buNone/>
                      </a:pPr>
                      <a:r>
                        <a:rPr lang="en-US" sz="1200" dirty="0" smtClean="0"/>
                        <a:t>No</a:t>
                      </a:r>
                    </a:p>
                  </a:txBody>
                  <a:tcPr marL="89831" marR="89831" anchor="ctr"/>
                </a:tc>
              </a:tr>
              <a:tr h="294853">
                <a:tc>
                  <a:txBody>
                    <a:bodyPr/>
                    <a:lstStyle/>
                    <a:p>
                      <a:r>
                        <a:rPr lang="en-US" sz="1200" dirty="0" smtClean="0"/>
                        <a:t>Multi-Network</a:t>
                      </a:r>
                      <a:endParaRPr lang="en-US" sz="1200" dirty="0"/>
                    </a:p>
                  </a:txBody>
                  <a:tcPr marL="89831" marR="89831" anchor="ctr"/>
                </a:tc>
                <a:tc>
                  <a:txBody>
                    <a:bodyPr/>
                    <a:lstStyle/>
                    <a:p>
                      <a:pPr marL="0" indent="0">
                        <a:buFontTx/>
                        <a:buNone/>
                      </a:pPr>
                      <a:r>
                        <a:rPr lang="en-US" sz="1200" baseline="0" dirty="0" smtClean="0"/>
                        <a:t>1 radio on 2 PANs</a:t>
                      </a:r>
                      <a:endParaRPr lang="en-US" sz="1200" dirty="0"/>
                    </a:p>
                  </a:txBody>
                  <a:tcPr marL="89831" marR="89831" anchor="ctr">
                    <a:solidFill>
                      <a:schemeClr val="accent3">
                        <a:lumMod val="60000"/>
                        <a:lumOff val="40000"/>
                      </a:schemeClr>
                    </a:solidFill>
                  </a:tcPr>
                </a:tc>
                <a:tc>
                  <a:txBody>
                    <a:bodyPr/>
                    <a:lstStyle/>
                    <a:p>
                      <a:pPr marL="0" indent="0">
                        <a:buFontTx/>
                        <a:buNone/>
                      </a:pPr>
                      <a:r>
                        <a:rPr lang="en-US" sz="1200" dirty="0" smtClean="0"/>
                        <a:t>Dual profile support</a:t>
                      </a:r>
                      <a:endParaRPr lang="en-US" sz="1200" dirty="0"/>
                    </a:p>
                  </a:txBody>
                  <a:tcPr marL="89831" marR="89831" anchor="ctr"/>
                </a:tc>
                <a:tc>
                  <a:txBody>
                    <a:bodyPr/>
                    <a:lstStyle/>
                    <a:p>
                      <a:pPr marL="0" indent="0">
                        <a:buFontTx/>
                        <a:buNone/>
                      </a:pPr>
                      <a:r>
                        <a:rPr lang="en-US" sz="1200" dirty="0" smtClean="0"/>
                        <a:t>Multiple PAN filter</a:t>
                      </a:r>
                    </a:p>
                  </a:txBody>
                  <a:tcPr marL="89831" marR="89831" anchor="ctr"/>
                </a:tc>
                <a:tc>
                  <a:txBody>
                    <a:bodyPr/>
                    <a:lstStyle/>
                    <a:p>
                      <a:pPr marL="0" indent="0" algn="ctr">
                        <a:buFontTx/>
                        <a:buNone/>
                      </a:pPr>
                      <a:r>
                        <a:rPr lang="en-US" sz="1200" dirty="0" smtClean="0"/>
                        <a:t>No</a:t>
                      </a:r>
                    </a:p>
                  </a:txBody>
                  <a:tcPr marL="89831" marR="89831" anchor="ctr"/>
                </a:tc>
              </a:tr>
              <a:tr h="491422">
                <a:tc>
                  <a:txBody>
                    <a:bodyPr/>
                    <a:lstStyle/>
                    <a:p>
                      <a:r>
                        <a:rPr lang="en-US" sz="1200" baseline="0" dirty="0" smtClean="0"/>
                        <a:t>Local Storage </a:t>
                      </a:r>
                      <a:r>
                        <a:rPr lang="en-US" sz="1200" baseline="0" dirty="0" err="1" smtClean="0"/>
                        <a:t>Bootloader</a:t>
                      </a:r>
                      <a:endParaRPr lang="en-US" sz="1200" dirty="0"/>
                    </a:p>
                  </a:txBody>
                  <a:tcPr marL="89831" marR="89831" anchor="ctr"/>
                </a:tc>
                <a:tc>
                  <a:txBody>
                    <a:bodyPr/>
                    <a:lstStyle/>
                    <a:p>
                      <a:pPr marL="0" indent="0" algn="ctr">
                        <a:buFontTx/>
                        <a:buNone/>
                      </a:pPr>
                      <a:r>
                        <a:rPr lang="en-US" sz="1200" dirty="0" smtClean="0"/>
                        <a:t>Yes</a:t>
                      </a:r>
                      <a:endParaRPr lang="en-US" sz="1200" dirty="0"/>
                    </a:p>
                  </a:txBody>
                  <a:tcPr marL="89831" marR="89831" anchor="ctr"/>
                </a:tc>
                <a:tc>
                  <a:txBody>
                    <a:bodyPr/>
                    <a:lstStyle/>
                    <a:p>
                      <a:pPr marL="0" indent="0" algn="ctr">
                        <a:buFontTx/>
                        <a:buNone/>
                      </a:pPr>
                      <a:r>
                        <a:rPr lang="en-US" sz="1200" dirty="0" smtClean="0"/>
                        <a:t>Yes</a:t>
                      </a:r>
                      <a:endParaRPr lang="en-US" sz="1200" dirty="0"/>
                    </a:p>
                  </a:txBody>
                  <a:tcPr marL="89831" marR="89831" anchor="ctr"/>
                </a:tc>
                <a:tc>
                  <a:txBody>
                    <a:bodyPr/>
                    <a:lstStyle/>
                    <a:p>
                      <a:pPr marL="0" indent="0" algn="ctr">
                        <a:buFontTx/>
                        <a:buNone/>
                      </a:pPr>
                      <a:r>
                        <a:rPr lang="en-US" sz="1200" dirty="0" smtClean="0"/>
                        <a:t>No</a:t>
                      </a:r>
                    </a:p>
                  </a:txBody>
                  <a:tcPr marL="89831" marR="89831" anchor="ctr"/>
                </a:tc>
                <a:tc>
                  <a:txBody>
                    <a:bodyPr/>
                    <a:lstStyle/>
                    <a:p>
                      <a:pPr marL="0" indent="0" algn="ctr">
                        <a:buFontTx/>
                        <a:buNone/>
                      </a:pPr>
                      <a:r>
                        <a:rPr lang="en-US" sz="1200" dirty="0" smtClean="0"/>
                        <a:t>No</a:t>
                      </a:r>
                    </a:p>
                  </a:txBody>
                  <a:tcPr marL="89831" marR="89831" anchor="ctr"/>
                </a:tc>
              </a:tr>
              <a:tr h="294853">
                <a:tc>
                  <a:txBody>
                    <a:bodyPr/>
                    <a:lstStyle/>
                    <a:p>
                      <a:r>
                        <a:rPr lang="en-US" sz="1200" dirty="0" smtClean="0"/>
                        <a:t>Enhanced Security</a:t>
                      </a:r>
                      <a:endParaRPr lang="en-US" sz="1200" dirty="0"/>
                    </a:p>
                  </a:txBody>
                  <a:tcPr marL="89831" marR="89831" anchor="ctr"/>
                </a:tc>
                <a:tc>
                  <a:txBody>
                    <a:bodyPr/>
                    <a:lstStyle/>
                    <a:p>
                      <a:pPr marL="0" indent="0">
                        <a:buFontTx/>
                        <a:buNone/>
                      </a:pPr>
                      <a:r>
                        <a:rPr lang="en-US" sz="1200" dirty="0" smtClean="0"/>
                        <a:t>Secure </a:t>
                      </a:r>
                      <a:r>
                        <a:rPr lang="en-US" sz="1200" dirty="0" err="1" smtClean="0"/>
                        <a:t>Bootloader</a:t>
                      </a:r>
                      <a:endParaRPr lang="en-US" sz="1200" dirty="0" smtClean="0"/>
                    </a:p>
                  </a:txBody>
                  <a:tcPr marL="89831" marR="89831" anchor="ctr">
                    <a:solidFill>
                      <a:srgbClr val="C3D69B"/>
                    </a:solidFill>
                  </a:tcPr>
                </a:tc>
                <a:tc>
                  <a:txBody>
                    <a:bodyPr/>
                    <a:lstStyle/>
                    <a:p>
                      <a:pPr marL="0" indent="0">
                        <a:buFontTx/>
                        <a:buNone/>
                      </a:pPr>
                      <a:r>
                        <a:rPr lang="en-US" sz="1200" dirty="0" smtClean="0"/>
                        <a:t>RSA HW acceleration</a:t>
                      </a:r>
                    </a:p>
                  </a:txBody>
                  <a:tcPr marL="89831" marR="89831" anchor="ctr"/>
                </a:tc>
                <a:tc>
                  <a:txBody>
                    <a:bodyPr/>
                    <a:lstStyle/>
                    <a:p>
                      <a:pPr marL="0" indent="0">
                        <a:buFontTx/>
                        <a:buNone/>
                      </a:pPr>
                      <a:endParaRPr lang="en-US" sz="1200" baseline="0" dirty="0" smtClean="0"/>
                    </a:p>
                  </a:txBody>
                  <a:tcPr marL="89831" marR="89831" anchor="ctr"/>
                </a:tc>
                <a:tc>
                  <a:txBody>
                    <a:bodyPr/>
                    <a:lstStyle/>
                    <a:p>
                      <a:pPr marL="0" indent="0">
                        <a:buFontTx/>
                        <a:buNone/>
                      </a:pPr>
                      <a:endParaRPr lang="en-US" sz="1200" dirty="0" smtClean="0"/>
                    </a:p>
                  </a:txBody>
                  <a:tcPr marL="89831" marR="89831" anchor="ctr"/>
                </a:tc>
              </a:tr>
              <a:tr h="687990">
                <a:tc>
                  <a:txBody>
                    <a:bodyPr/>
                    <a:lstStyle/>
                    <a:p>
                      <a:r>
                        <a:rPr lang="en-US" sz="1200" dirty="0" smtClean="0"/>
                        <a:t>Other</a:t>
                      </a:r>
                      <a:endParaRPr lang="en-US" sz="1200" dirty="0"/>
                    </a:p>
                  </a:txBody>
                  <a:tcPr marL="89831" marR="89831" anchor="ctr"/>
                </a:tc>
                <a:tc>
                  <a:txBody>
                    <a:bodyPr/>
                    <a:lstStyle/>
                    <a:p>
                      <a:pPr marL="0" indent="0">
                        <a:buFontTx/>
                        <a:buNone/>
                      </a:pPr>
                      <a:r>
                        <a:rPr lang="en-US" sz="1200" dirty="0" smtClean="0"/>
                        <a:t>Packet Trace</a:t>
                      </a:r>
                    </a:p>
                  </a:txBody>
                  <a:tcPr marL="89831" marR="89831" anchor="ctr">
                    <a:solidFill>
                      <a:schemeClr val="accent3">
                        <a:lumMod val="60000"/>
                        <a:lumOff val="40000"/>
                      </a:schemeClr>
                    </a:solidFill>
                  </a:tcPr>
                </a:tc>
                <a:tc>
                  <a:txBody>
                    <a:bodyPr/>
                    <a:lstStyle/>
                    <a:p>
                      <a:pPr marL="0" indent="0">
                        <a:buFontTx/>
                        <a:buNone/>
                      </a:pPr>
                      <a:endParaRPr lang="en-US" sz="1200" dirty="0" smtClean="0"/>
                    </a:p>
                  </a:txBody>
                  <a:tcPr marL="89831" marR="89831" anchor="ctr"/>
                </a:tc>
                <a:tc>
                  <a:txBody>
                    <a:bodyPr/>
                    <a:lstStyle/>
                    <a:p>
                      <a:pPr marL="285750" indent="-285750">
                        <a:buFontTx/>
                        <a:buChar char="-"/>
                      </a:pPr>
                      <a:r>
                        <a:rPr lang="en-US" sz="1200" dirty="0" smtClean="0"/>
                        <a:t>EEPROM</a:t>
                      </a:r>
                    </a:p>
                    <a:p>
                      <a:pPr marL="285750" indent="-285750">
                        <a:buFontTx/>
                        <a:buChar char="-"/>
                      </a:pPr>
                      <a:r>
                        <a:rPr lang="en-US" sz="1200" dirty="0" smtClean="0"/>
                        <a:t>Antenna diversity</a:t>
                      </a:r>
                    </a:p>
                    <a:p>
                      <a:pPr marL="285750" indent="-285750">
                        <a:buFontTx/>
                        <a:buChar char="-"/>
                      </a:pPr>
                      <a:r>
                        <a:rPr lang="en-US" sz="1200" dirty="0" smtClean="0"/>
                        <a:t>Adjust data rate</a:t>
                      </a:r>
                      <a:endParaRPr lang="en-US" sz="1200" baseline="0" dirty="0" smtClean="0"/>
                    </a:p>
                  </a:txBody>
                  <a:tcPr marL="89831" marR="89831" anchor="ctr">
                    <a:solidFill>
                      <a:schemeClr val="accent2">
                        <a:lumMod val="60000"/>
                        <a:lumOff val="40000"/>
                      </a:schemeClr>
                    </a:solidFill>
                  </a:tcPr>
                </a:tc>
                <a:tc>
                  <a:txBody>
                    <a:bodyPr/>
                    <a:lstStyle/>
                    <a:p>
                      <a:pPr marL="285750" indent="-285750">
                        <a:buFontTx/>
                        <a:buChar char="-"/>
                      </a:pPr>
                      <a:r>
                        <a:rPr lang="en-US" sz="1200" dirty="0" smtClean="0"/>
                        <a:t>EEPROM</a:t>
                      </a:r>
                    </a:p>
                    <a:p>
                      <a:pPr marL="285750" indent="-285750">
                        <a:buFontTx/>
                        <a:buChar char="-"/>
                      </a:pPr>
                      <a:r>
                        <a:rPr lang="en-US" sz="1200" dirty="0" smtClean="0"/>
                        <a:t>Antenna diversity</a:t>
                      </a:r>
                    </a:p>
                    <a:p>
                      <a:pPr marL="285750" indent="-285750">
                        <a:buFontTx/>
                        <a:buChar char="-"/>
                      </a:pPr>
                      <a:r>
                        <a:rPr lang="en-US" sz="1200" dirty="0" smtClean="0"/>
                        <a:t>Time of flight</a:t>
                      </a:r>
                    </a:p>
                  </a:txBody>
                  <a:tcPr marL="89831" marR="89831" anchor="ctr">
                    <a:solidFill>
                      <a:schemeClr val="accent2">
                        <a:lumMod val="60000"/>
                        <a:lumOff val="40000"/>
                      </a:schemeClr>
                    </a:solidFill>
                  </a:tcPr>
                </a:tc>
              </a:tr>
            </a:tbl>
          </a:graphicData>
        </a:graphic>
      </p:graphicFrame>
    </p:spTree>
    <p:extLst>
      <p:ext uri="{BB962C8B-B14F-4D97-AF65-F5344CB8AC3E}">
        <p14:creationId xmlns:p14="http://schemas.microsoft.com/office/powerpoint/2010/main" val="65798229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EM35x Key Product Strengths</a:t>
            </a:r>
            <a:endParaRPr lang="en-US" dirty="0"/>
          </a:p>
        </p:txBody>
      </p:sp>
      <p:sp>
        <p:nvSpPr>
          <p:cNvPr id="36866" name="Content Placeholder 6"/>
          <p:cNvSpPr>
            <a:spLocks noGrp="1"/>
          </p:cNvSpPr>
          <p:nvPr>
            <p:ph idx="1"/>
          </p:nvPr>
        </p:nvSpPr>
        <p:spPr/>
        <p:txBody>
          <a:bodyPr/>
          <a:lstStyle/>
          <a:p>
            <a:r>
              <a:rPr lang="en-GB" dirty="0"/>
              <a:t>Hardware  </a:t>
            </a:r>
          </a:p>
          <a:p>
            <a:pPr lvl="1"/>
            <a:r>
              <a:rPr lang="en-US" dirty="0"/>
              <a:t>World Class RF performance </a:t>
            </a:r>
            <a:r>
              <a:rPr lang="en-US" dirty="0">
                <a:sym typeface="Wingdings" pitchFamily="2" charset="2"/>
              </a:rPr>
              <a:t></a:t>
            </a:r>
            <a:r>
              <a:rPr lang="en-US" dirty="0"/>
              <a:t> longer </a:t>
            </a:r>
            <a:r>
              <a:rPr lang="en-US" dirty="0" smtClean="0"/>
              <a:t>range/more </a:t>
            </a:r>
            <a:r>
              <a:rPr lang="en-US" dirty="0"/>
              <a:t>reliable networks</a:t>
            </a:r>
          </a:p>
          <a:p>
            <a:pPr lvl="1"/>
            <a:r>
              <a:rPr lang="en-US" dirty="0"/>
              <a:t>Industry leading CPU performance </a:t>
            </a:r>
            <a:r>
              <a:rPr lang="en-US" dirty="0">
                <a:sym typeface="Wingdings" pitchFamily="2" charset="2"/>
              </a:rPr>
              <a:t> enables </a:t>
            </a:r>
            <a:r>
              <a:rPr lang="en-US" dirty="0" smtClean="0">
                <a:sym typeface="Wingdings" pitchFamily="2" charset="2"/>
              </a:rPr>
              <a:t>single-chip </a:t>
            </a:r>
            <a:r>
              <a:rPr lang="en-US" dirty="0">
                <a:sym typeface="Wingdings" pitchFamily="2" charset="2"/>
              </a:rPr>
              <a:t>systems</a:t>
            </a:r>
          </a:p>
          <a:p>
            <a:pPr lvl="1"/>
            <a:r>
              <a:rPr lang="en-US" dirty="0">
                <a:sym typeface="Wingdings" pitchFamily="2" charset="2"/>
              </a:rPr>
              <a:t>Ultra-low standby current  up to 10 years of battery life</a:t>
            </a:r>
          </a:p>
          <a:p>
            <a:pPr lvl="3"/>
            <a:endParaRPr lang="en-GB" dirty="0"/>
          </a:p>
          <a:p>
            <a:r>
              <a:rPr lang="en-GB" dirty="0"/>
              <a:t>Software</a:t>
            </a:r>
          </a:p>
          <a:p>
            <a:pPr lvl="1"/>
            <a:r>
              <a:rPr lang="en-GB" dirty="0"/>
              <a:t>Best-in-class </a:t>
            </a:r>
            <a:r>
              <a:rPr lang="en-GB" dirty="0" err="1"/>
              <a:t>ZigBee</a:t>
            </a:r>
            <a:r>
              <a:rPr lang="en-GB" dirty="0"/>
              <a:t> stack and application layer </a:t>
            </a:r>
            <a:r>
              <a:rPr lang="en-GB" dirty="0">
                <a:sym typeface="Wingdings" pitchFamily="2" charset="2"/>
              </a:rPr>
              <a:t> </a:t>
            </a:r>
            <a:r>
              <a:rPr lang="en-GB" dirty="0" smtClean="0">
                <a:sym typeface="Wingdings" pitchFamily="2" charset="2"/>
              </a:rPr>
              <a:t>reliable/scalable </a:t>
            </a:r>
            <a:r>
              <a:rPr lang="en-GB" dirty="0">
                <a:sym typeface="Wingdings" pitchFamily="2" charset="2"/>
              </a:rPr>
              <a:t>network</a:t>
            </a:r>
            <a:endParaRPr lang="en-GB" dirty="0"/>
          </a:p>
          <a:p>
            <a:pPr lvl="1"/>
            <a:r>
              <a:rPr lang="en-GB" dirty="0" err="1"/>
              <a:t>ZigBee</a:t>
            </a:r>
            <a:r>
              <a:rPr lang="en-GB" dirty="0"/>
              <a:t> Alliance </a:t>
            </a:r>
            <a:r>
              <a:rPr lang="en-GB" dirty="0" smtClean="0"/>
              <a:t>certifiable </a:t>
            </a:r>
            <a:r>
              <a:rPr lang="en-GB" dirty="0"/>
              <a:t>reference application code </a:t>
            </a:r>
            <a:r>
              <a:rPr lang="en-GB" dirty="0">
                <a:sym typeface="Wingdings" pitchFamily="2" charset="2"/>
              </a:rPr>
              <a:t> faster time to market</a:t>
            </a:r>
          </a:p>
          <a:p>
            <a:pPr lvl="3"/>
            <a:endParaRPr lang="en-GB" dirty="0"/>
          </a:p>
          <a:p>
            <a:r>
              <a:rPr lang="en-GB" dirty="0"/>
              <a:t>Tools</a:t>
            </a:r>
          </a:p>
          <a:p>
            <a:pPr lvl="1"/>
            <a:r>
              <a:rPr lang="en-GB" dirty="0"/>
              <a:t>Unique packet trace capability enables full network analysis </a:t>
            </a:r>
            <a:r>
              <a:rPr lang="en-GB" dirty="0">
                <a:sym typeface="Wingdings" pitchFamily="2" charset="2"/>
              </a:rPr>
              <a:t> fast debug</a:t>
            </a:r>
            <a:endParaRPr lang="en-GB" dirty="0"/>
          </a:p>
          <a:p>
            <a:pPr lvl="1"/>
            <a:r>
              <a:rPr lang="en-US" dirty="0"/>
              <a:t>Simple graphical Ember AppBuilder interface </a:t>
            </a:r>
            <a:r>
              <a:rPr lang="en-US" dirty="0">
                <a:sym typeface="Wingdings" pitchFamily="2" charset="2"/>
              </a:rPr>
              <a:t> ZigBee certifiable applications</a:t>
            </a:r>
          </a:p>
          <a:p>
            <a:pPr lvl="3"/>
            <a:endParaRPr lang="en-US" dirty="0">
              <a:sym typeface="Wingdings" pitchFamily="2" charset="2"/>
            </a:endParaRPr>
          </a:p>
          <a:p>
            <a:r>
              <a:rPr lang="en-US" dirty="0"/>
              <a:t>Technology leadership</a:t>
            </a:r>
          </a:p>
          <a:p>
            <a:pPr lvl="1"/>
            <a:r>
              <a:rPr lang="en-US" dirty="0"/>
              <a:t>Chair several </a:t>
            </a:r>
            <a:r>
              <a:rPr lang="en-US" dirty="0" smtClean="0"/>
              <a:t>ZigBee </a:t>
            </a:r>
            <a:r>
              <a:rPr lang="en-US" dirty="0"/>
              <a:t>Alliance committees </a:t>
            </a:r>
            <a:r>
              <a:rPr lang="en-US" dirty="0">
                <a:sym typeface="Wingdings" pitchFamily="2" charset="2"/>
              </a:rPr>
              <a:t> driving next generation features</a:t>
            </a:r>
            <a:endParaRPr lang="en-US" dirty="0"/>
          </a:p>
          <a:p>
            <a:pPr lvl="1"/>
            <a:r>
              <a:rPr lang="en-US" dirty="0"/>
              <a:t>Leading the development of </a:t>
            </a:r>
            <a:r>
              <a:rPr lang="en-US" dirty="0" smtClean="0"/>
              <a:t>ZigBee </a:t>
            </a:r>
            <a:r>
              <a:rPr lang="en-US" dirty="0"/>
              <a:t>IP </a:t>
            </a:r>
            <a:r>
              <a:rPr lang="en-US" dirty="0">
                <a:sym typeface="Wingdings" pitchFamily="2" charset="2"/>
              </a:rPr>
              <a:t> only open standard for </a:t>
            </a:r>
            <a:r>
              <a:rPr lang="en-US" dirty="0" smtClean="0">
                <a:sym typeface="Wingdings" pitchFamily="2" charset="2"/>
              </a:rPr>
              <a:t>6LoWPAN</a:t>
            </a:r>
            <a:endParaRPr lang="en-US" dirty="0"/>
          </a:p>
        </p:txBody>
      </p:sp>
    </p:spTree>
    <p:extLst>
      <p:ext uri="{BB962C8B-B14F-4D97-AF65-F5344CB8AC3E}">
        <p14:creationId xmlns:p14="http://schemas.microsoft.com/office/powerpoint/2010/main" val="346026301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ilicon Lab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conLabsTemplat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conLabs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conLabs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conLabs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conLabs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conLabs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conLabs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conLabs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liconLabsTemplate 8">
        <a:dk1>
          <a:srgbClr val="000000"/>
        </a:dk1>
        <a:lt1>
          <a:srgbClr val="FFFFFF"/>
        </a:lt1>
        <a:dk2>
          <a:srgbClr val="990000"/>
        </a:dk2>
        <a:lt2>
          <a:srgbClr val="808080"/>
        </a:lt2>
        <a:accent1>
          <a:srgbClr val="1C95C0"/>
        </a:accent1>
        <a:accent2>
          <a:srgbClr val="164196"/>
        </a:accent2>
        <a:accent3>
          <a:srgbClr val="FFFFFF"/>
        </a:accent3>
        <a:accent4>
          <a:srgbClr val="000000"/>
        </a:accent4>
        <a:accent5>
          <a:srgbClr val="ABC8DC"/>
        </a:accent5>
        <a:accent6>
          <a:srgbClr val="133A8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Silicon Labs</Template>
  <TotalTime>21348</TotalTime>
  <Words>2904</Words>
  <Application>Microsoft Macintosh PowerPoint</Application>
  <PresentationFormat>On-screen Show (4:3)</PresentationFormat>
  <Paragraphs>577</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Silicon Labs</vt:lpstr>
      <vt:lpstr>EM358x Family Introduction </vt:lpstr>
      <vt:lpstr>Learning Objectives</vt:lpstr>
      <vt:lpstr>EM35x Series ZigBee System-on-Chip</vt:lpstr>
      <vt:lpstr>Introducing EM358x</vt:lpstr>
      <vt:lpstr>EM358x Features</vt:lpstr>
      <vt:lpstr>EM358x Enables</vt:lpstr>
      <vt:lpstr>Which part does my customer need?</vt:lpstr>
      <vt:lpstr>ZigBee Competition</vt:lpstr>
      <vt:lpstr>EM35x Key Product Strengths</vt:lpstr>
      <vt:lpstr>EM35x – More than a datasheet</vt:lpstr>
      <vt:lpstr>Why do we win with EM35x?</vt:lpstr>
      <vt:lpstr>EM358x Development Tools</vt:lpstr>
      <vt:lpstr>EM358x Availability</vt:lpstr>
      <vt:lpstr>Summary</vt:lpstr>
      <vt:lpstr>Call to Action</vt:lpstr>
      <vt:lpstr>www.silabs.com/Wireless</vt:lpstr>
      <vt:lpstr>Silicon Labs ZigBee SoCs</vt:lpstr>
      <vt:lpstr>EmberZNet PRO Software</vt:lpstr>
      <vt:lpstr>Ember Desktop</vt:lpstr>
      <vt:lpstr>Ember AppBuilder</vt:lpstr>
    </vt:vector>
  </TitlesOfParts>
  <Company>Silicon Laboratories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Silicon Labs Wireless Products</dc:title>
  <dc:creator>miarment</dc:creator>
  <cp:lastModifiedBy>David Egan</cp:lastModifiedBy>
  <cp:revision>268</cp:revision>
  <dcterms:created xsi:type="dcterms:W3CDTF">2012-08-08T20:42:37Z</dcterms:created>
  <dcterms:modified xsi:type="dcterms:W3CDTF">2013-03-22T20:36:11Z</dcterms:modified>
</cp:coreProperties>
</file>