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8"/>
  </p:notesMasterIdLst>
  <p:handoutMasterIdLst>
    <p:handoutMasterId r:id="rId59"/>
  </p:handoutMasterIdLst>
  <p:sldIdLst>
    <p:sldId id="256" r:id="rId2"/>
    <p:sldId id="351" r:id="rId3"/>
    <p:sldId id="352" r:id="rId4"/>
    <p:sldId id="282" r:id="rId5"/>
    <p:sldId id="284" r:id="rId6"/>
    <p:sldId id="285" r:id="rId7"/>
    <p:sldId id="286" r:id="rId8"/>
    <p:sldId id="287" r:id="rId9"/>
    <p:sldId id="288" r:id="rId10"/>
    <p:sldId id="290" r:id="rId11"/>
    <p:sldId id="291" r:id="rId12"/>
    <p:sldId id="293" r:id="rId13"/>
    <p:sldId id="294" r:id="rId14"/>
    <p:sldId id="295" r:id="rId15"/>
    <p:sldId id="296" r:id="rId16"/>
    <p:sldId id="298" r:id="rId17"/>
    <p:sldId id="300" r:id="rId18"/>
    <p:sldId id="301" r:id="rId19"/>
    <p:sldId id="302" r:id="rId20"/>
    <p:sldId id="304" r:id="rId21"/>
    <p:sldId id="305" r:id="rId22"/>
    <p:sldId id="308" r:id="rId23"/>
    <p:sldId id="309" r:id="rId24"/>
    <p:sldId id="311" r:id="rId25"/>
    <p:sldId id="312" r:id="rId26"/>
    <p:sldId id="313" r:id="rId27"/>
    <p:sldId id="315" r:id="rId28"/>
    <p:sldId id="317" r:id="rId29"/>
    <p:sldId id="318" r:id="rId30"/>
    <p:sldId id="321" r:id="rId31"/>
    <p:sldId id="323" r:id="rId32"/>
    <p:sldId id="325" r:id="rId33"/>
    <p:sldId id="326" r:id="rId34"/>
    <p:sldId id="343" r:id="rId35"/>
    <p:sldId id="353" r:id="rId36"/>
    <p:sldId id="354" r:id="rId37"/>
    <p:sldId id="355" r:id="rId38"/>
    <p:sldId id="357" r:id="rId39"/>
    <p:sldId id="358" r:id="rId40"/>
    <p:sldId id="359" r:id="rId41"/>
    <p:sldId id="360" r:id="rId42"/>
    <p:sldId id="362" r:id="rId43"/>
    <p:sldId id="280" r:id="rId44"/>
    <p:sldId id="278" r:id="rId45"/>
    <p:sldId id="348" r:id="rId46"/>
    <p:sldId id="347" r:id="rId47"/>
    <p:sldId id="346" r:id="rId48"/>
    <p:sldId id="345" r:id="rId49"/>
    <p:sldId id="365" r:id="rId50"/>
    <p:sldId id="336" r:id="rId51"/>
    <p:sldId id="337" r:id="rId52"/>
    <p:sldId id="338" r:id="rId53"/>
    <p:sldId id="339" r:id="rId54"/>
    <p:sldId id="340" r:id="rId55"/>
    <p:sldId id="341" r:id="rId56"/>
    <p:sldId id="342"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C0C0"/>
    <a:srgbClr val="EAEAEA"/>
    <a:srgbClr val="000066"/>
    <a:srgbClr val="FF0000"/>
    <a:srgbClr val="99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60837" autoAdjust="0"/>
  </p:normalViewPr>
  <p:slideViewPr>
    <p:cSldViewPr>
      <p:cViewPr>
        <p:scale>
          <a:sx n="75" d="100"/>
          <a:sy n="75" d="100"/>
        </p:scale>
        <p:origin x="-974" y="-6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544"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30DF997-B966-481E-A129-277F6C2AB3D4}" type="datetimeFigureOut">
              <a:rPr lang="en-US"/>
              <a:pPr>
                <a:defRPr/>
              </a:pPr>
              <a:t>7/31/2012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atin typeface="Arial" charset="0"/>
                <a:cs typeface="Arial" charset="0"/>
              </a:defRPr>
            </a:lvl1pPr>
          </a:lstStyle>
          <a:p>
            <a:pPr>
              <a:defRPr/>
            </a:pPr>
            <a:fld id="{FC22CECD-5150-4956-85DD-234E7365094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86F8AF25-02AF-44B2-8F98-CEC052B5E3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1EAB08E8-9630-4979-AAAD-BC8D4F5D06DF}"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r>
              <a:rPr lang="en-US" sz="1200" i="1" kern="1200" dirty="0" err="1" smtClean="0">
                <a:solidFill>
                  <a:schemeClr val="tx1"/>
                </a:solidFill>
                <a:latin typeface="Arial" charset="0"/>
                <a:ea typeface="+mn-ea"/>
                <a:cs typeface="Arial" charset="0"/>
              </a:rPr>
              <a:t>ZigBee</a:t>
            </a:r>
            <a:r>
              <a:rPr lang="en-US" sz="1200" i="1" kern="1200" dirty="0" smtClean="0">
                <a:solidFill>
                  <a:schemeClr val="tx1"/>
                </a:solidFill>
                <a:latin typeface="Arial" charset="0"/>
                <a:ea typeface="+mn-ea"/>
                <a:cs typeface="Arial" charset="0"/>
              </a:rPr>
              <a:t> is the networking technology of choice for monitoring and control in a wide variety of applications and devices in homes, buildings and industries. </a:t>
            </a:r>
            <a:r>
              <a:rPr lang="en-US" sz="1200" i="1" kern="1200" dirty="0" err="1" smtClean="0">
                <a:solidFill>
                  <a:schemeClr val="tx1"/>
                </a:solidFill>
                <a:latin typeface="Arial" charset="0"/>
                <a:ea typeface="+mn-ea"/>
                <a:cs typeface="Arial" charset="0"/>
              </a:rPr>
              <a:t>ZigBee</a:t>
            </a:r>
            <a:r>
              <a:rPr lang="en-US" sz="1200" i="1" kern="1200" dirty="0" smtClean="0">
                <a:solidFill>
                  <a:schemeClr val="tx1"/>
                </a:solidFill>
                <a:latin typeface="Arial" charset="0"/>
                <a:ea typeface="+mn-ea"/>
                <a:cs typeface="Arial" charset="0"/>
              </a:rPr>
              <a:t> standards and application profiles let you easily and cost effectively add intelligent new features that improve efficiency, reliability, convenience, safety and security of your products.</a:t>
            </a:r>
            <a:endParaRPr lang="en-US" sz="1200" kern="1200" dirty="0" smtClean="0">
              <a:solidFill>
                <a:schemeClr val="tx1"/>
              </a:solidFill>
              <a:latin typeface="Arial" charset="0"/>
              <a:ea typeface="+mn-ea"/>
              <a:cs typeface="Arial" charset="0"/>
            </a:endParaRPr>
          </a:p>
          <a:p>
            <a:r>
              <a:rPr lang="en-US" sz="1200" i="1" kern="1200" dirty="0" smtClean="0">
                <a:solidFill>
                  <a:schemeClr val="tx1"/>
                </a:solidFill>
                <a:latin typeface="Arial" charset="0"/>
                <a:ea typeface="+mn-ea"/>
                <a:cs typeface="Arial" charset="0"/>
              </a:rPr>
              <a:t> </a:t>
            </a:r>
            <a:endParaRPr lang="en-US" sz="1200" kern="1200" dirty="0" smtClean="0">
              <a:solidFill>
                <a:schemeClr val="tx1"/>
              </a:solidFill>
              <a:latin typeface="Arial" charset="0"/>
              <a:ea typeface="+mn-ea"/>
              <a:cs typeface="Arial" charset="0"/>
            </a:endParaRPr>
          </a:p>
          <a:p>
            <a:r>
              <a:rPr lang="en-US" sz="1200" i="1" kern="1200" dirty="0" smtClean="0">
                <a:solidFill>
                  <a:schemeClr val="tx1"/>
                </a:solidFill>
                <a:latin typeface="Arial" charset="0"/>
                <a:ea typeface="+mn-ea"/>
                <a:cs typeface="Arial" charset="0"/>
              </a:rPr>
              <a:t>Don’t miss a great opportunity to understand </a:t>
            </a:r>
            <a:r>
              <a:rPr lang="en-US" sz="1200" i="1" kern="1200" dirty="0" err="1" smtClean="0">
                <a:solidFill>
                  <a:schemeClr val="tx1"/>
                </a:solidFill>
                <a:latin typeface="Arial" charset="0"/>
                <a:ea typeface="+mn-ea"/>
                <a:cs typeface="Arial" charset="0"/>
              </a:rPr>
              <a:t>ZigBee</a:t>
            </a:r>
            <a:r>
              <a:rPr lang="en-US" sz="1200" i="1" kern="1200" dirty="0" smtClean="0">
                <a:solidFill>
                  <a:schemeClr val="tx1"/>
                </a:solidFill>
                <a:latin typeface="Arial" charset="0"/>
                <a:ea typeface="+mn-ea"/>
                <a:cs typeface="Arial" charset="0"/>
              </a:rPr>
              <a:t> mesh networking and how you can incorporate the technology into products for smart energy (e.g., smart meters, programmable thermostats, in-home displays), home automation systems (e.g., lighting devices, HVAC, security, access controls) and many other applications.</a:t>
            </a:r>
            <a:endParaRPr lang="en-US" sz="1200" kern="1200" dirty="0" smtClean="0">
              <a:solidFill>
                <a:schemeClr val="tx1"/>
              </a:solidFill>
              <a:latin typeface="Arial" charset="0"/>
              <a:ea typeface="+mn-ea"/>
              <a:cs typeface="Arial" charset="0"/>
            </a:endParaRPr>
          </a:p>
          <a:p>
            <a:r>
              <a:rPr lang="en-US" sz="1200" i="1" kern="1200" dirty="0" smtClean="0">
                <a:solidFill>
                  <a:schemeClr val="tx1"/>
                </a:solidFill>
                <a:latin typeface="Arial" charset="0"/>
                <a:ea typeface="+mn-ea"/>
                <a:cs typeface="Arial" charset="0"/>
              </a:rPr>
              <a:t> </a:t>
            </a:r>
            <a:endParaRPr lang="en-US" sz="1200" kern="1200" dirty="0" smtClean="0">
              <a:solidFill>
                <a:schemeClr val="tx1"/>
              </a:solidFill>
              <a:latin typeface="Arial" charset="0"/>
              <a:ea typeface="+mn-ea"/>
              <a:cs typeface="Arial" charset="0"/>
            </a:endParaRPr>
          </a:p>
          <a:p>
            <a:r>
              <a:rPr lang="en-US" sz="1200" i="1" kern="1200" dirty="0" smtClean="0">
                <a:solidFill>
                  <a:schemeClr val="tx1"/>
                </a:solidFill>
                <a:latin typeface="Arial" charset="0"/>
                <a:ea typeface="+mn-ea"/>
                <a:cs typeface="Arial" charset="0"/>
              </a:rPr>
              <a:t>This webinar from Silicon Labs will help you get a strong foundation in </a:t>
            </a:r>
            <a:r>
              <a:rPr lang="en-US" sz="1200" i="1" kern="1200" dirty="0" err="1" smtClean="0">
                <a:solidFill>
                  <a:schemeClr val="tx1"/>
                </a:solidFill>
                <a:latin typeface="Arial" charset="0"/>
                <a:ea typeface="+mn-ea"/>
                <a:cs typeface="Arial" charset="0"/>
              </a:rPr>
              <a:t>ZigBee</a:t>
            </a:r>
            <a:r>
              <a:rPr lang="en-US" sz="1200" i="1" kern="1200" dirty="0" smtClean="0">
                <a:solidFill>
                  <a:schemeClr val="tx1"/>
                </a:solidFill>
                <a:latin typeface="Arial" charset="0"/>
                <a:ea typeface="+mn-ea"/>
                <a:cs typeface="Arial" charset="0"/>
              </a:rPr>
              <a:t> concepts including architecture, clusters, device types, routing, network security etc. as well as an introduction to the Silicon Labs’ market leading Ember </a:t>
            </a:r>
            <a:r>
              <a:rPr lang="en-US" sz="1200" i="1" kern="1200" dirty="0" err="1" smtClean="0">
                <a:solidFill>
                  <a:schemeClr val="tx1"/>
                </a:solidFill>
                <a:latin typeface="Arial" charset="0"/>
                <a:ea typeface="+mn-ea"/>
                <a:cs typeface="Arial" charset="0"/>
              </a:rPr>
              <a:t>ZigBee</a:t>
            </a:r>
            <a:r>
              <a:rPr lang="en-US" sz="1200" i="1" kern="1200" dirty="0" smtClean="0">
                <a:solidFill>
                  <a:schemeClr val="tx1"/>
                </a:solidFill>
                <a:latin typeface="Arial" charset="0"/>
                <a:ea typeface="+mn-ea"/>
                <a:cs typeface="Arial" charset="0"/>
              </a:rPr>
              <a:t> Platform for speedy development of </a:t>
            </a:r>
            <a:r>
              <a:rPr lang="en-US" sz="1200" i="1" kern="1200" dirty="0" err="1" smtClean="0">
                <a:solidFill>
                  <a:schemeClr val="tx1"/>
                </a:solidFill>
                <a:latin typeface="Arial" charset="0"/>
                <a:ea typeface="+mn-ea"/>
                <a:cs typeface="Arial" charset="0"/>
              </a:rPr>
              <a:t>ZigBee</a:t>
            </a:r>
            <a:r>
              <a:rPr lang="en-US" sz="1200" i="1" kern="1200" dirty="0" smtClean="0">
                <a:solidFill>
                  <a:schemeClr val="tx1"/>
                </a:solidFill>
                <a:latin typeface="Arial" charset="0"/>
                <a:ea typeface="+mn-ea"/>
                <a:cs typeface="Arial" charset="0"/>
              </a:rPr>
              <a:t> Complaint products.</a:t>
            </a:r>
            <a:endParaRPr lang="en-US"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p>
          <a:p>
            <a:r>
              <a:rPr lang="en-US" sz="1200" kern="1200" dirty="0" smtClean="0">
                <a:solidFill>
                  <a:schemeClr val="tx1"/>
                </a:solidFill>
                <a:latin typeface="Arial" charset="0"/>
                <a:ea typeface="+mn-ea"/>
                <a:cs typeface="Arial" charset="0"/>
              </a:rPr>
              <a:t>Finally, with regard to giveaways, here are some ideas:</a:t>
            </a:r>
          </a:p>
          <a:p>
            <a:r>
              <a:rPr lang="en-US" sz="1200" kern="1200" dirty="0" smtClean="0">
                <a:solidFill>
                  <a:schemeClr val="tx1"/>
                </a:solidFill>
                <a:latin typeface="Arial" charset="0"/>
                <a:ea typeface="+mn-ea"/>
                <a:cs typeface="Arial" charset="0"/>
              </a:rPr>
              <a:t> </a:t>
            </a:r>
          </a:p>
          <a:p>
            <a:pPr lvl="0"/>
            <a:r>
              <a:rPr lang="en-US" sz="1200" kern="1200" dirty="0" smtClean="0">
                <a:solidFill>
                  <a:schemeClr val="tx1"/>
                </a:solidFill>
                <a:latin typeface="Arial" charset="0"/>
                <a:ea typeface="+mn-ea"/>
                <a:cs typeface="Arial" charset="0"/>
              </a:rPr>
              <a:t>(LUCKY ATTENDEES) Give non Silicon Labs products like iPod Touch…or, </a:t>
            </a:r>
          </a:p>
          <a:p>
            <a:pPr lvl="0"/>
            <a:r>
              <a:rPr lang="en-US" sz="1200" kern="1200" dirty="0" smtClean="0">
                <a:solidFill>
                  <a:schemeClr val="tx1"/>
                </a:solidFill>
                <a:latin typeface="Arial" charset="0"/>
                <a:ea typeface="+mn-ea"/>
                <a:cs typeface="Arial" charset="0"/>
              </a:rPr>
              <a:t>(INCENTIVE TO BUY KITS) Discount coupon - 25%? -  to any attendee that buys a Dev’ Kit within 6 months? Or,</a:t>
            </a:r>
          </a:p>
          <a:p>
            <a:pPr lvl="0"/>
            <a:r>
              <a:rPr lang="en-US" sz="1200" kern="1200" dirty="0" smtClean="0">
                <a:solidFill>
                  <a:schemeClr val="tx1"/>
                </a:solidFill>
                <a:latin typeface="Arial" charset="0"/>
                <a:ea typeface="+mn-ea"/>
                <a:cs typeface="Arial" charset="0"/>
              </a:rPr>
              <a:t>(INCENTIVE FOR SERIOUS ATTENDEES) – FREE Schematic Review of Design within 12 months ($880 on price list), or</a:t>
            </a:r>
          </a:p>
          <a:p>
            <a:pPr lvl="0"/>
            <a:r>
              <a:rPr lang="en-US" sz="1200" kern="1200" dirty="0" smtClean="0">
                <a:solidFill>
                  <a:schemeClr val="tx1"/>
                </a:solidFill>
                <a:latin typeface="Arial" charset="0"/>
                <a:ea typeface="+mn-ea"/>
                <a:cs typeface="Arial" charset="0"/>
              </a:rPr>
              <a:t>FREE Layout Review of Design within 12 months ($1045 on price list)</a:t>
            </a:r>
          </a:p>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951C367D-C066-4C63-9D7D-633F50461AD7}"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E14E23F3-E4A3-4BF8-BD7C-AA56A668B373}"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55B1FAE3-03F4-4C9B-AECB-EBC86AA92C7C}" type="slidenum">
              <a:rPr lang="en-US" smtClean="0">
                <a:latin typeface="Arial" pitchFamily="34" charset="0"/>
                <a:cs typeface="Arial" pitchFamily="34" charset="0"/>
              </a:rPr>
              <a:pPr/>
              <a:t>12</a:t>
            </a:fld>
            <a:endParaRPr lang="en-US" smtClean="0">
              <a:latin typeface="Arial" pitchFamily="34" charset="0"/>
              <a:cs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A7D9F993-C3B2-441D-A971-100A2103F188}" type="slidenum">
              <a:rPr lang="en-US" smtClean="0">
                <a:latin typeface="Arial" pitchFamily="34" charset="0"/>
                <a:cs typeface="Arial" pitchFamily="34" charset="0"/>
              </a:rPr>
              <a:pPr/>
              <a:t>13</a:t>
            </a:fld>
            <a:endParaRPr lang="en-US" smtClean="0">
              <a:latin typeface="Arial" pitchFamily="34" charset="0"/>
              <a:cs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01C95289-7514-41D4-803E-F52D7F0ABBBE}" type="slidenum">
              <a:rPr lang="en-US" smtClean="0">
                <a:latin typeface="Arial" pitchFamily="34" charset="0"/>
                <a:cs typeface="Arial" pitchFamily="34" charset="0"/>
              </a:rPr>
              <a:pPr/>
              <a:t>14</a:t>
            </a:fld>
            <a:endParaRPr lang="en-US" smtClean="0">
              <a:latin typeface="Arial" pitchFamily="34" charset="0"/>
              <a:cs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E35E3759-C711-443F-9219-2A885E0F0601}" type="slidenum">
              <a:rPr lang="en-US" smtClean="0">
                <a:latin typeface="Arial" pitchFamily="34" charset="0"/>
                <a:cs typeface="Arial" pitchFamily="34" charset="0"/>
              </a:rPr>
              <a:pPr/>
              <a:t>15</a:t>
            </a:fld>
            <a:endParaRPr lang="en-US" smtClean="0">
              <a:latin typeface="Arial" pitchFamily="34" charset="0"/>
              <a:cs typeface="Arial"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3294D824-4FAE-4810-820B-B8CE20182A21}" type="slidenum">
              <a:rPr lang="en-US" smtClean="0">
                <a:latin typeface="Arial" pitchFamily="34" charset="0"/>
                <a:cs typeface="Arial" pitchFamily="34" charset="0"/>
              </a:rPr>
              <a:pPr/>
              <a:t>16</a:t>
            </a:fld>
            <a:endParaRPr lang="en-US" smtClean="0">
              <a:latin typeface="Arial" pitchFamily="34" charset="0"/>
              <a:cs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3FA9FD3F-A895-4EFB-AFB9-CF47AFF0C9B1}" type="slidenum">
              <a:rPr lang="en-US" smtClean="0">
                <a:latin typeface="Arial" pitchFamily="34" charset="0"/>
                <a:cs typeface="Arial" pitchFamily="34" charset="0"/>
              </a:rPr>
              <a:pPr/>
              <a:t>17</a:t>
            </a:fld>
            <a:endParaRPr lang="en-US" smtClean="0">
              <a:latin typeface="Arial" pitchFamily="34" charset="0"/>
              <a:cs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EEDB880F-C193-45C3-B008-0EAB5299FCE4}" type="slidenum">
              <a:rPr lang="en-US" smtClean="0">
                <a:latin typeface="Arial" pitchFamily="34" charset="0"/>
                <a:cs typeface="Arial" pitchFamily="34" charset="0"/>
              </a:rPr>
              <a:pPr/>
              <a:t>18</a:t>
            </a:fld>
            <a:endParaRPr lang="en-US" smtClean="0">
              <a:latin typeface="Arial" pitchFamily="34" charset="0"/>
              <a:cs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229E1EF8-BE6A-4C3D-A6B3-BC5CF235AC40}" type="slidenum">
              <a:rPr lang="en-US" smtClean="0">
                <a:latin typeface="Arial" pitchFamily="34" charset="0"/>
                <a:cs typeface="Arial" pitchFamily="34" charset="0"/>
              </a:rPr>
              <a:pPr/>
              <a:t>19</a:t>
            </a:fld>
            <a:endParaRPr lang="en-US" smtClean="0">
              <a:latin typeface="Arial" pitchFamily="34" charset="0"/>
              <a:cs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smtClean="0">
                <a:latin typeface="Arial" pitchFamily="34" charset="0"/>
                <a:cs typeface="Arial" pitchFamily="34" charset="0"/>
              </a:rPr>
              <a:t>-Should emphasize that EUI64 is set at mfg time and doesn’t change, whereas the short address can vary depending on the network environment.</a:t>
            </a:r>
          </a:p>
          <a:p>
            <a:pPr eaLnBrk="1" hangingPunct="1"/>
            <a:r>
              <a:rPr lang="en-US" smtClean="0">
                <a:latin typeface="Arial" pitchFamily="34" charset="0"/>
                <a:cs typeface="Arial" pitchFamily="34" charset="0"/>
              </a:rPr>
              <a:t>-May be helpful to draw analogy between Ethernet MAC address </a:t>
            </a:r>
            <a:r>
              <a:rPr lang="en-US" smtClean="0">
                <a:latin typeface="Arial" pitchFamily="34" charset="0"/>
                <a:cs typeface="Arial" pitchFamily="34" charset="0"/>
                <a:sym typeface="Wingdings" pitchFamily="2" charset="2"/>
              </a:rPr>
              <a:t> EUI64 and IP address  short address.</a:t>
            </a:r>
            <a:endParaRPr lang="en-US"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US" sz="800" dirty="0" smtClean="0">
                <a:latin typeface="Arial" pitchFamily="34" charset="0"/>
                <a:ea typeface="ＭＳ Ｐゴシック" pitchFamily="34" charset="-128"/>
              </a:rPr>
              <a:t>This slide highlights the differences between different wireless networking protocols. It can be used to guide the customer to the right solution for their application.</a:t>
            </a:r>
          </a:p>
          <a:p>
            <a:endParaRPr lang="en-US" sz="800" dirty="0" smtClean="0">
              <a:latin typeface="Arial" pitchFamily="34" charset="0"/>
              <a:ea typeface="ＭＳ Ｐゴシック" pitchFamily="34" charset="-128"/>
            </a:endParaRPr>
          </a:p>
          <a:p>
            <a:r>
              <a:rPr lang="en-US" sz="800" b="1" dirty="0" smtClean="0">
                <a:latin typeface="Arial" pitchFamily="34" charset="0"/>
                <a:ea typeface="ＭＳ Ｐゴシック" pitchFamily="34" charset="-128"/>
              </a:rPr>
              <a:t>Wi-Fi</a:t>
            </a:r>
            <a:r>
              <a:rPr lang="en-US" sz="800" b="1" baseline="30000" dirty="0" smtClean="0">
                <a:latin typeface="Arial" pitchFamily="34" charset="0"/>
                <a:ea typeface="ＭＳ Ｐゴシック" pitchFamily="34" charset="-128"/>
              </a:rPr>
              <a:t>®</a:t>
            </a:r>
          </a:p>
          <a:p>
            <a:r>
              <a:rPr lang="en-US" sz="800" dirty="0" smtClean="0">
                <a:latin typeface="Arial" pitchFamily="34" charset="0"/>
                <a:ea typeface="ＭＳ Ｐゴシック" pitchFamily="34" charset="-128"/>
              </a:rPr>
              <a:t>Most widely adopted solution for high bandwidth data communications (11 </a:t>
            </a:r>
            <a:r>
              <a:rPr lang="en-US" sz="800" dirty="0" err="1" smtClean="0">
                <a:latin typeface="Arial" pitchFamily="34" charset="0"/>
                <a:ea typeface="ＭＳ Ｐゴシック" pitchFamily="34" charset="-128"/>
              </a:rPr>
              <a:t>Mbs</a:t>
            </a:r>
            <a:r>
              <a:rPr lang="en-US" sz="800" dirty="0" smtClean="0">
                <a:latin typeface="Arial" pitchFamily="34" charset="0"/>
                <a:ea typeface="ＭＳ Ｐゴシック" pitchFamily="34" charset="-128"/>
              </a:rPr>
              <a:t> and up). Typically used as a replacement for an Ethernet cable. Capable of supporting high bandwidth applications such as web, e-mail and video. Large installed based in both enterprise and home environments. Very high power consumption. Star network does not scale beyond 32 nodes, so multiple Wi-Fi hotspots are needed to serve a large number of nodes. </a:t>
            </a:r>
            <a:r>
              <a:rPr lang="en-US" sz="800" b="1" i="1" dirty="0" smtClean="0">
                <a:solidFill>
                  <a:srgbClr val="FF0000"/>
                </a:solidFill>
                <a:latin typeface="Arial" pitchFamily="34" charset="0"/>
                <a:ea typeface="ＭＳ Ｐゴシック" pitchFamily="34" charset="-128"/>
              </a:rPr>
              <a:t>Not currently supported by Silicon Labs products.</a:t>
            </a:r>
          </a:p>
          <a:p>
            <a:endParaRPr lang="en-US" sz="800" dirty="0" smtClean="0">
              <a:latin typeface="Arial" pitchFamily="34" charset="0"/>
              <a:ea typeface="ＭＳ Ｐゴシック" pitchFamily="34" charset="-128"/>
            </a:endParaRPr>
          </a:p>
          <a:p>
            <a:r>
              <a:rPr lang="en-US" sz="800" b="1" dirty="0" smtClean="0">
                <a:latin typeface="Arial" pitchFamily="34" charset="0"/>
                <a:ea typeface="ＭＳ Ｐゴシック" pitchFamily="34" charset="-128"/>
              </a:rPr>
              <a:t>Bluetooth</a:t>
            </a:r>
            <a:r>
              <a:rPr lang="en-US" sz="800" b="1" baseline="30000" dirty="0" smtClean="0">
                <a:latin typeface="Arial" pitchFamily="34" charset="0"/>
                <a:ea typeface="ＭＳ Ｐゴシック" pitchFamily="34" charset="-128"/>
              </a:rPr>
              <a:t>®</a:t>
            </a:r>
            <a:endParaRPr lang="en-US" sz="800" b="1" dirty="0" smtClean="0">
              <a:latin typeface="Arial" pitchFamily="34" charset="0"/>
              <a:ea typeface="ＭＳ Ｐゴシック" pitchFamily="34" charset="-128"/>
            </a:endParaRPr>
          </a:p>
          <a:p>
            <a:r>
              <a:rPr lang="en-US" sz="800" dirty="0" smtClean="0">
                <a:latin typeface="Arial" pitchFamily="34" charset="0"/>
                <a:ea typeface="ＭＳ Ｐゴシック" pitchFamily="34" charset="-128"/>
              </a:rPr>
              <a:t>Most widely adopted solution for low bandwidth point-to-point communications. Typically used as a replacement for a low bandwidth cable such as USB or audio. Capable of supporting applications such as headset/speakers and low bandwidth data transfer. Large installed based in mobile phones. Power consumption can be low. Star network does not scale beyond 7 devices. New release (Bluetooth low energy (BTLE)) is gaining acceptance in Body Area Networks with the mobile phone as the hub. </a:t>
            </a:r>
            <a:r>
              <a:rPr lang="en-US" sz="800" b="1" i="1" dirty="0" smtClean="0">
                <a:latin typeface="Arial" pitchFamily="34" charset="0"/>
                <a:ea typeface="ＭＳ Ｐゴシック" pitchFamily="34" charset="-128"/>
              </a:rPr>
              <a:t>Not currently supported by Silicon Labs products.</a:t>
            </a:r>
          </a:p>
          <a:p>
            <a:endParaRPr lang="en-US" sz="800" dirty="0" smtClean="0">
              <a:latin typeface="Arial" pitchFamily="34" charset="0"/>
              <a:ea typeface="ＭＳ Ｐゴシック" pitchFamily="34" charset="-128"/>
            </a:endParaRPr>
          </a:p>
          <a:p>
            <a:r>
              <a:rPr lang="en-US" sz="800" b="1" dirty="0" smtClean="0">
                <a:latin typeface="Arial" pitchFamily="34" charset="0"/>
                <a:ea typeface="ＭＳ Ｐゴシック" pitchFamily="34" charset="-128"/>
              </a:rPr>
              <a:t>ZigBee</a:t>
            </a:r>
            <a:r>
              <a:rPr lang="en-US" sz="800" b="1" baseline="30000" dirty="0" smtClean="0">
                <a:latin typeface="Arial" pitchFamily="34" charset="0"/>
                <a:ea typeface="ＭＳ Ｐゴシック" pitchFamily="34" charset="-128"/>
              </a:rPr>
              <a:t>®</a:t>
            </a:r>
            <a:endParaRPr lang="en-US" sz="800" dirty="0" smtClean="0">
              <a:latin typeface="Arial" pitchFamily="34" charset="0"/>
              <a:ea typeface="ＭＳ Ｐゴシック" pitchFamily="34" charset="-128"/>
            </a:endParaRPr>
          </a:p>
          <a:p>
            <a:r>
              <a:rPr lang="en-US" sz="800" dirty="0" smtClean="0">
                <a:latin typeface="Arial" pitchFamily="34" charset="0"/>
                <a:ea typeface="ＭＳ Ｐゴシック" pitchFamily="34" charset="-128"/>
              </a:rPr>
              <a:t>Standard solution for low power wireless sensor networks. Typically used for monitoring and control applications. Standard includes both communications and applications protocols. Standardized applications include Smart Energy and Home Automation (see next slide for more details). Hybrid-Mesh network can scale to 1000s of nodes. Optimized for extremely long battery life (up to 10 years). Currently only available at 2.4 GHz. ZigBee products are the focus of the rest of this presentation.</a:t>
            </a:r>
          </a:p>
          <a:p>
            <a:endParaRPr lang="en-US" sz="800" dirty="0" smtClean="0">
              <a:latin typeface="Arial" pitchFamily="34" charset="0"/>
              <a:ea typeface="ＭＳ Ｐゴシック" pitchFamily="34" charset="-128"/>
            </a:endParaRPr>
          </a:p>
          <a:p>
            <a:r>
              <a:rPr lang="en-US" sz="800" b="1" dirty="0" smtClean="0">
                <a:latin typeface="Arial" pitchFamily="34" charset="0"/>
                <a:ea typeface="ＭＳ Ｐゴシック" pitchFamily="34" charset="-128"/>
              </a:rPr>
              <a:t>Sub-GHz/Proprietary</a:t>
            </a:r>
          </a:p>
          <a:p>
            <a:r>
              <a:rPr lang="en-US" sz="800" dirty="0" smtClean="0">
                <a:latin typeface="Arial" pitchFamily="34" charset="0"/>
                <a:ea typeface="ＭＳ Ｐゴシック" pitchFamily="34" charset="-128"/>
              </a:rPr>
              <a:t>There are a number of other low power wireless networking standards such as KNX, Wireless M-Bus, etc and proprietary wireless networking protocols that operate in the sub-GHz range. These solutions are typically either a wireless replacement for an existing wired standard (</a:t>
            </a:r>
            <a:r>
              <a:rPr lang="en-US" sz="800" dirty="0" err="1" smtClean="0">
                <a:latin typeface="Arial" pitchFamily="34" charset="0"/>
                <a:ea typeface="ＭＳ Ｐゴシック" pitchFamily="34" charset="-128"/>
              </a:rPr>
              <a:t>KNX</a:t>
            </a:r>
            <a:r>
              <a:rPr lang="en-US" sz="800" dirty="0" smtClean="0">
                <a:latin typeface="Arial" pitchFamily="34" charset="0"/>
                <a:ea typeface="ＭＳ Ｐゴシック" pitchFamily="34" charset="-128"/>
              </a:rPr>
              <a:t>/wireless M-Bus) or focus on particular applications (e.g. proprietary Automatic Meter Reading protocols). Silicon Labs has a range of sub-GHz transceivers and wireless MCU products that can address this market. Please contact either Thomas Barber (thomas.barber@silabs.com) or Greg Fyke (greg.fyke@silabs.com) for more information on the sub-GHz products.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DCE968AB-B1DE-4283-8873-EC4E996D39E9}" type="slidenum">
              <a:rPr lang="en-US" smtClean="0">
                <a:latin typeface="Arial" pitchFamily="34" charset="0"/>
                <a:cs typeface="Arial" pitchFamily="34" charset="0"/>
              </a:rPr>
              <a:pPr/>
              <a:t>20</a:t>
            </a:fld>
            <a:endParaRPr lang="en-US" smtClean="0">
              <a:latin typeface="Arial" pitchFamily="34" charset="0"/>
              <a:cs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en-US" smtClean="0">
                <a:latin typeface="Arial" pitchFamily="34" charset="0"/>
                <a:cs typeface="Arial" pitchFamily="34" charset="0"/>
              </a:rPr>
              <a:t>Venkat says to add a legend here, but I think it’s clear enough, so I deleted his bright orange letters across the middle of the page.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46C0B05D-E15A-4E01-A3EE-3C9C2370AC35}" type="slidenum">
              <a:rPr lang="en-US" smtClean="0">
                <a:latin typeface="Arial" pitchFamily="34" charset="0"/>
                <a:cs typeface="Arial" pitchFamily="34" charset="0"/>
              </a:rPr>
              <a:pPr/>
              <a:t>21</a:t>
            </a:fld>
            <a:endParaRPr lang="en-US" smtClean="0">
              <a:latin typeface="Arial" pitchFamily="34" charset="0"/>
              <a:cs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BB83C0E4-533D-4A6C-B49E-1DACF001AE62}" type="slidenum">
              <a:rPr lang="en-US" smtClean="0">
                <a:latin typeface="Arial" pitchFamily="34" charset="0"/>
                <a:cs typeface="Arial" pitchFamily="34" charset="0"/>
              </a:rPr>
              <a:pPr/>
              <a:t>22</a:t>
            </a:fld>
            <a:endParaRPr lang="en-US" smtClean="0">
              <a:latin typeface="Arial" pitchFamily="34" charset="0"/>
              <a:cs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B7ED4089-FA57-4FC0-8BB9-BA4CDF606708}" type="slidenum">
              <a:rPr lang="en-US" smtClean="0">
                <a:latin typeface="Arial" pitchFamily="34" charset="0"/>
                <a:cs typeface="Arial" pitchFamily="34" charset="0"/>
              </a:rPr>
              <a:pPr/>
              <a:t>23</a:t>
            </a:fld>
            <a:endParaRPr lang="en-US" smtClean="0">
              <a:latin typeface="Arial" pitchFamily="34" charset="0"/>
              <a:cs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64CFE144-2FA8-45F7-AD26-2375FD14D9F2}" type="slidenum">
              <a:rPr lang="en-US" smtClean="0">
                <a:latin typeface="Arial" pitchFamily="34" charset="0"/>
                <a:cs typeface="Arial" pitchFamily="34" charset="0"/>
              </a:rPr>
              <a:pPr/>
              <a:t>24</a:t>
            </a:fld>
            <a:endParaRPr lang="en-US" smtClean="0">
              <a:latin typeface="Arial" pitchFamily="34" charset="0"/>
              <a:cs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77221D8D-21CC-42AA-9EDE-D2D838FF10E0}" type="slidenum">
              <a:rPr lang="en-US" smtClean="0">
                <a:latin typeface="Arial" pitchFamily="34" charset="0"/>
                <a:cs typeface="Arial" pitchFamily="34" charset="0"/>
              </a:rPr>
              <a:pPr/>
              <a:t>25</a:t>
            </a:fld>
            <a:endParaRPr lang="en-US" smtClean="0">
              <a:latin typeface="Arial" pitchFamily="34" charset="0"/>
              <a:cs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5374C67C-8949-4232-949C-E60129238B28}" type="slidenum">
              <a:rPr lang="en-US" smtClean="0">
                <a:latin typeface="Arial" pitchFamily="34" charset="0"/>
                <a:cs typeface="Arial" pitchFamily="34" charset="0"/>
              </a:rPr>
              <a:pPr/>
              <a:t>26</a:t>
            </a:fld>
            <a:endParaRPr lang="en-US" smtClean="0">
              <a:latin typeface="Arial" pitchFamily="34" charset="0"/>
              <a:cs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D3A3083F-9674-4A03-83A8-BD505D68B426}" type="slidenum">
              <a:rPr lang="en-US" smtClean="0">
                <a:latin typeface="Arial" pitchFamily="34" charset="0"/>
                <a:cs typeface="Arial" pitchFamily="34" charset="0"/>
              </a:rPr>
              <a:pPr/>
              <a:t>27</a:t>
            </a:fld>
            <a:endParaRPr lang="en-US" smtClean="0">
              <a:latin typeface="Arial" pitchFamily="34" charset="0"/>
              <a:cs typeface="Arial"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F523AFF6-27D8-4B45-92F8-F55194F39534}" type="slidenum">
              <a:rPr lang="en-US" smtClean="0">
                <a:latin typeface="Arial" pitchFamily="34" charset="0"/>
                <a:cs typeface="Arial" pitchFamily="34" charset="0"/>
              </a:rPr>
              <a:pPr/>
              <a:t>28</a:t>
            </a:fld>
            <a:endParaRPr lang="en-US" smtClean="0">
              <a:latin typeface="Arial" pitchFamily="34" charset="0"/>
              <a:cs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buFontTx/>
              <a:buChar char="-"/>
            </a:pPr>
            <a:r>
              <a:rPr lang="en-US" smtClean="0">
                <a:latin typeface="Arial" pitchFamily="34" charset="0"/>
                <a:cs typeface="Arial" pitchFamily="34" charset="0"/>
              </a:rPr>
              <a:t>Routing tables in Zigbee are limited (usually something like 16 entries), and an entry is used for every route that a node is active in.</a:t>
            </a:r>
          </a:p>
          <a:p>
            <a:pPr eaLnBrk="1" hangingPunct="1">
              <a:buFontTx/>
              <a:buChar char="-"/>
            </a:pPr>
            <a:r>
              <a:rPr lang="en-US" smtClean="0">
                <a:latin typeface="Arial" pitchFamily="34" charset="0"/>
                <a:cs typeface="Arial" pitchFamily="34" charset="0"/>
              </a:rPr>
              <a:t>When a lot of nodes talk to one- like with a gateway or data aggregator, routing tables overflow (click)</a:t>
            </a:r>
          </a:p>
          <a:p>
            <a:pPr eaLnBrk="1" hangingPunct="1">
              <a:buFontTx/>
              <a:buChar char="-"/>
            </a:pPr>
            <a:r>
              <a:rPr lang="en-US" smtClean="0">
                <a:latin typeface="Arial" pitchFamily="34" charset="0"/>
                <a:cs typeface="Arial" pitchFamily="34" charset="0"/>
              </a:rPr>
              <a:t>Additionally, each node uses a broadcast to find the aggregator, wasting network bandwidth</a:t>
            </a:r>
          </a:p>
          <a:p>
            <a:pPr eaLnBrk="1" hangingPunct="1">
              <a:buFontTx/>
              <a:buChar char="-"/>
            </a:pPr>
            <a:r>
              <a:rPr lang="en-US" smtClean="0">
                <a:latin typeface="Arial" pitchFamily="34" charset="0"/>
                <a:cs typeface="Arial" pitchFamily="34" charset="0"/>
              </a:rPr>
              <a:t>(click) Ember provides an aggregation mechanism that allows a single broadcast to set up routes from each node in the network back to the aggregator (click)</a:t>
            </a:r>
          </a:p>
          <a:p>
            <a:pPr eaLnBrk="1" hangingPunct="1">
              <a:buFontTx/>
              <a:buChar char="-"/>
            </a:pPr>
            <a:r>
              <a:rPr lang="en-US" smtClean="0">
                <a:latin typeface="Arial" pitchFamily="34" charset="0"/>
                <a:cs typeface="Arial" pitchFamily="34" charset="0"/>
              </a:rPr>
              <a:t>Each time a node sends something using this route, a special temporary reverse route is created allowing the aggregator to send an ACK or other data without more expensive route discoveries that overflow the routing tables</a:t>
            </a:r>
          </a:p>
          <a:p>
            <a:pPr eaLnBrk="1" hangingPunct="1">
              <a:buFontTx/>
              <a:buChar char="-"/>
            </a:pPr>
            <a:r>
              <a:rPr lang="en-US" smtClean="0">
                <a:latin typeface="Arial" pitchFamily="34" charset="0"/>
                <a:cs typeface="Arial" pitchFamily="34" charset="0"/>
              </a:rPr>
              <a:t>Large networks are also often dense (ie- one node can hear many) - which causes another table to overflow (neighbor).  This can have the effect of partitioning the network, since a node can only route through nodes in his neighbor table.  Ember has a mechanism that minimizes the chance of partitioning, while ensuring the most efficient traffic flow through the network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1258F70E-FFA7-40B9-A05E-E33B8AFD9B0C}" type="slidenum">
              <a:rPr lang="en-US" smtClean="0">
                <a:latin typeface="Arial" pitchFamily="34" charset="0"/>
                <a:cs typeface="Arial" pitchFamily="34" charset="0"/>
              </a:rPr>
              <a:pPr/>
              <a:t>29</a:t>
            </a:fld>
            <a:endParaRPr lang="en-US" smtClean="0">
              <a:latin typeface="Arial" pitchFamily="34" charset="0"/>
              <a:cs typeface="Arial"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smtClean="0"/>
              <a:t>The purpose of this slide is to reinforce the fact that ZigBee is a standard for both </a:t>
            </a:r>
            <a:r>
              <a:rPr lang="en-US" sz="900" b="1" i="1" dirty="0" smtClean="0"/>
              <a:t>applications</a:t>
            </a:r>
            <a:r>
              <a:rPr lang="en-US" sz="900" dirty="0" smtClean="0"/>
              <a:t>  and wireless networking.</a:t>
            </a:r>
          </a:p>
          <a:p>
            <a:endParaRPr lang="en-US" sz="900" dirty="0" smtClean="0"/>
          </a:p>
          <a:p>
            <a:r>
              <a:rPr lang="en-US" sz="900" dirty="0" smtClean="0"/>
              <a:t>The ZigBee standard supports a number of applications profiles including Smart Energy, Home Automation, Light Link, Building Automation, Remote Control, Health Care, Retail Services, Telecom Services and Input Device. Only the Smart Energy and Home Automation profiles are commonly used today. The Light Link profile has been endorsed by </a:t>
            </a:r>
            <a:r>
              <a:rPr lang="en-US" sz="900" dirty="0" err="1" smtClean="0"/>
              <a:t>Osram</a:t>
            </a:r>
            <a:r>
              <a:rPr lang="en-US" sz="900" dirty="0" smtClean="0"/>
              <a:t> and Philips, a top light control supplier, but is not widely deployed today.</a:t>
            </a:r>
          </a:p>
          <a:p>
            <a:endParaRPr lang="en-US" sz="900" dirty="0" smtClean="0"/>
          </a:p>
          <a:p>
            <a:r>
              <a:rPr lang="en-US" sz="900" dirty="0" smtClean="0"/>
              <a:t>The Ember ZigBee software provides complete reference application code for the Smart Energy, Home Automation and Light Link Profiles.</a:t>
            </a:r>
          </a:p>
          <a:p>
            <a:endParaRPr lang="en-US" sz="900" dirty="0" smtClean="0"/>
          </a:p>
          <a:p>
            <a:r>
              <a:rPr lang="en-US" sz="900" dirty="0" smtClean="0"/>
              <a:t>The graphic illustrates some of the devices supported by the Smart Energy (left side) and Home Automation (right side) Profiles</a:t>
            </a:r>
          </a:p>
          <a:p>
            <a:endParaRPr lang="en-US" sz="900" dirty="0" smtClean="0"/>
          </a:p>
          <a:p>
            <a:r>
              <a:rPr lang="en-US" sz="900" dirty="0" smtClean="0"/>
              <a:t>Smart Energy—smart meters, in-home display, programmable communicating thermostats (PCT), load control devices and smart appliances (not shown)</a:t>
            </a:r>
          </a:p>
          <a:p>
            <a:endParaRPr lang="en-US" sz="900" dirty="0" smtClean="0"/>
          </a:p>
          <a:p>
            <a:r>
              <a:rPr lang="en-US" sz="900" dirty="0" smtClean="0"/>
              <a:t>Home Automation—lighting devices (lights, switches, dimmers), closure devices (window shades), HVAC (thermostat, temperature sensor, pressure sensor, humidity sensor, pumps), security devices (display and sensors), access control (door/window locks) and remote controls</a:t>
            </a:r>
          </a:p>
          <a:p>
            <a:endParaRPr lang="en-US" sz="900" dirty="0" smtClean="0"/>
          </a:p>
          <a:p>
            <a:r>
              <a:rPr lang="en-US" sz="900" b="1" i="1" dirty="0" smtClean="0"/>
              <a:t>Not all of the customers shown are Silicon Labs customers .</a:t>
            </a:r>
            <a:endParaRPr lang="en-US" sz="900" b="1" i="1" dirty="0"/>
          </a:p>
        </p:txBody>
      </p:sp>
      <p:sp>
        <p:nvSpPr>
          <p:cNvPr id="4" name="Slide Number Placeholder 3"/>
          <p:cNvSpPr>
            <a:spLocks noGrp="1"/>
          </p:cNvSpPr>
          <p:nvPr>
            <p:ph type="sldNum" sz="quarter" idx="10"/>
          </p:nvPr>
        </p:nvSpPr>
        <p:spPr/>
        <p:txBody>
          <a:bodyPr/>
          <a:lstStyle/>
          <a:p>
            <a:pPr>
              <a:defRPr/>
            </a:pPr>
            <a:fld id="{9E7475B3-CF4C-45C6-A263-E4FC32ED4810}"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74A00881-15BB-4B98-A2CA-49ECC90E0B43}" type="slidenum">
              <a:rPr lang="en-US" smtClean="0">
                <a:latin typeface="Arial" pitchFamily="34" charset="0"/>
                <a:cs typeface="Arial" pitchFamily="34" charset="0"/>
              </a:rPr>
              <a:pPr/>
              <a:t>30</a:t>
            </a:fld>
            <a:endParaRPr lang="en-US" smtClean="0">
              <a:latin typeface="Arial" pitchFamily="34" charset="0"/>
              <a:cs typeface="Arial"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EC618A60-E227-4597-A220-F69474C14FD6}" type="slidenum">
              <a:rPr lang="en-US" smtClean="0">
                <a:latin typeface="Arial" pitchFamily="34" charset="0"/>
                <a:cs typeface="Arial" pitchFamily="34" charset="0"/>
              </a:rPr>
              <a:pPr/>
              <a:t>31</a:t>
            </a:fld>
            <a:endParaRPr lang="en-US" smtClean="0">
              <a:latin typeface="Arial" pitchFamily="34" charset="0"/>
              <a:cs typeface="Arial"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A4F43040-F8D0-45D5-B382-C898D657A5C7}" type="slidenum">
              <a:rPr lang="en-US" smtClean="0">
                <a:latin typeface="Arial" pitchFamily="34" charset="0"/>
                <a:cs typeface="Arial" pitchFamily="34" charset="0"/>
              </a:rPr>
              <a:pPr/>
              <a:t>32</a:t>
            </a:fld>
            <a:endParaRPr lang="en-US" smtClean="0">
              <a:latin typeface="Arial" pitchFamily="34" charset="0"/>
              <a:cs typeface="Arial"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r>
              <a:rPr lang="en-US" smtClean="0">
                <a:latin typeface="Arial" pitchFamily="34" charset="0"/>
                <a:cs typeface="Arial" pitchFamily="34" charset="0"/>
              </a:rPr>
              <a:t>-Should emphasize that EUI64 is set at mfg time and doesn’t change, whereas the short address can vary depending on the network environment.</a:t>
            </a:r>
          </a:p>
          <a:p>
            <a:pPr eaLnBrk="1" hangingPunct="1"/>
            <a:r>
              <a:rPr lang="en-US" smtClean="0">
                <a:latin typeface="Arial" pitchFamily="34" charset="0"/>
                <a:cs typeface="Arial" pitchFamily="34" charset="0"/>
              </a:rPr>
              <a:t>-May be helpful to draw analogy between Ethernet MAC address </a:t>
            </a:r>
            <a:r>
              <a:rPr lang="en-US" smtClean="0">
                <a:latin typeface="Arial" pitchFamily="34" charset="0"/>
                <a:cs typeface="Arial" pitchFamily="34" charset="0"/>
                <a:sym typeface="Wingdings" pitchFamily="2" charset="2"/>
              </a:rPr>
              <a:t> EUI64 and IP address  short address.</a:t>
            </a:r>
            <a:endParaRPr lang="en-US" smtClean="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miter lim="800000"/>
            <a:headEnd/>
            <a:tailEnd/>
          </a:ln>
        </p:spPr>
        <p:txBody>
          <a:bodyPr/>
          <a:lstStyle/>
          <a:p>
            <a:fld id="{315D5268-22D8-41A1-B975-C26C025D2320}" type="slidenum">
              <a:rPr lang="en-US" smtClean="0">
                <a:latin typeface="Arial" pitchFamily="34" charset="0"/>
                <a:cs typeface="Arial" pitchFamily="34" charset="0"/>
              </a:rPr>
              <a:pPr/>
              <a:t>33</a:t>
            </a:fld>
            <a:endParaRPr lang="en-US" smtClean="0">
              <a:latin typeface="Arial" pitchFamily="34" charset="0"/>
              <a:cs typeface="Arial"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027" y="8684927"/>
            <a:ext cx="2972422" cy="457512"/>
          </a:xfrm>
          <a:prstGeom prst="rect">
            <a:avLst/>
          </a:prstGeom>
          <a:noFill/>
          <a:ln w="9525">
            <a:noFill/>
            <a:miter lim="800000"/>
            <a:headEnd/>
            <a:tailEnd/>
          </a:ln>
        </p:spPr>
        <p:txBody>
          <a:bodyPr lIns="91401" tIns="45701" rIns="91401" bIns="45701" anchor="b"/>
          <a:lstStyle/>
          <a:p>
            <a:pPr algn="r" defTabSz="914226"/>
            <a:fld id="{0B31972C-018A-490E-8EEE-E03C4991C835}" type="slidenum">
              <a:rPr lang="en-US" sz="1200"/>
              <a:pPr algn="r" defTabSz="914226"/>
              <a:t>35</a:t>
            </a:fld>
            <a:endParaRPr lang="en-US" sz="1200" dirty="0"/>
          </a:p>
        </p:txBody>
      </p:sp>
      <p:sp>
        <p:nvSpPr>
          <p:cNvPr id="29699" name="Rectangle 2"/>
          <p:cNvSpPr>
            <a:spLocks noGrp="1" noRot="1" noChangeAspect="1" noChangeArrowheads="1" noTextEdit="1"/>
          </p:cNvSpPr>
          <p:nvPr>
            <p:ph type="sldImg"/>
          </p:nvPr>
        </p:nvSpPr>
        <p:spPr>
          <a:xfrm>
            <a:off x="1158510" y="684787"/>
            <a:ext cx="4544084" cy="3428610"/>
          </a:xfrm>
          <a:ln/>
        </p:spPr>
      </p:sp>
      <p:sp>
        <p:nvSpPr>
          <p:cNvPr id="29700" name="Rectangle 3"/>
          <p:cNvSpPr>
            <a:spLocks noGrp="1" noChangeArrowheads="1"/>
          </p:cNvSpPr>
          <p:nvPr>
            <p:ph type="body" idx="1"/>
          </p:nvPr>
        </p:nvSpPr>
        <p:spPr>
          <a:xfrm>
            <a:off x="914713" y="4344026"/>
            <a:ext cx="5028579" cy="4114488"/>
          </a:xfrm>
          <a:noFill/>
          <a:ln/>
        </p:spPr>
        <p:txBody>
          <a:bodyPr lIns="91401" tIns="45701" rIns="91401" bIns="45701"/>
          <a:lstStyle/>
          <a:p>
            <a:r>
              <a:rPr lang="en-US" dirty="0" smtClean="0">
                <a:latin typeface="Arial" pitchFamily="34" charset="0"/>
                <a:ea typeface="ＭＳ Ｐゴシック" pitchFamily="34" charset="-128"/>
              </a:rPr>
              <a:t>This slide highlights</a:t>
            </a:r>
            <a:r>
              <a:rPr lang="en-US" baseline="0" dirty="0" smtClean="0">
                <a:latin typeface="Arial" pitchFamily="34" charset="0"/>
                <a:ea typeface="ＭＳ Ｐゴシック" pitchFamily="34" charset="-128"/>
              </a:rPr>
              <a:t> the total value Silicon Labs delivers for ZigBee. </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The hardware is just a piece of the overall solution. The value of the Silicon Labs Ember ZigBee platform includes:</a:t>
            </a:r>
          </a:p>
          <a:p>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best networking software (</a:t>
            </a:r>
            <a:r>
              <a:rPr lang="en-US" baseline="0" dirty="0" err="1" smtClean="0">
                <a:latin typeface="Arial" pitchFamily="34" charset="0"/>
                <a:ea typeface="ＭＳ Ｐゴシック" pitchFamily="34" charset="-128"/>
              </a:rPr>
              <a:t>EmberZNet</a:t>
            </a:r>
            <a:r>
              <a:rPr lang="en-US" baseline="0" dirty="0" smtClean="0">
                <a:latin typeface="Arial" pitchFamily="34" charset="0"/>
                <a:ea typeface="ＭＳ Ｐゴシック" pitchFamily="34" charset="-128"/>
              </a:rPr>
              <a:t> PRO)</a:t>
            </a:r>
          </a:p>
          <a:p>
            <a:pPr marL="216209" indent="-216209">
              <a:buAutoNum type="arabicPeriod"/>
            </a:pPr>
            <a:r>
              <a:rPr lang="en-US" baseline="0" dirty="0" smtClean="0">
                <a:latin typeface="Arial" pitchFamily="34" charset="0"/>
                <a:ea typeface="ＭＳ Ｐゴシック" pitchFamily="34" charset="-128"/>
              </a:rPr>
              <a:t>Complete reference applications the customer can use to quickly bring new products to market.</a:t>
            </a:r>
          </a:p>
          <a:p>
            <a:pPr marL="216209" indent="-216209">
              <a:buAutoNum type="arabicPeriod"/>
            </a:pPr>
            <a:r>
              <a:rPr lang="en-US" baseline="0" dirty="0" smtClean="0">
                <a:latin typeface="Arial" pitchFamily="34" charset="0"/>
                <a:ea typeface="ＭＳ Ｐゴシック" pitchFamily="34" charset="-128"/>
              </a:rPr>
              <a:t>Unique development tools that enable customers to quickly build and debug complex networks.</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The next few slides will go into detail on each of these topics. </a:t>
            </a:r>
            <a:endParaRPr lang="en-US" dirty="0" smtClean="0">
              <a:latin typeface="Arial" pitchFamily="34"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8510" y="684787"/>
            <a:ext cx="4544084" cy="3428610"/>
          </a:xfrm>
          <a:ln/>
        </p:spPr>
      </p:sp>
      <p:sp>
        <p:nvSpPr>
          <p:cNvPr id="31747" name="Rectangle 3"/>
          <p:cNvSpPr>
            <a:spLocks noGrp="1" noChangeArrowheads="1"/>
          </p:cNvSpPr>
          <p:nvPr>
            <p:ph type="body" idx="1"/>
          </p:nvPr>
        </p:nvSpPr>
        <p:spPr>
          <a:noFill/>
          <a:ln/>
        </p:spPr>
        <p:txBody>
          <a:bodyPr/>
          <a:lstStyle/>
          <a:p>
            <a:r>
              <a:rPr lang="en-US" dirty="0" smtClean="0">
                <a:latin typeface="Arial" pitchFamily="34" charset="0"/>
                <a:ea typeface="ＭＳ Ｐゴシック" pitchFamily="34" charset="-128"/>
              </a:rPr>
              <a:t>This</a:t>
            </a:r>
            <a:r>
              <a:rPr lang="en-US" baseline="0" dirty="0" smtClean="0">
                <a:latin typeface="Arial" pitchFamily="34" charset="0"/>
                <a:ea typeface="ＭＳ Ｐゴシック" pitchFamily="34" charset="-128"/>
              </a:rPr>
              <a:t> </a:t>
            </a:r>
            <a:r>
              <a:rPr lang="en-US" baseline="0" dirty="0" smtClean="0">
                <a:latin typeface="Arial" pitchFamily="34" charset="0"/>
                <a:ea typeface="ＭＳ Ｐゴシック" pitchFamily="34" charset="-128"/>
              </a:rPr>
              <a:t>slide highlights the main features of the EM351/EM357 products including:</a:t>
            </a:r>
          </a:p>
          <a:p>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ARM Cortex-M3 which can be used to run both the ZigBee software and customer applications</a:t>
            </a:r>
          </a:p>
          <a:p>
            <a:pPr marL="648627" lvl="1" indent="-216209">
              <a:buFontTx/>
              <a:buChar char="-"/>
            </a:pPr>
            <a:r>
              <a:rPr lang="en-US" baseline="0" dirty="0" smtClean="0">
                <a:latin typeface="Arial" pitchFamily="34" charset="0"/>
                <a:ea typeface="ＭＳ Ｐゴシック" pitchFamily="34" charset="-128"/>
              </a:rPr>
              <a:t>Most of our competitors (TI (8051), Atmel (AVR)) are 8-bit solutions </a:t>
            </a:r>
          </a:p>
          <a:p>
            <a:pPr marL="648627" lvl="1" indent="-216209">
              <a:buFontTx/>
              <a:buChar char="-"/>
            </a:pPr>
            <a:r>
              <a:rPr lang="en-US" baseline="0" dirty="0" smtClean="0">
                <a:latin typeface="Arial" pitchFamily="34" charset="0"/>
                <a:ea typeface="ＭＳ Ｐゴシック" pitchFamily="34" charset="-128"/>
              </a:rPr>
              <a:t>Freescale recently announced a 32-bit Cortex-M4 solution</a:t>
            </a:r>
          </a:p>
          <a:p>
            <a:pPr marL="216209" indent="-216209">
              <a:buAutoNum type="arabicPeriod"/>
            </a:pPr>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Integrated 2.4 GHz RF transceiver supporting IEEE 802.15.4</a:t>
            </a:r>
          </a:p>
          <a:p>
            <a:pPr marL="648627" lvl="1" indent="-216209">
              <a:buFontTx/>
              <a:buChar char="-"/>
            </a:pPr>
            <a:r>
              <a:rPr lang="en-US" baseline="0" dirty="0" smtClean="0">
                <a:latin typeface="Arial" pitchFamily="34" charset="0"/>
                <a:ea typeface="ＭＳ Ｐゴシック" pitchFamily="34" charset="-128"/>
              </a:rPr>
              <a:t>ZigBee is based on the 2003 release of IEEE 802.15.4 </a:t>
            </a:r>
          </a:p>
          <a:p>
            <a:pPr marL="648627" lvl="1" indent="-216209">
              <a:buFontTx/>
              <a:buChar char="-"/>
            </a:pPr>
            <a:r>
              <a:rPr lang="en-US" baseline="0" dirty="0" smtClean="0">
                <a:latin typeface="Arial" pitchFamily="34" charset="0"/>
                <a:ea typeface="ＭＳ Ｐゴシック" pitchFamily="34" charset="-128"/>
              </a:rPr>
              <a:t>We do not currently support non-ZigBee protocols based on IEEE 802.15.4 on the EM351/357 (only ZigBee is supported today)</a:t>
            </a:r>
          </a:p>
          <a:p>
            <a:pPr marL="648627" lvl="1" indent="-216209">
              <a:buFontTx/>
              <a:buChar char="-"/>
            </a:pPr>
            <a:endParaRPr lang="en-US" baseline="0" dirty="0" smtClean="0">
              <a:latin typeface="Arial" pitchFamily="34" charset="0"/>
              <a:ea typeface="ＭＳ Ｐゴシック" pitchFamily="34" charset="-128"/>
            </a:endParaRPr>
          </a:p>
          <a:p>
            <a:pPr marL="216209" indent="-216209">
              <a:buFontTx/>
              <a:buAutoNum type="arabicPeriod" startAt="3"/>
            </a:pPr>
            <a:r>
              <a:rPr lang="en-US" baseline="0" dirty="0" smtClean="0">
                <a:latin typeface="Arial" pitchFamily="34" charset="0"/>
                <a:ea typeface="ＭＳ Ｐゴシック" pitchFamily="34" charset="-128"/>
              </a:rPr>
              <a:t>Either 192 </a:t>
            </a:r>
            <a:r>
              <a:rPr lang="en-US" baseline="0" dirty="0" err="1" smtClean="0">
                <a:latin typeface="Arial" pitchFamily="34" charset="0"/>
                <a:ea typeface="ＭＳ Ｐゴシック" pitchFamily="34" charset="-128"/>
              </a:rPr>
              <a:t>kB</a:t>
            </a:r>
            <a:r>
              <a:rPr lang="en-US" baseline="0" dirty="0" smtClean="0">
                <a:latin typeface="Arial" pitchFamily="34" charset="0"/>
                <a:ea typeface="ＭＳ Ｐゴシック" pitchFamily="34" charset="-128"/>
              </a:rPr>
              <a:t> (EM357) or 128 </a:t>
            </a:r>
            <a:r>
              <a:rPr lang="en-US" baseline="0" dirty="0" err="1" smtClean="0">
                <a:latin typeface="Arial" pitchFamily="34" charset="0"/>
                <a:ea typeface="ＭＳ Ｐゴシック" pitchFamily="34" charset="-128"/>
              </a:rPr>
              <a:t>kB</a:t>
            </a:r>
            <a:r>
              <a:rPr lang="en-US" baseline="0" dirty="0" smtClean="0">
                <a:latin typeface="Arial" pitchFamily="34" charset="0"/>
                <a:ea typeface="ＭＳ Ｐゴシック" pitchFamily="34" charset="-128"/>
              </a:rPr>
              <a:t> (EM351) of FLASH and 12 </a:t>
            </a:r>
            <a:r>
              <a:rPr lang="en-US" baseline="0" dirty="0" err="1" smtClean="0">
                <a:latin typeface="Arial" pitchFamily="34" charset="0"/>
                <a:ea typeface="ＭＳ Ｐゴシック" pitchFamily="34" charset="-128"/>
              </a:rPr>
              <a:t>kB</a:t>
            </a:r>
            <a:r>
              <a:rPr lang="en-US" baseline="0" dirty="0" smtClean="0">
                <a:latin typeface="Arial" pitchFamily="34" charset="0"/>
                <a:ea typeface="ＭＳ Ｐゴシック" pitchFamily="34" charset="-128"/>
              </a:rPr>
              <a:t> of RAM</a:t>
            </a:r>
          </a:p>
          <a:p>
            <a:pPr marL="648627" lvl="1" indent="-216209">
              <a:buFontTx/>
              <a:buChar char="-"/>
            </a:pPr>
            <a:r>
              <a:rPr lang="en-US" baseline="0" dirty="0" smtClean="0">
                <a:latin typeface="Arial" pitchFamily="34" charset="0"/>
                <a:ea typeface="ＭＳ Ｐゴシック" pitchFamily="34" charset="-128"/>
              </a:rPr>
              <a:t>Amount of FLASH required depends on the applications support required</a:t>
            </a:r>
          </a:p>
          <a:p>
            <a:pPr marL="648627" lvl="1" indent="-216209"/>
            <a:endParaRPr lang="en-US" baseline="0" dirty="0" smtClean="0">
              <a:latin typeface="Arial" pitchFamily="34" charset="0"/>
              <a:ea typeface="ＭＳ Ｐゴシック" pitchFamily="34" charset="-128"/>
            </a:endParaRPr>
          </a:p>
          <a:p>
            <a:pPr marL="648627" lvl="1" indent="-216209"/>
            <a:endParaRPr lang="en-US" baseline="0" dirty="0" smtClean="0">
              <a:latin typeface="Arial" pitchFamily="34" charset="0"/>
              <a:ea typeface="ＭＳ Ｐゴシック" pitchFamily="34" charset="-128"/>
            </a:endParaRPr>
          </a:p>
          <a:p>
            <a:r>
              <a:rPr lang="en-US" dirty="0" smtClean="0"/>
              <a:t>The slides should be used to reinforce the idea</a:t>
            </a:r>
            <a:r>
              <a:rPr lang="en-US" baseline="0" dirty="0" smtClean="0"/>
              <a:t> that the value of the Silicon Labs </a:t>
            </a:r>
            <a:r>
              <a:rPr lang="en-US" baseline="0" dirty="0" err="1" smtClean="0"/>
              <a:t>ZigBee</a:t>
            </a:r>
            <a:r>
              <a:rPr lang="en-US" baseline="0" dirty="0" smtClean="0"/>
              <a:t> solution goes beyond the hardware. The software and tools are a big part of the product differentiation.</a:t>
            </a:r>
          </a:p>
          <a:p>
            <a:endParaRPr lang="en-US" baseline="0" dirty="0" smtClean="0"/>
          </a:p>
          <a:p>
            <a:r>
              <a:rPr lang="en-US" baseline="0" dirty="0" smtClean="0"/>
              <a:t>EM35x Key Product Strengths</a:t>
            </a:r>
          </a:p>
          <a:p>
            <a:endParaRPr lang="en-US" baseline="0" dirty="0" smtClean="0"/>
          </a:p>
          <a:p>
            <a:r>
              <a:rPr lang="en-GB" dirty="0" smtClean="0"/>
              <a:t>Hardware  </a:t>
            </a:r>
          </a:p>
          <a:p>
            <a:pPr lvl="1"/>
            <a:r>
              <a:rPr lang="en-US" dirty="0" smtClean="0"/>
              <a:t>World Class RF performance </a:t>
            </a:r>
            <a:r>
              <a:rPr lang="en-US" dirty="0" smtClean="0">
                <a:sym typeface="Wingdings" pitchFamily="2" charset="2"/>
              </a:rPr>
              <a:t></a:t>
            </a:r>
            <a:r>
              <a:rPr lang="en-US" dirty="0" smtClean="0"/>
              <a:t> longer range/more reliable networks</a:t>
            </a:r>
          </a:p>
          <a:p>
            <a:pPr lvl="1"/>
            <a:r>
              <a:rPr lang="en-US" dirty="0" smtClean="0"/>
              <a:t>Industry leading CPU performance </a:t>
            </a:r>
            <a:r>
              <a:rPr lang="en-US" dirty="0" smtClean="0">
                <a:sym typeface="Wingdings" pitchFamily="2" charset="2"/>
              </a:rPr>
              <a:t> enables single-chip systems</a:t>
            </a:r>
          </a:p>
          <a:p>
            <a:pPr lvl="1"/>
            <a:r>
              <a:rPr lang="en-US" dirty="0" smtClean="0">
                <a:sym typeface="Wingdings" pitchFamily="2" charset="2"/>
              </a:rPr>
              <a:t>Ultra-low standby current  up to 10 years of battery life</a:t>
            </a:r>
          </a:p>
          <a:p>
            <a:pPr lvl="3"/>
            <a:endParaRPr lang="en-GB" dirty="0" smtClean="0"/>
          </a:p>
          <a:p>
            <a:r>
              <a:rPr lang="en-GB" dirty="0" smtClean="0"/>
              <a:t>Software</a:t>
            </a:r>
          </a:p>
          <a:p>
            <a:pPr lvl="1"/>
            <a:r>
              <a:rPr lang="en-GB" dirty="0" smtClean="0"/>
              <a:t>Best-in-class </a:t>
            </a:r>
            <a:r>
              <a:rPr lang="en-GB" dirty="0" err="1" smtClean="0"/>
              <a:t>ZigBee</a:t>
            </a:r>
            <a:r>
              <a:rPr lang="en-GB" dirty="0" smtClean="0"/>
              <a:t> stack and application layer </a:t>
            </a:r>
            <a:r>
              <a:rPr lang="en-GB" dirty="0" smtClean="0">
                <a:sym typeface="Wingdings" pitchFamily="2" charset="2"/>
              </a:rPr>
              <a:t> reliable/scalable network</a:t>
            </a:r>
            <a:endParaRPr lang="en-GB" dirty="0" smtClean="0"/>
          </a:p>
          <a:p>
            <a:pPr lvl="1"/>
            <a:r>
              <a:rPr lang="en-GB" dirty="0" err="1" smtClean="0"/>
              <a:t>ZigBee</a:t>
            </a:r>
            <a:r>
              <a:rPr lang="en-GB" dirty="0" smtClean="0"/>
              <a:t> Alliance certifiable reference application code </a:t>
            </a:r>
            <a:r>
              <a:rPr lang="en-GB" dirty="0" smtClean="0">
                <a:sym typeface="Wingdings" pitchFamily="2" charset="2"/>
              </a:rPr>
              <a:t> faster time to market</a:t>
            </a:r>
          </a:p>
          <a:p>
            <a:pPr lvl="3"/>
            <a:endParaRPr lang="en-GB" dirty="0" smtClean="0"/>
          </a:p>
          <a:p>
            <a:r>
              <a:rPr lang="en-GB" dirty="0" smtClean="0"/>
              <a:t>Tools</a:t>
            </a:r>
          </a:p>
          <a:p>
            <a:pPr lvl="1"/>
            <a:r>
              <a:rPr lang="en-GB" dirty="0" smtClean="0"/>
              <a:t>Unique packet trace capability enables full network analysis </a:t>
            </a:r>
            <a:r>
              <a:rPr lang="en-GB" dirty="0" smtClean="0">
                <a:sym typeface="Wingdings" pitchFamily="2" charset="2"/>
              </a:rPr>
              <a:t> fast debug</a:t>
            </a:r>
            <a:endParaRPr lang="en-GB" dirty="0" smtClean="0"/>
          </a:p>
          <a:p>
            <a:pPr lvl="1"/>
            <a:r>
              <a:rPr lang="en-US" dirty="0" smtClean="0"/>
              <a:t>Simple graphical Ember </a:t>
            </a:r>
            <a:r>
              <a:rPr lang="en-US" dirty="0" err="1" smtClean="0"/>
              <a:t>AppBuilder</a:t>
            </a:r>
            <a:r>
              <a:rPr lang="en-US" dirty="0" smtClean="0"/>
              <a:t> interface </a:t>
            </a:r>
            <a:r>
              <a:rPr lang="en-US" dirty="0" smtClean="0">
                <a:sym typeface="Wingdings" pitchFamily="2" charset="2"/>
              </a:rPr>
              <a:t> </a:t>
            </a:r>
            <a:r>
              <a:rPr lang="en-US" dirty="0" err="1" smtClean="0">
                <a:sym typeface="Wingdings" pitchFamily="2" charset="2"/>
              </a:rPr>
              <a:t>ZigBee</a:t>
            </a:r>
            <a:r>
              <a:rPr lang="en-US" dirty="0" smtClean="0">
                <a:sym typeface="Wingdings" pitchFamily="2" charset="2"/>
              </a:rPr>
              <a:t> certifiable applications</a:t>
            </a:r>
          </a:p>
          <a:p>
            <a:pPr lvl="3"/>
            <a:endParaRPr lang="en-US" dirty="0" smtClean="0">
              <a:sym typeface="Wingdings" pitchFamily="2" charset="2"/>
            </a:endParaRPr>
          </a:p>
          <a:p>
            <a:r>
              <a:rPr lang="en-US" dirty="0" smtClean="0"/>
              <a:t>Technology leadership</a:t>
            </a:r>
          </a:p>
          <a:p>
            <a:pPr lvl="1"/>
            <a:r>
              <a:rPr lang="en-US" dirty="0" smtClean="0"/>
              <a:t>Chair several </a:t>
            </a:r>
            <a:r>
              <a:rPr lang="en-US" dirty="0" err="1" smtClean="0"/>
              <a:t>ZigBee</a:t>
            </a:r>
            <a:r>
              <a:rPr lang="en-US" dirty="0" smtClean="0"/>
              <a:t> Alliance committees </a:t>
            </a:r>
            <a:r>
              <a:rPr lang="en-US" dirty="0" smtClean="0">
                <a:sym typeface="Wingdings" pitchFamily="2" charset="2"/>
              </a:rPr>
              <a:t> driving next generation features</a:t>
            </a:r>
            <a:endParaRPr lang="en-US" dirty="0" smtClean="0"/>
          </a:p>
          <a:p>
            <a:pPr lvl="1"/>
            <a:r>
              <a:rPr lang="en-US" dirty="0" smtClean="0"/>
              <a:t>Leading the development of </a:t>
            </a:r>
            <a:r>
              <a:rPr lang="en-US" dirty="0" err="1" smtClean="0"/>
              <a:t>ZigBee</a:t>
            </a:r>
            <a:r>
              <a:rPr lang="en-US" dirty="0" smtClean="0"/>
              <a:t> IP </a:t>
            </a:r>
            <a:r>
              <a:rPr lang="en-US" dirty="0" smtClean="0">
                <a:sym typeface="Wingdings" pitchFamily="2" charset="2"/>
              </a:rPr>
              <a:t> only open standard for 6LoWPAN</a:t>
            </a:r>
            <a:endParaRPr lang="en-US" dirty="0" smtClean="0"/>
          </a:p>
          <a:p>
            <a:endParaRPr lang="en-US" baseline="0" dirty="0" smtClean="0"/>
          </a:p>
          <a:p>
            <a:endParaRPr lang="en-US" dirty="0" smtClean="0"/>
          </a:p>
          <a:p>
            <a:pPr marL="191427" lvl="0" indent="-216209"/>
            <a:endParaRPr lang="en-US" baseline="0" dirty="0" smtClean="0">
              <a:latin typeface="Arial" pitchFamily="34"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027" y="8684927"/>
            <a:ext cx="2972422" cy="457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01" tIns="45701" rIns="91401" bIns="45701" anchor="b"/>
          <a:lstStyle>
            <a:lvl1pPr defTabSz="931863" eaLnBrk="0" hangingPunct="0">
              <a:defRPr sz="1600">
                <a:solidFill>
                  <a:schemeClr val="tx1"/>
                </a:solidFill>
                <a:latin typeface="Arial" charset="0"/>
                <a:cs typeface="Arial" charset="0"/>
              </a:defRPr>
            </a:lvl1pPr>
            <a:lvl2pPr marL="742950" indent="-285750" defTabSz="931863" eaLnBrk="0" hangingPunct="0">
              <a:defRPr sz="1600">
                <a:solidFill>
                  <a:schemeClr val="tx1"/>
                </a:solidFill>
                <a:latin typeface="Arial" charset="0"/>
                <a:cs typeface="Arial" charset="0"/>
              </a:defRPr>
            </a:lvl2pPr>
            <a:lvl3pPr marL="1143000" indent="-228600" defTabSz="931863" eaLnBrk="0" hangingPunct="0">
              <a:defRPr sz="1600">
                <a:solidFill>
                  <a:schemeClr val="tx1"/>
                </a:solidFill>
                <a:latin typeface="Arial" charset="0"/>
                <a:cs typeface="Arial" charset="0"/>
              </a:defRPr>
            </a:lvl3pPr>
            <a:lvl4pPr marL="1600200" indent="-228600" defTabSz="931863" eaLnBrk="0" hangingPunct="0">
              <a:defRPr sz="1600">
                <a:solidFill>
                  <a:schemeClr val="tx1"/>
                </a:solidFill>
                <a:latin typeface="Arial" charset="0"/>
                <a:cs typeface="Arial" charset="0"/>
              </a:defRPr>
            </a:lvl4pPr>
            <a:lvl5pPr marL="2057400" indent="-228600" defTabSz="931863" eaLnBrk="0" hangingPunct="0">
              <a:defRPr sz="1600">
                <a:solidFill>
                  <a:schemeClr val="tx1"/>
                </a:solidFill>
                <a:latin typeface="Arial" charset="0"/>
                <a:cs typeface="Arial" charset="0"/>
              </a:defRPr>
            </a:lvl5pPr>
            <a:lvl6pPr marL="2514600" indent="-228600" defTabSz="931863" eaLnBrk="0" fontAlgn="base" hangingPunct="0">
              <a:spcBef>
                <a:spcPct val="0"/>
              </a:spcBef>
              <a:spcAft>
                <a:spcPct val="0"/>
              </a:spcAft>
              <a:defRPr sz="1600">
                <a:solidFill>
                  <a:schemeClr val="tx1"/>
                </a:solidFill>
                <a:latin typeface="Arial" charset="0"/>
                <a:cs typeface="Arial" charset="0"/>
              </a:defRPr>
            </a:lvl6pPr>
            <a:lvl7pPr marL="2971800" indent="-228600" defTabSz="931863" eaLnBrk="0" fontAlgn="base" hangingPunct="0">
              <a:spcBef>
                <a:spcPct val="0"/>
              </a:spcBef>
              <a:spcAft>
                <a:spcPct val="0"/>
              </a:spcAft>
              <a:defRPr sz="1600">
                <a:solidFill>
                  <a:schemeClr val="tx1"/>
                </a:solidFill>
                <a:latin typeface="Arial" charset="0"/>
                <a:cs typeface="Arial" charset="0"/>
              </a:defRPr>
            </a:lvl7pPr>
            <a:lvl8pPr marL="3429000" indent="-228600" defTabSz="931863" eaLnBrk="0" fontAlgn="base" hangingPunct="0">
              <a:spcBef>
                <a:spcPct val="0"/>
              </a:spcBef>
              <a:spcAft>
                <a:spcPct val="0"/>
              </a:spcAft>
              <a:defRPr sz="1600">
                <a:solidFill>
                  <a:schemeClr val="tx1"/>
                </a:solidFill>
                <a:latin typeface="Arial" charset="0"/>
                <a:cs typeface="Arial" charset="0"/>
              </a:defRPr>
            </a:lvl8pPr>
            <a:lvl9pPr marL="3886200" indent="-228600" defTabSz="931863" eaLnBrk="0" fontAlgn="base" hangingPunct="0">
              <a:spcBef>
                <a:spcPct val="0"/>
              </a:spcBef>
              <a:spcAft>
                <a:spcPct val="0"/>
              </a:spcAft>
              <a:defRPr sz="1600">
                <a:solidFill>
                  <a:schemeClr val="tx1"/>
                </a:solidFill>
                <a:latin typeface="Arial" charset="0"/>
                <a:cs typeface="Arial" charset="0"/>
              </a:defRPr>
            </a:lvl9pPr>
          </a:lstStyle>
          <a:p>
            <a:pPr algn="r" eaLnBrk="1" hangingPunct="1"/>
            <a:fld id="{BC9B0A29-68E6-4BE4-882B-D47C93EA7320}" type="slidenum">
              <a:rPr lang="en-US" sz="1200"/>
              <a:pPr algn="r" eaLnBrk="1" hangingPunct="1"/>
              <a:t>37</a:t>
            </a:fld>
            <a:endParaRPr lang="en-US" sz="1200" dirty="0"/>
          </a:p>
        </p:txBody>
      </p:sp>
      <p:sp>
        <p:nvSpPr>
          <p:cNvPr id="35843" name="Rectangle 2"/>
          <p:cNvSpPr>
            <a:spLocks noGrp="1" noRot="1" noChangeAspect="1" noChangeArrowheads="1" noTextEdit="1"/>
          </p:cNvSpPr>
          <p:nvPr>
            <p:ph type="sldImg"/>
          </p:nvPr>
        </p:nvSpPr>
        <p:spPr>
          <a:xfrm>
            <a:off x="1144588" y="684213"/>
            <a:ext cx="4572000" cy="3429000"/>
          </a:xfrm>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01" tIns="45701" rIns="91401" bIns="45701"/>
          <a:lstStyle/>
          <a:p>
            <a:r>
              <a:rPr lang="en-US" dirty="0" smtClean="0">
                <a:latin typeface="Arial" charset="0"/>
                <a:ea typeface="ＭＳ Ｐゴシック" pitchFamily="34" charset="-128"/>
              </a:rPr>
              <a:t>The</a:t>
            </a:r>
            <a:r>
              <a:rPr lang="en-US" baseline="0" dirty="0" smtClean="0">
                <a:latin typeface="Arial" charset="0"/>
                <a:ea typeface="ＭＳ Ｐゴシック" pitchFamily="34" charset="-128"/>
              </a:rPr>
              <a:t> EM351/57 products can be used either as a Network Co-Processor (NCP) or as a full System-on-Chip (</a:t>
            </a:r>
            <a:r>
              <a:rPr lang="en-US" baseline="0" dirty="0" err="1" smtClean="0">
                <a:latin typeface="Arial" charset="0"/>
                <a:ea typeface="ＭＳ Ｐゴシック" pitchFamily="34" charset="-128"/>
              </a:rPr>
              <a:t>SoC</a:t>
            </a:r>
            <a:r>
              <a:rPr lang="en-US" baseline="0" dirty="0" smtClean="0">
                <a:latin typeface="Arial" charset="0"/>
                <a:ea typeface="ＭＳ Ｐゴシック" pitchFamily="34" charset="-128"/>
              </a:rPr>
              <a:t>).</a:t>
            </a:r>
          </a:p>
          <a:p>
            <a:endParaRPr lang="en-US" baseline="0" dirty="0" smtClean="0">
              <a:latin typeface="Arial" charset="0"/>
              <a:ea typeface="ＭＳ Ｐゴシック" pitchFamily="34" charset="-128"/>
            </a:endParaRPr>
          </a:p>
          <a:p>
            <a:r>
              <a:rPr lang="en-US" baseline="0" dirty="0" smtClean="0">
                <a:latin typeface="Arial" charset="0"/>
                <a:ea typeface="ＭＳ Ｐゴシック" pitchFamily="34" charset="-128"/>
              </a:rPr>
              <a:t>If the application includes a large </a:t>
            </a:r>
            <a:r>
              <a:rPr lang="en-US" baseline="0" dirty="0" err="1" smtClean="0">
                <a:latin typeface="Arial" charset="0"/>
                <a:ea typeface="ＭＳ Ｐゴシック" pitchFamily="34" charset="-128"/>
              </a:rPr>
              <a:t>SoC</a:t>
            </a:r>
            <a:r>
              <a:rPr lang="en-US" baseline="0" dirty="0" smtClean="0">
                <a:latin typeface="Arial" charset="0"/>
                <a:ea typeface="ＭＳ Ｐゴシック" pitchFamily="34" charset="-128"/>
              </a:rPr>
              <a:t> (TI OMAP, Broadcom Cable Modem </a:t>
            </a:r>
            <a:r>
              <a:rPr lang="en-US" baseline="0" dirty="0" err="1" smtClean="0">
                <a:latin typeface="Arial" charset="0"/>
                <a:ea typeface="ＭＳ Ｐゴシック" pitchFamily="34" charset="-128"/>
              </a:rPr>
              <a:t>SoC</a:t>
            </a:r>
            <a:r>
              <a:rPr lang="en-US" baseline="0" dirty="0" smtClean="0">
                <a:latin typeface="Arial" charset="0"/>
                <a:ea typeface="ＭＳ Ｐゴシック" pitchFamily="34" charset="-128"/>
              </a:rPr>
              <a:t>, etc), the customer may prefer to run all of the applications code on the large </a:t>
            </a:r>
            <a:r>
              <a:rPr lang="en-US" baseline="0" dirty="0" err="1" smtClean="0">
                <a:latin typeface="Arial" charset="0"/>
                <a:ea typeface="ＭＳ Ｐゴシック" pitchFamily="34" charset="-128"/>
              </a:rPr>
              <a:t>SoC.</a:t>
            </a:r>
            <a:r>
              <a:rPr lang="en-US" baseline="0" dirty="0" smtClean="0">
                <a:latin typeface="Arial" charset="0"/>
                <a:ea typeface="ＭＳ Ｐゴシック" pitchFamily="34" charset="-128"/>
              </a:rPr>
              <a:t> The EM35x solution can be configured so only the MAC/PHY and networking stack run on the </a:t>
            </a:r>
            <a:r>
              <a:rPr lang="en-US" baseline="0" dirty="0" err="1" smtClean="0">
                <a:latin typeface="Arial" charset="0"/>
                <a:ea typeface="ＭＳ Ｐゴシック" pitchFamily="34" charset="-128"/>
              </a:rPr>
              <a:t>EM35x</a:t>
            </a:r>
            <a:r>
              <a:rPr lang="en-US" baseline="0" dirty="0" smtClean="0">
                <a:latin typeface="Arial" charset="0"/>
                <a:ea typeface="ＭＳ Ｐゴシック" pitchFamily="34" charset="-128"/>
              </a:rPr>
              <a:t>. The Ember AppBuilder tool provides source code that can be integrated into the larger </a:t>
            </a:r>
            <a:r>
              <a:rPr lang="en-US" baseline="0" dirty="0" err="1" smtClean="0">
                <a:latin typeface="Arial" charset="0"/>
                <a:ea typeface="ＭＳ Ｐゴシック" pitchFamily="34" charset="-128"/>
              </a:rPr>
              <a:t>SoC.</a:t>
            </a:r>
            <a:r>
              <a:rPr lang="en-US" baseline="0" dirty="0" smtClean="0">
                <a:latin typeface="Arial" charset="0"/>
                <a:ea typeface="ＭＳ Ｐゴシック" pitchFamily="34" charset="-128"/>
              </a:rPr>
              <a:t> The interface between the EM35x and the large </a:t>
            </a:r>
            <a:r>
              <a:rPr lang="en-US" baseline="0" dirty="0" err="1" smtClean="0">
                <a:latin typeface="Arial" charset="0"/>
                <a:ea typeface="ＭＳ Ｐゴシック" pitchFamily="34" charset="-128"/>
              </a:rPr>
              <a:t>SoC</a:t>
            </a:r>
            <a:r>
              <a:rPr lang="en-US" baseline="0" dirty="0" smtClean="0">
                <a:latin typeface="Arial" charset="0"/>
                <a:ea typeface="ＭＳ Ｐゴシック" pitchFamily="34" charset="-128"/>
              </a:rPr>
              <a:t> would be the </a:t>
            </a:r>
            <a:r>
              <a:rPr lang="en-US" baseline="0" dirty="0" err="1" smtClean="0">
                <a:latin typeface="Arial" charset="0"/>
                <a:ea typeface="ＭＳ Ｐゴシック" pitchFamily="34" charset="-128"/>
              </a:rPr>
              <a:t>EmberZNet</a:t>
            </a:r>
            <a:r>
              <a:rPr lang="en-US" baseline="0" dirty="0" smtClean="0">
                <a:latin typeface="Arial" charset="0"/>
                <a:ea typeface="ＭＳ Ｐゴシック" pitchFamily="34" charset="-128"/>
              </a:rPr>
              <a:t> Serial Port (EZSP) which is based on an SPI protocol.</a:t>
            </a:r>
          </a:p>
          <a:p>
            <a:endParaRPr lang="en-US" baseline="0" dirty="0" smtClean="0">
              <a:latin typeface="Arial" charset="0"/>
              <a:ea typeface="ＭＳ Ｐゴシック" pitchFamily="34" charset="-128"/>
            </a:endParaRPr>
          </a:p>
          <a:p>
            <a:r>
              <a:rPr lang="en-US" baseline="0" dirty="0" smtClean="0">
                <a:latin typeface="Arial" charset="0"/>
                <a:ea typeface="ＭＳ Ｐゴシック" pitchFamily="34" charset="-128"/>
              </a:rPr>
              <a:t>If the application is relatively simple, the customer can run the full application on the </a:t>
            </a:r>
            <a:r>
              <a:rPr lang="en-US" baseline="0" dirty="0" err="1" smtClean="0">
                <a:latin typeface="Arial" charset="0"/>
                <a:ea typeface="ＭＳ Ｐゴシック" pitchFamily="34" charset="-128"/>
              </a:rPr>
              <a:t>EM35x</a:t>
            </a:r>
            <a:r>
              <a:rPr lang="en-US" baseline="0" dirty="0" smtClean="0">
                <a:latin typeface="Arial" charset="0"/>
                <a:ea typeface="ＭＳ Ｐゴシック" pitchFamily="34" charset="-128"/>
              </a:rPr>
              <a:t>. In this mode the EM35x acts as the system </a:t>
            </a:r>
            <a:r>
              <a:rPr lang="en-US" baseline="0" dirty="0" err="1" smtClean="0">
                <a:latin typeface="Arial" charset="0"/>
                <a:ea typeface="ＭＳ Ｐゴシック" pitchFamily="34" charset="-128"/>
              </a:rPr>
              <a:t>SoC.</a:t>
            </a:r>
            <a:endParaRPr lang="en-US" dirty="0" smtClean="0">
              <a:latin typeface="Arial"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US" sz="600" dirty="0" smtClean="0">
                <a:latin typeface="Arial" pitchFamily="34" charset="0"/>
                <a:ea typeface="ＭＳ Ｐゴシック" pitchFamily="34" charset="-128"/>
              </a:rPr>
              <a:t>This slide highlights the main feature of the </a:t>
            </a:r>
            <a:r>
              <a:rPr lang="en-US" sz="600" dirty="0" err="1" smtClean="0">
                <a:latin typeface="Arial" pitchFamily="34" charset="0"/>
                <a:ea typeface="ＭＳ Ｐゴシック" pitchFamily="34" charset="-128"/>
              </a:rPr>
              <a:t>EmberZNet</a:t>
            </a:r>
            <a:r>
              <a:rPr lang="en-US" sz="600" dirty="0" smtClean="0">
                <a:latin typeface="Arial" pitchFamily="34" charset="0"/>
                <a:ea typeface="ＭＳ Ｐゴシック" pitchFamily="34" charset="-128"/>
              </a:rPr>
              <a:t> PRO protocol stack software. The </a:t>
            </a:r>
            <a:r>
              <a:rPr lang="en-US" sz="600" dirty="0" err="1" smtClean="0">
                <a:latin typeface="Arial" pitchFamily="34" charset="0"/>
                <a:ea typeface="ＭＳ Ｐゴシック" pitchFamily="34" charset="-128"/>
              </a:rPr>
              <a:t>EmberZNet</a:t>
            </a:r>
            <a:r>
              <a:rPr lang="en-US" sz="600" dirty="0" smtClean="0">
                <a:latin typeface="Arial" pitchFamily="34" charset="0"/>
                <a:ea typeface="ＭＳ Ｐゴシック" pitchFamily="34" charset="-128"/>
              </a:rPr>
              <a:t> PRO stack is the most robust, scalable and mature ZigBee PRO stack available. The first seven features listed on the left side are all standard ZigBee features. The last three features are unique to the </a:t>
            </a:r>
            <a:r>
              <a:rPr lang="en-US" sz="600" dirty="0" err="1" smtClean="0">
                <a:latin typeface="Arial" pitchFamily="34" charset="0"/>
                <a:ea typeface="ＭＳ Ｐゴシック" pitchFamily="34" charset="-128"/>
              </a:rPr>
              <a:t>EmberZNet</a:t>
            </a:r>
            <a:r>
              <a:rPr lang="en-US" sz="600" dirty="0" smtClean="0">
                <a:latin typeface="Arial" pitchFamily="34" charset="0"/>
                <a:ea typeface="ＭＳ Ｐゴシック" pitchFamily="34" charset="-128"/>
              </a:rPr>
              <a:t> PRO stack from Silicon Labs.</a:t>
            </a:r>
          </a:p>
          <a:p>
            <a:endParaRPr lang="en-US" sz="600" dirty="0" smtClean="0">
              <a:latin typeface="Arial" pitchFamily="34" charset="0"/>
              <a:ea typeface="ＭＳ Ｐゴシック" pitchFamily="34" charset="-128"/>
            </a:endParaRPr>
          </a:p>
          <a:p>
            <a:r>
              <a:rPr lang="en-US" sz="600" dirty="0" smtClean="0">
                <a:latin typeface="Arial" pitchFamily="34" charset="0"/>
                <a:ea typeface="ＭＳ Ｐゴシック" pitchFamily="34" charset="-128"/>
              </a:rPr>
              <a:t>The asymmetric link feature ensures the link is good in both directions before connected two nodes. This is critical in networks with devices from multiple vendors whose transmit output power and receive sensitivity are different.</a:t>
            </a:r>
          </a:p>
          <a:p>
            <a:endParaRPr lang="en-US" sz="600" dirty="0" smtClean="0">
              <a:latin typeface="Arial" pitchFamily="34" charset="0"/>
              <a:ea typeface="ＭＳ Ｐゴシック" pitchFamily="34" charset="-128"/>
            </a:endParaRPr>
          </a:p>
          <a:p>
            <a:r>
              <a:rPr lang="en-US" sz="600" dirty="0" smtClean="0">
                <a:latin typeface="Arial" pitchFamily="34" charset="0"/>
                <a:ea typeface="ＭＳ Ｐゴシック" pitchFamily="34" charset="-128"/>
              </a:rPr>
              <a:t>Intelligent table management enables denser networks by forcing the routers to chose neighbors that cannot communicate directly. This enables messages to get out of dense networks (like a building utility center with hundreds of electric meters) with fewer hops which improves the bandwidth and latency of dense networks.</a:t>
            </a:r>
          </a:p>
          <a:p>
            <a:endParaRPr lang="en-US" sz="600" dirty="0" smtClean="0">
              <a:latin typeface="Arial" pitchFamily="34" charset="0"/>
              <a:ea typeface="ＭＳ Ｐゴシック" pitchFamily="34" charset="-128"/>
            </a:endParaRPr>
          </a:p>
          <a:p>
            <a:r>
              <a:rPr lang="en-US" sz="600" dirty="0" smtClean="0">
                <a:latin typeface="Arial" pitchFamily="34" charset="0"/>
                <a:ea typeface="ＭＳ Ｐゴシック" pitchFamily="34" charset="-128"/>
              </a:rPr>
              <a:t>Unlike other ZigBee solutions, the </a:t>
            </a:r>
            <a:r>
              <a:rPr lang="en-US" sz="600" dirty="0" err="1" smtClean="0">
                <a:latin typeface="Arial" pitchFamily="34" charset="0"/>
                <a:ea typeface="ＭＳ Ｐゴシック" pitchFamily="34" charset="-128"/>
              </a:rPr>
              <a:t>EmberZNet</a:t>
            </a:r>
            <a:r>
              <a:rPr lang="en-US" sz="600" dirty="0" smtClean="0">
                <a:latin typeface="Arial" pitchFamily="34" charset="0"/>
                <a:ea typeface="ＭＳ Ｐゴシック" pitchFamily="34" charset="-128"/>
              </a:rPr>
              <a:t> PRO stack can be configured as an end point, router or coordinator at run time. The allows for more flexibility in both the device and network design.</a:t>
            </a:r>
          </a:p>
          <a:p>
            <a:endParaRPr lang="en-US" sz="600" dirty="0" smtClean="0">
              <a:latin typeface="Arial" pitchFamily="34" charset="0"/>
              <a:ea typeface="ＭＳ Ｐゴシック" pitchFamily="34" charset="-128"/>
            </a:endParaRPr>
          </a:p>
          <a:p>
            <a:r>
              <a:rPr lang="en-US" sz="600" b="1" dirty="0" smtClean="0">
                <a:latin typeface="Arial" pitchFamily="34" charset="0"/>
                <a:ea typeface="ＭＳ Ｐゴシック" pitchFamily="34" charset="-128"/>
              </a:rPr>
              <a:t>ZigBee PRO stack (</a:t>
            </a:r>
            <a:r>
              <a:rPr lang="en-US" sz="600" b="1" dirty="0" err="1" smtClean="0">
                <a:latin typeface="Arial" pitchFamily="34" charset="0"/>
                <a:ea typeface="ＭＳ Ｐゴシック" pitchFamily="34" charset="-128"/>
              </a:rPr>
              <a:t>EmberZNet</a:t>
            </a:r>
            <a:r>
              <a:rPr lang="en-US" sz="600" b="1" dirty="0" smtClean="0">
                <a:latin typeface="Arial" pitchFamily="34" charset="0"/>
                <a:ea typeface="ＭＳ Ｐゴシック" pitchFamily="34" charset="-128"/>
              </a:rPr>
              <a:t> PRO)</a:t>
            </a:r>
          </a:p>
          <a:p>
            <a:r>
              <a:rPr lang="en-US" sz="600" dirty="0" smtClean="0">
                <a:latin typeface="Arial" pitchFamily="34" charset="0"/>
                <a:ea typeface="ＭＳ Ｐゴシック" pitchFamily="34" charset="-128"/>
              </a:rPr>
              <a:t>These are all standard features of the ZigBee PRO stack.</a:t>
            </a:r>
            <a:br>
              <a:rPr lang="en-US" sz="600" dirty="0" smtClean="0">
                <a:latin typeface="Arial" pitchFamily="34" charset="0"/>
                <a:ea typeface="ＭＳ Ｐゴシック" pitchFamily="34" charset="-128"/>
              </a:rPr>
            </a:br>
            <a:endParaRPr lang="en-US" sz="600" dirty="0" smtClean="0">
              <a:latin typeface="Arial" pitchFamily="34" charset="0"/>
              <a:ea typeface="ＭＳ Ｐゴシック" pitchFamily="34" charset="-128"/>
            </a:endParaRPr>
          </a:p>
          <a:p>
            <a:pPr>
              <a:buFont typeface="Arial" pitchFamily="34" charset="0"/>
              <a:buChar char="•"/>
            </a:pPr>
            <a:r>
              <a:rPr lang="en-US" sz="600" dirty="0" smtClean="0">
                <a:latin typeface="Arial" pitchFamily="34" charset="0"/>
                <a:ea typeface="ＭＳ Ｐゴシック" pitchFamily="34" charset="-128"/>
              </a:rPr>
              <a:t>True mesh routing—routes chosen my link quality. Network self-heal if a route breaks.</a:t>
            </a:r>
          </a:p>
          <a:p>
            <a:pPr>
              <a:buFont typeface="Arial" pitchFamily="34" charset="0"/>
              <a:buChar char="•"/>
            </a:pPr>
            <a:r>
              <a:rPr lang="en-US" sz="600" dirty="0" smtClean="0">
                <a:latin typeface="Arial" pitchFamily="34" charset="0"/>
                <a:ea typeface="ＭＳ Ｐゴシック" pitchFamily="34" charset="-128"/>
              </a:rPr>
              <a:t>Stochastic addressing—enables the network to scale to thousands of nodes</a:t>
            </a:r>
          </a:p>
          <a:p>
            <a:pPr>
              <a:buFont typeface="Arial" pitchFamily="34" charset="0"/>
              <a:buChar char="•"/>
            </a:pPr>
            <a:r>
              <a:rPr lang="en-US" sz="600" dirty="0" smtClean="0">
                <a:latin typeface="Arial" pitchFamily="34" charset="0"/>
                <a:ea typeface="ＭＳ Ｐゴシック" pitchFamily="34" charset="-128"/>
              </a:rPr>
              <a:t>Fragmentation—enables support of messages longer than the maximum payload for a given burst</a:t>
            </a:r>
          </a:p>
          <a:p>
            <a:pPr>
              <a:buFont typeface="Arial" pitchFamily="34" charset="0"/>
              <a:buChar char="•"/>
            </a:pPr>
            <a:r>
              <a:rPr lang="en-US" sz="600" dirty="0" smtClean="0">
                <a:latin typeface="Arial" pitchFamily="34" charset="0"/>
                <a:ea typeface="ＭＳ Ｐゴシック" pitchFamily="34" charset="-128"/>
              </a:rPr>
              <a:t>Standard security—128-bit security is standard for ZigBee</a:t>
            </a:r>
          </a:p>
          <a:p>
            <a:pPr>
              <a:buFont typeface="Arial" pitchFamily="34" charset="0"/>
              <a:buChar char="•"/>
            </a:pPr>
            <a:r>
              <a:rPr lang="en-US" sz="600" dirty="0" smtClean="0">
                <a:latin typeface="Arial" pitchFamily="34" charset="0"/>
                <a:ea typeface="ＭＳ Ｐゴシック" pitchFamily="34" charset="-128"/>
              </a:rPr>
              <a:t>Frequency agility—allows an entire network to switch frequency if there is a new source of interference</a:t>
            </a:r>
          </a:p>
          <a:p>
            <a:pPr>
              <a:buFont typeface="Arial" pitchFamily="34" charset="0"/>
              <a:buChar char="•"/>
            </a:pPr>
            <a:r>
              <a:rPr lang="en-US" sz="600" dirty="0" smtClean="0">
                <a:latin typeface="Arial" pitchFamily="34" charset="0"/>
                <a:ea typeface="ＭＳ Ｐゴシック" pitchFamily="34" charset="-128"/>
              </a:rPr>
              <a:t>PAN ID conflict resolution—enables selection of a new PAN ID if there is a conflict with another network</a:t>
            </a:r>
          </a:p>
          <a:p>
            <a:pPr>
              <a:buFont typeface="Arial" pitchFamily="34" charset="0"/>
              <a:buChar char="•"/>
            </a:pPr>
            <a:r>
              <a:rPr lang="en-US" sz="600" dirty="0" smtClean="0">
                <a:latin typeface="Arial" pitchFamily="34" charset="0"/>
                <a:ea typeface="ＭＳ Ｐゴシック" pitchFamily="34" charset="-128"/>
              </a:rPr>
              <a:t>Many-to-one routing—reduces network traffic by enabling a single broadcast message to multiple end-points.</a:t>
            </a:r>
          </a:p>
          <a:p>
            <a:endParaRPr lang="en-US" sz="600" dirty="0" smtClean="0">
              <a:latin typeface="Arial" pitchFamily="34" charset="0"/>
              <a:ea typeface="ＭＳ Ｐゴシック" pitchFamily="34" charset="-128"/>
            </a:endParaRPr>
          </a:p>
          <a:p>
            <a:r>
              <a:rPr lang="en-US" sz="600" b="1" dirty="0" smtClean="0">
                <a:latin typeface="Arial" pitchFamily="34" charset="0"/>
                <a:ea typeface="ＭＳ Ｐゴシック" pitchFamily="34" charset="-128"/>
              </a:rPr>
              <a:t>Certifiable Reference Applications</a:t>
            </a:r>
            <a:endParaRPr lang="en-US" sz="600" dirty="0" smtClean="0">
              <a:latin typeface="Arial" pitchFamily="34" charset="0"/>
              <a:ea typeface="ＭＳ Ｐゴシック" pitchFamily="34" charset="-128"/>
            </a:endParaRPr>
          </a:p>
          <a:p>
            <a:pPr>
              <a:buFont typeface="Arial" pitchFamily="34" charset="0"/>
              <a:buChar char="•"/>
            </a:pPr>
            <a:r>
              <a:rPr lang="en-US" sz="600" dirty="0" smtClean="0">
                <a:latin typeface="Arial" pitchFamily="34" charset="0"/>
                <a:ea typeface="ＭＳ Ｐゴシック" pitchFamily="34" charset="-128"/>
              </a:rPr>
              <a:t>Solutions for Home Automation (HA), Smart Energy (SE) and Light Link (LL) profiles available.</a:t>
            </a:r>
          </a:p>
          <a:p>
            <a:pPr>
              <a:buFont typeface="Arial" pitchFamily="34" charset="0"/>
              <a:buChar char="•"/>
            </a:pPr>
            <a:r>
              <a:rPr lang="en-US" sz="600" dirty="0" err="1" smtClean="0">
                <a:latin typeface="Arial" pitchFamily="34" charset="0"/>
                <a:ea typeface="ＭＳ Ｐゴシック" pitchFamily="34" charset="-128"/>
              </a:rPr>
              <a:t>ZCL</a:t>
            </a:r>
            <a:r>
              <a:rPr lang="en-US" sz="600" dirty="0" smtClean="0">
                <a:latin typeface="Arial" pitchFamily="34" charset="0"/>
                <a:ea typeface="ＭＳ Ｐゴシック" pitchFamily="34" charset="-128"/>
              </a:rPr>
              <a:t> = </a:t>
            </a:r>
            <a:r>
              <a:rPr lang="en-US" sz="600" dirty="0" err="1" smtClean="0">
                <a:latin typeface="Arial" pitchFamily="34" charset="0"/>
                <a:ea typeface="ＭＳ Ｐゴシック" pitchFamily="34" charset="-128"/>
              </a:rPr>
              <a:t>Zigbee</a:t>
            </a:r>
            <a:r>
              <a:rPr lang="en-US" sz="600" dirty="0" smtClean="0">
                <a:latin typeface="Arial" pitchFamily="34" charset="0"/>
                <a:ea typeface="ＭＳ Ｐゴシック" pitchFamily="34" charset="-128"/>
              </a:rPr>
              <a:t> Cluster Library </a:t>
            </a:r>
            <a:r>
              <a:rPr lang="en-US" sz="600" dirty="0" smtClean="0">
                <a:latin typeface="Arial" pitchFamily="34" charset="0"/>
                <a:ea typeface="ＭＳ Ｐゴシック" pitchFamily="34" charset="-128"/>
                <a:sym typeface="Wingdings" pitchFamily="2" charset="2"/>
              </a:rPr>
              <a:t> basic functions that are used to build ZigBee applications profiles</a:t>
            </a:r>
          </a:p>
          <a:p>
            <a:pPr lvl="1">
              <a:buFont typeface="Arial" pitchFamily="34" charset="0"/>
              <a:buChar char="•"/>
            </a:pPr>
            <a:r>
              <a:rPr lang="en-US" sz="600" dirty="0" err="1" smtClean="0">
                <a:latin typeface="Arial" pitchFamily="34" charset="0"/>
                <a:ea typeface="ＭＳ Ｐゴシック" pitchFamily="34" charset="-128"/>
                <a:sym typeface="Wingdings" pitchFamily="2" charset="2"/>
              </a:rPr>
              <a:t>ZCL</a:t>
            </a:r>
            <a:r>
              <a:rPr lang="en-US" sz="600" dirty="0" smtClean="0">
                <a:latin typeface="Arial" pitchFamily="34" charset="0"/>
                <a:ea typeface="ＭＳ Ｐゴシック" pitchFamily="34" charset="-128"/>
                <a:sym typeface="Wingdings" pitchFamily="2" charset="2"/>
              </a:rPr>
              <a:t> can be used to develop ZigBee standard profiles that are not currently supported by Silicon Labs or to develop custom applications profiles</a:t>
            </a:r>
          </a:p>
          <a:p>
            <a:pPr>
              <a:buFont typeface="Arial" pitchFamily="34" charset="0"/>
              <a:buChar char="•"/>
            </a:pPr>
            <a:r>
              <a:rPr lang="en-US" sz="600" dirty="0" smtClean="0">
                <a:latin typeface="Arial" pitchFamily="34" charset="0"/>
                <a:ea typeface="ＭＳ Ｐゴシック" pitchFamily="34" charset="-128"/>
                <a:sym typeface="Wingdings" pitchFamily="2" charset="2"/>
              </a:rPr>
              <a:t>Ember AppBuilder tool is a simple graphical interface that enables quickly building ZigBee compliant applications (see later slide for more details).</a:t>
            </a:r>
          </a:p>
          <a:p>
            <a:endParaRPr lang="en-US" sz="600" dirty="0" smtClean="0">
              <a:latin typeface="Arial" pitchFamily="34" charset="0"/>
              <a:ea typeface="ＭＳ Ｐゴシック" pitchFamily="34" charset="-128"/>
              <a:sym typeface="Wingdings" pitchFamily="2" charset="2"/>
            </a:endParaRPr>
          </a:p>
          <a:p>
            <a:r>
              <a:rPr lang="en-US" sz="600" b="1" dirty="0" smtClean="0">
                <a:latin typeface="Arial" pitchFamily="34" charset="0"/>
                <a:ea typeface="ＭＳ Ｐゴシック" pitchFamily="34" charset="-128"/>
                <a:sym typeface="Wingdings" pitchFamily="2" charset="2"/>
              </a:rPr>
              <a:t>Flexible Utilities</a:t>
            </a:r>
            <a:endParaRPr lang="en-US" sz="600" dirty="0" smtClean="0">
              <a:latin typeface="Arial" pitchFamily="34" charset="0"/>
              <a:ea typeface="ＭＳ Ｐゴシック" pitchFamily="34" charset="-128"/>
              <a:sym typeface="Wingdings" pitchFamily="2" charset="2"/>
            </a:endParaRPr>
          </a:p>
          <a:p>
            <a:pPr>
              <a:buFont typeface="Arial" pitchFamily="34" charset="0"/>
              <a:buChar char="•"/>
            </a:pPr>
            <a:r>
              <a:rPr lang="en-US" sz="600" dirty="0" smtClean="0">
                <a:latin typeface="Arial" pitchFamily="34" charset="0"/>
                <a:ea typeface="ＭＳ Ｐゴシック" pitchFamily="34" charset="-128"/>
                <a:sym typeface="Wingdings" pitchFamily="2" charset="2"/>
              </a:rPr>
              <a:t>Full-featured </a:t>
            </a:r>
            <a:r>
              <a:rPr lang="en-US" sz="600" dirty="0" err="1" smtClean="0">
                <a:latin typeface="Arial" pitchFamily="34" charset="0"/>
                <a:ea typeface="ＭＳ Ｐゴシック" pitchFamily="34" charset="-128"/>
                <a:sym typeface="Wingdings" pitchFamily="2" charset="2"/>
              </a:rPr>
              <a:t>bootloader</a:t>
            </a:r>
            <a:r>
              <a:rPr lang="en-US" sz="600" dirty="0" smtClean="0">
                <a:latin typeface="Arial" pitchFamily="34" charset="0"/>
                <a:ea typeface="ＭＳ Ｐゴシック" pitchFamily="34" charset="-128"/>
                <a:sym typeface="Wingdings" pitchFamily="2" charset="2"/>
              </a:rPr>
              <a:t>—enables local or over the air (OTA) reprogramming of the stack and applications code</a:t>
            </a:r>
          </a:p>
          <a:p>
            <a:pPr>
              <a:buFont typeface="Arial" pitchFamily="34" charset="0"/>
              <a:buChar char="•"/>
            </a:pPr>
            <a:r>
              <a:rPr lang="en-US" sz="600" dirty="0" smtClean="0">
                <a:latin typeface="Arial" pitchFamily="34" charset="0"/>
                <a:ea typeface="ＭＳ Ｐゴシック" pitchFamily="34" charset="-128"/>
                <a:sym typeface="Wingdings" pitchFamily="2" charset="2"/>
              </a:rPr>
              <a:t>Robust manufacturing test library—allows the same software image to be used for manufacturing test and normal operation</a:t>
            </a:r>
          </a:p>
          <a:p>
            <a:pPr>
              <a:buFont typeface="Arial" pitchFamily="34" charset="0"/>
              <a:buChar char="•"/>
            </a:pPr>
            <a:r>
              <a:rPr lang="en-US" sz="600" dirty="0" smtClean="0">
                <a:latin typeface="Arial" pitchFamily="34" charset="0"/>
                <a:ea typeface="ＭＳ Ｐゴシック" pitchFamily="34" charset="-128"/>
                <a:sym typeface="Wingdings" pitchFamily="2" charset="2"/>
              </a:rPr>
              <a:t>Powerful debug options—enables full visibility into network for debug and testing (see “Development Tools” slide for more details)</a:t>
            </a:r>
            <a:endParaRPr lang="en-US" sz="600" b="1" dirty="0" smtClean="0">
              <a:latin typeface="Arial" pitchFamily="34" charset="0"/>
              <a:ea typeface="ＭＳ Ｐゴシック" pitchFamily="34" charset="-128"/>
            </a:endParaRPr>
          </a:p>
          <a:p>
            <a:endParaRPr lang="en-US" sz="700" dirty="0" smtClean="0">
              <a:latin typeface="Arial" pitchFamily="34"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sz="900" dirty="0" smtClean="0">
                <a:latin typeface="Arial" pitchFamily="34" charset="0"/>
                <a:ea typeface="ＭＳ Ｐゴシック" pitchFamily="34" charset="-128"/>
              </a:rPr>
              <a:t>This slides highlights the benefits of the development tools that are provided with the Ember ZigBee solution. The key message is that the tools enable a unique programming and network debugging environment. The customer has full visibility into the network to enable development and debugging of complex networks. The Ethernet backchannel allows networks to be debugged remotely across a standard local area network (LAN). Results in a higher quality more reliable product and faster time to market.</a:t>
            </a:r>
          </a:p>
          <a:p>
            <a:endParaRPr lang="en-US" sz="900" dirty="0" smtClean="0">
              <a:latin typeface="Arial" pitchFamily="34" charset="0"/>
              <a:ea typeface="ＭＳ Ｐゴシック" pitchFamily="34" charset="-128"/>
            </a:endParaRPr>
          </a:p>
          <a:p>
            <a:r>
              <a:rPr lang="en-US" sz="900" dirty="0" smtClean="0">
                <a:latin typeface="Arial" pitchFamily="34" charset="0"/>
                <a:ea typeface="ＭＳ Ｐゴシック" pitchFamily="34" charset="-128"/>
              </a:rPr>
              <a:t>Packet Trace Port—hardware based packet monitoring records each packet transmitted or received and makes it available through a simple two wire serial port</a:t>
            </a:r>
          </a:p>
          <a:p>
            <a:endParaRPr lang="en-US" sz="900" dirty="0" smtClean="0">
              <a:latin typeface="Arial" pitchFamily="34" charset="0"/>
              <a:ea typeface="ＭＳ Ｐゴシック" pitchFamily="34" charset="-128"/>
            </a:endParaRPr>
          </a:p>
          <a:p>
            <a:r>
              <a:rPr lang="en-US" sz="900" dirty="0" smtClean="0">
                <a:latin typeface="Arial" pitchFamily="34" charset="0"/>
                <a:ea typeface="ＭＳ Ｐゴシック" pitchFamily="34" charset="-128"/>
              </a:rPr>
              <a:t>Debug Adapter—provides a bridge between the Packet Trace Port and the Desktop Network Analyzer using a standard Ethernet connection. Can be powered by </a:t>
            </a:r>
            <a:r>
              <a:rPr lang="en-US" sz="900" dirty="0" err="1" smtClean="0">
                <a:latin typeface="Arial" pitchFamily="34" charset="0"/>
                <a:ea typeface="ＭＳ Ｐゴシック" pitchFamily="34" charset="-128"/>
              </a:rPr>
              <a:t>PoE</a:t>
            </a:r>
            <a:r>
              <a:rPr lang="en-US" sz="900" dirty="0" smtClean="0">
                <a:latin typeface="Arial" pitchFamily="34" charset="0"/>
                <a:ea typeface="ＭＳ Ｐゴシック" pitchFamily="34" charset="-128"/>
              </a:rPr>
              <a:t> to reduce wiring required.</a:t>
            </a:r>
          </a:p>
          <a:p>
            <a:endParaRPr lang="en-US" sz="900" dirty="0" smtClean="0">
              <a:latin typeface="Arial" pitchFamily="34" charset="0"/>
              <a:ea typeface="ＭＳ Ｐゴシック" pitchFamily="34" charset="-128"/>
            </a:endParaRPr>
          </a:p>
          <a:p>
            <a:r>
              <a:rPr lang="en-US" sz="900" dirty="0" smtClean="0">
                <a:latin typeface="Arial" pitchFamily="34" charset="0"/>
                <a:ea typeface="ＭＳ Ｐゴシック" pitchFamily="34" charset="-128"/>
              </a:rPr>
              <a:t>Desktop Network Analyzer—GUI that allows the user to view the activity of any node in the network and trace the activity through the applications and network layers down to the packets transferred over the network. Enables fast debugging of network activity.</a:t>
            </a:r>
          </a:p>
          <a:p>
            <a:endParaRPr lang="en-US" sz="900" dirty="0" smtClean="0">
              <a:latin typeface="Arial" pitchFamily="34" charset="0"/>
              <a:ea typeface="ＭＳ Ｐゴシック" pitchFamily="34" charset="-128"/>
            </a:endParaRPr>
          </a:p>
          <a:p>
            <a:r>
              <a:rPr lang="en-US" sz="900" dirty="0" smtClean="0">
                <a:latin typeface="Arial" pitchFamily="34" charset="0"/>
                <a:ea typeface="ＭＳ Ｐゴシック" pitchFamily="34" charset="-128"/>
              </a:rPr>
              <a:t>Development Kits—contain all of the hardware/software required for a customer to develop a simple 2-3 node network.</a:t>
            </a:r>
          </a:p>
          <a:p>
            <a:r>
              <a:rPr lang="en-US" sz="900" dirty="0" smtClean="0">
                <a:latin typeface="Arial" pitchFamily="34" charset="0"/>
                <a:ea typeface="ＭＳ Ｐゴシック" pitchFamily="34" charset="-128"/>
              </a:rPr>
              <a:t>	- Hardware: Radio control modules (3), breakout board (3), debug adapter (3), variety pack of EM35x modules, 8-Port switch with POE, all cables necessary to connect the equipment</a:t>
            </a:r>
          </a:p>
          <a:p>
            <a:r>
              <a:rPr lang="en-US" sz="900" dirty="0" smtClean="0">
                <a:latin typeface="Arial" pitchFamily="34" charset="0"/>
                <a:ea typeface="ＭＳ Ｐゴシック" pitchFamily="34" charset="-128"/>
              </a:rPr>
              <a:t>	- Software: Desktop Network Analyzer, Ember AppBuilder, IAR Embedded Workbench (either 30-day trial or 1-year license)</a:t>
            </a:r>
          </a:p>
          <a:p>
            <a:endParaRPr lang="en-US" sz="900" dirty="0" smtClean="0">
              <a:latin typeface="Arial" pitchFamily="34" charset="0"/>
              <a:ea typeface="ＭＳ Ｐゴシック" pitchFamily="34" charset="-128"/>
            </a:endParaRPr>
          </a:p>
          <a:p>
            <a:r>
              <a:rPr lang="en-US" sz="900" dirty="0" smtClean="0">
                <a:latin typeface="Arial" pitchFamily="34" charset="0"/>
                <a:ea typeface="ＭＳ Ｐゴシック" pitchFamily="34" charset="-128"/>
              </a:rPr>
              <a:t>EM35x NCP Add-on Kit—contains additional hardware to use the EM35x as a Network Co-Processor (NCP)</a:t>
            </a:r>
          </a:p>
          <a:p>
            <a:r>
              <a:rPr lang="en-US" sz="900" dirty="0" smtClean="0">
                <a:latin typeface="Arial" pitchFamily="34" charset="0"/>
                <a:ea typeface="ＭＳ Ｐゴシック" pitchFamily="34" charset="-128"/>
              </a:rPr>
              <a:t>	- Hardware: EM35x NCP breakout board, EM35x module, STM32 host module, battery pack</a:t>
            </a:r>
          </a:p>
          <a:p>
            <a:endParaRPr lang="en-US" dirty="0" smtClean="0">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US" sz="1000" dirty="0" smtClean="0">
                <a:latin typeface="Arial" pitchFamily="34" charset="0"/>
                <a:ea typeface="ＭＳ Ｐゴシック" pitchFamily="34" charset="-128"/>
              </a:rPr>
              <a:t>This slide highlights the features of the Desktop Network Analyzer. The Desktop Network Analyzer enables fast network debugging by providing multiple views of the network activity allowing users to quickly spot time periods of interest, view the transactions both graphically and in text and look at the packets transferred during each transaction.</a:t>
            </a:r>
          </a:p>
          <a:p>
            <a:endParaRPr lang="en-US" sz="1000" dirty="0" smtClean="0">
              <a:latin typeface="Arial" pitchFamily="34" charset="0"/>
              <a:ea typeface="ＭＳ Ｐゴシック" pitchFamily="34" charset="-128"/>
            </a:endParaRPr>
          </a:p>
          <a:p>
            <a:r>
              <a:rPr lang="en-US" sz="1000" dirty="0" smtClean="0">
                <a:latin typeface="Arial" pitchFamily="34" charset="0"/>
                <a:ea typeface="ＭＳ Ｐゴシック" pitchFamily="34" charset="-128"/>
              </a:rPr>
              <a:t>Filtering can be applied to each level of the activity to allow users to quickly identify nodes, transactions, packets and other parameters of interest.</a:t>
            </a:r>
          </a:p>
          <a:p>
            <a:endParaRPr lang="en-US" sz="1000" dirty="0" smtClean="0">
              <a:latin typeface="Arial" pitchFamily="34" charset="0"/>
              <a:ea typeface="ＭＳ Ｐゴシック" pitchFamily="34" charset="-128"/>
            </a:endParaRPr>
          </a:p>
          <a:p>
            <a:r>
              <a:rPr lang="en-US" sz="1000" dirty="0" smtClean="0">
                <a:latin typeface="Arial" pitchFamily="34" charset="0"/>
                <a:ea typeface="ＭＳ Ｐゴシック" pitchFamily="34" charset="-128"/>
              </a:rPr>
              <a:t>The top section of the screen (mostly black) shows the overall network activity. This can be used to quickly identify time periods of interest (heavy activity, light activity, etc)</a:t>
            </a:r>
          </a:p>
          <a:p>
            <a:endParaRPr lang="en-US" sz="1000" dirty="0" smtClean="0">
              <a:latin typeface="Arial" pitchFamily="34" charset="0"/>
              <a:ea typeface="ＭＳ Ｐゴシック" pitchFamily="34" charset="-128"/>
            </a:endParaRPr>
          </a:p>
          <a:p>
            <a:r>
              <a:rPr lang="en-US" sz="1000" dirty="0" smtClean="0">
                <a:latin typeface="Arial" pitchFamily="34" charset="0"/>
                <a:ea typeface="ＭＳ Ｐゴシック" pitchFamily="34" charset="-128"/>
              </a:rPr>
              <a:t>The second section (with the arrow) graphically illustrates the type of transaction being highlighted (in this case a </a:t>
            </a:r>
            <a:r>
              <a:rPr lang="en-US" sz="1000" dirty="0" err="1" smtClean="0">
                <a:latin typeface="Arial" pitchFamily="34" charset="0"/>
                <a:ea typeface="ＭＳ Ｐゴシック" pitchFamily="34" charset="-128"/>
              </a:rPr>
              <a:t>unicast</a:t>
            </a:r>
            <a:r>
              <a:rPr lang="en-US" sz="1000" dirty="0" smtClean="0">
                <a:latin typeface="Arial" pitchFamily="34" charset="0"/>
                <a:ea typeface="ＭＳ Ｐゴシック" pitchFamily="34" charset="-128"/>
              </a:rPr>
              <a:t> from “thing01” to “0000”)</a:t>
            </a:r>
          </a:p>
          <a:p>
            <a:r>
              <a:rPr lang="en-US" sz="1000" dirty="0" smtClean="0">
                <a:latin typeface="Arial" pitchFamily="34" charset="0"/>
                <a:ea typeface="ＭＳ Ｐゴシック" pitchFamily="34" charset="-128"/>
              </a:rPr>
              <a:t>	- This section can be customized to show details about the location and or relationship between the nodes</a:t>
            </a:r>
          </a:p>
          <a:p>
            <a:endParaRPr lang="en-US" sz="1000" dirty="0" smtClean="0">
              <a:latin typeface="Arial" pitchFamily="34" charset="0"/>
              <a:ea typeface="ＭＳ Ｐゴシック" pitchFamily="34" charset="-128"/>
            </a:endParaRPr>
          </a:p>
          <a:p>
            <a:r>
              <a:rPr lang="en-US" sz="1000" dirty="0" smtClean="0">
                <a:latin typeface="Arial" pitchFamily="34" charset="0"/>
                <a:ea typeface="ＭＳ Ｐゴシック" pitchFamily="34" charset="-128"/>
              </a:rPr>
              <a:t>The third section is a transaction level view of the activity for the given time period. The transaction view interprets the ZigBee cluster activity and displays the activity in more descriptive terms.</a:t>
            </a:r>
          </a:p>
          <a:p>
            <a:endParaRPr lang="en-US" sz="1000" dirty="0" smtClean="0">
              <a:latin typeface="Arial" pitchFamily="34" charset="0"/>
              <a:ea typeface="ＭＳ Ｐゴシック" pitchFamily="34" charset="-128"/>
            </a:endParaRPr>
          </a:p>
          <a:p>
            <a:r>
              <a:rPr lang="en-US" sz="1000" dirty="0" smtClean="0">
                <a:latin typeface="Arial" pitchFamily="34" charset="0"/>
                <a:ea typeface="ＭＳ Ｐゴシック" pitchFamily="34" charset="-128"/>
              </a:rPr>
              <a:t>The Fourth section is a packet level view of the activity. This shows all of the packet level transfers for the given transaction.</a:t>
            </a:r>
          </a:p>
          <a:p>
            <a:endParaRPr lang="en-US" baseline="0"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E428E0E8-916D-4DEA-88F1-8950D39F28CB}" type="slidenum">
              <a:rPr lang="en-US" smtClean="0">
                <a:latin typeface="Arial" pitchFamily="34" charset="0"/>
                <a:cs typeface="Arial" pitchFamily="34" charset="0"/>
              </a:rPr>
              <a:pPr/>
              <a:t>4</a:t>
            </a:fld>
            <a:endParaRPr lang="en-US" smtClean="0">
              <a:latin typeface="Arial" pitchFamily="34" charset="0"/>
              <a:cs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itchFamily="34" charset="0"/>
              <a:cs typeface="Arial" pitchFamily="34" charset="0"/>
            </a:endParaRPr>
          </a:p>
          <a:p>
            <a:pPr eaLnBrk="1" hangingPunct="1"/>
            <a:endParaRPr lang="en-US" smtClean="0">
              <a:latin typeface="Arial" pitchFamily="34" charset="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r>
              <a:rPr lang="en-US" dirty="0" smtClean="0">
                <a:latin typeface="Arial" pitchFamily="34" charset="0"/>
                <a:ea typeface="ＭＳ Ｐゴシック" pitchFamily="34" charset="-128"/>
              </a:rPr>
              <a:t>This slide</a:t>
            </a:r>
            <a:r>
              <a:rPr lang="en-US" baseline="0" dirty="0" smtClean="0">
                <a:latin typeface="Arial" pitchFamily="34" charset="0"/>
                <a:ea typeface="ＭＳ Ｐゴシック" pitchFamily="34" charset="-128"/>
              </a:rPr>
              <a:t> highlights the benefits of the Ember AppBuilder tool. </a:t>
            </a:r>
          </a:p>
          <a:p>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Ember AppBuilder tool provides a graphical interface allowing customers to quickly configure one of the existing applications profiles (Smart Energy, Home Automation or Light Link) or build new applications profiles using the ZigBee Cluster Library (</a:t>
            </a:r>
            <a:r>
              <a:rPr lang="en-US" baseline="0" dirty="0" err="1" smtClean="0">
                <a:latin typeface="Arial" pitchFamily="34" charset="0"/>
                <a:ea typeface="ＭＳ Ｐゴシック" pitchFamily="34" charset="-128"/>
              </a:rPr>
              <a:t>ZCL</a:t>
            </a:r>
            <a:r>
              <a:rPr lang="en-US" baseline="0" dirty="0" smtClean="0">
                <a:latin typeface="Arial" pitchFamily="34" charset="0"/>
                <a:ea typeface="ＭＳ Ｐゴシック" pitchFamily="34" charset="-128"/>
              </a:rPr>
              <a:t>). The Ember AppBuilder enables fast/easy development of products ready for ZigBee Certified Product testing.</a:t>
            </a:r>
          </a:p>
          <a:p>
            <a:pPr marL="216209" indent="-216209">
              <a:buAutoNum type="arabicPeriod"/>
            </a:pPr>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Ember AppBuilder tool also provide a graphical interface for configuration of the network and each device in the network.</a:t>
            </a:r>
          </a:p>
          <a:p>
            <a:pPr marL="216209" indent="-216209">
              <a:buAutoNum type="arabicPeriod"/>
            </a:pPr>
            <a:endParaRPr lang="en-US" baseline="0" dirty="0" smtClean="0">
              <a:latin typeface="Arial" pitchFamily="34" charset="0"/>
              <a:ea typeface="ＭＳ Ｐゴシック" pitchFamily="34" charset="-128"/>
            </a:endParaRPr>
          </a:p>
          <a:p>
            <a:pPr marL="216209" indent="-216209">
              <a:buAutoNum type="arabicPeriod"/>
            </a:pPr>
            <a:r>
              <a:rPr lang="en-US" baseline="0" dirty="0" smtClean="0">
                <a:latin typeface="Arial" pitchFamily="34" charset="0"/>
                <a:ea typeface="ＭＳ Ｐゴシック" pitchFamily="34" charset="-128"/>
              </a:rPr>
              <a:t>The output from the Ember AppBuilder tool is source code the can be compiled to run either on the EM351/57 or another host processor. Customers can easily add their own device specific code into the Ember AppBuilder output to create complete applications.</a:t>
            </a:r>
            <a:endParaRPr lang="en-US" dirty="0" smtClean="0">
              <a:latin typeface="Arial" pitchFamily="34"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8510" y="686346"/>
            <a:ext cx="4544084" cy="3428610"/>
          </a:xfrm>
          <a:ln/>
        </p:spPr>
      </p:sp>
      <p:sp>
        <p:nvSpPr>
          <p:cNvPr id="37891" name="Rectangle 3"/>
          <p:cNvSpPr>
            <a:spLocks noGrp="1" noChangeArrowheads="1"/>
          </p:cNvSpPr>
          <p:nvPr>
            <p:ph type="body" idx="1"/>
          </p:nvPr>
        </p:nvSpPr>
        <p:spPr>
          <a:xfrm>
            <a:off x="686422" y="4344026"/>
            <a:ext cx="5485157" cy="4112927"/>
          </a:xfrm>
          <a:noFill/>
          <a:ln/>
        </p:spPr>
        <p:txBody>
          <a:bodyPr/>
          <a:lstStyle/>
          <a:p>
            <a:r>
              <a:rPr lang="en-US" dirty="0" smtClean="0">
                <a:latin typeface="Arial" pitchFamily="34" charset="0"/>
                <a:ea typeface="ＭＳ Ｐゴシック" pitchFamily="34" charset="-128"/>
              </a:rPr>
              <a:t>The Ember</a:t>
            </a:r>
            <a:r>
              <a:rPr lang="en-US" baseline="0" dirty="0" smtClean="0">
                <a:latin typeface="Arial" pitchFamily="34" charset="0"/>
                <a:ea typeface="ＭＳ Ｐゴシック" pitchFamily="34" charset="-128"/>
              </a:rPr>
              <a:t> ZigBee solution is the most widely accepted ZigBee solution in the market. Major players in each of our key markets have chosen to use our solution.</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Smart Energy</a:t>
            </a:r>
          </a:p>
          <a:p>
            <a:r>
              <a:rPr lang="en-US" baseline="0" dirty="0" smtClean="0">
                <a:latin typeface="Arial" pitchFamily="34" charset="0"/>
                <a:ea typeface="ＭＳ Ｐゴシック" pitchFamily="34" charset="-128"/>
              </a:rPr>
              <a:t>	- Smart Meters—</a:t>
            </a:r>
            <a:r>
              <a:rPr lang="en-US" baseline="0" dirty="0" err="1" smtClean="0">
                <a:latin typeface="Arial" pitchFamily="34" charset="0"/>
                <a:ea typeface="ＭＳ Ｐゴシック" pitchFamily="34" charset="-128"/>
              </a:rPr>
              <a:t>Landis+Gyr</a:t>
            </a:r>
            <a:r>
              <a:rPr lang="en-US" baseline="0" dirty="0" smtClean="0">
                <a:latin typeface="Arial" pitchFamily="34" charset="0"/>
                <a:ea typeface="ＭＳ Ｐゴシック" pitchFamily="34" charset="-128"/>
              </a:rPr>
              <a:t>, </a:t>
            </a:r>
            <a:r>
              <a:rPr lang="en-US" baseline="0" dirty="0" err="1" smtClean="0">
                <a:latin typeface="Arial" pitchFamily="34" charset="0"/>
                <a:ea typeface="ＭＳ Ｐゴシック" pitchFamily="34" charset="-128"/>
              </a:rPr>
              <a:t>Itron</a:t>
            </a:r>
            <a:r>
              <a:rPr lang="en-US" baseline="0" dirty="0" smtClean="0">
                <a:latin typeface="Arial" pitchFamily="34" charset="0"/>
                <a:ea typeface="ＭＳ Ｐゴシック" pitchFamily="34" charset="-128"/>
              </a:rPr>
              <a:t>, </a:t>
            </a:r>
            <a:r>
              <a:rPr lang="en-US" baseline="0" dirty="0" err="1" smtClean="0">
                <a:latin typeface="Arial" pitchFamily="34" charset="0"/>
                <a:ea typeface="ＭＳ Ｐゴシック" pitchFamily="34" charset="-128"/>
              </a:rPr>
              <a:t>Elster</a:t>
            </a:r>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	- Home Automation Networks (HAN)—</a:t>
            </a:r>
            <a:r>
              <a:rPr lang="en-US" baseline="0" dirty="0" err="1" smtClean="0">
                <a:latin typeface="Arial" pitchFamily="34" charset="0"/>
                <a:ea typeface="ＭＳ Ｐゴシック" pitchFamily="34" charset="-128"/>
              </a:rPr>
              <a:t>Trillian</a:t>
            </a:r>
            <a:r>
              <a:rPr lang="en-US" baseline="0" dirty="0" smtClean="0">
                <a:latin typeface="Arial" pitchFamily="34" charset="0"/>
                <a:ea typeface="ＭＳ Ｐゴシック" pitchFamily="34" charset="-128"/>
              </a:rPr>
              <a:t>, Tendril</a:t>
            </a:r>
          </a:p>
          <a:p>
            <a:r>
              <a:rPr lang="en-US" baseline="0" dirty="0" smtClean="0">
                <a:latin typeface="Arial" pitchFamily="34" charset="0"/>
                <a:ea typeface="ＭＳ Ｐゴシック" pitchFamily="34" charset="-128"/>
              </a:rPr>
              <a:t>	- Smart Appliances—GE</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Home Automation—</a:t>
            </a:r>
            <a:r>
              <a:rPr lang="en-US" baseline="0" dirty="0" err="1" smtClean="0">
                <a:latin typeface="Arial" pitchFamily="34" charset="0"/>
                <a:ea typeface="ＭＳ Ｐゴシック" pitchFamily="34" charset="-128"/>
              </a:rPr>
              <a:t>iControl</a:t>
            </a:r>
            <a:r>
              <a:rPr lang="en-US" baseline="0" dirty="0" smtClean="0">
                <a:latin typeface="Arial" pitchFamily="34" charset="0"/>
                <a:ea typeface="ＭＳ Ｐゴシック" pitchFamily="34" charset="-128"/>
              </a:rPr>
              <a:t>, Control4, </a:t>
            </a:r>
            <a:r>
              <a:rPr lang="en-US" baseline="0" dirty="0" err="1" smtClean="0">
                <a:latin typeface="Arial" pitchFamily="34" charset="0"/>
                <a:ea typeface="ＭＳ Ｐゴシック" pitchFamily="34" charset="-128"/>
              </a:rPr>
              <a:t>AlertMe</a:t>
            </a:r>
            <a:r>
              <a:rPr lang="en-US" baseline="0" dirty="0" smtClean="0">
                <a:latin typeface="Arial" pitchFamily="34" charset="0"/>
                <a:ea typeface="ＭＳ Ｐゴシック" pitchFamily="34" charset="-128"/>
              </a:rPr>
              <a:t>, LG, </a:t>
            </a:r>
            <a:r>
              <a:rPr lang="en-US" baseline="0" dirty="0" err="1" smtClean="0">
                <a:latin typeface="Arial" pitchFamily="34" charset="0"/>
                <a:ea typeface="ＭＳ Ｐゴシック" pitchFamily="34" charset="-128"/>
              </a:rPr>
              <a:t>Legrand</a:t>
            </a:r>
            <a:endParaRPr lang="en-US" baseline="0" dirty="0" smtClean="0">
              <a:latin typeface="Arial" pitchFamily="34" charset="0"/>
              <a:ea typeface="ＭＳ Ｐゴシック" pitchFamily="34" charset="-128"/>
            </a:endParaRP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Commercial Building Automation—</a:t>
            </a:r>
            <a:r>
              <a:rPr lang="en-US" baseline="0" dirty="0" err="1" smtClean="0">
                <a:latin typeface="Arial" pitchFamily="34" charset="0"/>
                <a:ea typeface="ＭＳ Ｐゴシック" pitchFamily="34" charset="-128"/>
              </a:rPr>
              <a:t>Scheneider</a:t>
            </a:r>
            <a:r>
              <a:rPr lang="en-US" baseline="0" dirty="0" smtClean="0">
                <a:latin typeface="Arial" pitchFamily="34" charset="0"/>
                <a:ea typeface="ＭＳ Ｐゴシック" pitchFamily="34" charset="-128"/>
              </a:rPr>
              <a:t> Electric, Siemens</a:t>
            </a:r>
          </a:p>
          <a:p>
            <a:endParaRPr lang="en-US" baseline="0" dirty="0" smtClean="0">
              <a:latin typeface="Arial" pitchFamily="34" charset="0"/>
              <a:ea typeface="ＭＳ Ｐゴシック" pitchFamily="34" charset="-128"/>
            </a:endParaRPr>
          </a:p>
          <a:p>
            <a:r>
              <a:rPr lang="en-US" baseline="0" dirty="0" smtClean="0">
                <a:latin typeface="Arial" pitchFamily="34" charset="0"/>
                <a:ea typeface="ＭＳ Ｐゴシック" pitchFamily="34" charset="-128"/>
              </a:rPr>
              <a:t>Other Applications </a:t>
            </a:r>
          </a:p>
          <a:p>
            <a:r>
              <a:rPr lang="en-US" baseline="0" dirty="0" smtClean="0">
                <a:latin typeface="Arial" pitchFamily="34" charset="0"/>
                <a:ea typeface="ＭＳ Ｐゴシック" pitchFamily="34" charset="-128"/>
              </a:rPr>
              <a:t>	- Modules—</a:t>
            </a:r>
            <a:r>
              <a:rPr lang="en-US" baseline="0" dirty="0" err="1" smtClean="0">
                <a:latin typeface="Arial" pitchFamily="34" charset="0"/>
                <a:ea typeface="ＭＳ Ｐゴシック" pitchFamily="34" charset="-128"/>
              </a:rPr>
              <a:t>Digi</a:t>
            </a:r>
            <a:r>
              <a:rPr lang="en-US" baseline="0" dirty="0" smtClean="0">
                <a:latin typeface="Arial" pitchFamily="34" charset="0"/>
                <a:ea typeface="ＭＳ Ｐゴシック" pitchFamily="34" charset="-128"/>
              </a:rPr>
              <a:t>, CEL, </a:t>
            </a:r>
            <a:r>
              <a:rPr lang="en-US" baseline="0" dirty="0" err="1" smtClean="0">
                <a:latin typeface="Arial" pitchFamily="34" charset="0"/>
                <a:ea typeface="ＭＳ Ｐゴシック" pitchFamily="34" charset="-128"/>
              </a:rPr>
              <a:t>Telegesis</a:t>
            </a:r>
            <a:endParaRPr lang="en-US" baseline="0" dirty="0" smtClean="0">
              <a:latin typeface="Arial" pitchFamily="34" charset="0"/>
              <a:ea typeface="ＭＳ Ｐゴシック" pitchFamily="34" charset="-128"/>
            </a:endParaRPr>
          </a:p>
          <a:p>
            <a:endParaRPr lang="en-US" baseline="0" dirty="0" smtClean="0">
              <a:latin typeface="Arial" pitchFamily="34" charset="0"/>
              <a:ea typeface="ＭＳ Ｐゴシック" pitchFamily="34" charset="-128"/>
            </a:endParaRPr>
          </a:p>
          <a:p>
            <a:endParaRPr lang="en-US" baseline="0" dirty="0" smtClean="0">
              <a:latin typeface="Arial" pitchFamily="34" charset="0"/>
              <a:ea typeface="ＭＳ Ｐゴシック" pitchFamily="34" charset="-128"/>
            </a:endParaRPr>
          </a:p>
          <a:p>
            <a:endParaRPr lang="en-US" baseline="0" dirty="0" smtClean="0">
              <a:latin typeface="Arial" pitchFamily="34"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0D704C96-55BA-4B26-9708-DE72776AB976}" type="slidenum">
              <a:rPr lang="en-US" smtClean="0">
                <a:latin typeface="Arial" pitchFamily="34" charset="0"/>
                <a:cs typeface="Arial" pitchFamily="34" charset="0"/>
              </a:rPr>
              <a:pPr/>
              <a:t>44</a:t>
            </a:fld>
            <a:endParaRPr lang="en-US" smtClean="0">
              <a:latin typeface="Arial" pitchFamily="34" charset="0"/>
              <a:cs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6560D015-EB34-4C87-9AEB-D8095B2BD429}" type="slidenum">
              <a:rPr lang="en-US" smtClean="0">
                <a:latin typeface="Arial" pitchFamily="34" charset="0"/>
                <a:cs typeface="Arial" pitchFamily="34" charset="0"/>
              </a:rPr>
              <a:pPr/>
              <a:t>45</a:t>
            </a:fld>
            <a:endParaRPr lang="en-US" smtClean="0">
              <a:latin typeface="Arial" pitchFamily="34" charset="0"/>
              <a:cs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609600" indent="-609600" eaLnBrk="1" hangingPunct="1">
              <a:lnSpc>
                <a:spcPct val="80000"/>
              </a:lnSpc>
              <a:buFontTx/>
              <a:buNone/>
            </a:pPr>
            <a:r>
              <a:rPr lang="en-US" sz="1200" dirty="0" smtClean="0"/>
              <a:t>Can capture from 2 kinds of sources:</a:t>
            </a:r>
          </a:p>
          <a:p>
            <a:pPr marL="609600" indent="-609600" eaLnBrk="1" hangingPunct="1">
              <a:lnSpc>
                <a:spcPct val="80000"/>
              </a:lnSpc>
            </a:pPr>
            <a:r>
              <a:rPr lang="en-US" sz="1200" dirty="0" smtClean="0"/>
              <a:t>Dedicated Sniffer: Special “Sniffer” application loaded on a node. Sniffer isn’t part of the network, just listens to it.</a:t>
            </a:r>
          </a:p>
          <a:p>
            <a:pPr marL="609600" indent="-609600" eaLnBrk="1" hangingPunct="1">
              <a:lnSpc>
                <a:spcPct val="80000"/>
              </a:lnSpc>
            </a:pPr>
            <a:r>
              <a:rPr lang="en-US" sz="1200" dirty="0" smtClean="0"/>
              <a:t>Non-sniffer nodes: Can capture while running any application.  Radio captures any packets that the stack is handling for routing, delivery, etc.  Device is part of the network, so traffic is only captured when radio is awake.  Also can capture API/Debug traces if using Debug stack library or EZSP/ASH traces if node is an NCP.</a:t>
            </a:r>
          </a:p>
          <a:p>
            <a:pPr marL="609600" indent="-609600" eaLnBrk="1" hangingPunct="1">
              <a:lnSpc>
                <a:spcPct val="80000"/>
              </a:lnSpc>
            </a:pPr>
            <a:r>
              <a:rPr lang="en-US" sz="1200" dirty="0" smtClean="0"/>
              <a:t>All data (regardless of PAN ID) is captured unless PAN filter is specified in ISD “Capture with Options” dialog</a:t>
            </a:r>
          </a:p>
          <a:p>
            <a:pPr marL="609600" indent="-609600" eaLnBrk="1" hangingPunct="1">
              <a:lnSpc>
                <a:spcPct val="80000"/>
              </a:lnSpc>
            </a:pPr>
            <a:endParaRPr lang="en-US" dirty="0" smtClean="0">
              <a:latin typeface="Arial" pitchFamily="34"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miter lim="800000"/>
            <a:headEnd/>
            <a:tailEnd/>
          </a:ln>
        </p:spPr>
        <p:txBody>
          <a:bodyPr/>
          <a:lstStyle/>
          <a:p>
            <a:fld id="{55FFF11E-C2D3-4D55-AACD-11A91B80441C}" type="slidenum">
              <a:rPr lang="en-US" smtClean="0">
                <a:latin typeface="Arial" pitchFamily="34" charset="0"/>
                <a:cs typeface="Arial" pitchFamily="34" charset="0"/>
              </a:rPr>
              <a:pPr/>
              <a:t>46</a:t>
            </a:fld>
            <a:endParaRPr lang="en-US" smtClean="0">
              <a:latin typeface="Arial" pitchFamily="34" charset="0"/>
              <a:cs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buFontTx/>
              <a:buNone/>
            </a:pPr>
            <a:r>
              <a:rPr lang="en-US" sz="2800" dirty="0" smtClean="0"/>
              <a:t>Available Hardware:</a:t>
            </a:r>
          </a:p>
          <a:p>
            <a:pPr eaLnBrk="1" hangingPunct="1"/>
            <a:r>
              <a:rPr lang="en-US" sz="2800" dirty="0" smtClean="0"/>
              <a:t>ISA3 (for use with any EM300 series device)</a:t>
            </a:r>
          </a:p>
          <a:p>
            <a:pPr eaLnBrk="1" hangingPunct="1"/>
            <a:r>
              <a:rPr lang="en-US" sz="2800" dirty="0" smtClean="0"/>
              <a:t>Breakout board for EM35x</a:t>
            </a:r>
          </a:p>
          <a:p>
            <a:pPr lvl="1" eaLnBrk="1" hangingPunct="1"/>
            <a:r>
              <a:rPr lang="en-US" sz="2400" dirty="0" smtClean="0"/>
              <a:t>Provides access to peripherals, prototyping</a:t>
            </a:r>
          </a:p>
          <a:p>
            <a:pPr eaLnBrk="1" hangingPunct="1"/>
            <a:r>
              <a:rPr lang="en-US" sz="2800" dirty="0" smtClean="0"/>
              <a:t>RCM (Radio Communications Module)</a:t>
            </a:r>
          </a:p>
          <a:p>
            <a:pPr lvl="1" eaLnBrk="1" hangingPunct="1"/>
            <a:r>
              <a:rPr lang="en-US" sz="2400" dirty="0" smtClean="0"/>
              <a:t>Kit uses </a:t>
            </a:r>
            <a:r>
              <a:rPr lang="en-US" sz="2400" dirty="0" err="1" smtClean="0"/>
              <a:t>CotS</a:t>
            </a:r>
            <a:r>
              <a:rPr lang="en-US" sz="2400" dirty="0" smtClean="0"/>
              <a:t> module: ETRX3 by </a:t>
            </a:r>
            <a:r>
              <a:rPr lang="en-US" sz="2400" dirty="0" err="1" smtClean="0"/>
              <a:t>Telegesis</a:t>
            </a:r>
            <a:endParaRPr lang="en-US" sz="2400" dirty="0" smtClean="0"/>
          </a:p>
          <a:p>
            <a:pPr lvl="1" eaLnBrk="1" hangingPunct="1"/>
            <a:r>
              <a:rPr lang="en-US" sz="2400" dirty="0" smtClean="0"/>
              <a:t>Many variants available; contact </a:t>
            </a:r>
            <a:r>
              <a:rPr lang="en-US" sz="2400" dirty="0" err="1" smtClean="0"/>
              <a:t>Telegesis</a:t>
            </a:r>
            <a:r>
              <a:rPr lang="en-US" sz="2400" dirty="0" smtClean="0"/>
              <a:t> for pricing, availability</a:t>
            </a:r>
          </a:p>
          <a:p>
            <a:pPr lvl="1" eaLnBrk="1" hangingPunct="1"/>
            <a:r>
              <a:rPr lang="en-US" sz="2400" dirty="0" smtClean="0"/>
              <a:t>Other modules available through third parties</a:t>
            </a:r>
          </a:p>
          <a:p>
            <a:pPr eaLnBrk="1" hangingPunct="1"/>
            <a:endParaRPr lang="en-US" dirty="0" smtClean="0">
              <a:latin typeface="Arial" pitchFamily="34" charset="0"/>
              <a:cs typeface="Arial" pitchFamily="34" charset="0"/>
            </a:endParaRPr>
          </a:p>
          <a:p>
            <a:pPr eaLnBrk="1" hangingPunct="1"/>
            <a:r>
              <a:rPr lang="en-US" dirty="0" smtClean="0"/>
              <a:t>Additional kit supplement available for network coprocessor [NCP] development</a:t>
            </a:r>
          </a:p>
          <a:p>
            <a:pPr lvl="1" eaLnBrk="1" hangingPunct="1"/>
            <a:r>
              <a:rPr lang="en-US" dirty="0" smtClean="0"/>
              <a:t>P/N: EM35X-NCP-ADD-ON</a:t>
            </a:r>
          </a:p>
          <a:p>
            <a:pPr lvl="1" eaLnBrk="1" hangingPunct="1"/>
            <a:r>
              <a:rPr lang="en-US" dirty="0" smtClean="0"/>
              <a:t>Available separately through Ember distributors</a:t>
            </a:r>
          </a:p>
          <a:p>
            <a:pPr lvl="1" eaLnBrk="1" hangingPunct="1"/>
            <a:r>
              <a:rPr lang="en-US" dirty="0" smtClean="0"/>
              <a:t>Includes STM32F103RET host MCU</a:t>
            </a:r>
          </a:p>
          <a:p>
            <a:pPr lvl="1" eaLnBrk="1" hangingPunct="1"/>
            <a:r>
              <a:rPr lang="en-US" dirty="0" smtClean="0"/>
              <a:t>Supports SPI and UART to STM32 or to off-board connection</a:t>
            </a:r>
          </a:p>
          <a:p>
            <a:pPr lvl="1" eaLnBrk="1" hangingPunct="1"/>
            <a:endParaRPr lang="en-US" dirty="0" smtClean="0"/>
          </a:p>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product pages have the following information available</a:t>
            </a:r>
            <a:r>
              <a:rPr lang="en-US" baseline="0" dirty="0" smtClean="0"/>
              <a:t> on the Silicon Labs website: Product portfolio, technical support, documentation and development tools links, and application pages relevant to the product family.</a:t>
            </a:r>
            <a:endParaRPr lang="en-US" dirty="0"/>
          </a:p>
        </p:txBody>
      </p:sp>
      <p:sp>
        <p:nvSpPr>
          <p:cNvPr id="4" name="Slide Number Placeholder 3"/>
          <p:cNvSpPr>
            <a:spLocks noGrp="1"/>
          </p:cNvSpPr>
          <p:nvPr>
            <p:ph type="sldNum" sz="quarter" idx="10"/>
          </p:nvPr>
        </p:nvSpPr>
        <p:spPr/>
        <p:txBody>
          <a:bodyPr/>
          <a:lstStyle/>
          <a:p>
            <a:fld id="{5688A801-376B-4967-ADDF-1647667620A9}"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6A403-DCD9-4781-AE96-AFF0DEA358C4}" type="slidenum">
              <a:rPr lang="en-US"/>
              <a:pPr/>
              <a:t>48</a:t>
            </a:fld>
            <a:endParaRPr lang="en-US"/>
          </a:p>
        </p:txBody>
      </p:sp>
      <p:sp>
        <p:nvSpPr>
          <p:cNvPr id="1729538" name="Rectangle 2"/>
          <p:cNvSpPr>
            <a:spLocks noGrp="1" noRot="1" noChangeAspect="1" noChangeArrowheads="1" noTextEdit="1"/>
          </p:cNvSpPr>
          <p:nvPr>
            <p:ph type="sldImg"/>
          </p:nvPr>
        </p:nvSpPr>
        <p:spPr>
          <a:ln/>
        </p:spPr>
      </p:sp>
      <p:sp>
        <p:nvSpPr>
          <p:cNvPr id="172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47DD4D14-33F3-40DC-87E1-793A5159B3AF}" type="slidenum">
              <a:rPr lang="en-US" smtClean="0">
                <a:latin typeface="Arial" pitchFamily="34" charset="0"/>
                <a:cs typeface="Arial" pitchFamily="34" charset="0"/>
              </a:rPr>
              <a:pPr/>
              <a:t>51</a:t>
            </a:fld>
            <a:endParaRPr lang="en-US" smtClean="0">
              <a:latin typeface="Arial" pitchFamily="34" charset="0"/>
              <a:cs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0962FD83-CEA3-401E-B861-D7ADC7C00676}" type="slidenum">
              <a:rPr lang="en-US" smtClean="0">
                <a:latin typeface="Arial" pitchFamily="34" charset="0"/>
                <a:cs typeface="Arial" pitchFamily="34" charset="0"/>
              </a:rPr>
              <a:pPr/>
              <a:t>52</a:t>
            </a:fld>
            <a:endParaRPr lang="en-US" smtClean="0">
              <a:latin typeface="Arial" pitchFamily="34" charset="0"/>
              <a:cs typeface="Arial"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424E31FF-5128-415C-9F0D-5D53DF8BD55A}" type="slidenum">
              <a:rPr lang="en-US" smtClean="0">
                <a:latin typeface="Arial" pitchFamily="34" charset="0"/>
                <a:cs typeface="Arial" pitchFamily="34" charset="0"/>
              </a:rPr>
              <a:pPr/>
              <a:t>53</a:t>
            </a:fld>
            <a:endParaRPr lang="en-US" smtClean="0">
              <a:latin typeface="Arial" pitchFamily="34" charset="0"/>
              <a:cs typeface="Arial"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93309694-C701-433D-90B7-72717BF1F482}" type="slidenum">
              <a:rPr lang="en-US" smtClean="0">
                <a:latin typeface="Arial" pitchFamily="34" charset="0"/>
                <a:cs typeface="Arial" pitchFamily="34" charset="0"/>
              </a:rPr>
              <a:pPr/>
              <a:t>5</a:t>
            </a:fld>
            <a:endParaRPr lang="en-US" smtClean="0">
              <a:latin typeface="Arial" pitchFamily="34" charset="0"/>
              <a:cs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C426486A-7362-40A3-A707-11F7680E471A}" type="slidenum">
              <a:rPr lang="en-US" smtClean="0">
                <a:latin typeface="Arial" pitchFamily="34" charset="0"/>
                <a:cs typeface="Arial" pitchFamily="34" charset="0"/>
              </a:rPr>
              <a:pPr/>
              <a:t>54</a:t>
            </a:fld>
            <a:endParaRPr lang="en-US" smtClean="0">
              <a:latin typeface="Arial" pitchFamily="34" charset="0"/>
              <a:cs typeface="Arial"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4185B366-1578-480C-96BD-094C746A01EA}" type="slidenum">
              <a:rPr lang="en-US" smtClean="0">
                <a:latin typeface="Arial" pitchFamily="34" charset="0"/>
                <a:cs typeface="Arial" pitchFamily="34" charset="0"/>
              </a:rPr>
              <a:pPr/>
              <a:t>55</a:t>
            </a:fld>
            <a:endParaRPr lang="en-US" smtClean="0">
              <a:latin typeface="Arial" pitchFamily="34" charset="0"/>
              <a:cs typeface="Arial"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3EF888DD-E636-4AFC-B264-73D3142F9C9B}" type="slidenum">
              <a:rPr lang="en-US" smtClean="0">
                <a:latin typeface="Arial" pitchFamily="34" charset="0"/>
                <a:cs typeface="Arial" pitchFamily="34" charset="0"/>
              </a:rPr>
              <a:pPr/>
              <a:t>56</a:t>
            </a:fld>
            <a:endParaRPr lang="en-US" smtClean="0">
              <a:latin typeface="Arial" pitchFamily="34" charset="0"/>
              <a:cs typeface="Arial"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E22BBE82-4A27-43C6-A923-75FF668EAD2A}" type="slidenum">
              <a:rPr lang="en-US" smtClean="0">
                <a:latin typeface="Arial" pitchFamily="34" charset="0"/>
                <a:cs typeface="Arial" pitchFamily="34" charset="0"/>
              </a:rPr>
              <a:pPr/>
              <a:t>6</a:t>
            </a:fld>
            <a:endParaRPr lang="en-US" smtClean="0">
              <a:latin typeface="Arial" pitchFamily="34" charset="0"/>
              <a:cs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C4310307-1120-4E85-A390-ADBDC0BE1990}" type="slidenum">
              <a:rPr lang="en-US" smtClean="0">
                <a:latin typeface="Arial" pitchFamily="34" charset="0"/>
                <a:cs typeface="Arial" pitchFamily="34" charset="0"/>
              </a:rPr>
              <a:pPr/>
              <a:t>7</a:t>
            </a:fld>
            <a:endParaRPr lang="en-US" smtClean="0">
              <a:latin typeface="Arial" pitchFamily="34" charset="0"/>
              <a:cs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870381DD-16BA-4649-AEEE-6CEF7D820139}" type="slidenum">
              <a:rPr lang="en-US" smtClean="0">
                <a:latin typeface="Arial" pitchFamily="34" charset="0"/>
                <a:cs typeface="Arial" pitchFamily="34" charset="0"/>
              </a:rPr>
              <a:pPr/>
              <a:t>8</a:t>
            </a:fld>
            <a:endParaRPr lang="en-US" smtClean="0">
              <a:latin typeface="Arial" pitchFamily="34" charset="0"/>
              <a:cs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AEE2CA5D-BF50-4B31-BD0E-EECC8087A393}"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ackground-bluegradient-texxt.jpg"/>
          <p:cNvPicPr>
            <a:picLocks noChangeAspect="1"/>
          </p:cNvPicPr>
          <p:nvPr/>
        </p:nvPicPr>
        <p:blipFill>
          <a:blip r:embed="rId2" cstate="print"/>
          <a:srcRect b="21185"/>
          <a:stretch>
            <a:fillRect/>
          </a:stretch>
        </p:blipFill>
        <p:spPr bwMode="auto">
          <a:xfrm>
            <a:off x="0" y="2133600"/>
            <a:ext cx="9144000" cy="4724400"/>
          </a:xfrm>
          <a:prstGeom prst="rect">
            <a:avLst/>
          </a:prstGeom>
          <a:noFill/>
          <a:ln w="9525">
            <a:noFill/>
            <a:miter lim="800000"/>
            <a:headEnd/>
            <a:tailEnd/>
          </a:ln>
        </p:spPr>
      </p:pic>
      <p:pic>
        <p:nvPicPr>
          <p:cNvPr id="5" name="Picture 9" descr="SiliconLabs_red.png"/>
          <p:cNvPicPr>
            <a:picLocks noChangeAspect="1"/>
          </p:cNvPicPr>
          <p:nvPr/>
        </p:nvPicPr>
        <p:blipFill>
          <a:blip r:embed="rId3" cstate="print"/>
          <a:srcRect/>
          <a:stretch>
            <a:fillRect/>
          </a:stretch>
        </p:blipFill>
        <p:spPr bwMode="auto">
          <a:xfrm>
            <a:off x="381000" y="381000"/>
            <a:ext cx="3581400" cy="1800225"/>
          </a:xfrm>
          <a:prstGeom prst="rect">
            <a:avLst/>
          </a:prstGeom>
          <a:noFill/>
          <a:ln w="9525">
            <a:noFill/>
            <a:miter lim="800000"/>
            <a:headEnd/>
            <a:tailEnd/>
          </a:ln>
        </p:spPr>
      </p:pic>
      <p:sp>
        <p:nvSpPr>
          <p:cNvPr id="6" name="TextBox 5"/>
          <p:cNvSpPr txBox="1"/>
          <p:nvPr/>
        </p:nvSpPr>
        <p:spPr>
          <a:xfrm>
            <a:off x="6400800" y="1676400"/>
            <a:ext cx="2011363" cy="400050"/>
          </a:xfrm>
          <a:prstGeom prst="rect">
            <a:avLst/>
          </a:prstGeom>
          <a:noFill/>
        </p:spPr>
        <p:txBody>
          <a:bodyPr wrap="none">
            <a:spAutoFit/>
          </a:bodyPr>
          <a:lstStyle/>
          <a:p>
            <a:pPr>
              <a:defRPr/>
            </a:pPr>
            <a:r>
              <a:rPr lang="en-US" sz="2000" dirty="0">
                <a:solidFill>
                  <a:schemeClr val="bg1">
                    <a:lumMod val="65000"/>
                  </a:schemeClr>
                </a:solidFill>
                <a:latin typeface="Arial" charset="0"/>
                <a:cs typeface="Arial" charset="0"/>
              </a:rPr>
              <a:t>www.silabs.com</a:t>
            </a:r>
          </a:p>
        </p:txBody>
      </p:sp>
      <p:sp>
        <p:nvSpPr>
          <p:cNvPr id="307202" name="Rectangle 2"/>
          <p:cNvSpPr>
            <a:spLocks noGrp="1" noChangeArrowheads="1"/>
          </p:cNvSpPr>
          <p:nvPr>
            <p:ph type="ctrTitle"/>
          </p:nvPr>
        </p:nvSpPr>
        <p:spPr>
          <a:xfrm>
            <a:off x="457200" y="3903663"/>
            <a:ext cx="8229600" cy="1066800"/>
          </a:xfrm>
        </p:spPr>
        <p:txBody>
          <a:bodyPr anchor="b"/>
          <a:lstStyle>
            <a:lvl1pPr algn="ctr">
              <a:defRPr sz="3200">
                <a:solidFill>
                  <a:schemeClr val="bg1"/>
                </a:solidFill>
              </a:defRPr>
            </a:lvl1pPr>
          </a:lstStyle>
          <a:p>
            <a:r>
              <a:rPr lang="en-US" smtClean="0"/>
              <a:t>Click to edit Master title style</a:t>
            </a:r>
            <a:endParaRPr lang="en-US" dirty="0"/>
          </a:p>
        </p:txBody>
      </p:sp>
      <p:sp>
        <p:nvSpPr>
          <p:cNvPr id="307203" name="Rectangle 3"/>
          <p:cNvSpPr>
            <a:spLocks noGrp="1" noChangeArrowheads="1"/>
          </p:cNvSpPr>
          <p:nvPr>
            <p:ph type="subTitle" idx="1"/>
          </p:nvPr>
        </p:nvSpPr>
        <p:spPr>
          <a:xfrm>
            <a:off x="457200" y="5199063"/>
            <a:ext cx="8229600" cy="896937"/>
          </a:xfrm>
        </p:spPr>
        <p:txBody>
          <a:bodyPr/>
          <a:lstStyle>
            <a:lvl1pPr marL="0" indent="0" algn="ctr">
              <a:buFont typeface="Symbol" pitchFamily="18" charset="2"/>
              <a:buNone/>
              <a:defRPr>
                <a:solidFill>
                  <a:schemeClr val="bg1"/>
                </a:solidFill>
              </a:defRPr>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Conten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228601" y="838200"/>
            <a:ext cx="4267199" cy="5638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4648201" y="3733800"/>
            <a:ext cx="4267199" cy="27432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half" idx="11"/>
          </p:nvPr>
        </p:nvSpPr>
        <p:spPr>
          <a:xfrm>
            <a:off x="4646612" y="838200"/>
            <a:ext cx="4268788" cy="2743200"/>
          </a:xfrm>
        </p:spPr>
        <p:txBody>
          <a:bodyPr/>
          <a:lstStyle>
            <a:lvl1pPr marL="287338" indent="-287338">
              <a:buFont typeface="Wingdings" pitchFamily="2" charset="2"/>
              <a:buChar char="Ø"/>
              <a:defRPr sz="1800"/>
            </a:lvl1pPr>
            <a:lvl2pPr marL="457200" indent="-169863">
              <a:buFont typeface="Wingdings" pitchFamily="2" charset="2"/>
              <a:buChar char="§"/>
              <a:defRPr sz="1600"/>
            </a:lvl2pPr>
            <a:lvl3pPr marL="627063" indent="-169863">
              <a:defRPr sz="1400"/>
            </a:lvl3pPr>
            <a:lvl4pPr marL="796925" indent="-169863">
              <a:defRPr sz="1200"/>
            </a:lvl4pPr>
            <a:lvl5pPr marL="966788" indent="-169863">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27013" y="838200"/>
            <a:ext cx="8683625" cy="5715000"/>
          </a:xfrm>
        </p:spPr>
        <p:txBody>
          <a:bodyPr/>
          <a:lstStyle>
            <a:lvl1pPr marL="287338" indent="-287338">
              <a:buFont typeface="Wingdings" pitchFamily="2" charset="2"/>
              <a:buChar char="Ø"/>
              <a:defRPr sz="2000"/>
            </a:lvl1pPr>
            <a:lvl2pPr marL="509588" indent="-222250">
              <a:buFont typeface="Wingdings" pitchFamily="2" charset="2"/>
              <a:buChar char="§"/>
              <a:defRPr sz="1800"/>
            </a:lvl2pPr>
            <a:lvl3pPr marL="685800" indent="-176213">
              <a:defRPr sz="1600"/>
            </a:lvl3pPr>
            <a:lvl4pPr marL="862013" indent="-171450">
              <a:defRPr sz="1400"/>
            </a:lvl4pPr>
            <a:lvl5pPr marL="1031875" indent="-169863">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7013" y="838200"/>
            <a:ext cx="4265612" cy="5715000"/>
          </a:xfrm>
        </p:spPr>
        <p:txBody>
          <a:bodyPr/>
          <a:lstStyle>
            <a:lvl1pPr marL="287338" indent="-287338">
              <a:buFont typeface="Wingdings" pitchFamily="2" charset="2"/>
              <a:buChar char="Ø"/>
              <a:defRPr sz="1800"/>
            </a:lvl1pPr>
            <a:lvl2pPr marL="457200" indent="-169863">
              <a:buFont typeface="Wingdings" pitchFamily="2" charset="2"/>
              <a:buChar char="§"/>
              <a:defRPr sz="1600"/>
            </a:lvl2pPr>
            <a:lvl3pPr marL="627063" indent="-169863">
              <a:defRPr sz="1400"/>
            </a:lvl3pPr>
            <a:lvl4pPr marL="796925" indent="-169863">
              <a:defRPr sz="1200"/>
            </a:lvl4pPr>
            <a:lvl5pPr marL="966788" indent="-169863">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838200"/>
            <a:ext cx="4265613" cy="57150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0"/>
            <a:ext cx="8683625"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7013" y="838200"/>
            <a:ext cx="4265612"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838200"/>
            <a:ext cx="4265613"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29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6294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6580" y="1"/>
            <a:ext cx="8683625" cy="68636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26580" y="837640"/>
            <a:ext cx="4271818" cy="2765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6944" y="837640"/>
            <a:ext cx="4273261" cy="2765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226580" y="3737162"/>
            <a:ext cx="8683625" cy="2765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nonotch-bluegradient-3.jpg"/>
          <p:cNvPicPr>
            <a:picLocks noChangeAspect="1"/>
          </p:cNvPicPr>
          <p:nvPr/>
        </p:nvPicPr>
        <p:blipFill>
          <a:blip r:embed="rId12" cstate="print"/>
          <a:srcRect/>
          <a:stretch>
            <a:fillRect/>
          </a:stretch>
        </p:blipFill>
        <p:spPr bwMode="auto">
          <a:xfrm>
            <a:off x="0" y="0"/>
            <a:ext cx="9144000" cy="1146175"/>
          </a:xfrm>
          <a:prstGeom prst="rect">
            <a:avLst/>
          </a:prstGeom>
          <a:noFill/>
          <a:ln w="9525">
            <a:noFill/>
            <a:miter lim="800000"/>
            <a:headEnd/>
            <a:tailEnd/>
          </a:ln>
        </p:spPr>
      </p:pic>
      <p:sp>
        <p:nvSpPr>
          <p:cNvPr id="1027" name="Rectangle 4"/>
          <p:cNvSpPr>
            <a:spLocks noGrp="1" noChangeArrowheads="1"/>
          </p:cNvSpPr>
          <p:nvPr>
            <p:ph type="body" idx="1"/>
          </p:nvPr>
        </p:nvSpPr>
        <p:spPr bwMode="auto">
          <a:xfrm>
            <a:off x="227013" y="838200"/>
            <a:ext cx="8683625" cy="5715000"/>
          </a:xfrm>
          <a:prstGeom prst="rect">
            <a:avLst/>
          </a:prstGeom>
          <a:noFill/>
          <a:ln w="3175">
            <a:noFill/>
            <a:prstDash val="sysDot"/>
            <a:miter lim="800000"/>
            <a:headEnd/>
            <a:tailEnd/>
          </a:ln>
        </p:spPr>
        <p:txBody>
          <a:bodyPr vert="horz" wrap="square" lIns="82039" tIns="41020" rIns="82039" bIns="410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5"/>
          <p:cNvSpPr>
            <a:spLocks noGrp="1" noChangeArrowheads="1"/>
          </p:cNvSpPr>
          <p:nvPr>
            <p:ph type="title"/>
          </p:nvPr>
        </p:nvSpPr>
        <p:spPr bwMode="auto">
          <a:xfrm>
            <a:off x="227013" y="0"/>
            <a:ext cx="8683625" cy="6858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Click to edit Master title style</a:t>
            </a:r>
          </a:p>
        </p:txBody>
      </p:sp>
      <p:sp>
        <p:nvSpPr>
          <p:cNvPr id="306182" name="Text Box 6"/>
          <p:cNvSpPr txBox="1">
            <a:spLocks noChangeArrowheads="1"/>
          </p:cNvSpPr>
          <p:nvPr/>
        </p:nvSpPr>
        <p:spPr bwMode="auto">
          <a:xfrm>
            <a:off x="50800" y="6534150"/>
            <a:ext cx="361950" cy="285750"/>
          </a:xfrm>
          <a:prstGeom prst="rect">
            <a:avLst/>
          </a:prstGeom>
          <a:noFill/>
          <a:ln w="9525">
            <a:noFill/>
            <a:miter lim="800000"/>
            <a:headEnd/>
            <a:tailEnd/>
          </a:ln>
          <a:effectLst/>
        </p:spPr>
        <p:txBody>
          <a:bodyPr lIns="66053" tIns="66053" rIns="66053" bIns="66053">
            <a:spAutoFit/>
          </a:bodyPr>
          <a:lstStyle/>
          <a:p>
            <a:pPr algn="ctr" eaLnBrk="0" hangingPunct="0">
              <a:spcBef>
                <a:spcPct val="50000"/>
              </a:spcBef>
              <a:buFont typeface="MSDW" pitchFamily="34" charset="2"/>
              <a:buNone/>
              <a:defRPr/>
            </a:pPr>
            <a:fld id="{68A69DBB-CB0C-48B6-ABE2-CF38B68E5B95}" type="slidenum">
              <a:rPr lang="en-US" sz="1000">
                <a:solidFill>
                  <a:schemeClr val="tx1">
                    <a:lumMod val="50000"/>
                    <a:lumOff val="50000"/>
                  </a:schemeClr>
                </a:solidFill>
                <a:latin typeface="Arial Black" pitchFamily="34" charset="0"/>
                <a:cs typeface="Arial" charset="0"/>
              </a:rPr>
              <a:pPr algn="ctr" eaLnBrk="0" hangingPunct="0">
                <a:spcBef>
                  <a:spcPct val="50000"/>
                </a:spcBef>
                <a:buFont typeface="MSDW" pitchFamily="34" charset="2"/>
                <a:buNone/>
                <a:defRPr/>
              </a:pPr>
              <a:t>‹#›</a:t>
            </a:fld>
            <a:endParaRPr lang="en-US" sz="1000" dirty="0">
              <a:solidFill>
                <a:schemeClr val="tx1">
                  <a:lumMod val="50000"/>
                  <a:lumOff val="50000"/>
                </a:schemeClr>
              </a:solidFill>
              <a:latin typeface="Arial Black" pitchFamily="34" charset="0"/>
              <a:cs typeface="Arial" charset="0"/>
            </a:endParaRPr>
          </a:p>
        </p:txBody>
      </p:sp>
      <p:pic>
        <p:nvPicPr>
          <p:cNvPr id="1030" name="Picture 7" descr="LogoLow"/>
          <p:cNvPicPr>
            <a:picLocks noChangeAspect="1" noChangeArrowheads="1"/>
          </p:cNvPicPr>
          <p:nvPr/>
        </p:nvPicPr>
        <p:blipFill>
          <a:blip r:embed="rId13" cstate="print"/>
          <a:srcRect/>
          <a:stretch>
            <a:fillRect/>
          </a:stretch>
        </p:blipFill>
        <p:spPr bwMode="auto">
          <a:xfrm>
            <a:off x="8077200" y="6307138"/>
            <a:ext cx="990600" cy="474662"/>
          </a:xfrm>
          <a:prstGeom prst="rect">
            <a:avLst/>
          </a:prstGeom>
          <a:noFill/>
          <a:ln w="9525">
            <a:noFill/>
            <a:miter lim="800000"/>
            <a:headEnd/>
            <a:tailEnd/>
          </a:ln>
        </p:spPr>
      </p:pic>
      <p:sp>
        <p:nvSpPr>
          <p:cNvPr id="306184" name="Text Box 8"/>
          <p:cNvSpPr txBox="1">
            <a:spLocks noChangeArrowheads="1"/>
          </p:cNvSpPr>
          <p:nvPr/>
        </p:nvSpPr>
        <p:spPr bwMode="auto">
          <a:xfrm>
            <a:off x="1651000" y="6524625"/>
            <a:ext cx="5349875" cy="285750"/>
          </a:xfrm>
          <a:prstGeom prst="rect">
            <a:avLst/>
          </a:prstGeom>
          <a:noFill/>
          <a:ln w="9525">
            <a:noFill/>
            <a:miter lim="800000"/>
            <a:headEnd/>
            <a:tailEnd/>
          </a:ln>
          <a:effectLst/>
        </p:spPr>
        <p:txBody>
          <a:bodyPr lIns="66053" tIns="66053" rIns="66053" bIns="66053">
            <a:spAutoFit/>
          </a:bodyPr>
          <a:lstStyle/>
          <a:p>
            <a:pPr algn="ctr">
              <a:defRPr/>
            </a:pPr>
            <a:r>
              <a:rPr lang="en-US" sz="1000" b="1" i="1" dirty="0">
                <a:solidFill>
                  <a:schemeClr val="bg1"/>
                </a:solidFill>
                <a:cs typeface="Arial" charset="0"/>
              </a:rPr>
              <a:t>Silicon Laboratories Confidential</a:t>
            </a:r>
            <a:endParaRPr lang="en-US" dirty="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3703" r:id="rId1"/>
    <p:sldLayoutId id="2147483696" r:id="rId2"/>
    <p:sldLayoutId id="2147483697" r:id="rId3"/>
    <p:sldLayoutId id="2147483698" r:id="rId4"/>
    <p:sldLayoutId id="2147483699" r:id="rId5"/>
    <p:sldLayoutId id="2147483700" r:id="rId6"/>
    <p:sldLayoutId id="2147483701" r:id="rId7"/>
    <p:sldLayoutId id="2147483702" r:id="rId8"/>
    <p:sldLayoutId id="2147483704" r:id="rId9"/>
    <p:sldLayoutId id="2147483705" r:id="rId10"/>
  </p:sldLayoutIdLst>
  <p:hf hdr="0" dt="0"/>
  <p:txStyles>
    <p:titleStyle>
      <a:lvl1pPr algn="l" rtl="0" fontAlgn="base">
        <a:spcBef>
          <a:spcPct val="0"/>
        </a:spcBef>
        <a:spcAft>
          <a:spcPct val="0"/>
        </a:spcAft>
        <a:defRPr sz="28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Black" pitchFamily="34" charset="0"/>
        </a:defRPr>
      </a:lvl2pPr>
      <a:lvl3pPr algn="l" rtl="0" fontAlgn="base">
        <a:spcBef>
          <a:spcPct val="0"/>
        </a:spcBef>
        <a:spcAft>
          <a:spcPct val="0"/>
        </a:spcAft>
        <a:defRPr sz="2800">
          <a:solidFill>
            <a:schemeClr val="bg1"/>
          </a:solidFill>
          <a:latin typeface="Arial Black" pitchFamily="34" charset="0"/>
        </a:defRPr>
      </a:lvl3pPr>
      <a:lvl4pPr algn="l" rtl="0" fontAlgn="base">
        <a:spcBef>
          <a:spcPct val="0"/>
        </a:spcBef>
        <a:spcAft>
          <a:spcPct val="0"/>
        </a:spcAft>
        <a:defRPr sz="2800">
          <a:solidFill>
            <a:schemeClr val="bg1"/>
          </a:solidFill>
          <a:latin typeface="Arial Black" pitchFamily="34" charset="0"/>
        </a:defRPr>
      </a:lvl4pPr>
      <a:lvl5pPr algn="l" rtl="0" fontAlgn="base">
        <a:spcBef>
          <a:spcPct val="0"/>
        </a:spcBef>
        <a:spcAft>
          <a:spcPct val="0"/>
        </a:spcAft>
        <a:defRPr sz="2800">
          <a:solidFill>
            <a:schemeClr val="bg1"/>
          </a:solidFill>
          <a:latin typeface="Arial Black" pitchFamily="34" charset="0"/>
        </a:defRPr>
      </a:lvl5pPr>
      <a:lvl6pPr marL="457200" algn="l" rtl="0" eaLnBrk="1" fontAlgn="base" hangingPunct="1">
        <a:spcBef>
          <a:spcPct val="0"/>
        </a:spcBef>
        <a:spcAft>
          <a:spcPct val="0"/>
        </a:spcAft>
        <a:defRPr sz="2800">
          <a:solidFill>
            <a:schemeClr val="bg1"/>
          </a:solidFill>
          <a:latin typeface="Arial Black" pitchFamily="34" charset="0"/>
        </a:defRPr>
      </a:lvl6pPr>
      <a:lvl7pPr marL="914400" algn="l" rtl="0" eaLnBrk="1" fontAlgn="base" hangingPunct="1">
        <a:spcBef>
          <a:spcPct val="0"/>
        </a:spcBef>
        <a:spcAft>
          <a:spcPct val="0"/>
        </a:spcAft>
        <a:defRPr sz="2800">
          <a:solidFill>
            <a:schemeClr val="bg1"/>
          </a:solidFill>
          <a:latin typeface="Arial Black" pitchFamily="34" charset="0"/>
        </a:defRPr>
      </a:lvl7pPr>
      <a:lvl8pPr marL="1371600" algn="l" rtl="0" eaLnBrk="1" fontAlgn="base" hangingPunct="1">
        <a:spcBef>
          <a:spcPct val="0"/>
        </a:spcBef>
        <a:spcAft>
          <a:spcPct val="0"/>
        </a:spcAft>
        <a:defRPr sz="2800">
          <a:solidFill>
            <a:schemeClr val="bg1"/>
          </a:solidFill>
          <a:latin typeface="Arial Black" pitchFamily="34" charset="0"/>
        </a:defRPr>
      </a:lvl8pPr>
      <a:lvl9pPr marL="1828800" algn="l" rtl="0" eaLnBrk="1" fontAlgn="base" hangingPunct="1">
        <a:spcBef>
          <a:spcPct val="0"/>
        </a:spcBef>
        <a:spcAft>
          <a:spcPct val="0"/>
        </a:spcAft>
        <a:defRPr sz="2800">
          <a:solidFill>
            <a:schemeClr val="bg1"/>
          </a:solidFill>
          <a:latin typeface="Arial Black" pitchFamily="34" charset="0"/>
        </a:defRPr>
      </a:lvl9pPr>
    </p:titleStyle>
    <p:bodyStyle>
      <a:lvl1pPr marL="228600" indent="-228600" algn="l" rtl="0" fontAlgn="base">
        <a:spcBef>
          <a:spcPts val="1200"/>
        </a:spcBef>
        <a:spcAft>
          <a:spcPct val="0"/>
        </a:spcAft>
        <a:buClr>
          <a:srgbClr val="990000"/>
        </a:buClr>
        <a:buFont typeface="Wingdings" pitchFamily="2" charset="2"/>
        <a:buChar char="Ø"/>
        <a:defRPr sz="2000" b="1">
          <a:solidFill>
            <a:srgbClr val="000000"/>
          </a:solidFill>
          <a:latin typeface="+mn-lt"/>
          <a:ea typeface="+mn-ea"/>
          <a:cs typeface="+mn-cs"/>
        </a:defRPr>
      </a:lvl1pPr>
      <a:lvl2pPr marL="457200" indent="-228600" algn="l" rtl="0" fontAlgn="base">
        <a:spcBef>
          <a:spcPct val="20000"/>
        </a:spcBef>
        <a:spcAft>
          <a:spcPct val="0"/>
        </a:spcAft>
        <a:buClr>
          <a:srgbClr val="990000"/>
        </a:buClr>
        <a:buSzPct val="100000"/>
        <a:buFont typeface="Wingdings" pitchFamily="2" charset="2"/>
        <a:buChar char="§"/>
        <a:defRPr>
          <a:solidFill>
            <a:srgbClr val="000000"/>
          </a:solidFill>
          <a:latin typeface="+mn-lt"/>
        </a:defRPr>
      </a:lvl2pPr>
      <a:lvl3pPr marL="685800" indent="-228600" algn="l" rtl="0" fontAlgn="base">
        <a:spcBef>
          <a:spcPct val="20000"/>
        </a:spcBef>
        <a:spcAft>
          <a:spcPct val="0"/>
        </a:spcAft>
        <a:buClr>
          <a:srgbClr val="990000"/>
        </a:buClr>
        <a:buFont typeface="Arial" pitchFamily="34" charset="0"/>
        <a:buChar char="•"/>
        <a:defRPr sz="1600">
          <a:solidFill>
            <a:srgbClr val="000000"/>
          </a:solidFill>
          <a:latin typeface="+mn-lt"/>
        </a:defRPr>
      </a:lvl3pPr>
      <a:lvl4pPr marL="914400" indent="-228600" algn="l" rtl="0" fontAlgn="base">
        <a:spcBef>
          <a:spcPct val="20000"/>
        </a:spcBef>
        <a:spcAft>
          <a:spcPct val="0"/>
        </a:spcAft>
        <a:buClr>
          <a:srgbClr val="990000"/>
        </a:buClr>
        <a:buChar char="•"/>
        <a:defRPr sz="1400">
          <a:solidFill>
            <a:srgbClr val="000000"/>
          </a:solidFill>
          <a:latin typeface="+mn-lt"/>
        </a:defRPr>
      </a:lvl4pPr>
      <a:lvl5pPr marL="1143000" indent="-228600" algn="l" rtl="0" fontAlgn="base">
        <a:spcBef>
          <a:spcPct val="20000"/>
        </a:spcBef>
        <a:spcAft>
          <a:spcPct val="0"/>
        </a:spcAft>
        <a:buClr>
          <a:srgbClr val="990000"/>
        </a:buClr>
        <a:buFont typeface="Arial" pitchFamily="34" charset="0"/>
        <a:buChar char="•"/>
        <a:defRPr sz="1400">
          <a:solidFill>
            <a:srgbClr val="000000"/>
          </a:solidFill>
          <a:latin typeface="+mn-lt"/>
        </a:defRPr>
      </a:lvl5pPr>
      <a:lvl6pPr marL="2514600" indent="-228600" algn="l" rtl="0" eaLnBrk="1" fontAlgn="base" hangingPunct="1">
        <a:spcBef>
          <a:spcPct val="20000"/>
        </a:spcBef>
        <a:spcAft>
          <a:spcPct val="0"/>
        </a:spcAft>
        <a:buClr>
          <a:srgbClr val="990000"/>
        </a:buClr>
        <a:defRPr sz="1600">
          <a:solidFill>
            <a:srgbClr val="000000"/>
          </a:solidFill>
          <a:latin typeface="+mn-lt"/>
        </a:defRPr>
      </a:lvl6pPr>
      <a:lvl7pPr marL="2971800" indent="-228600" algn="l" rtl="0" eaLnBrk="1" fontAlgn="base" hangingPunct="1">
        <a:spcBef>
          <a:spcPct val="20000"/>
        </a:spcBef>
        <a:spcAft>
          <a:spcPct val="0"/>
        </a:spcAft>
        <a:buClr>
          <a:srgbClr val="990000"/>
        </a:buClr>
        <a:defRPr sz="1600">
          <a:solidFill>
            <a:srgbClr val="000000"/>
          </a:solidFill>
          <a:latin typeface="+mn-lt"/>
        </a:defRPr>
      </a:lvl7pPr>
      <a:lvl8pPr marL="3429000" indent="-228600" algn="l" rtl="0" eaLnBrk="1" fontAlgn="base" hangingPunct="1">
        <a:spcBef>
          <a:spcPct val="20000"/>
        </a:spcBef>
        <a:spcAft>
          <a:spcPct val="0"/>
        </a:spcAft>
        <a:buClr>
          <a:srgbClr val="990000"/>
        </a:buClr>
        <a:defRPr sz="1600">
          <a:solidFill>
            <a:srgbClr val="000000"/>
          </a:solidFill>
          <a:latin typeface="+mn-lt"/>
        </a:defRPr>
      </a:lvl8pPr>
      <a:lvl9pPr marL="3886200" indent="-228600" algn="l" rtl="0" eaLnBrk="1" fontAlgn="base" hangingPunct="1">
        <a:spcBef>
          <a:spcPct val="20000"/>
        </a:spcBef>
        <a:spcAft>
          <a:spcPct val="0"/>
        </a:spcAft>
        <a:buClr>
          <a:srgbClr val="990000"/>
        </a:buCl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18" Type="http://schemas.openxmlformats.org/officeDocument/2006/relationships/image" Target="../media/image21.jpeg"/><Relationship Id="rId26" Type="http://schemas.openxmlformats.org/officeDocument/2006/relationships/image" Target="../media/image29.jpeg"/><Relationship Id="rId3" Type="http://schemas.openxmlformats.org/officeDocument/2006/relationships/notesSlide" Target="../notesSlides/notesSlide3.xml"/><Relationship Id="rId21" Type="http://schemas.openxmlformats.org/officeDocument/2006/relationships/image" Target="../media/image24.pn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jpeg"/><Relationship Id="rId2" Type="http://schemas.openxmlformats.org/officeDocument/2006/relationships/slideLayout" Target="../slideLayouts/slideLayout4.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jpeg"/><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4.jpeg"/><Relationship Id="rId5" Type="http://schemas.openxmlformats.org/officeDocument/2006/relationships/image" Target="../media/image8.jpe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jpeg"/><Relationship Id="rId31" Type="http://schemas.openxmlformats.org/officeDocument/2006/relationships/image" Target="../media/image33.png"/><Relationship Id="rId4" Type="http://schemas.openxmlformats.org/officeDocument/2006/relationships/image" Target="../media/image7.wmf"/><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silabs.com/products/wireless/zigbee/Pages/zigbee-training-videos.aspx"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3.jpeg"/><Relationship Id="rId18" Type="http://schemas.openxmlformats.org/officeDocument/2006/relationships/image" Target="../media/image57.png"/><Relationship Id="rId26" Type="http://schemas.openxmlformats.org/officeDocument/2006/relationships/image" Target="../media/image27.png"/><Relationship Id="rId39" Type="http://schemas.openxmlformats.org/officeDocument/2006/relationships/image" Target="../media/image75.png"/><Relationship Id="rId3" Type="http://schemas.openxmlformats.org/officeDocument/2006/relationships/image" Target="../media/image44.png"/><Relationship Id="rId21" Type="http://schemas.openxmlformats.org/officeDocument/2006/relationships/image" Target="../media/image60.jpeg"/><Relationship Id="rId34" Type="http://schemas.openxmlformats.org/officeDocument/2006/relationships/image" Target="../media/image70.jpeg"/><Relationship Id="rId42" Type="http://schemas.openxmlformats.org/officeDocument/2006/relationships/image" Target="../media/image78.png"/><Relationship Id="rId47" Type="http://schemas.openxmlformats.org/officeDocument/2006/relationships/image" Target="../media/image83.png"/><Relationship Id="rId7" Type="http://schemas.openxmlformats.org/officeDocument/2006/relationships/image" Target="../media/image48.png"/><Relationship Id="rId12" Type="http://schemas.openxmlformats.org/officeDocument/2006/relationships/image" Target="../media/image52.jpeg"/><Relationship Id="rId17" Type="http://schemas.openxmlformats.org/officeDocument/2006/relationships/image" Target="../media/image56.png"/><Relationship Id="rId25" Type="http://schemas.openxmlformats.org/officeDocument/2006/relationships/image" Target="../media/image20.png"/><Relationship Id="rId33" Type="http://schemas.openxmlformats.org/officeDocument/2006/relationships/image" Target="../media/image69.png"/><Relationship Id="rId38" Type="http://schemas.openxmlformats.org/officeDocument/2006/relationships/image" Target="../media/image74.jpeg"/><Relationship Id="rId46" Type="http://schemas.openxmlformats.org/officeDocument/2006/relationships/image" Target="../media/image82.png"/><Relationship Id="rId2" Type="http://schemas.openxmlformats.org/officeDocument/2006/relationships/notesSlide" Target="../notesSlides/notesSlide41.xml"/><Relationship Id="rId16" Type="http://schemas.openxmlformats.org/officeDocument/2006/relationships/image" Target="../media/image55.png"/><Relationship Id="rId20" Type="http://schemas.openxmlformats.org/officeDocument/2006/relationships/image" Target="../media/image59.png"/><Relationship Id="rId29" Type="http://schemas.openxmlformats.org/officeDocument/2006/relationships/image" Target="../media/image65.png"/><Relationship Id="rId41"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47.png"/><Relationship Id="rId11" Type="http://schemas.openxmlformats.org/officeDocument/2006/relationships/image" Target="../media/image51.png"/><Relationship Id="rId24" Type="http://schemas.openxmlformats.org/officeDocument/2006/relationships/image" Target="../media/image63.jpeg"/><Relationship Id="rId32" Type="http://schemas.openxmlformats.org/officeDocument/2006/relationships/image" Target="../media/image68.jpeg"/><Relationship Id="rId37" Type="http://schemas.openxmlformats.org/officeDocument/2006/relationships/image" Target="../media/image73.jpeg"/><Relationship Id="rId40" Type="http://schemas.openxmlformats.org/officeDocument/2006/relationships/image" Target="../media/image76.png"/><Relationship Id="rId45" Type="http://schemas.openxmlformats.org/officeDocument/2006/relationships/image" Target="../media/image81.png"/><Relationship Id="rId5" Type="http://schemas.openxmlformats.org/officeDocument/2006/relationships/image" Target="../media/image46.png"/><Relationship Id="rId15" Type="http://schemas.openxmlformats.org/officeDocument/2006/relationships/image" Target="../media/image54.png"/><Relationship Id="rId23" Type="http://schemas.openxmlformats.org/officeDocument/2006/relationships/image" Target="../media/image62.png"/><Relationship Id="rId28" Type="http://schemas.openxmlformats.org/officeDocument/2006/relationships/image" Target="../media/image64.png"/><Relationship Id="rId36" Type="http://schemas.openxmlformats.org/officeDocument/2006/relationships/image" Target="../media/image72.png"/><Relationship Id="rId10" Type="http://schemas.openxmlformats.org/officeDocument/2006/relationships/image" Target="../media/image17.png"/><Relationship Id="rId19" Type="http://schemas.openxmlformats.org/officeDocument/2006/relationships/image" Target="../media/image58.jpeg"/><Relationship Id="rId31" Type="http://schemas.openxmlformats.org/officeDocument/2006/relationships/image" Target="../media/image67.png"/><Relationship Id="rId44" Type="http://schemas.openxmlformats.org/officeDocument/2006/relationships/image" Target="../media/image80.png"/><Relationship Id="rId4" Type="http://schemas.openxmlformats.org/officeDocument/2006/relationships/image" Target="../media/image45.jpeg"/><Relationship Id="rId9" Type="http://schemas.openxmlformats.org/officeDocument/2006/relationships/image" Target="../media/image50.jpeg"/><Relationship Id="rId14" Type="http://schemas.openxmlformats.org/officeDocument/2006/relationships/image" Target="../media/image23.png"/><Relationship Id="rId22" Type="http://schemas.openxmlformats.org/officeDocument/2006/relationships/image" Target="../media/image61.png"/><Relationship Id="rId27" Type="http://schemas.openxmlformats.org/officeDocument/2006/relationships/image" Target="../media/image24.png"/><Relationship Id="rId30" Type="http://schemas.openxmlformats.org/officeDocument/2006/relationships/image" Target="../media/image66.jpeg"/><Relationship Id="rId35" Type="http://schemas.openxmlformats.org/officeDocument/2006/relationships/image" Target="../media/image71.jpeg"/><Relationship Id="rId43" Type="http://schemas.openxmlformats.org/officeDocument/2006/relationships/image" Target="../media/image79.png"/><Relationship Id="rId48" Type="http://schemas.openxmlformats.org/officeDocument/2006/relationships/image" Target="../media/image8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www.ember.com/support_index.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mailto:portal-logins@silabs.co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www.silabs.com/zigbee"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hyperlink" Target="http://www.edom.tw/"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err="1" smtClean="0"/>
              <a:t>ZigBee</a:t>
            </a:r>
            <a:r>
              <a:rPr lang="en-US" dirty="0" smtClean="0"/>
              <a:t>™ Concepts</a:t>
            </a:r>
          </a:p>
        </p:txBody>
      </p:sp>
      <p:sp>
        <p:nvSpPr>
          <p:cNvPr id="3075" name="Rectangle 3"/>
          <p:cNvSpPr>
            <a:spLocks noGrp="1" noChangeArrowheads="1"/>
          </p:cNvSpPr>
          <p:nvPr>
            <p:ph type="subTitle" idx="1"/>
          </p:nvPr>
        </p:nvSpPr>
        <p:spPr/>
        <p:txBody>
          <a:bodyPr/>
          <a:lstStyle/>
          <a:p>
            <a:r>
              <a:rPr lang="en-US" dirty="0" smtClean="0"/>
              <a:t>How to Use the </a:t>
            </a:r>
            <a:r>
              <a:rPr lang="en-US" dirty="0" err="1" smtClean="0"/>
              <a:t>ZigBee</a:t>
            </a:r>
            <a:r>
              <a:rPr lang="en-US" dirty="0" smtClean="0"/>
              <a:t> Standard to Build Robust Mesh Networks </a:t>
            </a:r>
          </a:p>
        </p:txBody>
      </p:sp>
      <p:sp>
        <p:nvSpPr>
          <p:cNvPr id="3076" name="Rectangle 2"/>
          <p:cNvSpPr>
            <a:spLocks noGrp="1" noChangeArrowheads="1"/>
          </p:cNvSpPr>
          <p:nvPr>
            <p:ph type="dt" sz="quarter" idx="4294967295"/>
          </p:nvPr>
        </p:nvSpPr>
        <p:spPr bwMode="auto">
          <a:xfrm>
            <a:off x="0" y="6245225"/>
            <a:ext cx="2133600" cy="476250"/>
          </a:xfrm>
          <a:prstGeom prst="rect">
            <a:avLst/>
          </a:prstGeom>
          <a:noFill/>
          <a:ln>
            <a:miter lim="800000"/>
            <a:headEnd/>
            <a:tailEnd/>
          </a:ln>
        </p:spPr>
        <p:txBody>
          <a:bodyPr/>
          <a:lstStyle/>
          <a:p>
            <a:endParaRPr lang="en-US" altLang="zh-CN">
              <a:ea typeface="SimSun" pitchFamily="2" charset="-122"/>
            </a:endParaRP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600" smtClean="0"/>
              <a:t>Home Automation (HA) Profile – Device Types</a:t>
            </a:r>
          </a:p>
        </p:txBody>
      </p:sp>
      <p:sp>
        <p:nvSpPr>
          <p:cNvPr id="14339" name="Rectangle 3"/>
          <p:cNvSpPr>
            <a:spLocks noGrp="1" noChangeArrowheads="1"/>
          </p:cNvSpPr>
          <p:nvPr>
            <p:ph type="body" idx="1"/>
          </p:nvPr>
        </p:nvSpPr>
        <p:spPr/>
        <p:txBody>
          <a:bodyPr/>
          <a:lstStyle/>
          <a:p>
            <a:r>
              <a:rPr lang="en-US" smtClean="0"/>
              <a:t>General</a:t>
            </a:r>
          </a:p>
          <a:p>
            <a:pPr lvl="1"/>
            <a:r>
              <a:rPr lang="en-US" smtClean="0"/>
              <a:t>Range Extender, On/Off Switch &amp; Output, Level Control Switch &amp; Output, Mains Outlet, Remote Control, Config Tool, Simple Sensor</a:t>
            </a:r>
          </a:p>
          <a:p>
            <a:r>
              <a:rPr lang="en-US" smtClean="0"/>
              <a:t>Lighting</a:t>
            </a:r>
          </a:p>
          <a:p>
            <a:pPr lvl="1"/>
            <a:r>
              <a:rPr lang="en-US" smtClean="0"/>
              <a:t>Light, Switch, Dimmer, Occupancy &amp; Light Sensor</a:t>
            </a:r>
          </a:p>
          <a:p>
            <a:r>
              <a:rPr lang="en-US" smtClean="0"/>
              <a:t>Closures</a:t>
            </a:r>
          </a:p>
          <a:p>
            <a:pPr lvl="1"/>
            <a:r>
              <a:rPr lang="en-US" smtClean="0"/>
              <a:t>Shade &amp; Controller</a:t>
            </a:r>
          </a:p>
          <a:p>
            <a:r>
              <a:rPr lang="en-US" smtClean="0"/>
              <a:t>HVAC</a:t>
            </a:r>
          </a:p>
          <a:p>
            <a:pPr lvl="1"/>
            <a:r>
              <a:rPr lang="en-US" smtClean="0"/>
              <a:t>Heater/Cooler, Thermostat, Temp / Pressure / Flow Sensor, Pump &amp; Controller</a:t>
            </a:r>
          </a:p>
          <a:p>
            <a:r>
              <a:rPr lang="en-US" smtClean="0">
                <a:sym typeface="Wingdings" pitchFamily="2" charset="2"/>
              </a:rPr>
              <a:t>Intruder Alarm Systems (IAS)</a:t>
            </a:r>
          </a:p>
          <a:p>
            <a:pPr lvl="1"/>
            <a:r>
              <a:rPr lang="en-US" smtClean="0">
                <a:sym typeface="Wingdings" pitchFamily="2" charset="2"/>
              </a:rPr>
              <a:t>Warning Device, Controller/Indicator, Zone</a:t>
            </a:r>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Smart Energy (SE) Profile</a:t>
            </a:r>
          </a:p>
        </p:txBody>
      </p:sp>
      <p:sp>
        <p:nvSpPr>
          <p:cNvPr id="15363" name="Rectangle 3"/>
          <p:cNvSpPr>
            <a:spLocks noGrp="1" noChangeArrowheads="1"/>
          </p:cNvSpPr>
          <p:nvPr>
            <p:ph sz="half" idx="1"/>
          </p:nvPr>
        </p:nvSpPr>
        <p:spPr>
          <a:xfrm>
            <a:off x="227012" y="838200"/>
            <a:ext cx="5259388" cy="5715000"/>
          </a:xfrm>
        </p:spPr>
        <p:txBody>
          <a:bodyPr/>
          <a:lstStyle/>
          <a:p>
            <a:r>
              <a:rPr lang="en-US" dirty="0" smtClean="0"/>
              <a:t>Defined by </a:t>
            </a:r>
            <a:r>
              <a:rPr lang="en-US" dirty="0" err="1" smtClean="0"/>
              <a:t>ZigBee</a:t>
            </a:r>
            <a:r>
              <a:rPr lang="en-US" dirty="0" smtClean="0"/>
              <a:t> Alliance’s ZSE group</a:t>
            </a:r>
          </a:p>
          <a:p>
            <a:r>
              <a:rPr lang="en-US" dirty="0" smtClean="0"/>
              <a:t>Interface between AMI and HANs</a:t>
            </a:r>
          </a:p>
          <a:p>
            <a:r>
              <a:rPr lang="en-US" dirty="0" smtClean="0"/>
              <a:t>Security is a </a:t>
            </a:r>
            <a:r>
              <a:rPr lang="en-US" i="1" dirty="0" smtClean="0"/>
              <a:t>key</a:t>
            </a:r>
            <a:r>
              <a:rPr lang="en-US" dirty="0" smtClean="0"/>
              <a:t> concern</a:t>
            </a:r>
          </a:p>
          <a:p>
            <a:pPr lvl="1"/>
            <a:r>
              <a:rPr lang="en-US" dirty="0" smtClean="0"/>
              <a:t>Standard Security + extra features</a:t>
            </a:r>
          </a:p>
          <a:p>
            <a:pPr lvl="1"/>
            <a:r>
              <a:rPr lang="en-US" dirty="0" smtClean="0"/>
              <a:t>NWK layer encryption among all nodes in network</a:t>
            </a:r>
          </a:p>
          <a:p>
            <a:pPr lvl="1"/>
            <a:r>
              <a:rPr lang="en-US" dirty="0" smtClean="0"/>
              <a:t>APS layer encryption among pairs of devices</a:t>
            </a:r>
          </a:p>
          <a:p>
            <a:pPr lvl="1"/>
            <a:r>
              <a:rPr lang="en-US" dirty="0" smtClean="0"/>
              <a:t>Trust Center facilitates key installation</a:t>
            </a:r>
          </a:p>
          <a:p>
            <a:pPr lvl="1"/>
            <a:r>
              <a:rPr lang="en-US" dirty="0" smtClean="0"/>
              <a:t>Key Establishment Cluster to negotiate unique keys via ECC</a:t>
            </a:r>
          </a:p>
          <a:p>
            <a:r>
              <a:rPr lang="en-US" dirty="0" smtClean="0"/>
              <a:t>Anonymous messaging for AMI</a:t>
            </a:r>
            <a:r>
              <a:rPr lang="en-US" dirty="0" smtClean="0">
                <a:sym typeface="Wingdings" pitchFamily="2" charset="2"/>
              </a:rPr>
              <a:t>HAN </a:t>
            </a:r>
            <a:r>
              <a:rPr lang="en-US" dirty="0" err="1" smtClean="0">
                <a:sym typeface="Wingdings" pitchFamily="2" charset="2"/>
              </a:rPr>
              <a:t>comms</a:t>
            </a:r>
            <a:r>
              <a:rPr lang="en-US" dirty="0" smtClean="0">
                <a:sym typeface="Wingdings" pitchFamily="2" charset="2"/>
              </a:rPr>
              <a:t> (pricing, events, etc.  Avoids need for dedicated bridge device</a:t>
            </a:r>
          </a:p>
          <a:p>
            <a:r>
              <a:rPr lang="en-US" dirty="0" smtClean="0">
                <a:sym typeface="Wingdings" pitchFamily="2" charset="2"/>
              </a:rPr>
              <a:t>Typically </a:t>
            </a:r>
            <a:r>
              <a:rPr lang="en-US" dirty="0" err="1" smtClean="0">
                <a:sym typeface="Wingdings" pitchFamily="2" charset="2"/>
              </a:rPr>
              <a:t>ZigBee</a:t>
            </a:r>
            <a:r>
              <a:rPr lang="en-US" dirty="0" smtClean="0">
                <a:sym typeface="Wingdings" pitchFamily="2" charset="2"/>
              </a:rPr>
              <a:t> Pro, but </a:t>
            </a:r>
            <a:r>
              <a:rPr lang="en-US" dirty="0" err="1" smtClean="0">
                <a:sym typeface="Wingdings" pitchFamily="2" charset="2"/>
              </a:rPr>
              <a:t>ZigBee</a:t>
            </a:r>
            <a:r>
              <a:rPr lang="en-US" dirty="0" smtClean="0">
                <a:sym typeface="Wingdings" pitchFamily="2" charset="2"/>
              </a:rPr>
              <a:t> 2007 may be used for end devices</a:t>
            </a:r>
          </a:p>
          <a:p>
            <a:r>
              <a:rPr lang="en-US" dirty="0" smtClean="0">
                <a:sym typeface="Wingdings" pitchFamily="2" charset="2"/>
              </a:rPr>
              <a:t>Utilizes fragmentation for larger messages</a:t>
            </a:r>
          </a:p>
          <a:p>
            <a:r>
              <a:rPr lang="en-US" dirty="0" smtClean="0">
                <a:sym typeface="Wingdings" pitchFamily="2" charset="2"/>
              </a:rPr>
              <a:t>Uses channels that don’t overlap with </a:t>
            </a:r>
            <a:r>
              <a:rPr lang="en-US" dirty="0" err="1" smtClean="0">
                <a:sym typeface="Wingdings" pitchFamily="2" charset="2"/>
              </a:rPr>
              <a:t>WiFi</a:t>
            </a:r>
            <a:endParaRPr lang="en-US" dirty="0" smtClean="0"/>
          </a:p>
        </p:txBody>
      </p:sp>
      <p:sp>
        <p:nvSpPr>
          <p:cNvPr id="4" name="Content Placeholder 3"/>
          <p:cNvSpPr>
            <a:spLocks noGrp="1"/>
          </p:cNvSpPr>
          <p:nvPr>
            <p:ph sz="half" idx="2"/>
          </p:nvPr>
        </p:nvSpPr>
        <p:spPr>
          <a:xfrm>
            <a:off x="5562600" y="838200"/>
            <a:ext cx="3348038" cy="4419600"/>
          </a:xfrm>
          <a:solidFill>
            <a:schemeClr val="bg1">
              <a:lumMod val="95000"/>
            </a:schemeClr>
          </a:solidFill>
        </p:spPr>
        <p:txBody>
          <a:bodyPr/>
          <a:lstStyle/>
          <a:p>
            <a:r>
              <a:rPr lang="en-US" dirty="0" smtClean="0"/>
              <a:t>Clusters Used:</a:t>
            </a:r>
          </a:p>
          <a:p>
            <a:pPr lvl="1"/>
            <a:r>
              <a:rPr lang="en-US" dirty="0" smtClean="0">
                <a:sym typeface="Wingdings" pitchFamily="2" charset="2"/>
              </a:rPr>
              <a:t>Key Establishment</a:t>
            </a:r>
          </a:p>
          <a:p>
            <a:pPr lvl="1"/>
            <a:r>
              <a:rPr lang="en-US" dirty="0" smtClean="0">
                <a:sym typeface="Wingdings" pitchFamily="2" charset="2"/>
              </a:rPr>
              <a:t>Price </a:t>
            </a:r>
          </a:p>
          <a:p>
            <a:pPr lvl="1"/>
            <a:r>
              <a:rPr lang="en-US" dirty="0" smtClean="0">
                <a:sym typeface="Wingdings" pitchFamily="2" charset="2"/>
              </a:rPr>
              <a:t>Demand Response / Load Control (DRLC)</a:t>
            </a:r>
          </a:p>
          <a:p>
            <a:pPr lvl="1"/>
            <a:r>
              <a:rPr lang="en-US" dirty="0" smtClean="0">
                <a:sym typeface="Wingdings" pitchFamily="2" charset="2"/>
              </a:rPr>
              <a:t>Simple Metering</a:t>
            </a:r>
          </a:p>
          <a:p>
            <a:pPr lvl="1"/>
            <a:r>
              <a:rPr lang="en-US" dirty="0" smtClean="0">
                <a:sym typeface="Wingdings" pitchFamily="2" charset="2"/>
              </a:rPr>
              <a:t>Message (for updating displays)</a:t>
            </a:r>
          </a:p>
          <a:p>
            <a:pPr lvl="1"/>
            <a:r>
              <a:rPr lang="en-US" dirty="0" smtClean="0">
                <a:sym typeface="Wingdings" pitchFamily="2" charset="2"/>
              </a:rPr>
              <a:t>Over-the-Air [OTA] </a:t>
            </a:r>
            <a:r>
              <a:rPr lang="en-US" dirty="0" err="1" smtClean="0">
                <a:sym typeface="Wingdings" pitchFamily="2" charset="2"/>
              </a:rPr>
              <a:t>Bootloading</a:t>
            </a:r>
            <a:r>
              <a:rPr lang="en-US" dirty="0" smtClean="0">
                <a:sym typeface="Wingdings" pitchFamily="2" charset="2"/>
              </a:rPr>
              <a:t> (new in SE1.1)</a:t>
            </a:r>
          </a:p>
          <a:p>
            <a:pPr lvl="1"/>
            <a:r>
              <a:rPr lang="en-US" dirty="0" smtClean="0">
                <a:sym typeface="Wingdings" pitchFamily="2" charset="2"/>
              </a:rPr>
              <a:t>Tunneling (complex metering) (not yet completed)</a:t>
            </a:r>
          </a:p>
          <a:p>
            <a:pPr lvl="1"/>
            <a:r>
              <a:rPr lang="en-US" dirty="0" smtClean="0">
                <a:sym typeface="Wingdings" pitchFamily="2" charset="2"/>
              </a:rPr>
              <a:t>Pre-payment (not yet completed)</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Smart Energy (SE) Profile – Device Types</a:t>
            </a:r>
          </a:p>
        </p:txBody>
      </p:sp>
      <p:sp>
        <p:nvSpPr>
          <p:cNvPr id="17411" name="Rectangle 3"/>
          <p:cNvSpPr>
            <a:spLocks noGrp="1" noChangeArrowheads="1"/>
          </p:cNvSpPr>
          <p:nvPr>
            <p:ph type="body" idx="1"/>
          </p:nvPr>
        </p:nvSpPr>
        <p:spPr/>
        <p:txBody>
          <a:bodyPr/>
          <a:lstStyle/>
          <a:p>
            <a:r>
              <a:rPr lang="en-US" smtClean="0">
                <a:sym typeface="Wingdings" pitchFamily="2" charset="2"/>
              </a:rPr>
              <a:t>Energy Service Portal (ESP) – gateway between utility and home; acts as ZC &amp; TC</a:t>
            </a:r>
          </a:p>
          <a:p>
            <a:r>
              <a:rPr lang="en-US" smtClean="0">
                <a:sym typeface="Wingdings" pitchFamily="2" charset="2"/>
              </a:rPr>
              <a:t>Metering Device (gas, water, electric, …)</a:t>
            </a:r>
          </a:p>
          <a:p>
            <a:r>
              <a:rPr lang="en-US" smtClean="0">
                <a:sym typeface="Wingdings" pitchFamily="2" charset="2"/>
              </a:rPr>
              <a:t>In-Premise Display (IPD)</a:t>
            </a:r>
          </a:p>
          <a:p>
            <a:r>
              <a:rPr lang="en-US" smtClean="0">
                <a:sym typeface="Wingdings" pitchFamily="2" charset="2"/>
              </a:rPr>
              <a:t>Programmable Communicating Thermostat (PCT)</a:t>
            </a:r>
          </a:p>
          <a:p>
            <a:r>
              <a:rPr lang="en-US" smtClean="0">
                <a:sym typeface="Wingdings" pitchFamily="2" charset="2"/>
              </a:rPr>
              <a:t>Load Control Device (e.g. remote disconnect)</a:t>
            </a:r>
          </a:p>
          <a:p>
            <a:r>
              <a:rPr lang="en-US" smtClean="0">
                <a:sym typeface="Wingdings" pitchFamily="2" charset="2"/>
              </a:rPr>
              <a:t>Smart Appliance</a:t>
            </a:r>
          </a:p>
          <a:p>
            <a:r>
              <a:rPr lang="en-US" smtClean="0">
                <a:sym typeface="Wingdings" pitchFamily="2" charset="2"/>
              </a:rPr>
              <a:t>Prepayment Terminal</a:t>
            </a:r>
          </a:p>
          <a:p>
            <a:r>
              <a:rPr lang="en-US" smtClean="0">
                <a:sym typeface="Wingdings" pitchFamily="2" charset="2"/>
              </a:rPr>
              <a:t>Range Extender</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New Areas of ZigBee Development</a:t>
            </a:r>
          </a:p>
        </p:txBody>
      </p:sp>
      <p:sp>
        <p:nvSpPr>
          <p:cNvPr id="18435" name="Rectangle 3"/>
          <p:cNvSpPr>
            <a:spLocks noGrp="1" noChangeArrowheads="1"/>
          </p:cNvSpPr>
          <p:nvPr>
            <p:ph type="body" idx="1"/>
          </p:nvPr>
        </p:nvSpPr>
        <p:spPr/>
        <p:txBody>
          <a:bodyPr/>
          <a:lstStyle/>
          <a:p>
            <a:r>
              <a:rPr lang="en-US" smtClean="0"/>
              <a:t>Commercial Building Automation (ZBA group)</a:t>
            </a:r>
          </a:p>
          <a:p>
            <a:pPr lvl="1"/>
            <a:r>
              <a:rPr lang="en-US" smtClean="0"/>
              <a:t>Large building control for lighting, HVAC, industrial systems</a:t>
            </a:r>
          </a:p>
          <a:p>
            <a:pPr lvl="1"/>
            <a:r>
              <a:rPr lang="en-US" smtClean="0"/>
              <a:t>Supports BACNet tunnelling for legacy devices</a:t>
            </a:r>
          </a:p>
          <a:p>
            <a:r>
              <a:rPr lang="en-US" smtClean="0"/>
              <a:t>Personal, Home and Hospital Care (ZHC group)</a:t>
            </a:r>
          </a:p>
          <a:p>
            <a:pPr lvl="1"/>
            <a:r>
              <a:rPr lang="en-US" smtClean="0"/>
              <a:t>Improved monitoring and data collection</a:t>
            </a:r>
          </a:p>
          <a:p>
            <a:r>
              <a:rPr lang="en-US" smtClean="0"/>
              <a:t>Telecom applications (ZTA group) </a:t>
            </a:r>
          </a:p>
          <a:p>
            <a:pPr lvl="1"/>
            <a:r>
              <a:rPr lang="en-US" smtClean="0"/>
              <a:t>Number of applications for information delivery, location-based services, gaming</a:t>
            </a:r>
          </a:p>
          <a:p>
            <a:r>
              <a:rPr lang="en-US" smtClean="0"/>
              <a:t>SMA [Security, Monitoring, Automation] (ZHA group)</a:t>
            </a:r>
          </a:p>
          <a:p>
            <a:pPr lvl="1"/>
            <a:r>
              <a:rPr lang="en-US" smtClean="0"/>
              <a:t>Primarily implemented using HA profile </a:t>
            </a:r>
          </a:p>
          <a:p>
            <a:pPr lvl="1"/>
            <a:r>
              <a:rPr lang="en-US" smtClean="0"/>
              <a:t>Offered by cable/telecom providers through set-top box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New Areas of ZigBee Development (cont.)</a:t>
            </a:r>
          </a:p>
        </p:txBody>
      </p:sp>
      <p:sp>
        <p:nvSpPr>
          <p:cNvPr id="19459" name="Rectangle 3"/>
          <p:cNvSpPr>
            <a:spLocks noGrp="1" noChangeArrowheads="1"/>
          </p:cNvSpPr>
          <p:nvPr>
            <p:ph type="body" idx="1"/>
          </p:nvPr>
        </p:nvSpPr>
        <p:spPr/>
        <p:txBody>
          <a:bodyPr/>
          <a:lstStyle/>
          <a:p>
            <a:r>
              <a:rPr lang="en-US" smtClean="0"/>
              <a:t>IPv6-based ZigBee stack for SE2.0 (ZIP, ZSE groups)</a:t>
            </a:r>
          </a:p>
          <a:p>
            <a:pPr lvl="1"/>
            <a:r>
              <a:rPr lang="en-US" smtClean="0"/>
              <a:t>More easily facilitates ZigBee to IP/Ethernet bridging</a:t>
            </a:r>
          </a:p>
          <a:p>
            <a:pPr lvl="1"/>
            <a:r>
              <a:rPr lang="en-US" smtClean="0"/>
              <a:t>New SE profile based on IEEE standards (ROLL, RPL, EXI, HTTP, …)</a:t>
            </a:r>
          </a:p>
          <a:p>
            <a:r>
              <a:rPr lang="en-US" smtClean="0"/>
              <a:t>Better low power end device support (LPED, ZGP groups)</a:t>
            </a:r>
          </a:p>
          <a:p>
            <a:pPr lvl="1"/>
            <a:r>
              <a:rPr lang="en-US" smtClean="0"/>
              <a:t>Battery-less end devices for ultra-low power applications</a:t>
            </a:r>
          </a:p>
          <a:p>
            <a:pPr lvl="1"/>
            <a:r>
              <a:rPr lang="en-US" smtClean="0"/>
              <a:t>“Green Power” standard for energy harvesting devices</a:t>
            </a:r>
          </a:p>
          <a:p>
            <a:r>
              <a:rPr lang="en-US" smtClean="0"/>
              <a:t>Retail Services (ZRS group)</a:t>
            </a:r>
          </a:p>
          <a:p>
            <a:pPr lvl="1"/>
            <a:r>
              <a:rPr lang="en-US" smtClean="0"/>
              <a:t>Inventory management, UPC tracking, pricing, etc.</a:t>
            </a:r>
          </a:p>
          <a:p>
            <a:r>
              <a:rPr lang="en-US" smtClean="0"/>
              <a:t>Standardization of Philips’ “SmartLight” protocol as ZigBee Light Link (ZLL group)</a:t>
            </a:r>
          </a:p>
          <a:p>
            <a:pPr lvl="1"/>
            <a:r>
              <a:rPr lang="en-US" smtClean="0"/>
              <a:t>Colored, dimmable, LED-based lighting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ZigBee Concepts: Endpoints</a:t>
            </a:r>
          </a:p>
        </p:txBody>
      </p:sp>
      <p:sp>
        <p:nvSpPr>
          <p:cNvPr id="20483" name="Rectangle 3"/>
          <p:cNvSpPr>
            <a:spLocks noGrp="1" noChangeArrowheads="1"/>
          </p:cNvSpPr>
          <p:nvPr>
            <p:ph type="body" sz="half" idx="1"/>
          </p:nvPr>
        </p:nvSpPr>
        <p:spPr>
          <a:xfrm>
            <a:off x="227013" y="838200"/>
            <a:ext cx="5259387" cy="5715000"/>
          </a:xfrm>
        </p:spPr>
        <p:txBody>
          <a:bodyPr/>
          <a:lstStyle/>
          <a:p>
            <a:r>
              <a:rPr lang="en-US" smtClean="0"/>
              <a:t>An endpoint is a service point within a ZigBee node–up to 255 endpoints/node</a:t>
            </a:r>
          </a:p>
          <a:p>
            <a:r>
              <a:rPr lang="en-US" smtClean="0"/>
              <a:t>Endpoints 0 and 240-255 are reserved for special functions; endpoints 1-239 are available for user applications</a:t>
            </a:r>
          </a:p>
          <a:p>
            <a:pPr lvl="1"/>
            <a:r>
              <a:rPr lang="en-US" smtClean="0"/>
              <a:t>Endpoint 0: ZigBee Device Object [ZDO]; used for network config/admin</a:t>
            </a:r>
          </a:p>
          <a:p>
            <a:pPr lvl="1"/>
            <a:r>
              <a:rPr lang="en-US" smtClean="0"/>
              <a:t>Endpoint 255: Broadcast endpoint</a:t>
            </a:r>
          </a:p>
          <a:p>
            <a:r>
              <a:rPr lang="en-US" smtClean="0"/>
              <a:t>Each endpoint implements a single device type from a single application profile</a:t>
            </a:r>
          </a:p>
          <a:p>
            <a:r>
              <a:rPr lang="en-US" smtClean="0"/>
              <a:t>Different endpoints on a single node may represent devices from different application profiles</a:t>
            </a:r>
          </a:p>
          <a:p>
            <a:r>
              <a:rPr lang="en-US" smtClean="0"/>
              <a:t>Endpoint numbers for devices/profiles not standardized across devices</a:t>
            </a:r>
          </a:p>
        </p:txBody>
      </p:sp>
      <p:pic>
        <p:nvPicPr>
          <p:cNvPr id="20484" name="Picture 4"/>
          <p:cNvPicPr>
            <a:picLocks noGrp="1" noChangeAspect="1" noChangeArrowheads="1"/>
          </p:cNvPicPr>
          <p:nvPr>
            <p:ph sz="half" idx="2"/>
          </p:nvPr>
        </p:nvPicPr>
        <p:blipFill>
          <a:blip r:embed="rId3" cstate="print"/>
          <a:srcRect/>
          <a:stretch>
            <a:fillRect/>
          </a:stretch>
        </p:blipFill>
        <p:spPr>
          <a:xfrm>
            <a:off x="5583238" y="914400"/>
            <a:ext cx="3179762" cy="2362200"/>
          </a:xfrm>
        </p:spPr>
      </p:pic>
      <p:sp>
        <p:nvSpPr>
          <p:cNvPr id="20485" name="Text Box 5"/>
          <p:cNvSpPr txBox="1">
            <a:spLocks noChangeArrowheads="1"/>
          </p:cNvSpPr>
          <p:nvPr/>
        </p:nvSpPr>
        <p:spPr bwMode="auto">
          <a:xfrm>
            <a:off x="5486400" y="3409950"/>
            <a:ext cx="3657600" cy="1784350"/>
          </a:xfrm>
          <a:prstGeom prst="rect">
            <a:avLst/>
          </a:prstGeom>
          <a:noFill/>
          <a:ln w="9525">
            <a:noFill/>
            <a:miter lim="800000"/>
            <a:headEnd/>
            <a:tailEnd/>
          </a:ln>
        </p:spPr>
        <p:txBody>
          <a:bodyPr>
            <a:spAutoFit/>
          </a:bodyPr>
          <a:lstStyle/>
          <a:p>
            <a:r>
              <a:rPr lang="en-US" sz="1400" b="1"/>
              <a:t>Example endpoint implementation:</a:t>
            </a:r>
            <a:br>
              <a:rPr lang="en-US" sz="1400" b="1"/>
            </a:br>
            <a:endParaRPr lang="en-US" sz="1400" b="1"/>
          </a:p>
          <a:p>
            <a:r>
              <a:rPr lang="en-US" sz="1200" i="1"/>
              <a:t>Endpoint # – Profile Name: Device Type</a:t>
            </a:r>
          </a:p>
          <a:p>
            <a:r>
              <a:rPr lang="en-US" sz="1400"/>
              <a:t>0 – ZigBee Device Profile (ZDP): ZDO</a:t>
            </a:r>
          </a:p>
          <a:p>
            <a:r>
              <a:rPr lang="en-US" sz="1400"/>
              <a:t>1 – HA: Thermostat</a:t>
            </a:r>
          </a:p>
          <a:p>
            <a:r>
              <a:rPr lang="en-US" sz="1400"/>
              <a:t>2 – HA: On/Off Output</a:t>
            </a:r>
          </a:p>
          <a:p>
            <a:r>
              <a:rPr lang="en-US" sz="1400"/>
              <a:t>3 – SE: In-Premise Display</a:t>
            </a:r>
          </a:p>
          <a:p>
            <a:r>
              <a:rPr lang="en-US" sz="1400"/>
              <a:t>4 – MSP: proprietary vendor extensions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ZigBee Concepts: Node Types</a:t>
            </a:r>
          </a:p>
        </p:txBody>
      </p:sp>
      <p:graphicFrame>
        <p:nvGraphicFramePr>
          <p:cNvPr id="1102881" name="Group 33"/>
          <p:cNvGraphicFramePr>
            <a:graphicFrameLocks noGrp="1"/>
          </p:cNvGraphicFramePr>
          <p:nvPr/>
        </p:nvGraphicFramePr>
        <p:xfrm>
          <a:off x="563563" y="1752600"/>
          <a:ext cx="8083550" cy="3352165"/>
        </p:xfrm>
        <a:graphic>
          <a:graphicData uri="http://schemas.openxmlformats.org/drawingml/2006/table">
            <a:tbl>
              <a:tblPr/>
              <a:tblGrid>
                <a:gridCol w="4037012"/>
                <a:gridCol w="4046538"/>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Arial" charset="0"/>
                          <a:cs typeface="Arial" charset="0"/>
                        </a:rPr>
                        <a:t>ZigBee</a:t>
                      </a:r>
                      <a:r>
                        <a:rPr kumimoji="0" lang="en-US" sz="2400" b="0" i="0" u="none" strike="noStrike" cap="none" normalizeH="0" baseline="0" dirty="0" smtClean="0">
                          <a:ln>
                            <a:noFill/>
                          </a:ln>
                          <a:solidFill>
                            <a:schemeClr val="bg1"/>
                          </a:solidFill>
                          <a:effectLst/>
                          <a:latin typeface="Arial" charset="0"/>
                          <a:cs typeface="Arial"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charset="0"/>
                          <a:cs typeface="Arial" charset="0"/>
                        </a:rPr>
                        <a:t>Notes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534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ZigBee Coordinator (ZC)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Special router that forms the network; only 1 per PAN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ZigBee Router (ZR)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No duty cycling available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ZigBee End Device (ZED)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Does not participate in routing; may be sleepy; requires ZC/ZR “parent” for network participation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48" name="Oval 20"/>
          <p:cNvSpPr>
            <a:spLocks noChangeArrowheads="1"/>
          </p:cNvSpPr>
          <p:nvPr/>
        </p:nvSpPr>
        <p:spPr bwMode="auto">
          <a:xfrm>
            <a:off x="1323975" y="5205413"/>
            <a:ext cx="533400" cy="533400"/>
          </a:xfrm>
          <a:prstGeom prst="ellipse">
            <a:avLst/>
          </a:prstGeom>
          <a:noFill/>
          <a:ln w="76200">
            <a:solidFill>
              <a:srgbClr val="990000"/>
            </a:solidFill>
            <a:round/>
            <a:headEnd/>
            <a:tailEnd/>
          </a:ln>
        </p:spPr>
        <p:txBody>
          <a:bodyPr wrap="none" anchor="ctr"/>
          <a:lstStyle/>
          <a:p>
            <a:endParaRPr lang="en-US"/>
          </a:p>
        </p:txBody>
      </p:sp>
      <p:sp>
        <p:nvSpPr>
          <p:cNvPr id="22549" name="Oval 21"/>
          <p:cNvSpPr>
            <a:spLocks noChangeArrowheads="1"/>
          </p:cNvSpPr>
          <p:nvPr/>
        </p:nvSpPr>
        <p:spPr bwMode="auto">
          <a:xfrm>
            <a:off x="4362450" y="5262563"/>
            <a:ext cx="419100" cy="419100"/>
          </a:xfrm>
          <a:prstGeom prst="ellipse">
            <a:avLst/>
          </a:prstGeom>
          <a:noFill/>
          <a:ln w="38100">
            <a:solidFill>
              <a:srgbClr val="990000"/>
            </a:solidFill>
            <a:round/>
            <a:headEnd/>
            <a:tailEnd/>
          </a:ln>
        </p:spPr>
        <p:txBody>
          <a:bodyPr wrap="none" anchor="ctr"/>
          <a:lstStyle/>
          <a:p>
            <a:endParaRPr lang="en-US"/>
          </a:p>
        </p:txBody>
      </p:sp>
      <p:sp>
        <p:nvSpPr>
          <p:cNvPr id="22550" name="Oval 22"/>
          <p:cNvSpPr>
            <a:spLocks noChangeArrowheads="1"/>
          </p:cNvSpPr>
          <p:nvPr/>
        </p:nvSpPr>
        <p:spPr bwMode="auto">
          <a:xfrm>
            <a:off x="7350125" y="5262563"/>
            <a:ext cx="419100" cy="419100"/>
          </a:xfrm>
          <a:prstGeom prst="ellipse">
            <a:avLst/>
          </a:prstGeom>
          <a:noFill/>
          <a:ln w="38100">
            <a:solidFill>
              <a:srgbClr val="000080"/>
            </a:solidFill>
            <a:round/>
            <a:headEnd/>
            <a:tailEnd/>
          </a:ln>
        </p:spPr>
        <p:txBody>
          <a:bodyPr wrap="none" anchor="ctr"/>
          <a:lstStyle/>
          <a:p>
            <a:endParaRPr lang="en-US"/>
          </a:p>
        </p:txBody>
      </p:sp>
      <p:sp>
        <p:nvSpPr>
          <p:cNvPr id="22551" name="Text Box 23"/>
          <p:cNvSpPr txBox="1">
            <a:spLocks noChangeArrowheads="1"/>
          </p:cNvSpPr>
          <p:nvPr/>
        </p:nvSpPr>
        <p:spPr bwMode="auto">
          <a:xfrm>
            <a:off x="1295400" y="5719763"/>
            <a:ext cx="590550" cy="457200"/>
          </a:xfrm>
          <a:prstGeom prst="rect">
            <a:avLst/>
          </a:prstGeom>
          <a:noFill/>
          <a:ln w="9525">
            <a:noFill/>
            <a:miter lim="800000"/>
            <a:headEnd/>
            <a:tailEnd/>
          </a:ln>
        </p:spPr>
        <p:txBody>
          <a:bodyPr wrap="none">
            <a:spAutoFit/>
          </a:bodyPr>
          <a:lstStyle/>
          <a:p>
            <a:r>
              <a:rPr lang="en-US" altLang="zh-TW" sz="2400">
                <a:ea typeface="新細明體" pitchFamily="18" charset="-120"/>
              </a:rPr>
              <a:t>ZC</a:t>
            </a:r>
            <a:endParaRPr lang="en-US" sz="2400"/>
          </a:p>
        </p:txBody>
      </p:sp>
      <p:sp>
        <p:nvSpPr>
          <p:cNvPr id="22552" name="Text Box 24"/>
          <p:cNvSpPr txBox="1">
            <a:spLocks noChangeArrowheads="1"/>
          </p:cNvSpPr>
          <p:nvPr/>
        </p:nvSpPr>
        <p:spPr bwMode="auto">
          <a:xfrm>
            <a:off x="4276725" y="5719763"/>
            <a:ext cx="590550" cy="457200"/>
          </a:xfrm>
          <a:prstGeom prst="rect">
            <a:avLst/>
          </a:prstGeom>
          <a:noFill/>
          <a:ln w="9525">
            <a:noFill/>
            <a:miter lim="800000"/>
            <a:headEnd/>
            <a:tailEnd/>
          </a:ln>
        </p:spPr>
        <p:txBody>
          <a:bodyPr wrap="none">
            <a:spAutoFit/>
          </a:bodyPr>
          <a:lstStyle/>
          <a:p>
            <a:r>
              <a:rPr lang="en-US" altLang="zh-TW" sz="2400">
                <a:ea typeface="新細明體" pitchFamily="18" charset="-120"/>
              </a:rPr>
              <a:t>ZR</a:t>
            </a:r>
            <a:endParaRPr lang="en-US" sz="2400"/>
          </a:p>
        </p:txBody>
      </p:sp>
      <p:sp>
        <p:nvSpPr>
          <p:cNvPr id="22553" name="Text Box 25"/>
          <p:cNvSpPr txBox="1">
            <a:spLocks noChangeArrowheads="1"/>
          </p:cNvSpPr>
          <p:nvPr/>
        </p:nvSpPr>
        <p:spPr bwMode="auto">
          <a:xfrm>
            <a:off x="7162800" y="5719763"/>
            <a:ext cx="793750" cy="457200"/>
          </a:xfrm>
          <a:prstGeom prst="rect">
            <a:avLst/>
          </a:prstGeom>
          <a:noFill/>
          <a:ln w="9525">
            <a:noFill/>
            <a:miter lim="800000"/>
            <a:headEnd/>
            <a:tailEnd/>
          </a:ln>
        </p:spPr>
        <p:txBody>
          <a:bodyPr wrap="none">
            <a:spAutoFit/>
          </a:bodyPr>
          <a:lstStyle/>
          <a:p>
            <a:r>
              <a:rPr lang="en-US" altLang="zh-TW" sz="2400">
                <a:ea typeface="新細明體" pitchFamily="18" charset="-120"/>
              </a:rPr>
              <a:t>ZED</a:t>
            </a:r>
            <a:endParaRPr lang="en-US" sz="2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ZigBee Concepts: PAN ID</a:t>
            </a:r>
          </a:p>
        </p:txBody>
      </p:sp>
      <p:sp>
        <p:nvSpPr>
          <p:cNvPr id="24579" name="Rectangle 3"/>
          <p:cNvSpPr>
            <a:spLocks noGrp="1" noChangeArrowheads="1"/>
          </p:cNvSpPr>
          <p:nvPr>
            <p:ph type="body" idx="1"/>
          </p:nvPr>
        </p:nvSpPr>
        <p:spPr/>
        <p:txBody>
          <a:bodyPr/>
          <a:lstStyle/>
          <a:p>
            <a:r>
              <a:rPr lang="en-US" smtClean="0"/>
              <a:t>16-bit identifier shared by all nodes in PAN</a:t>
            </a:r>
          </a:p>
          <a:p>
            <a:r>
              <a:rPr lang="en-US" smtClean="0"/>
              <a:t>Used in MAC header to filter out traffic not pertaining to own network</a:t>
            </a:r>
          </a:p>
          <a:p>
            <a:r>
              <a:rPr lang="en-US" smtClean="0"/>
              <a:t>ZC picks value upon forming network</a:t>
            </a:r>
          </a:p>
          <a:p>
            <a:r>
              <a:rPr lang="en-US" smtClean="0"/>
              <a:t>Should be random to ensure uniqueness </a:t>
            </a:r>
            <a:r>
              <a:rPr lang="en-US" smtClean="0">
                <a:sym typeface="Wingdings" pitchFamily="2" charset="2"/>
              </a:rPr>
              <a:t> Stack detects conflicts and updates network automatically</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ZigBee Concepts: Extended PAN ID</a:t>
            </a:r>
          </a:p>
        </p:txBody>
      </p:sp>
      <p:sp>
        <p:nvSpPr>
          <p:cNvPr id="25603" name="Rectangle 3"/>
          <p:cNvSpPr>
            <a:spLocks noGrp="1" noChangeArrowheads="1"/>
          </p:cNvSpPr>
          <p:nvPr>
            <p:ph type="body" idx="1"/>
          </p:nvPr>
        </p:nvSpPr>
        <p:spPr/>
        <p:txBody>
          <a:bodyPr/>
          <a:lstStyle/>
          <a:p>
            <a:r>
              <a:rPr lang="en-US" smtClean="0"/>
              <a:t>64-bit extended PAN ID (EPID) known to all nodes in PAN; unique per PAN</a:t>
            </a:r>
          </a:p>
          <a:p>
            <a:r>
              <a:rPr lang="en-US" smtClean="0"/>
              <a:t>Chosen by ZC at network formation time</a:t>
            </a:r>
          </a:p>
          <a:p>
            <a:r>
              <a:rPr lang="en-US" smtClean="0"/>
              <a:t>Only sent OTA in response to Active Scan</a:t>
            </a:r>
          </a:p>
          <a:p>
            <a:r>
              <a:rPr lang="en-US" smtClean="0"/>
              <a:t>Intended to enhance selection of eligible networks during scan/join activity, enable recognition of network after PAN ID change (due to previous conflict)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smtClean="0"/>
              <a:t>ZigBee Concepts: Addresses</a:t>
            </a:r>
          </a:p>
        </p:txBody>
      </p:sp>
      <p:sp>
        <p:nvSpPr>
          <p:cNvPr id="26628" name="Rectangle 5"/>
          <p:cNvSpPr>
            <a:spLocks noChangeArrowheads="1"/>
          </p:cNvSpPr>
          <p:nvPr/>
        </p:nvSpPr>
        <p:spPr bwMode="auto">
          <a:xfrm>
            <a:off x="1409700" y="1981200"/>
            <a:ext cx="1866900" cy="533400"/>
          </a:xfrm>
          <a:prstGeom prst="rect">
            <a:avLst/>
          </a:prstGeom>
          <a:solidFill>
            <a:srgbClr val="000080"/>
          </a:solidFill>
          <a:ln w="28575">
            <a:solidFill>
              <a:schemeClr val="tx1"/>
            </a:solidFill>
            <a:miter lim="800000"/>
            <a:headEnd/>
            <a:tailEnd/>
          </a:ln>
        </p:spPr>
        <p:txBody>
          <a:bodyPr wrap="none" anchor="ctr"/>
          <a:lstStyle/>
          <a:p>
            <a:endParaRPr lang="en-US"/>
          </a:p>
        </p:txBody>
      </p:sp>
      <p:grpSp>
        <p:nvGrpSpPr>
          <p:cNvPr id="26629" name="Group 29"/>
          <p:cNvGrpSpPr>
            <a:grpSpLocks/>
          </p:cNvGrpSpPr>
          <p:nvPr/>
        </p:nvGrpSpPr>
        <p:grpSpPr bwMode="auto">
          <a:xfrm>
            <a:off x="5200650" y="1981200"/>
            <a:ext cx="2117725" cy="533400"/>
            <a:chOff x="1776" y="1104"/>
            <a:chExt cx="1334" cy="336"/>
          </a:xfrm>
        </p:grpSpPr>
        <p:sp>
          <p:nvSpPr>
            <p:cNvPr id="26637" name="Rectangle 3" descr="Light upward diagonal"/>
            <p:cNvSpPr>
              <a:spLocks noChangeArrowheads="1"/>
            </p:cNvSpPr>
            <p:nvPr/>
          </p:nvSpPr>
          <p:spPr bwMode="auto">
            <a:xfrm>
              <a:off x="1813" y="1104"/>
              <a:ext cx="1272" cy="336"/>
            </a:xfrm>
            <a:prstGeom prst="rect">
              <a:avLst/>
            </a:prstGeom>
            <a:pattFill prst="ltUpDiag">
              <a:fgClr>
                <a:srgbClr val="800000"/>
              </a:fgClr>
              <a:bgClr>
                <a:schemeClr val="tx1"/>
              </a:bgClr>
            </a:pattFill>
            <a:ln w="28575">
              <a:solidFill>
                <a:schemeClr val="tx1"/>
              </a:solidFill>
              <a:miter lim="800000"/>
              <a:headEnd/>
              <a:tailEnd/>
            </a:ln>
          </p:spPr>
          <p:txBody>
            <a:bodyPr wrap="none" anchor="ctr"/>
            <a:lstStyle/>
            <a:p>
              <a:endParaRPr lang="en-US"/>
            </a:p>
          </p:txBody>
        </p:sp>
        <p:sp>
          <p:nvSpPr>
            <p:cNvPr id="26638" name="Text Box 7"/>
            <p:cNvSpPr txBox="1">
              <a:spLocks noChangeArrowheads="1"/>
            </p:cNvSpPr>
            <p:nvPr/>
          </p:nvSpPr>
          <p:spPr bwMode="auto">
            <a:xfrm>
              <a:off x="1776" y="1147"/>
              <a:ext cx="1334" cy="250"/>
            </a:xfrm>
            <a:prstGeom prst="rect">
              <a:avLst/>
            </a:prstGeom>
            <a:noFill/>
            <a:ln w="9525">
              <a:noFill/>
              <a:miter lim="800000"/>
              <a:headEnd/>
              <a:tailEnd/>
            </a:ln>
          </p:spPr>
          <p:txBody>
            <a:bodyPr wrap="none">
              <a:spAutoFit/>
            </a:bodyPr>
            <a:lstStyle/>
            <a:p>
              <a:r>
                <a:rPr lang="en-US" sz="2000">
                  <a:solidFill>
                    <a:schemeClr val="bg1"/>
                  </a:solidFill>
                </a:rPr>
                <a:t>Network Address</a:t>
              </a:r>
            </a:p>
          </p:txBody>
        </p:sp>
      </p:grpSp>
      <p:sp>
        <p:nvSpPr>
          <p:cNvPr id="26630" name="Text Box 8"/>
          <p:cNvSpPr txBox="1">
            <a:spLocks noChangeArrowheads="1"/>
          </p:cNvSpPr>
          <p:nvPr/>
        </p:nvSpPr>
        <p:spPr bwMode="auto">
          <a:xfrm>
            <a:off x="1855788" y="2049463"/>
            <a:ext cx="974725" cy="396875"/>
          </a:xfrm>
          <a:prstGeom prst="rect">
            <a:avLst/>
          </a:prstGeom>
          <a:noFill/>
          <a:ln w="9525">
            <a:noFill/>
            <a:miter lim="800000"/>
            <a:headEnd/>
            <a:tailEnd/>
          </a:ln>
        </p:spPr>
        <p:txBody>
          <a:bodyPr wrap="none">
            <a:spAutoFit/>
          </a:bodyPr>
          <a:lstStyle/>
          <a:p>
            <a:r>
              <a:rPr lang="en-US" sz="2000">
                <a:solidFill>
                  <a:schemeClr val="bg1"/>
                </a:solidFill>
              </a:rPr>
              <a:t>EUI-64</a:t>
            </a:r>
          </a:p>
        </p:txBody>
      </p:sp>
      <p:sp>
        <p:nvSpPr>
          <p:cNvPr id="26631" name="Line 9"/>
          <p:cNvSpPr>
            <a:spLocks noChangeShapeType="1"/>
          </p:cNvSpPr>
          <p:nvPr/>
        </p:nvSpPr>
        <p:spPr bwMode="auto">
          <a:xfrm flipV="1">
            <a:off x="2133600" y="2590800"/>
            <a:ext cx="0" cy="762000"/>
          </a:xfrm>
          <a:prstGeom prst="line">
            <a:avLst/>
          </a:prstGeom>
          <a:noFill/>
          <a:ln w="28575">
            <a:solidFill>
              <a:schemeClr val="tx1"/>
            </a:solidFill>
            <a:round/>
            <a:headEnd/>
            <a:tailEnd type="triangle" w="med" len="med"/>
          </a:ln>
        </p:spPr>
        <p:txBody>
          <a:bodyPr/>
          <a:lstStyle/>
          <a:p>
            <a:endParaRPr lang="en-US"/>
          </a:p>
        </p:txBody>
      </p:sp>
      <p:graphicFrame>
        <p:nvGraphicFramePr>
          <p:cNvPr id="1135646" name="Group 30"/>
          <p:cNvGraphicFramePr>
            <a:graphicFrameLocks noGrp="1"/>
          </p:cNvGraphicFramePr>
          <p:nvPr/>
        </p:nvGraphicFramePr>
        <p:xfrm>
          <a:off x="914400" y="3352800"/>
          <a:ext cx="6867525" cy="1463040"/>
        </p:xfrm>
        <a:graphic>
          <a:graphicData uri="http://schemas.openxmlformats.org/drawingml/2006/table">
            <a:tbl>
              <a:tblPr/>
              <a:tblGrid>
                <a:gridCol w="3635375"/>
                <a:gridCol w="3232150"/>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64-bit globally unique address (IEEE “MAC address”) assigned to each device at manufacturing; never changes</a:t>
                      </a:r>
                    </a:p>
                  </a:txBody>
                  <a:tcPr marL="228600" marR="22860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16-bit  network unique address (“node ID”) assigned to each device when it joins the network; may change over time</a:t>
                      </a:r>
                    </a:p>
                  </a:txBody>
                  <a:tcPr marL="228600" marR="228600" horzOverflow="overflow">
                    <a:lnL>
                      <a:noFill/>
                    </a:lnL>
                    <a:lnR cap="flat">
                      <a:noFill/>
                    </a:lnR>
                    <a:lnT cap="flat">
                      <a:noFill/>
                    </a:lnT>
                    <a:lnB cap="flat">
                      <a:noFill/>
                    </a:lnB>
                    <a:lnTlToBr>
                      <a:noFill/>
                    </a:lnTlToBr>
                    <a:lnBlToTr>
                      <a:noFill/>
                    </a:lnBlToTr>
                    <a:noFill/>
                  </a:tcPr>
                </a:tc>
              </a:tr>
            </a:tbl>
          </a:graphicData>
        </a:graphic>
      </p:graphicFrame>
      <p:sp>
        <p:nvSpPr>
          <p:cNvPr id="26635" name="Line 23"/>
          <p:cNvSpPr>
            <a:spLocks noChangeShapeType="1"/>
          </p:cNvSpPr>
          <p:nvPr/>
        </p:nvSpPr>
        <p:spPr bwMode="auto">
          <a:xfrm flipV="1">
            <a:off x="6076950" y="2590800"/>
            <a:ext cx="0" cy="685800"/>
          </a:xfrm>
          <a:prstGeom prst="line">
            <a:avLst/>
          </a:prstGeom>
          <a:noFill/>
          <a:ln w="2857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391400" y="6248400"/>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98" name="Rectangle 2"/>
          <p:cNvSpPr>
            <a:spLocks noGrp="1" noChangeArrowheads="1"/>
          </p:cNvSpPr>
          <p:nvPr>
            <p:ph type="title"/>
          </p:nvPr>
        </p:nvSpPr>
        <p:spPr/>
        <p:txBody>
          <a:bodyPr/>
          <a:lstStyle/>
          <a:p>
            <a:r>
              <a:rPr lang="en-US" dirty="0" smtClean="0"/>
              <a:t>What is ZigBee?</a:t>
            </a:r>
          </a:p>
        </p:txBody>
      </p:sp>
      <p:sp>
        <p:nvSpPr>
          <p:cNvPr id="51" name="Content Placeholder 50"/>
          <p:cNvSpPr>
            <a:spLocks noGrp="1"/>
          </p:cNvSpPr>
          <p:nvPr>
            <p:ph sz="half" idx="1"/>
          </p:nvPr>
        </p:nvSpPr>
        <p:spPr>
          <a:xfrm>
            <a:off x="4267200" y="838200"/>
            <a:ext cx="4648199" cy="2743200"/>
          </a:xfrm>
        </p:spPr>
        <p:txBody>
          <a:bodyPr/>
          <a:lstStyle/>
          <a:p>
            <a:pPr marL="0" indent="0">
              <a:buFontTx/>
              <a:buNone/>
            </a:pPr>
            <a:r>
              <a:rPr lang="en-US" sz="2000" i="1" u="sng" dirty="0" smtClean="0">
                <a:latin typeface="Arial" pitchFamily="34" charset="0"/>
                <a:ea typeface="ＭＳ Ｐゴシック" pitchFamily="34" charset="-128"/>
              </a:rPr>
              <a:t>The</a:t>
            </a:r>
            <a:r>
              <a:rPr lang="en-US" sz="2000" dirty="0" smtClean="0">
                <a:latin typeface="Arial" pitchFamily="34" charset="0"/>
                <a:ea typeface="ＭＳ Ｐゴシック" pitchFamily="34" charset="-128"/>
              </a:rPr>
              <a:t> wireless mesh networking standard for monitoring and control</a:t>
            </a:r>
          </a:p>
          <a:p>
            <a:pPr marL="450850" lvl="1"/>
            <a:r>
              <a:rPr lang="en-US" sz="1800" dirty="0" smtClean="0">
                <a:latin typeface="Arial" pitchFamily="34" charset="0"/>
                <a:ea typeface="ＭＳ Ｐゴシック" pitchFamily="34" charset="-128"/>
              </a:rPr>
              <a:t>Low-power (mains or battery)</a:t>
            </a:r>
          </a:p>
          <a:p>
            <a:pPr marL="450850" lvl="1"/>
            <a:r>
              <a:rPr lang="en-US" sz="1800" dirty="0" smtClean="0">
                <a:latin typeface="Arial" pitchFamily="34" charset="0"/>
                <a:ea typeface="ＭＳ Ｐゴシック" pitchFamily="34" charset="-128"/>
              </a:rPr>
              <a:t>Simple (self-configuring)</a:t>
            </a:r>
          </a:p>
          <a:p>
            <a:pPr marL="450850" lvl="1"/>
            <a:r>
              <a:rPr lang="en-US" sz="1800" dirty="0" smtClean="0">
                <a:latin typeface="Arial" pitchFamily="34" charset="0"/>
                <a:ea typeface="ＭＳ Ｐゴシック" pitchFamily="34" charset="-128"/>
              </a:rPr>
              <a:t>Reliable and robust (self-healing)</a:t>
            </a:r>
          </a:p>
          <a:p>
            <a:pPr marL="450850" lvl="1"/>
            <a:r>
              <a:rPr lang="en-US" sz="1800" dirty="0" smtClean="0">
                <a:latin typeface="Arial" pitchFamily="34" charset="0"/>
                <a:ea typeface="ＭＳ Ｐゴシック" pitchFamily="34" charset="-128"/>
              </a:rPr>
              <a:t>Flexible (mesh topology)</a:t>
            </a:r>
          </a:p>
          <a:p>
            <a:pPr marL="450850" lvl="1"/>
            <a:r>
              <a:rPr lang="en-US" sz="1800" dirty="0" smtClean="0">
                <a:latin typeface="Arial" pitchFamily="34" charset="0"/>
                <a:ea typeface="ＭＳ Ｐゴシック" pitchFamily="34" charset="-128"/>
              </a:rPr>
              <a:t>Secure (built-in cryptography)</a:t>
            </a:r>
          </a:p>
          <a:p>
            <a:pPr marL="450850" lvl="1"/>
            <a:r>
              <a:rPr lang="en-US" sz="1800" dirty="0" smtClean="0">
                <a:latin typeface="Arial" pitchFamily="34" charset="0"/>
                <a:ea typeface="ＭＳ Ｐゴシック" pitchFamily="34" charset="-128"/>
              </a:rPr>
              <a:t>Low-cost</a:t>
            </a:r>
          </a:p>
          <a:p>
            <a:endParaRPr lang="en-US" dirty="0"/>
          </a:p>
        </p:txBody>
      </p:sp>
      <p:graphicFrame>
        <p:nvGraphicFramePr>
          <p:cNvPr id="52" name="Content Placeholder 51"/>
          <p:cNvGraphicFramePr>
            <a:graphicFrameLocks noGrp="1"/>
          </p:cNvGraphicFramePr>
          <p:nvPr>
            <p:ph sz="half" idx="2"/>
            <p:extLst>
              <p:ext uri="{D42A27DB-BD31-4B8C-83A1-F6EECF244321}">
                <p14:modId xmlns="" xmlns:p14="http://schemas.microsoft.com/office/powerpoint/2010/main" val="2598709227"/>
              </p:ext>
            </p:extLst>
          </p:nvPr>
        </p:nvGraphicFramePr>
        <p:xfrm>
          <a:off x="76200" y="3733800"/>
          <a:ext cx="8961120" cy="3034584"/>
        </p:xfrm>
        <a:graphic>
          <a:graphicData uri="http://schemas.openxmlformats.org/drawingml/2006/table">
            <a:tbl>
              <a:tblPr firstRow="1" bandRow="1">
                <a:tableStyleId>{5C22544A-7EE6-4342-B048-85BDC9FD1C3A}</a:tableStyleId>
              </a:tblPr>
              <a:tblGrid>
                <a:gridCol w="1828800"/>
                <a:gridCol w="1554480"/>
                <a:gridCol w="1737360"/>
                <a:gridCol w="2011680"/>
                <a:gridCol w="1828800"/>
              </a:tblGrid>
              <a:tr h="29323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bg1"/>
                          </a:solidFill>
                          <a:effectLst/>
                          <a:latin typeface="Arial" charset="0"/>
                          <a:ea typeface="ＭＳ Ｐゴシック" pitchFamily="34" charset="-128"/>
                        </a:rPr>
                        <a:t>Market Name</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pitchFamily="34" charset="-128"/>
                        </a:rPr>
                        <a:t>Wi-Fi™</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pitchFamily="34" charset="-128"/>
                        </a:rPr>
                        <a:t>Bluetooth™</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pitchFamily="34" charset="-128"/>
                        </a:rPr>
                        <a:t>ZigBee™</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charset="0"/>
                          <a:ea typeface="ＭＳ Ｐゴシック" pitchFamily="34" charset="-128"/>
                        </a:rPr>
                        <a:t>Sub-GHz</a:t>
                      </a:r>
                      <a:r>
                        <a:rPr kumimoji="0" lang="en-US" sz="1600" b="1" i="0" u="none" strike="noStrike" cap="none" normalizeH="0" baseline="0" dirty="0" smtClean="0">
                          <a:ln>
                            <a:noFill/>
                          </a:ln>
                          <a:solidFill>
                            <a:schemeClr val="tx1"/>
                          </a:solidFill>
                          <a:effectLst/>
                          <a:latin typeface="Arial" charset="0"/>
                          <a:ea typeface="ＭＳ Ｐゴシック" pitchFamily="34" charset="-128"/>
                        </a:rPr>
                        <a:t> </a:t>
                      </a:r>
                      <a:r>
                        <a:rPr kumimoji="0" lang="en-US" sz="1600" b="1" i="0" u="none" strike="noStrike" cap="none" normalizeH="0" baseline="0" dirty="0" smtClean="0">
                          <a:ln>
                            <a:noFill/>
                          </a:ln>
                          <a:solidFill>
                            <a:schemeClr val="bg1"/>
                          </a:solidFill>
                          <a:effectLst/>
                          <a:latin typeface="Arial" charset="0"/>
                          <a:ea typeface="ＭＳ Ｐゴシック" pitchFamily="34" charset="-128"/>
                        </a:rPr>
                        <a:t>Proprietary</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Underlying Standard</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802.11</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802.15.1</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802.15.4</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Proprietary / 802.15.4g</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Application Focus</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Web, Email, Video</a:t>
                      </a:r>
                    </a:p>
                  </a:txBody>
                  <a:tcPr marL="45687" marR="45687"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Cable Replacement</a:t>
                      </a:r>
                    </a:p>
                  </a:txBody>
                  <a:tcPr marL="45687" marR="45687"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Monitoring &amp; Control</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Monitoring &amp; Control</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Battery Life (days)</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0.5</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5</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7</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100 </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1,000+</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1000+</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Network Size</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32</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7</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100s to 1000s</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10s to 100s</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Bandwidth (K bits/s)</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11,000+</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720</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20</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250</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0.5</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1000</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 Range (meters)</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a:t>
                      </a:r>
                      <a:fld id="{61408657-4D44-40DD-8230-7D1823D78AFF}" type="slidenum">
                        <a:rPr kumimoji="0" lang="en-US" sz="1400" b="0" i="0" u="none" strike="noStrike" cap="none" normalizeH="0" baseline="0" smtClean="0">
                          <a:ln>
                            <a:noFill/>
                          </a:ln>
                          <a:solidFill>
                            <a:schemeClr val="tx1"/>
                          </a:solidFill>
                          <a:effectLst/>
                          <a:latin typeface="Arial" charset="0"/>
                          <a:ea typeface="ＭＳ Ｐゴシック" pitchFamily="34" charset="-128"/>
                        </a:rPr>
                        <a:pPr marL="0" marR="0" lvl="0" indent="0" algn="ctr" defTabSz="914400" rtl="0" eaLnBrk="0" fontAlgn="base" latinLnBrk="0" hangingPunct="0">
                          <a:lnSpc>
                            <a:spcPct val="100000"/>
                          </a:lnSpc>
                          <a:spcBef>
                            <a:spcPct val="0"/>
                          </a:spcBef>
                          <a:spcAft>
                            <a:spcPct val="0"/>
                          </a:spcAft>
                          <a:buClrTx/>
                          <a:buSzTx/>
                          <a:buFontTx/>
                          <a:buNone/>
                          <a:tabLst/>
                        </a:pPr>
                        <a:t>2</a:t>
                      </a:fld>
                      <a:r>
                        <a:rPr kumimoji="0" lang="en-US" sz="1400" b="0" i="0" u="none" strike="noStrike" cap="none" normalizeH="0" baseline="0" dirty="0" smtClean="0">
                          <a:ln>
                            <a:noFill/>
                          </a:ln>
                          <a:solidFill>
                            <a:schemeClr val="tx1"/>
                          </a:solidFill>
                          <a:effectLst/>
                          <a:latin typeface="Arial"/>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30+</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10+</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100+</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1</a:t>
                      </a:r>
                      <a:r>
                        <a:rPr kumimoji="0" lang="en-US" sz="1400" b="0" i="0" u="none" strike="noStrike" cap="none" normalizeH="0" baseline="0" dirty="0" smtClean="0">
                          <a:ln>
                            <a:noFill/>
                          </a:ln>
                          <a:solidFill>
                            <a:schemeClr val="tx1"/>
                          </a:solidFill>
                          <a:effectLst/>
                          <a:latin typeface="+mn-lt"/>
                          <a:ea typeface="ＭＳ Ｐゴシック" pitchFamily="34" charset="-128"/>
                          <a:cs typeface="Arial"/>
                        </a:rPr>
                        <a:t>‒</a:t>
                      </a:r>
                      <a:r>
                        <a:rPr kumimoji="0" lang="en-US" sz="1400" b="0" i="0" u="none" strike="noStrike" cap="none" normalizeH="0" baseline="0" dirty="0" smtClean="0">
                          <a:ln>
                            <a:noFill/>
                          </a:ln>
                          <a:solidFill>
                            <a:schemeClr val="tx1"/>
                          </a:solidFill>
                          <a:effectLst/>
                          <a:latin typeface="Arial" charset="0"/>
                          <a:ea typeface="ＭＳ Ｐゴシック" pitchFamily="34" charset="-128"/>
                        </a:rPr>
                        <a:t>7000+</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22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Network Architecture</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ＭＳ Ｐゴシック" pitchFamily="34" charset="-128"/>
                        </a:rPr>
                        <a:t>Star</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Star</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Mesh</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P2P / Star</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410527">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charset="0"/>
                          <a:ea typeface="ＭＳ Ｐゴシック" pitchFamily="34" charset="-128"/>
                        </a:rPr>
                        <a:t>Optimized For</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Speed</a:t>
                      </a:r>
                    </a:p>
                  </a:txBody>
                  <a:tcPr marL="91373" marR="91373" marT="0" marB="0"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Low Cost, Convenience</a:t>
                      </a:r>
                    </a:p>
                  </a:txBody>
                  <a:tcPr marL="91373" marR="91373" marT="0" marB="0" anchor="ctr" horzOverflow="overflow">
                    <a:lnR w="28575" cap="flat" cmpd="sng" algn="ctr">
                      <a:solidFill>
                        <a:srgbClr val="FF0000"/>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Reliability, Low Power, Low Cost, Scalability</a:t>
                      </a:r>
                    </a:p>
                  </a:txBody>
                  <a:tcPr marL="91373" marR="91373" marT="0" marB="0"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B w="28575" cap="flat" cmpd="sng" algn="ctr">
                      <a:solidFill>
                        <a:srgbClr val="FF000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ea typeface="ＭＳ Ｐゴシック" pitchFamily="34" charset="-128"/>
                        </a:rPr>
                        <a:t>Long Range, Low Power, Low Cost</a:t>
                      </a:r>
                    </a:p>
                  </a:txBody>
                  <a:tcPr marL="91431" marR="91431" marT="0" marB="0" anchor="ctr" horzOverflow="overflow">
                    <a:lnL w="28575" cap="flat" cmpd="sng" algn="ctr">
                      <a:solidFill>
                        <a:srgbClr val="FF0000"/>
                      </a:solidFill>
                      <a:prstDash val="solid"/>
                      <a:round/>
                      <a:headEnd type="none" w="med" len="med"/>
                      <a:tailEnd type="none" w="med" len="med"/>
                    </a:lnL>
                    <a:lnR w="28575" cap="flat" cmpd="sng" algn="ctr">
                      <a:no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 name="Group 4"/>
          <p:cNvGrpSpPr>
            <a:grpSpLocks/>
          </p:cNvGrpSpPr>
          <p:nvPr/>
        </p:nvGrpSpPr>
        <p:grpSpPr bwMode="auto">
          <a:xfrm rot="2015546">
            <a:off x="1069975" y="1949788"/>
            <a:ext cx="2014538" cy="1754188"/>
            <a:chOff x="3927" y="1056"/>
            <a:chExt cx="1497" cy="1459"/>
          </a:xfrm>
        </p:grpSpPr>
        <p:sp>
          <p:nvSpPr>
            <p:cNvPr id="6204" name="Line 5"/>
            <p:cNvSpPr>
              <a:spLocks noChangeShapeType="1"/>
            </p:cNvSpPr>
            <p:nvPr/>
          </p:nvSpPr>
          <p:spPr bwMode="auto">
            <a:xfrm flipH="1">
              <a:off x="4883" y="1451"/>
              <a:ext cx="63" cy="353"/>
            </a:xfrm>
            <a:prstGeom prst="line">
              <a:avLst/>
            </a:prstGeom>
            <a:noFill/>
            <a:ln w="25400" cap="rnd">
              <a:solidFill>
                <a:schemeClr val="tx1"/>
              </a:solidFill>
              <a:prstDash val="sysDot"/>
              <a:round/>
              <a:headEnd/>
              <a:tailEnd/>
            </a:ln>
          </p:spPr>
          <p:txBody>
            <a:bodyPr wrap="none" anchor="ctr"/>
            <a:lstStyle/>
            <a:p>
              <a:endParaRPr lang="en-US"/>
            </a:p>
          </p:txBody>
        </p:sp>
        <p:sp>
          <p:nvSpPr>
            <p:cNvPr id="6205" name="Line 6"/>
            <p:cNvSpPr>
              <a:spLocks noChangeShapeType="1"/>
            </p:cNvSpPr>
            <p:nvPr/>
          </p:nvSpPr>
          <p:spPr bwMode="auto">
            <a:xfrm flipH="1">
              <a:off x="4960" y="1152"/>
              <a:ext cx="80" cy="273"/>
            </a:xfrm>
            <a:prstGeom prst="line">
              <a:avLst/>
            </a:prstGeom>
            <a:noFill/>
            <a:ln w="25400" cap="rnd">
              <a:solidFill>
                <a:schemeClr val="tx1"/>
              </a:solidFill>
              <a:prstDash val="sysDot"/>
              <a:round/>
              <a:headEnd/>
              <a:tailEnd/>
            </a:ln>
          </p:spPr>
          <p:txBody>
            <a:bodyPr wrap="none" anchor="ctr"/>
            <a:lstStyle/>
            <a:p>
              <a:endParaRPr lang="en-US"/>
            </a:p>
          </p:txBody>
        </p:sp>
        <p:sp>
          <p:nvSpPr>
            <p:cNvPr id="6206" name="Line 7"/>
            <p:cNvSpPr>
              <a:spLocks noChangeShapeType="1"/>
            </p:cNvSpPr>
            <p:nvPr/>
          </p:nvSpPr>
          <p:spPr bwMode="auto">
            <a:xfrm flipH="1" flipV="1">
              <a:off x="4976" y="1432"/>
              <a:ext cx="352" cy="56"/>
            </a:xfrm>
            <a:prstGeom prst="line">
              <a:avLst/>
            </a:prstGeom>
            <a:noFill/>
            <a:ln w="25400" cap="rnd">
              <a:solidFill>
                <a:schemeClr val="tx1"/>
              </a:solidFill>
              <a:prstDash val="sysDot"/>
              <a:round/>
              <a:headEnd/>
              <a:tailEnd/>
            </a:ln>
          </p:spPr>
          <p:txBody>
            <a:bodyPr wrap="none" anchor="ctr"/>
            <a:lstStyle/>
            <a:p>
              <a:endParaRPr lang="en-US"/>
            </a:p>
          </p:txBody>
        </p:sp>
        <p:sp>
          <p:nvSpPr>
            <p:cNvPr id="6207" name="Line 8"/>
            <p:cNvSpPr>
              <a:spLocks noChangeShapeType="1"/>
            </p:cNvSpPr>
            <p:nvPr/>
          </p:nvSpPr>
          <p:spPr bwMode="auto">
            <a:xfrm flipV="1">
              <a:off x="4896" y="1504"/>
              <a:ext cx="440" cy="272"/>
            </a:xfrm>
            <a:prstGeom prst="line">
              <a:avLst/>
            </a:prstGeom>
            <a:noFill/>
            <a:ln w="25400" cap="rnd">
              <a:solidFill>
                <a:schemeClr val="tx1"/>
              </a:solidFill>
              <a:prstDash val="sysDot"/>
              <a:round/>
              <a:headEnd/>
              <a:tailEnd/>
            </a:ln>
          </p:spPr>
          <p:txBody>
            <a:bodyPr wrap="none" anchor="ctr"/>
            <a:lstStyle/>
            <a:p>
              <a:endParaRPr lang="en-US"/>
            </a:p>
          </p:txBody>
        </p:sp>
        <p:sp>
          <p:nvSpPr>
            <p:cNvPr id="6208" name="Line 9"/>
            <p:cNvSpPr>
              <a:spLocks noChangeShapeType="1"/>
            </p:cNvSpPr>
            <p:nvPr/>
          </p:nvSpPr>
          <p:spPr bwMode="auto">
            <a:xfrm>
              <a:off x="4528" y="1848"/>
              <a:ext cx="240" cy="336"/>
            </a:xfrm>
            <a:prstGeom prst="line">
              <a:avLst/>
            </a:prstGeom>
            <a:noFill/>
            <a:ln w="25400" cap="rnd">
              <a:solidFill>
                <a:schemeClr val="tx1"/>
              </a:solidFill>
              <a:prstDash val="sysDot"/>
              <a:round/>
              <a:headEnd/>
              <a:tailEnd/>
            </a:ln>
          </p:spPr>
          <p:txBody>
            <a:bodyPr wrap="none" anchor="ctr"/>
            <a:lstStyle/>
            <a:p>
              <a:endParaRPr lang="en-US"/>
            </a:p>
          </p:txBody>
        </p:sp>
        <p:sp>
          <p:nvSpPr>
            <p:cNvPr id="6209" name="Line 10"/>
            <p:cNvSpPr>
              <a:spLocks noChangeShapeType="1"/>
            </p:cNvSpPr>
            <p:nvPr/>
          </p:nvSpPr>
          <p:spPr bwMode="auto">
            <a:xfrm>
              <a:off x="5048" y="1120"/>
              <a:ext cx="288" cy="384"/>
            </a:xfrm>
            <a:prstGeom prst="line">
              <a:avLst/>
            </a:prstGeom>
            <a:noFill/>
            <a:ln w="25400" cap="rnd">
              <a:solidFill>
                <a:schemeClr val="tx1"/>
              </a:solidFill>
              <a:prstDash val="sysDot"/>
              <a:round/>
              <a:headEnd/>
              <a:tailEnd/>
            </a:ln>
          </p:spPr>
          <p:txBody>
            <a:bodyPr wrap="none" anchor="ctr"/>
            <a:lstStyle/>
            <a:p>
              <a:endParaRPr lang="en-US"/>
            </a:p>
          </p:txBody>
        </p:sp>
        <p:sp>
          <p:nvSpPr>
            <p:cNvPr id="6210" name="Line 11"/>
            <p:cNvSpPr>
              <a:spLocks noChangeShapeType="1"/>
            </p:cNvSpPr>
            <p:nvPr/>
          </p:nvSpPr>
          <p:spPr bwMode="auto">
            <a:xfrm flipV="1">
              <a:off x="4784" y="1808"/>
              <a:ext cx="96" cy="384"/>
            </a:xfrm>
            <a:prstGeom prst="line">
              <a:avLst/>
            </a:prstGeom>
            <a:noFill/>
            <a:ln w="25400" cap="rnd">
              <a:solidFill>
                <a:schemeClr val="tx1"/>
              </a:solidFill>
              <a:prstDash val="sysDot"/>
              <a:round/>
              <a:headEnd/>
              <a:tailEnd/>
            </a:ln>
          </p:spPr>
          <p:txBody>
            <a:bodyPr wrap="none" anchor="ctr"/>
            <a:lstStyle/>
            <a:p>
              <a:endParaRPr lang="en-US"/>
            </a:p>
          </p:txBody>
        </p:sp>
        <p:sp>
          <p:nvSpPr>
            <p:cNvPr id="6211" name="Line 12"/>
            <p:cNvSpPr>
              <a:spLocks noChangeShapeType="1"/>
            </p:cNvSpPr>
            <p:nvPr/>
          </p:nvSpPr>
          <p:spPr bwMode="auto">
            <a:xfrm flipH="1">
              <a:off x="4448" y="2200"/>
              <a:ext cx="336" cy="0"/>
            </a:xfrm>
            <a:prstGeom prst="line">
              <a:avLst/>
            </a:prstGeom>
            <a:noFill/>
            <a:ln w="25400" cap="rnd">
              <a:solidFill>
                <a:schemeClr val="tx1"/>
              </a:solidFill>
              <a:prstDash val="sysDot"/>
              <a:round/>
              <a:headEnd/>
              <a:tailEnd/>
            </a:ln>
          </p:spPr>
          <p:txBody>
            <a:bodyPr wrap="none" anchor="ctr"/>
            <a:lstStyle/>
            <a:p>
              <a:endParaRPr lang="en-US"/>
            </a:p>
          </p:txBody>
        </p:sp>
        <p:sp>
          <p:nvSpPr>
            <p:cNvPr id="6212" name="Line 13"/>
            <p:cNvSpPr>
              <a:spLocks noChangeShapeType="1"/>
            </p:cNvSpPr>
            <p:nvPr/>
          </p:nvSpPr>
          <p:spPr bwMode="auto">
            <a:xfrm flipV="1">
              <a:off x="5056" y="1104"/>
              <a:ext cx="320" cy="18"/>
            </a:xfrm>
            <a:prstGeom prst="line">
              <a:avLst/>
            </a:prstGeom>
            <a:noFill/>
            <a:ln w="25400" cap="rnd">
              <a:solidFill>
                <a:schemeClr val="tx1"/>
              </a:solidFill>
              <a:prstDash val="sysDot"/>
              <a:round/>
              <a:headEnd/>
              <a:tailEnd/>
            </a:ln>
          </p:spPr>
          <p:txBody>
            <a:bodyPr wrap="none" anchor="ctr"/>
            <a:lstStyle/>
            <a:p>
              <a:endParaRPr lang="en-US"/>
            </a:p>
          </p:txBody>
        </p:sp>
        <p:sp>
          <p:nvSpPr>
            <p:cNvPr id="6213" name="Line 14"/>
            <p:cNvSpPr>
              <a:spLocks noChangeShapeType="1"/>
            </p:cNvSpPr>
            <p:nvPr/>
          </p:nvSpPr>
          <p:spPr bwMode="auto">
            <a:xfrm flipV="1">
              <a:off x="4522" y="1785"/>
              <a:ext cx="372" cy="50"/>
            </a:xfrm>
            <a:prstGeom prst="line">
              <a:avLst/>
            </a:prstGeom>
            <a:noFill/>
            <a:ln w="25400" cap="rnd">
              <a:solidFill>
                <a:schemeClr val="tx1"/>
              </a:solidFill>
              <a:prstDash val="sysDot"/>
              <a:round/>
              <a:headEnd/>
              <a:tailEnd/>
            </a:ln>
          </p:spPr>
          <p:txBody>
            <a:bodyPr wrap="none" anchor="ctr"/>
            <a:lstStyle/>
            <a:p>
              <a:endParaRPr lang="en-US"/>
            </a:p>
          </p:txBody>
        </p:sp>
        <p:sp>
          <p:nvSpPr>
            <p:cNvPr id="6214" name="Line 15"/>
            <p:cNvSpPr>
              <a:spLocks noChangeShapeType="1"/>
            </p:cNvSpPr>
            <p:nvPr/>
          </p:nvSpPr>
          <p:spPr bwMode="auto">
            <a:xfrm>
              <a:off x="3993" y="1640"/>
              <a:ext cx="25" cy="378"/>
            </a:xfrm>
            <a:prstGeom prst="line">
              <a:avLst/>
            </a:prstGeom>
            <a:noFill/>
            <a:ln w="25400" cap="rnd">
              <a:solidFill>
                <a:schemeClr val="tx1"/>
              </a:solidFill>
              <a:prstDash val="sysDot"/>
              <a:round/>
              <a:headEnd/>
              <a:tailEnd/>
            </a:ln>
          </p:spPr>
          <p:txBody>
            <a:bodyPr wrap="none" anchor="ctr"/>
            <a:lstStyle/>
            <a:p>
              <a:endParaRPr lang="en-US"/>
            </a:p>
          </p:txBody>
        </p:sp>
        <p:sp>
          <p:nvSpPr>
            <p:cNvPr id="6215" name="Line 16"/>
            <p:cNvSpPr>
              <a:spLocks noChangeShapeType="1"/>
            </p:cNvSpPr>
            <p:nvPr/>
          </p:nvSpPr>
          <p:spPr bwMode="auto">
            <a:xfrm flipV="1">
              <a:off x="3993" y="1508"/>
              <a:ext cx="447" cy="132"/>
            </a:xfrm>
            <a:prstGeom prst="line">
              <a:avLst/>
            </a:prstGeom>
            <a:noFill/>
            <a:ln w="25400" cap="rnd">
              <a:solidFill>
                <a:schemeClr val="tx1"/>
              </a:solidFill>
              <a:prstDash val="sysDot"/>
              <a:round/>
              <a:headEnd/>
              <a:tailEnd/>
            </a:ln>
          </p:spPr>
          <p:txBody>
            <a:bodyPr wrap="none" anchor="ctr"/>
            <a:lstStyle/>
            <a:p>
              <a:endParaRPr lang="en-US"/>
            </a:p>
          </p:txBody>
        </p:sp>
        <p:sp>
          <p:nvSpPr>
            <p:cNvPr id="6216" name="Line 17"/>
            <p:cNvSpPr>
              <a:spLocks noChangeShapeType="1"/>
            </p:cNvSpPr>
            <p:nvPr/>
          </p:nvSpPr>
          <p:spPr bwMode="auto">
            <a:xfrm>
              <a:off x="3993" y="1646"/>
              <a:ext cx="529" cy="189"/>
            </a:xfrm>
            <a:prstGeom prst="line">
              <a:avLst/>
            </a:prstGeom>
            <a:noFill/>
            <a:ln w="25400" cap="rnd">
              <a:solidFill>
                <a:schemeClr val="tx1"/>
              </a:solidFill>
              <a:prstDash val="sysDot"/>
              <a:round/>
              <a:headEnd/>
              <a:tailEnd/>
            </a:ln>
          </p:spPr>
          <p:txBody>
            <a:bodyPr wrap="none" anchor="ctr"/>
            <a:lstStyle/>
            <a:p>
              <a:endParaRPr lang="en-US"/>
            </a:p>
          </p:txBody>
        </p:sp>
        <p:sp>
          <p:nvSpPr>
            <p:cNvPr id="6217" name="Line 18"/>
            <p:cNvSpPr>
              <a:spLocks noChangeShapeType="1"/>
            </p:cNvSpPr>
            <p:nvPr/>
          </p:nvSpPr>
          <p:spPr bwMode="auto">
            <a:xfrm>
              <a:off x="4024" y="2018"/>
              <a:ext cx="441" cy="170"/>
            </a:xfrm>
            <a:prstGeom prst="line">
              <a:avLst/>
            </a:prstGeom>
            <a:noFill/>
            <a:ln w="25400" cap="rnd">
              <a:solidFill>
                <a:schemeClr val="tx1"/>
              </a:solidFill>
              <a:prstDash val="sysDot"/>
              <a:round/>
              <a:headEnd/>
              <a:tailEnd/>
            </a:ln>
          </p:spPr>
          <p:txBody>
            <a:bodyPr wrap="none" anchor="ctr"/>
            <a:lstStyle/>
            <a:p>
              <a:endParaRPr lang="en-US"/>
            </a:p>
          </p:txBody>
        </p:sp>
        <p:sp>
          <p:nvSpPr>
            <p:cNvPr id="6218" name="Line 19"/>
            <p:cNvSpPr>
              <a:spLocks noChangeShapeType="1"/>
            </p:cNvSpPr>
            <p:nvPr/>
          </p:nvSpPr>
          <p:spPr bwMode="auto">
            <a:xfrm flipH="1">
              <a:off x="4163" y="2188"/>
              <a:ext cx="290" cy="190"/>
            </a:xfrm>
            <a:prstGeom prst="line">
              <a:avLst/>
            </a:prstGeom>
            <a:noFill/>
            <a:ln w="25400" cap="rnd">
              <a:solidFill>
                <a:schemeClr val="tx1"/>
              </a:solidFill>
              <a:prstDash val="sysDot"/>
              <a:round/>
              <a:headEnd/>
              <a:tailEnd/>
            </a:ln>
          </p:spPr>
          <p:txBody>
            <a:bodyPr wrap="none" anchor="ctr"/>
            <a:lstStyle/>
            <a:p>
              <a:endParaRPr lang="en-US"/>
            </a:p>
          </p:txBody>
        </p:sp>
        <p:sp>
          <p:nvSpPr>
            <p:cNvPr id="6219" name="Line 20"/>
            <p:cNvSpPr>
              <a:spLocks noChangeShapeType="1"/>
            </p:cNvSpPr>
            <p:nvPr/>
          </p:nvSpPr>
          <p:spPr bwMode="auto">
            <a:xfrm>
              <a:off x="4459" y="2188"/>
              <a:ext cx="164" cy="277"/>
            </a:xfrm>
            <a:prstGeom prst="line">
              <a:avLst/>
            </a:prstGeom>
            <a:noFill/>
            <a:ln w="25400" cap="rnd">
              <a:solidFill>
                <a:schemeClr val="tx1"/>
              </a:solidFill>
              <a:prstDash val="sysDot"/>
              <a:round/>
              <a:headEnd/>
              <a:tailEnd/>
            </a:ln>
          </p:spPr>
          <p:txBody>
            <a:bodyPr wrap="none" anchor="ctr"/>
            <a:lstStyle/>
            <a:p>
              <a:endParaRPr lang="en-US"/>
            </a:p>
          </p:txBody>
        </p:sp>
        <p:sp>
          <p:nvSpPr>
            <p:cNvPr id="6220" name="Line 21"/>
            <p:cNvSpPr>
              <a:spLocks noChangeShapeType="1"/>
            </p:cNvSpPr>
            <p:nvPr/>
          </p:nvSpPr>
          <p:spPr bwMode="auto">
            <a:xfrm flipH="1">
              <a:off x="4459" y="1835"/>
              <a:ext cx="63" cy="353"/>
            </a:xfrm>
            <a:prstGeom prst="line">
              <a:avLst/>
            </a:prstGeom>
            <a:noFill/>
            <a:ln w="25400" cap="rnd">
              <a:solidFill>
                <a:schemeClr val="tx1"/>
              </a:solidFill>
              <a:prstDash val="sysDot"/>
              <a:round/>
              <a:headEnd/>
              <a:tailEnd/>
            </a:ln>
          </p:spPr>
          <p:txBody>
            <a:bodyPr wrap="none" anchor="ctr"/>
            <a:lstStyle/>
            <a:p>
              <a:endParaRPr lang="en-US"/>
            </a:p>
          </p:txBody>
        </p:sp>
        <p:sp>
          <p:nvSpPr>
            <p:cNvPr id="6221" name="Line 22"/>
            <p:cNvSpPr>
              <a:spLocks noChangeShapeType="1"/>
            </p:cNvSpPr>
            <p:nvPr/>
          </p:nvSpPr>
          <p:spPr bwMode="auto">
            <a:xfrm>
              <a:off x="4453" y="1501"/>
              <a:ext cx="441" cy="290"/>
            </a:xfrm>
            <a:prstGeom prst="line">
              <a:avLst/>
            </a:prstGeom>
            <a:noFill/>
            <a:ln w="25400" cap="rnd">
              <a:solidFill>
                <a:schemeClr val="tx1"/>
              </a:solidFill>
              <a:prstDash val="sysDot"/>
              <a:round/>
              <a:headEnd/>
              <a:tailEnd/>
            </a:ln>
          </p:spPr>
          <p:txBody>
            <a:bodyPr wrap="none" anchor="ctr"/>
            <a:lstStyle/>
            <a:p>
              <a:endParaRPr lang="en-US"/>
            </a:p>
          </p:txBody>
        </p:sp>
        <p:sp>
          <p:nvSpPr>
            <p:cNvPr id="6222" name="Line 23"/>
            <p:cNvSpPr>
              <a:spLocks noChangeShapeType="1"/>
            </p:cNvSpPr>
            <p:nvPr/>
          </p:nvSpPr>
          <p:spPr bwMode="auto">
            <a:xfrm flipV="1">
              <a:off x="4453" y="1432"/>
              <a:ext cx="510" cy="75"/>
            </a:xfrm>
            <a:prstGeom prst="line">
              <a:avLst/>
            </a:prstGeom>
            <a:noFill/>
            <a:ln w="25400" cap="rnd">
              <a:solidFill>
                <a:schemeClr val="tx1"/>
              </a:solidFill>
              <a:prstDash val="sysDot"/>
              <a:round/>
              <a:headEnd/>
              <a:tailEnd/>
            </a:ln>
          </p:spPr>
          <p:txBody>
            <a:bodyPr wrap="none" anchor="ctr"/>
            <a:lstStyle/>
            <a:p>
              <a:endParaRPr lang="en-US"/>
            </a:p>
          </p:txBody>
        </p:sp>
        <p:sp>
          <p:nvSpPr>
            <p:cNvPr id="6223" name="Line 24"/>
            <p:cNvSpPr>
              <a:spLocks noChangeShapeType="1"/>
            </p:cNvSpPr>
            <p:nvPr/>
          </p:nvSpPr>
          <p:spPr bwMode="auto">
            <a:xfrm>
              <a:off x="4453" y="1501"/>
              <a:ext cx="75" cy="334"/>
            </a:xfrm>
            <a:prstGeom prst="line">
              <a:avLst/>
            </a:prstGeom>
            <a:noFill/>
            <a:ln w="25400" cap="rnd">
              <a:solidFill>
                <a:schemeClr val="tx1"/>
              </a:solidFill>
              <a:prstDash val="sysDot"/>
              <a:round/>
              <a:headEnd/>
              <a:tailEnd/>
            </a:ln>
          </p:spPr>
          <p:txBody>
            <a:bodyPr wrap="none" anchor="ctr"/>
            <a:lstStyle/>
            <a:p>
              <a:endParaRPr lang="en-US"/>
            </a:p>
          </p:txBody>
        </p:sp>
        <p:sp>
          <p:nvSpPr>
            <p:cNvPr id="6224" name="Line 25"/>
            <p:cNvSpPr>
              <a:spLocks noChangeShapeType="1"/>
            </p:cNvSpPr>
            <p:nvPr/>
          </p:nvSpPr>
          <p:spPr bwMode="auto">
            <a:xfrm flipH="1" flipV="1">
              <a:off x="4314" y="1199"/>
              <a:ext cx="139" cy="309"/>
            </a:xfrm>
            <a:prstGeom prst="line">
              <a:avLst/>
            </a:prstGeom>
            <a:noFill/>
            <a:ln w="25400" cap="rnd">
              <a:solidFill>
                <a:schemeClr val="tx1"/>
              </a:solidFill>
              <a:prstDash val="sysDot"/>
              <a:round/>
              <a:headEnd/>
              <a:tailEnd/>
            </a:ln>
          </p:spPr>
          <p:txBody>
            <a:bodyPr wrap="none" anchor="ctr"/>
            <a:lstStyle/>
            <a:p>
              <a:endParaRPr lang="en-US"/>
            </a:p>
          </p:txBody>
        </p:sp>
        <p:sp>
          <p:nvSpPr>
            <p:cNvPr id="6225" name="Line 26"/>
            <p:cNvSpPr>
              <a:spLocks noChangeShapeType="1"/>
            </p:cNvSpPr>
            <p:nvPr/>
          </p:nvSpPr>
          <p:spPr bwMode="auto">
            <a:xfrm flipV="1">
              <a:off x="4453" y="1211"/>
              <a:ext cx="201" cy="297"/>
            </a:xfrm>
            <a:prstGeom prst="line">
              <a:avLst/>
            </a:prstGeom>
            <a:noFill/>
            <a:ln w="25400" cap="rnd">
              <a:solidFill>
                <a:schemeClr val="tx1"/>
              </a:solidFill>
              <a:prstDash val="sysDot"/>
              <a:round/>
              <a:headEnd/>
              <a:tailEnd/>
            </a:ln>
          </p:spPr>
          <p:txBody>
            <a:bodyPr wrap="none" anchor="ctr"/>
            <a:lstStyle/>
            <a:p>
              <a:endParaRPr lang="en-US"/>
            </a:p>
          </p:txBody>
        </p:sp>
        <p:sp>
          <p:nvSpPr>
            <p:cNvPr id="6226" name="Line 27"/>
            <p:cNvSpPr>
              <a:spLocks noChangeShapeType="1"/>
            </p:cNvSpPr>
            <p:nvPr/>
          </p:nvSpPr>
          <p:spPr bwMode="auto">
            <a:xfrm>
              <a:off x="5328" y="1488"/>
              <a:ext cx="48" cy="384"/>
            </a:xfrm>
            <a:prstGeom prst="line">
              <a:avLst/>
            </a:prstGeom>
            <a:noFill/>
            <a:ln w="25400" cap="rnd">
              <a:solidFill>
                <a:schemeClr val="tx1"/>
              </a:solidFill>
              <a:prstDash val="sysDot"/>
              <a:round/>
              <a:headEnd/>
              <a:tailEnd/>
            </a:ln>
          </p:spPr>
          <p:txBody>
            <a:bodyPr wrap="none" anchor="ctr"/>
            <a:lstStyle/>
            <a:p>
              <a:endParaRPr lang="en-US"/>
            </a:p>
          </p:txBody>
        </p:sp>
        <p:sp>
          <p:nvSpPr>
            <p:cNvPr id="6227" name="Line 28"/>
            <p:cNvSpPr>
              <a:spLocks noChangeShapeType="1"/>
            </p:cNvSpPr>
            <p:nvPr/>
          </p:nvSpPr>
          <p:spPr bwMode="auto">
            <a:xfrm>
              <a:off x="4896" y="1785"/>
              <a:ext cx="288" cy="231"/>
            </a:xfrm>
            <a:prstGeom prst="line">
              <a:avLst/>
            </a:prstGeom>
            <a:noFill/>
            <a:ln w="25400" cap="rnd">
              <a:solidFill>
                <a:schemeClr val="tx1"/>
              </a:solidFill>
              <a:prstDash val="sysDot"/>
              <a:round/>
              <a:headEnd/>
              <a:tailEnd/>
            </a:ln>
          </p:spPr>
          <p:txBody>
            <a:bodyPr wrap="none" anchor="ctr"/>
            <a:lstStyle/>
            <a:p>
              <a:endParaRPr lang="en-US"/>
            </a:p>
          </p:txBody>
        </p:sp>
        <p:sp>
          <p:nvSpPr>
            <p:cNvPr id="106525" name="Oval 29"/>
            <p:cNvSpPr>
              <a:spLocks noChangeArrowheads="1"/>
            </p:cNvSpPr>
            <p:nvPr/>
          </p:nvSpPr>
          <p:spPr bwMode="auto">
            <a:xfrm>
              <a:off x="3922" y="1581"/>
              <a:ext cx="132" cy="12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6229" name="Oval 30"/>
            <p:cNvSpPr>
              <a:spLocks noChangeArrowheads="1"/>
            </p:cNvSpPr>
            <p:nvPr/>
          </p:nvSpPr>
          <p:spPr bwMode="auto">
            <a:xfrm>
              <a:off x="3961" y="1614"/>
              <a:ext cx="61" cy="61"/>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27" name="Oval 31"/>
            <p:cNvSpPr>
              <a:spLocks noChangeArrowheads="1"/>
            </p:cNvSpPr>
            <p:nvPr/>
          </p:nvSpPr>
          <p:spPr bwMode="auto">
            <a:xfrm>
              <a:off x="3954" y="1963"/>
              <a:ext cx="129" cy="129"/>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28" name="Oval 32"/>
            <p:cNvSpPr>
              <a:spLocks noChangeArrowheads="1"/>
            </p:cNvSpPr>
            <p:nvPr/>
          </p:nvSpPr>
          <p:spPr bwMode="auto">
            <a:xfrm>
              <a:off x="4460" y="1776"/>
              <a:ext cx="129" cy="129"/>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29" name="Oval 33"/>
            <p:cNvSpPr>
              <a:spLocks noChangeArrowheads="1"/>
            </p:cNvSpPr>
            <p:nvPr/>
          </p:nvSpPr>
          <p:spPr bwMode="auto">
            <a:xfrm>
              <a:off x="4389" y="2129"/>
              <a:ext cx="130" cy="128"/>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30" name="Oval 34"/>
            <p:cNvSpPr>
              <a:spLocks noChangeArrowheads="1"/>
            </p:cNvSpPr>
            <p:nvPr/>
          </p:nvSpPr>
          <p:spPr bwMode="auto">
            <a:xfrm>
              <a:off x="4383" y="1446"/>
              <a:ext cx="130" cy="129"/>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31" name="Oval 35"/>
            <p:cNvSpPr>
              <a:spLocks noChangeArrowheads="1"/>
            </p:cNvSpPr>
            <p:nvPr/>
          </p:nvSpPr>
          <p:spPr bwMode="auto">
            <a:xfrm>
              <a:off x="4902" y="1374"/>
              <a:ext cx="129" cy="128"/>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32" name="Oval 36"/>
            <p:cNvSpPr>
              <a:spLocks noChangeArrowheads="1"/>
            </p:cNvSpPr>
            <p:nvPr/>
          </p:nvSpPr>
          <p:spPr bwMode="auto">
            <a:xfrm>
              <a:off x="4827" y="1724"/>
              <a:ext cx="132" cy="128"/>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6236" name="Oval 37"/>
            <p:cNvSpPr>
              <a:spLocks noChangeArrowheads="1"/>
            </p:cNvSpPr>
            <p:nvPr/>
          </p:nvSpPr>
          <p:spPr bwMode="auto">
            <a:xfrm>
              <a:off x="4123" y="2330"/>
              <a:ext cx="96" cy="97"/>
            </a:xfrm>
            <a:prstGeom prst="ellipse">
              <a:avLst/>
            </a:prstGeom>
            <a:solidFill>
              <a:schemeClr val="bg1"/>
            </a:solidFill>
            <a:ln w="9525">
              <a:solidFill>
                <a:schemeClr val="tx1"/>
              </a:solidFill>
              <a:round/>
              <a:headEnd/>
              <a:tailEnd/>
            </a:ln>
          </p:spPr>
          <p:txBody>
            <a:bodyPr wrap="none" anchor="ctr"/>
            <a:lstStyle/>
            <a:p>
              <a:endParaRPr lang="en-US"/>
            </a:p>
          </p:txBody>
        </p:sp>
        <p:sp>
          <p:nvSpPr>
            <p:cNvPr id="6237" name="Oval 38"/>
            <p:cNvSpPr>
              <a:spLocks noChangeArrowheads="1"/>
            </p:cNvSpPr>
            <p:nvPr/>
          </p:nvSpPr>
          <p:spPr bwMode="auto">
            <a:xfrm>
              <a:off x="4576" y="2419"/>
              <a:ext cx="96"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6238" name="Oval 39"/>
            <p:cNvSpPr>
              <a:spLocks noChangeArrowheads="1"/>
            </p:cNvSpPr>
            <p:nvPr/>
          </p:nvSpPr>
          <p:spPr bwMode="auto">
            <a:xfrm>
              <a:off x="5136" y="1968"/>
              <a:ext cx="96"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6239" name="Oval 40"/>
            <p:cNvSpPr>
              <a:spLocks noChangeArrowheads="1"/>
            </p:cNvSpPr>
            <p:nvPr/>
          </p:nvSpPr>
          <p:spPr bwMode="auto">
            <a:xfrm>
              <a:off x="5328" y="1814"/>
              <a:ext cx="96" cy="97"/>
            </a:xfrm>
            <a:prstGeom prst="ellipse">
              <a:avLst/>
            </a:prstGeom>
            <a:solidFill>
              <a:schemeClr val="bg1"/>
            </a:solidFill>
            <a:ln w="9525">
              <a:solidFill>
                <a:schemeClr val="tx1"/>
              </a:solidFill>
              <a:round/>
              <a:headEnd/>
              <a:tailEnd/>
            </a:ln>
          </p:spPr>
          <p:txBody>
            <a:bodyPr wrap="none" anchor="ctr"/>
            <a:lstStyle/>
            <a:p>
              <a:endParaRPr lang="en-US"/>
            </a:p>
          </p:txBody>
        </p:sp>
        <p:sp>
          <p:nvSpPr>
            <p:cNvPr id="6240" name="Oval 41"/>
            <p:cNvSpPr>
              <a:spLocks noChangeArrowheads="1"/>
            </p:cNvSpPr>
            <p:nvPr/>
          </p:nvSpPr>
          <p:spPr bwMode="auto">
            <a:xfrm>
              <a:off x="4269" y="1152"/>
              <a:ext cx="96"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6241" name="Oval 42"/>
            <p:cNvSpPr>
              <a:spLocks noChangeArrowheads="1"/>
            </p:cNvSpPr>
            <p:nvPr/>
          </p:nvSpPr>
          <p:spPr bwMode="auto">
            <a:xfrm>
              <a:off x="4608" y="1165"/>
              <a:ext cx="97" cy="96"/>
            </a:xfrm>
            <a:prstGeom prst="ellipse">
              <a:avLst/>
            </a:prstGeom>
            <a:solidFill>
              <a:schemeClr val="bg1"/>
            </a:solidFill>
            <a:ln w="9525">
              <a:solidFill>
                <a:schemeClr val="tx1"/>
              </a:solidFill>
              <a:round/>
              <a:headEnd/>
              <a:tailEnd/>
            </a:ln>
          </p:spPr>
          <p:txBody>
            <a:bodyPr wrap="none" anchor="ctr"/>
            <a:lstStyle/>
            <a:p>
              <a:endParaRPr lang="en-US"/>
            </a:p>
          </p:txBody>
        </p:sp>
        <p:sp>
          <p:nvSpPr>
            <p:cNvPr id="106539" name="Oval 43"/>
            <p:cNvSpPr>
              <a:spLocks noChangeArrowheads="1"/>
            </p:cNvSpPr>
            <p:nvPr/>
          </p:nvSpPr>
          <p:spPr bwMode="auto">
            <a:xfrm>
              <a:off x="4717" y="2150"/>
              <a:ext cx="130" cy="128"/>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40" name="Oval 44"/>
            <p:cNvSpPr>
              <a:spLocks noChangeArrowheads="1"/>
            </p:cNvSpPr>
            <p:nvPr/>
          </p:nvSpPr>
          <p:spPr bwMode="auto">
            <a:xfrm>
              <a:off x="5280" y="1440"/>
              <a:ext cx="129" cy="128"/>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106541" name="Oval 45"/>
            <p:cNvSpPr>
              <a:spLocks noChangeArrowheads="1"/>
            </p:cNvSpPr>
            <p:nvPr/>
          </p:nvSpPr>
          <p:spPr bwMode="auto">
            <a:xfrm>
              <a:off x="4991" y="1056"/>
              <a:ext cx="129" cy="128"/>
            </a:xfrm>
            <a:prstGeom prst="ellipse">
              <a:avLst/>
            </a:prstGeom>
            <a:gradFill rotWithShape="0">
              <a:gsLst>
                <a:gs pos="0">
                  <a:schemeClr val="accent1">
                    <a:gamma/>
                    <a:shade val="46275"/>
                    <a:invGamma/>
                  </a:schemeClr>
                </a:gs>
                <a:gs pos="100000">
                  <a:schemeClr val="accent1"/>
                </a:gs>
              </a:gsLst>
              <a:path path="shape">
                <a:fillToRect l="50000" t="50000" r="50000" b="50000"/>
              </a:path>
            </a:gradFill>
            <a:ln w="9525">
              <a:solidFill>
                <a:schemeClr val="tx1"/>
              </a:solidFill>
              <a:round/>
              <a:headEnd/>
              <a:tailEnd/>
            </a:ln>
          </p:spPr>
          <p:txBody>
            <a:bodyPr wrap="none" anchor="ctr"/>
            <a:lstStyle/>
            <a:p>
              <a:pPr>
                <a:defRPr/>
              </a:pPr>
              <a:endParaRPr lang="en-US">
                <a:latin typeface="Arial" charset="0"/>
                <a:cs typeface="Arial" charset="0"/>
              </a:endParaRPr>
            </a:p>
          </p:txBody>
        </p:sp>
        <p:sp>
          <p:nvSpPr>
            <p:cNvPr id="6245" name="Oval 46"/>
            <p:cNvSpPr>
              <a:spLocks noChangeArrowheads="1"/>
            </p:cNvSpPr>
            <p:nvPr/>
          </p:nvSpPr>
          <p:spPr bwMode="auto">
            <a:xfrm>
              <a:off x="5328" y="1056"/>
              <a:ext cx="96" cy="96"/>
            </a:xfrm>
            <a:prstGeom prst="ellipse">
              <a:avLst/>
            </a:prstGeom>
            <a:solidFill>
              <a:schemeClr val="bg1"/>
            </a:solidFill>
            <a:ln w="9525">
              <a:solidFill>
                <a:schemeClr val="tx1"/>
              </a:solidFill>
              <a:round/>
              <a:headEnd/>
              <a:tailEnd/>
            </a:ln>
          </p:spPr>
          <p:txBody>
            <a:bodyPr wrap="none" anchor="ctr"/>
            <a:lstStyle/>
            <a:p>
              <a:endParaRPr lang="en-US"/>
            </a:p>
          </p:txBody>
        </p:sp>
      </p:grpSp>
      <p:pic>
        <p:nvPicPr>
          <p:cNvPr id="6203" name="Picture 101" descr="zigbee_cntrlworld_hort_cmyk"/>
          <p:cNvPicPr>
            <a:picLocks noChangeAspect="1" noChangeArrowheads="1"/>
          </p:cNvPicPr>
          <p:nvPr/>
        </p:nvPicPr>
        <p:blipFill>
          <a:blip r:embed="rId3" cstate="print"/>
          <a:srcRect/>
          <a:stretch>
            <a:fillRect/>
          </a:stretch>
        </p:blipFill>
        <p:spPr bwMode="auto">
          <a:xfrm>
            <a:off x="854075" y="990600"/>
            <a:ext cx="2459038"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2000" y="4648200"/>
            <a:ext cx="4114800" cy="1371600"/>
          </a:xfrm>
          <a:prstGeom prst="rect">
            <a:avLst/>
          </a:prstGeom>
          <a:noFill/>
          <a:ln w="9525">
            <a:noFill/>
            <a:miter lim="800000"/>
            <a:headEnd/>
            <a:tailEnd/>
          </a:ln>
        </p:spPr>
        <p:txBody>
          <a:bodyPr anchor="ctr"/>
          <a:lstStyle/>
          <a:p>
            <a:endParaRPr lang="en-US" sz="2000"/>
          </a:p>
        </p:txBody>
      </p:sp>
      <p:sp>
        <p:nvSpPr>
          <p:cNvPr id="27651" name="Rectangle 3"/>
          <p:cNvSpPr>
            <a:spLocks noChangeArrowheads="1"/>
          </p:cNvSpPr>
          <p:nvPr/>
        </p:nvSpPr>
        <p:spPr bwMode="auto">
          <a:xfrm>
            <a:off x="457200" y="4648200"/>
            <a:ext cx="4953000" cy="1371600"/>
          </a:xfrm>
          <a:prstGeom prst="rect">
            <a:avLst/>
          </a:prstGeom>
          <a:noFill/>
          <a:ln w="9525">
            <a:noFill/>
            <a:miter lim="800000"/>
            <a:headEnd/>
            <a:tailEnd/>
          </a:ln>
        </p:spPr>
        <p:txBody>
          <a:bodyPr anchor="ctr"/>
          <a:lstStyle/>
          <a:p>
            <a:pPr marL="533400" indent="-533400">
              <a:buFontTx/>
              <a:buAutoNum type="arabicPeriod" startAt="4"/>
            </a:pPr>
            <a:r>
              <a:rPr lang="en-US" altLang="zh-TW" sz="2000">
                <a:ea typeface="新細明體" pitchFamily="18" charset="-120"/>
              </a:rPr>
              <a:t>Network grows outward from ZC.</a:t>
            </a:r>
          </a:p>
        </p:txBody>
      </p:sp>
      <p:sp>
        <p:nvSpPr>
          <p:cNvPr id="27652" name="Rectangle 4"/>
          <p:cNvSpPr>
            <a:spLocks noChangeArrowheads="1"/>
          </p:cNvSpPr>
          <p:nvPr/>
        </p:nvSpPr>
        <p:spPr bwMode="auto">
          <a:xfrm>
            <a:off x="4572000" y="3078163"/>
            <a:ext cx="4114800" cy="1570037"/>
          </a:xfrm>
          <a:prstGeom prst="rect">
            <a:avLst/>
          </a:prstGeom>
          <a:solidFill>
            <a:srgbClr val="DDDDDD"/>
          </a:solidFill>
          <a:ln w="9525">
            <a:noFill/>
            <a:miter lim="800000"/>
            <a:headEnd/>
            <a:tailEnd/>
          </a:ln>
        </p:spPr>
        <p:txBody>
          <a:bodyPr anchor="ctr"/>
          <a:lstStyle/>
          <a:p>
            <a:endParaRPr lang="en-US" sz="2000"/>
          </a:p>
        </p:txBody>
      </p:sp>
      <p:sp>
        <p:nvSpPr>
          <p:cNvPr id="27653" name="Rectangle 5"/>
          <p:cNvSpPr>
            <a:spLocks noChangeArrowheads="1"/>
          </p:cNvSpPr>
          <p:nvPr/>
        </p:nvSpPr>
        <p:spPr bwMode="auto">
          <a:xfrm>
            <a:off x="457200" y="3078163"/>
            <a:ext cx="4953000" cy="1570037"/>
          </a:xfrm>
          <a:prstGeom prst="rect">
            <a:avLst/>
          </a:prstGeom>
          <a:solidFill>
            <a:srgbClr val="DDDDDD"/>
          </a:solidFill>
          <a:ln w="9525">
            <a:noFill/>
            <a:miter lim="800000"/>
            <a:headEnd/>
            <a:tailEnd/>
          </a:ln>
        </p:spPr>
        <p:txBody>
          <a:bodyPr anchor="ctr"/>
          <a:lstStyle/>
          <a:p>
            <a:pPr marL="457200" indent="-457200">
              <a:buFontTx/>
              <a:buAutoNum type="arabicPeriod" startAt="3"/>
            </a:pPr>
            <a:r>
              <a:rPr lang="en-US" altLang="zh-TW" sz="2000">
                <a:ea typeface="新細明體" pitchFamily="18" charset="-120"/>
              </a:rPr>
              <a:t>ZR or ZED </a:t>
            </a:r>
            <a:r>
              <a:rPr lang="en-US" altLang="zh-TW" sz="2000" b="1">
                <a:ea typeface="新細明體" pitchFamily="18" charset="-120"/>
              </a:rPr>
              <a:t>joins</a:t>
            </a:r>
            <a:r>
              <a:rPr lang="en-US" altLang="zh-TW" sz="2000">
                <a:ea typeface="新細明體" pitchFamily="18" charset="-120"/>
              </a:rPr>
              <a:t> the ZR. (ZR becomes the ZED’s “parent”.)</a:t>
            </a:r>
            <a:endParaRPr lang="en-US" sz="2000"/>
          </a:p>
        </p:txBody>
      </p:sp>
      <p:sp>
        <p:nvSpPr>
          <p:cNvPr id="27654" name="Rectangle 6"/>
          <p:cNvSpPr>
            <a:spLocks noChangeArrowheads="1"/>
          </p:cNvSpPr>
          <p:nvPr/>
        </p:nvSpPr>
        <p:spPr bwMode="auto">
          <a:xfrm>
            <a:off x="4572000" y="2338388"/>
            <a:ext cx="4114800" cy="739775"/>
          </a:xfrm>
          <a:prstGeom prst="rect">
            <a:avLst/>
          </a:prstGeom>
          <a:noFill/>
          <a:ln w="9525">
            <a:noFill/>
            <a:miter lim="800000"/>
            <a:headEnd/>
            <a:tailEnd/>
          </a:ln>
        </p:spPr>
        <p:txBody>
          <a:bodyPr anchor="ctr"/>
          <a:lstStyle/>
          <a:p>
            <a:endParaRPr lang="en-US" sz="2000"/>
          </a:p>
        </p:txBody>
      </p:sp>
      <p:sp>
        <p:nvSpPr>
          <p:cNvPr id="27655" name="Rectangle 7"/>
          <p:cNvSpPr>
            <a:spLocks noChangeArrowheads="1"/>
          </p:cNvSpPr>
          <p:nvPr/>
        </p:nvSpPr>
        <p:spPr bwMode="auto">
          <a:xfrm>
            <a:off x="457200" y="2338388"/>
            <a:ext cx="4953000" cy="739775"/>
          </a:xfrm>
          <a:prstGeom prst="rect">
            <a:avLst/>
          </a:prstGeom>
          <a:noFill/>
          <a:ln w="9525">
            <a:noFill/>
            <a:miter lim="800000"/>
            <a:headEnd/>
            <a:tailEnd/>
          </a:ln>
        </p:spPr>
        <p:txBody>
          <a:bodyPr anchor="ctr"/>
          <a:lstStyle/>
          <a:p>
            <a:pPr marL="457200" indent="-457200">
              <a:buFontTx/>
              <a:buAutoNum type="arabicPeriod" startAt="2"/>
            </a:pPr>
            <a:r>
              <a:rPr lang="en-US" altLang="zh-TW" sz="2000">
                <a:ea typeface="新細明體" pitchFamily="18" charset="-120"/>
              </a:rPr>
              <a:t>ZR or ZED </a:t>
            </a:r>
            <a:r>
              <a:rPr lang="en-US" altLang="zh-TW" sz="2000" b="1">
                <a:ea typeface="新細明體" pitchFamily="18" charset="-120"/>
              </a:rPr>
              <a:t>joins</a:t>
            </a:r>
            <a:r>
              <a:rPr lang="en-US" altLang="zh-TW" sz="2000">
                <a:ea typeface="新細明體" pitchFamily="18" charset="-120"/>
              </a:rPr>
              <a:t> the ZC.</a:t>
            </a:r>
            <a:endParaRPr lang="en-US" sz="2000"/>
          </a:p>
        </p:txBody>
      </p:sp>
      <p:sp>
        <p:nvSpPr>
          <p:cNvPr id="27656" name="Rectangle 8"/>
          <p:cNvSpPr>
            <a:spLocks noChangeArrowheads="1"/>
          </p:cNvSpPr>
          <p:nvPr/>
        </p:nvSpPr>
        <p:spPr bwMode="auto">
          <a:xfrm>
            <a:off x="4572000" y="1600200"/>
            <a:ext cx="4114800" cy="838200"/>
          </a:xfrm>
          <a:prstGeom prst="rect">
            <a:avLst/>
          </a:prstGeom>
          <a:solidFill>
            <a:srgbClr val="DDDDDD"/>
          </a:solidFill>
          <a:ln w="9525">
            <a:noFill/>
            <a:miter lim="800000"/>
            <a:headEnd/>
            <a:tailEnd/>
          </a:ln>
        </p:spPr>
        <p:txBody>
          <a:bodyPr anchor="ctr"/>
          <a:lstStyle/>
          <a:p>
            <a:endParaRPr lang="en-US" sz="2000"/>
          </a:p>
        </p:txBody>
      </p:sp>
      <p:sp>
        <p:nvSpPr>
          <p:cNvPr id="27657" name="Rectangle 9"/>
          <p:cNvSpPr>
            <a:spLocks noChangeArrowheads="1"/>
          </p:cNvSpPr>
          <p:nvPr/>
        </p:nvSpPr>
        <p:spPr bwMode="auto">
          <a:xfrm>
            <a:off x="457200" y="1600200"/>
            <a:ext cx="4876800" cy="838200"/>
          </a:xfrm>
          <a:prstGeom prst="rect">
            <a:avLst/>
          </a:prstGeom>
          <a:solidFill>
            <a:srgbClr val="DDDDDD"/>
          </a:solidFill>
          <a:ln w="9525">
            <a:noFill/>
            <a:miter lim="800000"/>
            <a:headEnd/>
            <a:tailEnd/>
          </a:ln>
        </p:spPr>
        <p:txBody>
          <a:bodyPr anchor="ctr"/>
          <a:lstStyle/>
          <a:p>
            <a:pPr marL="457200" indent="-457200">
              <a:buFontTx/>
              <a:buAutoNum type="arabicPeriod"/>
            </a:pPr>
            <a:r>
              <a:rPr lang="en-US" altLang="zh-TW" sz="2000">
                <a:ea typeface="新細明體" pitchFamily="18" charset="-120"/>
              </a:rPr>
              <a:t>ZC starts the network by choosing a channel and unique two-byte PAN-ID and Extended PAN ID.</a:t>
            </a:r>
            <a:endParaRPr lang="en-US" sz="2000"/>
          </a:p>
        </p:txBody>
      </p:sp>
      <p:sp>
        <p:nvSpPr>
          <p:cNvPr id="27658" name="Line 10"/>
          <p:cNvSpPr>
            <a:spLocks noChangeShapeType="1"/>
          </p:cNvSpPr>
          <p:nvPr/>
        </p:nvSpPr>
        <p:spPr bwMode="auto">
          <a:xfrm>
            <a:off x="457200" y="1600200"/>
            <a:ext cx="4114800" cy="0"/>
          </a:xfrm>
          <a:prstGeom prst="line">
            <a:avLst/>
          </a:prstGeom>
          <a:noFill/>
          <a:ln w="28575" cap="sq">
            <a:noFill/>
            <a:round/>
            <a:headEnd/>
            <a:tailEnd/>
          </a:ln>
        </p:spPr>
        <p:txBody>
          <a:bodyPr/>
          <a:lstStyle/>
          <a:p>
            <a:endParaRPr lang="en-US"/>
          </a:p>
        </p:txBody>
      </p:sp>
      <p:sp>
        <p:nvSpPr>
          <p:cNvPr id="27659" name="Line 11"/>
          <p:cNvSpPr>
            <a:spLocks noChangeShapeType="1"/>
          </p:cNvSpPr>
          <p:nvPr/>
        </p:nvSpPr>
        <p:spPr bwMode="auto">
          <a:xfrm>
            <a:off x="457200" y="6019800"/>
            <a:ext cx="4114800" cy="0"/>
          </a:xfrm>
          <a:prstGeom prst="line">
            <a:avLst/>
          </a:prstGeom>
          <a:noFill/>
          <a:ln w="28575" cap="sq">
            <a:noFill/>
            <a:round/>
            <a:headEnd/>
            <a:tailEnd/>
          </a:ln>
        </p:spPr>
        <p:txBody>
          <a:bodyPr/>
          <a:lstStyle/>
          <a:p>
            <a:endParaRPr lang="en-US"/>
          </a:p>
        </p:txBody>
      </p:sp>
      <p:sp>
        <p:nvSpPr>
          <p:cNvPr id="27660" name="Line 12"/>
          <p:cNvSpPr>
            <a:spLocks noChangeShapeType="1"/>
          </p:cNvSpPr>
          <p:nvPr/>
        </p:nvSpPr>
        <p:spPr bwMode="auto">
          <a:xfrm>
            <a:off x="457200" y="1600200"/>
            <a:ext cx="0" cy="738188"/>
          </a:xfrm>
          <a:prstGeom prst="line">
            <a:avLst/>
          </a:prstGeom>
          <a:noFill/>
          <a:ln w="28575" cap="sq">
            <a:noFill/>
            <a:round/>
            <a:headEnd/>
            <a:tailEnd/>
          </a:ln>
        </p:spPr>
        <p:txBody>
          <a:bodyPr/>
          <a:lstStyle/>
          <a:p>
            <a:endParaRPr lang="en-US"/>
          </a:p>
        </p:txBody>
      </p:sp>
      <p:sp>
        <p:nvSpPr>
          <p:cNvPr id="27661" name="Line 13"/>
          <p:cNvSpPr>
            <a:spLocks noChangeShapeType="1"/>
          </p:cNvSpPr>
          <p:nvPr/>
        </p:nvSpPr>
        <p:spPr bwMode="auto">
          <a:xfrm>
            <a:off x="8686800" y="1600200"/>
            <a:ext cx="0" cy="738188"/>
          </a:xfrm>
          <a:prstGeom prst="line">
            <a:avLst/>
          </a:prstGeom>
          <a:noFill/>
          <a:ln w="28575" cap="sq">
            <a:noFill/>
            <a:round/>
            <a:headEnd/>
            <a:tailEnd/>
          </a:ln>
        </p:spPr>
        <p:txBody>
          <a:bodyPr/>
          <a:lstStyle/>
          <a:p>
            <a:endParaRPr lang="en-US"/>
          </a:p>
        </p:txBody>
      </p:sp>
      <p:sp>
        <p:nvSpPr>
          <p:cNvPr id="27662" name="Line 14"/>
          <p:cNvSpPr>
            <a:spLocks noChangeShapeType="1"/>
          </p:cNvSpPr>
          <p:nvPr/>
        </p:nvSpPr>
        <p:spPr bwMode="auto">
          <a:xfrm>
            <a:off x="4572000" y="1600200"/>
            <a:ext cx="4114800" cy="0"/>
          </a:xfrm>
          <a:prstGeom prst="line">
            <a:avLst/>
          </a:prstGeom>
          <a:noFill/>
          <a:ln w="28575" cap="sq">
            <a:noFill/>
            <a:round/>
            <a:headEnd/>
            <a:tailEnd/>
          </a:ln>
        </p:spPr>
        <p:txBody>
          <a:bodyPr/>
          <a:lstStyle/>
          <a:p>
            <a:endParaRPr lang="en-US"/>
          </a:p>
        </p:txBody>
      </p:sp>
      <p:sp>
        <p:nvSpPr>
          <p:cNvPr id="27663" name="Line 15"/>
          <p:cNvSpPr>
            <a:spLocks noChangeShapeType="1"/>
          </p:cNvSpPr>
          <p:nvPr/>
        </p:nvSpPr>
        <p:spPr bwMode="auto">
          <a:xfrm>
            <a:off x="457200" y="2338388"/>
            <a:ext cx="0" cy="739775"/>
          </a:xfrm>
          <a:prstGeom prst="line">
            <a:avLst/>
          </a:prstGeom>
          <a:noFill/>
          <a:ln w="28575" cap="sq">
            <a:noFill/>
            <a:round/>
            <a:headEnd/>
            <a:tailEnd/>
          </a:ln>
        </p:spPr>
        <p:txBody>
          <a:bodyPr/>
          <a:lstStyle/>
          <a:p>
            <a:endParaRPr lang="en-US"/>
          </a:p>
        </p:txBody>
      </p:sp>
      <p:sp>
        <p:nvSpPr>
          <p:cNvPr id="27664" name="Line 16"/>
          <p:cNvSpPr>
            <a:spLocks noChangeShapeType="1"/>
          </p:cNvSpPr>
          <p:nvPr/>
        </p:nvSpPr>
        <p:spPr bwMode="auto">
          <a:xfrm>
            <a:off x="8686800" y="2338388"/>
            <a:ext cx="0" cy="739775"/>
          </a:xfrm>
          <a:prstGeom prst="line">
            <a:avLst/>
          </a:prstGeom>
          <a:noFill/>
          <a:ln w="28575" cap="sq">
            <a:noFill/>
            <a:round/>
            <a:headEnd/>
            <a:tailEnd/>
          </a:ln>
        </p:spPr>
        <p:txBody>
          <a:bodyPr/>
          <a:lstStyle/>
          <a:p>
            <a:endParaRPr lang="en-US"/>
          </a:p>
        </p:txBody>
      </p:sp>
      <p:sp>
        <p:nvSpPr>
          <p:cNvPr id="27665" name="Line 17"/>
          <p:cNvSpPr>
            <a:spLocks noChangeShapeType="1"/>
          </p:cNvSpPr>
          <p:nvPr/>
        </p:nvSpPr>
        <p:spPr bwMode="auto">
          <a:xfrm>
            <a:off x="457200" y="3078163"/>
            <a:ext cx="0" cy="1570037"/>
          </a:xfrm>
          <a:prstGeom prst="line">
            <a:avLst/>
          </a:prstGeom>
          <a:noFill/>
          <a:ln w="28575" cap="sq">
            <a:noFill/>
            <a:round/>
            <a:headEnd/>
            <a:tailEnd/>
          </a:ln>
        </p:spPr>
        <p:txBody>
          <a:bodyPr/>
          <a:lstStyle/>
          <a:p>
            <a:endParaRPr lang="en-US"/>
          </a:p>
        </p:txBody>
      </p:sp>
      <p:sp>
        <p:nvSpPr>
          <p:cNvPr id="27666" name="Line 18"/>
          <p:cNvSpPr>
            <a:spLocks noChangeShapeType="1"/>
          </p:cNvSpPr>
          <p:nvPr/>
        </p:nvSpPr>
        <p:spPr bwMode="auto">
          <a:xfrm>
            <a:off x="8686800" y="3078163"/>
            <a:ext cx="0" cy="1570037"/>
          </a:xfrm>
          <a:prstGeom prst="line">
            <a:avLst/>
          </a:prstGeom>
          <a:noFill/>
          <a:ln w="28575" cap="sq">
            <a:noFill/>
            <a:round/>
            <a:headEnd/>
            <a:tailEnd/>
          </a:ln>
        </p:spPr>
        <p:txBody>
          <a:bodyPr/>
          <a:lstStyle/>
          <a:p>
            <a:endParaRPr lang="en-US"/>
          </a:p>
        </p:txBody>
      </p:sp>
      <p:sp>
        <p:nvSpPr>
          <p:cNvPr id="27667" name="Line 19"/>
          <p:cNvSpPr>
            <a:spLocks noChangeShapeType="1"/>
          </p:cNvSpPr>
          <p:nvPr/>
        </p:nvSpPr>
        <p:spPr bwMode="auto">
          <a:xfrm>
            <a:off x="457200" y="4648200"/>
            <a:ext cx="0" cy="1371600"/>
          </a:xfrm>
          <a:prstGeom prst="line">
            <a:avLst/>
          </a:prstGeom>
          <a:noFill/>
          <a:ln w="28575" cap="sq">
            <a:noFill/>
            <a:round/>
            <a:headEnd/>
            <a:tailEnd/>
          </a:ln>
        </p:spPr>
        <p:txBody>
          <a:bodyPr/>
          <a:lstStyle/>
          <a:p>
            <a:endParaRPr lang="en-US"/>
          </a:p>
        </p:txBody>
      </p:sp>
      <p:sp>
        <p:nvSpPr>
          <p:cNvPr id="27668" name="Line 20"/>
          <p:cNvSpPr>
            <a:spLocks noChangeShapeType="1"/>
          </p:cNvSpPr>
          <p:nvPr/>
        </p:nvSpPr>
        <p:spPr bwMode="auto">
          <a:xfrm>
            <a:off x="8686800" y="4648200"/>
            <a:ext cx="0" cy="1371600"/>
          </a:xfrm>
          <a:prstGeom prst="line">
            <a:avLst/>
          </a:prstGeom>
          <a:noFill/>
          <a:ln w="28575" cap="sq">
            <a:noFill/>
            <a:round/>
            <a:headEnd/>
            <a:tailEnd/>
          </a:ln>
        </p:spPr>
        <p:txBody>
          <a:bodyPr/>
          <a:lstStyle/>
          <a:p>
            <a:endParaRPr lang="en-US"/>
          </a:p>
        </p:txBody>
      </p:sp>
      <p:sp>
        <p:nvSpPr>
          <p:cNvPr id="27669" name="Line 21"/>
          <p:cNvSpPr>
            <a:spLocks noChangeShapeType="1"/>
          </p:cNvSpPr>
          <p:nvPr/>
        </p:nvSpPr>
        <p:spPr bwMode="auto">
          <a:xfrm>
            <a:off x="4572000" y="6019800"/>
            <a:ext cx="4114800" cy="0"/>
          </a:xfrm>
          <a:prstGeom prst="line">
            <a:avLst/>
          </a:prstGeom>
          <a:noFill/>
          <a:ln w="28575" cap="sq">
            <a:noFill/>
            <a:round/>
            <a:headEnd/>
            <a:tailEnd/>
          </a:ln>
        </p:spPr>
        <p:txBody>
          <a:bodyPr/>
          <a:lstStyle/>
          <a:p>
            <a:endParaRPr lang="en-US"/>
          </a:p>
        </p:txBody>
      </p:sp>
      <p:sp>
        <p:nvSpPr>
          <p:cNvPr id="27670" name="Rectangle 22"/>
          <p:cNvSpPr>
            <a:spLocks noGrp="1" noChangeArrowheads="1"/>
          </p:cNvSpPr>
          <p:nvPr>
            <p:ph type="title"/>
          </p:nvPr>
        </p:nvSpPr>
        <p:spPr/>
        <p:txBody>
          <a:bodyPr/>
          <a:lstStyle/>
          <a:p>
            <a:r>
              <a:rPr lang="en-US" altLang="zh-TW" smtClean="0">
                <a:ea typeface="新細明體" pitchFamily="18" charset="-120"/>
              </a:rPr>
              <a:t>Creating a Network</a:t>
            </a:r>
          </a:p>
        </p:txBody>
      </p:sp>
      <p:grpSp>
        <p:nvGrpSpPr>
          <p:cNvPr id="27671" name="Group 23"/>
          <p:cNvGrpSpPr>
            <a:grpSpLocks/>
          </p:cNvGrpSpPr>
          <p:nvPr/>
        </p:nvGrpSpPr>
        <p:grpSpPr bwMode="auto">
          <a:xfrm>
            <a:off x="5791200" y="1828800"/>
            <a:ext cx="228600" cy="228600"/>
            <a:chOff x="3264" y="1248"/>
            <a:chExt cx="240" cy="240"/>
          </a:xfrm>
        </p:grpSpPr>
        <p:sp>
          <p:nvSpPr>
            <p:cNvPr id="27714" name="Oval 24"/>
            <p:cNvSpPr>
              <a:spLocks noChangeArrowheads="1"/>
            </p:cNvSpPr>
            <p:nvPr/>
          </p:nvSpPr>
          <p:spPr bwMode="auto">
            <a:xfrm>
              <a:off x="3264" y="1248"/>
              <a:ext cx="240" cy="240"/>
            </a:xfrm>
            <a:prstGeom prst="ellipse">
              <a:avLst/>
            </a:prstGeom>
            <a:noFill/>
            <a:ln w="38100">
              <a:solidFill>
                <a:srgbClr val="990000"/>
              </a:solidFill>
              <a:round/>
              <a:headEnd/>
              <a:tailEnd/>
            </a:ln>
          </p:spPr>
          <p:txBody>
            <a:bodyPr wrap="none" anchor="ctr"/>
            <a:lstStyle/>
            <a:p>
              <a:endParaRPr lang="en-US"/>
            </a:p>
          </p:txBody>
        </p:sp>
        <p:sp>
          <p:nvSpPr>
            <p:cNvPr id="27715" name="Oval 25"/>
            <p:cNvSpPr>
              <a:spLocks noChangeArrowheads="1"/>
            </p:cNvSpPr>
            <p:nvPr/>
          </p:nvSpPr>
          <p:spPr bwMode="auto">
            <a:xfrm>
              <a:off x="3296" y="1280"/>
              <a:ext cx="176" cy="176"/>
            </a:xfrm>
            <a:prstGeom prst="ellipse">
              <a:avLst/>
            </a:prstGeom>
            <a:noFill/>
            <a:ln w="25400">
              <a:solidFill>
                <a:srgbClr val="990000"/>
              </a:solidFill>
              <a:round/>
              <a:headEnd/>
              <a:tailEnd/>
            </a:ln>
          </p:spPr>
          <p:txBody>
            <a:bodyPr wrap="none" anchor="ctr"/>
            <a:lstStyle/>
            <a:p>
              <a:endParaRPr lang="en-US"/>
            </a:p>
          </p:txBody>
        </p:sp>
      </p:grpSp>
      <p:grpSp>
        <p:nvGrpSpPr>
          <p:cNvPr id="27672" name="Group 26"/>
          <p:cNvGrpSpPr>
            <a:grpSpLocks/>
          </p:cNvGrpSpPr>
          <p:nvPr/>
        </p:nvGrpSpPr>
        <p:grpSpPr bwMode="auto">
          <a:xfrm>
            <a:off x="5791200" y="2516188"/>
            <a:ext cx="766763" cy="228600"/>
            <a:chOff x="3120" y="1585"/>
            <a:chExt cx="483" cy="144"/>
          </a:xfrm>
        </p:grpSpPr>
        <p:sp>
          <p:nvSpPr>
            <p:cNvPr id="27709" name="Oval 27"/>
            <p:cNvSpPr>
              <a:spLocks noChangeArrowheads="1"/>
            </p:cNvSpPr>
            <p:nvPr/>
          </p:nvSpPr>
          <p:spPr bwMode="auto">
            <a:xfrm>
              <a:off x="3504" y="1608"/>
              <a:ext cx="99" cy="99"/>
            </a:xfrm>
            <a:prstGeom prst="ellipse">
              <a:avLst/>
            </a:prstGeom>
            <a:noFill/>
            <a:ln w="38100">
              <a:solidFill>
                <a:srgbClr val="990000"/>
              </a:solidFill>
              <a:round/>
              <a:headEnd/>
              <a:tailEnd/>
            </a:ln>
          </p:spPr>
          <p:txBody>
            <a:bodyPr wrap="none" anchor="ctr"/>
            <a:lstStyle/>
            <a:p>
              <a:endParaRPr lang="en-US"/>
            </a:p>
          </p:txBody>
        </p:sp>
        <p:grpSp>
          <p:nvGrpSpPr>
            <p:cNvPr id="27710" name="Group 28"/>
            <p:cNvGrpSpPr>
              <a:grpSpLocks/>
            </p:cNvGrpSpPr>
            <p:nvPr/>
          </p:nvGrpSpPr>
          <p:grpSpPr bwMode="auto">
            <a:xfrm>
              <a:off x="3120" y="1585"/>
              <a:ext cx="144" cy="144"/>
              <a:chOff x="3264" y="1248"/>
              <a:chExt cx="240" cy="240"/>
            </a:xfrm>
          </p:grpSpPr>
          <p:sp>
            <p:nvSpPr>
              <p:cNvPr id="27712" name="Oval 29"/>
              <p:cNvSpPr>
                <a:spLocks noChangeArrowheads="1"/>
              </p:cNvSpPr>
              <p:nvPr/>
            </p:nvSpPr>
            <p:spPr bwMode="auto">
              <a:xfrm>
                <a:off x="3264" y="1248"/>
                <a:ext cx="240" cy="240"/>
              </a:xfrm>
              <a:prstGeom prst="ellipse">
                <a:avLst/>
              </a:prstGeom>
              <a:noFill/>
              <a:ln w="38100">
                <a:solidFill>
                  <a:srgbClr val="990000"/>
                </a:solidFill>
                <a:round/>
                <a:headEnd/>
                <a:tailEnd/>
              </a:ln>
            </p:spPr>
            <p:txBody>
              <a:bodyPr wrap="none" anchor="ctr"/>
              <a:lstStyle/>
              <a:p>
                <a:endParaRPr lang="en-US"/>
              </a:p>
            </p:txBody>
          </p:sp>
          <p:sp>
            <p:nvSpPr>
              <p:cNvPr id="27713" name="Oval 30"/>
              <p:cNvSpPr>
                <a:spLocks noChangeArrowheads="1"/>
              </p:cNvSpPr>
              <p:nvPr/>
            </p:nvSpPr>
            <p:spPr bwMode="auto">
              <a:xfrm>
                <a:off x="3296" y="1280"/>
                <a:ext cx="176" cy="176"/>
              </a:xfrm>
              <a:prstGeom prst="ellipse">
                <a:avLst/>
              </a:prstGeom>
              <a:noFill/>
              <a:ln w="25400">
                <a:solidFill>
                  <a:srgbClr val="990000"/>
                </a:solidFill>
                <a:round/>
                <a:headEnd/>
                <a:tailEnd/>
              </a:ln>
            </p:spPr>
            <p:txBody>
              <a:bodyPr wrap="none" anchor="ctr"/>
              <a:lstStyle/>
              <a:p>
                <a:endParaRPr lang="en-US"/>
              </a:p>
            </p:txBody>
          </p:sp>
        </p:grpSp>
        <p:sp>
          <p:nvSpPr>
            <p:cNvPr id="27711" name="Line 31"/>
            <p:cNvSpPr>
              <a:spLocks noChangeShapeType="1"/>
            </p:cNvSpPr>
            <p:nvPr/>
          </p:nvSpPr>
          <p:spPr bwMode="auto">
            <a:xfrm flipH="1">
              <a:off x="3264" y="1657"/>
              <a:ext cx="240" cy="0"/>
            </a:xfrm>
            <a:prstGeom prst="line">
              <a:avLst/>
            </a:prstGeom>
            <a:noFill/>
            <a:ln w="12700">
              <a:solidFill>
                <a:schemeClr val="tx1"/>
              </a:solidFill>
              <a:prstDash val="sysDot"/>
              <a:round/>
              <a:headEnd/>
              <a:tailEnd type="triangle" w="med" len="med"/>
            </a:ln>
          </p:spPr>
          <p:txBody>
            <a:bodyPr/>
            <a:lstStyle/>
            <a:p>
              <a:endParaRPr lang="en-US"/>
            </a:p>
          </p:txBody>
        </p:sp>
      </p:grpSp>
      <p:grpSp>
        <p:nvGrpSpPr>
          <p:cNvPr id="27673" name="Group 32"/>
          <p:cNvGrpSpPr>
            <a:grpSpLocks/>
          </p:cNvGrpSpPr>
          <p:nvPr/>
        </p:nvGrpSpPr>
        <p:grpSpPr bwMode="auto">
          <a:xfrm>
            <a:off x="7691438" y="2514600"/>
            <a:ext cx="766762" cy="228600"/>
            <a:chOff x="3120" y="1585"/>
            <a:chExt cx="483" cy="144"/>
          </a:xfrm>
        </p:grpSpPr>
        <p:sp>
          <p:nvSpPr>
            <p:cNvPr id="27704" name="Oval 33"/>
            <p:cNvSpPr>
              <a:spLocks noChangeArrowheads="1"/>
            </p:cNvSpPr>
            <p:nvPr/>
          </p:nvSpPr>
          <p:spPr bwMode="auto">
            <a:xfrm>
              <a:off x="3504" y="1608"/>
              <a:ext cx="99" cy="99"/>
            </a:xfrm>
            <a:prstGeom prst="ellipse">
              <a:avLst/>
            </a:prstGeom>
            <a:noFill/>
            <a:ln w="38100">
              <a:solidFill>
                <a:srgbClr val="000080"/>
              </a:solidFill>
              <a:round/>
              <a:headEnd/>
              <a:tailEnd/>
            </a:ln>
          </p:spPr>
          <p:txBody>
            <a:bodyPr wrap="none" anchor="ctr"/>
            <a:lstStyle/>
            <a:p>
              <a:endParaRPr lang="en-US"/>
            </a:p>
          </p:txBody>
        </p:sp>
        <p:grpSp>
          <p:nvGrpSpPr>
            <p:cNvPr id="27705" name="Group 34"/>
            <p:cNvGrpSpPr>
              <a:grpSpLocks/>
            </p:cNvGrpSpPr>
            <p:nvPr/>
          </p:nvGrpSpPr>
          <p:grpSpPr bwMode="auto">
            <a:xfrm>
              <a:off x="3120" y="1585"/>
              <a:ext cx="144" cy="144"/>
              <a:chOff x="3264" y="1248"/>
              <a:chExt cx="240" cy="240"/>
            </a:xfrm>
          </p:grpSpPr>
          <p:sp>
            <p:nvSpPr>
              <p:cNvPr id="27707" name="Oval 35"/>
              <p:cNvSpPr>
                <a:spLocks noChangeArrowheads="1"/>
              </p:cNvSpPr>
              <p:nvPr/>
            </p:nvSpPr>
            <p:spPr bwMode="auto">
              <a:xfrm>
                <a:off x="3264" y="1248"/>
                <a:ext cx="240" cy="240"/>
              </a:xfrm>
              <a:prstGeom prst="ellipse">
                <a:avLst/>
              </a:prstGeom>
              <a:noFill/>
              <a:ln w="38100">
                <a:solidFill>
                  <a:srgbClr val="990000"/>
                </a:solidFill>
                <a:round/>
                <a:headEnd/>
                <a:tailEnd/>
              </a:ln>
            </p:spPr>
            <p:txBody>
              <a:bodyPr wrap="none" anchor="ctr"/>
              <a:lstStyle/>
              <a:p>
                <a:endParaRPr lang="en-US"/>
              </a:p>
            </p:txBody>
          </p:sp>
          <p:sp>
            <p:nvSpPr>
              <p:cNvPr id="27708" name="Oval 36"/>
              <p:cNvSpPr>
                <a:spLocks noChangeArrowheads="1"/>
              </p:cNvSpPr>
              <p:nvPr/>
            </p:nvSpPr>
            <p:spPr bwMode="auto">
              <a:xfrm>
                <a:off x="3296" y="1280"/>
                <a:ext cx="176" cy="176"/>
              </a:xfrm>
              <a:prstGeom prst="ellipse">
                <a:avLst/>
              </a:prstGeom>
              <a:noFill/>
              <a:ln w="25400">
                <a:solidFill>
                  <a:srgbClr val="990000"/>
                </a:solidFill>
                <a:round/>
                <a:headEnd/>
                <a:tailEnd/>
              </a:ln>
            </p:spPr>
            <p:txBody>
              <a:bodyPr wrap="none" anchor="ctr"/>
              <a:lstStyle/>
              <a:p>
                <a:endParaRPr lang="en-US"/>
              </a:p>
            </p:txBody>
          </p:sp>
        </p:grpSp>
        <p:sp>
          <p:nvSpPr>
            <p:cNvPr id="27706" name="Line 37"/>
            <p:cNvSpPr>
              <a:spLocks noChangeShapeType="1"/>
            </p:cNvSpPr>
            <p:nvPr/>
          </p:nvSpPr>
          <p:spPr bwMode="auto">
            <a:xfrm flipH="1">
              <a:off x="3264" y="1657"/>
              <a:ext cx="240" cy="0"/>
            </a:xfrm>
            <a:prstGeom prst="line">
              <a:avLst/>
            </a:prstGeom>
            <a:noFill/>
            <a:ln w="12700">
              <a:solidFill>
                <a:schemeClr val="tx1"/>
              </a:solidFill>
              <a:prstDash val="sysDot"/>
              <a:round/>
              <a:headEnd/>
              <a:tailEnd type="triangle" w="med" len="med"/>
            </a:ln>
          </p:spPr>
          <p:txBody>
            <a:bodyPr/>
            <a:lstStyle/>
            <a:p>
              <a:endParaRPr lang="en-US"/>
            </a:p>
          </p:txBody>
        </p:sp>
      </p:grpSp>
      <p:grpSp>
        <p:nvGrpSpPr>
          <p:cNvPr id="27674" name="Group 38"/>
          <p:cNvGrpSpPr>
            <a:grpSpLocks/>
          </p:cNvGrpSpPr>
          <p:nvPr/>
        </p:nvGrpSpPr>
        <p:grpSpPr bwMode="auto">
          <a:xfrm>
            <a:off x="6019800" y="3424238"/>
            <a:ext cx="228600" cy="995362"/>
            <a:chOff x="3264" y="2157"/>
            <a:chExt cx="144" cy="627"/>
          </a:xfrm>
        </p:grpSpPr>
        <p:sp>
          <p:nvSpPr>
            <p:cNvPr id="27697" name="Oval 39"/>
            <p:cNvSpPr>
              <a:spLocks noChangeArrowheads="1"/>
            </p:cNvSpPr>
            <p:nvPr/>
          </p:nvSpPr>
          <p:spPr bwMode="auto">
            <a:xfrm rot="5400000">
              <a:off x="3286" y="2448"/>
              <a:ext cx="99" cy="99"/>
            </a:xfrm>
            <a:prstGeom prst="ellipse">
              <a:avLst/>
            </a:prstGeom>
            <a:noFill/>
            <a:ln w="38100">
              <a:solidFill>
                <a:srgbClr val="990000"/>
              </a:solidFill>
              <a:round/>
              <a:headEnd/>
              <a:tailEnd/>
            </a:ln>
          </p:spPr>
          <p:txBody>
            <a:bodyPr rot="10800000" vert="eaVert" wrap="none" anchor="ctr"/>
            <a:lstStyle/>
            <a:p>
              <a:endParaRPr lang="en-US"/>
            </a:p>
          </p:txBody>
        </p:sp>
        <p:grpSp>
          <p:nvGrpSpPr>
            <p:cNvPr id="27698" name="Group 40"/>
            <p:cNvGrpSpPr>
              <a:grpSpLocks/>
            </p:cNvGrpSpPr>
            <p:nvPr/>
          </p:nvGrpSpPr>
          <p:grpSpPr bwMode="auto">
            <a:xfrm rot="5400000">
              <a:off x="3264" y="2157"/>
              <a:ext cx="144" cy="144"/>
              <a:chOff x="3264" y="1248"/>
              <a:chExt cx="240" cy="240"/>
            </a:xfrm>
          </p:grpSpPr>
          <p:sp>
            <p:nvSpPr>
              <p:cNvPr id="27702" name="Oval 41"/>
              <p:cNvSpPr>
                <a:spLocks noChangeArrowheads="1"/>
              </p:cNvSpPr>
              <p:nvPr/>
            </p:nvSpPr>
            <p:spPr bwMode="auto">
              <a:xfrm>
                <a:off x="3264" y="1248"/>
                <a:ext cx="240" cy="240"/>
              </a:xfrm>
              <a:prstGeom prst="ellipse">
                <a:avLst/>
              </a:prstGeom>
              <a:noFill/>
              <a:ln w="38100">
                <a:solidFill>
                  <a:srgbClr val="990000"/>
                </a:solidFill>
                <a:round/>
                <a:headEnd/>
                <a:tailEnd/>
              </a:ln>
            </p:spPr>
            <p:txBody>
              <a:bodyPr wrap="none" anchor="ctr"/>
              <a:lstStyle/>
              <a:p>
                <a:endParaRPr lang="en-US"/>
              </a:p>
            </p:txBody>
          </p:sp>
          <p:sp>
            <p:nvSpPr>
              <p:cNvPr id="27703" name="Oval 42"/>
              <p:cNvSpPr>
                <a:spLocks noChangeArrowheads="1"/>
              </p:cNvSpPr>
              <p:nvPr/>
            </p:nvSpPr>
            <p:spPr bwMode="auto">
              <a:xfrm>
                <a:off x="3296" y="1280"/>
                <a:ext cx="176" cy="176"/>
              </a:xfrm>
              <a:prstGeom prst="ellipse">
                <a:avLst/>
              </a:prstGeom>
              <a:noFill/>
              <a:ln w="25400">
                <a:solidFill>
                  <a:srgbClr val="990000"/>
                </a:solidFill>
                <a:round/>
                <a:headEnd/>
                <a:tailEnd/>
              </a:ln>
            </p:spPr>
            <p:txBody>
              <a:bodyPr rot="10800000" vert="eaVert" wrap="none" anchor="ctr"/>
              <a:lstStyle/>
              <a:p>
                <a:endParaRPr lang="en-US"/>
              </a:p>
            </p:txBody>
          </p:sp>
        </p:grpSp>
        <p:sp>
          <p:nvSpPr>
            <p:cNvPr id="27699" name="Line 43"/>
            <p:cNvSpPr>
              <a:spLocks noChangeShapeType="1"/>
            </p:cNvSpPr>
            <p:nvPr/>
          </p:nvSpPr>
          <p:spPr bwMode="auto">
            <a:xfrm rot="5400000" flipH="1">
              <a:off x="3262" y="2375"/>
              <a:ext cx="147" cy="0"/>
            </a:xfrm>
            <a:prstGeom prst="line">
              <a:avLst/>
            </a:prstGeom>
            <a:noFill/>
            <a:ln w="12700">
              <a:solidFill>
                <a:schemeClr val="tx1"/>
              </a:solidFill>
              <a:prstDash val="sysDot"/>
              <a:round/>
              <a:headEnd/>
              <a:tailEnd type="triangle" w="med" len="med"/>
            </a:ln>
          </p:spPr>
          <p:txBody>
            <a:bodyPr/>
            <a:lstStyle/>
            <a:p>
              <a:endParaRPr lang="en-US"/>
            </a:p>
          </p:txBody>
        </p:sp>
        <p:sp>
          <p:nvSpPr>
            <p:cNvPr id="27700" name="Oval 44"/>
            <p:cNvSpPr>
              <a:spLocks noChangeArrowheads="1"/>
            </p:cNvSpPr>
            <p:nvPr/>
          </p:nvSpPr>
          <p:spPr bwMode="auto">
            <a:xfrm rot="5400000">
              <a:off x="3286" y="2685"/>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7701" name="Line 45"/>
            <p:cNvSpPr>
              <a:spLocks noChangeShapeType="1"/>
            </p:cNvSpPr>
            <p:nvPr/>
          </p:nvSpPr>
          <p:spPr bwMode="auto">
            <a:xfrm rot="5400000" flipH="1">
              <a:off x="3262" y="2615"/>
              <a:ext cx="147" cy="0"/>
            </a:xfrm>
            <a:prstGeom prst="line">
              <a:avLst/>
            </a:prstGeom>
            <a:noFill/>
            <a:ln w="12700">
              <a:solidFill>
                <a:schemeClr val="tx1"/>
              </a:solidFill>
              <a:prstDash val="sysDot"/>
              <a:round/>
              <a:headEnd/>
              <a:tailEnd type="triangle" w="med" len="med"/>
            </a:ln>
          </p:spPr>
          <p:txBody>
            <a:bodyPr/>
            <a:lstStyle/>
            <a:p>
              <a:endParaRPr lang="en-US"/>
            </a:p>
          </p:txBody>
        </p:sp>
      </p:grpSp>
      <p:sp>
        <p:nvSpPr>
          <p:cNvPr id="27675" name="Oval 46"/>
          <p:cNvSpPr>
            <a:spLocks noChangeArrowheads="1"/>
          </p:cNvSpPr>
          <p:nvPr/>
        </p:nvSpPr>
        <p:spPr bwMode="auto">
          <a:xfrm rot="5400000">
            <a:off x="7959726" y="3890962"/>
            <a:ext cx="157162" cy="157163"/>
          </a:xfrm>
          <a:prstGeom prst="ellipse">
            <a:avLst/>
          </a:prstGeom>
          <a:noFill/>
          <a:ln w="38100">
            <a:solidFill>
              <a:srgbClr val="990000"/>
            </a:solidFill>
            <a:round/>
            <a:headEnd/>
            <a:tailEnd/>
          </a:ln>
        </p:spPr>
        <p:txBody>
          <a:bodyPr rot="10800000" vert="eaVert" wrap="none" anchor="ctr"/>
          <a:lstStyle/>
          <a:p>
            <a:endParaRPr lang="en-US"/>
          </a:p>
        </p:txBody>
      </p:sp>
      <p:grpSp>
        <p:nvGrpSpPr>
          <p:cNvPr id="27676" name="Group 47"/>
          <p:cNvGrpSpPr>
            <a:grpSpLocks/>
          </p:cNvGrpSpPr>
          <p:nvPr/>
        </p:nvGrpSpPr>
        <p:grpSpPr bwMode="auto">
          <a:xfrm rot="5400000">
            <a:off x="7924800" y="3429000"/>
            <a:ext cx="228600" cy="228600"/>
            <a:chOff x="3264" y="1248"/>
            <a:chExt cx="240" cy="240"/>
          </a:xfrm>
        </p:grpSpPr>
        <p:sp>
          <p:nvSpPr>
            <p:cNvPr id="27695" name="Oval 48"/>
            <p:cNvSpPr>
              <a:spLocks noChangeArrowheads="1"/>
            </p:cNvSpPr>
            <p:nvPr/>
          </p:nvSpPr>
          <p:spPr bwMode="auto">
            <a:xfrm>
              <a:off x="3264" y="1248"/>
              <a:ext cx="240" cy="240"/>
            </a:xfrm>
            <a:prstGeom prst="ellipse">
              <a:avLst/>
            </a:prstGeom>
            <a:noFill/>
            <a:ln w="38100">
              <a:solidFill>
                <a:srgbClr val="990000"/>
              </a:solidFill>
              <a:round/>
              <a:headEnd/>
              <a:tailEnd/>
            </a:ln>
          </p:spPr>
          <p:txBody>
            <a:bodyPr wrap="none" anchor="ctr"/>
            <a:lstStyle/>
            <a:p>
              <a:endParaRPr lang="en-US"/>
            </a:p>
          </p:txBody>
        </p:sp>
        <p:sp>
          <p:nvSpPr>
            <p:cNvPr id="27696" name="Oval 49"/>
            <p:cNvSpPr>
              <a:spLocks noChangeArrowheads="1"/>
            </p:cNvSpPr>
            <p:nvPr/>
          </p:nvSpPr>
          <p:spPr bwMode="auto">
            <a:xfrm>
              <a:off x="3296" y="1280"/>
              <a:ext cx="176" cy="176"/>
            </a:xfrm>
            <a:prstGeom prst="ellipse">
              <a:avLst/>
            </a:prstGeom>
            <a:noFill/>
            <a:ln w="25400">
              <a:solidFill>
                <a:srgbClr val="990000"/>
              </a:solidFill>
              <a:round/>
              <a:headEnd/>
              <a:tailEnd/>
            </a:ln>
          </p:spPr>
          <p:txBody>
            <a:bodyPr rot="10800000" vert="eaVert" wrap="none" anchor="ctr"/>
            <a:lstStyle/>
            <a:p>
              <a:endParaRPr lang="en-US"/>
            </a:p>
          </p:txBody>
        </p:sp>
      </p:grpSp>
      <p:sp>
        <p:nvSpPr>
          <p:cNvPr id="27677" name="Line 50"/>
          <p:cNvSpPr>
            <a:spLocks noChangeShapeType="1"/>
          </p:cNvSpPr>
          <p:nvPr/>
        </p:nvSpPr>
        <p:spPr bwMode="auto">
          <a:xfrm rot="5400000" flipH="1">
            <a:off x="7922418" y="3774282"/>
            <a:ext cx="233363" cy="0"/>
          </a:xfrm>
          <a:prstGeom prst="line">
            <a:avLst/>
          </a:prstGeom>
          <a:noFill/>
          <a:ln w="12700">
            <a:solidFill>
              <a:schemeClr val="tx1"/>
            </a:solidFill>
            <a:prstDash val="sysDot"/>
            <a:round/>
            <a:headEnd/>
            <a:tailEnd type="triangle" w="med" len="med"/>
          </a:ln>
        </p:spPr>
        <p:txBody>
          <a:bodyPr/>
          <a:lstStyle/>
          <a:p>
            <a:endParaRPr lang="en-US"/>
          </a:p>
        </p:txBody>
      </p:sp>
      <p:sp>
        <p:nvSpPr>
          <p:cNvPr id="27678" name="Oval 51"/>
          <p:cNvSpPr>
            <a:spLocks noChangeArrowheads="1"/>
          </p:cNvSpPr>
          <p:nvPr/>
        </p:nvSpPr>
        <p:spPr bwMode="auto">
          <a:xfrm rot="5400000">
            <a:off x="7959725" y="4267200"/>
            <a:ext cx="157163" cy="157163"/>
          </a:xfrm>
          <a:prstGeom prst="ellipse">
            <a:avLst/>
          </a:prstGeom>
          <a:noFill/>
          <a:ln w="38100">
            <a:solidFill>
              <a:srgbClr val="000080"/>
            </a:solidFill>
            <a:round/>
            <a:headEnd/>
            <a:tailEnd/>
          </a:ln>
        </p:spPr>
        <p:txBody>
          <a:bodyPr rot="10800000" vert="eaVert" wrap="none" anchor="ctr"/>
          <a:lstStyle/>
          <a:p>
            <a:endParaRPr lang="en-US"/>
          </a:p>
        </p:txBody>
      </p:sp>
      <p:sp>
        <p:nvSpPr>
          <p:cNvPr id="27679" name="Line 52"/>
          <p:cNvSpPr>
            <a:spLocks noChangeShapeType="1"/>
          </p:cNvSpPr>
          <p:nvPr/>
        </p:nvSpPr>
        <p:spPr bwMode="auto">
          <a:xfrm rot="5400000" flipH="1">
            <a:off x="7922418" y="4155282"/>
            <a:ext cx="233363" cy="0"/>
          </a:xfrm>
          <a:prstGeom prst="line">
            <a:avLst/>
          </a:prstGeom>
          <a:noFill/>
          <a:ln w="12700">
            <a:solidFill>
              <a:schemeClr val="tx1"/>
            </a:solidFill>
            <a:prstDash val="sysDot"/>
            <a:round/>
            <a:headEnd/>
            <a:tailEnd type="triangle" w="med" len="med"/>
          </a:ln>
        </p:spPr>
        <p:txBody>
          <a:bodyPr/>
          <a:lstStyle/>
          <a:p>
            <a:endParaRPr lang="en-US"/>
          </a:p>
        </p:txBody>
      </p:sp>
      <p:grpSp>
        <p:nvGrpSpPr>
          <p:cNvPr id="27680" name="Group 53"/>
          <p:cNvGrpSpPr>
            <a:grpSpLocks/>
          </p:cNvGrpSpPr>
          <p:nvPr/>
        </p:nvGrpSpPr>
        <p:grpSpPr bwMode="auto">
          <a:xfrm rot="5400000">
            <a:off x="7010400" y="4872038"/>
            <a:ext cx="228600" cy="228600"/>
            <a:chOff x="3264" y="1248"/>
            <a:chExt cx="240" cy="240"/>
          </a:xfrm>
        </p:grpSpPr>
        <p:sp>
          <p:nvSpPr>
            <p:cNvPr id="27693" name="Oval 54"/>
            <p:cNvSpPr>
              <a:spLocks noChangeArrowheads="1"/>
            </p:cNvSpPr>
            <p:nvPr/>
          </p:nvSpPr>
          <p:spPr bwMode="auto">
            <a:xfrm>
              <a:off x="3264" y="1248"/>
              <a:ext cx="240" cy="240"/>
            </a:xfrm>
            <a:prstGeom prst="ellipse">
              <a:avLst/>
            </a:prstGeom>
            <a:noFill/>
            <a:ln w="38100">
              <a:solidFill>
                <a:srgbClr val="990000"/>
              </a:solidFill>
              <a:round/>
              <a:headEnd/>
              <a:tailEnd/>
            </a:ln>
          </p:spPr>
          <p:txBody>
            <a:bodyPr wrap="none" anchor="ctr"/>
            <a:lstStyle/>
            <a:p>
              <a:endParaRPr lang="en-US"/>
            </a:p>
          </p:txBody>
        </p:sp>
        <p:sp>
          <p:nvSpPr>
            <p:cNvPr id="27694" name="Oval 55"/>
            <p:cNvSpPr>
              <a:spLocks noChangeArrowheads="1"/>
            </p:cNvSpPr>
            <p:nvPr/>
          </p:nvSpPr>
          <p:spPr bwMode="auto">
            <a:xfrm>
              <a:off x="3296" y="1280"/>
              <a:ext cx="176" cy="176"/>
            </a:xfrm>
            <a:prstGeom prst="ellipse">
              <a:avLst/>
            </a:prstGeom>
            <a:noFill/>
            <a:ln w="25400">
              <a:solidFill>
                <a:srgbClr val="990000"/>
              </a:solidFill>
              <a:round/>
              <a:headEnd/>
              <a:tailEnd/>
            </a:ln>
          </p:spPr>
          <p:txBody>
            <a:bodyPr rot="10800000" vert="eaVert" wrap="none" anchor="ctr"/>
            <a:lstStyle/>
            <a:p>
              <a:endParaRPr lang="en-US"/>
            </a:p>
          </p:txBody>
        </p:sp>
      </p:grpSp>
      <p:grpSp>
        <p:nvGrpSpPr>
          <p:cNvPr id="27681" name="Group 56"/>
          <p:cNvGrpSpPr>
            <a:grpSpLocks/>
          </p:cNvGrpSpPr>
          <p:nvPr/>
        </p:nvGrpSpPr>
        <p:grpSpPr bwMode="auto">
          <a:xfrm>
            <a:off x="6781800" y="5095875"/>
            <a:ext cx="685800" cy="395288"/>
            <a:chOff x="3744" y="3210"/>
            <a:chExt cx="432" cy="249"/>
          </a:xfrm>
        </p:grpSpPr>
        <p:sp>
          <p:nvSpPr>
            <p:cNvPr id="27688" name="Oval 57"/>
            <p:cNvSpPr>
              <a:spLocks noChangeArrowheads="1"/>
            </p:cNvSpPr>
            <p:nvPr/>
          </p:nvSpPr>
          <p:spPr bwMode="auto">
            <a:xfrm rot="5400000">
              <a:off x="3744" y="3360"/>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7689" name="Line 58"/>
            <p:cNvSpPr>
              <a:spLocks noChangeShapeType="1"/>
            </p:cNvSpPr>
            <p:nvPr/>
          </p:nvSpPr>
          <p:spPr bwMode="auto">
            <a:xfrm rot="-5400000">
              <a:off x="3826" y="3227"/>
              <a:ext cx="147" cy="120"/>
            </a:xfrm>
            <a:prstGeom prst="line">
              <a:avLst/>
            </a:prstGeom>
            <a:noFill/>
            <a:ln w="12700">
              <a:solidFill>
                <a:schemeClr val="tx1"/>
              </a:solidFill>
              <a:prstDash val="sysDot"/>
              <a:round/>
              <a:headEnd/>
              <a:tailEnd type="triangle" w="med" len="med"/>
            </a:ln>
          </p:spPr>
          <p:txBody>
            <a:bodyPr/>
            <a:lstStyle/>
            <a:p>
              <a:endParaRPr lang="en-US"/>
            </a:p>
          </p:txBody>
        </p:sp>
        <p:grpSp>
          <p:nvGrpSpPr>
            <p:cNvPr id="27690" name="Group 59"/>
            <p:cNvGrpSpPr>
              <a:grpSpLocks/>
            </p:cNvGrpSpPr>
            <p:nvPr/>
          </p:nvGrpSpPr>
          <p:grpSpPr bwMode="auto">
            <a:xfrm flipH="1">
              <a:off x="3960" y="3210"/>
              <a:ext cx="216" cy="246"/>
              <a:chOff x="3840" y="3309"/>
              <a:chExt cx="216" cy="246"/>
            </a:xfrm>
          </p:grpSpPr>
          <p:sp>
            <p:nvSpPr>
              <p:cNvPr id="27691" name="Oval 60"/>
              <p:cNvSpPr>
                <a:spLocks noChangeArrowheads="1"/>
              </p:cNvSpPr>
              <p:nvPr/>
            </p:nvSpPr>
            <p:spPr bwMode="auto">
              <a:xfrm rot="5400000">
                <a:off x="3840" y="3456"/>
                <a:ext cx="99" cy="99"/>
              </a:xfrm>
              <a:prstGeom prst="ellipse">
                <a:avLst/>
              </a:prstGeom>
              <a:noFill/>
              <a:ln w="38100">
                <a:solidFill>
                  <a:srgbClr val="990000"/>
                </a:solidFill>
                <a:round/>
                <a:headEnd/>
                <a:tailEnd/>
              </a:ln>
            </p:spPr>
            <p:txBody>
              <a:bodyPr vert="eaVert" wrap="none" anchor="ctr"/>
              <a:lstStyle/>
              <a:p>
                <a:endParaRPr lang="en-US"/>
              </a:p>
            </p:txBody>
          </p:sp>
          <p:sp>
            <p:nvSpPr>
              <p:cNvPr id="27692" name="Line 61"/>
              <p:cNvSpPr>
                <a:spLocks noChangeShapeType="1"/>
              </p:cNvSpPr>
              <p:nvPr/>
            </p:nvSpPr>
            <p:spPr bwMode="auto">
              <a:xfrm rot="-5400000">
                <a:off x="3922" y="3323"/>
                <a:ext cx="147" cy="120"/>
              </a:xfrm>
              <a:prstGeom prst="line">
                <a:avLst/>
              </a:prstGeom>
              <a:noFill/>
              <a:ln w="12700">
                <a:solidFill>
                  <a:schemeClr val="tx1"/>
                </a:solidFill>
                <a:prstDash val="sysDot"/>
                <a:round/>
                <a:headEnd/>
                <a:tailEnd type="triangle" w="med" len="med"/>
              </a:ln>
            </p:spPr>
            <p:txBody>
              <a:bodyPr/>
              <a:lstStyle/>
              <a:p>
                <a:endParaRPr lang="en-US"/>
              </a:p>
            </p:txBody>
          </p:sp>
        </p:grpSp>
      </p:grpSp>
      <p:grpSp>
        <p:nvGrpSpPr>
          <p:cNvPr id="27682" name="Group 62"/>
          <p:cNvGrpSpPr>
            <a:grpSpLocks/>
          </p:cNvGrpSpPr>
          <p:nvPr/>
        </p:nvGrpSpPr>
        <p:grpSpPr bwMode="auto">
          <a:xfrm>
            <a:off x="6510338" y="5500688"/>
            <a:ext cx="685800" cy="395287"/>
            <a:chOff x="3744" y="3210"/>
            <a:chExt cx="432" cy="249"/>
          </a:xfrm>
        </p:grpSpPr>
        <p:sp>
          <p:nvSpPr>
            <p:cNvPr id="27683" name="Oval 63"/>
            <p:cNvSpPr>
              <a:spLocks noChangeArrowheads="1"/>
            </p:cNvSpPr>
            <p:nvPr/>
          </p:nvSpPr>
          <p:spPr bwMode="auto">
            <a:xfrm rot="5400000">
              <a:off x="3744" y="3360"/>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7684" name="Line 64"/>
            <p:cNvSpPr>
              <a:spLocks noChangeShapeType="1"/>
            </p:cNvSpPr>
            <p:nvPr/>
          </p:nvSpPr>
          <p:spPr bwMode="auto">
            <a:xfrm rot="-5400000">
              <a:off x="3826" y="3227"/>
              <a:ext cx="147" cy="120"/>
            </a:xfrm>
            <a:prstGeom prst="line">
              <a:avLst/>
            </a:prstGeom>
            <a:noFill/>
            <a:ln w="12700">
              <a:solidFill>
                <a:schemeClr val="tx1"/>
              </a:solidFill>
              <a:prstDash val="sysDot"/>
              <a:round/>
              <a:headEnd/>
              <a:tailEnd type="triangle" w="med" len="med"/>
            </a:ln>
          </p:spPr>
          <p:txBody>
            <a:bodyPr/>
            <a:lstStyle/>
            <a:p>
              <a:endParaRPr lang="en-US"/>
            </a:p>
          </p:txBody>
        </p:sp>
        <p:grpSp>
          <p:nvGrpSpPr>
            <p:cNvPr id="27685" name="Group 65"/>
            <p:cNvGrpSpPr>
              <a:grpSpLocks/>
            </p:cNvGrpSpPr>
            <p:nvPr/>
          </p:nvGrpSpPr>
          <p:grpSpPr bwMode="auto">
            <a:xfrm flipH="1">
              <a:off x="3960" y="3210"/>
              <a:ext cx="216" cy="246"/>
              <a:chOff x="3840" y="3309"/>
              <a:chExt cx="216" cy="246"/>
            </a:xfrm>
          </p:grpSpPr>
          <p:sp>
            <p:nvSpPr>
              <p:cNvPr id="27686" name="Oval 66"/>
              <p:cNvSpPr>
                <a:spLocks noChangeArrowheads="1"/>
              </p:cNvSpPr>
              <p:nvPr/>
            </p:nvSpPr>
            <p:spPr bwMode="auto">
              <a:xfrm rot="5400000">
                <a:off x="3840" y="3456"/>
                <a:ext cx="99" cy="99"/>
              </a:xfrm>
              <a:prstGeom prst="ellipse">
                <a:avLst/>
              </a:prstGeom>
              <a:noFill/>
              <a:ln w="38100">
                <a:solidFill>
                  <a:srgbClr val="000080"/>
                </a:solidFill>
                <a:round/>
                <a:headEnd/>
                <a:tailEnd/>
              </a:ln>
            </p:spPr>
            <p:txBody>
              <a:bodyPr vert="eaVert" wrap="none" anchor="ctr"/>
              <a:lstStyle/>
              <a:p>
                <a:endParaRPr lang="en-US"/>
              </a:p>
            </p:txBody>
          </p:sp>
          <p:sp>
            <p:nvSpPr>
              <p:cNvPr id="27687" name="Line 67"/>
              <p:cNvSpPr>
                <a:spLocks noChangeShapeType="1"/>
              </p:cNvSpPr>
              <p:nvPr/>
            </p:nvSpPr>
            <p:spPr bwMode="auto">
              <a:xfrm rot="-5400000">
                <a:off x="3922" y="3323"/>
                <a:ext cx="147" cy="120"/>
              </a:xfrm>
              <a:prstGeom prst="line">
                <a:avLst/>
              </a:prstGeom>
              <a:noFill/>
              <a:ln w="12700">
                <a:solidFill>
                  <a:schemeClr val="tx1"/>
                </a:solidFill>
                <a:prstDash val="sysDot"/>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457200" y="1600200"/>
            <a:ext cx="8229600" cy="4525963"/>
            <a:chOff x="288" y="1008"/>
            <a:chExt cx="5184" cy="2851"/>
          </a:xfrm>
        </p:grpSpPr>
        <p:sp>
          <p:nvSpPr>
            <p:cNvPr id="28706" name="Rectangle 3"/>
            <p:cNvSpPr>
              <a:spLocks noChangeArrowheads="1"/>
            </p:cNvSpPr>
            <p:nvPr/>
          </p:nvSpPr>
          <p:spPr bwMode="auto">
            <a:xfrm>
              <a:off x="2880" y="2909"/>
              <a:ext cx="2592" cy="950"/>
            </a:xfrm>
            <a:prstGeom prst="rect">
              <a:avLst/>
            </a:prstGeom>
            <a:solidFill>
              <a:srgbClr val="DDDDDD"/>
            </a:solidFill>
            <a:ln w="9525">
              <a:noFill/>
              <a:miter lim="800000"/>
              <a:headEnd/>
              <a:tailEnd/>
            </a:ln>
          </p:spPr>
          <p:txBody>
            <a:bodyPr anchor="ctr"/>
            <a:lstStyle/>
            <a:p>
              <a:endParaRPr lang="en-US" sz="2000"/>
            </a:p>
          </p:txBody>
        </p:sp>
        <p:sp>
          <p:nvSpPr>
            <p:cNvPr id="28707" name="Rectangle 4"/>
            <p:cNvSpPr>
              <a:spLocks noChangeArrowheads="1"/>
            </p:cNvSpPr>
            <p:nvPr/>
          </p:nvSpPr>
          <p:spPr bwMode="auto">
            <a:xfrm>
              <a:off x="288" y="2909"/>
              <a:ext cx="2592" cy="950"/>
            </a:xfrm>
            <a:prstGeom prst="rect">
              <a:avLst/>
            </a:prstGeom>
            <a:solidFill>
              <a:srgbClr val="DDDDDD"/>
            </a:solidFill>
            <a:ln w="9525">
              <a:noFill/>
              <a:miter lim="800000"/>
              <a:headEnd/>
              <a:tailEnd/>
            </a:ln>
          </p:spPr>
          <p:txBody>
            <a:bodyPr anchor="ctr"/>
            <a:lstStyle/>
            <a:p>
              <a:pPr marL="533400" indent="-533400">
                <a:buFontTx/>
                <a:buAutoNum type="arabicPeriod" startAt="3"/>
              </a:pPr>
              <a:r>
                <a:rPr lang="en-US" sz="2000"/>
                <a:t>If accepted, the new device receives a confirmation that includes the network address. (Authentication then occurs as needed.)</a:t>
              </a:r>
            </a:p>
          </p:txBody>
        </p:sp>
        <p:sp>
          <p:nvSpPr>
            <p:cNvPr id="28708" name="Rectangle 5"/>
            <p:cNvSpPr>
              <a:spLocks noChangeArrowheads="1"/>
            </p:cNvSpPr>
            <p:nvPr/>
          </p:nvSpPr>
          <p:spPr bwMode="auto">
            <a:xfrm>
              <a:off x="2880" y="1958"/>
              <a:ext cx="2592" cy="951"/>
            </a:xfrm>
            <a:prstGeom prst="rect">
              <a:avLst/>
            </a:prstGeom>
            <a:noFill/>
            <a:ln w="9525">
              <a:noFill/>
              <a:miter lim="800000"/>
              <a:headEnd/>
              <a:tailEnd/>
            </a:ln>
          </p:spPr>
          <p:txBody>
            <a:bodyPr anchor="ctr"/>
            <a:lstStyle/>
            <a:p>
              <a:endParaRPr lang="en-US" sz="2000"/>
            </a:p>
          </p:txBody>
        </p:sp>
        <p:sp>
          <p:nvSpPr>
            <p:cNvPr id="28709" name="Rectangle 6"/>
            <p:cNvSpPr>
              <a:spLocks noChangeArrowheads="1"/>
            </p:cNvSpPr>
            <p:nvPr/>
          </p:nvSpPr>
          <p:spPr bwMode="auto">
            <a:xfrm>
              <a:off x="288" y="1958"/>
              <a:ext cx="2592" cy="951"/>
            </a:xfrm>
            <a:prstGeom prst="rect">
              <a:avLst/>
            </a:prstGeom>
            <a:noFill/>
            <a:ln w="9525">
              <a:noFill/>
              <a:miter lim="800000"/>
              <a:headEnd/>
              <a:tailEnd/>
            </a:ln>
          </p:spPr>
          <p:txBody>
            <a:bodyPr anchor="ctr"/>
            <a:lstStyle/>
            <a:p>
              <a:pPr marL="533400" indent="-533400">
                <a:buFontTx/>
                <a:buAutoNum type="arabicPeriod" startAt="2"/>
              </a:pPr>
              <a:r>
                <a:rPr lang="en-US" sz="2000"/>
                <a:t>Application chooses a network to join; stack selects best join candidate and submits a join request</a:t>
              </a:r>
            </a:p>
          </p:txBody>
        </p:sp>
        <p:sp>
          <p:nvSpPr>
            <p:cNvPr id="28710" name="Rectangle 7"/>
            <p:cNvSpPr>
              <a:spLocks noChangeArrowheads="1"/>
            </p:cNvSpPr>
            <p:nvPr/>
          </p:nvSpPr>
          <p:spPr bwMode="auto">
            <a:xfrm>
              <a:off x="2880" y="1008"/>
              <a:ext cx="2592" cy="950"/>
            </a:xfrm>
            <a:prstGeom prst="rect">
              <a:avLst/>
            </a:prstGeom>
            <a:solidFill>
              <a:srgbClr val="DDDDDD"/>
            </a:solidFill>
            <a:ln w="9525">
              <a:noFill/>
              <a:miter lim="800000"/>
              <a:headEnd/>
              <a:tailEnd/>
            </a:ln>
          </p:spPr>
          <p:txBody>
            <a:bodyPr anchor="ctr"/>
            <a:lstStyle/>
            <a:p>
              <a:endParaRPr lang="en-US" sz="2000"/>
            </a:p>
          </p:txBody>
        </p:sp>
        <p:sp>
          <p:nvSpPr>
            <p:cNvPr id="28711" name="Rectangle 8"/>
            <p:cNvSpPr>
              <a:spLocks noChangeArrowheads="1"/>
            </p:cNvSpPr>
            <p:nvPr/>
          </p:nvSpPr>
          <p:spPr bwMode="auto">
            <a:xfrm>
              <a:off x="288" y="1008"/>
              <a:ext cx="2592" cy="950"/>
            </a:xfrm>
            <a:prstGeom prst="rect">
              <a:avLst/>
            </a:prstGeom>
            <a:solidFill>
              <a:srgbClr val="DDDDDD"/>
            </a:solidFill>
            <a:ln w="9525">
              <a:noFill/>
              <a:miter lim="800000"/>
              <a:headEnd/>
              <a:tailEnd/>
            </a:ln>
          </p:spPr>
          <p:txBody>
            <a:bodyPr anchor="ctr"/>
            <a:lstStyle/>
            <a:p>
              <a:pPr marL="533400" indent="-533400">
                <a:buFontTx/>
                <a:buAutoNum type="arabicPeriod"/>
              </a:pPr>
              <a:r>
                <a:rPr lang="en-US" sz="2000"/>
                <a:t>New ZR or ZED scans channels to discover all local (1-hop) ZR or ZC nodes</a:t>
              </a:r>
            </a:p>
          </p:txBody>
        </p:sp>
        <p:sp>
          <p:nvSpPr>
            <p:cNvPr id="28712" name="Line 9"/>
            <p:cNvSpPr>
              <a:spLocks noChangeShapeType="1"/>
            </p:cNvSpPr>
            <p:nvPr/>
          </p:nvSpPr>
          <p:spPr bwMode="auto">
            <a:xfrm>
              <a:off x="288" y="1008"/>
              <a:ext cx="2592" cy="0"/>
            </a:xfrm>
            <a:prstGeom prst="line">
              <a:avLst/>
            </a:prstGeom>
            <a:noFill/>
            <a:ln w="28575" cap="sq">
              <a:noFill/>
              <a:round/>
              <a:headEnd/>
              <a:tailEnd/>
            </a:ln>
          </p:spPr>
          <p:txBody>
            <a:bodyPr/>
            <a:lstStyle/>
            <a:p>
              <a:endParaRPr lang="en-US"/>
            </a:p>
          </p:txBody>
        </p:sp>
        <p:sp>
          <p:nvSpPr>
            <p:cNvPr id="28713" name="Line 10"/>
            <p:cNvSpPr>
              <a:spLocks noChangeShapeType="1"/>
            </p:cNvSpPr>
            <p:nvPr/>
          </p:nvSpPr>
          <p:spPr bwMode="auto">
            <a:xfrm>
              <a:off x="288" y="3859"/>
              <a:ext cx="2592" cy="0"/>
            </a:xfrm>
            <a:prstGeom prst="line">
              <a:avLst/>
            </a:prstGeom>
            <a:noFill/>
            <a:ln w="28575" cap="sq">
              <a:noFill/>
              <a:round/>
              <a:headEnd/>
              <a:tailEnd/>
            </a:ln>
          </p:spPr>
          <p:txBody>
            <a:bodyPr/>
            <a:lstStyle/>
            <a:p>
              <a:endParaRPr lang="en-US"/>
            </a:p>
          </p:txBody>
        </p:sp>
        <p:sp>
          <p:nvSpPr>
            <p:cNvPr id="28714" name="Line 11"/>
            <p:cNvSpPr>
              <a:spLocks noChangeShapeType="1"/>
            </p:cNvSpPr>
            <p:nvPr/>
          </p:nvSpPr>
          <p:spPr bwMode="auto">
            <a:xfrm>
              <a:off x="288" y="1008"/>
              <a:ext cx="0" cy="950"/>
            </a:xfrm>
            <a:prstGeom prst="line">
              <a:avLst/>
            </a:prstGeom>
            <a:noFill/>
            <a:ln w="28575" cap="sq">
              <a:noFill/>
              <a:round/>
              <a:headEnd/>
              <a:tailEnd/>
            </a:ln>
          </p:spPr>
          <p:txBody>
            <a:bodyPr/>
            <a:lstStyle/>
            <a:p>
              <a:endParaRPr lang="en-US"/>
            </a:p>
          </p:txBody>
        </p:sp>
        <p:sp>
          <p:nvSpPr>
            <p:cNvPr id="28715" name="Line 12"/>
            <p:cNvSpPr>
              <a:spLocks noChangeShapeType="1"/>
            </p:cNvSpPr>
            <p:nvPr/>
          </p:nvSpPr>
          <p:spPr bwMode="auto">
            <a:xfrm>
              <a:off x="5472" y="1008"/>
              <a:ext cx="0" cy="950"/>
            </a:xfrm>
            <a:prstGeom prst="line">
              <a:avLst/>
            </a:prstGeom>
            <a:noFill/>
            <a:ln w="28575" cap="sq">
              <a:noFill/>
              <a:round/>
              <a:headEnd/>
              <a:tailEnd/>
            </a:ln>
          </p:spPr>
          <p:txBody>
            <a:bodyPr/>
            <a:lstStyle/>
            <a:p>
              <a:endParaRPr lang="en-US"/>
            </a:p>
          </p:txBody>
        </p:sp>
        <p:sp>
          <p:nvSpPr>
            <p:cNvPr id="28716" name="Line 13"/>
            <p:cNvSpPr>
              <a:spLocks noChangeShapeType="1"/>
            </p:cNvSpPr>
            <p:nvPr/>
          </p:nvSpPr>
          <p:spPr bwMode="auto">
            <a:xfrm>
              <a:off x="2880" y="1008"/>
              <a:ext cx="2592" cy="0"/>
            </a:xfrm>
            <a:prstGeom prst="line">
              <a:avLst/>
            </a:prstGeom>
            <a:noFill/>
            <a:ln w="28575" cap="sq">
              <a:noFill/>
              <a:round/>
              <a:headEnd/>
              <a:tailEnd/>
            </a:ln>
          </p:spPr>
          <p:txBody>
            <a:bodyPr/>
            <a:lstStyle/>
            <a:p>
              <a:endParaRPr lang="en-US"/>
            </a:p>
          </p:txBody>
        </p:sp>
        <p:sp>
          <p:nvSpPr>
            <p:cNvPr id="28717" name="Line 14"/>
            <p:cNvSpPr>
              <a:spLocks noChangeShapeType="1"/>
            </p:cNvSpPr>
            <p:nvPr/>
          </p:nvSpPr>
          <p:spPr bwMode="auto">
            <a:xfrm>
              <a:off x="288" y="1958"/>
              <a:ext cx="0" cy="951"/>
            </a:xfrm>
            <a:prstGeom prst="line">
              <a:avLst/>
            </a:prstGeom>
            <a:noFill/>
            <a:ln w="28575" cap="sq">
              <a:noFill/>
              <a:round/>
              <a:headEnd/>
              <a:tailEnd/>
            </a:ln>
          </p:spPr>
          <p:txBody>
            <a:bodyPr/>
            <a:lstStyle/>
            <a:p>
              <a:endParaRPr lang="en-US"/>
            </a:p>
          </p:txBody>
        </p:sp>
        <p:sp>
          <p:nvSpPr>
            <p:cNvPr id="28718" name="Line 15"/>
            <p:cNvSpPr>
              <a:spLocks noChangeShapeType="1"/>
            </p:cNvSpPr>
            <p:nvPr/>
          </p:nvSpPr>
          <p:spPr bwMode="auto">
            <a:xfrm>
              <a:off x="5472" y="1958"/>
              <a:ext cx="0" cy="951"/>
            </a:xfrm>
            <a:prstGeom prst="line">
              <a:avLst/>
            </a:prstGeom>
            <a:noFill/>
            <a:ln w="28575" cap="sq">
              <a:noFill/>
              <a:round/>
              <a:headEnd/>
              <a:tailEnd/>
            </a:ln>
          </p:spPr>
          <p:txBody>
            <a:bodyPr/>
            <a:lstStyle/>
            <a:p>
              <a:endParaRPr lang="en-US"/>
            </a:p>
          </p:txBody>
        </p:sp>
        <p:sp>
          <p:nvSpPr>
            <p:cNvPr id="28719" name="Line 16"/>
            <p:cNvSpPr>
              <a:spLocks noChangeShapeType="1"/>
            </p:cNvSpPr>
            <p:nvPr/>
          </p:nvSpPr>
          <p:spPr bwMode="auto">
            <a:xfrm>
              <a:off x="288" y="2909"/>
              <a:ext cx="0" cy="950"/>
            </a:xfrm>
            <a:prstGeom prst="line">
              <a:avLst/>
            </a:prstGeom>
            <a:noFill/>
            <a:ln w="28575" cap="sq">
              <a:noFill/>
              <a:round/>
              <a:headEnd/>
              <a:tailEnd/>
            </a:ln>
          </p:spPr>
          <p:txBody>
            <a:bodyPr/>
            <a:lstStyle/>
            <a:p>
              <a:endParaRPr lang="en-US"/>
            </a:p>
          </p:txBody>
        </p:sp>
        <p:sp>
          <p:nvSpPr>
            <p:cNvPr id="28720" name="Line 17"/>
            <p:cNvSpPr>
              <a:spLocks noChangeShapeType="1"/>
            </p:cNvSpPr>
            <p:nvPr/>
          </p:nvSpPr>
          <p:spPr bwMode="auto">
            <a:xfrm>
              <a:off x="5472" y="2909"/>
              <a:ext cx="0" cy="950"/>
            </a:xfrm>
            <a:prstGeom prst="line">
              <a:avLst/>
            </a:prstGeom>
            <a:noFill/>
            <a:ln w="28575" cap="sq">
              <a:noFill/>
              <a:round/>
              <a:headEnd/>
              <a:tailEnd/>
            </a:ln>
          </p:spPr>
          <p:txBody>
            <a:bodyPr/>
            <a:lstStyle/>
            <a:p>
              <a:endParaRPr lang="en-US"/>
            </a:p>
          </p:txBody>
        </p:sp>
        <p:sp>
          <p:nvSpPr>
            <p:cNvPr id="28721" name="Line 18"/>
            <p:cNvSpPr>
              <a:spLocks noChangeShapeType="1"/>
            </p:cNvSpPr>
            <p:nvPr/>
          </p:nvSpPr>
          <p:spPr bwMode="auto">
            <a:xfrm>
              <a:off x="2880" y="3859"/>
              <a:ext cx="2592" cy="0"/>
            </a:xfrm>
            <a:prstGeom prst="line">
              <a:avLst/>
            </a:prstGeom>
            <a:noFill/>
            <a:ln w="28575" cap="sq">
              <a:noFill/>
              <a:round/>
              <a:headEnd/>
              <a:tailEnd/>
            </a:ln>
          </p:spPr>
          <p:txBody>
            <a:bodyPr/>
            <a:lstStyle/>
            <a:p>
              <a:endParaRPr lang="en-US"/>
            </a:p>
          </p:txBody>
        </p:sp>
      </p:grpSp>
      <p:sp>
        <p:nvSpPr>
          <p:cNvPr id="28675" name="Rectangle 19"/>
          <p:cNvSpPr>
            <a:spLocks noGrp="1" noChangeArrowheads="1"/>
          </p:cNvSpPr>
          <p:nvPr>
            <p:ph type="title"/>
          </p:nvPr>
        </p:nvSpPr>
        <p:spPr/>
        <p:txBody>
          <a:bodyPr/>
          <a:lstStyle/>
          <a:p>
            <a:r>
              <a:rPr lang="en-US" smtClean="0"/>
              <a:t>Joining a Network</a:t>
            </a:r>
          </a:p>
        </p:txBody>
      </p:sp>
      <p:sp>
        <p:nvSpPr>
          <p:cNvPr id="28676" name="Text Box 20"/>
          <p:cNvSpPr txBox="1">
            <a:spLocks noChangeArrowheads="1"/>
          </p:cNvSpPr>
          <p:nvPr/>
        </p:nvSpPr>
        <p:spPr bwMode="auto">
          <a:xfrm>
            <a:off x="4860925" y="2601913"/>
            <a:ext cx="3521075" cy="517525"/>
          </a:xfrm>
          <a:prstGeom prst="rect">
            <a:avLst/>
          </a:prstGeom>
          <a:noFill/>
          <a:ln w="9525">
            <a:noFill/>
            <a:miter lim="800000"/>
            <a:headEnd/>
            <a:tailEnd/>
          </a:ln>
        </p:spPr>
        <p:txBody>
          <a:bodyPr>
            <a:spAutoFit/>
          </a:bodyPr>
          <a:lstStyle/>
          <a:p>
            <a:r>
              <a:rPr lang="en-US" sz="1400" b="1"/>
              <a:t>PAN ID/EPID, Stack feature set, Joining Allowed sent back to scanning node. </a:t>
            </a:r>
          </a:p>
        </p:txBody>
      </p:sp>
      <p:grpSp>
        <p:nvGrpSpPr>
          <p:cNvPr id="28677" name="Group 21"/>
          <p:cNvGrpSpPr>
            <a:grpSpLocks/>
          </p:cNvGrpSpPr>
          <p:nvPr/>
        </p:nvGrpSpPr>
        <p:grpSpPr bwMode="auto">
          <a:xfrm>
            <a:off x="4948238" y="3348038"/>
            <a:ext cx="2938462" cy="995362"/>
            <a:chOff x="3168" y="2109"/>
            <a:chExt cx="1851" cy="627"/>
          </a:xfrm>
        </p:grpSpPr>
        <p:sp>
          <p:nvSpPr>
            <p:cNvPr id="28698" name="Oval 22"/>
            <p:cNvSpPr>
              <a:spLocks noChangeArrowheads="1"/>
            </p:cNvSpPr>
            <p:nvPr/>
          </p:nvSpPr>
          <p:spPr bwMode="auto">
            <a:xfrm>
              <a:off x="4755" y="2325"/>
              <a:ext cx="264" cy="264"/>
            </a:xfrm>
            <a:prstGeom prst="ellipse">
              <a:avLst/>
            </a:prstGeom>
            <a:noFill/>
            <a:ln w="38100">
              <a:pattFill prst="dkUpDiag">
                <a:fgClr>
                  <a:srgbClr val="990000"/>
                </a:fgClr>
                <a:bgClr>
                  <a:srgbClr val="333399"/>
                </a:bgClr>
              </a:pattFill>
              <a:round/>
              <a:headEnd/>
              <a:tailEnd/>
            </a:ln>
          </p:spPr>
          <p:txBody>
            <a:bodyPr wrap="none" anchor="ctr"/>
            <a:lstStyle/>
            <a:p>
              <a:endParaRPr lang="en-US"/>
            </a:p>
          </p:txBody>
        </p:sp>
        <p:sp>
          <p:nvSpPr>
            <p:cNvPr id="28699" name="Oval 23"/>
            <p:cNvSpPr>
              <a:spLocks noChangeArrowheads="1"/>
            </p:cNvSpPr>
            <p:nvPr/>
          </p:nvSpPr>
          <p:spPr bwMode="auto">
            <a:xfrm rot="5400000">
              <a:off x="3168" y="2394"/>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8700" name="Oval 24"/>
            <p:cNvSpPr>
              <a:spLocks noChangeArrowheads="1"/>
            </p:cNvSpPr>
            <p:nvPr/>
          </p:nvSpPr>
          <p:spPr bwMode="auto">
            <a:xfrm rot="5400000">
              <a:off x="3171" y="2637"/>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8701" name="Line 25"/>
            <p:cNvSpPr>
              <a:spLocks noChangeShapeType="1"/>
            </p:cNvSpPr>
            <p:nvPr/>
          </p:nvSpPr>
          <p:spPr bwMode="auto">
            <a:xfrm rot="5400000" flipH="1">
              <a:off x="3159" y="2601"/>
              <a:ext cx="48" cy="24"/>
            </a:xfrm>
            <a:prstGeom prst="line">
              <a:avLst/>
            </a:prstGeom>
            <a:noFill/>
            <a:ln w="12700">
              <a:solidFill>
                <a:schemeClr val="tx1"/>
              </a:solidFill>
              <a:prstDash val="sysDot"/>
              <a:round/>
              <a:headEnd/>
              <a:tailEnd/>
            </a:ln>
          </p:spPr>
          <p:txBody>
            <a:bodyPr/>
            <a:lstStyle/>
            <a:p>
              <a:endParaRPr lang="en-US"/>
            </a:p>
          </p:txBody>
        </p:sp>
        <p:sp>
          <p:nvSpPr>
            <p:cNvPr id="28702" name="Line 26"/>
            <p:cNvSpPr>
              <a:spLocks noChangeShapeType="1"/>
            </p:cNvSpPr>
            <p:nvPr/>
          </p:nvSpPr>
          <p:spPr bwMode="auto">
            <a:xfrm rot="5400000" flipH="1">
              <a:off x="3159" y="2361"/>
              <a:ext cx="45" cy="21"/>
            </a:xfrm>
            <a:prstGeom prst="line">
              <a:avLst/>
            </a:prstGeom>
            <a:noFill/>
            <a:ln w="12700">
              <a:solidFill>
                <a:schemeClr val="tx1"/>
              </a:solidFill>
              <a:prstDash val="sysDot"/>
              <a:round/>
              <a:headEnd/>
              <a:tailEnd/>
            </a:ln>
          </p:spPr>
          <p:txBody>
            <a:bodyPr/>
            <a:lstStyle/>
            <a:p>
              <a:endParaRPr lang="en-US"/>
            </a:p>
          </p:txBody>
        </p:sp>
        <p:sp>
          <p:nvSpPr>
            <p:cNvPr id="28703" name="Oval 27"/>
            <p:cNvSpPr>
              <a:spLocks noChangeArrowheads="1"/>
            </p:cNvSpPr>
            <p:nvPr/>
          </p:nvSpPr>
          <p:spPr bwMode="auto">
            <a:xfrm rot="5400000">
              <a:off x="3171" y="2154"/>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8704" name="Line 28"/>
            <p:cNvSpPr>
              <a:spLocks noChangeShapeType="1"/>
            </p:cNvSpPr>
            <p:nvPr/>
          </p:nvSpPr>
          <p:spPr bwMode="auto">
            <a:xfrm rot="5400000" flipH="1">
              <a:off x="3162" y="2121"/>
              <a:ext cx="45" cy="21"/>
            </a:xfrm>
            <a:prstGeom prst="line">
              <a:avLst/>
            </a:prstGeom>
            <a:noFill/>
            <a:ln w="12700">
              <a:solidFill>
                <a:schemeClr val="tx1"/>
              </a:solidFill>
              <a:prstDash val="sysDot"/>
              <a:round/>
              <a:headEnd/>
              <a:tailEnd/>
            </a:ln>
          </p:spPr>
          <p:txBody>
            <a:bodyPr/>
            <a:lstStyle/>
            <a:p>
              <a:endParaRPr lang="en-US"/>
            </a:p>
          </p:txBody>
        </p:sp>
        <p:sp>
          <p:nvSpPr>
            <p:cNvPr id="28705" name="Line 29"/>
            <p:cNvSpPr>
              <a:spLocks noChangeShapeType="1"/>
            </p:cNvSpPr>
            <p:nvPr/>
          </p:nvSpPr>
          <p:spPr bwMode="auto">
            <a:xfrm flipV="1">
              <a:off x="3315" y="2445"/>
              <a:ext cx="1392" cy="0"/>
            </a:xfrm>
            <a:prstGeom prst="line">
              <a:avLst/>
            </a:prstGeom>
            <a:noFill/>
            <a:ln w="9525">
              <a:solidFill>
                <a:schemeClr val="tx1"/>
              </a:solidFill>
              <a:round/>
              <a:headEnd type="triangle" w="med" len="med"/>
              <a:tailEnd/>
            </a:ln>
          </p:spPr>
          <p:txBody>
            <a:bodyPr/>
            <a:lstStyle/>
            <a:p>
              <a:endParaRPr lang="en-US"/>
            </a:p>
          </p:txBody>
        </p:sp>
      </p:grpSp>
      <p:grpSp>
        <p:nvGrpSpPr>
          <p:cNvPr id="28678" name="Group 30"/>
          <p:cNvGrpSpPr>
            <a:grpSpLocks/>
          </p:cNvGrpSpPr>
          <p:nvPr/>
        </p:nvGrpSpPr>
        <p:grpSpPr bwMode="auto">
          <a:xfrm>
            <a:off x="4948238" y="4876800"/>
            <a:ext cx="2938462" cy="990600"/>
            <a:chOff x="3168" y="3072"/>
            <a:chExt cx="1851" cy="624"/>
          </a:xfrm>
        </p:grpSpPr>
        <p:sp>
          <p:nvSpPr>
            <p:cNvPr id="28690" name="Oval 31"/>
            <p:cNvSpPr>
              <a:spLocks noChangeArrowheads="1"/>
            </p:cNvSpPr>
            <p:nvPr/>
          </p:nvSpPr>
          <p:spPr bwMode="auto">
            <a:xfrm>
              <a:off x="4755" y="3285"/>
              <a:ext cx="264" cy="264"/>
            </a:xfrm>
            <a:prstGeom prst="ellipse">
              <a:avLst/>
            </a:prstGeom>
            <a:noFill/>
            <a:ln w="38100">
              <a:pattFill prst="dkUpDiag">
                <a:fgClr>
                  <a:srgbClr val="990000"/>
                </a:fgClr>
                <a:bgClr>
                  <a:srgbClr val="333399"/>
                </a:bgClr>
              </a:pattFill>
              <a:round/>
              <a:headEnd/>
              <a:tailEnd/>
            </a:ln>
          </p:spPr>
          <p:txBody>
            <a:bodyPr wrap="none" anchor="ctr"/>
            <a:lstStyle/>
            <a:p>
              <a:endParaRPr lang="en-US"/>
            </a:p>
          </p:txBody>
        </p:sp>
        <p:sp>
          <p:nvSpPr>
            <p:cNvPr id="28691" name="Oval 32"/>
            <p:cNvSpPr>
              <a:spLocks noChangeArrowheads="1"/>
            </p:cNvSpPr>
            <p:nvPr/>
          </p:nvSpPr>
          <p:spPr bwMode="auto">
            <a:xfrm rot="5400000">
              <a:off x="3168" y="3354"/>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8692" name="Oval 33"/>
            <p:cNvSpPr>
              <a:spLocks noChangeArrowheads="1"/>
            </p:cNvSpPr>
            <p:nvPr/>
          </p:nvSpPr>
          <p:spPr bwMode="auto">
            <a:xfrm rot="5400000">
              <a:off x="3171" y="3597"/>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8693" name="Line 34"/>
            <p:cNvSpPr>
              <a:spLocks noChangeShapeType="1"/>
            </p:cNvSpPr>
            <p:nvPr/>
          </p:nvSpPr>
          <p:spPr bwMode="auto">
            <a:xfrm rot="5400000" flipH="1">
              <a:off x="3159" y="3561"/>
              <a:ext cx="48" cy="24"/>
            </a:xfrm>
            <a:prstGeom prst="line">
              <a:avLst/>
            </a:prstGeom>
            <a:noFill/>
            <a:ln w="12700">
              <a:solidFill>
                <a:schemeClr val="tx1"/>
              </a:solidFill>
              <a:prstDash val="sysDot"/>
              <a:round/>
              <a:headEnd/>
              <a:tailEnd/>
            </a:ln>
          </p:spPr>
          <p:txBody>
            <a:bodyPr/>
            <a:lstStyle/>
            <a:p>
              <a:endParaRPr lang="en-US"/>
            </a:p>
          </p:txBody>
        </p:sp>
        <p:sp>
          <p:nvSpPr>
            <p:cNvPr id="28694" name="Line 35"/>
            <p:cNvSpPr>
              <a:spLocks noChangeShapeType="1"/>
            </p:cNvSpPr>
            <p:nvPr/>
          </p:nvSpPr>
          <p:spPr bwMode="auto">
            <a:xfrm rot="5400000" flipH="1">
              <a:off x="3159" y="3321"/>
              <a:ext cx="45" cy="21"/>
            </a:xfrm>
            <a:prstGeom prst="line">
              <a:avLst/>
            </a:prstGeom>
            <a:noFill/>
            <a:ln w="12700">
              <a:solidFill>
                <a:schemeClr val="tx1"/>
              </a:solidFill>
              <a:prstDash val="sysDot"/>
              <a:round/>
              <a:headEnd/>
              <a:tailEnd/>
            </a:ln>
          </p:spPr>
          <p:txBody>
            <a:bodyPr/>
            <a:lstStyle/>
            <a:p>
              <a:endParaRPr lang="en-US"/>
            </a:p>
          </p:txBody>
        </p:sp>
        <p:sp>
          <p:nvSpPr>
            <p:cNvPr id="28695" name="Oval 36"/>
            <p:cNvSpPr>
              <a:spLocks noChangeArrowheads="1"/>
            </p:cNvSpPr>
            <p:nvPr/>
          </p:nvSpPr>
          <p:spPr bwMode="auto">
            <a:xfrm rot="5400000">
              <a:off x="3171" y="3114"/>
              <a:ext cx="99" cy="99"/>
            </a:xfrm>
            <a:prstGeom prst="ellipse">
              <a:avLst/>
            </a:prstGeom>
            <a:noFill/>
            <a:ln w="38100">
              <a:solidFill>
                <a:srgbClr val="990000"/>
              </a:solidFill>
              <a:round/>
              <a:headEnd/>
              <a:tailEnd/>
            </a:ln>
          </p:spPr>
          <p:txBody>
            <a:bodyPr rot="10800000" vert="eaVert" wrap="none" anchor="ctr"/>
            <a:lstStyle/>
            <a:p>
              <a:endParaRPr lang="en-US"/>
            </a:p>
          </p:txBody>
        </p:sp>
        <p:sp>
          <p:nvSpPr>
            <p:cNvPr id="28696" name="Line 37"/>
            <p:cNvSpPr>
              <a:spLocks noChangeShapeType="1"/>
            </p:cNvSpPr>
            <p:nvPr/>
          </p:nvSpPr>
          <p:spPr bwMode="auto">
            <a:xfrm rot="5400000" flipH="1">
              <a:off x="3162" y="3084"/>
              <a:ext cx="45" cy="21"/>
            </a:xfrm>
            <a:prstGeom prst="line">
              <a:avLst/>
            </a:prstGeom>
            <a:noFill/>
            <a:ln w="12700">
              <a:solidFill>
                <a:schemeClr val="tx1"/>
              </a:solidFill>
              <a:prstDash val="sysDot"/>
              <a:round/>
              <a:headEnd/>
              <a:tailEnd/>
            </a:ln>
          </p:spPr>
          <p:txBody>
            <a:bodyPr/>
            <a:lstStyle/>
            <a:p>
              <a:endParaRPr lang="en-US"/>
            </a:p>
          </p:txBody>
        </p:sp>
        <p:sp>
          <p:nvSpPr>
            <p:cNvPr id="28697" name="Line 38"/>
            <p:cNvSpPr>
              <a:spLocks noChangeShapeType="1"/>
            </p:cNvSpPr>
            <p:nvPr/>
          </p:nvSpPr>
          <p:spPr bwMode="auto">
            <a:xfrm flipV="1">
              <a:off x="3315" y="3405"/>
              <a:ext cx="1392" cy="0"/>
            </a:xfrm>
            <a:prstGeom prst="line">
              <a:avLst/>
            </a:prstGeom>
            <a:noFill/>
            <a:ln w="9525">
              <a:solidFill>
                <a:schemeClr val="tx1"/>
              </a:solidFill>
              <a:round/>
              <a:headEnd/>
              <a:tailEnd type="triangle" w="med" len="med"/>
            </a:ln>
          </p:spPr>
          <p:txBody>
            <a:bodyPr/>
            <a:lstStyle/>
            <a:p>
              <a:endParaRPr lang="en-US"/>
            </a:p>
          </p:txBody>
        </p:sp>
      </p:grpSp>
      <p:sp>
        <p:nvSpPr>
          <p:cNvPr id="28679" name="Oval 39"/>
          <p:cNvSpPr>
            <a:spLocks noChangeArrowheads="1"/>
          </p:cNvSpPr>
          <p:nvPr/>
        </p:nvSpPr>
        <p:spPr bwMode="auto">
          <a:xfrm>
            <a:off x="7467600" y="1943100"/>
            <a:ext cx="419100" cy="419100"/>
          </a:xfrm>
          <a:prstGeom prst="ellipse">
            <a:avLst/>
          </a:prstGeom>
          <a:noFill/>
          <a:ln w="38100">
            <a:pattFill prst="dkUpDiag">
              <a:fgClr>
                <a:srgbClr val="990000"/>
              </a:fgClr>
              <a:bgClr>
                <a:srgbClr val="333399"/>
              </a:bgClr>
            </a:pattFill>
            <a:round/>
            <a:headEnd/>
            <a:tailEnd/>
          </a:ln>
        </p:spPr>
        <p:txBody>
          <a:bodyPr wrap="none" anchor="ctr"/>
          <a:lstStyle/>
          <a:p>
            <a:endParaRPr lang="en-US"/>
          </a:p>
        </p:txBody>
      </p:sp>
      <p:sp>
        <p:nvSpPr>
          <p:cNvPr id="28680" name="Oval 40"/>
          <p:cNvSpPr>
            <a:spLocks noChangeArrowheads="1"/>
          </p:cNvSpPr>
          <p:nvPr/>
        </p:nvSpPr>
        <p:spPr bwMode="auto">
          <a:xfrm rot="5400000">
            <a:off x="4948238" y="2052638"/>
            <a:ext cx="157162" cy="157162"/>
          </a:xfrm>
          <a:prstGeom prst="ellipse">
            <a:avLst/>
          </a:prstGeom>
          <a:noFill/>
          <a:ln w="38100">
            <a:solidFill>
              <a:srgbClr val="990000"/>
            </a:solidFill>
            <a:round/>
            <a:headEnd/>
            <a:tailEnd/>
          </a:ln>
        </p:spPr>
        <p:txBody>
          <a:bodyPr rot="10800000" vert="eaVert" wrap="none" anchor="ctr"/>
          <a:lstStyle/>
          <a:p>
            <a:endParaRPr lang="en-US"/>
          </a:p>
        </p:txBody>
      </p:sp>
      <p:sp>
        <p:nvSpPr>
          <p:cNvPr id="28681" name="Oval 41"/>
          <p:cNvSpPr>
            <a:spLocks noChangeArrowheads="1"/>
          </p:cNvSpPr>
          <p:nvPr/>
        </p:nvSpPr>
        <p:spPr bwMode="auto">
          <a:xfrm rot="5400000">
            <a:off x="4953000" y="2438400"/>
            <a:ext cx="157163" cy="157163"/>
          </a:xfrm>
          <a:prstGeom prst="ellipse">
            <a:avLst/>
          </a:prstGeom>
          <a:noFill/>
          <a:ln w="38100">
            <a:solidFill>
              <a:srgbClr val="990000"/>
            </a:solidFill>
            <a:round/>
            <a:headEnd/>
            <a:tailEnd/>
          </a:ln>
        </p:spPr>
        <p:txBody>
          <a:bodyPr rot="10800000" vert="eaVert" wrap="none" anchor="ctr"/>
          <a:lstStyle/>
          <a:p>
            <a:endParaRPr lang="en-US"/>
          </a:p>
        </p:txBody>
      </p:sp>
      <p:sp>
        <p:nvSpPr>
          <p:cNvPr id="28682" name="Line 42"/>
          <p:cNvSpPr>
            <a:spLocks noChangeShapeType="1"/>
          </p:cNvSpPr>
          <p:nvPr/>
        </p:nvSpPr>
        <p:spPr bwMode="auto">
          <a:xfrm rot="5400000" flipH="1">
            <a:off x="4933950" y="2381250"/>
            <a:ext cx="76200" cy="38100"/>
          </a:xfrm>
          <a:prstGeom prst="line">
            <a:avLst/>
          </a:prstGeom>
          <a:noFill/>
          <a:ln w="12700">
            <a:solidFill>
              <a:schemeClr val="tx1"/>
            </a:solidFill>
            <a:prstDash val="sysDot"/>
            <a:round/>
            <a:headEnd/>
            <a:tailEnd/>
          </a:ln>
        </p:spPr>
        <p:txBody>
          <a:bodyPr/>
          <a:lstStyle/>
          <a:p>
            <a:endParaRPr lang="en-US"/>
          </a:p>
        </p:txBody>
      </p:sp>
      <p:sp>
        <p:nvSpPr>
          <p:cNvPr id="28683" name="Line 43"/>
          <p:cNvSpPr>
            <a:spLocks noChangeShapeType="1"/>
          </p:cNvSpPr>
          <p:nvPr/>
        </p:nvSpPr>
        <p:spPr bwMode="auto">
          <a:xfrm rot="5400000" flipH="1">
            <a:off x="4933950" y="2000250"/>
            <a:ext cx="71438" cy="33338"/>
          </a:xfrm>
          <a:prstGeom prst="line">
            <a:avLst/>
          </a:prstGeom>
          <a:noFill/>
          <a:ln w="12700">
            <a:solidFill>
              <a:schemeClr val="tx1"/>
            </a:solidFill>
            <a:prstDash val="sysDot"/>
            <a:round/>
            <a:headEnd/>
            <a:tailEnd/>
          </a:ln>
        </p:spPr>
        <p:txBody>
          <a:bodyPr/>
          <a:lstStyle/>
          <a:p>
            <a:endParaRPr lang="en-US"/>
          </a:p>
        </p:txBody>
      </p:sp>
      <p:sp>
        <p:nvSpPr>
          <p:cNvPr id="28684" name="Oval 44"/>
          <p:cNvSpPr>
            <a:spLocks noChangeArrowheads="1"/>
          </p:cNvSpPr>
          <p:nvPr/>
        </p:nvSpPr>
        <p:spPr bwMode="auto">
          <a:xfrm rot="5400000">
            <a:off x="4953001" y="1671637"/>
            <a:ext cx="157162" cy="157163"/>
          </a:xfrm>
          <a:prstGeom prst="ellipse">
            <a:avLst/>
          </a:prstGeom>
          <a:noFill/>
          <a:ln w="38100">
            <a:solidFill>
              <a:srgbClr val="990000"/>
            </a:solidFill>
            <a:round/>
            <a:headEnd/>
            <a:tailEnd/>
          </a:ln>
        </p:spPr>
        <p:txBody>
          <a:bodyPr rot="10800000" vert="eaVert" wrap="none" anchor="ctr"/>
          <a:lstStyle/>
          <a:p>
            <a:endParaRPr lang="en-US"/>
          </a:p>
        </p:txBody>
      </p:sp>
      <p:sp>
        <p:nvSpPr>
          <p:cNvPr id="28685" name="Line 45"/>
          <p:cNvSpPr>
            <a:spLocks noChangeShapeType="1"/>
          </p:cNvSpPr>
          <p:nvPr/>
        </p:nvSpPr>
        <p:spPr bwMode="auto">
          <a:xfrm rot="5400000" flipH="1">
            <a:off x="4938713" y="1619250"/>
            <a:ext cx="71438" cy="33337"/>
          </a:xfrm>
          <a:prstGeom prst="line">
            <a:avLst/>
          </a:prstGeom>
          <a:noFill/>
          <a:ln w="12700">
            <a:solidFill>
              <a:schemeClr val="tx1"/>
            </a:solidFill>
            <a:prstDash val="sysDot"/>
            <a:round/>
            <a:headEnd/>
            <a:tailEnd/>
          </a:ln>
        </p:spPr>
        <p:txBody>
          <a:bodyPr/>
          <a:lstStyle/>
          <a:p>
            <a:endParaRPr lang="en-US"/>
          </a:p>
        </p:txBody>
      </p:sp>
      <p:sp>
        <p:nvSpPr>
          <p:cNvPr id="28686" name="AutoShape 46"/>
          <p:cNvSpPr>
            <a:spLocks noChangeArrowheads="1"/>
          </p:cNvSpPr>
          <p:nvPr/>
        </p:nvSpPr>
        <p:spPr bwMode="auto">
          <a:xfrm flipH="1">
            <a:off x="5181600" y="1600200"/>
            <a:ext cx="2209800" cy="1066800"/>
          </a:xfrm>
          <a:custGeom>
            <a:avLst/>
            <a:gdLst>
              <a:gd name="T0" fmla="*/ 169556102 w 21600"/>
              <a:gd name="T1" fmla="*/ 0 h 21600"/>
              <a:gd name="T2" fmla="*/ 0 w 21600"/>
              <a:gd name="T3" fmla="*/ 26344036 h 21600"/>
              <a:gd name="T4" fmla="*/ 169556102 w 21600"/>
              <a:gd name="T5" fmla="*/ 52688072 h 21600"/>
              <a:gd name="T6" fmla="*/ 226074837 w 21600"/>
              <a:gd name="T7" fmla="*/ 2634403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8F8F8">
              <a:alpha val="65097"/>
            </a:srgbClr>
          </a:solidFill>
          <a:ln w="9525">
            <a:noFill/>
            <a:miter lim="800000"/>
            <a:headEnd/>
            <a:tailEnd/>
          </a:ln>
        </p:spPr>
        <p:txBody>
          <a:bodyPr wrap="none" anchor="ctr"/>
          <a:lstStyle/>
          <a:p>
            <a:endParaRPr lang="en-US"/>
          </a:p>
        </p:txBody>
      </p:sp>
      <p:sp>
        <p:nvSpPr>
          <p:cNvPr id="1555503" name="Line 47"/>
          <p:cNvSpPr>
            <a:spLocks noChangeShapeType="1"/>
          </p:cNvSpPr>
          <p:nvPr/>
        </p:nvSpPr>
        <p:spPr bwMode="auto">
          <a:xfrm>
            <a:off x="5181600" y="1752600"/>
            <a:ext cx="2209800" cy="228600"/>
          </a:xfrm>
          <a:prstGeom prst="line">
            <a:avLst/>
          </a:prstGeom>
          <a:noFill/>
          <a:ln w="9525">
            <a:solidFill>
              <a:schemeClr val="tx1"/>
            </a:solidFill>
            <a:round/>
            <a:headEnd/>
            <a:tailEnd type="triangle" w="med" len="med"/>
          </a:ln>
        </p:spPr>
        <p:txBody>
          <a:bodyPr/>
          <a:lstStyle/>
          <a:p>
            <a:endParaRPr lang="en-US"/>
          </a:p>
        </p:txBody>
      </p:sp>
      <p:sp>
        <p:nvSpPr>
          <p:cNvPr id="1555504" name="Line 48"/>
          <p:cNvSpPr>
            <a:spLocks noChangeShapeType="1"/>
          </p:cNvSpPr>
          <p:nvPr/>
        </p:nvSpPr>
        <p:spPr bwMode="auto">
          <a:xfrm flipV="1">
            <a:off x="5181600" y="2286000"/>
            <a:ext cx="2209800" cy="228600"/>
          </a:xfrm>
          <a:prstGeom prst="line">
            <a:avLst/>
          </a:prstGeom>
          <a:noFill/>
          <a:ln w="9525">
            <a:solidFill>
              <a:schemeClr val="tx1"/>
            </a:solidFill>
            <a:round/>
            <a:headEnd/>
            <a:tailEnd type="triangle" w="med" len="med"/>
          </a:ln>
        </p:spPr>
        <p:txBody>
          <a:bodyPr/>
          <a:lstStyle/>
          <a:p>
            <a:endParaRPr lang="en-US"/>
          </a:p>
        </p:txBody>
      </p:sp>
      <p:sp>
        <p:nvSpPr>
          <p:cNvPr id="1555505" name="Line 49"/>
          <p:cNvSpPr>
            <a:spLocks noChangeShapeType="1"/>
          </p:cNvSpPr>
          <p:nvPr/>
        </p:nvSpPr>
        <p:spPr bwMode="auto">
          <a:xfrm flipV="1">
            <a:off x="5181600" y="2133600"/>
            <a:ext cx="2209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550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600"/>
                                  </p:stCondLst>
                                  <p:childTnLst>
                                    <p:set>
                                      <p:cBhvr>
                                        <p:cTn id="9" dur="1" fill="hold">
                                          <p:stCondLst>
                                            <p:cond delay="0"/>
                                          </p:stCondLst>
                                        </p:cTn>
                                        <p:tgtEl>
                                          <p:spTgt spid="1555505"/>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500"/>
                                  </p:stCondLst>
                                  <p:childTnLst>
                                    <p:set>
                                      <p:cBhvr>
                                        <p:cTn id="12" dur="1" fill="hold">
                                          <p:stCondLst>
                                            <p:cond delay="0"/>
                                          </p:stCondLst>
                                        </p:cTn>
                                        <p:tgtEl>
                                          <p:spTgt spid="1555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5503" grpId="0" animBg="1"/>
      <p:bldP spid="1555504" grpId="0" animBg="1"/>
      <p:bldP spid="155550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ZigBee Concepts: Standard Security</a:t>
            </a:r>
            <a:endParaRPr lang="en-US" smtClean="0"/>
          </a:p>
        </p:txBody>
      </p:sp>
      <p:sp>
        <p:nvSpPr>
          <p:cNvPr id="31747" name="Rectangle 3"/>
          <p:cNvSpPr>
            <a:spLocks noGrp="1" noChangeArrowheads="1"/>
          </p:cNvSpPr>
          <p:nvPr>
            <p:ph type="body" idx="1"/>
          </p:nvPr>
        </p:nvSpPr>
        <p:spPr/>
        <p:txBody>
          <a:bodyPr/>
          <a:lstStyle/>
          <a:p>
            <a:r>
              <a:rPr lang="en-US" smtClean="0"/>
              <a:t>Backwards compatibility with non-Pro ZigBee devices</a:t>
            </a:r>
          </a:p>
          <a:p>
            <a:r>
              <a:rPr lang="en-US" smtClean="0"/>
              <a:t>Network Key (known to all devices in PAN)</a:t>
            </a:r>
          </a:p>
          <a:p>
            <a:pPr lvl="1"/>
            <a:r>
              <a:rPr lang="en-US" smtClean="0"/>
              <a:t>Provides encryption (128-bit, 32-bit) of NWK layer and above</a:t>
            </a:r>
          </a:p>
          <a:p>
            <a:pPr lvl="1"/>
            <a:r>
              <a:rPr lang="en-US" smtClean="0"/>
              <a:t>Security level = 5 (Only level supported by ZigBee)</a:t>
            </a:r>
          </a:p>
          <a:p>
            <a:pPr lvl="1"/>
            <a:r>
              <a:rPr lang="en-US" smtClean="0"/>
              <a:t>All nodes share the same encryption key</a:t>
            </a:r>
          </a:p>
          <a:p>
            <a:pPr lvl="1"/>
            <a:r>
              <a:rPr lang="en-US" smtClean="0"/>
              <a:t>Key can be pre-loaded or passed at join time</a:t>
            </a:r>
          </a:p>
          <a:p>
            <a:pPr lvl="1"/>
            <a:r>
              <a:rPr lang="en-US" smtClean="0"/>
              <a:t>Key sequence # can be used to switch between keys</a:t>
            </a:r>
          </a:p>
          <a:p>
            <a:r>
              <a:rPr lang="en-US" smtClean="0"/>
              <a:t>Trust Center (TC)</a:t>
            </a:r>
          </a:p>
          <a:p>
            <a:pPr lvl="1"/>
            <a:r>
              <a:rPr lang="en-US" smtClean="0"/>
              <a:t>One device (typically ZC) serves this role for entire network; other devices can validate locally</a:t>
            </a:r>
          </a:p>
          <a:p>
            <a:pPr lvl="1"/>
            <a:r>
              <a:rPr lang="en-US" smtClean="0"/>
              <a:t>Validates join requests for secure networks</a:t>
            </a:r>
          </a:p>
          <a:p>
            <a:pPr lvl="1"/>
            <a:r>
              <a:rPr lang="en-US" smtClean="0"/>
              <a:t>Can authenticate nodes access based on security key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ZigBee Concepts: Security </a:t>
            </a:r>
            <a:endParaRPr lang="en-US" smtClean="0"/>
          </a:p>
        </p:txBody>
      </p:sp>
      <p:sp>
        <p:nvSpPr>
          <p:cNvPr id="32771" name="Rectangle 3"/>
          <p:cNvSpPr>
            <a:spLocks noGrp="1" noChangeArrowheads="1"/>
          </p:cNvSpPr>
          <p:nvPr>
            <p:ph type="body" idx="1"/>
          </p:nvPr>
        </p:nvSpPr>
        <p:spPr/>
        <p:txBody>
          <a:bodyPr/>
          <a:lstStyle/>
          <a:p>
            <a:r>
              <a:rPr lang="en-US" smtClean="0"/>
              <a:t>Link key (known only to source and destination):</a:t>
            </a:r>
          </a:p>
          <a:p>
            <a:pPr lvl="1"/>
            <a:r>
              <a:rPr lang="en-US" smtClean="0"/>
              <a:t>Link key may be pre-installed during manufacturing, passed during joining</a:t>
            </a:r>
          </a:p>
          <a:p>
            <a:pPr lvl="1"/>
            <a:r>
              <a:rPr lang="en-US" smtClean="0"/>
              <a:t>Can use global (fixed) or unique (device-specific) link keys for each device pair.</a:t>
            </a:r>
          </a:p>
          <a:p>
            <a:pPr lvl="1"/>
            <a:r>
              <a:rPr lang="en-US" smtClean="0"/>
              <a:t>Used to encrypt NWK key delivery between TC and joining node </a:t>
            </a:r>
          </a:p>
          <a:p>
            <a:pPr lvl="1"/>
            <a:r>
              <a:rPr lang="en-US" smtClean="0"/>
              <a:t>Can also use these for APS encryption of certain application messages between any 2 nodes</a:t>
            </a:r>
          </a:p>
          <a:p>
            <a:pPr lvl="2"/>
            <a:r>
              <a:rPr lang="en-US" smtClean="0"/>
              <a:t>TC can act as trusted 3rd party for creating a link key</a:t>
            </a:r>
          </a:p>
          <a:p>
            <a:pPr lvl="2"/>
            <a:r>
              <a:rPr lang="en-US" smtClean="0"/>
              <a:t>Used in SE profile for passing sensitive customer data</a:t>
            </a:r>
          </a:p>
          <a:p>
            <a:r>
              <a:rPr lang="en-US" smtClean="0"/>
              <a:t>Additional security constructs (CBKE, ECC, etc.) can be layered on top of this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Network Authentication Process</a:t>
            </a:r>
          </a:p>
        </p:txBody>
      </p:sp>
      <p:sp>
        <p:nvSpPr>
          <p:cNvPr id="34819" name="Rectangle 3"/>
          <p:cNvSpPr>
            <a:spLocks noGrp="1" noChangeArrowheads="1"/>
          </p:cNvSpPr>
          <p:nvPr>
            <p:ph type="body" idx="1"/>
          </p:nvPr>
        </p:nvSpPr>
        <p:spPr/>
        <p:txBody>
          <a:bodyPr/>
          <a:lstStyle/>
          <a:p>
            <a:r>
              <a:rPr lang="en-US" smtClean="0"/>
              <a:t>New device (“joiner”) associates to PAN through some “joinee” device already on PAN.</a:t>
            </a:r>
          </a:p>
          <a:p>
            <a:r>
              <a:rPr lang="en-US" smtClean="0"/>
              <a:t>Joinee sends Update Device command to TC (encrypted with joinee/TC link key) with joiner’s identity.</a:t>
            </a:r>
          </a:p>
          <a:p>
            <a:r>
              <a:rPr lang="en-US" smtClean="0"/>
              <a:t>If accepted, TC sends Tunnel Data command to joinee, encrypted with joinee/TC key</a:t>
            </a:r>
          </a:p>
          <a:p>
            <a:pPr lvl="1"/>
            <a:r>
              <a:rPr lang="en-US" smtClean="0"/>
              <a:t>Payload contains NWK key for joiner, encrypted with joiner/TC link key</a:t>
            </a:r>
          </a:p>
          <a:p>
            <a:r>
              <a:rPr lang="en-US" smtClean="0"/>
              <a:t>Joinee relays secure data to joiner as Transport Key command, encrypted with joiner/TC key</a:t>
            </a:r>
          </a:p>
          <a:p>
            <a:pPr lvl="1"/>
            <a:r>
              <a:rPr lang="en-US" smtClean="0"/>
              <a:t>Joiner decrypts with its TC link key to get NWK key</a:t>
            </a:r>
          </a:p>
          <a:p>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ZigBee Concepts: Messages</a:t>
            </a:r>
          </a:p>
        </p:txBody>
      </p:sp>
      <p:sp>
        <p:nvSpPr>
          <p:cNvPr id="35843" name="Rectangle 3"/>
          <p:cNvSpPr>
            <a:spLocks noGrp="1" noChangeArrowheads="1"/>
          </p:cNvSpPr>
          <p:nvPr>
            <p:ph type="body" idx="1"/>
          </p:nvPr>
        </p:nvSpPr>
        <p:spPr/>
        <p:txBody>
          <a:bodyPr/>
          <a:lstStyle/>
          <a:p>
            <a:r>
              <a:rPr lang="en-US" smtClean="0"/>
              <a:t>Unicast messages</a:t>
            </a:r>
          </a:p>
          <a:p>
            <a:pPr lvl="1"/>
            <a:r>
              <a:rPr lang="en-US" smtClean="0"/>
              <a:t>Direct transmission</a:t>
            </a:r>
          </a:p>
          <a:p>
            <a:pPr lvl="2"/>
            <a:r>
              <a:rPr lang="en-US" smtClean="0"/>
              <a:t>Explicitly specify </a:t>
            </a:r>
            <a:r>
              <a:rPr lang="en-US" altLang="zh-TW" smtClean="0">
                <a:ea typeface="新細明體" pitchFamily="18" charset="-120"/>
              </a:rPr>
              <a:t>16-bit destination network</a:t>
            </a:r>
            <a:r>
              <a:rPr lang="zh-TW" altLang="en-US" smtClean="0">
                <a:ea typeface="新細明體" pitchFamily="18" charset="-120"/>
              </a:rPr>
              <a:t> </a:t>
            </a:r>
            <a:r>
              <a:rPr lang="en-US" smtClean="0"/>
              <a:t>address (node ID) &amp; endpoint</a:t>
            </a:r>
          </a:p>
          <a:p>
            <a:pPr lvl="1"/>
            <a:r>
              <a:rPr lang="en-US" smtClean="0"/>
              <a:t>Indirect transmission</a:t>
            </a:r>
          </a:p>
          <a:p>
            <a:pPr lvl="2"/>
            <a:r>
              <a:rPr lang="en-US" smtClean="0"/>
              <a:t>Application specifies only a table index; binding table or address table entry is used to determine destination parameters</a:t>
            </a:r>
          </a:p>
          <a:p>
            <a:r>
              <a:rPr lang="en-US" smtClean="0"/>
              <a:t>Broadcast messages</a:t>
            </a:r>
          </a:p>
          <a:p>
            <a:pPr lvl="1"/>
            <a:r>
              <a:rPr lang="en-US" smtClean="0"/>
              <a:t>Sent to “all” devices in the network</a:t>
            </a:r>
          </a:p>
          <a:p>
            <a:pPr lvl="1"/>
            <a:r>
              <a:rPr lang="en-US" smtClean="0"/>
              <a:t>Can limit radius of propagation</a:t>
            </a:r>
          </a:p>
          <a:p>
            <a:pPr lvl="1"/>
            <a:r>
              <a:rPr lang="en-US" smtClean="0"/>
              <a:t>Can limit reception by class of devices (all devices; non-sleepy only; routers only)</a:t>
            </a:r>
          </a:p>
          <a:p>
            <a:r>
              <a:rPr lang="en-US" smtClean="0"/>
              <a:t>Multicast messages</a:t>
            </a:r>
          </a:p>
          <a:p>
            <a:pPr lvl="1"/>
            <a:r>
              <a:rPr lang="en-US" smtClean="0"/>
              <a:t>Sent to a group of one or more nodes</a:t>
            </a:r>
          </a:p>
          <a:p>
            <a:pPr lvl="1"/>
            <a:r>
              <a:rPr lang="en-US" smtClean="0"/>
              <a:t>Multicast table held locally to track group participation (via 16-bit group IDs); multicast binding for group also signifies membership</a:t>
            </a:r>
          </a:p>
          <a:p>
            <a:pPr lvl="1"/>
            <a:r>
              <a:rPr lang="en-US" smtClean="0"/>
              <a:t>Can limit propagation radius by hops per group members versus non-members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ZigBee Concepts: Messages</a:t>
            </a:r>
          </a:p>
        </p:txBody>
      </p:sp>
      <p:sp>
        <p:nvSpPr>
          <p:cNvPr id="36867" name="Rectangle 3"/>
          <p:cNvSpPr>
            <a:spLocks noGrp="1" noChangeArrowheads="1"/>
          </p:cNvSpPr>
          <p:nvPr>
            <p:ph type="body" idx="1"/>
          </p:nvPr>
        </p:nvSpPr>
        <p:spPr/>
        <p:txBody>
          <a:bodyPr/>
          <a:lstStyle/>
          <a:p>
            <a:r>
              <a:rPr lang="en-US" smtClean="0"/>
              <a:t>Application populates APS frame for each transmission:</a:t>
            </a:r>
          </a:p>
          <a:p>
            <a:pPr lvl="1"/>
            <a:r>
              <a:rPr lang="en-US" smtClean="0"/>
              <a:t>application profile ID</a:t>
            </a:r>
          </a:p>
          <a:p>
            <a:pPr lvl="1"/>
            <a:r>
              <a:rPr lang="en-US" smtClean="0"/>
              <a:t>cluster ID</a:t>
            </a:r>
          </a:p>
          <a:p>
            <a:pPr lvl="1"/>
            <a:r>
              <a:rPr lang="en-US" smtClean="0"/>
              <a:t>source &amp; destination endpoint</a:t>
            </a:r>
          </a:p>
          <a:p>
            <a:pPr lvl="1"/>
            <a:r>
              <a:rPr lang="en-US" smtClean="0"/>
              <a:t>APS options</a:t>
            </a:r>
          </a:p>
          <a:p>
            <a:r>
              <a:rPr lang="en-US" smtClean="0"/>
              <a:t>APS options:</a:t>
            </a:r>
          </a:p>
          <a:p>
            <a:pPr lvl="1"/>
            <a:r>
              <a:rPr lang="en-US" smtClean="0"/>
              <a:t>Include source and/or destination EUI-64 in frame</a:t>
            </a:r>
          </a:p>
          <a:p>
            <a:pPr lvl="1"/>
            <a:r>
              <a:rPr lang="en-US" smtClean="0"/>
              <a:t>Encrypt message with APS layer link key</a:t>
            </a:r>
          </a:p>
          <a:p>
            <a:pPr lvl="1"/>
            <a:r>
              <a:rPr lang="en-US" smtClean="0"/>
              <a:t>Use retries based on APS (end-to-end) ACK</a:t>
            </a:r>
          </a:p>
          <a:p>
            <a:pPr lvl="1"/>
            <a:r>
              <a:rPr lang="en-US" smtClean="0"/>
              <a:t>Perform address or route discovery as needed (or by force)</a:t>
            </a:r>
          </a:p>
          <a:p>
            <a:pPr lvl="1"/>
            <a:r>
              <a:rPr lang="en-US" smtClean="0"/>
              <a:t>Use fragmentation (spread payload across multiple deliveries)</a:t>
            </a:r>
          </a:p>
        </p:txBody>
      </p:sp>
      <p:sp>
        <p:nvSpPr>
          <p:cNvPr id="36868" name="Text Box 4"/>
          <p:cNvSpPr txBox="1">
            <a:spLocks noChangeArrowheads="1"/>
          </p:cNvSpPr>
          <p:nvPr/>
        </p:nvSpPr>
        <p:spPr bwMode="auto">
          <a:xfrm>
            <a:off x="4724400" y="1524000"/>
            <a:ext cx="3200400" cy="669925"/>
          </a:xfrm>
          <a:prstGeom prst="rect">
            <a:avLst/>
          </a:prstGeom>
          <a:noFill/>
          <a:ln w="9525">
            <a:noFill/>
            <a:miter lim="800000"/>
            <a:headEnd/>
            <a:tailEnd/>
          </a:ln>
        </p:spPr>
        <p:txBody>
          <a:bodyPr>
            <a:spAutoFit/>
          </a:bodyPr>
          <a:lstStyle/>
          <a:p>
            <a:pPr>
              <a:lnSpc>
                <a:spcPct val="105000"/>
              </a:lnSpc>
            </a:pPr>
            <a:r>
              <a:rPr lang="en-US"/>
              <a:t>- group ID (for multicasts)</a:t>
            </a:r>
          </a:p>
          <a:p>
            <a:pPr>
              <a:lnSpc>
                <a:spcPct val="105000"/>
              </a:lnSpc>
              <a:buFontTx/>
              <a:buChar char="-"/>
            </a:pPr>
            <a:r>
              <a:rPr lang="en-US"/>
              <a:t> sequence number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ZigBee: Routing and End Devices</a:t>
            </a:r>
          </a:p>
        </p:txBody>
      </p:sp>
      <p:sp>
        <p:nvSpPr>
          <p:cNvPr id="38915" name="Rectangle 3"/>
          <p:cNvSpPr>
            <a:spLocks noGrp="1" noChangeArrowheads="1"/>
          </p:cNvSpPr>
          <p:nvPr>
            <p:ph type="body" idx="1"/>
          </p:nvPr>
        </p:nvSpPr>
        <p:spPr/>
        <p:txBody>
          <a:bodyPr/>
          <a:lstStyle/>
          <a:p>
            <a:r>
              <a:rPr lang="en-US" smtClean="0"/>
              <a:t>ZED requires parent to participate in PAN</a:t>
            </a:r>
          </a:p>
          <a:p>
            <a:r>
              <a:rPr lang="en-US" smtClean="0"/>
              <a:t>Parent is always first hop for ZED’s outgoing message, last hop for incoming</a:t>
            </a:r>
          </a:p>
          <a:p>
            <a:pPr lvl="1"/>
            <a:r>
              <a:rPr lang="en-US" smtClean="0"/>
              <a:t>ZED Broadcasts get unicasted first hop</a:t>
            </a:r>
          </a:p>
          <a:p>
            <a:r>
              <a:rPr lang="en-US" smtClean="0"/>
              <a:t>Indirect Transmission Timeout: Determines how long parents hold incoming messages for their children</a:t>
            </a:r>
          </a:p>
          <a:p>
            <a:pPr lvl="1"/>
            <a:r>
              <a:rPr lang="en-US" smtClean="0"/>
              <a:t>If broadcast mask includes sleepy ZEDs, they must poll within timeout to get it </a:t>
            </a:r>
            <a:r>
              <a:rPr lang="en-US" smtClean="0">
                <a:sym typeface="Wingdings" pitchFamily="2" charset="2"/>
              </a:rPr>
              <a:t> not reliable</a:t>
            </a:r>
            <a:endParaRPr lang="en-US" smtClean="0"/>
          </a:p>
          <a:p>
            <a:r>
              <a:rPr lang="en-US" smtClean="0"/>
              <a:t>APS ACK is sent (if required) by ZED, not parent, after pickup</a:t>
            </a:r>
          </a:p>
          <a:p>
            <a:endParaRPr lang="en-US" smtClean="0"/>
          </a:p>
          <a:p>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56"/>
          <p:cNvSpPr>
            <a:spLocks noGrp="1" noChangeArrowheads="1"/>
          </p:cNvSpPr>
          <p:nvPr>
            <p:ph type="title"/>
          </p:nvPr>
        </p:nvSpPr>
        <p:spPr/>
        <p:txBody>
          <a:bodyPr/>
          <a:lstStyle/>
          <a:p>
            <a:r>
              <a:rPr lang="en-US" smtClean="0"/>
              <a:t>ZigBee: Routing and Large Networks</a:t>
            </a:r>
          </a:p>
        </p:txBody>
      </p:sp>
      <p:sp>
        <p:nvSpPr>
          <p:cNvPr id="40963" name="Rectangle 2"/>
          <p:cNvSpPr>
            <a:spLocks noGrp="1" noChangeArrowheads="1"/>
          </p:cNvSpPr>
          <p:nvPr>
            <p:ph idx="1"/>
          </p:nvPr>
        </p:nvSpPr>
        <p:spPr>
          <a:xfrm>
            <a:off x="227013" y="3200400"/>
            <a:ext cx="8683625" cy="3352800"/>
          </a:xfrm>
        </p:spPr>
        <p:txBody>
          <a:bodyPr/>
          <a:lstStyle/>
          <a:p>
            <a:r>
              <a:rPr lang="en-US" sz="1800" smtClean="0"/>
              <a:t>Large networks pose special challenges in ZigBee due to limited memory of embedded devices</a:t>
            </a:r>
          </a:p>
          <a:p>
            <a:r>
              <a:rPr lang="en-US" sz="1800" smtClean="0"/>
              <a:t>Many nodes talking to one “concentrator” would require many broadcasts (route discoveries to common destination) inbound and will quickly overflow routing tables outbound, assuming traditional route discovery.</a:t>
            </a:r>
          </a:p>
          <a:p>
            <a:r>
              <a:rPr lang="en-US" sz="1800" smtClean="0"/>
              <a:t>ZigBee  provides aggregation mechanism [“many-to-one route request”] to build route to aggregator node from everyone with a single broadcast</a:t>
            </a:r>
          </a:p>
          <a:p>
            <a:r>
              <a:rPr lang="en-US" sz="1800" smtClean="0"/>
              <a:t>Source routing (sender specifies route path) can be used at concentrator for outbound routes</a:t>
            </a:r>
          </a:p>
        </p:txBody>
      </p:sp>
      <p:grpSp>
        <p:nvGrpSpPr>
          <p:cNvPr id="40964" name="Group 3"/>
          <p:cNvGrpSpPr>
            <a:grpSpLocks/>
          </p:cNvGrpSpPr>
          <p:nvPr/>
        </p:nvGrpSpPr>
        <p:grpSpPr bwMode="auto">
          <a:xfrm>
            <a:off x="2171700" y="838200"/>
            <a:ext cx="5402263" cy="2197100"/>
            <a:chOff x="1368" y="968"/>
            <a:chExt cx="3403" cy="1616"/>
          </a:xfrm>
        </p:grpSpPr>
        <p:sp>
          <p:nvSpPr>
            <p:cNvPr id="40965" name="Text Box 4"/>
            <p:cNvSpPr txBox="1">
              <a:spLocks noChangeArrowheads="1"/>
            </p:cNvSpPr>
            <p:nvPr/>
          </p:nvSpPr>
          <p:spPr bwMode="auto">
            <a:xfrm>
              <a:off x="3830" y="2193"/>
              <a:ext cx="116" cy="224"/>
            </a:xfrm>
            <a:prstGeom prst="rect">
              <a:avLst/>
            </a:prstGeom>
            <a:noFill/>
            <a:ln w="9525">
              <a:noFill/>
              <a:miter lim="800000"/>
              <a:headEnd/>
              <a:tailEnd/>
            </a:ln>
          </p:spPr>
          <p:txBody>
            <a:bodyPr wrap="none" anchor="ctr">
              <a:spAutoFit/>
            </a:bodyPr>
            <a:lstStyle/>
            <a:p>
              <a:endParaRPr lang="en-US" sz="1400" b="1"/>
            </a:p>
          </p:txBody>
        </p:sp>
        <p:sp>
          <p:nvSpPr>
            <p:cNvPr id="40966" name="Oval 5"/>
            <p:cNvSpPr>
              <a:spLocks noChangeArrowheads="1"/>
            </p:cNvSpPr>
            <p:nvPr/>
          </p:nvSpPr>
          <p:spPr bwMode="auto">
            <a:xfrm>
              <a:off x="2000" y="2088"/>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67" name="Oval 6"/>
            <p:cNvSpPr>
              <a:spLocks noChangeArrowheads="1"/>
            </p:cNvSpPr>
            <p:nvPr/>
          </p:nvSpPr>
          <p:spPr bwMode="auto">
            <a:xfrm>
              <a:off x="3064" y="2192"/>
              <a:ext cx="176" cy="17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68" name="Text Box 7"/>
            <p:cNvSpPr txBox="1">
              <a:spLocks noChangeArrowheads="1"/>
            </p:cNvSpPr>
            <p:nvPr/>
          </p:nvSpPr>
          <p:spPr bwMode="auto">
            <a:xfrm>
              <a:off x="3158" y="2299"/>
              <a:ext cx="708" cy="270"/>
            </a:xfrm>
            <a:prstGeom prst="rect">
              <a:avLst/>
            </a:prstGeom>
            <a:noFill/>
            <a:ln w="9525">
              <a:noFill/>
              <a:miter lim="800000"/>
              <a:headEnd/>
              <a:tailEnd/>
            </a:ln>
          </p:spPr>
          <p:txBody>
            <a:bodyPr wrap="none" anchor="ctr">
              <a:spAutoFit/>
            </a:bodyPr>
            <a:lstStyle/>
            <a:p>
              <a:r>
                <a:rPr lang="en-US" b="1"/>
                <a:t>Gateway</a:t>
              </a:r>
            </a:p>
          </p:txBody>
        </p:sp>
        <p:sp>
          <p:nvSpPr>
            <p:cNvPr id="40969" name="Oval 8"/>
            <p:cNvSpPr>
              <a:spLocks noChangeArrowheads="1"/>
            </p:cNvSpPr>
            <p:nvPr/>
          </p:nvSpPr>
          <p:spPr bwMode="auto">
            <a:xfrm>
              <a:off x="2392" y="1992"/>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0" name="Oval 9"/>
            <p:cNvSpPr>
              <a:spLocks noChangeArrowheads="1"/>
            </p:cNvSpPr>
            <p:nvPr/>
          </p:nvSpPr>
          <p:spPr bwMode="auto">
            <a:xfrm>
              <a:off x="2032" y="1736"/>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1" name="Oval 10"/>
            <p:cNvSpPr>
              <a:spLocks noChangeArrowheads="1"/>
            </p:cNvSpPr>
            <p:nvPr/>
          </p:nvSpPr>
          <p:spPr bwMode="auto">
            <a:xfrm>
              <a:off x="3040" y="1904"/>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2" name="Oval 11"/>
            <p:cNvSpPr>
              <a:spLocks noChangeArrowheads="1"/>
            </p:cNvSpPr>
            <p:nvPr/>
          </p:nvSpPr>
          <p:spPr bwMode="auto">
            <a:xfrm>
              <a:off x="2192" y="1416"/>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3" name="Oval 12"/>
            <p:cNvSpPr>
              <a:spLocks noChangeArrowheads="1"/>
            </p:cNvSpPr>
            <p:nvPr/>
          </p:nvSpPr>
          <p:spPr bwMode="auto">
            <a:xfrm>
              <a:off x="2776" y="1256"/>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4" name="Oval 13"/>
            <p:cNvSpPr>
              <a:spLocks noChangeArrowheads="1"/>
            </p:cNvSpPr>
            <p:nvPr/>
          </p:nvSpPr>
          <p:spPr bwMode="auto">
            <a:xfrm>
              <a:off x="2576" y="1656"/>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5" name="Oval 14"/>
            <p:cNvSpPr>
              <a:spLocks noChangeArrowheads="1"/>
            </p:cNvSpPr>
            <p:nvPr/>
          </p:nvSpPr>
          <p:spPr bwMode="auto">
            <a:xfrm>
              <a:off x="1784" y="2416"/>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6" name="Oval 15"/>
            <p:cNvSpPr>
              <a:spLocks noChangeArrowheads="1"/>
            </p:cNvSpPr>
            <p:nvPr/>
          </p:nvSpPr>
          <p:spPr bwMode="auto">
            <a:xfrm>
              <a:off x="2608" y="2336"/>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7" name="Oval 16"/>
            <p:cNvSpPr>
              <a:spLocks noChangeArrowheads="1"/>
            </p:cNvSpPr>
            <p:nvPr/>
          </p:nvSpPr>
          <p:spPr bwMode="auto">
            <a:xfrm>
              <a:off x="2320" y="1152"/>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8" name="Oval 17"/>
            <p:cNvSpPr>
              <a:spLocks noChangeArrowheads="1"/>
            </p:cNvSpPr>
            <p:nvPr/>
          </p:nvSpPr>
          <p:spPr bwMode="auto">
            <a:xfrm>
              <a:off x="3064" y="1504"/>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79" name="Oval 18"/>
            <p:cNvSpPr>
              <a:spLocks noChangeArrowheads="1"/>
            </p:cNvSpPr>
            <p:nvPr/>
          </p:nvSpPr>
          <p:spPr bwMode="auto">
            <a:xfrm>
              <a:off x="1664" y="1360"/>
              <a:ext cx="96" cy="9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40980" name="Oval 19"/>
            <p:cNvSpPr>
              <a:spLocks noChangeArrowheads="1"/>
            </p:cNvSpPr>
            <p:nvPr/>
          </p:nvSpPr>
          <p:spPr bwMode="auto">
            <a:xfrm>
              <a:off x="1848" y="1072"/>
              <a:ext cx="96" cy="96"/>
            </a:xfrm>
            <a:prstGeom prst="ellipse">
              <a:avLst/>
            </a:prstGeom>
            <a:solidFill>
              <a:schemeClr val="accent2"/>
            </a:solidFill>
            <a:ln w="9525">
              <a:solidFill>
                <a:schemeClr val="tx1"/>
              </a:solidFill>
              <a:round/>
              <a:headEnd/>
              <a:tailEnd/>
            </a:ln>
          </p:spPr>
          <p:txBody>
            <a:bodyPr wrap="none" anchor="ctr"/>
            <a:lstStyle/>
            <a:p>
              <a:endParaRPr lang="en-US"/>
            </a:p>
          </p:txBody>
        </p:sp>
        <p:grpSp>
          <p:nvGrpSpPr>
            <p:cNvPr id="40981" name="Group 20"/>
            <p:cNvGrpSpPr>
              <a:grpSpLocks/>
            </p:cNvGrpSpPr>
            <p:nvPr/>
          </p:nvGrpSpPr>
          <p:grpSpPr bwMode="auto">
            <a:xfrm>
              <a:off x="1808" y="1120"/>
              <a:ext cx="1312" cy="1040"/>
              <a:chOff x="1808" y="1120"/>
              <a:chExt cx="1312" cy="1040"/>
            </a:xfrm>
          </p:grpSpPr>
          <p:sp>
            <p:nvSpPr>
              <p:cNvPr id="41008" name="Line 21"/>
              <p:cNvSpPr>
                <a:spLocks noChangeShapeType="1"/>
              </p:cNvSpPr>
              <p:nvPr/>
            </p:nvSpPr>
            <p:spPr bwMode="auto">
              <a:xfrm>
                <a:off x="1808" y="1408"/>
                <a:ext cx="296" cy="32"/>
              </a:xfrm>
              <a:prstGeom prst="line">
                <a:avLst/>
              </a:prstGeom>
              <a:noFill/>
              <a:ln w="9525">
                <a:solidFill>
                  <a:schemeClr val="tx1"/>
                </a:solidFill>
                <a:round/>
                <a:headEnd/>
                <a:tailEnd type="triangle" w="med" len="med"/>
              </a:ln>
            </p:spPr>
            <p:txBody>
              <a:bodyPr wrap="none" anchor="ctr"/>
              <a:lstStyle/>
              <a:p>
                <a:endParaRPr lang="en-US"/>
              </a:p>
            </p:txBody>
          </p:sp>
          <p:sp>
            <p:nvSpPr>
              <p:cNvPr id="41009" name="Line 22"/>
              <p:cNvSpPr>
                <a:spLocks noChangeShapeType="1"/>
              </p:cNvSpPr>
              <p:nvPr/>
            </p:nvSpPr>
            <p:spPr bwMode="auto">
              <a:xfrm>
                <a:off x="2000" y="1120"/>
                <a:ext cx="280" cy="48"/>
              </a:xfrm>
              <a:prstGeom prst="line">
                <a:avLst/>
              </a:prstGeom>
              <a:noFill/>
              <a:ln w="9525">
                <a:solidFill>
                  <a:schemeClr val="tx1"/>
                </a:solidFill>
                <a:round/>
                <a:headEnd/>
                <a:tailEnd type="triangle" w="med" len="med"/>
              </a:ln>
            </p:spPr>
            <p:txBody>
              <a:bodyPr wrap="none" anchor="ctr"/>
              <a:lstStyle/>
              <a:p>
                <a:endParaRPr lang="en-US"/>
              </a:p>
            </p:txBody>
          </p:sp>
          <p:sp>
            <p:nvSpPr>
              <p:cNvPr id="41010" name="Line 23"/>
              <p:cNvSpPr>
                <a:spLocks noChangeShapeType="1"/>
              </p:cNvSpPr>
              <p:nvPr/>
            </p:nvSpPr>
            <p:spPr bwMode="auto">
              <a:xfrm>
                <a:off x="2328" y="1488"/>
                <a:ext cx="232" cy="144"/>
              </a:xfrm>
              <a:prstGeom prst="line">
                <a:avLst/>
              </a:prstGeom>
              <a:noFill/>
              <a:ln w="9525">
                <a:solidFill>
                  <a:schemeClr val="tx1"/>
                </a:solidFill>
                <a:round/>
                <a:headEnd/>
                <a:tailEnd type="triangle" w="med" len="med"/>
              </a:ln>
            </p:spPr>
            <p:txBody>
              <a:bodyPr wrap="none" anchor="ctr"/>
              <a:lstStyle/>
              <a:p>
                <a:endParaRPr lang="en-US"/>
              </a:p>
            </p:txBody>
          </p:sp>
          <p:sp>
            <p:nvSpPr>
              <p:cNvPr id="41011" name="Line 24"/>
              <p:cNvSpPr>
                <a:spLocks noChangeShapeType="1"/>
              </p:cNvSpPr>
              <p:nvPr/>
            </p:nvSpPr>
            <p:spPr bwMode="auto">
              <a:xfrm flipV="1">
                <a:off x="2168" y="1704"/>
                <a:ext cx="368" cy="56"/>
              </a:xfrm>
              <a:prstGeom prst="line">
                <a:avLst/>
              </a:prstGeom>
              <a:noFill/>
              <a:ln w="9525">
                <a:solidFill>
                  <a:schemeClr val="tx1"/>
                </a:solidFill>
                <a:round/>
                <a:headEnd/>
                <a:tailEnd type="triangle" w="med" len="med"/>
              </a:ln>
            </p:spPr>
            <p:txBody>
              <a:bodyPr wrap="none" anchor="ctr"/>
              <a:lstStyle/>
              <a:p>
                <a:endParaRPr lang="en-US"/>
              </a:p>
            </p:txBody>
          </p:sp>
          <p:sp>
            <p:nvSpPr>
              <p:cNvPr id="41012" name="Line 25"/>
              <p:cNvSpPr>
                <a:spLocks noChangeShapeType="1"/>
              </p:cNvSpPr>
              <p:nvPr/>
            </p:nvSpPr>
            <p:spPr bwMode="auto">
              <a:xfrm flipH="1">
                <a:off x="2272" y="1256"/>
                <a:ext cx="48" cy="128"/>
              </a:xfrm>
              <a:prstGeom prst="line">
                <a:avLst/>
              </a:prstGeom>
              <a:noFill/>
              <a:ln w="9525">
                <a:solidFill>
                  <a:schemeClr val="tx1"/>
                </a:solidFill>
                <a:round/>
                <a:headEnd/>
                <a:tailEnd type="triangle" w="med" len="med"/>
              </a:ln>
            </p:spPr>
            <p:txBody>
              <a:bodyPr wrap="none" anchor="ctr"/>
              <a:lstStyle/>
              <a:p>
                <a:endParaRPr lang="en-US"/>
              </a:p>
            </p:txBody>
          </p:sp>
          <p:sp>
            <p:nvSpPr>
              <p:cNvPr id="41013" name="Line 26"/>
              <p:cNvSpPr>
                <a:spLocks noChangeShapeType="1"/>
              </p:cNvSpPr>
              <p:nvPr/>
            </p:nvSpPr>
            <p:spPr bwMode="auto">
              <a:xfrm>
                <a:off x="2888" y="1344"/>
                <a:ext cx="144" cy="136"/>
              </a:xfrm>
              <a:prstGeom prst="line">
                <a:avLst/>
              </a:prstGeom>
              <a:noFill/>
              <a:ln w="9525">
                <a:solidFill>
                  <a:schemeClr val="tx1"/>
                </a:solidFill>
                <a:round/>
                <a:headEnd/>
                <a:tailEnd type="triangle" w="med" len="med"/>
              </a:ln>
            </p:spPr>
            <p:txBody>
              <a:bodyPr wrap="none" anchor="ctr"/>
              <a:lstStyle/>
              <a:p>
                <a:endParaRPr lang="en-US"/>
              </a:p>
            </p:txBody>
          </p:sp>
          <p:sp>
            <p:nvSpPr>
              <p:cNvPr id="41014" name="Line 27"/>
              <p:cNvSpPr>
                <a:spLocks noChangeShapeType="1"/>
              </p:cNvSpPr>
              <p:nvPr/>
            </p:nvSpPr>
            <p:spPr bwMode="auto">
              <a:xfrm flipH="1">
                <a:off x="3080" y="1632"/>
                <a:ext cx="16" cy="232"/>
              </a:xfrm>
              <a:prstGeom prst="line">
                <a:avLst/>
              </a:prstGeom>
              <a:noFill/>
              <a:ln w="9525">
                <a:solidFill>
                  <a:schemeClr val="tx1"/>
                </a:solidFill>
                <a:round/>
                <a:headEnd/>
                <a:tailEnd type="triangle" w="med" len="med"/>
              </a:ln>
            </p:spPr>
            <p:txBody>
              <a:bodyPr wrap="none" anchor="ctr"/>
              <a:lstStyle/>
              <a:p>
                <a:endParaRPr lang="en-US"/>
              </a:p>
            </p:txBody>
          </p:sp>
          <p:sp>
            <p:nvSpPr>
              <p:cNvPr id="41015" name="Line 28"/>
              <p:cNvSpPr>
                <a:spLocks noChangeShapeType="1"/>
              </p:cNvSpPr>
              <p:nvPr/>
            </p:nvSpPr>
            <p:spPr bwMode="auto">
              <a:xfrm>
                <a:off x="2704" y="1736"/>
                <a:ext cx="296" cy="168"/>
              </a:xfrm>
              <a:prstGeom prst="line">
                <a:avLst/>
              </a:prstGeom>
              <a:noFill/>
              <a:ln w="9525">
                <a:solidFill>
                  <a:schemeClr val="tx1"/>
                </a:solidFill>
                <a:round/>
                <a:headEnd/>
                <a:tailEnd type="triangle" w="med" len="med"/>
              </a:ln>
            </p:spPr>
            <p:txBody>
              <a:bodyPr wrap="none" anchor="ctr"/>
              <a:lstStyle/>
              <a:p>
                <a:endParaRPr lang="en-US"/>
              </a:p>
            </p:txBody>
          </p:sp>
          <p:sp>
            <p:nvSpPr>
              <p:cNvPr id="41016" name="Line 29"/>
              <p:cNvSpPr>
                <a:spLocks noChangeShapeType="1"/>
              </p:cNvSpPr>
              <p:nvPr/>
            </p:nvSpPr>
            <p:spPr bwMode="auto">
              <a:xfrm>
                <a:off x="3104" y="2016"/>
                <a:ext cx="16" cy="144"/>
              </a:xfrm>
              <a:prstGeom prst="line">
                <a:avLst/>
              </a:prstGeom>
              <a:noFill/>
              <a:ln w="9525">
                <a:solidFill>
                  <a:schemeClr val="tx1"/>
                </a:solidFill>
                <a:round/>
                <a:headEnd/>
                <a:tailEnd type="triangle" w="med" len="med"/>
              </a:ln>
            </p:spPr>
            <p:txBody>
              <a:bodyPr wrap="none" anchor="ctr"/>
              <a:lstStyle/>
              <a:p>
                <a:endParaRPr lang="en-US"/>
              </a:p>
            </p:txBody>
          </p:sp>
        </p:grpSp>
        <p:grpSp>
          <p:nvGrpSpPr>
            <p:cNvPr id="40982" name="Group 30"/>
            <p:cNvGrpSpPr>
              <a:grpSpLocks/>
            </p:cNvGrpSpPr>
            <p:nvPr/>
          </p:nvGrpSpPr>
          <p:grpSpPr bwMode="auto">
            <a:xfrm>
              <a:off x="3168" y="1159"/>
              <a:ext cx="1603" cy="939"/>
              <a:chOff x="3168" y="1159"/>
              <a:chExt cx="1603" cy="939"/>
            </a:xfrm>
          </p:grpSpPr>
          <p:sp>
            <p:nvSpPr>
              <p:cNvPr id="40994" name="Line 31"/>
              <p:cNvSpPr>
                <a:spLocks noChangeShapeType="1"/>
              </p:cNvSpPr>
              <p:nvPr/>
            </p:nvSpPr>
            <p:spPr bwMode="auto">
              <a:xfrm flipV="1">
                <a:off x="3168" y="1496"/>
                <a:ext cx="632" cy="440"/>
              </a:xfrm>
              <a:prstGeom prst="line">
                <a:avLst/>
              </a:prstGeom>
              <a:noFill/>
              <a:ln w="9525">
                <a:solidFill>
                  <a:schemeClr val="tx1"/>
                </a:solidFill>
                <a:prstDash val="dash"/>
                <a:round/>
                <a:headEnd type="arrow" w="med" len="med"/>
                <a:tailEnd/>
              </a:ln>
            </p:spPr>
            <p:txBody>
              <a:bodyPr wrap="none" anchor="ctr"/>
              <a:lstStyle/>
              <a:p>
                <a:endParaRPr lang="en-US"/>
              </a:p>
            </p:txBody>
          </p:sp>
          <p:sp>
            <p:nvSpPr>
              <p:cNvPr id="40995" name="Rectangle 32"/>
              <p:cNvSpPr>
                <a:spLocks noChangeArrowheads="1"/>
              </p:cNvSpPr>
              <p:nvPr/>
            </p:nvSpPr>
            <p:spPr bwMode="auto">
              <a:xfrm>
                <a:off x="3808" y="1168"/>
                <a:ext cx="600" cy="720"/>
              </a:xfrm>
              <a:prstGeom prst="rect">
                <a:avLst/>
              </a:prstGeom>
              <a:noFill/>
              <a:ln w="9525">
                <a:solidFill>
                  <a:schemeClr val="tx1"/>
                </a:solidFill>
                <a:miter lim="800000"/>
                <a:headEnd/>
                <a:tailEnd/>
              </a:ln>
            </p:spPr>
            <p:txBody>
              <a:bodyPr wrap="none" anchor="ctr"/>
              <a:lstStyle/>
              <a:p>
                <a:endParaRPr lang="en-US"/>
              </a:p>
            </p:txBody>
          </p:sp>
          <p:sp>
            <p:nvSpPr>
              <p:cNvPr id="40996" name="Line 33"/>
              <p:cNvSpPr>
                <a:spLocks noChangeShapeType="1"/>
              </p:cNvSpPr>
              <p:nvPr/>
            </p:nvSpPr>
            <p:spPr bwMode="auto">
              <a:xfrm>
                <a:off x="3808" y="1288"/>
                <a:ext cx="600" cy="0"/>
              </a:xfrm>
              <a:prstGeom prst="line">
                <a:avLst/>
              </a:prstGeom>
              <a:noFill/>
              <a:ln w="9525">
                <a:solidFill>
                  <a:schemeClr val="tx1"/>
                </a:solidFill>
                <a:round/>
                <a:headEnd/>
                <a:tailEnd/>
              </a:ln>
            </p:spPr>
            <p:txBody>
              <a:bodyPr wrap="none" anchor="ctr"/>
              <a:lstStyle/>
              <a:p>
                <a:endParaRPr lang="en-US"/>
              </a:p>
            </p:txBody>
          </p:sp>
          <p:sp>
            <p:nvSpPr>
              <p:cNvPr id="40997" name="Line 34"/>
              <p:cNvSpPr>
                <a:spLocks noChangeShapeType="1"/>
              </p:cNvSpPr>
              <p:nvPr/>
            </p:nvSpPr>
            <p:spPr bwMode="auto">
              <a:xfrm>
                <a:off x="3808" y="1392"/>
                <a:ext cx="600" cy="0"/>
              </a:xfrm>
              <a:prstGeom prst="line">
                <a:avLst/>
              </a:prstGeom>
              <a:noFill/>
              <a:ln w="9525">
                <a:solidFill>
                  <a:schemeClr val="tx1"/>
                </a:solidFill>
                <a:round/>
                <a:headEnd/>
                <a:tailEnd/>
              </a:ln>
            </p:spPr>
            <p:txBody>
              <a:bodyPr wrap="none" anchor="ctr"/>
              <a:lstStyle/>
              <a:p>
                <a:endParaRPr lang="en-US"/>
              </a:p>
            </p:txBody>
          </p:sp>
          <p:sp>
            <p:nvSpPr>
              <p:cNvPr id="40998" name="Line 35"/>
              <p:cNvSpPr>
                <a:spLocks noChangeShapeType="1"/>
              </p:cNvSpPr>
              <p:nvPr/>
            </p:nvSpPr>
            <p:spPr bwMode="auto">
              <a:xfrm>
                <a:off x="3808" y="1504"/>
                <a:ext cx="600" cy="0"/>
              </a:xfrm>
              <a:prstGeom prst="line">
                <a:avLst/>
              </a:prstGeom>
              <a:noFill/>
              <a:ln w="9525">
                <a:solidFill>
                  <a:schemeClr val="tx1"/>
                </a:solidFill>
                <a:round/>
                <a:headEnd/>
                <a:tailEnd/>
              </a:ln>
            </p:spPr>
            <p:txBody>
              <a:bodyPr wrap="none" anchor="ctr"/>
              <a:lstStyle/>
              <a:p>
                <a:endParaRPr lang="en-US"/>
              </a:p>
            </p:txBody>
          </p:sp>
          <p:sp>
            <p:nvSpPr>
              <p:cNvPr id="40999" name="Line 36"/>
              <p:cNvSpPr>
                <a:spLocks noChangeShapeType="1"/>
              </p:cNvSpPr>
              <p:nvPr/>
            </p:nvSpPr>
            <p:spPr bwMode="auto">
              <a:xfrm>
                <a:off x="3808" y="1624"/>
                <a:ext cx="600" cy="0"/>
              </a:xfrm>
              <a:prstGeom prst="line">
                <a:avLst/>
              </a:prstGeom>
              <a:noFill/>
              <a:ln w="9525">
                <a:solidFill>
                  <a:schemeClr val="tx1"/>
                </a:solidFill>
                <a:round/>
                <a:headEnd/>
                <a:tailEnd/>
              </a:ln>
            </p:spPr>
            <p:txBody>
              <a:bodyPr wrap="none" anchor="ctr"/>
              <a:lstStyle/>
              <a:p>
                <a:endParaRPr lang="en-US"/>
              </a:p>
            </p:txBody>
          </p:sp>
          <p:sp>
            <p:nvSpPr>
              <p:cNvPr id="41000" name="Line 37"/>
              <p:cNvSpPr>
                <a:spLocks noChangeShapeType="1"/>
              </p:cNvSpPr>
              <p:nvPr/>
            </p:nvSpPr>
            <p:spPr bwMode="auto">
              <a:xfrm>
                <a:off x="3808" y="1752"/>
                <a:ext cx="600" cy="0"/>
              </a:xfrm>
              <a:prstGeom prst="line">
                <a:avLst/>
              </a:prstGeom>
              <a:noFill/>
              <a:ln w="9525">
                <a:solidFill>
                  <a:schemeClr val="tx1"/>
                </a:solidFill>
                <a:round/>
                <a:headEnd/>
                <a:tailEnd/>
              </a:ln>
            </p:spPr>
            <p:txBody>
              <a:bodyPr wrap="none" anchor="ctr"/>
              <a:lstStyle/>
              <a:p>
                <a:endParaRPr lang="en-US"/>
              </a:p>
            </p:txBody>
          </p:sp>
          <p:sp>
            <p:nvSpPr>
              <p:cNvPr id="41001" name="Text Box 38"/>
              <p:cNvSpPr txBox="1">
                <a:spLocks noChangeArrowheads="1"/>
              </p:cNvSpPr>
              <p:nvPr/>
            </p:nvSpPr>
            <p:spPr bwMode="auto">
              <a:xfrm>
                <a:off x="3760" y="1159"/>
                <a:ext cx="692" cy="158"/>
              </a:xfrm>
              <a:prstGeom prst="rect">
                <a:avLst/>
              </a:prstGeom>
              <a:noFill/>
              <a:ln w="9525">
                <a:noFill/>
                <a:miter lim="800000"/>
                <a:headEnd/>
                <a:tailEnd/>
              </a:ln>
            </p:spPr>
            <p:txBody>
              <a:bodyPr wrap="none" anchor="ctr">
                <a:spAutoFit/>
              </a:bodyPr>
              <a:lstStyle/>
              <a:p>
                <a:r>
                  <a:rPr lang="en-US" sz="800" b="1"/>
                  <a:t>0x2049 | 0x2154 | 5</a:t>
                </a:r>
              </a:p>
            </p:txBody>
          </p:sp>
          <p:sp>
            <p:nvSpPr>
              <p:cNvPr id="41002" name="Text Box 39"/>
              <p:cNvSpPr txBox="1">
                <a:spLocks noChangeArrowheads="1"/>
              </p:cNvSpPr>
              <p:nvPr/>
            </p:nvSpPr>
            <p:spPr bwMode="auto">
              <a:xfrm>
                <a:off x="3756" y="1269"/>
                <a:ext cx="702" cy="158"/>
              </a:xfrm>
              <a:prstGeom prst="rect">
                <a:avLst/>
              </a:prstGeom>
              <a:noFill/>
              <a:ln w="9525">
                <a:noFill/>
                <a:miter lim="800000"/>
                <a:headEnd/>
                <a:tailEnd/>
              </a:ln>
            </p:spPr>
            <p:txBody>
              <a:bodyPr wrap="none" anchor="ctr">
                <a:spAutoFit/>
              </a:bodyPr>
              <a:lstStyle/>
              <a:p>
                <a:r>
                  <a:rPr lang="en-US" sz="800" b="1"/>
                  <a:t>0xA021 | 0x2154 | 2</a:t>
                </a:r>
              </a:p>
            </p:txBody>
          </p:sp>
          <p:sp>
            <p:nvSpPr>
              <p:cNvPr id="41003" name="Text Box 40"/>
              <p:cNvSpPr txBox="1">
                <a:spLocks noChangeArrowheads="1"/>
              </p:cNvSpPr>
              <p:nvPr/>
            </p:nvSpPr>
            <p:spPr bwMode="auto">
              <a:xfrm>
                <a:off x="3760" y="1372"/>
                <a:ext cx="695" cy="157"/>
              </a:xfrm>
              <a:prstGeom prst="rect">
                <a:avLst/>
              </a:prstGeom>
              <a:noFill/>
              <a:ln w="9525">
                <a:noFill/>
                <a:miter lim="800000"/>
                <a:headEnd/>
                <a:tailEnd/>
              </a:ln>
            </p:spPr>
            <p:txBody>
              <a:bodyPr wrap="none" anchor="ctr">
                <a:spAutoFit/>
              </a:bodyPr>
              <a:lstStyle/>
              <a:p>
                <a:r>
                  <a:rPr lang="en-US" sz="800" b="1"/>
                  <a:t>0x422F | 0x1254 | 3</a:t>
                </a:r>
              </a:p>
            </p:txBody>
          </p:sp>
          <p:sp>
            <p:nvSpPr>
              <p:cNvPr id="41004" name="Text Box 41"/>
              <p:cNvSpPr txBox="1">
                <a:spLocks noChangeArrowheads="1"/>
              </p:cNvSpPr>
              <p:nvPr/>
            </p:nvSpPr>
            <p:spPr bwMode="auto">
              <a:xfrm>
                <a:off x="3754" y="1490"/>
                <a:ext cx="709" cy="157"/>
              </a:xfrm>
              <a:prstGeom prst="rect">
                <a:avLst/>
              </a:prstGeom>
              <a:noFill/>
              <a:ln w="9525">
                <a:noFill/>
                <a:miter lim="800000"/>
                <a:headEnd/>
                <a:tailEnd/>
              </a:ln>
            </p:spPr>
            <p:txBody>
              <a:bodyPr wrap="none" anchor="ctr">
                <a:spAutoFit/>
              </a:bodyPr>
              <a:lstStyle/>
              <a:p>
                <a:r>
                  <a:rPr lang="en-US" sz="800" b="1"/>
                  <a:t>0x5E2D | 0x2154 | 9</a:t>
                </a:r>
              </a:p>
            </p:txBody>
          </p:sp>
          <p:sp>
            <p:nvSpPr>
              <p:cNvPr id="41005" name="Text Box 42"/>
              <p:cNvSpPr txBox="1">
                <a:spLocks noChangeArrowheads="1"/>
              </p:cNvSpPr>
              <p:nvPr/>
            </p:nvSpPr>
            <p:spPr bwMode="auto">
              <a:xfrm>
                <a:off x="3762" y="1616"/>
                <a:ext cx="702" cy="157"/>
              </a:xfrm>
              <a:prstGeom prst="rect">
                <a:avLst/>
              </a:prstGeom>
              <a:noFill/>
              <a:ln w="9525">
                <a:noFill/>
                <a:miter lim="800000"/>
                <a:headEnd/>
                <a:tailEnd/>
              </a:ln>
            </p:spPr>
            <p:txBody>
              <a:bodyPr wrap="none" anchor="ctr">
                <a:spAutoFit/>
              </a:bodyPr>
              <a:lstStyle/>
              <a:p>
                <a:r>
                  <a:rPr lang="en-US" sz="800" b="1"/>
                  <a:t>0x1437 | 0xD312 | 3</a:t>
                </a:r>
              </a:p>
            </p:txBody>
          </p:sp>
          <p:sp>
            <p:nvSpPr>
              <p:cNvPr id="41006" name="Text Box 43"/>
              <p:cNvSpPr txBox="1">
                <a:spLocks noChangeArrowheads="1"/>
              </p:cNvSpPr>
              <p:nvPr/>
            </p:nvSpPr>
            <p:spPr bwMode="auto">
              <a:xfrm>
                <a:off x="3762" y="1734"/>
                <a:ext cx="712" cy="157"/>
              </a:xfrm>
              <a:prstGeom prst="rect">
                <a:avLst/>
              </a:prstGeom>
              <a:noFill/>
              <a:ln w="9525">
                <a:noFill/>
                <a:miter lim="800000"/>
                <a:headEnd/>
                <a:tailEnd/>
              </a:ln>
            </p:spPr>
            <p:txBody>
              <a:bodyPr wrap="none" anchor="ctr">
                <a:spAutoFit/>
              </a:bodyPr>
              <a:lstStyle/>
              <a:p>
                <a:r>
                  <a:rPr lang="en-US" sz="800" b="1"/>
                  <a:t>0x379C | 0xD312 | 3</a:t>
                </a:r>
              </a:p>
            </p:txBody>
          </p:sp>
          <p:sp>
            <p:nvSpPr>
              <p:cNvPr id="41007" name="Text Box 44"/>
              <p:cNvSpPr txBox="1">
                <a:spLocks noChangeArrowheads="1"/>
              </p:cNvSpPr>
              <p:nvPr/>
            </p:nvSpPr>
            <p:spPr bwMode="auto">
              <a:xfrm>
                <a:off x="3634" y="1896"/>
                <a:ext cx="1137" cy="202"/>
              </a:xfrm>
              <a:prstGeom prst="rect">
                <a:avLst/>
              </a:prstGeom>
              <a:noFill/>
              <a:ln w="9525">
                <a:noFill/>
                <a:miter lim="800000"/>
                <a:headEnd/>
                <a:tailEnd/>
              </a:ln>
            </p:spPr>
            <p:txBody>
              <a:bodyPr wrap="none" anchor="ctr">
                <a:spAutoFit/>
              </a:bodyPr>
              <a:lstStyle/>
              <a:p>
                <a:r>
                  <a:rPr lang="en-US" sz="1200">
                    <a:solidFill>
                      <a:srgbClr val="CC0000"/>
                    </a:solidFill>
                  </a:rPr>
                  <a:t>Routing table overflows!</a:t>
                </a:r>
              </a:p>
            </p:txBody>
          </p:sp>
        </p:grpSp>
        <p:sp>
          <p:nvSpPr>
            <p:cNvPr id="40983" name="Freeform 45"/>
            <p:cNvSpPr>
              <a:spLocks/>
            </p:cNvSpPr>
            <p:nvPr/>
          </p:nvSpPr>
          <p:spPr bwMode="auto">
            <a:xfrm>
              <a:off x="2080" y="1601"/>
              <a:ext cx="464" cy="87"/>
            </a:xfrm>
            <a:custGeom>
              <a:avLst/>
              <a:gdLst>
                <a:gd name="T0" fmla="*/ 0 w 464"/>
                <a:gd name="T1" fmla="*/ 87 h 87"/>
                <a:gd name="T2" fmla="*/ 232 w 464"/>
                <a:gd name="T3" fmla="*/ 7 h 87"/>
                <a:gd name="T4" fmla="*/ 464 w 464"/>
                <a:gd name="T5" fmla="*/ 47 h 87"/>
                <a:gd name="T6" fmla="*/ 0 60000 65536"/>
                <a:gd name="T7" fmla="*/ 0 60000 65536"/>
                <a:gd name="T8" fmla="*/ 0 60000 65536"/>
                <a:gd name="T9" fmla="*/ 0 w 464"/>
                <a:gd name="T10" fmla="*/ 0 h 87"/>
                <a:gd name="T11" fmla="*/ 464 w 464"/>
                <a:gd name="T12" fmla="*/ 87 h 87"/>
              </a:gdLst>
              <a:ahLst/>
              <a:cxnLst>
                <a:cxn ang="T6">
                  <a:pos x="T0" y="T1"/>
                </a:cxn>
                <a:cxn ang="T7">
                  <a:pos x="T2" y="T3"/>
                </a:cxn>
                <a:cxn ang="T8">
                  <a:pos x="T4" y="T5"/>
                </a:cxn>
              </a:cxnLst>
              <a:rect l="T9" t="T10" r="T11" b="T12"/>
              <a:pathLst>
                <a:path w="464" h="87">
                  <a:moveTo>
                    <a:pt x="0" y="87"/>
                  </a:moveTo>
                  <a:cubicBezTo>
                    <a:pt x="77" y="50"/>
                    <a:pt x="155" y="14"/>
                    <a:pt x="232" y="7"/>
                  </a:cubicBezTo>
                  <a:cubicBezTo>
                    <a:pt x="309" y="0"/>
                    <a:pt x="428" y="39"/>
                    <a:pt x="464" y="47"/>
                  </a:cubicBezTo>
                </a:path>
              </a:pathLst>
            </a:custGeom>
            <a:noFill/>
            <a:ln w="9525" cap="flat" cmpd="sng">
              <a:solidFill>
                <a:srgbClr val="CC0000"/>
              </a:solidFill>
              <a:prstDash val="solid"/>
              <a:round/>
              <a:headEnd/>
              <a:tailEnd type="triangle" w="med" len="med"/>
            </a:ln>
          </p:spPr>
          <p:txBody>
            <a:bodyPr wrap="none" anchor="ctr"/>
            <a:lstStyle/>
            <a:p>
              <a:endParaRPr lang="en-US"/>
            </a:p>
          </p:txBody>
        </p:sp>
        <p:sp>
          <p:nvSpPr>
            <p:cNvPr id="40984" name="Freeform 46"/>
            <p:cNvSpPr>
              <a:spLocks/>
            </p:cNvSpPr>
            <p:nvPr/>
          </p:nvSpPr>
          <p:spPr bwMode="auto">
            <a:xfrm>
              <a:off x="2704" y="1680"/>
              <a:ext cx="344" cy="184"/>
            </a:xfrm>
            <a:custGeom>
              <a:avLst/>
              <a:gdLst>
                <a:gd name="T0" fmla="*/ 0 w 344"/>
                <a:gd name="T1" fmla="*/ 0 h 184"/>
                <a:gd name="T2" fmla="*/ 240 w 344"/>
                <a:gd name="T3" fmla="*/ 48 h 184"/>
                <a:gd name="T4" fmla="*/ 344 w 344"/>
                <a:gd name="T5" fmla="*/ 184 h 184"/>
                <a:gd name="T6" fmla="*/ 0 60000 65536"/>
                <a:gd name="T7" fmla="*/ 0 60000 65536"/>
                <a:gd name="T8" fmla="*/ 0 60000 65536"/>
                <a:gd name="T9" fmla="*/ 0 w 344"/>
                <a:gd name="T10" fmla="*/ 0 h 184"/>
                <a:gd name="T11" fmla="*/ 344 w 344"/>
                <a:gd name="T12" fmla="*/ 184 h 184"/>
              </a:gdLst>
              <a:ahLst/>
              <a:cxnLst>
                <a:cxn ang="T6">
                  <a:pos x="T0" y="T1"/>
                </a:cxn>
                <a:cxn ang="T7">
                  <a:pos x="T2" y="T3"/>
                </a:cxn>
                <a:cxn ang="T8">
                  <a:pos x="T4" y="T5"/>
                </a:cxn>
              </a:cxnLst>
              <a:rect l="T9" t="T10" r="T11" b="T12"/>
              <a:pathLst>
                <a:path w="344" h="184">
                  <a:moveTo>
                    <a:pt x="0" y="0"/>
                  </a:moveTo>
                  <a:cubicBezTo>
                    <a:pt x="91" y="8"/>
                    <a:pt x="183" y="17"/>
                    <a:pt x="240" y="48"/>
                  </a:cubicBezTo>
                  <a:cubicBezTo>
                    <a:pt x="297" y="79"/>
                    <a:pt x="320" y="131"/>
                    <a:pt x="344" y="184"/>
                  </a:cubicBezTo>
                </a:path>
              </a:pathLst>
            </a:custGeom>
            <a:noFill/>
            <a:ln w="9525" cap="flat" cmpd="sng">
              <a:solidFill>
                <a:srgbClr val="CC0000"/>
              </a:solidFill>
              <a:prstDash val="solid"/>
              <a:round/>
              <a:headEnd/>
              <a:tailEnd type="triangle" w="med" len="med"/>
            </a:ln>
          </p:spPr>
          <p:txBody>
            <a:bodyPr wrap="none" anchor="ctr"/>
            <a:lstStyle/>
            <a:p>
              <a:endParaRPr lang="en-US"/>
            </a:p>
          </p:txBody>
        </p:sp>
        <p:sp>
          <p:nvSpPr>
            <p:cNvPr id="40985" name="Freeform 47"/>
            <p:cNvSpPr>
              <a:spLocks/>
            </p:cNvSpPr>
            <p:nvPr/>
          </p:nvSpPr>
          <p:spPr bwMode="auto">
            <a:xfrm>
              <a:off x="3160" y="1968"/>
              <a:ext cx="77" cy="184"/>
            </a:xfrm>
            <a:custGeom>
              <a:avLst/>
              <a:gdLst>
                <a:gd name="T0" fmla="*/ 0 w 77"/>
                <a:gd name="T1" fmla="*/ 0 h 184"/>
                <a:gd name="T2" fmla="*/ 72 w 77"/>
                <a:gd name="T3" fmla="*/ 64 h 184"/>
                <a:gd name="T4" fmla="*/ 32 w 77"/>
                <a:gd name="T5" fmla="*/ 184 h 184"/>
                <a:gd name="T6" fmla="*/ 0 60000 65536"/>
                <a:gd name="T7" fmla="*/ 0 60000 65536"/>
                <a:gd name="T8" fmla="*/ 0 60000 65536"/>
                <a:gd name="T9" fmla="*/ 0 w 77"/>
                <a:gd name="T10" fmla="*/ 0 h 184"/>
                <a:gd name="T11" fmla="*/ 77 w 77"/>
                <a:gd name="T12" fmla="*/ 184 h 184"/>
              </a:gdLst>
              <a:ahLst/>
              <a:cxnLst>
                <a:cxn ang="T6">
                  <a:pos x="T0" y="T1"/>
                </a:cxn>
                <a:cxn ang="T7">
                  <a:pos x="T2" y="T3"/>
                </a:cxn>
                <a:cxn ang="T8">
                  <a:pos x="T4" y="T5"/>
                </a:cxn>
              </a:cxnLst>
              <a:rect l="T9" t="T10" r="T11" b="T12"/>
              <a:pathLst>
                <a:path w="77" h="184">
                  <a:moveTo>
                    <a:pt x="0" y="0"/>
                  </a:moveTo>
                  <a:cubicBezTo>
                    <a:pt x="33" y="16"/>
                    <a:pt x="67" y="33"/>
                    <a:pt x="72" y="64"/>
                  </a:cubicBezTo>
                  <a:cubicBezTo>
                    <a:pt x="77" y="95"/>
                    <a:pt x="54" y="139"/>
                    <a:pt x="32" y="184"/>
                  </a:cubicBezTo>
                </a:path>
              </a:pathLst>
            </a:custGeom>
            <a:noFill/>
            <a:ln w="9525" cap="flat" cmpd="sng">
              <a:solidFill>
                <a:srgbClr val="CC0000"/>
              </a:solidFill>
              <a:prstDash val="solid"/>
              <a:round/>
              <a:headEnd/>
              <a:tailEnd type="triangle" w="med" len="med"/>
            </a:ln>
          </p:spPr>
          <p:txBody>
            <a:bodyPr wrap="none" anchor="ctr"/>
            <a:lstStyle/>
            <a:p>
              <a:endParaRPr lang="en-US"/>
            </a:p>
          </p:txBody>
        </p:sp>
        <p:sp>
          <p:nvSpPr>
            <p:cNvPr id="40986" name="Freeform 48"/>
            <p:cNvSpPr>
              <a:spLocks/>
            </p:cNvSpPr>
            <p:nvPr/>
          </p:nvSpPr>
          <p:spPr bwMode="auto">
            <a:xfrm>
              <a:off x="2983" y="2008"/>
              <a:ext cx="49" cy="224"/>
            </a:xfrm>
            <a:custGeom>
              <a:avLst/>
              <a:gdLst>
                <a:gd name="T0" fmla="*/ 49 w 49"/>
                <a:gd name="T1" fmla="*/ 224 h 224"/>
                <a:gd name="T2" fmla="*/ 1 w 49"/>
                <a:gd name="T3" fmla="*/ 112 h 224"/>
                <a:gd name="T4" fmla="*/ 41 w 49"/>
                <a:gd name="T5" fmla="*/ 0 h 224"/>
                <a:gd name="T6" fmla="*/ 0 60000 65536"/>
                <a:gd name="T7" fmla="*/ 0 60000 65536"/>
                <a:gd name="T8" fmla="*/ 0 60000 65536"/>
                <a:gd name="T9" fmla="*/ 0 w 49"/>
                <a:gd name="T10" fmla="*/ 0 h 224"/>
                <a:gd name="T11" fmla="*/ 49 w 49"/>
                <a:gd name="T12" fmla="*/ 224 h 224"/>
              </a:gdLst>
              <a:ahLst/>
              <a:cxnLst>
                <a:cxn ang="T6">
                  <a:pos x="T0" y="T1"/>
                </a:cxn>
                <a:cxn ang="T7">
                  <a:pos x="T2" y="T3"/>
                </a:cxn>
                <a:cxn ang="T8">
                  <a:pos x="T4" y="T5"/>
                </a:cxn>
              </a:cxnLst>
              <a:rect l="T9" t="T10" r="T11" b="T12"/>
              <a:pathLst>
                <a:path w="49" h="224">
                  <a:moveTo>
                    <a:pt x="49" y="224"/>
                  </a:moveTo>
                  <a:cubicBezTo>
                    <a:pt x="25" y="186"/>
                    <a:pt x="2" y="149"/>
                    <a:pt x="1" y="112"/>
                  </a:cubicBezTo>
                  <a:cubicBezTo>
                    <a:pt x="0" y="75"/>
                    <a:pt x="20" y="37"/>
                    <a:pt x="41" y="0"/>
                  </a:cubicBezTo>
                </a:path>
              </a:pathLst>
            </a:custGeom>
            <a:noFill/>
            <a:ln w="9525" cap="flat" cmpd="sng">
              <a:solidFill>
                <a:srgbClr val="CC0000"/>
              </a:solidFill>
              <a:prstDash val="dash"/>
              <a:round/>
              <a:headEnd/>
              <a:tailEnd type="triangle" w="med" len="med"/>
            </a:ln>
          </p:spPr>
          <p:txBody>
            <a:bodyPr wrap="none" anchor="ctr"/>
            <a:lstStyle/>
            <a:p>
              <a:endParaRPr lang="en-US"/>
            </a:p>
          </p:txBody>
        </p:sp>
        <p:sp>
          <p:nvSpPr>
            <p:cNvPr id="40987" name="Freeform 49"/>
            <p:cNvSpPr>
              <a:spLocks/>
            </p:cNvSpPr>
            <p:nvPr/>
          </p:nvSpPr>
          <p:spPr bwMode="auto">
            <a:xfrm>
              <a:off x="2616" y="1800"/>
              <a:ext cx="384" cy="172"/>
            </a:xfrm>
            <a:custGeom>
              <a:avLst/>
              <a:gdLst>
                <a:gd name="T0" fmla="*/ 384 w 384"/>
                <a:gd name="T1" fmla="*/ 168 h 172"/>
                <a:gd name="T2" fmla="*/ 144 w 384"/>
                <a:gd name="T3" fmla="*/ 144 h 172"/>
                <a:gd name="T4" fmla="*/ 0 w 384"/>
                <a:gd name="T5" fmla="*/ 0 h 172"/>
                <a:gd name="T6" fmla="*/ 0 60000 65536"/>
                <a:gd name="T7" fmla="*/ 0 60000 65536"/>
                <a:gd name="T8" fmla="*/ 0 60000 65536"/>
                <a:gd name="T9" fmla="*/ 0 w 384"/>
                <a:gd name="T10" fmla="*/ 0 h 172"/>
                <a:gd name="T11" fmla="*/ 384 w 384"/>
                <a:gd name="T12" fmla="*/ 172 h 172"/>
              </a:gdLst>
              <a:ahLst/>
              <a:cxnLst>
                <a:cxn ang="T6">
                  <a:pos x="T0" y="T1"/>
                </a:cxn>
                <a:cxn ang="T7">
                  <a:pos x="T2" y="T3"/>
                </a:cxn>
                <a:cxn ang="T8">
                  <a:pos x="T4" y="T5"/>
                </a:cxn>
              </a:cxnLst>
              <a:rect l="T9" t="T10" r="T11" b="T12"/>
              <a:pathLst>
                <a:path w="384" h="172">
                  <a:moveTo>
                    <a:pt x="384" y="168"/>
                  </a:moveTo>
                  <a:cubicBezTo>
                    <a:pt x="296" y="170"/>
                    <a:pt x="208" y="172"/>
                    <a:pt x="144" y="144"/>
                  </a:cubicBezTo>
                  <a:cubicBezTo>
                    <a:pt x="80" y="116"/>
                    <a:pt x="40" y="58"/>
                    <a:pt x="0" y="0"/>
                  </a:cubicBezTo>
                </a:path>
              </a:pathLst>
            </a:custGeom>
            <a:noFill/>
            <a:ln w="9525" cap="flat" cmpd="sng">
              <a:solidFill>
                <a:srgbClr val="CC0000"/>
              </a:solidFill>
              <a:prstDash val="dash"/>
              <a:round/>
              <a:headEnd/>
              <a:tailEnd type="triangle" w="med" len="med"/>
            </a:ln>
          </p:spPr>
          <p:txBody>
            <a:bodyPr wrap="none" anchor="ctr"/>
            <a:lstStyle/>
            <a:p>
              <a:endParaRPr lang="en-US"/>
            </a:p>
          </p:txBody>
        </p:sp>
        <p:sp>
          <p:nvSpPr>
            <p:cNvPr id="40988" name="Freeform 50"/>
            <p:cNvSpPr>
              <a:spLocks/>
            </p:cNvSpPr>
            <p:nvPr/>
          </p:nvSpPr>
          <p:spPr bwMode="auto">
            <a:xfrm>
              <a:off x="2128" y="1768"/>
              <a:ext cx="456" cy="124"/>
            </a:xfrm>
            <a:custGeom>
              <a:avLst/>
              <a:gdLst>
                <a:gd name="T0" fmla="*/ 456 w 456"/>
                <a:gd name="T1" fmla="*/ 0 h 124"/>
                <a:gd name="T2" fmla="*/ 224 w 456"/>
                <a:gd name="T3" fmla="*/ 112 h 124"/>
                <a:gd name="T4" fmla="*/ 0 w 456"/>
                <a:gd name="T5" fmla="*/ 72 h 124"/>
                <a:gd name="T6" fmla="*/ 0 60000 65536"/>
                <a:gd name="T7" fmla="*/ 0 60000 65536"/>
                <a:gd name="T8" fmla="*/ 0 60000 65536"/>
                <a:gd name="T9" fmla="*/ 0 w 456"/>
                <a:gd name="T10" fmla="*/ 0 h 124"/>
                <a:gd name="T11" fmla="*/ 456 w 456"/>
                <a:gd name="T12" fmla="*/ 124 h 124"/>
              </a:gdLst>
              <a:ahLst/>
              <a:cxnLst>
                <a:cxn ang="T6">
                  <a:pos x="T0" y="T1"/>
                </a:cxn>
                <a:cxn ang="T7">
                  <a:pos x="T2" y="T3"/>
                </a:cxn>
                <a:cxn ang="T8">
                  <a:pos x="T4" y="T5"/>
                </a:cxn>
              </a:cxnLst>
              <a:rect l="T9" t="T10" r="T11" b="T12"/>
              <a:pathLst>
                <a:path w="456" h="124">
                  <a:moveTo>
                    <a:pt x="456" y="0"/>
                  </a:moveTo>
                  <a:cubicBezTo>
                    <a:pt x="378" y="50"/>
                    <a:pt x="300" y="100"/>
                    <a:pt x="224" y="112"/>
                  </a:cubicBezTo>
                  <a:cubicBezTo>
                    <a:pt x="148" y="124"/>
                    <a:pt x="74" y="98"/>
                    <a:pt x="0" y="72"/>
                  </a:cubicBezTo>
                </a:path>
              </a:pathLst>
            </a:custGeom>
            <a:noFill/>
            <a:ln w="9525" cap="flat" cmpd="sng">
              <a:solidFill>
                <a:srgbClr val="CC0000"/>
              </a:solidFill>
              <a:prstDash val="dash"/>
              <a:round/>
              <a:headEnd/>
              <a:tailEnd type="triangle" w="med" len="med"/>
            </a:ln>
          </p:spPr>
          <p:txBody>
            <a:bodyPr wrap="none" anchor="ctr"/>
            <a:lstStyle/>
            <a:p>
              <a:endParaRPr lang="en-US"/>
            </a:p>
          </p:txBody>
        </p:sp>
        <p:grpSp>
          <p:nvGrpSpPr>
            <p:cNvPr id="40989" name="Group 51"/>
            <p:cNvGrpSpPr>
              <a:grpSpLocks/>
            </p:cNvGrpSpPr>
            <p:nvPr/>
          </p:nvGrpSpPr>
          <p:grpSpPr bwMode="auto">
            <a:xfrm>
              <a:off x="1368" y="968"/>
              <a:ext cx="1992" cy="1616"/>
              <a:chOff x="1368" y="968"/>
              <a:chExt cx="1992" cy="1616"/>
            </a:xfrm>
          </p:grpSpPr>
          <p:sp>
            <p:nvSpPr>
              <p:cNvPr id="40990" name="Freeform 52"/>
              <p:cNvSpPr>
                <a:spLocks/>
              </p:cNvSpPr>
              <p:nvPr/>
            </p:nvSpPr>
            <p:spPr bwMode="auto">
              <a:xfrm>
                <a:off x="1368" y="968"/>
                <a:ext cx="1992" cy="1616"/>
              </a:xfrm>
              <a:custGeom>
                <a:avLst/>
                <a:gdLst>
                  <a:gd name="T0" fmla="*/ 1656 w 1992"/>
                  <a:gd name="T1" fmla="*/ 1621 h 1384"/>
                  <a:gd name="T2" fmla="*/ 320 w 1992"/>
                  <a:gd name="T3" fmla="*/ 1887 h 1384"/>
                  <a:gd name="T4" fmla="*/ 0 w 1992"/>
                  <a:gd name="T5" fmla="*/ 9 h 1384"/>
                  <a:gd name="T6" fmla="*/ 1992 w 1992"/>
                  <a:gd name="T7" fmla="*/ 0 h 1384"/>
                  <a:gd name="T8" fmla="*/ 1840 w 1992"/>
                  <a:gd name="T9" fmla="*/ 1366 h 1384"/>
                  <a:gd name="T10" fmla="*/ 1713 w 1992"/>
                  <a:gd name="T11" fmla="*/ 1699 h 1384"/>
                  <a:gd name="T12" fmla="*/ 0 60000 65536"/>
                  <a:gd name="T13" fmla="*/ 0 60000 65536"/>
                  <a:gd name="T14" fmla="*/ 0 60000 65536"/>
                  <a:gd name="T15" fmla="*/ 0 60000 65536"/>
                  <a:gd name="T16" fmla="*/ 0 60000 65536"/>
                  <a:gd name="T17" fmla="*/ 0 60000 65536"/>
                  <a:gd name="T18" fmla="*/ 0 w 1992"/>
                  <a:gd name="T19" fmla="*/ 0 h 1384"/>
                  <a:gd name="T20" fmla="*/ 1992 w 1992"/>
                  <a:gd name="T21" fmla="*/ 1384 h 1384"/>
                </a:gdLst>
                <a:ahLst/>
                <a:cxnLst>
                  <a:cxn ang="T12">
                    <a:pos x="T0" y="T1"/>
                  </a:cxn>
                  <a:cxn ang="T13">
                    <a:pos x="T2" y="T3"/>
                  </a:cxn>
                  <a:cxn ang="T14">
                    <a:pos x="T4" y="T5"/>
                  </a:cxn>
                  <a:cxn ang="T15">
                    <a:pos x="T6" y="T7"/>
                  </a:cxn>
                  <a:cxn ang="T16">
                    <a:pos x="T8" y="T9"/>
                  </a:cxn>
                  <a:cxn ang="T17">
                    <a:pos x="T10" y="T11"/>
                  </a:cxn>
                </a:cxnLst>
                <a:rect l="T18" t="T19" r="T20" b="T21"/>
                <a:pathLst>
                  <a:path w="1992" h="1384">
                    <a:moveTo>
                      <a:pt x="1656" y="1189"/>
                    </a:moveTo>
                    <a:lnTo>
                      <a:pt x="320" y="1384"/>
                    </a:lnTo>
                    <a:lnTo>
                      <a:pt x="0" y="7"/>
                    </a:lnTo>
                    <a:lnTo>
                      <a:pt x="1992" y="0"/>
                    </a:lnTo>
                    <a:lnTo>
                      <a:pt x="1840" y="1002"/>
                    </a:lnTo>
                    <a:lnTo>
                      <a:pt x="1713" y="1246"/>
                    </a:lnTo>
                  </a:path>
                </a:pathLst>
              </a:custGeom>
              <a:solidFill>
                <a:srgbClr val="FF0000">
                  <a:alpha val="49019"/>
                </a:srgbClr>
              </a:solidFill>
              <a:ln w="9525" cap="flat" cmpd="sng">
                <a:solidFill>
                  <a:schemeClr val="tx1"/>
                </a:solidFill>
                <a:prstDash val="solid"/>
                <a:round/>
                <a:headEnd/>
                <a:tailEnd/>
              </a:ln>
            </p:spPr>
            <p:txBody>
              <a:bodyPr wrap="none" anchor="ctr"/>
              <a:lstStyle/>
              <a:p>
                <a:endParaRPr lang="en-US"/>
              </a:p>
            </p:txBody>
          </p:sp>
          <p:sp>
            <p:nvSpPr>
              <p:cNvPr id="40991" name="Line 53"/>
              <p:cNvSpPr>
                <a:spLocks noChangeShapeType="1"/>
              </p:cNvSpPr>
              <p:nvPr/>
            </p:nvSpPr>
            <p:spPr bwMode="auto">
              <a:xfrm flipH="1" flipV="1">
                <a:off x="1688" y="2032"/>
                <a:ext cx="1240" cy="264"/>
              </a:xfrm>
              <a:prstGeom prst="line">
                <a:avLst/>
              </a:prstGeom>
              <a:noFill/>
              <a:ln w="9525">
                <a:solidFill>
                  <a:schemeClr val="tx1"/>
                </a:solidFill>
                <a:round/>
                <a:headEnd/>
                <a:tailEnd type="triangle" w="med" len="med"/>
              </a:ln>
            </p:spPr>
            <p:txBody>
              <a:bodyPr wrap="none" anchor="ctr"/>
              <a:lstStyle/>
              <a:p>
                <a:endParaRPr lang="en-US"/>
              </a:p>
            </p:txBody>
          </p:sp>
          <p:sp>
            <p:nvSpPr>
              <p:cNvPr id="40992" name="Line 54"/>
              <p:cNvSpPr>
                <a:spLocks noChangeShapeType="1"/>
              </p:cNvSpPr>
              <p:nvPr/>
            </p:nvSpPr>
            <p:spPr bwMode="auto">
              <a:xfrm flipH="1" flipV="1">
                <a:off x="1576" y="1184"/>
                <a:ext cx="1400" cy="1000"/>
              </a:xfrm>
              <a:prstGeom prst="line">
                <a:avLst/>
              </a:prstGeom>
              <a:noFill/>
              <a:ln w="9525">
                <a:solidFill>
                  <a:schemeClr val="tx1"/>
                </a:solidFill>
                <a:round/>
                <a:headEnd/>
                <a:tailEnd type="triangle" w="med" len="med"/>
              </a:ln>
            </p:spPr>
            <p:txBody>
              <a:bodyPr wrap="none" anchor="ctr"/>
              <a:lstStyle/>
              <a:p>
                <a:endParaRPr lang="en-US"/>
              </a:p>
            </p:txBody>
          </p:sp>
          <p:sp>
            <p:nvSpPr>
              <p:cNvPr id="40993" name="Line 55"/>
              <p:cNvSpPr>
                <a:spLocks noChangeShapeType="1"/>
              </p:cNvSpPr>
              <p:nvPr/>
            </p:nvSpPr>
            <p:spPr bwMode="auto">
              <a:xfrm flipH="1" flipV="1">
                <a:off x="2560" y="1136"/>
                <a:ext cx="544" cy="952"/>
              </a:xfrm>
              <a:prstGeom prst="line">
                <a:avLst/>
              </a:prstGeom>
              <a:noFill/>
              <a:ln w="9525">
                <a:solidFill>
                  <a:schemeClr val="tx1"/>
                </a:solidFill>
                <a:round/>
                <a:headEnd/>
                <a:tailEnd type="triangle" w="med" len="me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ZigBee: Routing and Large Networks</a:t>
            </a:r>
          </a:p>
        </p:txBody>
      </p:sp>
      <p:sp>
        <p:nvSpPr>
          <p:cNvPr id="41987" name="Rectangle 3"/>
          <p:cNvSpPr>
            <a:spLocks noGrp="1" noChangeArrowheads="1"/>
          </p:cNvSpPr>
          <p:nvPr>
            <p:ph type="body" idx="1"/>
          </p:nvPr>
        </p:nvSpPr>
        <p:spPr/>
        <p:txBody>
          <a:bodyPr/>
          <a:lstStyle/>
          <a:p>
            <a:r>
              <a:rPr lang="en-US" dirty="0" smtClean="0"/>
              <a:t>Low RAM concentrator</a:t>
            </a:r>
          </a:p>
          <a:p>
            <a:pPr lvl="1"/>
            <a:r>
              <a:rPr lang="en-US" dirty="0" smtClean="0"/>
              <a:t>buffers only most recent source route(s)</a:t>
            </a:r>
          </a:p>
          <a:p>
            <a:pPr lvl="1"/>
            <a:r>
              <a:rPr lang="en-US" dirty="0" smtClean="0"/>
              <a:t>nodes send Route Record before every transmission to concentrator</a:t>
            </a:r>
          </a:p>
          <a:p>
            <a:pPr lvl="1"/>
            <a:r>
              <a:rPr lang="en-US" dirty="0" smtClean="0"/>
              <a:t>OK if concentrator only talks to destinations in reply</a:t>
            </a:r>
          </a:p>
          <a:p>
            <a:r>
              <a:rPr lang="en-US" dirty="0" smtClean="0"/>
              <a:t>High RAM concentrator</a:t>
            </a:r>
          </a:p>
          <a:p>
            <a:pPr lvl="1"/>
            <a:r>
              <a:rPr lang="en-US" dirty="0" smtClean="0"/>
              <a:t>buffers many source routes</a:t>
            </a:r>
          </a:p>
          <a:p>
            <a:pPr lvl="1"/>
            <a:r>
              <a:rPr lang="en-US" dirty="0" smtClean="0"/>
              <a:t>Route Record only sent initially (until first source-routed packet arrives from concentrator) </a:t>
            </a:r>
          </a:p>
          <a:p>
            <a:pPr lvl="1"/>
            <a:r>
              <a:rPr lang="en-US" dirty="0" smtClean="0"/>
              <a:t>Great if resources permit</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txBox="1">
            <a:spLocks noGrp="1"/>
          </p:cNvSpPr>
          <p:nvPr/>
        </p:nvSpPr>
        <p:spPr bwMode="auto">
          <a:xfrm>
            <a:off x="8524875" y="5316538"/>
            <a:ext cx="409575" cy="304800"/>
          </a:xfrm>
          <a:prstGeom prst="rect">
            <a:avLst/>
          </a:prstGeom>
          <a:noFill/>
          <a:ln w="9525">
            <a:noFill/>
            <a:miter lim="800000"/>
            <a:headEnd/>
            <a:tailEnd/>
          </a:ln>
        </p:spPr>
        <p:txBody>
          <a:bodyPr anchor="ctr" anchorCtr="1"/>
          <a:lstStyle/>
          <a:p>
            <a:pPr algn="ctr" eaLnBrk="0" hangingPunct="0"/>
            <a:fld id="{6C135946-CEA9-4D88-979C-097EB9E4CA8C}" type="slidenum">
              <a:rPr lang="en-US" sz="700">
                <a:latin typeface="Shannon" charset="0"/>
              </a:rPr>
              <a:pPr algn="ctr" eaLnBrk="0" hangingPunct="0"/>
              <a:t>3</a:t>
            </a:fld>
            <a:endParaRPr lang="en-US" sz="700">
              <a:latin typeface="Shannon" charset="0"/>
            </a:endParaRPr>
          </a:p>
        </p:txBody>
      </p:sp>
      <p:sp>
        <p:nvSpPr>
          <p:cNvPr id="16387" name="Freeform 2"/>
          <p:cNvSpPr>
            <a:spLocks/>
          </p:cNvSpPr>
          <p:nvPr/>
        </p:nvSpPr>
        <p:spPr bwMode="auto">
          <a:xfrm>
            <a:off x="1527175" y="2632075"/>
            <a:ext cx="673100" cy="1847850"/>
          </a:xfrm>
          <a:custGeom>
            <a:avLst/>
            <a:gdLst>
              <a:gd name="T0" fmla="*/ 0 w 520"/>
              <a:gd name="T1" fmla="*/ 0 h 1303"/>
              <a:gd name="T2" fmla="*/ 2147483647 w 520"/>
              <a:gd name="T3" fmla="*/ 2147483647 h 1303"/>
              <a:gd name="T4" fmla="*/ 2147483647 w 520"/>
              <a:gd name="T5" fmla="*/ 2147483647 h 1303"/>
              <a:gd name="T6" fmla="*/ 2147483647 w 520"/>
              <a:gd name="T7" fmla="*/ 2147483647 h 1303"/>
              <a:gd name="T8" fmla="*/ 0 60000 65536"/>
              <a:gd name="T9" fmla="*/ 0 60000 65536"/>
              <a:gd name="T10" fmla="*/ 0 60000 65536"/>
              <a:gd name="T11" fmla="*/ 0 60000 65536"/>
              <a:gd name="T12" fmla="*/ 0 w 520"/>
              <a:gd name="T13" fmla="*/ 0 h 1303"/>
              <a:gd name="T14" fmla="*/ 520 w 520"/>
              <a:gd name="T15" fmla="*/ 1303 h 1303"/>
            </a:gdLst>
            <a:ahLst/>
            <a:cxnLst>
              <a:cxn ang="T8">
                <a:pos x="T0" y="T1"/>
              </a:cxn>
              <a:cxn ang="T9">
                <a:pos x="T2" y="T3"/>
              </a:cxn>
              <a:cxn ang="T10">
                <a:pos x="T4" y="T5"/>
              </a:cxn>
              <a:cxn ang="T11">
                <a:pos x="T6" y="T7"/>
              </a:cxn>
            </a:cxnLst>
            <a:rect l="T12" t="T13" r="T14" b="T15"/>
            <a:pathLst>
              <a:path w="520" h="1303">
                <a:moveTo>
                  <a:pt x="0" y="0"/>
                </a:moveTo>
                <a:cubicBezTo>
                  <a:pt x="52" y="32"/>
                  <a:pt x="240" y="53"/>
                  <a:pt x="322" y="199"/>
                </a:cubicBezTo>
                <a:cubicBezTo>
                  <a:pt x="404" y="345"/>
                  <a:pt x="520" y="693"/>
                  <a:pt x="494" y="877"/>
                </a:cubicBezTo>
                <a:cubicBezTo>
                  <a:pt x="468" y="1061"/>
                  <a:pt x="234" y="1214"/>
                  <a:pt x="165" y="1303"/>
                </a:cubicBezTo>
              </a:path>
            </a:pathLst>
          </a:custGeom>
          <a:noFill/>
          <a:ln w="28575">
            <a:solidFill>
              <a:srgbClr val="FF3300"/>
            </a:solidFill>
            <a:round/>
            <a:headEnd type="arrow" w="med" len="med"/>
            <a:tailEnd type="arrow" w="med" len="med"/>
          </a:ln>
        </p:spPr>
        <p:txBody>
          <a:bodyPr/>
          <a:lstStyle/>
          <a:p>
            <a:endParaRPr lang="en-US"/>
          </a:p>
        </p:txBody>
      </p:sp>
      <p:sp>
        <p:nvSpPr>
          <p:cNvPr id="8" name="Cloud"/>
          <p:cNvSpPr>
            <a:spLocks noChangeAspect="1" noEditPoints="1" noChangeArrowheads="1"/>
          </p:cNvSpPr>
          <p:nvPr/>
        </p:nvSpPr>
        <p:spPr bwMode="auto">
          <a:xfrm>
            <a:off x="1268413" y="1835150"/>
            <a:ext cx="1747837" cy="782638"/>
          </a:xfrm>
          <a:custGeom>
            <a:avLst/>
            <a:gdLst>
              <a:gd name="T0" fmla="*/ 3 w 21600"/>
              <a:gd name="T1" fmla="*/ 247 h 21600"/>
              <a:gd name="T2" fmla="*/ 551 w 21600"/>
              <a:gd name="T3" fmla="*/ 492 h 21600"/>
              <a:gd name="T4" fmla="*/ 1100 w 21600"/>
              <a:gd name="T5" fmla="*/ 247 h 21600"/>
              <a:gd name="T6" fmla="*/ 551 w 21600"/>
              <a:gd name="T7" fmla="*/ 28 h 21600"/>
              <a:gd name="T8" fmla="*/ 0 60000 65536"/>
              <a:gd name="T9" fmla="*/ 0 60000 65536"/>
              <a:gd name="T10" fmla="*/ 0 60000 65536"/>
              <a:gd name="T11" fmla="*/ 0 60000 65536"/>
              <a:gd name="T12" fmla="*/ 2982 w 21600"/>
              <a:gd name="T13" fmla="*/ 3242 h 21600"/>
              <a:gd name="T14" fmla="*/ 17088 w 21600"/>
              <a:gd name="T15" fmla="*/ 1735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D5DBF7"/>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lgn="ctr">
              <a:defRPr/>
            </a:pPr>
            <a:r>
              <a:rPr lang="en-US" sz="1600" dirty="0">
                <a:solidFill>
                  <a:schemeClr val="tx2"/>
                </a:solidFill>
                <a:latin typeface="Arial" charset="0"/>
                <a:ea typeface="ＭＳ Ｐゴシック" charset="0"/>
              </a:rPr>
              <a:t>Utility AMI</a:t>
            </a:r>
            <a:br>
              <a:rPr lang="en-US" sz="1600" dirty="0">
                <a:solidFill>
                  <a:schemeClr val="tx2"/>
                </a:solidFill>
                <a:latin typeface="Arial" charset="0"/>
                <a:ea typeface="ＭＳ Ｐゴシック" charset="0"/>
              </a:rPr>
            </a:br>
            <a:r>
              <a:rPr lang="en-US" sz="1600" dirty="0">
                <a:solidFill>
                  <a:schemeClr val="tx2"/>
                </a:solidFill>
                <a:latin typeface="Arial" charset="0"/>
                <a:ea typeface="ＭＳ Ｐゴシック" charset="0"/>
              </a:rPr>
              <a:t>Network</a:t>
            </a:r>
          </a:p>
        </p:txBody>
      </p:sp>
      <p:pic>
        <p:nvPicPr>
          <p:cNvPr id="16389" name="Picture 6" descr="MCj03111540000[1]"/>
          <p:cNvPicPr>
            <a:picLocks noChangeAspect="1" noChangeArrowheads="1"/>
          </p:cNvPicPr>
          <p:nvPr/>
        </p:nvPicPr>
        <p:blipFill>
          <a:blip r:embed="rId4" cstate="print"/>
          <a:srcRect/>
          <a:stretch>
            <a:fillRect/>
          </a:stretch>
        </p:blipFill>
        <p:spPr bwMode="auto">
          <a:xfrm>
            <a:off x="644525" y="1831975"/>
            <a:ext cx="854075" cy="815975"/>
          </a:xfrm>
          <a:prstGeom prst="rect">
            <a:avLst/>
          </a:prstGeom>
          <a:noFill/>
          <a:ln w="9525">
            <a:noFill/>
            <a:miter lim="800000"/>
            <a:headEnd/>
            <a:tailEnd/>
          </a:ln>
        </p:spPr>
      </p:pic>
      <p:sp>
        <p:nvSpPr>
          <p:cNvPr id="16390" name="Line 7"/>
          <p:cNvSpPr>
            <a:spLocks noChangeShapeType="1"/>
          </p:cNvSpPr>
          <p:nvPr/>
        </p:nvSpPr>
        <p:spPr bwMode="auto">
          <a:xfrm>
            <a:off x="2139950" y="2670175"/>
            <a:ext cx="0" cy="423863"/>
          </a:xfrm>
          <a:prstGeom prst="line">
            <a:avLst/>
          </a:prstGeom>
          <a:noFill/>
          <a:ln w="57150">
            <a:solidFill>
              <a:srgbClr val="FF0000"/>
            </a:solidFill>
            <a:round/>
            <a:headEnd type="triangle" w="med" len="sm"/>
            <a:tailEnd type="triangle" w="med" len="sm"/>
          </a:ln>
        </p:spPr>
        <p:txBody>
          <a:bodyPr/>
          <a:lstStyle/>
          <a:p>
            <a:endParaRPr lang="en-US"/>
          </a:p>
        </p:txBody>
      </p:sp>
      <p:sp>
        <p:nvSpPr>
          <p:cNvPr id="16391" name="Oval 9"/>
          <p:cNvSpPr>
            <a:spLocks noChangeArrowheads="1"/>
          </p:cNvSpPr>
          <p:nvPr/>
        </p:nvSpPr>
        <p:spPr bwMode="auto">
          <a:xfrm rot="3357481">
            <a:off x="1353344" y="3102769"/>
            <a:ext cx="1885950" cy="2681288"/>
          </a:xfrm>
          <a:prstGeom prst="ellipse">
            <a:avLst/>
          </a:prstGeom>
          <a:noFill/>
          <a:ln w="9525">
            <a:solidFill>
              <a:schemeClr val="tx1"/>
            </a:solidFill>
            <a:round/>
            <a:headEnd/>
            <a:tailEnd/>
          </a:ln>
          <a:scene3d>
            <a:camera prst="legacyPerspectiveFront">
              <a:rot lat="20399980" lon="1500000" rev="0"/>
            </a:camera>
            <a:lightRig rig="legacyFlat4" dir="b"/>
          </a:scene3d>
          <a:sp3d extrusionH="125400" prstMaterial="legacyMatte">
            <a:bevelT w="13500" h="13500" prst="angle"/>
            <a:bevelB w="13500" h="13500" prst="angle"/>
            <a:extrusionClr>
              <a:srgbClr val="DDDDDD"/>
            </a:extrusionClr>
          </a:sp3d>
        </p:spPr>
        <p:txBody>
          <a:bodyPr wrap="none" anchor="ctr">
            <a:flatTx/>
          </a:bodyPr>
          <a:lstStyle/>
          <a:p>
            <a:pPr algn="ctr"/>
            <a:endParaRPr lang="en-US" sz="1600">
              <a:solidFill>
                <a:schemeClr val="tx2"/>
              </a:solidFill>
            </a:endParaRPr>
          </a:p>
        </p:txBody>
      </p:sp>
      <p:sp>
        <p:nvSpPr>
          <p:cNvPr id="16392" name="AutoShape 10"/>
          <p:cNvSpPr>
            <a:spLocks noChangeArrowheads="1"/>
          </p:cNvSpPr>
          <p:nvPr/>
        </p:nvSpPr>
        <p:spPr bwMode="auto">
          <a:xfrm>
            <a:off x="152400" y="3810000"/>
            <a:ext cx="1330325" cy="527050"/>
          </a:xfrm>
          <a:prstGeom prst="roundRect">
            <a:avLst>
              <a:gd name="adj" fmla="val 16667"/>
            </a:avLst>
          </a:prstGeom>
          <a:noFill/>
          <a:ln w="0">
            <a:noFill/>
            <a:round/>
            <a:headEnd/>
            <a:tailEnd/>
          </a:ln>
        </p:spPr>
        <p:txBody>
          <a:bodyPr wrap="none" anchor="ctr"/>
          <a:lstStyle/>
          <a:p>
            <a:pPr algn="ctr"/>
            <a:r>
              <a:rPr lang="en-US" sz="1000" dirty="0">
                <a:solidFill>
                  <a:srgbClr val="B2B2B2"/>
                </a:solidFill>
              </a:rPr>
              <a:t>Programmable</a:t>
            </a:r>
            <a:br>
              <a:rPr lang="en-US" sz="1000" dirty="0">
                <a:solidFill>
                  <a:srgbClr val="B2B2B2"/>
                </a:solidFill>
              </a:rPr>
            </a:br>
            <a:r>
              <a:rPr lang="en-US" sz="1000" dirty="0">
                <a:solidFill>
                  <a:srgbClr val="B2B2B2"/>
                </a:solidFill>
              </a:rPr>
              <a:t>Communicating</a:t>
            </a:r>
            <a:br>
              <a:rPr lang="en-US" sz="1000" dirty="0">
                <a:solidFill>
                  <a:srgbClr val="B2B2B2"/>
                </a:solidFill>
              </a:rPr>
            </a:br>
            <a:r>
              <a:rPr lang="en-US" sz="1000" dirty="0">
                <a:solidFill>
                  <a:srgbClr val="B2B2B2"/>
                </a:solidFill>
              </a:rPr>
              <a:t>Thermostat (PCT)</a:t>
            </a:r>
          </a:p>
        </p:txBody>
      </p:sp>
      <p:sp>
        <p:nvSpPr>
          <p:cNvPr id="16393" name="AutoShape 11"/>
          <p:cNvSpPr>
            <a:spLocks noChangeArrowheads="1"/>
          </p:cNvSpPr>
          <p:nvPr/>
        </p:nvSpPr>
        <p:spPr bwMode="auto">
          <a:xfrm>
            <a:off x="485775" y="2922588"/>
            <a:ext cx="1323975" cy="674687"/>
          </a:xfrm>
          <a:prstGeom prst="roundRect">
            <a:avLst>
              <a:gd name="adj" fmla="val 16667"/>
            </a:avLst>
          </a:prstGeom>
          <a:noFill/>
          <a:ln w="0">
            <a:noFill/>
            <a:round/>
            <a:headEnd/>
            <a:tailEnd/>
          </a:ln>
        </p:spPr>
        <p:txBody>
          <a:bodyPr wrap="none" anchor="ctr"/>
          <a:lstStyle/>
          <a:p>
            <a:pPr algn="ctr"/>
            <a:r>
              <a:rPr lang="en-US" sz="1000" dirty="0">
                <a:solidFill>
                  <a:srgbClr val="B2B2B2"/>
                </a:solidFill>
              </a:rPr>
              <a:t>Energy Services</a:t>
            </a:r>
            <a:br>
              <a:rPr lang="en-US" sz="1000" dirty="0">
                <a:solidFill>
                  <a:srgbClr val="B2B2B2"/>
                </a:solidFill>
              </a:rPr>
            </a:br>
            <a:r>
              <a:rPr lang="en-US" sz="1000" dirty="0">
                <a:solidFill>
                  <a:srgbClr val="B2B2B2"/>
                </a:solidFill>
              </a:rPr>
              <a:t>Portal</a:t>
            </a:r>
            <a:br>
              <a:rPr lang="en-US" sz="1000" dirty="0">
                <a:solidFill>
                  <a:srgbClr val="B2B2B2"/>
                </a:solidFill>
              </a:rPr>
            </a:br>
            <a:r>
              <a:rPr lang="en-US" sz="1000" dirty="0">
                <a:solidFill>
                  <a:srgbClr val="B2B2B2"/>
                </a:solidFill>
              </a:rPr>
              <a:t>(Electric Meter or Gateway)</a:t>
            </a:r>
          </a:p>
        </p:txBody>
      </p:sp>
      <p:pic>
        <p:nvPicPr>
          <p:cNvPr id="16394" name="Picture 12" descr="asset"/>
          <p:cNvPicPr>
            <a:picLocks noChangeAspect="1" noChangeArrowheads="1"/>
          </p:cNvPicPr>
          <p:nvPr/>
        </p:nvPicPr>
        <p:blipFill>
          <a:blip r:embed="rId5" cstate="print"/>
          <a:srcRect/>
          <a:stretch>
            <a:fillRect/>
          </a:stretch>
        </p:blipFill>
        <p:spPr bwMode="auto">
          <a:xfrm>
            <a:off x="1979613" y="3116263"/>
            <a:ext cx="568325" cy="630237"/>
          </a:xfrm>
          <a:prstGeom prst="rect">
            <a:avLst/>
          </a:prstGeom>
          <a:noFill/>
          <a:ln w="9525">
            <a:noFill/>
            <a:miter lim="800000"/>
            <a:headEnd/>
            <a:tailEnd/>
          </a:ln>
        </p:spPr>
      </p:pic>
      <p:pic>
        <p:nvPicPr>
          <p:cNvPr id="16395" name="Picture 13" descr="gateway_photo"/>
          <p:cNvPicPr>
            <a:picLocks noChangeAspect="1" noChangeArrowheads="1"/>
          </p:cNvPicPr>
          <p:nvPr/>
        </p:nvPicPr>
        <p:blipFill>
          <a:blip r:embed="rId6" cstate="print"/>
          <a:srcRect/>
          <a:stretch>
            <a:fillRect/>
          </a:stretch>
        </p:blipFill>
        <p:spPr bwMode="auto">
          <a:xfrm>
            <a:off x="2508250" y="2994025"/>
            <a:ext cx="573088" cy="728663"/>
          </a:xfrm>
          <a:prstGeom prst="rect">
            <a:avLst/>
          </a:prstGeom>
          <a:noFill/>
          <a:ln w="9525">
            <a:noFill/>
            <a:miter lim="800000"/>
            <a:headEnd/>
            <a:tailEnd/>
          </a:ln>
        </p:spPr>
      </p:pic>
      <p:pic>
        <p:nvPicPr>
          <p:cNvPr id="16396" name="Picture 14" descr="superstat"/>
          <p:cNvPicPr>
            <a:picLocks noChangeAspect="1" noChangeArrowheads="1"/>
          </p:cNvPicPr>
          <p:nvPr/>
        </p:nvPicPr>
        <p:blipFill>
          <a:blip r:embed="rId7" cstate="print"/>
          <a:srcRect/>
          <a:stretch>
            <a:fillRect/>
          </a:stretch>
        </p:blipFill>
        <p:spPr bwMode="auto">
          <a:xfrm>
            <a:off x="776288" y="4487863"/>
            <a:ext cx="955675" cy="646112"/>
          </a:xfrm>
          <a:prstGeom prst="rect">
            <a:avLst/>
          </a:prstGeom>
          <a:noFill/>
          <a:ln w="9525">
            <a:noFill/>
            <a:miter lim="800000"/>
            <a:headEnd/>
            <a:tailEnd/>
          </a:ln>
        </p:spPr>
      </p:pic>
      <p:pic>
        <p:nvPicPr>
          <p:cNvPr id="16397" name="Picture 15" descr="TTFWOCA6Z83OICANTGWATCAUZ88KHCAUESP2HCA8F6AOOCAVULT6LCABMDOYWCAYO7IGJCAHVIOH7CAKEF9JOCAOHO70SCAZUYLQHCA26GLM6CAVFYNPMCAD5MQW2CABXU2C9CAJU71FPCAE1APJVCAO5PE0L"/>
          <p:cNvPicPr>
            <a:picLocks noChangeAspect="1" noChangeArrowheads="1"/>
          </p:cNvPicPr>
          <p:nvPr/>
        </p:nvPicPr>
        <p:blipFill>
          <a:blip r:embed="rId8" cstate="print"/>
          <a:srcRect/>
          <a:stretch>
            <a:fillRect/>
          </a:stretch>
        </p:blipFill>
        <p:spPr bwMode="auto">
          <a:xfrm>
            <a:off x="431800" y="5268913"/>
            <a:ext cx="423863" cy="577850"/>
          </a:xfrm>
          <a:prstGeom prst="rect">
            <a:avLst/>
          </a:prstGeom>
          <a:noFill/>
          <a:ln w="9525">
            <a:noFill/>
            <a:miter lim="800000"/>
            <a:headEnd/>
            <a:tailEnd/>
          </a:ln>
        </p:spPr>
      </p:pic>
      <p:sp>
        <p:nvSpPr>
          <p:cNvPr id="16398" name="AutoShape 16"/>
          <p:cNvSpPr>
            <a:spLocks noChangeArrowheads="1"/>
          </p:cNvSpPr>
          <p:nvPr/>
        </p:nvSpPr>
        <p:spPr bwMode="auto">
          <a:xfrm>
            <a:off x="752475" y="5656263"/>
            <a:ext cx="754063" cy="284162"/>
          </a:xfrm>
          <a:prstGeom prst="roundRect">
            <a:avLst>
              <a:gd name="adj" fmla="val 16667"/>
            </a:avLst>
          </a:prstGeom>
          <a:noFill/>
          <a:ln w="0">
            <a:noFill/>
            <a:round/>
            <a:headEnd/>
            <a:tailEnd/>
          </a:ln>
        </p:spPr>
        <p:txBody>
          <a:bodyPr wrap="none" anchor="ctr"/>
          <a:lstStyle/>
          <a:p>
            <a:pPr algn="ctr"/>
            <a:r>
              <a:rPr lang="en-US" sz="1000">
                <a:solidFill>
                  <a:srgbClr val="B2B2B2"/>
                </a:solidFill>
              </a:rPr>
              <a:t>HVAC</a:t>
            </a:r>
            <a:br>
              <a:rPr lang="en-US" sz="1000">
                <a:solidFill>
                  <a:srgbClr val="B2B2B2"/>
                </a:solidFill>
              </a:rPr>
            </a:br>
            <a:r>
              <a:rPr lang="en-US" sz="1000">
                <a:solidFill>
                  <a:srgbClr val="B2B2B2"/>
                </a:solidFill>
              </a:rPr>
              <a:t>System</a:t>
            </a:r>
          </a:p>
        </p:txBody>
      </p:sp>
      <p:grpSp>
        <p:nvGrpSpPr>
          <p:cNvPr id="2" name="Group 17"/>
          <p:cNvGrpSpPr>
            <a:grpSpLocks/>
          </p:cNvGrpSpPr>
          <p:nvPr/>
        </p:nvGrpSpPr>
        <p:grpSpPr bwMode="auto">
          <a:xfrm>
            <a:off x="2009775" y="5135563"/>
            <a:ext cx="704850" cy="815975"/>
            <a:chOff x="1353" y="3232"/>
            <a:chExt cx="721" cy="692"/>
          </a:xfrm>
        </p:grpSpPr>
        <p:pic>
          <p:nvPicPr>
            <p:cNvPr id="16459" name="Picture 18" descr="eoutlet_photo"/>
            <p:cNvPicPr>
              <a:picLocks noChangeAspect="1" noChangeArrowheads="1"/>
            </p:cNvPicPr>
            <p:nvPr/>
          </p:nvPicPr>
          <p:blipFill>
            <a:blip r:embed="rId9" cstate="print"/>
            <a:srcRect/>
            <a:stretch>
              <a:fillRect/>
            </a:stretch>
          </p:blipFill>
          <p:spPr bwMode="auto">
            <a:xfrm>
              <a:off x="1380" y="3248"/>
              <a:ext cx="662" cy="646"/>
            </a:xfrm>
            <a:prstGeom prst="rect">
              <a:avLst/>
            </a:prstGeom>
            <a:noFill/>
            <a:ln w="9525">
              <a:noFill/>
              <a:miter lim="800000"/>
              <a:headEnd/>
              <a:tailEnd/>
            </a:ln>
          </p:spPr>
        </p:pic>
        <p:sp>
          <p:nvSpPr>
            <p:cNvPr id="16460" name="AutoShape 19"/>
            <p:cNvSpPr>
              <a:spLocks noChangeArrowheads="1"/>
            </p:cNvSpPr>
            <p:nvPr/>
          </p:nvSpPr>
          <p:spPr bwMode="auto">
            <a:xfrm>
              <a:off x="1353" y="3232"/>
              <a:ext cx="721" cy="6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6 w 21600"/>
                <a:gd name="T25" fmla="*/ 3162 h 21600"/>
                <a:gd name="T26" fmla="*/ 18424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84" y="10800"/>
                  </a:moveTo>
                  <a:cubicBezTo>
                    <a:pt x="1784" y="15779"/>
                    <a:pt x="5821" y="19816"/>
                    <a:pt x="10800" y="19816"/>
                  </a:cubicBezTo>
                  <a:cubicBezTo>
                    <a:pt x="15779" y="19816"/>
                    <a:pt x="19816" y="15779"/>
                    <a:pt x="19816" y="10800"/>
                  </a:cubicBezTo>
                  <a:cubicBezTo>
                    <a:pt x="19816" y="5821"/>
                    <a:pt x="15779" y="1784"/>
                    <a:pt x="10800" y="1784"/>
                  </a:cubicBezTo>
                  <a:cubicBezTo>
                    <a:pt x="5821" y="1784"/>
                    <a:pt x="1784" y="5821"/>
                    <a:pt x="1784" y="10800"/>
                  </a:cubicBezTo>
                  <a:close/>
                </a:path>
              </a:pathLst>
            </a:custGeom>
            <a:solidFill>
              <a:schemeClr val="bg1"/>
            </a:solidFill>
            <a:ln w="9525">
              <a:noFill/>
              <a:round/>
              <a:headEnd/>
              <a:tailEnd/>
            </a:ln>
          </p:spPr>
          <p:txBody>
            <a:bodyPr wrap="none" anchor="ctr"/>
            <a:lstStyle/>
            <a:p>
              <a:endParaRPr lang="en-US"/>
            </a:p>
          </p:txBody>
        </p:sp>
        <p:sp>
          <p:nvSpPr>
            <p:cNvPr id="16461" name="Rectangle 20"/>
            <p:cNvSpPr>
              <a:spLocks noChangeArrowheads="1"/>
            </p:cNvSpPr>
            <p:nvPr/>
          </p:nvSpPr>
          <p:spPr bwMode="auto">
            <a:xfrm>
              <a:off x="1767" y="3796"/>
              <a:ext cx="112" cy="104"/>
            </a:xfrm>
            <a:prstGeom prst="rect">
              <a:avLst/>
            </a:prstGeom>
            <a:solidFill>
              <a:schemeClr val="bg1"/>
            </a:solidFill>
            <a:ln w="9525">
              <a:noFill/>
              <a:miter lim="800000"/>
              <a:headEnd/>
              <a:tailEnd/>
            </a:ln>
          </p:spPr>
          <p:txBody>
            <a:bodyPr wrap="none" anchor="ctr"/>
            <a:lstStyle/>
            <a:p>
              <a:pPr algn="ctr"/>
              <a:endParaRPr lang="en-US" sz="1600">
                <a:solidFill>
                  <a:schemeClr val="tx2"/>
                </a:solidFill>
              </a:endParaRPr>
            </a:p>
          </p:txBody>
        </p:sp>
        <p:sp>
          <p:nvSpPr>
            <p:cNvPr id="16462" name="Rectangle 21"/>
            <p:cNvSpPr>
              <a:spLocks noChangeArrowheads="1"/>
            </p:cNvSpPr>
            <p:nvPr/>
          </p:nvSpPr>
          <p:spPr bwMode="auto">
            <a:xfrm>
              <a:off x="1846" y="3820"/>
              <a:ext cx="112" cy="104"/>
            </a:xfrm>
            <a:prstGeom prst="rect">
              <a:avLst/>
            </a:prstGeom>
            <a:solidFill>
              <a:schemeClr val="bg1"/>
            </a:solidFill>
            <a:ln w="9525">
              <a:noFill/>
              <a:miter lim="800000"/>
              <a:headEnd/>
              <a:tailEnd/>
            </a:ln>
          </p:spPr>
          <p:txBody>
            <a:bodyPr wrap="none" anchor="ctr"/>
            <a:lstStyle/>
            <a:p>
              <a:pPr algn="ctr"/>
              <a:endParaRPr lang="en-US" sz="1600">
                <a:solidFill>
                  <a:schemeClr val="tx2"/>
                </a:solidFill>
              </a:endParaRPr>
            </a:p>
          </p:txBody>
        </p:sp>
      </p:grpSp>
      <p:grpSp>
        <p:nvGrpSpPr>
          <p:cNvPr id="3" name="Group 22"/>
          <p:cNvGrpSpPr>
            <a:grpSpLocks/>
          </p:cNvGrpSpPr>
          <p:nvPr/>
        </p:nvGrpSpPr>
        <p:grpSpPr bwMode="auto">
          <a:xfrm>
            <a:off x="2865438" y="4016375"/>
            <a:ext cx="804862" cy="911225"/>
            <a:chOff x="1946" y="2804"/>
            <a:chExt cx="669" cy="690"/>
          </a:xfrm>
        </p:grpSpPr>
        <p:pic>
          <p:nvPicPr>
            <p:cNvPr id="16456" name="Picture 23" descr="edisplay"/>
            <p:cNvPicPr>
              <a:picLocks noChangeAspect="1" noChangeArrowheads="1"/>
            </p:cNvPicPr>
            <p:nvPr/>
          </p:nvPicPr>
          <p:blipFill>
            <a:blip r:embed="rId10" cstate="print"/>
            <a:srcRect/>
            <a:stretch>
              <a:fillRect/>
            </a:stretch>
          </p:blipFill>
          <p:spPr bwMode="auto">
            <a:xfrm>
              <a:off x="1952" y="2814"/>
              <a:ext cx="642" cy="680"/>
            </a:xfrm>
            <a:prstGeom prst="rect">
              <a:avLst/>
            </a:prstGeom>
            <a:noFill/>
            <a:ln w="9525">
              <a:noFill/>
              <a:miter lim="800000"/>
              <a:headEnd/>
              <a:tailEnd/>
            </a:ln>
          </p:spPr>
        </p:pic>
        <p:sp>
          <p:nvSpPr>
            <p:cNvPr id="16457" name="AutoShape 24"/>
            <p:cNvSpPr>
              <a:spLocks noChangeArrowheads="1"/>
            </p:cNvSpPr>
            <p:nvPr/>
          </p:nvSpPr>
          <p:spPr bwMode="auto">
            <a:xfrm>
              <a:off x="1946" y="2804"/>
              <a:ext cx="669" cy="6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2 h 21600"/>
                <a:gd name="T26" fmla="*/ 18436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84" y="10800"/>
                  </a:moveTo>
                  <a:cubicBezTo>
                    <a:pt x="1784" y="15779"/>
                    <a:pt x="5821" y="19816"/>
                    <a:pt x="10800" y="19816"/>
                  </a:cubicBezTo>
                  <a:cubicBezTo>
                    <a:pt x="15779" y="19816"/>
                    <a:pt x="19816" y="15779"/>
                    <a:pt x="19816" y="10800"/>
                  </a:cubicBezTo>
                  <a:cubicBezTo>
                    <a:pt x="19816" y="5821"/>
                    <a:pt x="15779" y="1784"/>
                    <a:pt x="10800" y="1784"/>
                  </a:cubicBezTo>
                  <a:cubicBezTo>
                    <a:pt x="5821" y="1784"/>
                    <a:pt x="1784" y="5821"/>
                    <a:pt x="1784" y="10800"/>
                  </a:cubicBezTo>
                  <a:close/>
                </a:path>
              </a:pathLst>
            </a:custGeom>
            <a:solidFill>
              <a:schemeClr val="bg1"/>
            </a:solidFill>
            <a:ln w="9525">
              <a:noFill/>
              <a:round/>
              <a:headEnd/>
              <a:tailEnd/>
            </a:ln>
          </p:spPr>
          <p:txBody>
            <a:bodyPr wrap="none" anchor="ctr"/>
            <a:lstStyle/>
            <a:p>
              <a:endParaRPr lang="en-US"/>
            </a:p>
          </p:txBody>
        </p:sp>
        <p:sp>
          <p:nvSpPr>
            <p:cNvPr id="16458" name="Rectangle 25"/>
            <p:cNvSpPr>
              <a:spLocks noChangeArrowheads="1"/>
            </p:cNvSpPr>
            <p:nvPr/>
          </p:nvSpPr>
          <p:spPr bwMode="auto">
            <a:xfrm>
              <a:off x="2339" y="3395"/>
              <a:ext cx="97" cy="90"/>
            </a:xfrm>
            <a:prstGeom prst="rect">
              <a:avLst/>
            </a:prstGeom>
            <a:solidFill>
              <a:schemeClr val="bg1"/>
            </a:solidFill>
            <a:ln w="9525">
              <a:noFill/>
              <a:miter lim="800000"/>
              <a:headEnd/>
              <a:tailEnd/>
            </a:ln>
          </p:spPr>
          <p:txBody>
            <a:bodyPr wrap="none" anchor="ctr"/>
            <a:lstStyle/>
            <a:p>
              <a:pPr algn="ctr"/>
              <a:endParaRPr lang="en-US" sz="1600">
                <a:solidFill>
                  <a:schemeClr val="tx2"/>
                </a:solidFill>
              </a:endParaRPr>
            </a:p>
          </p:txBody>
        </p:sp>
      </p:grpSp>
      <p:sp>
        <p:nvSpPr>
          <p:cNvPr id="16401" name="Freeform 26"/>
          <p:cNvSpPr>
            <a:spLocks/>
          </p:cNvSpPr>
          <p:nvPr/>
        </p:nvSpPr>
        <p:spPr bwMode="auto">
          <a:xfrm>
            <a:off x="528638" y="4797425"/>
            <a:ext cx="242887" cy="400050"/>
          </a:xfrm>
          <a:custGeom>
            <a:avLst/>
            <a:gdLst>
              <a:gd name="T0" fmla="*/ 2147483647 w 162"/>
              <a:gd name="T1" fmla="*/ 2147483647 h 357"/>
              <a:gd name="T2" fmla="*/ 2147483647 w 162"/>
              <a:gd name="T3" fmla="*/ 2147483647 h 357"/>
              <a:gd name="T4" fmla="*/ 2147483647 w 162"/>
              <a:gd name="T5" fmla="*/ 0 h 357"/>
              <a:gd name="T6" fmla="*/ 0 60000 65536"/>
              <a:gd name="T7" fmla="*/ 0 60000 65536"/>
              <a:gd name="T8" fmla="*/ 0 60000 65536"/>
              <a:gd name="T9" fmla="*/ 0 w 162"/>
              <a:gd name="T10" fmla="*/ 0 h 357"/>
              <a:gd name="T11" fmla="*/ 162 w 162"/>
              <a:gd name="T12" fmla="*/ 357 h 357"/>
            </a:gdLst>
            <a:ahLst/>
            <a:cxnLst>
              <a:cxn ang="T6">
                <a:pos x="T0" y="T1"/>
              </a:cxn>
              <a:cxn ang="T7">
                <a:pos x="T2" y="T3"/>
              </a:cxn>
              <a:cxn ang="T8">
                <a:pos x="T4" y="T5"/>
              </a:cxn>
            </a:cxnLst>
            <a:rect l="T9" t="T10" r="T11" b="T12"/>
            <a:pathLst>
              <a:path w="162" h="357">
                <a:moveTo>
                  <a:pt x="52" y="357"/>
                </a:moveTo>
                <a:cubicBezTo>
                  <a:pt x="26" y="266"/>
                  <a:pt x="0" y="176"/>
                  <a:pt x="18" y="117"/>
                </a:cubicBezTo>
                <a:cubicBezTo>
                  <a:pt x="36" y="58"/>
                  <a:pt x="99" y="29"/>
                  <a:pt x="162" y="0"/>
                </a:cubicBezTo>
              </a:path>
            </a:pathLst>
          </a:custGeom>
          <a:noFill/>
          <a:ln w="9525">
            <a:solidFill>
              <a:schemeClr val="tx1"/>
            </a:solidFill>
            <a:round/>
            <a:headEnd type="triangle" w="med" len="med"/>
            <a:tailEnd type="triangle" w="med" len="med"/>
          </a:ln>
        </p:spPr>
        <p:txBody>
          <a:bodyPr/>
          <a:lstStyle/>
          <a:p>
            <a:endParaRPr lang="en-US"/>
          </a:p>
        </p:txBody>
      </p:sp>
      <p:sp>
        <p:nvSpPr>
          <p:cNvPr id="16402" name="AutoShape 27"/>
          <p:cNvSpPr>
            <a:spLocks noChangeArrowheads="1"/>
          </p:cNvSpPr>
          <p:nvPr/>
        </p:nvSpPr>
        <p:spPr bwMode="auto">
          <a:xfrm>
            <a:off x="2349500" y="5376863"/>
            <a:ext cx="1331913" cy="527050"/>
          </a:xfrm>
          <a:prstGeom prst="roundRect">
            <a:avLst>
              <a:gd name="adj" fmla="val 16667"/>
            </a:avLst>
          </a:prstGeom>
          <a:noFill/>
          <a:ln w="0">
            <a:noFill/>
            <a:round/>
            <a:headEnd/>
            <a:tailEnd/>
          </a:ln>
        </p:spPr>
        <p:txBody>
          <a:bodyPr wrap="none" anchor="ctr"/>
          <a:lstStyle/>
          <a:p>
            <a:pPr algn="ctr"/>
            <a:r>
              <a:rPr lang="en-US" sz="1000" dirty="0">
                <a:solidFill>
                  <a:srgbClr val="B2B2B2"/>
                </a:solidFill>
              </a:rPr>
              <a:t>Load Control</a:t>
            </a:r>
            <a:br>
              <a:rPr lang="en-US" sz="1000" dirty="0">
                <a:solidFill>
                  <a:srgbClr val="B2B2B2"/>
                </a:solidFill>
              </a:rPr>
            </a:br>
            <a:r>
              <a:rPr lang="en-US" sz="1000" dirty="0">
                <a:solidFill>
                  <a:srgbClr val="B2B2B2"/>
                </a:solidFill>
              </a:rPr>
              <a:t>Device</a:t>
            </a:r>
          </a:p>
        </p:txBody>
      </p:sp>
      <p:sp>
        <p:nvSpPr>
          <p:cNvPr id="16403" name="AutoShape 28"/>
          <p:cNvSpPr>
            <a:spLocks noChangeArrowheads="1"/>
          </p:cNvSpPr>
          <p:nvPr/>
        </p:nvSpPr>
        <p:spPr bwMode="auto">
          <a:xfrm>
            <a:off x="2967038" y="4594225"/>
            <a:ext cx="966787" cy="527050"/>
          </a:xfrm>
          <a:prstGeom prst="roundRect">
            <a:avLst>
              <a:gd name="adj" fmla="val 16667"/>
            </a:avLst>
          </a:prstGeom>
          <a:noFill/>
          <a:ln w="0">
            <a:noFill/>
            <a:round/>
            <a:headEnd/>
            <a:tailEnd/>
          </a:ln>
        </p:spPr>
        <p:txBody>
          <a:bodyPr wrap="none" anchor="ctr"/>
          <a:lstStyle/>
          <a:p>
            <a:pPr algn="ctr"/>
            <a:r>
              <a:rPr lang="en-US" sz="1000">
                <a:solidFill>
                  <a:srgbClr val="B2B2B2"/>
                </a:solidFill>
              </a:rPr>
              <a:t>In-Home</a:t>
            </a:r>
            <a:br>
              <a:rPr lang="en-US" sz="1000">
                <a:solidFill>
                  <a:srgbClr val="B2B2B2"/>
                </a:solidFill>
              </a:rPr>
            </a:br>
            <a:r>
              <a:rPr lang="en-US" sz="1000">
                <a:solidFill>
                  <a:srgbClr val="B2B2B2"/>
                </a:solidFill>
              </a:rPr>
              <a:t>Display</a:t>
            </a:r>
          </a:p>
        </p:txBody>
      </p:sp>
      <p:sp>
        <p:nvSpPr>
          <p:cNvPr id="16404" name="Freeform 29"/>
          <p:cNvSpPr>
            <a:spLocks/>
          </p:cNvSpPr>
          <p:nvPr/>
        </p:nvSpPr>
        <p:spPr bwMode="auto">
          <a:xfrm>
            <a:off x="2176463" y="3759200"/>
            <a:ext cx="144462" cy="1390650"/>
          </a:xfrm>
          <a:custGeom>
            <a:avLst/>
            <a:gdLst>
              <a:gd name="T0" fmla="*/ 0 w 112"/>
              <a:gd name="T1" fmla="*/ 0 h 981"/>
              <a:gd name="T2" fmla="*/ 2147483647 w 112"/>
              <a:gd name="T3" fmla="*/ 2147483647 h 981"/>
              <a:gd name="T4" fmla="*/ 2147483647 w 112"/>
              <a:gd name="T5" fmla="*/ 2147483647 h 981"/>
              <a:gd name="T6" fmla="*/ 2147483647 w 112"/>
              <a:gd name="T7" fmla="*/ 2147483647 h 981"/>
              <a:gd name="T8" fmla="*/ 0 60000 65536"/>
              <a:gd name="T9" fmla="*/ 0 60000 65536"/>
              <a:gd name="T10" fmla="*/ 0 60000 65536"/>
              <a:gd name="T11" fmla="*/ 0 60000 65536"/>
              <a:gd name="T12" fmla="*/ 0 w 112"/>
              <a:gd name="T13" fmla="*/ 0 h 981"/>
              <a:gd name="T14" fmla="*/ 112 w 112"/>
              <a:gd name="T15" fmla="*/ 981 h 981"/>
            </a:gdLst>
            <a:ahLst/>
            <a:cxnLst>
              <a:cxn ang="T8">
                <a:pos x="T0" y="T1"/>
              </a:cxn>
              <a:cxn ang="T9">
                <a:pos x="T2" y="T3"/>
              </a:cxn>
              <a:cxn ang="T10">
                <a:pos x="T4" y="T5"/>
              </a:cxn>
              <a:cxn ang="T11">
                <a:pos x="T6" y="T7"/>
              </a:cxn>
            </a:cxnLst>
            <a:rect l="T12" t="T13" r="T14" b="T15"/>
            <a:pathLst>
              <a:path w="112" h="981">
                <a:moveTo>
                  <a:pt x="0" y="0"/>
                </a:moveTo>
                <a:cubicBezTo>
                  <a:pt x="7" y="36"/>
                  <a:pt x="21" y="131"/>
                  <a:pt x="38" y="226"/>
                </a:cubicBezTo>
                <a:cubicBezTo>
                  <a:pt x="55" y="321"/>
                  <a:pt x="95" y="445"/>
                  <a:pt x="103" y="571"/>
                </a:cubicBezTo>
                <a:cubicBezTo>
                  <a:pt x="112" y="697"/>
                  <a:pt x="93" y="896"/>
                  <a:pt x="90" y="981"/>
                </a:cubicBezTo>
              </a:path>
            </a:pathLst>
          </a:custGeom>
          <a:noFill/>
          <a:ln w="28575">
            <a:solidFill>
              <a:srgbClr val="FF3300"/>
            </a:solidFill>
            <a:round/>
            <a:headEnd/>
            <a:tailEnd type="arrow" w="med" len="med"/>
          </a:ln>
        </p:spPr>
        <p:txBody>
          <a:bodyPr/>
          <a:lstStyle/>
          <a:p>
            <a:endParaRPr lang="en-US"/>
          </a:p>
        </p:txBody>
      </p:sp>
      <p:sp>
        <p:nvSpPr>
          <p:cNvPr id="16405" name="Freeform 30"/>
          <p:cNvSpPr>
            <a:spLocks/>
          </p:cNvSpPr>
          <p:nvPr/>
        </p:nvSpPr>
        <p:spPr bwMode="auto">
          <a:xfrm>
            <a:off x="2589213" y="3732213"/>
            <a:ext cx="504825" cy="506412"/>
          </a:xfrm>
          <a:custGeom>
            <a:avLst/>
            <a:gdLst>
              <a:gd name="T0" fmla="*/ 0 w 389"/>
              <a:gd name="T1" fmla="*/ 0 h 357"/>
              <a:gd name="T2" fmla="*/ 2147483647 w 389"/>
              <a:gd name="T3" fmla="*/ 2147483647 h 357"/>
              <a:gd name="T4" fmla="*/ 2147483647 w 389"/>
              <a:gd name="T5" fmla="*/ 2147483647 h 357"/>
              <a:gd name="T6" fmla="*/ 2147483647 w 389"/>
              <a:gd name="T7" fmla="*/ 2147483647 h 357"/>
              <a:gd name="T8" fmla="*/ 0 60000 65536"/>
              <a:gd name="T9" fmla="*/ 0 60000 65536"/>
              <a:gd name="T10" fmla="*/ 0 60000 65536"/>
              <a:gd name="T11" fmla="*/ 0 60000 65536"/>
              <a:gd name="T12" fmla="*/ 0 w 389"/>
              <a:gd name="T13" fmla="*/ 0 h 357"/>
              <a:gd name="T14" fmla="*/ 389 w 389"/>
              <a:gd name="T15" fmla="*/ 357 h 357"/>
            </a:gdLst>
            <a:ahLst/>
            <a:cxnLst>
              <a:cxn ang="T8">
                <a:pos x="T0" y="T1"/>
              </a:cxn>
              <a:cxn ang="T9">
                <a:pos x="T2" y="T3"/>
              </a:cxn>
              <a:cxn ang="T10">
                <a:pos x="T4" y="T5"/>
              </a:cxn>
              <a:cxn ang="T11">
                <a:pos x="T6" y="T7"/>
              </a:cxn>
            </a:cxnLst>
            <a:rect l="T12" t="T13" r="T14" b="T15"/>
            <a:pathLst>
              <a:path w="389" h="357">
                <a:moveTo>
                  <a:pt x="0" y="0"/>
                </a:moveTo>
                <a:cubicBezTo>
                  <a:pt x="18" y="14"/>
                  <a:pt x="74" y="58"/>
                  <a:pt x="109" y="82"/>
                </a:cubicBezTo>
                <a:cubicBezTo>
                  <a:pt x="144" y="106"/>
                  <a:pt x="161" y="97"/>
                  <a:pt x="208" y="143"/>
                </a:cubicBezTo>
                <a:cubicBezTo>
                  <a:pt x="255" y="189"/>
                  <a:pt x="351" y="313"/>
                  <a:pt x="389" y="357"/>
                </a:cubicBezTo>
              </a:path>
            </a:pathLst>
          </a:custGeom>
          <a:noFill/>
          <a:ln w="28575">
            <a:solidFill>
              <a:srgbClr val="FF3300"/>
            </a:solidFill>
            <a:prstDash val="dash"/>
            <a:round/>
            <a:headEnd/>
            <a:tailEnd type="arrow" w="med" len="med"/>
          </a:ln>
        </p:spPr>
        <p:txBody>
          <a:bodyPr/>
          <a:lstStyle/>
          <a:p>
            <a:endParaRPr lang="en-US"/>
          </a:p>
        </p:txBody>
      </p:sp>
      <p:grpSp>
        <p:nvGrpSpPr>
          <p:cNvPr id="4" name="Group 34"/>
          <p:cNvGrpSpPr>
            <a:grpSpLocks/>
          </p:cNvGrpSpPr>
          <p:nvPr/>
        </p:nvGrpSpPr>
        <p:grpSpPr bwMode="auto">
          <a:xfrm>
            <a:off x="3124200" y="2557463"/>
            <a:ext cx="2438400" cy="1941512"/>
            <a:chOff x="2307" y="1587"/>
            <a:chExt cx="1146" cy="1145"/>
          </a:xfrm>
        </p:grpSpPr>
        <p:sp>
          <p:nvSpPr>
            <p:cNvPr id="16444" name="AutoShape 35"/>
            <p:cNvSpPr>
              <a:spLocks noChangeAspect="1" noChangeArrowheads="1" noTextEdit="1"/>
            </p:cNvSpPr>
            <p:nvPr/>
          </p:nvSpPr>
          <p:spPr bwMode="auto">
            <a:xfrm>
              <a:off x="2307" y="1587"/>
              <a:ext cx="1146" cy="1145"/>
            </a:xfrm>
            <a:prstGeom prst="rect">
              <a:avLst/>
            </a:prstGeom>
            <a:noFill/>
            <a:ln w="9525">
              <a:noFill/>
              <a:miter lim="800000"/>
              <a:headEnd/>
              <a:tailEnd/>
            </a:ln>
          </p:spPr>
          <p:txBody>
            <a:bodyPr/>
            <a:lstStyle/>
            <a:p>
              <a:endParaRPr lang="en-US"/>
            </a:p>
          </p:txBody>
        </p:sp>
        <p:sp>
          <p:nvSpPr>
            <p:cNvPr id="16445" name="Freeform 36"/>
            <p:cNvSpPr>
              <a:spLocks/>
            </p:cNvSpPr>
            <p:nvPr/>
          </p:nvSpPr>
          <p:spPr bwMode="auto">
            <a:xfrm>
              <a:off x="2431" y="1709"/>
              <a:ext cx="882" cy="893"/>
            </a:xfrm>
            <a:custGeom>
              <a:avLst/>
              <a:gdLst>
                <a:gd name="T0" fmla="*/ 1 w 1764"/>
                <a:gd name="T1" fmla="*/ 0 h 1788"/>
                <a:gd name="T2" fmla="*/ 1 w 1764"/>
                <a:gd name="T3" fmla="*/ 0 h 1788"/>
                <a:gd name="T4" fmla="*/ 1 w 1764"/>
                <a:gd name="T5" fmla="*/ 0 h 1788"/>
                <a:gd name="T6" fmla="*/ 1 w 1764"/>
                <a:gd name="T7" fmla="*/ 0 h 1788"/>
                <a:gd name="T8" fmla="*/ 1 w 1764"/>
                <a:gd name="T9" fmla="*/ 0 h 1788"/>
                <a:gd name="T10" fmla="*/ 1 w 1764"/>
                <a:gd name="T11" fmla="*/ 0 h 1788"/>
                <a:gd name="T12" fmla="*/ 0 w 1764"/>
                <a:gd name="T13" fmla="*/ 0 h 1788"/>
                <a:gd name="T14" fmla="*/ 1 w 1764"/>
                <a:gd name="T15" fmla="*/ 0 h 1788"/>
                <a:gd name="T16" fmla="*/ 1 w 1764"/>
                <a:gd name="T17" fmla="*/ 0 h 1788"/>
                <a:gd name="T18" fmla="*/ 1 w 1764"/>
                <a:gd name="T19" fmla="*/ 0 h 1788"/>
                <a:gd name="T20" fmla="*/ 1 w 1764"/>
                <a:gd name="T21" fmla="*/ 0 h 1788"/>
                <a:gd name="T22" fmla="*/ 1 w 1764"/>
                <a:gd name="T23" fmla="*/ 0 h 17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4"/>
                <a:gd name="T37" fmla="*/ 0 h 1788"/>
                <a:gd name="T38" fmla="*/ 1764 w 1764"/>
                <a:gd name="T39" fmla="*/ 1788 h 17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4" h="1788">
                  <a:moveTo>
                    <a:pt x="1764" y="745"/>
                  </a:moveTo>
                  <a:lnTo>
                    <a:pt x="1460" y="490"/>
                  </a:lnTo>
                  <a:lnTo>
                    <a:pt x="1460" y="106"/>
                  </a:lnTo>
                  <a:lnTo>
                    <a:pt x="1261" y="106"/>
                  </a:lnTo>
                  <a:lnTo>
                    <a:pt x="1261" y="325"/>
                  </a:lnTo>
                  <a:lnTo>
                    <a:pt x="872" y="0"/>
                  </a:lnTo>
                  <a:lnTo>
                    <a:pt x="0" y="745"/>
                  </a:lnTo>
                  <a:lnTo>
                    <a:pt x="209" y="745"/>
                  </a:lnTo>
                  <a:lnTo>
                    <a:pt x="208" y="1788"/>
                  </a:lnTo>
                  <a:lnTo>
                    <a:pt x="1571" y="1788"/>
                  </a:lnTo>
                  <a:lnTo>
                    <a:pt x="1571" y="745"/>
                  </a:lnTo>
                  <a:lnTo>
                    <a:pt x="1764" y="745"/>
                  </a:lnTo>
                  <a:close/>
                </a:path>
              </a:pathLst>
            </a:custGeom>
            <a:solidFill>
              <a:schemeClr val="accent2"/>
            </a:solidFill>
            <a:ln w="9525">
              <a:noFill/>
              <a:round/>
              <a:headEnd/>
              <a:tailEnd/>
            </a:ln>
          </p:spPr>
          <p:txBody>
            <a:bodyPr/>
            <a:lstStyle/>
            <a:p>
              <a:endParaRPr lang="en-US"/>
            </a:p>
          </p:txBody>
        </p:sp>
        <p:sp>
          <p:nvSpPr>
            <p:cNvPr id="16446" name="Freeform 37"/>
            <p:cNvSpPr>
              <a:spLocks/>
            </p:cNvSpPr>
            <p:nvPr/>
          </p:nvSpPr>
          <p:spPr bwMode="auto">
            <a:xfrm>
              <a:off x="2774" y="2244"/>
              <a:ext cx="211" cy="358"/>
            </a:xfrm>
            <a:custGeom>
              <a:avLst/>
              <a:gdLst>
                <a:gd name="T0" fmla="*/ 1 w 422"/>
                <a:gd name="T1" fmla="*/ 0 h 717"/>
                <a:gd name="T2" fmla="*/ 0 w 422"/>
                <a:gd name="T3" fmla="*/ 0 h 717"/>
                <a:gd name="T4" fmla="*/ 1 w 422"/>
                <a:gd name="T5" fmla="*/ 0 h 717"/>
                <a:gd name="T6" fmla="*/ 1 w 422"/>
                <a:gd name="T7" fmla="*/ 0 h 717"/>
                <a:gd name="T8" fmla="*/ 1 w 422"/>
                <a:gd name="T9" fmla="*/ 0 h 717"/>
                <a:gd name="T10" fmla="*/ 0 60000 65536"/>
                <a:gd name="T11" fmla="*/ 0 60000 65536"/>
                <a:gd name="T12" fmla="*/ 0 60000 65536"/>
                <a:gd name="T13" fmla="*/ 0 60000 65536"/>
                <a:gd name="T14" fmla="*/ 0 60000 65536"/>
                <a:gd name="T15" fmla="*/ 0 w 422"/>
                <a:gd name="T16" fmla="*/ 0 h 717"/>
                <a:gd name="T17" fmla="*/ 422 w 422"/>
                <a:gd name="T18" fmla="*/ 717 h 717"/>
              </a:gdLst>
              <a:ahLst/>
              <a:cxnLst>
                <a:cxn ang="T10">
                  <a:pos x="T0" y="T1"/>
                </a:cxn>
                <a:cxn ang="T11">
                  <a:pos x="T2" y="T3"/>
                </a:cxn>
                <a:cxn ang="T12">
                  <a:pos x="T4" y="T5"/>
                </a:cxn>
                <a:cxn ang="T13">
                  <a:pos x="T6" y="T7"/>
                </a:cxn>
                <a:cxn ang="T14">
                  <a:pos x="T8" y="T9"/>
                </a:cxn>
              </a:cxnLst>
              <a:rect l="T15" t="T16" r="T17" b="T18"/>
              <a:pathLst>
                <a:path w="422" h="717">
                  <a:moveTo>
                    <a:pt x="5" y="0"/>
                  </a:moveTo>
                  <a:lnTo>
                    <a:pt x="0" y="717"/>
                  </a:lnTo>
                  <a:lnTo>
                    <a:pt x="417" y="717"/>
                  </a:lnTo>
                  <a:lnTo>
                    <a:pt x="422" y="0"/>
                  </a:lnTo>
                  <a:lnTo>
                    <a:pt x="5" y="0"/>
                  </a:lnTo>
                  <a:close/>
                </a:path>
              </a:pathLst>
            </a:custGeom>
            <a:solidFill>
              <a:srgbClr val="FFFFFF"/>
            </a:solidFill>
            <a:ln w="9525">
              <a:noFill/>
              <a:round/>
              <a:headEnd/>
              <a:tailEnd/>
            </a:ln>
          </p:spPr>
          <p:txBody>
            <a:bodyPr/>
            <a:lstStyle/>
            <a:p>
              <a:endParaRPr lang="en-US"/>
            </a:p>
          </p:txBody>
        </p:sp>
        <p:sp>
          <p:nvSpPr>
            <p:cNvPr id="16447" name="Freeform 38"/>
            <p:cNvSpPr>
              <a:spLocks/>
            </p:cNvSpPr>
            <p:nvPr/>
          </p:nvSpPr>
          <p:spPr bwMode="auto">
            <a:xfrm>
              <a:off x="2712" y="2109"/>
              <a:ext cx="335" cy="148"/>
            </a:xfrm>
            <a:custGeom>
              <a:avLst/>
              <a:gdLst>
                <a:gd name="T0" fmla="*/ 1 w 669"/>
                <a:gd name="T1" fmla="*/ 0 h 297"/>
                <a:gd name="T2" fmla="*/ 1 w 669"/>
                <a:gd name="T3" fmla="*/ 0 h 297"/>
                <a:gd name="T4" fmla="*/ 1 w 669"/>
                <a:gd name="T5" fmla="*/ 0 h 297"/>
                <a:gd name="T6" fmla="*/ 0 w 669"/>
                <a:gd name="T7" fmla="*/ 0 h 297"/>
                <a:gd name="T8" fmla="*/ 1 w 669"/>
                <a:gd name="T9" fmla="*/ 0 h 297"/>
                <a:gd name="T10" fmla="*/ 1 w 669"/>
                <a:gd name="T11" fmla="*/ 0 h 297"/>
                <a:gd name="T12" fmla="*/ 1 w 669"/>
                <a:gd name="T13" fmla="*/ 0 h 297"/>
                <a:gd name="T14" fmla="*/ 1 w 669"/>
                <a:gd name="T15" fmla="*/ 0 h 297"/>
                <a:gd name="T16" fmla="*/ 0 60000 65536"/>
                <a:gd name="T17" fmla="*/ 0 60000 65536"/>
                <a:gd name="T18" fmla="*/ 0 60000 65536"/>
                <a:gd name="T19" fmla="*/ 0 60000 65536"/>
                <a:gd name="T20" fmla="*/ 0 60000 65536"/>
                <a:gd name="T21" fmla="*/ 0 60000 65536"/>
                <a:gd name="T22" fmla="*/ 0 60000 65536"/>
                <a:gd name="T23" fmla="*/ 0 60000 65536"/>
                <a:gd name="T24" fmla="*/ 0 w 669"/>
                <a:gd name="T25" fmla="*/ 0 h 297"/>
                <a:gd name="T26" fmla="*/ 669 w 669"/>
                <a:gd name="T27" fmla="*/ 297 h 2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9" h="297">
                  <a:moveTo>
                    <a:pt x="669" y="288"/>
                  </a:moveTo>
                  <a:lnTo>
                    <a:pt x="335" y="3"/>
                  </a:lnTo>
                  <a:lnTo>
                    <a:pt x="332" y="0"/>
                  </a:lnTo>
                  <a:lnTo>
                    <a:pt x="0" y="288"/>
                  </a:lnTo>
                  <a:lnTo>
                    <a:pt x="92" y="297"/>
                  </a:lnTo>
                  <a:lnTo>
                    <a:pt x="335" y="146"/>
                  </a:lnTo>
                  <a:lnTo>
                    <a:pt x="577" y="296"/>
                  </a:lnTo>
                  <a:lnTo>
                    <a:pt x="669" y="288"/>
                  </a:lnTo>
                  <a:close/>
                </a:path>
              </a:pathLst>
            </a:custGeom>
            <a:solidFill>
              <a:srgbClr val="FFFFFF"/>
            </a:solidFill>
            <a:ln w="9525">
              <a:noFill/>
              <a:round/>
              <a:headEnd/>
              <a:tailEnd/>
            </a:ln>
          </p:spPr>
          <p:txBody>
            <a:bodyPr/>
            <a:lstStyle/>
            <a:p>
              <a:endParaRPr lang="en-US"/>
            </a:p>
          </p:txBody>
        </p:sp>
        <p:sp>
          <p:nvSpPr>
            <p:cNvPr id="16448" name="Rectangle 39"/>
            <p:cNvSpPr>
              <a:spLocks noChangeArrowheads="1"/>
            </p:cNvSpPr>
            <p:nvPr/>
          </p:nvSpPr>
          <p:spPr bwMode="auto">
            <a:xfrm>
              <a:off x="2816" y="1844"/>
              <a:ext cx="107" cy="179"/>
            </a:xfrm>
            <a:prstGeom prst="rect">
              <a:avLst/>
            </a:prstGeom>
            <a:solidFill>
              <a:srgbClr val="FFFFFF"/>
            </a:solidFill>
            <a:ln w="9525">
              <a:noFill/>
              <a:miter lim="800000"/>
              <a:headEnd/>
              <a:tailEnd/>
            </a:ln>
          </p:spPr>
          <p:txBody>
            <a:bodyPr/>
            <a:lstStyle/>
            <a:p>
              <a:pPr algn="ctr"/>
              <a:endParaRPr lang="en-US" sz="1600">
                <a:solidFill>
                  <a:schemeClr val="tx2"/>
                </a:solidFill>
              </a:endParaRPr>
            </a:p>
          </p:txBody>
        </p:sp>
        <p:sp>
          <p:nvSpPr>
            <p:cNvPr id="16449" name="Rectangle 40"/>
            <p:cNvSpPr>
              <a:spLocks noChangeArrowheads="1"/>
            </p:cNvSpPr>
            <p:nvPr/>
          </p:nvSpPr>
          <p:spPr bwMode="auto">
            <a:xfrm>
              <a:off x="2580" y="2291"/>
              <a:ext cx="146" cy="198"/>
            </a:xfrm>
            <a:prstGeom prst="rect">
              <a:avLst/>
            </a:prstGeom>
            <a:solidFill>
              <a:srgbClr val="FFFFFF"/>
            </a:solidFill>
            <a:ln w="9525">
              <a:noFill/>
              <a:miter lim="800000"/>
              <a:headEnd/>
              <a:tailEnd/>
            </a:ln>
          </p:spPr>
          <p:txBody>
            <a:bodyPr/>
            <a:lstStyle/>
            <a:p>
              <a:pPr algn="ctr"/>
              <a:endParaRPr lang="en-US" sz="1600">
                <a:solidFill>
                  <a:schemeClr val="tx2"/>
                </a:solidFill>
              </a:endParaRPr>
            </a:p>
          </p:txBody>
        </p:sp>
        <p:sp>
          <p:nvSpPr>
            <p:cNvPr id="16450" name="Rectangle 41"/>
            <p:cNvSpPr>
              <a:spLocks noChangeArrowheads="1"/>
            </p:cNvSpPr>
            <p:nvPr/>
          </p:nvSpPr>
          <p:spPr bwMode="auto">
            <a:xfrm>
              <a:off x="3030" y="2291"/>
              <a:ext cx="147" cy="198"/>
            </a:xfrm>
            <a:prstGeom prst="rect">
              <a:avLst/>
            </a:prstGeom>
            <a:solidFill>
              <a:srgbClr val="FFFFFF"/>
            </a:solidFill>
            <a:ln w="9525">
              <a:noFill/>
              <a:miter lim="800000"/>
              <a:headEnd/>
              <a:tailEnd/>
            </a:ln>
          </p:spPr>
          <p:txBody>
            <a:bodyPr/>
            <a:lstStyle/>
            <a:p>
              <a:pPr algn="ctr"/>
              <a:endParaRPr lang="en-US" sz="1600">
                <a:solidFill>
                  <a:schemeClr val="tx2"/>
                </a:solidFill>
              </a:endParaRPr>
            </a:p>
          </p:txBody>
        </p:sp>
        <p:sp>
          <p:nvSpPr>
            <p:cNvPr id="16451" name="Freeform 42"/>
            <p:cNvSpPr>
              <a:spLocks/>
            </p:cNvSpPr>
            <p:nvPr/>
          </p:nvSpPr>
          <p:spPr bwMode="auto">
            <a:xfrm>
              <a:off x="2580" y="2291"/>
              <a:ext cx="146" cy="198"/>
            </a:xfrm>
            <a:custGeom>
              <a:avLst/>
              <a:gdLst>
                <a:gd name="T0" fmla="*/ 1 w 292"/>
                <a:gd name="T1" fmla="*/ 0 h 398"/>
                <a:gd name="T2" fmla="*/ 1 w 292"/>
                <a:gd name="T3" fmla="*/ 0 h 398"/>
                <a:gd name="T4" fmla="*/ 1 w 292"/>
                <a:gd name="T5" fmla="*/ 0 h 398"/>
                <a:gd name="T6" fmla="*/ 1 w 292"/>
                <a:gd name="T7" fmla="*/ 0 h 398"/>
                <a:gd name="T8" fmla="*/ 0 w 292"/>
                <a:gd name="T9" fmla="*/ 0 h 398"/>
                <a:gd name="T10" fmla="*/ 0 w 292"/>
                <a:gd name="T11" fmla="*/ 0 h 398"/>
                <a:gd name="T12" fmla="*/ 1 w 292"/>
                <a:gd name="T13" fmla="*/ 0 h 398"/>
                <a:gd name="T14" fmla="*/ 1 w 292"/>
                <a:gd name="T15" fmla="*/ 0 h 398"/>
                <a:gd name="T16" fmla="*/ 1 w 292"/>
                <a:gd name="T17" fmla="*/ 0 h 398"/>
                <a:gd name="T18" fmla="*/ 1 w 292"/>
                <a:gd name="T19" fmla="*/ 0 h 398"/>
                <a:gd name="T20" fmla="*/ 1 w 292"/>
                <a:gd name="T21" fmla="*/ 0 h 398"/>
                <a:gd name="T22" fmla="*/ 1 w 292"/>
                <a:gd name="T23" fmla="*/ 0 h 398"/>
                <a:gd name="T24" fmla="*/ 1 w 292"/>
                <a:gd name="T25" fmla="*/ 0 h 3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2"/>
                <a:gd name="T40" fmla="*/ 0 h 398"/>
                <a:gd name="T41" fmla="*/ 292 w 292"/>
                <a:gd name="T42" fmla="*/ 398 h 3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2" h="398">
                  <a:moveTo>
                    <a:pt x="174" y="175"/>
                  </a:moveTo>
                  <a:lnTo>
                    <a:pt x="174" y="0"/>
                  </a:lnTo>
                  <a:lnTo>
                    <a:pt x="124" y="0"/>
                  </a:lnTo>
                  <a:lnTo>
                    <a:pt x="124" y="175"/>
                  </a:lnTo>
                  <a:lnTo>
                    <a:pt x="0" y="175"/>
                  </a:lnTo>
                  <a:lnTo>
                    <a:pt x="0" y="225"/>
                  </a:lnTo>
                  <a:lnTo>
                    <a:pt x="124" y="225"/>
                  </a:lnTo>
                  <a:lnTo>
                    <a:pt x="124" y="398"/>
                  </a:lnTo>
                  <a:lnTo>
                    <a:pt x="174" y="398"/>
                  </a:lnTo>
                  <a:lnTo>
                    <a:pt x="174" y="225"/>
                  </a:lnTo>
                  <a:lnTo>
                    <a:pt x="292" y="225"/>
                  </a:lnTo>
                  <a:lnTo>
                    <a:pt x="292" y="175"/>
                  </a:lnTo>
                  <a:lnTo>
                    <a:pt x="174" y="175"/>
                  </a:lnTo>
                  <a:close/>
                </a:path>
              </a:pathLst>
            </a:custGeom>
            <a:solidFill>
              <a:schemeClr val="accent2"/>
            </a:solidFill>
            <a:ln w="9525">
              <a:noFill/>
              <a:round/>
              <a:headEnd/>
              <a:tailEnd/>
            </a:ln>
          </p:spPr>
          <p:txBody>
            <a:bodyPr/>
            <a:lstStyle/>
            <a:p>
              <a:endParaRPr lang="en-US"/>
            </a:p>
          </p:txBody>
        </p:sp>
        <p:sp>
          <p:nvSpPr>
            <p:cNvPr id="16452" name="Freeform 43"/>
            <p:cNvSpPr>
              <a:spLocks/>
            </p:cNvSpPr>
            <p:nvPr/>
          </p:nvSpPr>
          <p:spPr bwMode="auto">
            <a:xfrm>
              <a:off x="3030" y="2291"/>
              <a:ext cx="147" cy="198"/>
            </a:xfrm>
            <a:custGeom>
              <a:avLst/>
              <a:gdLst>
                <a:gd name="T0" fmla="*/ 1 w 294"/>
                <a:gd name="T1" fmla="*/ 0 h 397"/>
                <a:gd name="T2" fmla="*/ 1 w 294"/>
                <a:gd name="T3" fmla="*/ 0 h 397"/>
                <a:gd name="T4" fmla="*/ 1 w 294"/>
                <a:gd name="T5" fmla="*/ 0 h 397"/>
                <a:gd name="T6" fmla="*/ 1 w 294"/>
                <a:gd name="T7" fmla="*/ 0 h 397"/>
                <a:gd name="T8" fmla="*/ 0 w 294"/>
                <a:gd name="T9" fmla="*/ 0 h 397"/>
                <a:gd name="T10" fmla="*/ 0 w 294"/>
                <a:gd name="T11" fmla="*/ 0 h 397"/>
                <a:gd name="T12" fmla="*/ 1 w 294"/>
                <a:gd name="T13" fmla="*/ 0 h 397"/>
                <a:gd name="T14" fmla="*/ 1 w 294"/>
                <a:gd name="T15" fmla="*/ 0 h 397"/>
                <a:gd name="T16" fmla="*/ 1 w 294"/>
                <a:gd name="T17" fmla="*/ 0 h 397"/>
                <a:gd name="T18" fmla="*/ 1 w 294"/>
                <a:gd name="T19" fmla="*/ 0 h 397"/>
                <a:gd name="T20" fmla="*/ 1 w 294"/>
                <a:gd name="T21" fmla="*/ 0 h 397"/>
                <a:gd name="T22" fmla="*/ 1 w 294"/>
                <a:gd name="T23" fmla="*/ 0 h 397"/>
                <a:gd name="T24" fmla="*/ 1 w 294"/>
                <a:gd name="T25" fmla="*/ 0 h 3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397"/>
                <a:gd name="T41" fmla="*/ 294 w 294"/>
                <a:gd name="T42" fmla="*/ 397 h 3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397">
                  <a:moveTo>
                    <a:pt x="176" y="174"/>
                  </a:moveTo>
                  <a:lnTo>
                    <a:pt x="176" y="0"/>
                  </a:lnTo>
                  <a:lnTo>
                    <a:pt x="125" y="0"/>
                  </a:lnTo>
                  <a:lnTo>
                    <a:pt x="125" y="174"/>
                  </a:lnTo>
                  <a:lnTo>
                    <a:pt x="0" y="174"/>
                  </a:lnTo>
                  <a:lnTo>
                    <a:pt x="0" y="224"/>
                  </a:lnTo>
                  <a:lnTo>
                    <a:pt x="125" y="224"/>
                  </a:lnTo>
                  <a:lnTo>
                    <a:pt x="125" y="397"/>
                  </a:lnTo>
                  <a:lnTo>
                    <a:pt x="176" y="397"/>
                  </a:lnTo>
                  <a:lnTo>
                    <a:pt x="176" y="224"/>
                  </a:lnTo>
                  <a:lnTo>
                    <a:pt x="294" y="224"/>
                  </a:lnTo>
                  <a:lnTo>
                    <a:pt x="294" y="174"/>
                  </a:lnTo>
                  <a:lnTo>
                    <a:pt x="176" y="174"/>
                  </a:lnTo>
                  <a:close/>
                </a:path>
              </a:pathLst>
            </a:custGeom>
            <a:solidFill>
              <a:schemeClr val="accent2"/>
            </a:solidFill>
            <a:ln w="9525">
              <a:noFill/>
              <a:round/>
              <a:headEnd/>
              <a:tailEnd/>
            </a:ln>
          </p:spPr>
          <p:txBody>
            <a:bodyPr/>
            <a:lstStyle/>
            <a:p>
              <a:endParaRPr lang="en-US"/>
            </a:p>
          </p:txBody>
        </p:sp>
        <p:sp>
          <p:nvSpPr>
            <p:cNvPr id="16453" name="Freeform 44"/>
            <p:cNvSpPr>
              <a:spLocks/>
            </p:cNvSpPr>
            <p:nvPr/>
          </p:nvSpPr>
          <p:spPr bwMode="auto">
            <a:xfrm>
              <a:off x="2816" y="1844"/>
              <a:ext cx="107" cy="179"/>
            </a:xfrm>
            <a:custGeom>
              <a:avLst/>
              <a:gdLst>
                <a:gd name="T0" fmla="*/ 1 w 214"/>
                <a:gd name="T1" fmla="*/ 1 h 357"/>
                <a:gd name="T2" fmla="*/ 1 w 214"/>
                <a:gd name="T3" fmla="*/ 0 h 357"/>
                <a:gd name="T4" fmla="*/ 1 w 214"/>
                <a:gd name="T5" fmla="*/ 0 h 357"/>
                <a:gd name="T6" fmla="*/ 1 w 214"/>
                <a:gd name="T7" fmla="*/ 1 h 357"/>
                <a:gd name="T8" fmla="*/ 0 w 214"/>
                <a:gd name="T9" fmla="*/ 1 h 357"/>
                <a:gd name="T10" fmla="*/ 0 w 214"/>
                <a:gd name="T11" fmla="*/ 1 h 357"/>
                <a:gd name="T12" fmla="*/ 1 w 214"/>
                <a:gd name="T13" fmla="*/ 1 h 357"/>
                <a:gd name="T14" fmla="*/ 1 w 214"/>
                <a:gd name="T15" fmla="*/ 1 h 357"/>
                <a:gd name="T16" fmla="*/ 1 w 214"/>
                <a:gd name="T17" fmla="*/ 1 h 357"/>
                <a:gd name="T18" fmla="*/ 1 w 214"/>
                <a:gd name="T19" fmla="*/ 1 h 357"/>
                <a:gd name="T20" fmla="*/ 1 w 214"/>
                <a:gd name="T21" fmla="*/ 1 h 357"/>
                <a:gd name="T22" fmla="*/ 1 w 214"/>
                <a:gd name="T23" fmla="*/ 1 h 357"/>
                <a:gd name="T24" fmla="*/ 1 w 214"/>
                <a:gd name="T25" fmla="*/ 1 h 3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357"/>
                <a:gd name="T41" fmla="*/ 214 w 214"/>
                <a:gd name="T42" fmla="*/ 357 h 3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357">
                  <a:moveTo>
                    <a:pt x="130" y="173"/>
                  </a:moveTo>
                  <a:lnTo>
                    <a:pt x="130" y="0"/>
                  </a:lnTo>
                  <a:lnTo>
                    <a:pt x="79" y="0"/>
                  </a:lnTo>
                  <a:lnTo>
                    <a:pt x="79" y="173"/>
                  </a:lnTo>
                  <a:lnTo>
                    <a:pt x="0" y="173"/>
                  </a:lnTo>
                  <a:lnTo>
                    <a:pt x="0" y="224"/>
                  </a:lnTo>
                  <a:lnTo>
                    <a:pt x="79" y="224"/>
                  </a:lnTo>
                  <a:lnTo>
                    <a:pt x="79" y="357"/>
                  </a:lnTo>
                  <a:lnTo>
                    <a:pt x="130" y="357"/>
                  </a:lnTo>
                  <a:lnTo>
                    <a:pt x="130" y="224"/>
                  </a:lnTo>
                  <a:lnTo>
                    <a:pt x="214" y="224"/>
                  </a:lnTo>
                  <a:lnTo>
                    <a:pt x="214" y="173"/>
                  </a:lnTo>
                  <a:lnTo>
                    <a:pt x="130" y="173"/>
                  </a:lnTo>
                  <a:close/>
                </a:path>
              </a:pathLst>
            </a:custGeom>
            <a:solidFill>
              <a:schemeClr val="accent2"/>
            </a:solidFill>
            <a:ln w="9525">
              <a:noFill/>
              <a:round/>
              <a:headEnd/>
              <a:tailEnd/>
            </a:ln>
          </p:spPr>
          <p:txBody>
            <a:bodyPr/>
            <a:lstStyle/>
            <a:p>
              <a:endParaRPr lang="en-US"/>
            </a:p>
          </p:txBody>
        </p:sp>
        <p:sp>
          <p:nvSpPr>
            <p:cNvPr id="16454" name="Freeform 45"/>
            <p:cNvSpPr>
              <a:spLocks/>
            </p:cNvSpPr>
            <p:nvPr/>
          </p:nvSpPr>
          <p:spPr bwMode="auto">
            <a:xfrm>
              <a:off x="2806" y="2277"/>
              <a:ext cx="147" cy="326"/>
            </a:xfrm>
            <a:custGeom>
              <a:avLst/>
              <a:gdLst>
                <a:gd name="T0" fmla="*/ 1 w 293"/>
                <a:gd name="T1" fmla="*/ 0 h 653"/>
                <a:gd name="T2" fmla="*/ 0 w 293"/>
                <a:gd name="T3" fmla="*/ 0 h 653"/>
                <a:gd name="T4" fmla="*/ 1 w 293"/>
                <a:gd name="T5" fmla="*/ 0 h 653"/>
                <a:gd name="T6" fmla="*/ 1 w 293"/>
                <a:gd name="T7" fmla="*/ 0 h 653"/>
                <a:gd name="T8" fmla="*/ 1 w 293"/>
                <a:gd name="T9" fmla="*/ 0 h 653"/>
                <a:gd name="T10" fmla="*/ 0 60000 65536"/>
                <a:gd name="T11" fmla="*/ 0 60000 65536"/>
                <a:gd name="T12" fmla="*/ 0 60000 65536"/>
                <a:gd name="T13" fmla="*/ 0 60000 65536"/>
                <a:gd name="T14" fmla="*/ 0 60000 65536"/>
                <a:gd name="T15" fmla="*/ 0 w 293"/>
                <a:gd name="T16" fmla="*/ 0 h 653"/>
                <a:gd name="T17" fmla="*/ 293 w 293"/>
                <a:gd name="T18" fmla="*/ 653 h 653"/>
              </a:gdLst>
              <a:ahLst/>
              <a:cxnLst>
                <a:cxn ang="T10">
                  <a:pos x="T0" y="T1"/>
                </a:cxn>
                <a:cxn ang="T11">
                  <a:pos x="T2" y="T3"/>
                </a:cxn>
                <a:cxn ang="T12">
                  <a:pos x="T4" y="T5"/>
                </a:cxn>
                <a:cxn ang="T13">
                  <a:pos x="T6" y="T7"/>
                </a:cxn>
                <a:cxn ang="T14">
                  <a:pos x="T8" y="T9"/>
                </a:cxn>
              </a:cxnLst>
              <a:rect l="T15" t="T16" r="T17" b="T18"/>
              <a:pathLst>
                <a:path w="293" h="653">
                  <a:moveTo>
                    <a:pt x="4" y="0"/>
                  </a:moveTo>
                  <a:lnTo>
                    <a:pt x="0" y="653"/>
                  </a:lnTo>
                  <a:lnTo>
                    <a:pt x="289" y="653"/>
                  </a:lnTo>
                  <a:lnTo>
                    <a:pt x="293" y="0"/>
                  </a:lnTo>
                  <a:lnTo>
                    <a:pt x="4" y="0"/>
                  </a:lnTo>
                  <a:close/>
                </a:path>
              </a:pathLst>
            </a:custGeom>
            <a:solidFill>
              <a:schemeClr val="accent2"/>
            </a:solidFill>
            <a:ln w="9525">
              <a:noFill/>
              <a:round/>
              <a:headEnd/>
              <a:tailEnd/>
            </a:ln>
          </p:spPr>
          <p:txBody>
            <a:bodyPr/>
            <a:lstStyle/>
            <a:p>
              <a:endParaRPr lang="en-US"/>
            </a:p>
          </p:txBody>
        </p:sp>
        <p:sp>
          <p:nvSpPr>
            <p:cNvPr id="16455" name="Freeform 46"/>
            <p:cNvSpPr>
              <a:spLocks/>
            </p:cNvSpPr>
            <p:nvPr/>
          </p:nvSpPr>
          <p:spPr bwMode="auto">
            <a:xfrm>
              <a:off x="2821" y="2412"/>
              <a:ext cx="31" cy="31"/>
            </a:xfrm>
            <a:custGeom>
              <a:avLst/>
              <a:gdLst>
                <a:gd name="T0" fmla="*/ 0 w 64"/>
                <a:gd name="T1" fmla="*/ 0 h 64"/>
                <a:gd name="T2" fmla="*/ 0 w 64"/>
                <a:gd name="T3" fmla="*/ 0 h 64"/>
                <a:gd name="T4" fmla="*/ 0 w 64"/>
                <a:gd name="T5" fmla="*/ 0 h 64"/>
                <a:gd name="T6" fmla="*/ 0 w 64"/>
                <a:gd name="T7" fmla="*/ 0 h 64"/>
                <a:gd name="T8" fmla="*/ 0 w 64"/>
                <a:gd name="T9" fmla="*/ 0 h 64"/>
                <a:gd name="T10" fmla="*/ 0 w 64"/>
                <a:gd name="T11" fmla="*/ 0 h 64"/>
                <a:gd name="T12" fmla="*/ 0 w 64"/>
                <a:gd name="T13" fmla="*/ 0 h 64"/>
                <a:gd name="T14" fmla="*/ 0 w 64"/>
                <a:gd name="T15" fmla="*/ 0 h 64"/>
                <a:gd name="T16" fmla="*/ 0 w 64"/>
                <a:gd name="T17" fmla="*/ 0 h 64"/>
                <a:gd name="T18" fmla="*/ 0 w 64"/>
                <a:gd name="T19" fmla="*/ 0 h 64"/>
                <a:gd name="T20" fmla="*/ 0 w 64"/>
                <a:gd name="T21" fmla="*/ 0 h 64"/>
                <a:gd name="T22" fmla="*/ 0 w 64"/>
                <a:gd name="T23" fmla="*/ 0 h 64"/>
                <a:gd name="T24" fmla="*/ 0 w 64"/>
                <a:gd name="T25" fmla="*/ 0 h 64"/>
                <a:gd name="T26" fmla="*/ 0 w 64"/>
                <a:gd name="T27" fmla="*/ 0 h 64"/>
                <a:gd name="T28" fmla="*/ 0 w 64"/>
                <a:gd name="T29" fmla="*/ 0 h 64"/>
                <a:gd name="T30" fmla="*/ 0 w 64"/>
                <a:gd name="T31" fmla="*/ 0 h 64"/>
                <a:gd name="T32" fmla="*/ 0 w 64"/>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4"/>
                <a:gd name="T53" fmla="*/ 64 w 64"/>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4">
                  <a:moveTo>
                    <a:pt x="33" y="64"/>
                  </a:moveTo>
                  <a:lnTo>
                    <a:pt x="45" y="61"/>
                  </a:lnTo>
                  <a:lnTo>
                    <a:pt x="55" y="54"/>
                  </a:lnTo>
                  <a:lnTo>
                    <a:pt x="61" y="44"/>
                  </a:lnTo>
                  <a:lnTo>
                    <a:pt x="64" y="31"/>
                  </a:lnTo>
                  <a:lnTo>
                    <a:pt x="61" y="19"/>
                  </a:lnTo>
                  <a:lnTo>
                    <a:pt x="55" y="9"/>
                  </a:lnTo>
                  <a:lnTo>
                    <a:pt x="45" y="3"/>
                  </a:lnTo>
                  <a:lnTo>
                    <a:pt x="33" y="0"/>
                  </a:lnTo>
                  <a:lnTo>
                    <a:pt x="20" y="3"/>
                  </a:lnTo>
                  <a:lnTo>
                    <a:pt x="10" y="9"/>
                  </a:lnTo>
                  <a:lnTo>
                    <a:pt x="3" y="19"/>
                  </a:lnTo>
                  <a:lnTo>
                    <a:pt x="0" y="31"/>
                  </a:lnTo>
                  <a:lnTo>
                    <a:pt x="3" y="44"/>
                  </a:lnTo>
                  <a:lnTo>
                    <a:pt x="10" y="54"/>
                  </a:lnTo>
                  <a:lnTo>
                    <a:pt x="20" y="61"/>
                  </a:lnTo>
                  <a:lnTo>
                    <a:pt x="33" y="64"/>
                  </a:lnTo>
                  <a:close/>
                </a:path>
              </a:pathLst>
            </a:custGeom>
            <a:solidFill>
              <a:srgbClr val="FFFFFF"/>
            </a:solidFill>
            <a:ln w="9525">
              <a:noFill/>
              <a:round/>
              <a:headEnd/>
              <a:tailEnd/>
            </a:ln>
          </p:spPr>
          <p:txBody>
            <a:bodyPr/>
            <a:lstStyle/>
            <a:p>
              <a:endParaRPr lang="en-US"/>
            </a:p>
          </p:txBody>
        </p:sp>
      </p:grpSp>
      <p:grpSp>
        <p:nvGrpSpPr>
          <p:cNvPr id="5" name="Group 68"/>
          <p:cNvGrpSpPr>
            <a:grpSpLocks/>
          </p:cNvGrpSpPr>
          <p:nvPr/>
        </p:nvGrpSpPr>
        <p:grpSpPr bwMode="auto">
          <a:xfrm>
            <a:off x="5257800" y="1831975"/>
            <a:ext cx="1330325" cy="1347788"/>
            <a:chOff x="2320" y="528"/>
            <a:chExt cx="838" cy="849"/>
          </a:xfrm>
        </p:grpSpPr>
        <p:pic>
          <p:nvPicPr>
            <p:cNvPr id="16442" name="Picture 49"/>
            <p:cNvPicPr>
              <a:picLocks noChangeAspect="1" noChangeArrowheads="1"/>
            </p:cNvPicPr>
            <p:nvPr/>
          </p:nvPicPr>
          <p:blipFill>
            <a:blip r:embed="rId11" cstate="print"/>
            <a:srcRect/>
            <a:stretch>
              <a:fillRect/>
            </a:stretch>
          </p:blipFill>
          <p:spPr bwMode="auto">
            <a:xfrm>
              <a:off x="2320" y="741"/>
              <a:ext cx="838" cy="636"/>
            </a:xfrm>
            <a:prstGeom prst="rect">
              <a:avLst/>
            </a:prstGeom>
            <a:noFill/>
            <a:ln w="9525">
              <a:noFill/>
              <a:miter lim="800000"/>
              <a:headEnd/>
              <a:tailEnd/>
            </a:ln>
          </p:spPr>
        </p:pic>
        <p:pic>
          <p:nvPicPr>
            <p:cNvPr id="16443" name="Picture 50"/>
            <p:cNvPicPr>
              <a:picLocks noChangeAspect="1" noChangeArrowheads="1"/>
            </p:cNvPicPr>
            <p:nvPr/>
          </p:nvPicPr>
          <p:blipFill>
            <a:blip r:embed="rId12" cstate="print"/>
            <a:srcRect/>
            <a:stretch>
              <a:fillRect/>
            </a:stretch>
          </p:blipFill>
          <p:spPr bwMode="auto">
            <a:xfrm>
              <a:off x="2490" y="528"/>
              <a:ext cx="441" cy="193"/>
            </a:xfrm>
            <a:prstGeom prst="rect">
              <a:avLst/>
            </a:prstGeom>
            <a:noFill/>
            <a:ln w="9525">
              <a:noFill/>
              <a:miter lim="800000"/>
              <a:headEnd/>
              <a:tailEnd/>
            </a:ln>
          </p:spPr>
        </p:pic>
      </p:grpSp>
      <p:grpSp>
        <p:nvGrpSpPr>
          <p:cNvPr id="6" name="Group 69"/>
          <p:cNvGrpSpPr>
            <a:grpSpLocks/>
          </p:cNvGrpSpPr>
          <p:nvPr/>
        </p:nvGrpSpPr>
        <p:grpSpPr bwMode="auto">
          <a:xfrm>
            <a:off x="5062538" y="3584575"/>
            <a:ext cx="881062" cy="860425"/>
            <a:chOff x="3276" y="578"/>
            <a:chExt cx="555" cy="542"/>
          </a:xfrm>
        </p:grpSpPr>
        <p:pic>
          <p:nvPicPr>
            <p:cNvPr id="16440" name="Picture 52" descr="system"/>
            <p:cNvPicPr>
              <a:picLocks noChangeAspect="1" noChangeArrowheads="1"/>
            </p:cNvPicPr>
            <p:nvPr/>
          </p:nvPicPr>
          <p:blipFill>
            <a:blip r:embed="rId13" cstate="print"/>
            <a:srcRect/>
            <a:stretch>
              <a:fillRect/>
            </a:stretch>
          </p:blipFill>
          <p:spPr bwMode="auto">
            <a:xfrm>
              <a:off x="3276" y="751"/>
              <a:ext cx="477" cy="369"/>
            </a:xfrm>
            <a:prstGeom prst="rect">
              <a:avLst/>
            </a:prstGeom>
            <a:noFill/>
            <a:ln w="9525">
              <a:noFill/>
              <a:miter lim="800000"/>
              <a:headEnd/>
              <a:tailEnd/>
            </a:ln>
          </p:spPr>
        </p:pic>
        <p:pic>
          <p:nvPicPr>
            <p:cNvPr id="16441" name="Picture 55" descr="Control4_thumbnail"/>
            <p:cNvPicPr>
              <a:picLocks noChangeAspect="1" noChangeArrowheads="1"/>
            </p:cNvPicPr>
            <p:nvPr/>
          </p:nvPicPr>
          <p:blipFill>
            <a:blip r:embed="rId14" cstate="print"/>
            <a:srcRect/>
            <a:stretch>
              <a:fillRect/>
            </a:stretch>
          </p:blipFill>
          <p:spPr bwMode="auto">
            <a:xfrm>
              <a:off x="3309" y="578"/>
              <a:ext cx="522" cy="190"/>
            </a:xfrm>
            <a:prstGeom prst="rect">
              <a:avLst/>
            </a:prstGeom>
            <a:noFill/>
            <a:ln w="9525">
              <a:noFill/>
              <a:miter lim="800000"/>
              <a:headEnd/>
              <a:tailEnd/>
            </a:ln>
          </p:spPr>
        </p:pic>
      </p:grpSp>
      <p:grpSp>
        <p:nvGrpSpPr>
          <p:cNvPr id="7" name="Group 70"/>
          <p:cNvGrpSpPr>
            <a:grpSpLocks/>
          </p:cNvGrpSpPr>
          <p:nvPr/>
        </p:nvGrpSpPr>
        <p:grpSpPr bwMode="auto">
          <a:xfrm>
            <a:off x="6934200" y="1908175"/>
            <a:ext cx="1573213" cy="623888"/>
            <a:chOff x="4117" y="657"/>
            <a:chExt cx="991" cy="393"/>
          </a:xfrm>
        </p:grpSpPr>
        <p:pic>
          <p:nvPicPr>
            <p:cNvPr id="16438" name="Picture 51" descr="8085C_large"/>
            <p:cNvPicPr>
              <a:picLocks noChangeAspect="1" noChangeArrowheads="1"/>
            </p:cNvPicPr>
            <p:nvPr/>
          </p:nvPicPr>
          <p:blipFill>
            <a:blip r:embed="rId15" cstate="print"/>
            <a:srcRect/>
            <a:stretch>
              <a:fillRect/>
            </a:stretch>
          </p:blipFill>
          <p:spPr bwMode="auto">
            <a:xfrm>
              <a:off x="4117" y="773"/>
              <a:ext cx="401" cy="277"/>
            </a:xfrm>
            <a:prstGeom prst="rect">
              <a:avLst/>
            </a:prstGeom>
            <a:noFill/>
            <a:ln w="9525">
              <a:noFill/>
              <a:miter lim="800000"/>
              <a:headEnd/>
              <a:tailEnd/>
            </a:ln>
          </p:spPr>
        </p:pic>
        <p:pic>
          <p:nvPicPr>
            <p:cNvPr id="16439" name="Picture 57" descr="rt_logo_simple"/>
            <p:cNvPicPr>
              <a:picLocks noChangeAspect="1" noChangeArrowheads="1"/>
            </p:cNvPicPr>
            <p:nvPr/>
          </p:nvPicPr>
          <p:blipFill>
            <a:blip r:embed="rId16" cstate="print"/>
            <a:srcRect/>
            <a:stretch>
              <a:fillRect/>
            </a:stretch>
          </p:blipFill>
          <p:spPr bwMode="auto">
            <a:xfrm>
              <a:off x="4245" y="657"/>
              <a:ext cx="863" cy="145"/>
            </a:xfrm>
            <a:prstGeom prst="rect">
              <a:avLst/>
            </a:prstGeom>
            <a:noFill/>
            <a:ln w="9525">
              <a:noFill/>
              <a:miter lim="800000"/>
              <a:headEnd/>
              <a:tailEnd/>
            </a:ln>
          </p:spPr>
        </p:pic>
      </p:grpSp>
      <p:grpSp>
        <p:nvGrpSpPr>
          <p:cNvPr id="9" name="Group 72"/>
          <p:cNvGrpSpPr>
            <a:grpSpLocks/>
          </p:cNvGrpSpPr>
          <p:nvPr/>
        </p:nvGrpSpPr>
        <p:grpSpPr bwMode="auto">
          <a:xfrm>
            <a:off x="7391400" y="4724400"/>
            <a:ext cx="985838" cy="765175"/>
            <a:chOff x="3657" y="1449"/>
            <a:chExt cx="621" cy="482"/>
          </a:xfrm>
        </p:grpSpPr>
        <p:pic>
          <p:nvPicPr>
            <p:cNvPr id="16436" name="Picture 54" descr="coloradovnet"/>
            <p:cNvPicPr>
              <a:picLocks noChangeAspect="1" noChangeArrowheads="1"/>
            </p:cNvPicPr>
            <p:nvPr/>
          </p:nvPicPr>
          <p:blipFill>
            <a:blip r:embed="rId17" cstate="print"/>
            <a:srcRect/>
            <a:stretch>
              <a:fillRect/>
            </a:stretch>
          </p:blipFill>
          <p:spPr bwMode="auto">
            <a:xfrm>
              <a:off x="3809" y="1449"/>
              <a:ext cx="469" cy="190"/>
            </a:xfrm>
            <a:prstGeom prst="rect">
              <a:avLst/>
            </a:prstGeom>
            <a:noFill/>
            <a:ln w="9525">
              <a:noFill/>
              <a:miter lim="800000"/>
              <a:headEnd/>
              <a:tailEnd/>
            </a:ln>
          </p:spPr>
        </p:pic>
        <p:pic>
          <p:nvPicPr>
            <p:cNvPr id="16437" name="Picture 58" descr="switches"/>
            <p:cNvPicPr>
              <a:picLocks noChangeAspect="1" noChangeArrowheads="1"/>
            </p:cNvPicPr>
            <p:nvPr/>
          </p:nvPicPr>
          <p:blipFill>
            <a:blip r:embed="rId18" cstate="print"/>
            <a:srcRect/>
            <a:stretch>
              <a:fillRect/>
            </a:stretch>
          </p:blipFill>
          <p:spPr bwMode="auto">
            <a:xfrm>
              <a:off x="3657" y="1573"/>
              <a:ext cx="368" cy="358"/>
            </a:xfrm>
            <a:prstGeom prst="rect">
              <a:avLst/>
            </a:prstGeom>
            <a:noFill/>
            <a:ln w="9525">
              <a:noFill/>
              <a:miter lim="800000"/>
              <a:headEnd/>
              <a:tailEnd/>
            </a:ln>
          </p:spPr>
        </p:pic>
      </p:grpSp>
      <p:grpSp>
        <p:nvGrpSpPr>
          <p:cNvPr id="10" name="Group 73"/>
          <p:cNvGrpSpPr>
            <a:grpSpLocks/>
          </p:cNvGrpSpPr>
          <p:nvPr/>
        </p:nvGrpSpPr>
        <p:grpSpPr bwMode="auto">
          <a:xfrm>
            <a:off x="4800600" y="4575175"/>
            <a:ext cx="1520825" cy="666750"/>
            <a:chOff x="2419" y="1460"/>
            <a:chExt cx="958" cy="420"/>
          </a:xfrm>
        </p:grpSpPr>
        <p:pic>
          <p:nvPicPr>
            <p:cNvPr id="16434" name="Picture 48" descr="MIO-R4"/>
            <p:cNvPicPr>
              <a:picLocks noChangeAspect="1" noChangeArrowheads="1"/>
            </p:cNvPicPr>
            <p:nvPr/>
          </p:nvPicPr>
          <p:blipFill>
            <a:blip r:embed="rId19" cstate="print"/>
            <a:srcRect/>
            <a:stretch>
              <a:fillRect/>
            </a:stretch>
          </p:blipFill>
          <p:spPr bwMode="auto">
            <a:xfrm>
              <a:off x="2780" y="1460"/>
              <a:ext cx="597" cy="420"/>
            </a:xfrm>
            <a:prstGeom prst="rect">
              <a:avLst/>
            </a:prstGeom>
            <a:noFill/>
            <a:ln w="9525">
              <a:noFill/>
              <a:miter lim="800000"/>
              <a:headEnd/>
              <a:tailEnd/>
            </a:ln>
          </p:spPr>
        </p:pic>
        <p:pic>
          <p:nvPicPr>
            <p:cNvPr id="16435" name="Picture 59"/>
            <p:cNvPicPr>
              <a:picLocks noChangeAspect="1" noChangeArrowheads="1"/>
            </p:cNvPicPr>
            <p:nvPr/>
          </p:nvPicPr>
          <p:blipFill>
            <a:blip r:embed="rId20" cstate="print"/>
            <a:srcRect/>
            <a:stretch>
              <a:fillRect/>
            </a:stretch>
          </p:blipFill>
          <p:spPr bwMode="auto">
            <a:xfrm>
              <a:off x="2419" y="1568"/>
              <a:ext cx="460" cy="143"/>
            </a:xfrm>
            <a:prstGeom prst="rect">
              <a:avLst/>
            </a:prstGeom>
            <a:noFill/>
            <a:ln w="9525">
              <a:noFill/>
              <a:miter lim="800000"/>
              <a:headEnd/>
              <a:tailEnd/>
            </a:ln>
          </p:spPr>
        </p:pic>
      </p:grpSp>
      <p:grpSp>
        <p:nvGrpSpPr>
          <p:cNvPr id="11" name="Group 76"/>
          <p:cNvGrpSpPr>
            <a:grpSpLocks/>
          </p:cNvGrpSpPr>
          <p:nvPr/>
        </p:nvGrpSpPr>
        <p:grpSpPr bwMode="auto">
          <a:xfrm>
            <a:off x="7461250" y="3038475"/>
            <a:ext cx="1446213" cy="461963"/>
            <a:chOff x="4368" y="1680"/>
            <a:chExt cx="1157" cy="341"/>
          </a:xfrm>
        </p:grpSpPr>
        <p:pic>
          <p:nvPicPr>
            <p:cNvPr id="16430" name="Picture 56" descr="eaton"/>
            <p:cNvPicPr>
              <a:picLocks noChangeAspect="1" noChangeArrowheads="1"/>
            </p:cNvPicPr>
            <p:nvPr/>
          </p:nvPicPr>
          <p:blipFill>
            <a:blip r:embed="rId21" cstate="print"/>
            <a:srcRect/>
            <a:stretch>
              <a:fillRect/>
            </a:stretch>
          </p:blipFill>
          <p:spPr bwMode="auto">
            <a:xfrm>
              <a:off x="4896" y="1728"/>
              <a:ext cx="372" cy="123"/>
            </a:xfrm>
            <a:prstGeom prst="rect">
              <a:avLst/>
            </a:prstGeom>
            <a:noFill/>
            <a:ln w="9525">
              <a:noFill/>
              <a:miter lim="800000"/>
              <a:headEnd/>
              <a:tailEnd/>
            </a:ln>
          </p:spPr>
        </p:pic>
        <p:grpSp>
          <p:nvGrpSpPr>
            <p:cNvPr id="12" name="Group 74"/>
            <p:cNvGrpSpPr>
              <a:grpSpLocks/>
            </p:cNvGrpSpPr>
            <p:nvPr/>
          </p:nvGrpSpPr>
          <p:grpSpPr bwMode="auto">
            <a:xfrm>
              <a:off x="4368" y="1680"/>
              <a:ext cx="1157" cy="341"/>
              <a:chOff x="2304" y="1986"/>
              <a:chExt cx="1157" cy="341"/>
            </a:xfrm>
          </p:grpSpPr>
          <p:pic>
            <p:nvPicPr>
              <p:cNvPr id="16432" name="Picture 60" descr="98055469"/>
              <p:cNvPicPr>
                <a:picLocks noChangeAspect="1" noChangeArrowheads="1"/>
              </p:cNvPicPr>
              <p:nvPr/>
            </p:nvPicPr>
            <p:blipFill>
              <a:blip r:embed="rId22" cstate="print"/>
              <a:srcRect/>
              <a:stretch>
                <a:fillRect/>
              </a:stretch>
            </p:blipFill>
            <p:spPr bwMode="auto">
              <a:xfrm>
                <a:off x="2512" y="2164"/>
                <a:ext cx="949" cy="148"/>
              </a:xfrm>
              <a:prstGeom prst="rect">
                <a:avLst/>
              </a:prstGeom>
              <a:noFill/>
              <a:ln w="9525">
                <a:noFill/>
                <a:miter lim="800000"/>
                <a:headEnd/>
                <a:tailEnd/>
              </a:ln>
            </p:spPr>
          </p:pic>
          <p:pic>
            <p:nvPicPr>
              <p:cNvPr id="16433" name="Picture 61" descr="ct_048088"/>
              <p:cNvPicPr>
                <a:picLocks noChangeAspect="1" noChangeArrowheads="1"/>
              </p:cNvPicPr>
              <p:nvPr/>
            </p:nvPicPr>
            <p:blipFill>
              <a:blip r:embed="rId23" cstate="print"/>
              <a:srcRect/>
              <a:stretch>
                <a:fillRect/>
              </a:stretch>
            </p:blipFill>
            <p:spPr bwMode="auto">
              <a:xfrm>
                <a:off x="2304" y="1986"/>
                <a:ext cx="528" cy="341"/>
              </a:xfrm>
              <a:prstGeom prst="rect">
                <a:avLst/>
              </a:prstGeom>
              <a:noFill/>
              <a:ln w="9525">
                <a:noFill/>
                <a:miter lim="800000"/>
                <a:headEnd/>
                <a:tailEnd/>
              </a:ln>
            </p:spPr>
          </p:pic>
        </p:grpSp>
      </p:grpSp>
      <p:grpSp>
        <p:nvGrpSpPr>
          <p:cNvPr id="13" name="Group 71"/>
          <p:cNvGrpSpPr>
            <a:grpSpLocks/>
          </p:cNvGrpSpPr>
          <p:nvPr/>
        </p:nvGrpSpPr>
        <p:grpSpPr bwMode="auto">
          <a:xfrm>
            <a:off x="7620000" y="3757613"/>
            <a:ext cx="1060450" cy="817562"/>
            <a:chOff x="4627" y="1126"/>
            <a:chExt cx="668" cy="515"/>
          </a:xfrm>
        </p:grpSpPr>
        <p:pic>
          <p:nvPicPr>
            <p:cNvPr id="16427" name="Picture 53" descr="rti"/>
            <p:cNvPicPr>
              <a:picLocks noChangeAspect="1" noChangeArrowheads="1"/>
            </p:cNvPicPr>
            <p:nvPr/>
          </p:nvPicPr>
          <p:blipFill>
            <a:blip r:embed="rId24" cstate="print"/>
            <a:srcRect/>
            <a:stretch>
              <a:fillRect/>
            </a:stretch>
          </p:blipFill>
          <p:spPr bwMode="auto">
            <a:xfrm>
              <a:off x="4627" y="1468"/>
              <a:ext cx="668" cy="173"/>
            </a:xfrm>
            <a:prstGeom prst="rect">
              <a:avLst/>
            </a:prstGeom>
            <a:noFill/>
            <a:ln w="9525">
              <a:noFill/>
              <a:miter lim="800000"/>
              <a:headEnd/>
              <a:tailEnd/>
            </a:ln>
          </p:spPr>
        </p:pic>
        <p:pic>
          <p:nvPicPr>
            <p:cNvPr id="16428" name="Picture 62" descr="product_zm24"/>
            <p:cNvPicPr>
              <a:picLocks noChangeAspect="1" noChangeArrowheads="1"/>
            </p:cNvPicPr>
            <p:nvPr/>
          </p:nvPicPr>
          <p:blipFill>
            <a:blip r:embed="rId25" cstate="print"/>
            <a:srcRect/>
            <a:stretch>
              <a:fillRect/>
            </a:stretch>
          </p:blipFill>
          <p:spPr bwMode="auto">
            <a:xfrm>
              <a:off x="4966" y="1126"/>
              <a:ext cx="316" cy="331"/>
            </a:xfrm>
            <a:prstGeom prst="rect">
              <a:avLst/>
            </a:prstGeom>
            <a:noFill/>
            <a:ln w="9525">
              <a:noFill/>
              <a:miter lim="800000"/>
              <a:headEnd/>
              <a:tailEnd/>
            </a:ln>
          </p:spPr>
        </p:pic>
        <p:pic>
          <p:nvPicPr>
            <p:cNvPr id="16429" name="Picture 63" descr="product_T2cs"/>
            <p:cNvPicPr>
              <a:picLocks noChangeAspect="1" noChangeArrowheads="1"/>
            </p:cNvPicPr>
            <p:nvPr/>
          </p:nvPicPr>
          <p:blipFill>
            <a:blip r:embed="rId26" cstate="print"/>
            <a:srcRect/>
            <a:stretch>
              <a:fillRect/>
            </a:stretch>
          </p:blipFill>
          <p:spPr bwMode="auto">
            <a:xfrm>
              <a:off x="4657" y="1126"/>
              <a:ext cx="316" cy="331"/>
            </a:xfrm>
            <a:prstGeom prst="rect">
              <a:avLst/>
            </a:prstGeom>
            <a:noFill/>
            <a:ln w="9525">
              <a:noFill/>
              <a:miter lim="800000"/>
              <a:headEnd/>
              <a:tailEnd/>
            </a:ln>
          </p:spPr>
        </p:pic>
      </p:grpSp>
      <p:grpSp>
        <p:nvGrpSpPr>
          <p:cNvPr id="14" name="Group 75"/>
          <p:cNvGrpSpPr>
            <a:grpSpLocks/>
          </p:cNvGrpSpPr>
          <p:nvPr/>
        </p:nvGrpSpPr>
        <p:grpSpPr bwMode="auto">
          <a:xfrm>
            <a:off x="6172200" y="4879975"/>
            <a:ext cx="990600" cy="903288"/>
            <a:chOff x="4313" y="1872"/>
            <a:chExt cx="624" cy="569"/>
          </a:xfrm>
        </p:grpSpPr>
        <p:grpSp>
          <p:nvGrpSpPr>
            <p:cNvPr id="15" name="Group 64"/>
            <p:cNvGrpSpPr>
              <a:grpSpLocks/>
            </p:cNvGrpSpPr>
            <p:nvPr/>
          </p:nvGrpSpPr>
          <p:grpSpPr bwMode="auto">
            <a:xfrm>
              <a:off x="4313" y="2144"/>
              <a:ext cx="624" cy="297"/>
              <a:chOff x="3690" y="3390"/>
              <a:chExt cx="1254" cy="587"/>
            </a:xfrm>
          </p:grpSpPr>
          <p:pic>
            <p:nvPicPr>
              <p:cNvPr id="16425" name="Picture 65" descr="experience"/>
              <p:cNvPicPr>
                <a:picLocks noChangeAspect="1" noChangeArrowheads="1"/>
              </p:cNvPicPr>
              <p:nvPr/>
            </p:nvPicPr>
            <p:blipFill>
              <a:blip r:embed="rId27" cstate="print"/>
              <a:srcRect/>
              <a:stretch>
                <a:fillRect/>
              </a:stretch>
            </p:blipFill>
            <p:spPr bwMode="auto">
              <a:xfrm>
                <a:off x="4224" y="3504"/>
                <a:ext cx="720" cy="473"/>
              </a:xfrm>
              <a:prstGeom prst="rect">
                <a:avLst/>
              </a:prstGeom>
              <a:noFill/>
              <a:ln w="9525">
                <a:noFill/>
                <a:miter lim="800000"/>
                <a:headEnd/>
                <a:tailEnd/>
              </a:ln>
            </p:spPr>
          </p:pic>
          <p:pic>
            <p:nvPicPr>
              <p:cNvPr id="16426" name="Picture 66" descr="JetStream"/>
              <p:cNvPicPr>
                <a:picLocks noChangeAspect="1" noChangeArrowheads="1"/>
              </p:cNvPicPr>
              <p:nvPr/>
            </p:nvPicPr>
            <p:blipFill>
              <a:blip r:embed="rId28" cstate="print"/>
              <a:srcRect/>
              <a:stretch>
                <a:fillRect/>
              </a:stretch>
            </p:blipFill>
            <p:spPr bwMode="auto">
              <a:xfrm>
                <a:off x="3690" y="3390"/>
                <a:ext cx="918" cy="258"/>
              </a:xfrm>
              <a:prstGeom prst="rect">
                <a:avLst/>
              </a:prstGeom>
              <a:noFill/>
              <a:ln w="9525">
                <a:noFill/>
                <a:miter lim="800000"/>
                <a:headEnd/>
                <a:tailEnd/>
              </a:ln>
            </p:spPr>
          </p:pic>
        </p:grpSp>
        <p:pic>
          <p:nvPicPr>
            <p:cNvPr id="16424" name="Picture 67" descr="centralite"/>
            <p:cNvPicPr>
              <a:picLocks noChangeAspect="1" noChangeArrowheads="1"/>
            </p:cNvPicPr>
            <p:nvPr/>
          </p:nvPicPr>
          <p:blipFill>
            <a:blip r:embed="rId29" cstate="print"/>
            <a:srcRect/>
            <a:stretch>
              <a:fillRect/>
            </a:stretch>
          </p:blipFill>
          <p:spPr bwMode="auto">
            <a:xfrm>
              <a:off x="4344" y="1872"/>
              <a:ext cx="593" cy="250"/>
            </a:xfrm>
            <a:prstGeom prst="rect">
              <a:avLst/>
            </a:prstGeom>
            <a:noFill/>
            <a:ln w="9525">
              <a:noFill/>
              <a:miter lim="800000"/>
              <a:headEnd/>
              <a:tailEnd/>
            </a:ln>
          </p:spPr>
        </p:pic>
      </p:grpSp>
      <p:sp>
        <p:nvSpPr>
          <p:cNvPr id="16415" name="Oval 77"/>
          <p:cNvSpPr>
            <a:spLocks noChangeArrowheads="1"/>
          </p:cNvSpPr>
          <p:nvPr/>
        </p:nvSpPr>
        <p:spPr bwMode="auto">
          <a:xfrm>
            <a:off x="5105400" y="1984375"/>
            <a:ext cx="3429000" cy="3429000"/>
          </a:xfrm>
          <a:prstGeom prst="ellipse">
            <a:avLst/>
          </a:prstGeom>
          <a:solidFill>
            <a:srgbClr val="C0C0C0">
              <a:alpha val="23921"/>
            </a:srgbClr>
          </a:solidFill>
          <a:ln w="9525">
            <a:noFill/>
            <a:round/>
            <a:headEnd/>
            <a:tailEnd/>
          </a:ln>
        </p:spPr>
        <p:txBody>
          <a:bodyPr wrap="none" anchor="ctr"/>
          <a:lstStyle/>
          <a:p>
            <a:pPr algn="ctr"/>
            <a:endParaRPr lang="en-US" sz="1600">
              <a:solidFill>
                <a:schemeClr val="tx2"/>
              </a:solidFill>
            </a:endParaRPr>
          </a:p>
        </p:txBody>
      </p:sp>
      <p:sp>
        <p:nvSpPr>
          <p:cNvPr id="16416" name="Freeform 78"/>
          <p:cNvSpPr>
            <a:spLocks/>
          </p:cNvSpPr>
          <p:nvPr/>
        </p:nvSpPr>
        <p:spPr bwMode="auto">
          <a:xfrm>
            <a:off x="2481263" y="3743325"/>
            <a:ext cx="2787650" cy="1514475"/>
          </a:xfrm>
          <a:custGeom>
            <a:avLst/>
            <a:gdLst>
              <a:gd name="T0" fmla="*/ 0 w 1756"/>
              <a:gd name="T1" fmla="*/ 0 h 954"/>
              <a:gd name="T2" fmla="*/ 2147483647 w 1756"/>
              <a:gd name="T3" fmla="*/ 2147483647 h 954"/>
              <a:gd name="T4" fmla="*/ 2147483647 w 1756"/>
              <a:gd name="T5" fmla="*/ 2147483647 h 954"/>
              <a:gd name="T6" fmla="*/ 2147483647 w 1756"/>
              <a:gd name="T7" fmla="*/ 2147483647 h 954"/>
              <a:gd name="T8" fmla="*/ 0 60000 65536"/>
              <a:gd name="T9" fmla="*/ 0 60000 65536"/>
              <a:gd name="T10" fmla="*/ 0 60000 65536"/>
              <a:gd name="T11" fmla="*/ 0 60000 65536"/>
              <a:gd name="T12" fmla="*/ 0 w 1756"/>
              <a:gd name="T13" fmla="*/ 0 h 954"/>
              <a:gd name="T14" fmla="*/ 1756 w 1756"/>
              <a:gd name="T15" fmla="*/ 954 h 954"/>
            </a:gdLst>
            <a:ahLst/>
            <a:cxnLst>
              <a:cxn ang="T8">
                <a:pos x="T0" y="T1"/>
              </a:cxn>
              <a:cxn ang="T9">
                <a:pos x="T2" y="T3"/>
              </a:cxn>
              <a:cxn ang="T10">
                <a:pos x="T4" y="T5"/>
              </a:cxn>
              <a:cxn ang="T11">
                <a:pos x="T6" y="T7"/>
              </a:cxn>
            </a:cxnLst>
            <a:rect l="T12" t="T13" r="T14" b="T15"/>
            <a:pathLst>
              <a:path w="1756" h="954">
                <a:moveTo>
                  <a:pt x="0" y="0"/>
                </a:moveTo>
                <a:cubicBezTo>
                  <a:pt x="30" y="104"/>
                  <a:pt x="43" y="468"/>
                  <a:pt x="182" y="622"/>
                </a:cubicBezTo>
                <a:cubicBezTo>
                  <a:pt x="321" y="776"/>
                  <a:pt x="570" y="954"/>
                  <a:pt x="832" y="924"/>
                </a:cubicBezTo>
                <a:cubicBezTo>
                  <a:pt x="1094" y="894"/>
                  <a:pt x="1564" y="545"/>
                  <a:pt x="1756" y="445"/>
                </a:cubicBezTo>
              </a:path>
            </a:pathLst>
          </a:custGeom>
          <a:noFill/>
          <a:ln w="28575">
            <a:solidFill>
              <a:srgbClr val="FF3300"/>
            </a:solidFill>
            <a:prstDash val="dash"/>
            <a:round/>
            <a:headEnd/>
            <a:tailEnd type="arrow" w="med" len="med"/>
          </a:ln>
        </p:spPr>
        <p:txBody>
          <a:bodyPr/>
          <a:lstStyle/>
          <a:p>
            <a:endParaRPr lang="en-US"/>
          </a:p>
        </p:txBody>
      </p:sp>
      <p:sp>
        <p:nvSpPr>
          <p:cNvPr id="16417" name="Text Box 80"/>
          <p:cNvSpPr txBox="1">
            <a:spLocks noChangeArrowheads="1"/>
          </p:cNvSpPr>
          <p:nvPr/>
        </p:nvSpPr>
        <p:spPr bwMode="auto">
          <a:xfrm>
            <a:off x="765010" y="762000"/>
            <a:ext cx="7552067" cy="707886"/>
          </a:xfrm>
          <a:prstGeom prst="rect">
            <a:avLst/>
          </a:prstGeom>
          <a:noFill/>
          <a:ln w="9525">
            <a:noFill/>
            <a:miter lim="800000"/>
            <a:headEnd/>
            <a:tailEnd/>
          </a:ln>
        </p:spPr>
        <p:txBody>
          <a:bodyPr wrap="none">
            <a:spAutoFit/>
          </a:bodyPr>
          <a:lstStyle/>
          <a:p>
            <a:pPr algn="ctr"/>
            <a:r>
              <a:rPr lang="en-US" sz="2000" i="1" dirty="0">
                <a:solidFill>
                  <a:srgbClr val="990000"/>
                </a:solidFill>
              </a:rPr>
              <a:t>Urgent demand for </a:t>
            </a:r>
            <a:r>
              <a:rPr lang="en-US" sz="2000" i="1" dirty="0" smtClean="0">
                <a:solidFill>
                  <a:srgbClr val="990000"/>
                </a:solidFill>
              </a:rPr>
              <a:t>smart energy </a:t>
            </a:r>
            <a:r>
              <a:rPr lang="en-US" sz="2000" i="1" dirty="0">
                <a:solidFill>
                  <a:srgbClr val="990000"/>
                </a:solidFill>
              </a:rPr>
              <a:t>+ compatibility with mainstream</a:t>
            </a:r>
            <a:br>
              <a:rPr lang="en-US" sz="2000" i="1" dirty="0">
                <a:solidFill>
                  <a:srgbClr val="990000"/>
                </a:solidFill>
              </a:rPr>
            </a:br>
            <a:r>
              <a:rPr lang="en-US" sz="2000" i="1" dirty="0" smtClean="0">
                <a:solidFill>
                  <a:srgbClr val="990000"/>
                </a:solidFill>
              </a:rPr>
              <a:t>home automation </a:t>
            </a:r>
            <a:r>
              <a:rPr lang="en-US" sz="2000" i="1" dirty="0">
                <a:solidFill>
                  <a:srgbClr val="990000"/>
                </a:solidFill>
              </a:rPr>
              <a:t>systems enables customer choice</a:t>
            </a:r>
          </a:p>
        </p:txBody>
      </p:sp>
      <p:graphicFrame>
        <p:nvGraphicFramePr>
          <p:cNvPr id="16418" name="Object 2"/>
          <p:cNvGraphicFramePr>
            <a:graphicFrameLocks noChangeAspect="1"/>
          </p:cNvGraphicFramePr>
          <p:nvPr/>
        </p:nvGraphicFramePr>
        <p:xfrm>
          <a:off x="3189288" y="1746250"/>
          <a:ext cx="968375" cy="957263"/>
        </p:xfrm>
        <a:graphic>
          <a:graphicData uri="http://schemas.openxmlformats.org/presentationml/2006/ole">
            <p:oleObj spid="_x0000_s135170" name="Photo Editor Photo" r:id="rId30" imgW="1927619" imgH="1905165" progId="">
              <p:embed/>
            </p:oleObj>
          </a:graphicData>
        </a:graphic>
      </p:graphicFrame>
      <p:pic>
        <p:nvPicPr>
          <p:cNvPr id="16419" name="Picture 32"/>
          <p:cNvPicPr>
            <a:picLocks noChangeAspect="1" noChangeArrowheads="1"/>
          </p:cNvPicPr>
          <p:nvPr/>
        </p:nvPicPr>
        <p:blipFill>
          <a:blip r:embed="rId31" cstate="print"/>
          <a:srcRect/>
          <a:stretch>
            <a:fillRect/>
          </a:stretch>
        </p:blipFill>
        <p:spPr bwMode="auto">
          <a:xfrm>
            <a:off x="4262438" y="5154613"/>
            <a:ext cx="631825" cy="473075"/>
          </a:xfrm>
          <a:prstGeom prst="rect">
            <a:avLst/>
          </a:prstGeom>
          <a:noFill/>
          <a:ln w="9525">
            <a:noFill/>
            <a:miter lim="800000"/>
            <a:headEnd/>
            <a:tailEnd/>
          </a:ln>
        </p:spPr>
      </p:pic>
      <p:sp>
        <p:nvSpPr>
          <p:cNvPr id="16420" name="Text Box 67"/>
          <p:cNvSpPr txBox="1">
            <a:spLocks noChangeArrowheads="1"/>
          </p:cNvSpPr>
          <p:nvPr/>
        </p:nvSpPr>
        <p:spPr bwMode="auto">
          <a:xfrm>
            <a:off x="4278313" y="5622925"/>
            <a:ext cx="612775" cy="396875"/>
          </a:xfrm>
          <a:prstGeom prst="rect">
            <a:avLst/>
          </a:prstGeom>
          <a:noFill/>
          <a:ln w="9525">
            <a:noFill/>
            <a:miter lim="800000"/>
            <a:headEnd/>
            <a:tailEnd/>
          </a:ln>
        </p:spPr>
        <p:txBody>
          <a:bodyPr wrap="none">
            <a:spAutoFit/>
          </a:bodyPr>
          <a:lstStyle/>
          <a:p>
            <a:pPr algn="ctr"/>
            <a:r>
              <a:rPr lang="de-DE" sz="1000">
                <a:solidFill>
                  <a:srgbClr val="6C0015"/>
                </a:solidFill>
                <a:latin typeface="Trebuchet MS" pitchFamily="34" charset="0"/>
              </a:rPr>
              <a:t>Mobile </a:t>
            </a:r>
            <a:br>
              <a:rPr lang="de-DE" sz="1000">
                <a:solidFill>
                  <a:srgbClr val="6C0015"/>
                </a:solidFill>
                <a:latin typeface="Trebuchet MS" pitchFamily="34" charset="0"/>
              </a:rPr>
            </a:br>
            <a:r>
              <a:rPr lang="de-DE" sz="1000">
                <a:solidFill>
                  <a:srgbClr val="6C0015"/>
                </a:solidFill>
                <a:latin typeface="Trebuchet MS" pitchFamily="34" charset="0"/>
              </a:rPr>
              <a:t>Phone</a:t>
            </a:r>
          </a:p>
        </p:txBody>
      </p:sp>
      <p:sp>
        <p:nvSpPr>
          <p:cNvPr id="16421" name="Text Box 8"/>
          <p:cNvSpPr txBox="1">
            <a:spLocks noChangeArrowheads="1"/>
          </p:cNvSpPr>
          <p:nvPr/>
        </p:nvSpPr>
        <p:spPr bwMode="auto">
          <a:xfrm>
            <a:off x="1550988" y="4468813"/>
            <a:ext cx="774700" cy="517525"/>
          </a:xfrm>
          <a:prstGeom prst="rect">
            <a:avLst/>
          </a:prstGeom>
          <a:noFill/>
          <a:ln w="9525">
            <a:noFill/>
            <a:miter lim="800000"/>
            <a:headEnd/>
            <a:tailEnd/>
          </a:ln>
        </p:spPr>
        <p:txBody>
          <a:bodyPr wrap="none">
            <a:spAutoFit/>
          </a:bodyPr>
          <a:lstStyle/>
          <a:p>
            <a:pPr algn="ctr"/>
            <a:r>
              <a:rPr lang="en-US" sz="1400" i="1" dirty="0">
                <a:solidFill>
                  <a:srgbClr val="FF3300"/>
                </a:solidFill>
              </a:rPr>
              <a:t>ZigBee</a:t>
            </a:r>
            <a:br>
              <a:rPr lang="en-US" sz="1400" i="1" dirty="0">
                <a:solidFill>
                  <a:srgbClr val="FF3300"/>
                </a:solidFill>
              </a:rPr>
            </a:br>
            <a:r>
              <a:rPr lang="en-US" sz="1400" i="1" dirty="0">
                <a:solidFill>
                  <a:srgbClr val="FF3300"/>
                </a:solidFill>
              </a:rPr>
              <a:t>HAN</a:t>
            </a:r>
          </a:p>
        </p:txBody>
      </p:sp>
      <p:pic>
        <p:nvPicPr>
          <p:cNvPr id="16422" name="Picture 78" descr="zigbeeicon_home_cmyk.jpg"/>
          <p:cNvPicPr>
            <a:picLocks noChangeAspect="1"/>
          </p:cNvPicPr>
          <p:nvPr/>
        </p:nvPicPr>
        <p:blipFill>
          <a:blip r:embed="rId32" cstate="print"/>
          <a:srcRect/>
          <a:stretch>
            <a:fillRect/>
          </a:stretch>
        </p:blipFill>
        <p:spPr bwMode="auto">
          <a:xfrm>
            <a:off x="4575175" y="1736725"/>
            <a:ext cx="928688" cy="933450"/>
          </a:xfrm>
          <a:prstGeom prst="rect">
            <a:avLst/>
          </a:prstGeom>
          <a:noFill/>
          <a:ln w="9525">
            <a:noFill/>
            <a:miter lim="800000"/>
            <a:headEnd/>
            <a:tailEnd/>
          </a:ln>
        </p:spPr>
      </p:pic>
      <p:sp>
        <p:nvSpPr>
          <p:cNvPr id="80" name="Title 79"/>
          <p:cNvSpPr>
            <a:spLocks noGrp="1"/>
          </p:cNvSpPr>
          <p:nvPr>
            <p:ph type="title"/>
          </p:nvPr>
        </p:nvSpPr>
        <p:spPr/>
        <p:txBody>
          <a:bodyPr/>
          <a:lstStyle/>
          <a:p>
            <a:r>
              <a:rPr lang="en-US" dirty="0" smtClean="0"/>
              <a:t>ZigBee Applications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p:txBody>
          <a:bodyPr/>
          <a:lstStyle/>
          <a:p>
            <a:r>
              <a:rPr lang="en-US" smtClean="0"/>
              <a:t>ZigBee: Manufacturer’s Extensions</a:t>
            </a:r>
          </a:p>
        </p:txBody>
      </p:sp>
      <p:sp>
        <p:nvSpPr>
          <p:cNvPr id="45059" name="Content Placeholder 5"/>
          <p:cNvSpPr>
            <a:spLocks noGrp="1"/>
          </p:cNvSpPr>
          <p:nvPr>
            <p:ph idx="1"/>
          </p:nvPr>
        </p:nvSpPr>
        <p:spPr/>
        <p:txBody>
          <a:bodyPr/>
          <a:lstStyle/>
          <a:p>
            <a:r>
              <a:rPr lang="en-US" smtClean="0"/>
              <a:t>ZCL allows for extensions that are manufacturer specific even in a fully ZigBee compliant and interoperable application.</a:t>
            </a:r>
          </a:p>
          <a:p>
            <a:r>
              <a:rPr lang="en-US" smtClean="0"/>
              <a:t>Implemented in such a way that they can be easily ignored by devices that do not support these manufacturer extensions.</a:t>
            </a:r>
          </a:p>
          <a:p>
            <a:pPr lvl="1"/>
            <a:r>
              <a:rPr lang="en-US" smtClean="0"/>
              <a:t>Standard ZCL Header in app. payload</a:t>
            </a:r>
          </a:p>
          <a:p>
            <a:pPr lvl="1"/>
            <a:r>
              <a:rPr lang="en-US" smtClean="0"/>
              <a:t>Contains optional Manufacturer Code field</a:t>
            </a:r>
          </a:p>
          <a:p>
            <a:pPr lvl="1"/>
            <a:r>
              <a:rPr lang="en-US" smtClean="0"/>
              <a:t>‘Private’ Cluster IDs can be used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ZigBee Concepts: ZDO</a:t>
            </a:r>
          </a:p>
        </p:txBody>
      </p:sp>
      <p:sp>
        <p:nvSpPr>
          <p:cNvPr id="47107" name="Rectangle 3"/>
          <p:cNvSpPr>
            <a:spLocks noGrp="1" noChangeArrowheads="1"/>
          </p:cNvSpPr>
          <p:nvPr>
            <p:ph type="body" idx="1"/>
          </p:nvPr>
        </p:nvSpPr>
        <p:spPr/>
        <p:txBody>
          <a:bodyPr/>
          <a:lstStyle/>
          <a:p>
            <a:r>
              <a:rPr lang="en-US" smtClean="0"/>
              <a:t>ZigBee Device Object (ZDO): Stack service on Endpoint 0 to facilitate discovery / administrative info from node</a:t>
            </a:r>
          </a:p>
          <a:p>
            <a:pPr lvl="1"/>
            <a:r>
              <a:rPr lang="en-US" smtClean="0"/>
              <a:t>Requests/responses are standard in ZigBee NWK spec</a:t>
            </a:r>
          </a:p>
          <a:p>
            <a:r>
              <a:rPr lang="en-US" smtClean="0"/>
              <a:t>Two general types of discovery in ZigBee:</a:t>
            </a:r>
          </a:p>
          <a:p>
            <a:pPr lvl="1"/>
            <a:r>
              <a:rPr lang="en-US" smtClean="0"/>
              <a:t>Device discovery: find a 16-bit network address from an IEEE 64-bit address, or the reverse.</a:t>
            </a:r>
          </a:p>
          <a:p>
            <a:pPr lvl="1"/>
            <a:r>
              <a:rPr lang="en-US" smtClean="0"/>
              <a:t>Service discovery: query a device or the entire network</a:t>
            </a:r>
          </a:p>
          <a:p>
            <a:pPr lvl="2"/>
            <a:r>
              <a:rPr lang="en-US" smtClean="0"/>
              <a:t>Active Endpoints Request, Simple Descriptor Request</a:t>
            </a:r>
          </a:p>
          <a:p>
            <a:pPr lvl="2"/>
            <a:r>
              <a:rPr lang="en-US" smtClean="0"/>
              <a:t>Devices and endpoints matching specified Profile ID and/or Clusters (Match Descriptor Request)</a:t>
            </a:r>
          </a:p>
          <a:p>
            <a:pPr lvl="2"/>
            <a:r>
              <a:rPr lang="en-US" smtClean="0"/>
              <a:t>See ZigBee Device Profile section in ZigBee NWK Spec. for more</a:t>
            </a:r>
          </a:p>
          <a:p>
            <a:r>
              <a:rPr lang="en-US" smtClean="0"/>
              <a:t>Applications can learn about the network around them:</a:t>
            </a:r>
          </a:p>
          <a:p>
            <a:pPr lvl="1"/>
            <a:r>
              <a:rPr lang="en-US" smtClean="0"/>
              <a:t>Query device properties (tables, descriptors, configuration, etc.)</a:t>
            </a:r>
          </a:p>
          <a:p>
            <a:pPr lvl="1"/>
            <a:r>
              <a:rPr lang="en-US" smtClean="0"/>
              <a:t>Set properties of remote devices (e.g: ask node(s) to permit joining, leave the network, bind/unbind to a destination)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105400" y="1227138"/>
            <a:ext cx="1295400" cy="533400"/>
          </a:xfrm>
          <a:prstGeom prst="rect">
            <a:avLst/>
          </a:prstGeom>
          <a:solidFill>
            <a:srgbClr val="990000"/>
          </a:solidFill>
          <a:ln w="28575">
            <a:solidFill>
              <a:schemeClr val="tx1"/>
            </a:solidFill>
            <a:miter lim="800000"/>
            <a:headEnd/>
            <a:tailEnd/>
          </a:ln>
        </p:spPr>
        <p:txBody>
          <a:bodyPr wrap="none" anchor="ctr"/>
          <a:lstStyle/>
          <a:p>
            <a:endParaRPr lang="en-US"/>
          </a:p>
        </p:txBody>
      </p:sp>
      <p:sp>
        <p:nvSpPr>
          <p:cNvPr id="49155" name="Rectangle 3" descr="Light upward diagonal"/>
          <p:cNvSpPr>
            <a:spLocks noChangeArrowheads="1"/>
          </p:cNvSpPr>
          <p:nvPr/>
        </p:nvSpPr>
        <p:spPr bwMode="auto">
          <a:xfrm>
            <a:off x="3030538" y="1227138"/>
            <a:ext cx="2019300" cy="533400"/>
          </a:xfrm>
          <a:prstGeom prst="rect">
            <a:avLst/>
          </a:prstGeom>
          <a:pattFill prst="ltUpDiag">
            <a:fgClr>
              <a:srgbClr val="800000"/>
            </a:fgClr>
            <a:bgClr>
              <a:schemeClr val="tx1"/>
            </a:bgClr>
          </a:pattFill>
          <a:ln w="28575">
            <a:solidFill>
              <a:schemeClr val="tx1"/>
            </a:solidFill>
            <a:miter lim="800000"/>
            <a:headEnd/>
            <a:tailEnd/>
          </a:ln>
        </p:spPr>
        <p:txBody>
          <a:bodyPr wrap="none" anchor="ctr"/>
          <a:lstStyle/>
          <a:p>
            <a:endParaRPr lang="en-US"/>
          </a:p>
        </p:txBody>
      </p:sp>
      <p:sp>
        <p:nvSpPr>
          <p:cNvPr id="49156" name="Rectangle 4"/>
          <p:cNvSpPr>
            <a:spLocks noGrp="1" noChangeArrowheads="1"/>
          </p:cNvSpPr>
          <p:nvPr>
            <p:ph type="title"/>
          </p:nvPr>
        </p:nvSpPr>
        <p:spPr/>
        <p:txBody>
          <a:bodyPr/>
          <a:lstStyle/>
          <a:p>
            <a:r>
              <a:rPr lang="en-US" smtClean="0"/>
              <a:t>ZigBee Concepts: Addresses</a:t>
            </a:r>
          </a:p>
        </p:txBody>
      </p:sp>
      <p:sp>
        <p:nvSpPr>
          <p:cNvPr id="49157" name="Rectangle 5"/>
          <p:cNvSpPr>
            <a:spLocks noChangeArrowheads="1"/>
          </p:cNvSpPr>
          <p:nvPr/>
        </p:nvSpPr>
        <p:spPr bwMode="auto">
          <a:xfrm>
            <a:off x="1104900" y="1227138"/>
            <a:ext cx="1866900" cy="533400"/>
          </a:xfrm>
          <a:prstGeom prst="rect">
            <a:avLst/>
          </a:prstGeom>
          <a:solidFill>
            <a:srgbClr val="000080"/>
          </a:solidFill>
          <a:ln w="28575">
            <a:solidFill>
              <a:schemeClr val="tx1"/>
            </a:solidFill>
            <a:miter lim="800000"/>
            <a:headEnd/>
            <a:tailEnd/>
          </a:ln>
        </p:spPr>
        <p:txBody>
          <a:bodyPr wrap="none" anchor="ctr"/>
          <a:lstStyle/>
          <a:p>
            <a:endParaRPr lang="en-US"/>
          </a:p>
        </p:txBody>
      </p:sp>
      <p:sp>
        <p:nvSpPr>
          <p:cNvPr id="49158" name="Text Box 6"/>
          <p:cNvSpPr txBox="1">
            <a:spLocks noChangeArrowheads="1"/>
          </p:cNvSpPr>
          <p:nvPr/>
        </p:nvSpPr>
        <p:spPr bwMode="auto">
          <a:xfrm>
            <a:off x="5159375" y="1295400"/>
            <a:ext cx="1187450" cy="396875"/>
          </a:xfrm>
          <a:prstGeom prst="rect">
            <a:avLst/>
          </a:prstGeom>
          <a:noFill/>
          <a:ln w="9525">
            <a:noFill/>
            <a:miter lim="800000"/>
            <a:headEnd/>
            <a:tailEnd/>
          </a:ln>
        </p:spPr>
        <p:txBody>
          <a:bodyPr wrap="none">
            <a:spAutoFit/>
          </a:bodyPr>
          <a:lstStyle/>
          <a:p>
            <a:r>
              <a:rPr lang="en-US" sz="2000">
                <a:solidFill>
                  <a:schemeClr val="bg1"/>
                </a:solidFill>
              </a:rPr>
              <a:t>Endpoint</a:t>
            </a:r>
          </a:p>
        </p:txBody>
      </p:sp>
      <p:sp>
        <p:nvSpPr>
          <p:cNvPr id="49159" name="Text Box 7"/>
          <p:cNvSpPr txBox="1">
            <a:spLocks noChangeArrowheads="1"/>
          </p:cNvSpPr>
          <p:nvPr/>
        </p:nvSpPr>
        <p:spPr bwMode="auto">
          <a:xfrm>
            <a:off x="2971800" y="1295400"/>
            <a:ext cx="2117725" cy="396875"/>
          </a:xfrm>
          <a:prstGeom prst="rect">
            <a:avLst/>
          </a:prstGeom>
          <a:noFill/>
          <a:ln w="9525">
            <a:noFill/>
            <a:miter lim="800000"/>
            <a:headEnd/>
            <a:tailEnd/>
          </a:ln>
        </p:spPr>
        <p:txBody>
          <a:bodyPr wrap="none">
            <a:spAutoFit/>
          </a:bodyPr>
          <a:lstStyle/>
          <a:p>
            <a:r>
              <a:rPr lang="en-US" sz="2000">
                <a:solidFill>
                  <a:schemeClr val="bg1"/>
                </a:solidFill>
              </a:rPr>
              <a:t>Network Address</a:t>
            </a:r>
          </a:p>
        </p:txBody>
      </p:sp>
      <p:sp>
        <p:nvSpPr>
          <p:cNvPr id="49160" name="Text Box 8"/>
          <p:cNvSpPr txBox="1">
            <a:spLocks noChangeArrowheads="1"/>
          </p:cNvSpPr>
          <p:nvPr/>
        </p:nvSpPr>
        <p:spPr bwMode="auto">
          <a:xfrm>
            <a:off x="1550988" y="1295400"/>
            <a:ext cx="974725" cy="396875"/>
          </a:xfrm>
          <a:prstGeom prst="rect">
            <a:avLst/>
          </a:prstGeom>
          <a:noFill/>
          <a:ln w="9525">
            <a:noFill/>
            <a:miter lim="800000"/>
            <a:headEnd/>
            <a:tailEnd/>
          </a:ln>
        </p:spPr>
        <p:txBody>
          <a:bodyPr wrap="none">
            <a:spAutoFit/>
          </a:bodyPr>
          <a:lstStyle/>
          <a:p>
            <a:r>
              <a:rPr lang="en-US" sz="2000">
                <a:solidFill>
                  <a:schemeClr val="bg1"/>
                </a:solidFill>
              </a:rPr>
              <a:t>EUI-64</a:t>
            </a:r>
          </a:p>
        </p:txBody>
      </p:sp>
      <p:sp>
        <p:nvSpPr>
          <p:cNvPr id="49161" name="Line 9"/>
          <p:cNvSpPr>
            <a:spLocks noChangeShapeType="1"/>
          </p:cNvSpPr>
          <p:nvPr/>
        </p:nvSpPr>
        <p:spPr bwMode="auto">
          <a:xfrm flipV="1">
            <a:off x="1828800" y="1836738"/>
            <a:ext cx="304800" cy="762000"/>
          </a:xfrm>
          <a:prstGeom prst="line">
            <a:avLst/>
          </a:prstGeom>
          <a:noFill/>
          <a:ln w="9525">
            <a:solidFill>
              <a:schemeClr val="tx1"/>
            </a:solidFill>
            <a:round/>
            <a:headEnd/>
            <a:tailEnd type="triangle" w="med" len="med"/>
          </a:ln>
        </p:spPr>
        <p:txBody>
          <a:bodyPr/>
          <a:lstStyle/>
          <a:p>
            <a:endParaRPr lang="en-US"/>
          </a:p>
        </p:txBody>
      </p:sp>
      <p:graphicFrame>
        <p:nvGraphicFramePr>
          <p:cNvPr id="1625098" name="Group 10"/>
          <p:cNvGraphicFramePr>
            <a:graphicFrameLocks noGrp="1"/>
          </p:cNvGraphicFramePr>
          <p:nvPr/>
        </p:nvGraphicFramePr>
        <p:xfrm>
          <a:off x="609600" y="2598738"/>
          <a:ext cx="7772400" cy="3108960"/>
        </p:xfrm>
        <a:graphic>
          <a:graphicData uri="http://schemas.openxmlformats.org/drawingml/2006/table">
            <a:tbl>
              <a:tblPr/>
              <a:tblGrid>
                <a:gridCol w="2057400"/>
                <a:gridCol w="1828800"/>
                <a:gridCol w="1943100"/>
                <a:gridCol w="1943100"/>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64-bit globally unique address (IEEE “MAC address”) assigned to each device at manufacturing; never changes</a:t>
                      </a:r>
                    </a:p>
                  </a:txBody>
                  <a:tcPr marL="228600" marR="22860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16-bit network unique address (“node ID”) assigned to each device when it joins the network; may change over time</a:t>
                      </a:r>
                    </a:p>
                  </a:txBody>
                  <a:tcPr marL="228600" marR="22860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8-bit logical address within a device (similar to TCP port); each device or service implementation occupies an endpoint</a:t>
                      </a:r>
                    </a:p>
                  </a:txBody>
                  <a:tcPr marL="228600" marR="0"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16-bit field used as an application-specific message type</a:t>
                      </a:r>
                    </a:p>
                  </a:txBody>
                  <a:tcPr marL="228600" marR="0" horzOverflow="overflow">
                    <a:lnL>
                      <a:noFill/>
                    </a:lnL>
                    <a:lnR cap="flat">
                      <a:noFill/>
                    </a:lnR>
                    <a:lnT cap="flat">
                      <a:noFill/>
                    </a:lnT>
                    <a:lnB cap="flat">
                      <a:noFill/>
                    </a:lnB>
                    <a:lnTlToBr>
                      <a:noFill/>
                    </a:lnTlToBr>
                    <a:lnBlToTr>
                      <a:noFill/>
                    </a:lnBlToTr>
                    <a:noFill/>
                  </a:tcPr>
                </a:tc>
              </a:tr>
            </a:tbl>
          </a:graphicData>
        </a:graphic>
      </p:graphicFrame>
      <p:sp>
        <p:nvSpPr>
          <p:cNvPr id="49167" name="Line 23"/>
          <p:cNvSpPr>
            <a:spLocks noChangeShapeType="1"/>
          </p:cNvSpPr>
          <p:nvPr/>
        </p:nvSpPr>
        <p:spPr bwMode="auto">
          <a:xfrm flipV="1">
            <a:off x="3352800" y="1836738"/>
            <a:ext cx="0" cy="685800"/>
          </a:xfrm>
          <a:prstGeom prst="line">
            <a:avLst/>
          </a:prstGeom>
          <a:noFill/>
          <a:ln w="9525">
            <a:solidFill>
              <a:schemeClr val="tx1"/>
            </a:solidFill>
            <a:round/>
            <a:headEnd/>
            <a:tailEnd type="triangle" w="med" len="med"/>
          </a:ln>
        </p:spPr>
        <p:txBody>
          <a:bodyPr/>
          <a:lstStyle/>
          <a:p>
            <a:endParaRPr lang="en-US"/>
          </a:p>
        </p:txBody>
      </p:sp>
      <p:sp>
        <p:nvSpPr>
          <p:cNvPr id="49168" name="Line 24"/>
          <p:cNvSpPr>
            <a:spLocks noChangeShapeType="1"/>
          </p:cNvSpPr>
          <p:nvPr/>
        </p:nvSpPr>
        <p:spPr bwMode="auto">
          <a:xfrm flipH="1" flipV="1">
            <a:off x="5562600" y="1836738"/>
            <a:ext cx="0" cy="762000"/>
          </a:xfrm>
          <a:prstGeom prst="line">
            <a:avLst/>
          </a:prstGeom>
          <a:noFill/>
          <a:ln w="9525">
            <a:solidFill>
              <a:schemeClr val="tx1"/>
            </a:solidFill>
            <a:round/>
            <a:headEnd/>
            <a:tailEnd type="triangle" w="med" len="med"/>
          </a:ln>
        </p:spPr>
        <p:txBody>
          <a:bodyPr/>
          <a:lstStyle/>
          <a:p>
            <a:endParaRPr lang="en-US"/>
          </a:p>
        </p:txBody>
      </p:sp>
      <p:sp>
        <p:nvSpPr>
          <p:cNvPr id="49169" name="Rectangle 25"/>
          <p:cNvSpPr>
            <a:spLocks noChangeArrowheads="1"/>
          </p:cNvSpPr>
          <p:nvPr/>
        </p:nvSpPr>
        <p:spPr bwMode="auto">
          <a:xfrm>
            <a:off x="6459538" y="1227138"/>
            <a:ext cx="1371600" cy="533400"/>
          </a:xfrm>
          <a:prstGeom prst="rect">
            <a:avLst/>
          </a:prstGeom>
          <a:solidFill>
            <a:srgbClr val="3366FF"/>
          </a:solidFill>
          <a:ln w="28575">
            <a:solidFill>
              <a:schemeClr val="tx1"/>
            </a:solidFill>
            <a:miter lim="800000"/>
            <a:headEnd/>
            <a:tailEnd/>
          </a:ln>
        </p:spPr>
        <p:txBody>
          <a:bodyPr wrap="none" anchor="ctr"/>
          <a:lstStyle/>
          <a:p>
            <a:endParaRPr lang="en-US"/>
          </a:p>
        </p:txBody>
      </p:sp>
      <p:sp>
        <p:nvSpPr>
          <p:cNvPr id="49170" name="Line 26"/>
          <p:cNvSpPr>
            <a:spLocks noChangeShapeType="1"/>
          </p:cNvSpPr>
          <p:nvPr/>
        </p:nvSpPr>
        <p:spPr bwMode="auto">
          <a:xfrm flipH="1" flipV="1">
            <a:off x="7086600" y="1836738"/>
            <a:ext cx="0" cy="762000"/>
          </a:xfrm>
          <a:prstGeom prst="line">
            <a:avLst/>
          </a:prstGeom>
          <a:noFill/>
          <a:ln w="9525">
            <a:solidFill>
              <a:schemeClr val="tx1"/>
            </a:solidFill>
            <a:round/>
            <a:headEnd/>
            <a:tailEnd type="triangle" w="med" len="med"/>
          </a:ln>
        </p:spPr>
        <p:txBody>
          <a:bodyPr/>
          <a:lstStyle/>
          <a:p>
            <a:endParaRPr lang="en-US"/>
          </a:p>
        </p:txBody>
      </p:sp>
      <p:sp>
        <p:nvSpPr>
          <p:cNvPr id="49171" name="Text Box 27"/>
          <p:cNvSpPr txBox="1">
            <a:spLocks noChangeArrowheads="1"/>
          </p:cNvSpPr>
          <p:nvPr/>
        </p:nvSpPr>
        <p:spPr bwMode="auto">
          <a:xfrm>
            <a:off x="6488113" y="1295400"/>
            <a:ext cx="1312862" cy="396875"/>
          </a:xfrm>
          <a:prstGeom prst="rect">
            <a:avLst/>
          </a:prstGeom>
          <a:noFill/>
          <a:ln w="9525">
            <a:noFill/>
            <a:miter lim="800000"/>
            <a:headEnd/>
            <a:tailEnd/>
          </a:ln>
        </p:spPr>
        <p:txBody>
          <a:bodyPr wrap="none">
            <a:spAutoFit/>
          </a:bodyPr>
          <a:lstStyle/>
          <a:p>
            <a:r>
              <a:rPr lang="en-US" sz="2000">
                <a:solidFill>
                  <a:schemeClr val="bg1"/>
                </a:solidFill>
              </a:rPr>
              <a:t>Cluster ID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ZigBee Concepts: Binding Table</a:t>
            </a:r>
          </a:p>
        </p:txBody>
      </p:sp>
      <p:sp>
        <p:nvSpPr>
          <p:cNvPr id="50179" name="Content Placeholder 16"/>
          <p:cNvSpPr>
            <a:spLocks noGrp="1"/>
          </p:cNvSpPr>
          <p:nvPr>
            <p:ph idx="1"/>
          </p:nvPr>
        </p:nvSpPr>
        <p:spPr/>
        <p:txBody>
          <a:bodyPr/>
          <a:lstStyle/>
          <a:p>
            <a:r>
              <a:rPr lang="en-US" dirty="0" smtClean="0"/>
              <a:t>Bindings define persistent device relationships by matching a local endpoint to a remote endpoint &amp; EUI-64  </a:t>
            </a:r>
          </a:p>
          <a:p>
            <a:endParaRPr lang="en-US" dirty="0" smtClean="0"/>
          </a:p>
          <a:p>
            <a:endParaRPr lang="en-US" dirty="0" smtClean="0"/>
          </a:p>
          <a:p>
            <a:endParaRPr lang="en-US" dirty="0" smtClean="0"/>
          </a:p>
          <a:p>
            <a:endParaRPr lang="en-US" dirty="0" smtClean="0"/>
          </a:p>
          <a:p>
            <a:pPr lvl="1"/>
            <a:r>
              <a:rPr lang="en-US" dirty="0" smtClean="0"/>
              <a:t>Not required for </a:t>
            </a:r>
            <a:r>
              <a:rPr lang="en-US" dirty="0" err="1" smtClean="0"/>
              <a:t>ZigBee</a:t>
            </a:r>
            <a:r>
              <a:rPr lang="en-US" dirty="0" smtClean="0"/>
              <a:t> communication, but useful for frequently used, persistent communication paths </a:t>
            </a:r>
          </a:p>
          <a:p>
            <a:pPr lvl="1"/>
            <a:r>
              <a:rPr lang="en-US" dirty="0" smtClean="0"/>
              <a:t>Table stored locally at each device; non-volatile</a:t>
            </a:r>
          </a:p>
          <a:p>
            <a:pPr lvl="1"/>
            <a:r>
              <a:rPr lang="en-US" dirty="0" smtClean="0"/>
              <a:t>Binding type can be </a:t>
            </a:r>
            <a:r>
              <a:rPr lang="en-US" dirty="0" err="1" smtClean="0"/>
              <a:t>unicast</a:t>
            </a:r>
            <a:r>
              <a:rPr lang="en-US" dirty="0" smtClean="0"/>
              <a:t>, multicast or many-to-one</a:t>
            </a:r>
          </a:p>
          <a:p>
            <a:pPr lvl="1"/>
            <a:r>
              <a:rPr lang="en-US" dirty="0" smtClean="0">
                <a:sym typeface="Wingdings" pitchFamily="2" charset="2"/>
              </a:rPr>
              <a:t>“Cluster ID” is associated with each entry; represents the area of functionality (cluster) that the binding is used for (e.g. On/Off cluster)</a:t>
            </a:r>
          </a:p>
          <a:p>
            <a:pPr lvl="1"/>
            <a:r>
              <a:rPr lang="en-US" dirty="0" smtClean="0"/>
              <a:t>Remote node ID cache is also maintained (in RAM) to help resolve node ID </a:t>
            </a:r>
            <a:r>
              <a:rPr lang="en-US" dirty="0" smtClean="0">
                <a:sym typeface="Wingdings" pitchFamily="2" charset="2"/>
              </a:rPr>
              <a:t> EUI64 mappings for Binding Table destinations</a:t>
            </a:r>
          </a:p>
          <a:p>
            <a:pPr lvl="1"/>
            <a:r>
              <a:rPr lang="en-US" dirty="0" smtClean="0"/>
              <a:t>External provisioning tool can remotely create/delete entries via ZDO bind/unbind requests.</a:t>
            </a:r>
          </a:p>
          <a:p>
            <a:endParaRPr lang="en-US" dirty="0" smtClean="0"/>
          </a:p>
        </p:txBody>
      </p:sp>
      <p:graphicFrame>
        <p:nvGraphicFramePr>
          <p:cNvPr id="18" name="Group 4"/>
          <p:cNvGraphicFramePr>
            <a:graphicFrameLocks/>
          </p:cNvGraphicFramePr>
          <p:nvPr/>
        </p:nvGraphicFramePr>
        <p:xfrm>
          <a:off x="609600" y="1905000"/>
          <a:ext cx="7315200" cy="1267968"/>
        </p:xfrm>
        <a:graphic>
          <a:graphicData uri="http://schemas.openxmlformats.org/drawingml/2006/table">
            <a:tbl>
              <a:tblPr/>
              <a:tblGrid>
                <a:gridCol w="4389120"/>
                <a:gridCol w="2926080"/>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Source</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Destination</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8-bit source endpoint</a:t>
                      </a:r>
                    </a:p>
                  </a:txBody>
                  <a:tcPr anchor="ct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64-bit MAC address or </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16-bit group address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8-bit destination endpoint</a:t>
                      </a: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0186" name="Line 18"/>
          <p:cNvSpPr>
            <a:spLocks noChangeShapeType="1"/>
          </p:cNvSpPr>
          <p:nvPr/>
        </p:nvSpPr>
        <p:spPr bwMode="auto">
          <a:xfrm>
            <a:off x="2667000" y="2451100"/>
            <a:ext cx="1828800" cy="0"/>
          </a:xfrm>
          <a:prstGeom prst="line">
            <a:avLst/>
          </a:prstGeom>
          <a:noFill/>
          <a:ln w="28575">
            <a:solidFill>
              <a:schemeClr val="tx1"/>
            </a:solidFill>
            <a:round/>
            <a:headEnd/>
            <a:tailEnd type="triangle" w="lg" len="med"/>
          </a:ln>
        </p:spPr>
        <p:txBody>
          <a:bodyPr/>
          <a:lstStyle/>
          <a:p>
            <a:endParaRPr lang="en-US"/>
          </a:p>
        </p:txBody>
      </p:sp>
      <p:sp>
        <p:nvSpPr>
          <p:cNvPr id="50187" name="Text Box 19"/>
          <p:cNvSpPr txBox="1">
            <a:spLocks noChangeArrowheads="1"/>
          </p:cNvSpPr>
          <p:nvPr/>
        </p:nvSpPr>
        <p:spPr bwMode="auto">
          <a:xfrm>
            <a:off x="2895600" y="2376488"/>
            <a:ext cx="1060450" cy="366712"/>
          </a:xfrm>
          <a:prstGeom prst="rect">
            <a:avLst/>
          </a:prstGeom>
          <a:noFill/>
          <a:ln w="9525">
            <a:noFill/>
            <a:miter lim="800000"/>
            <a:headEnd/>
            <a:tailEnd/>
          </a:ln>
        </p:spPr>
        <p:txBody>
          <a:bodyPr wrap="none">
            <a:spAutoFit/>
          </a:bodyPr>
          <a:lstStyle/>
          <a:p>
            <a:r>
              <a:rPr lang="en-US" b="1">
                <a:solidFill>
                  <a:srgbClr val="990000"/>
                </a:solidFill>
              </a:rPr>
              <a:t>maps to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Ember </a:t>
            </a:r>
            <a:r>
              <a:rPr lang="en-US" dirty="0" err="1" smtClean="0"/>
              <a:t>ZigBee</a:t>
            </a:r>
            <a:r>
              <a:rPr lang="en-US" dirty="0" smtClean="0"/>
              <a:t> Platform</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p:cNvSpPr>
            <a:spLocks noGrp="1" noChangeArrowheads="1"/>
          </p:cNvSpPr>
          <p:nvPr>
            <p:ph type="title"/>
          </p:nvPr>
        </p:nvSpPr>
        <p:spPr/>
        <p:txBody>
          <a:bodyPr/>
          <a:lstStyle/>
          <a:p>
            <a:r>
              <a:rPr lang="en-US" dirty="0" smtClean="0"/>
              <a:t>Ember ZigBee Platform</a:t>
            </a:r>
          </a:p>
        </p:txBody>
      </p:sp>
      <p:sp>
        <p:nvSpPr>
          <p:cNvPr id="10243" name="Text Box 3"/>
          <p:cNvSpPr txBox="1">
            <a:spLocks noChangeArrowheads="1"/>
          </p:cNvSpPr>
          <p:nvPr/>
        </p:nvSpPr>
        <p:spPr bwMode="auto">
          <a:xfrm>
            <a:off x="131763" y="2806701"/>
            <a:ext cx="2247900" cy="1677987"/>
          </a:xfrm>
          <a:prstGeom prst="rect">
            <a:avLst/>
          </a:prstGeom>
          <a:noFill/>
          <a:ln w="9525">
            <a:noFill/>
            <a:miter lim="800000"/>
            <a:headEnd/>
            <a:tailEnd/>
          </a:ln>
        </p:spPr>
        <p:txBody>
          <a:bodyPr anchor="ctr" anchorCtr="1"/>
          <a:lstStyle/>
          <a:p>
            <a:pPr algn="ctr"/>
            <a:r>
              <a:rPr lang="en-US" sz="2000" b="1" i="1" dirty="0">
                <a:solidFill>
                  <a:srgbClr val="990000"/>
                </a:solidFill>
              </a:rPr>
              <a:t>The most robust, reliable, </a:t>
            </a:r>
            <a:r>
              <a:rPr lang="en-US" sz="2000" b="1" i="1" dirty="0" smtClean="0">
                <a:solidFill>
                  <a:srgbClr val="990000"/>
                </a:solidFill>
              </a:rPr>
              <a:t>and </a:t>
            </a:r>
            <a:r>
              <a:rPr lang="en-US" sz="2000" b="1" i="1" dirty="0">
                <a:solidFill>
                  <a:srgbClr val="990000"/>
                </a:solidFill>
              </a:rPr>
              <a:t>comprehensive ZigBee PRO software solution</a:t>
            </a:r>
          </a:p>
        </p:txBody>
      </p:sp>
      <p:sp>
        <p:nvSpPr>
          <p:cNvPr id="10245" name="Text Box 5"/>
          <p:cNvSpPr txBox="1">
            <a:spLocks noChangeArrowheads="1"/>
          </p:cNvSpPr>
          <p:nvPr/>
        </p:nvSpPr>
        <p:spPr bwMode="auto">
          <a:xfrm>
            <a:off x="6637338" y="2806701"/>
            <a:ext cx="2195512" cy="1677987"/>
          </a:xfrm>
          <a:prstGeom prst="rect">
            <a:avLst/>
          </a:prstGeom>
          <a:noFill/>
          <a:ln w="9525">
            <a:noFill/>
            <a:miter lim="800000"/>
            <a:headEnd/>
            <a:tailEnd/>
          </a:ln>
        </p:spPr>
        <p:txBody>
          <a:bodyPr anchor="ctr" anchorCtr="1"/>
          <a:lstStyle/>
          <a:p>
            <a:pPr algn="ctr"/>
            <a:r>
              <a:rPr lang="en-US" sz="2000" b="1" i="1" dirty="0">
                <a:solidFill>
                  <a:srgbClr val="FF6600"/>
                </a:solidFill>
              </a:rPr>
              <a:t>Most integrated </a:t>
            </a:r>
            <a:r>
              <a:rPr lang="en-US" sz="2000" b="1" i="1" dirty="0" smtClean="0">
                <a:solidFill>
                  <a:srgbClr val="FF6600"/>
                </a:solidFill>
              </a:rPr>
              <a:t>and </a:t>
            </a:r>
            <a:r>
              <a:rPr lang="en-US" sz="2000" b="1" i="1" dirty="0">
                <a:solidFill>
                  <a:srgbClr val="FF6600"/>
                </a:solidFill>
              </a:rPr>
              <a:t>complete development environment</a:t>
            </a:r>
          </a:p>
        </p:txBody>
      </p:sp>
      <p:sp>
        <p:nvSpPr>
          <p:cNvPr id="10246" name="Text Box 6"/>
          <p:cNvSpPr txBox="1">
            <a:spLocks noChangeArrowheads="1"/>
          </p:cNvSpPr>
          <p:nvPr/>
        </p:nvSpPr>
        <p:spPr bwMode="auto">
          <a:xfrm>
            <a:off x="2473325" y="4556126"/>
            <a:ext cx="3475038" cy="838200"/>
          </a:xfrm>
          <a:prstGeom prst="rect">
            <a:avLst/>
          </a:prstGeom>
          <a:solidFill>
            <a:srgbClr val="003399"/>
          </a:solidFill>
          <a:ln w="38100">
            <a:solidFill>
              <a:srgbClr val="FFFFFF"/>
            </a:solidFill>
            <a:miter lim="800000"/>
            <a:headEnd/>
            <a:tailEnd/>
          </a:ln>
        </p:spPr>
        <p:txBody>
          <a:bodyPr anchor="ctr" anchorCtr="1"/>
          <a:lstStyle/>
          <a:p>
            <a:pPr algn="ctr">
              <a:spcBef>
                <a:spcPct val="50000"/>
              </a:spcBef>
            </a:pPr>
            <a:r>
              <a:rPr lang="en-US" sz="2000" b="1" dirty="0" smtClean="0">
                <a:ln w="18415" cmpd="sng">
                  <a:noFill/>
                  <a:prstDash val="solid"/>
                </a:ln>
                <a:solidFill>
                  <a:srgbClr val="FFFFFF"/>
                </a:solidFill>
                <a:effectLst/>
              </a:rPr>
              <a:t>EM351 or EM357</a:t>
            </a:r>
            <a:endParaRPr lang="en-US" sz="2000" b="1" dirty="0">
              <a:ln w="18415" cmpd="sng">
                <a:noFill/>
                <a:prstDash val="solid"/>
              </a:ln>
              <a:solidFill>
                <a:srgbClr val="FFFFFF"/>
              </a:solidFill>
              <a:effectLst/>
            </a:endParaRPr>
          </a:p>
        </p:txBody>
      </p:sp>
      <p:sp>
        <p:nvSpPr>
          <p:cNvPr id="10247" name="Text Box 7"/>
          <p:cNvSpPr txBox="1">
            <a:spLocks noChangeArrowheads="1"/>
          </p:cNvSpPr>
          <p:nvPr/>
        </p:nvSpPr>
        <p:spPr bwMode="auto">
          <a:xfrm>
            <a:off x="2470150" y="2790826"/>
            <a:ext cx="3443288" cy="1776412"/>
          </a:xfrm>
          <a:prstGeom prst="rect">
            <a:avLst/>
          </a:prstGeom>
          <a:solidFill>
            <a:srgbClr val="990000"/>
          </a:solidFill>
          <a:ln w="38100">
            <a:solidFill>
              <a:srgbClr val="FFFFFF"/>
            </a:solidFill>
            <a:miter lim="800000"/>
            <a:headEnd/>
            <a:tailEnd/>
          </a:ln>
        </p:spPr>
        <p:txBody>
          <a:bodyPr anchor="ctr" anchorCtr="1"/>
          <a:lstStyle/>
          <a:p>
            <a:pPr algn="ctr">
              <a:spcBef>
                <a:spcPct val="50000"/>
              </a:spcBef>
            </a:pPr>
            <a:r>
              <a:rPr lang="en-US" sz="2000" b="1" dirty="0" err="1" smtClean="0">
                <a:ln w="18415" cmpd="sng">
                  <a:noFill/>
                  <a:prstDash val="solid"/>
                </a:ln>
                <a:solidFill>
                  <a:srgbClr val="FFFFFF"/>
                </a:solidFill>
                <a:effectLst/>
              </a:rPr>
              <a:t>EmberZNet</a:t>
            </a:r>
            <a:r>
              <a:rPr lang="en-US" sz="2000" b="1" dirty="0" smtClean="0">
                <a:ln w="18415" cmpd="sng">
                  <a:noFill/>
                  <a:prstDash val="solid"/>
                </a:ln>
                <a:solidFill>
                  <a:srgbClr val="FFFFFF"/>
                </a:solidFill>
                <a:effectLst/>
              </a:rPr>
              <a:t> PRO</a:t>
            </a:r>
            <a:endParaRPr lang="en-US" sz="2000" b="1" dirty="0">
              <a:ln w="18415" cmpd="sng">
                <a:noFill/>
                <a:prstDash val="solid"/>
              </a:ln>
              <a:solidFill>
                <a:srgbClr val="FFFFFF"/>
              </a:solidFill>
            </a:endParaRPr>
          </a:p>
          <a:p>
            <a:pPr algn="ctr">
              <a:spcBef>
                <a:spcPct val="50000"/>
              </a:spcBef>
            </a:pPr>
            <a:r>
              <a:rPr lang="en-US" sz="2000" b="1" dirty="0" smtClean="0">
                <a:ln w="18415" cmpd="sng">
                  <a:noFill/>
                  <a:prstDash val="solid"/>
                </a:ln>
                <a:solidFill>
                  <a:srgbClr val="FFFFFF"/>
                </a:solidFill>
                <a:effectLst/>
              </a:rPr>
              <a:t>Software</a:t>
            </a:r>
          </a:p>
        </p:txBody>
      </p:sp>
      <p:sp>
        <p:nvSpPr>
          <p:cNvPr id="10248" name="Text Box 8"/>
          <p:cNvSpPr txBox="1">
            <a:spLocks noChangeArrowheads="1"/>
          </p:cNvSpPr>
          <p:nvPr/>
        </p:nvSpPr>
        <p:spPr bwMode="auto">
          <a:xfrm>
            <a:off x="5921375" y="2159001"/>
            <a:ext cx="646113" cy="3249612"/>
          </a:xfrm>
          <a:prstGeom prst="rect">
            <a:avLst/>
          </a:prstGeom>
          <a:solidFill>
            <a:srgbClr val="FF6600"/>
          </a:solidFill>
          <a:ln w="38100">
            <a:solidFill>
              <a:srgbClr val="FFFFFF"/>
            </a:solidFill>
            <a:miter lim="800000"/>
            <a:headEnd/>
            <a:tailEnd/>
          </a:ln>
        </p:spPr>
        <p:txBody>
          <a:bodyPr vert="eaVert" anchor="ctr" anchorCtr="1"/>
          <a:lstStyle/>
          <a:p>
            <a:pPr algn="ctr">
              <a:spcBef>
                <a:spcPct val="50000"/>
              </a:spcBef>
            </a:pPr>
            <a:r>
              <a:rPr lang="en-US" sz="2000" b="1" dirty="0" smtClean="0">
                <a:ln w="18415" cmpd="sng">
                  <a:noFill/>
                  <a:prstDash val="solid"/>
                </a:ln>
                <a:solidFill>
                  <a:srgbClr val="FFFFFF"/>
                </a:solidFill>
                <a:effectLst/>
              </a:rPr>
              <a:t>Development </a:t>
            </a:r>
            <a:r>
              <a:rPr lang="en-US" sz="2000" b="1" dirty="0">
                <a:ln w="18415" cmpd="sng">
                  <a:noFill/>
                  <a:prstDash val="solid"/>
                </a:ln>
                <a:solidFill>
                  <a:srgbClr val="FFFFFF"/>
                </a:solidFill>
                <a:effectLst/>
              </a:rPr>
              <a:t>Tools</a:t>
            </a:r>
            <a:endParaRPr lang="en-US" sz="2000" b="1" dirty="0">
              <a:ln w="18415" cmpd="sng">
                <a:noFill/>
                <a:prstDash val="solid"/>
              </a:ln>
              <a:solidFill>
                <a:schemeClr val="bg1"/>
              </a:solidFill>
              <a:effectLst/>
            </a:endParaRPr>
          </a:p>
        </p:txBody>
      </p:sp>
      <p:sp>
        <p:nvSpPr>
          <p:cNvPr id="10249" name="AutoShape 9"/>
          <p:cNvSpPr>
            <a:spLocks noChangeArrowheads="1"/>
          </p:cNvSpPr>
          <p:nvPr/>
        </p:nvSpPr>
        <p:spPr bwMode="auto">
          <a:xfrm flipV="1">
            <a:off x="2471738" y="2008188"/>
            <a:ext cx="3444875" cy="792163"/>
          </a:xfrm>
          <a:prstGeom prst="flowChartDocument">
            <a:avLst/>
          </a:prstGeom>
          <a:solidFill>
            <a:schemeClr val="bg1">
              <a:lumMod val="50000"/>
            </a:schemeClr>
          </a:solidFill>
          <a:ln w="38100">
            <a:solidFill>
              <a:srgbClr val="FFFFFF"/>
            </a:solidFill>
            <a:miter lim="800000"/>
            <a:headEnd/>
            <a:tailEnd/>
          </a:ln>
        </p:spPr>
        <p:txBody>
          <a:bodyPr rot="10800000" anchor="ctr" anchorCtr="1"/>
          <a:lstStyle/>
          <a:p>
            <a:pPr algn="r">
              <a:spcBef>
                <a:spcPct val="50000"/>
              </a:spcBef>
            </a:pPr>
            <a:endParaRPr lang="en-US" sz="2000" b="1">
              <a:solidFill>
                <a:schemeClr val="bg1"/>
              </a:solidFill>
              <a:effectLst/>
            </a:endParaRPr>
          </a:p>
        </p:txBody>
      </p:sp>
      <p:sp>
        <p:nvSpPr>
          <p:cNvPr id="10250" name="Text Box 10"/>
          <p:cNvSpPr txBox="1">
            <a:spLocks noChangeArrowheads="1"/>
          </p:cNvSpPr>
          <p:nvPr/>
        </p:nvSpPr>
        <p:spPr bwMode="auto">
          <a:xfrm>
            <a:off x="2761102" y="2212946"/>
            <a:ext cx="2982035" cy="400110"/>
          </a:xfrm>
          <a:prstGeom prst="rect">
            <a:avLst/>
          </a:prstGeom>
          <a:noFill/>
          <a:ln w="9525">
            <a:noFill/>
            <a:miter lim="800000"/>
            <a:headEnd/>
            <a:tailEnd/>
          </a:ln>
        </p:spPr>
        <p:txBody>
          <a:bodyPr wrap="none" anchor="ctr">
            <a:spAutoFit/>
          </a:bodyPr>
          <a:lstStyle/>
          <a:p>
            <a:pPr algn="ctr"/>
            <a:r>
              <a:rPr lang="en-US" sz="2000" b="1" dirty="0">
                <a:ln w="18415" cmpd="sng">
                  <a:noFill/>
                  <a:prstDash val="solid"/>
                </a:ln>
                <a:solidFill>
                  <a:srgbClr val="FFFFFF"/>
                </a:solidFill>
                <a:effectLst/>
              </a:rPr>
              <a:t>Customer Applications</a:t>
            </a:r>
          </a:p>
        </p:txBody>
      </p:sp>
      <p:sp>
        <p:nvSpPr>
          <p:cNvPr id="10" name="Text Box 3"/>
          <p:cNvSpPr txBox="1">
            <a:spLocks noChangeArrowheads="1"/>
          </p:cNvSpPr>
          <p:nvPr/>
        </p:nvSpPr>
        <p:spPr bwMode="auto">
          <a:xfrm>
            <a:off x="1828800" y="5103813"/>
            <a:ext cx="5486400" cy="1677987"/>
          </a:xfrm>
          <a:prstGeom prst="rect">
            <a:avLst/>
          </a:prstGeom>
          <a:noFill/>
          <a:ln w="9525">
            <a:noFill/>
            <a:miter lim="800000"/>
            <a:headEnd/>
            <a:tailEnd/>
          </a:ln>
        </p:spPr>
        <p:txBody>
          <a:bodyPr anchor="ctr" anchorCtr="1"/>
          <a:lstStyle/>
          <a:p>
            <a:pPr algn="ctr"/>
            <a:r>
              <a:rPr lang="en-US" sz="2000" b="1" i="1" dirty="0" smtClean="0">
                <a:solidFill>
                  <a:srgbClr val="003399"/>
                </a:solidFill>
              </a:rPr>
              <a:t>Industry leading performance, code density and power consumption </a:t>
            </a:r>
          </a:p>
        </p:txBody>
      </p:sp>
      <p:sp>
        <p:nvSpPr>
          <p:cNvPr id="12" name="Text Box 3"/>
          <p:cNvSpPr txBox="1">
            <a:spLocks noChangeArrowheads="1"/>
          </p:cNvSpPr>
          <p:nvPr/>
        </p:nvSpPr>
        <p:spPr bwMode="auto">
          <a:xfrm>
            <a:off x="1981200" y="685800"/>
            <a:ext cx="5105400" cy="1677987"/>
          </a:xfrm>
          <a:prstGeom prst="rect">
            <a:avLst/>
          </a:prstGeom>
          <a:noFill/>
          <a:ln w="9525">
            <a:noFill/>
            <a:miter lim="800000"/>
            <a:headEnd/>
            <a:tailEnd/>
          </a:ln>
        </p:spPr>
        <p:txBody>
          <a:bodyPr anchor="ctr" anchorCtr="1"/>
          <a:lstStyle/>
          <a:p>
            <a:pPr algn="ctr"/>
            <a:r>
              <a:rPr lang="en-US" sz="2000" b="1" i="1" dirty="0" smtClean="0">
                <a:solidFill>
                  <a:schemeClr val="bg1">
                    <a:lumMod val="50000"/>
                  </a:schemeClr>
                </a:solidFill>
              </a:rPr>
              <a:t>Complete, ready for certification “template applications”</a:t>
            </a:r>
          </a:p>
        </p:txBody>
      </p:sp>
    </p:spTree>
    <p:extLst>
      <p:ext uri="{BB962C8B-B14F-4D97-AF65-F5344CB8AC3E}">
        <p14:creationId xmlns="" xmlns:p14="http://schemas.microsoft.com/office/powerpoint/2010/main" val="2304926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tobarber\AppData\Local\Microsoft\Windows\Temporary Internet Files\Content.Outlook\9IW7ZM43\EM35x-Chip-Reflection.jpg"/>
          <p:cNvPicPr>
            <a:picLocks noChangeAspect="1" noChangeArrowheads="1"/>
          </p:cNvPicPr>
          <p:nvPr/>
        </p:nvPicPr>
        <p:blipFill>
          <a:blip r:embed="rId3" cstate="print"/>
          <a:srcRect/>
          <a:stretch>
            <a:fillRect/>
          </a:stretch>
        </p:blipFill>
        <p:spPr bwMode="auto">
          <a:xfrm>
            <a:off x="76200" y="1066800"/>
            <a:ext cx="3424037" cy="4468368"/>
          </a:xfrm>
          <a:prstGeom prst="rect">
            <a:avLst/>
          </a:prstGeom>
          <a:noFill/>
        </p:spPr>
      </p:pic>
      <p:sp>
        <p:nvSpPr>
          <p:cNvPr id="120838" name="Rectangle 6"/>
          <p:cNvSpPr>
            <a:spLocks noGrp="1" noChangeArrowheads="1"/>
          </p:cNvSpPr>
          <p:nvPr>
            <p:ph type="title"/>
          </p:nvPr>
        </p:nvSpPr>
        <p:spPr/>
        <p:txBody>
          <a:bodyPr/>
          <a:lstStyle/>
          <a:p>
            <a:r>
              <a:rPr lang="en-US" dirty="0" smtClean="0"/>
              <a:t>EM35x Series ZigBee System-on-Chip</a:t>
            </a:r>
          </a:p>
        </p:txBody>
      </p:sp>
      <p:sp>
        <p:nvSpPr>
          <p:cNvPr id="7" name="Content Placeholder 6"/>
          <p:cNvSpPr>
            <a:spLocks noGrp="1"/>
          </p:cNvSpPr>
          <p:nvPr>
            <p:ph sz="half" idx="10"/>
          </p:nvPr>
        </p:nvSpPr>
        <p:spPr>
          <a:xfrm>
            <a:off x="3124200" y="3352800"/>
            <a:ext cx="5486400" cy="2514600"/>
          </a:xfrm>
          <a:solidFill>
            <a:srgbClr val="FFCC66"/>
          </a:solidFill>
          <a:effectLst>
            <a:outerShdw dist="114300" dir="2700000" algn="tl" rotWithShape="0">
              <a:schemeClr val="tx1">
                <a:lumMod val="50000"/>
                <a:lumOff val="50000"/>
                <a:alpha val="50000"/>
              </a:schemeClr>
            </a:outerShdw>
          </a:effectLst>
        </p:spPr>
        <p:txBody>
          <a:bodyPr anchor="ctr"/>
          <a:lstStyle/>
          <a:p>
            <a:pPr lvl="1">
              <a:buNone/>
            </a:pPr>
            <a:r>
              <a:rPr lang="en-US" b="1" dirty="0" smtClean="0"/>
              <a:t>EM351―</a:t>
            </a:r>
            <a:r>
              <a:rPr lang="en-US" i="1" dirty="0" smtClean="0"/>
              <a:t>integrates an ARM Cortex-M3 processor, IEEE 802.15.4 RF transceiver, 128 </a:t>
            </a:r>
            <a:r>
              <a:rPr lang="en-US" i="1" dirty="0" err="1" smtClean="0"/>
              <a:t>kB</a:t>
            </a:r>
            <a:r>
              <a:rPr lang="en-US" i="1" dirty="0" smtClean="0"/>
              <a:t> flash and 12 </a:t>
            </a:r>
            <a:r>
              <a:rPr lang="en-US" i="1" dirty="0" err="1" smtClean="0"/>
              <a:t>kB</a:t>
            </a:r>
            <a:r>
              <a:rPr lang="en-US" i="1" dirty="0" smtClean="0"/>
              <a:t> RAM and </a:t>
            </a:r>
            <a:r>
              <a:rPr lang="en-US" i="1" dirty="0" err="1" smtClean="0"/>
              <a:t>EmberZNet</a:t>
            </a:r>
            <a:r>
              <a:rPr lang="en-US" i="1" dirty="0" smtClean="0"/>
              <a:t> PRO network protocol stack supporting the ZigBee PRO Feature Set</a:t>
            </a:r>
          </a:p>
          <a:p>
            <a:pPr lvl="1"/>
            <a:endParaRPr lang="en-US" dirty="0" smtClean="0"/>
          </a:p>
          <a:p>
            <a:pPr lvl="1">
              <a:buNone/>
            </a:pPr>
            <a:r>
              <a:rPr lang="en-US" b="1" dirty="0" smtClean="0"/>
              <a:t>EM357―</a:t>
            </a:r>
            <a:r>
              <a:rPr lang="en-US" i="1" dirty="0" smtClean="0"/>
              <a:t>optimized for applications that require more memory, it has 192 </a:t>
            </a:r>
            <a:r>
              <a:rPr lang="en-US" i="1" dirty="0" err="1" smtClean="0"/>
              <a:t>kB</a:t>
            </a:r>
            <a:r>
              <a:rPr lang="en-US" i="1" dirty="0" smtClean="0"/>
              <a:t> flash and incorporates all the other characteristics and features of the EM351</a:t>
            </a:r>
            <a:endParaRPr lang="en-US" i="1" dirty="0"/>
          </a:p>
        </p:txBody>
      </p:sp>
      <p:sp>
        <p:nvSpPr>
          <p:cNvPr id="8" name="Content Placeholder 7"/>
          <p:cNvSpPr>
            <a:spLocks noGrp="1"/>
          </p:cNvSpPr>
          <p:nvPr>
            <p:ph sz="half" idx="11"/>
          </p:nvPr>
        </p:nvSpPr>
        <p:spPr>
          <a:xfrm>
            <a:off x="3200400" y="1066800"/>
            <a:ext cx="5212080" cy="2286000"/>
          </a:xfrm>
        </p:spPr>
        <p:txBody>
          <a:bodyPr/>
          <a:lstStyle/>
          <a:p>
            <a:r>
              <a:rPr lang="en-US" dirty="0" smtClean="0"/>
              <a:t>Third generation ZigBee mesh networking semiconductor systems</a:t>
            </a:r>
          </a:p>
          <a:p>
            <a:r>
              <a:rPr lang="en-US" dirty="0" smtClean="0"/>
              <a:t>Industry’s first ARM Cortex-M3 based ZigBee </a:t>
            </a:r>
            <a:r>
              <a:rPr lang="en-US" dirty="0" err="1" smtClean="0"/>
              <a:t>SoCs</a:t>
            </a:r>
            <a:endParaRPr lang="en-US" dirty="0" smtClean="0"/>
          </a:p>
          <a:p>
            <a:r>
              <a:rPr lang="en-US" dirty="0" smtClean="0"/>
              <a:t>Industry leading performance, code density and power consumption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p:cNvSpPr>
            <a:spLocks noGrp="1" noChangeArrowheads="1"/>
          </p:cNvSpPr>
          <p:nvPr>
            <p:ph type="title"/>
          </p:nvPr>
        </p:nvSpPr>
        <p:spPr/>
        <p:txBody>
          <a:bodyPr/>
          <a:lstStyle/>
          <a:p>
            <a:r>
              <a:rPr lang="en-US" dirty="0" smtClean="0"/>
              <a:t>Silicon Architectures </a:t>
            </a:r>
          </a:p>
        </p:txBody>
      </p:sp>
      <p:sp>
        <p:nvSpPr>
          <p:cNvPr id="3" name="Content Placeholder 2"/>
          <p:cNvSpPr>
            <a:spLocks noGrp="1"/>
          </p:cNvSpPr>
          <p:nvPr>
            <p:ph sz="half" idx="2"/>
          </p:nvPr>
        </p:nvSpPr>
        <p:spPr>
          <a:xfrm>
            <a:off x="838201" y="3733800"/>
            <a:ext cx="8072438" cy="2819400"/>
          </a:xfrm>
        </p:spPr>
        <p:txBody>
          <a:bodyPr/>
          <a:lstStyle/>
          <a:p>
            <a:r>
              <a:rPr lang="en-US" dirty="0" smtClean="0"/>
              <a:t>Network Co-Processor (NCP)</a:t>
            </a:r>
          </a:p>
          <a:p>
            <a:pPr lvl="1"/>
            <a:r>
              <a:rPr lang="en-US" dirty="0" smtClean="0"/>
              <a:t>ZigBee stack runs on EM35x, application runs on host processor</a:t>
            </a:r>
          </a:p>
          <a:p>
            <a:pPr lvl="1"/>
            <a:r>
              <a:rPr lang="en-US" dirty="0" smtClean="0"/>
              <a:t>“Gateway” class devices—smart meters, in-home display, thermostats, router</a:t>
            </a:r>
          </a:p>
          <a:p>
            <a:pPr lvl="1"/>
            <a:endParaRPr lang="en-US" dirty="0" smtClean="0"/>
          </a:p>
          <a:p>
            <a:r>
              <a:rPr lang="en-US" dirty="0" smtClean="0"/>
              <a:t>System-on-Chip (</a:t>
            </a:r>
            <a:r>
              <a:rPr lang="en-US" dirty="0" err="1" smtClean="0"/>
              <a:t>SoC</a:t>
            </a:r>
            <a:r>
              <a:rPr lang="en-US" dirty="0" smtClean="0"/>
              <a:t>)</a:t>
            </a:r>
          </a:p>
          <a:p>
            <a:pPr lvl="1"/>
            <a:r>
              <a:rPr lang="en-US" dirty="0" smtClean="0"/>
              <a:t>ZigBee stack and application run on EM35x</a:t>
            </a:r>
          </a:p>
          <a:p>
            <a:pPr lvl="1"/>
            <a:r>
              <a:rPr lang="en-US" dirty="0" smtClean="0"/>
              <a:t>“End” devices—sensors, lamp/appliance modules</a:t>
            </a:r>
          </a:p>
          <a:p>
            <a:endParaRPr lang="en-US" dirty="0"/>
          </a:p>
        </p:txBody>
      </p:sp>
      <p:sp>
        <p:nvSpPr>
          <p:cNvPr id="10243" name="Rectangle 5"/>
          <p:cNvSpPr>
            <a:spLocks noChangeArrowheads="1"/>
          </p:cNvSpPr>
          <p:nvPr/>
        </p:nvSpPr>
        <p:spPr bwMode="auto">
          <a:xfrm>
            <a:off x="941388" y="1219200"/>
            <a:ext cx="7772400" cy="3048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0" hangingPunct="0"/>
            <a:endParaRPr lang="en-US" b="1">
              <a:ea typeface="ＭＳ Ｐゴシック" pitchFamily="34" charset="-128"/>
            </a:endParaRPr>
          </a:p>
        </p:txBody>
      </p:sp>
      <p:sp>
        <p:nvSpPr>
          <p:cNvPr id="10244" name="Rectangle 6"/>
          <p:cNvSpPr>
            <a:spLocks noChangeArrowheads="1"/>
          </p:cNvSpPr>
          <p:nvPr/>
        </p:nvSpPr>
        <p:spPr bwMode="auto">
          <a:xfrm flipV="1">
            <a:off x="914400" y="2743200"/>
            <a:ext cx="7772400" cy="685800"/>
          </a:xfrm>
          <a:prstGeom prst="rect">
            <a:avLst/>
          </a:prstGeom>
          <a:solidFill>
            <a:srgbClr val="5C87A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0" hangingPunct="0"/>
            <a:endParaRPr lang="en-US" b="1">
              <a:solidFill>
                <a:srgbClr val="404040"/>
              </a:solidFill>
              <a:ea typeface="ＭＳ Ｐゴシック" pitchFamily="34" charset="-128"/>
            </a:endParaRPr>
          </a:p>
        </p:txBody>
      </p:sp>
      <p:sp>
        <p:nvSpPr>
          <p:cNvPr id="10245" name="Rectangle 7"/>
          <p:cNvSpPr>
            <a:spLocks noChangeArrowheads="1"/>
          </p:cNvSpPr>
          <p:nvPr/>
        </p:nvSpPr>
        <p:spPr bwMode="auto">
          <a:xfrm>
            <a:off x="914400" y="1981200"/>
            <a:ext cx="7772400" cy="685800"/>
          </a:xfrm>
          <a:prstGeom prst="rect">
            <a:avLst/>
          </a:prstGeom>
          <a:solidFill>
            <a:srgbClr val="F7BF8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0" hangingPunct="0"/>
            <a:endParaRPr lang="en-US" b="1">
              <a:solidFill>
                <a:srgbClr val="404040"/>
              </a:solidFill>
              <a:ea typeface="ＭＳ Ｐゴシック" pitchFamily="34" charset="-128"/>
            </a:endParaRPr>
          </a:p>
        </p:txBody>
      </p:sp>
      <p:sp>
        <p:nvSpPr>
          <p:cNvPr id="10246" name="Rectangle 8"/>
          <p:cNvSpPr>
            <a:spLocks noChangeArrowheads="1"/>
          </p:cNvSpPr>
          <p:nvPr/>
        </p:nvSpPr>
        <p:spPr bwMode="auto">
          <a:xfrm>
            <a:off x="914400" y="1600200"/>
            <a:ext cx="7772400" cy="304800"/>
          </a:xfrm>
          <a:prstGeom prst="rect">
            <a:avLst/>
          </a:prstGeom>
          <a:solidFill>
            <a:srgbClr val="FFF58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0" hangingPunct="0"/>
            <a:endParaRPr lang="en-US" b="1">
              <a:ea typeface="ＭＳ Ｐゴシック" pitchFamily="34" charset="-128"/>
            </a:endParaRPr>
          </a:p>
        </p:txBody>
      </p:sp>
      <p:sp>
        <p:nvSpPr>
          <p:cNvPr id="1440779" name="Rectangle 11"/>
          <p:cNvSpPr>
            <a:spLocks noChangeArrowheads="1"/>
          </p:cNvSpPr>
          <p:nvPr/>
        </p:nvSpPr>
        <p:spPr bwMode="auto">
          <a:xfrm>
            <a:off x="990600" y="3127254"/>
            <a:ext cx="2057400" cy="301746"/>
          </a:xfrm>
          <a:prstGeom prst="rect">
            <a:avLst/>
          </a:prstGeom>
          <a:solidFill>
            <a:srgbClr val="5C87A3"/>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eaLnBrk="0" hangingPunct="0">
              <a:defRPr/>
            </a:pPr>
            <a:r>
              <a:rPr lang="en-US" sz="1200" b="1" dirty="0">
                <a:solidFill>
                  <a:schemeClr val="bg1"/>
                </a:solidFill>
                <a:ea typeface="ＭＳ Ｐゴシック" pitchFamily="34" charset="-128"/>
              </a:rPr>
              <a:t>PHYSICAL RADIO (PHY)</a:t>
            </a:r>
          </a:p>
        </p:txBody>
      </p:sp>
      <p:sp>
        <p:nvSpPr>
          <p:cNvPr id="1440780" name="Rectangle 12"/>
          <p:cNvSpPr>
            <a:spLocks noChangeArrowheads="1"/>
          </p:cNvSpPr>
          <p:nvPr/>
        </p:nvSpPr>
        <p:spPr bwMode="auto">
          <a:xfrm>
            <a:off x="990600" y="2743200"/>
            <a:ext cx="2057400" cy="304800"/>
          </a:xfrm>
          <a:prstGeom prst="rect">
            <a:avLst/>
          </a:prstGeom>
          <a:solidFill>
            <a:srgbClr val="5C87A3"/>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eaLnBrk="0" hangingPunct="0">
              <a:defRPr/>
            </a:pPr>
            <a:r>
              <a:rPr lang="en-US" sz="1200" b="1" dirty="0">
                <a:solidFill>
                  <a:schemeClr val="bg1"/>
                </a:solidFill>
                <a:ea typeface="ＭＳ Ｐゴシック" pitchFamily="34" charset="-128"/>
              </a:rPr>
              <a:t>MEDIUM ACCESS (MAC)</a:t>
            </a:r>
          </a:p>
        </p:txBody>
      </p:sp>
      <p:sp>
        <p:nvSpPr>
          <p:cNvPr id="1440781" name="Rectangle 13"/>
          <p:cNvSpPr>
            <a:spLocks noChangeArrowheads="1"/>
          </p:cNvSpPr>
          <p:nvPr/>
        </p:nvSpPr>
        <p:spPr bwMode="auto">
          <a:xfrm>
            <a:off x="990600" y="1598613"/>
            <a:ext cx="457200" cy="306387"/>
          </a:xfrm>
          <a:prstGeom prst="rect">
            <a:avLst/>
          </a:prstGeom>
          <a:solidFill>
            <a:srgbClr val="FFF588"/>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algn="ctr" eaLnBrk="0" hangingPunct="0">
              <a:defRPr/>
            </a:pPr>
            <a:r>
              <a:rPr lang="en-US" sz="1200" b="1" dirty="0">
                <a:solidFill>
                  <a:schemeClr val="tx1">
                    <a:lumMod val="65000"/>
                    <a:lumOff val="35000"/>
                  </a:schemeClr>
                </a:solidFill>
                <a:ea typeface="ＭＳ Ｐゴシック" pitchFamily="34" charset="-128"/>
              </a:rPr>
              <a:t>APP</a:t>
            </a:r>
          </a:p>
        </p:txBody>
      </p:sp>
      <p:sp>
        <p:nvSpPr>
          <p:cNvPr id="1440782" name="Rectangle 14"/>
          <p:cNvSpPr>
            <a:spLocks noChangeArrowheads="1"/>
          </p:cNvSpPr>
          <p:nvPr/>
        </p:nvSpPr>
        <p:spPr bwMode="auto">
          <a:xfrm>
            <a:off x="1524000" y="1598613"/>
            <a:ext cx="457200" cy="306387"/>
          </a:xfrm>
          <a:prstGeom prst="rect">
            <a:avLst/>
          </a:prstGeom>
          <a:solidFill>
            <a:srgbClr val="FFF588"/>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algn="ctr" eaLnBrk="0" hangingPunct="0">
              <a:defRPr/>
            </a:pPr>
            <a:r>
              <a:rPr lang="en-US" sz="1200" b="1" dirty="0">
                <a:solidFill>
                  <a:schemeClr val="tx1">
                    <a:lumMod val="65000"/>
                    <a:lumOff val="35000"/>
                  </a:schemeClr>
                </a:solidFill>
                <a:ea typeface="ＭＳ Ｐゴシック" pitchFamily="34" charset="-128"/>
              </a:rPr>
              <a:t>APP</a:t>
            </a:r>
          </a:p>
        </p:txBody>
      </p:sp>
      <p:sp>
        <p:nvSpPr>
          <p:cNvPr id="1440783" name="Rectangle 15"/>
          <p:cNvSpPr>
            <a:spLocks noChangeArrowheads="1"/>
          </p:cNvSpPr>
          <p:nvPr/>
        </p:nvSpPr>
        <p:spPr bwMode="auto">
          <a:xfrm>
            <a:off x="2057400" y="1598613"/>
            <a:ext cx="304800" cy="306387"/>
          </a:xfrm>
          <a:prstGeom prst="rect">
            <a:avLst/>
          </a:prstGeom>
          <a:solidFill>
            <a:srgbClr val="FFF588"/>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eaLnBrk="0" hangingPunct="0">
              <a:defRPr/>
            </a:pPr>
            <a:r>
              <a:rPr lang="en-US" sz="1200" b="1" dirty="0">
                <a:solidFill>
                  <a:schemeClr val="tx1">
                    <a:lumMod val="65000"/>
                    <a:lumOff val="35000"/>
                  </a:schemeClr>
                </a:solidFill>
                <a:ea typeface="ＭＳ Ｐゴシック" pitchFamily="34" charset="-128"/>
              </a:rPr>
              <a:t>…</a:t>
            </a:r>
          </a:p>
        </p:txBody>
      </p:sp>
      <p:sp>
        <p:nvSpPr>
          <p:cNvPr id="11289" name="Freeform 17"/>
          <p:cNvSpPr>
            <a:spLocks/>
          </p:cNvSpPr>
          <p:nvPr/>
        </p:nvSpPr>
        <p:spPr bwMode="auto">
          <a:xfrm>
            <a:off x="2438400" y="1600200"/>
            <a:ext cx="609600" cy="1066800"/>
          </a:xfrm>
          <a:custGeom>
            <a:avLst/>
            <a:gdLst>
              <a:gd name="T0" fmla="*/ 0 w 624"/>
              <a:gd name="T1" fmla="*/ 0 h 960"/>
              <a:gd name="T2" fmla="*/ 139 w 624"/>
              <a:gd name="T3" fmla="*/ 0 h 960"/>
              <a:gd name="T4" fmla="*/ 139 w 624"/>
              <a:gd name="T5" fmla="*/ 95 h 960"/>
              <a:gd name="T6" fmla="*/ 74 w 624"/>
              <a:gd name="T7" fmla="*/ 95 h 960"/>
              <a:gd name="T8" fmla="*/ 74 w 624"/>
              <a:gd name="T9" fmla="*/ 29 h 960"/>
              <a:gd name="T10" fmla="*/ 0 w 624"/>
              <a:gd name="T11" fmla="*/ 29 h 960"/>
              <a:gd name="T12" fmla="*/ 0 w 624"/>
              <a:gd name="T13" fmla="*/ 0 h 960"/>
              <a:gd name="T14" fmla="*/ 0 60000 65536"/>
              <a:gd name="T15" fmla="*/ 0 60000 65536"/>
              <a:gd name="T16" fmla="*/ 0 60000 65536"/>
              <a:gd name="T17" fmla="*/ 0 60000 65536"/>
              <a:gd name="T18" fmla="*/ 0 60000 65536"/>
              <a:gd name="T19" fmla="*/ 0 60000 65536"/>
              <a:gd name="T20" fmla="*/ 0 60000 65536"/>
              <a:gd name="T21" fmla="*/ 0 w 624"/>
              <a:gd name="T22" fmla="*/ 0 h 960"/>
              <a:gd name="T23" fmla="*/ 624 w 624"/>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4" h="960">
                <a:moveTo>
                  <a:pt x="0" y="0"/>
                </a:moveTo>
                <a:lnTo>
                  <a:pt x="624" y="0"/>
                </a:lnTo>
                <a:lnTo>
                  <a:pt x="624" y="960"/>
                </a:lnTo>
                <a:lnTo>
                  <a:pt x="336" y="960"/>
                </a:lnTo>
                <a:lnTo>
                  <a:pt x="336" y="288"/>
                </a:lnTo>
                <a:lnTo>
                  <a:pt x="0" y="288"/>
                </a:lnTo>
                <a:lnTo>
                  <a:pt x="0" y="0"/>
                </a:lnTo>
                <a:close/>
              </a:path>
            </a:pathLst>
          </a:custGeom>
          <a:solidFill>
            <a:srgbClr val="F7BF84"/>
          </a:solidFill>
          <a:ln w="9525">
            <a:solidFill>
              <a:schemeClr val="tx1"/>
            </a:solidFill>
            <a:round/>
            <a:headEnd/>
            <a:tailEnd/>
          </a:ln>
          <a:effectLst>
            <a:outerShdw blurRad="63500" dist="38100" dir="2700000" algn="ctr" rotWithShape="0">
              <a:schemeClr val="tx1">
                <a:alpha val="75000"/>
              </a:schemeClr>
            </a:outerShdw>
          </a:effectLst>
        </p:spPr>
        <p:txBody>
          <a:bodyPr wrap="none" tIns="54864" anchor="t"/>
          <a:lstStyle/>
          <a:p>
            <a:pPr>
              <a:defRPr/>
            </a:pPr>
            <a:r>
              <a:rPr lang="en-US" sz="1200" b="1" dirty="0" smtClean="0">
                <a:solidFill>
                  <a:schemeClr val="tx1">
                    <a:lumMod val="65000"/>
                    <a:lumOff val="35000"/>
                  </a:schemeClr>
                </a:solidFill>
              </a:rPr>
              <a:t>ZDO</a:t>
            </a:r>
            <a:endParaRPr lang="en-US" sz="1200" b="1" dirty="0">
              <a:solidFill>
                <a:schemeClr val="tx1">
                  <a:lumMod val="65000"/>
                  <a:lumOff val="35000"/>
                </a:schemeClr>
              </a:solidFill>
            </a:endParaRPr>
          </a:p>
        </p:txBody>
      </p:sp>
      <p:sp>
        <p:nvSpPr>
          <p:cNvPr id="1440787" name="Rectangle 19"/>
          <p:cNvSpPr>
            <a:spLocks noChangeArrowheads="1"/>
          </p:cNvSpPr>
          <p:nvPr/>
        </p:nvSpPr>
        <p:spPr bwMode="auto">
          <a:xfrm>
            <a:off x="1524000" y="2365248"/>
            <a:ext cx="1143000" cy="301752"/>
          </a:xfrm>
          <a:prstGeom prst="rect">
            <a:avLst/>
          </a:prstGeom>
          <a:solidFill>
            <a:srgbClr val="F7BF84"/>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eaLnBrk="0" hangingPunct="0">
              <a:defRPr/>
            </a:pPr>
            <a:r>
              <a:rPr lang="en-US" sz="1200" b="1" dirty="0">
                <a:solidFill>
                  <a:schemeClr val="tx1">
                    <a:lumMod val="65000"/>
                    <a:lumOff val="35000"/>
                  </a:schemeClr>
                </a:solidFill>
                <a:ea typeface="ＭＳ Ｐゴシック" pitchFamily="34" charset="-128"/>
              </a:rPr>
              <a:t>NWK</a:t>
            </a:r>
          </a:p>
        </p:txBody>
      </p:sp>
      <p:sp>
        <p:nvSpPr>
          <p:cNvPr id="1440788" name="Rectangle 20"/>
          <p:cNvSpPr>
            <a:spLocks noChangeArrowheads="1"/>
          </p:cNvSpPr>
          <p:nvPr/>
        </p:nvSpPr>
        <p:spPr bwMode="auto">
          <a:xfrm>
            <a:off x="1524000" y="1981200"/>
            <a:ext cx="1143000" cy="301752"/>
          </a:xfrm>
          <a:prstGeom prst="rect">
            <a:avLst/>
          </a:prstGeom>
          <a:solidFill>
            <a:srgbClr val="F7BF84"/>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eaLnBrk="0" hangingPunct="0">
              <a:defRPr/>
            </a:pPr>
            <a:r>
              <a:rPr lang="en-US" sz="1200" b="1" dirty="0">
                <a:solidFill>
                  <a:schemeClr val="tx1">
                    <a:lumMod val="65000"/>
                    <a:lumOff val="35000"/>
                  </a:schemeClr>
                </a:solidFill>
                <a:ea typeface="ＭＳ Ｐゴシック" pitchFamily="34" charset="-128"/>
              </a:rPr>
              <a:t>APS</a:t>
            </a:r>
          </a:p>
        </p:txBody>
      </p:sp>
      <p:sp>
        <p:nvSpPr>
          <p:cNvPr id="1440789" name="Rectangle 21"/>
          <p:cNvSpPr>
            <a:spLocks noChangeArrowheads="1"/>
          </p:cNvSpPr>
          <p:nvPr/>
        </p:nvSpPr>
        <p:spPr bwMode="auto">
          <a:xfrm>
            <a:off x="990600" y="1981200"/>
            <a:ext cx="457200" cy="685800"/>
          </a:xfrm>
          <a:prstGeom prst="rect">
            <a:avLst/>
          </a:prstGeom>
          <a:solidFill>
            <a:srgbClr val="F7BF84"/>
          </a:solidFill>
          <a:ln w="9525">
            <a:solidFill>
              <a:schemeClr val="tx1"/>
            </a:solidFill>
            <a:miter lim="800000"/>
            <a:headEnd/>
            <a:tailEnd/>
          </a:ln>
          <a:effectLst>
            <a:outerShdw blurRad="63500" dist="38099" dir="2700000" algn="ctr" rotWithShape="0">
              <a:srgbClr val="000000">
                <a:alpha val="74998"/>
              </a:srgbClr>
            </a:outerShdw>
          </a:effectLst>
        </p:spPr>
        <p:txBody>
          <a:bodyPr wrap="none" lIns="0" rIns="0" anchor="ctr"/>
          <a:lstStyle/>
          <a:p>
            <a:pPr algn="ctr" eaLnBrk="0" hangingPunct="0">
              <a:defRPr/>
            </a:pPr>
            <a:r>
              <a:rPr lang="en-US" sz="1200" b="1">
                <a:solidFill>
                  <a:schemeClr val="tx1">
                    <a:lumMod val="65000"/>
                    <a:lumOff val="35000"/>
                  </a:schemeClr>
                </a:solidFill>
                <a:ea typeface="ＭＳ Ｐゴシック" pitchFamily="34" charset="-128"/>
              </a:rPr>
              <a:t>SSP</a:t>
            </a:r>
          </a:p>
        </p:txBody>
      </p:sp>
      <p:sp>
        <p:nvSpPr>
          <p:cNvPr id="1440791" name="AutoShape 23"/>
          <p:cNvSpPr>
            <a:spLocks noChangeArrowheads="1"/>
          </p:cNvSpPr>
          <p:nvPr/>
        </p:nvSpPr>
        <p:spPr bwMode="auto">
          <a:xfrm>
            <a:off x="4419600" y="1219200"/>
            <a:ext cx="1228725" cy="685800"/>
          </a:xfrm>
          <a:prstGeom prst="roundRect">
            <a:avLst>
              <a:gd name="adj" fmla="val 16667"/>
            </a:avLst>
          </a:prstGeom>
          <a:gradFill rotWithShape="1">
            <a:gsLst>
              <a:gs pos="0">
                <a:schemeClr val="bg1"/>
              </a:gs>
              <a:gs pos="100000">
                <a:schemeClr val="bg1">
                  <a:gamma/>
                  <a:shade val="80000"/>
                  <a:invGamma/>
                </a:schemeClr>
              </a:gs>
            </a:gsLst>
            <a:path path="shape">
              <a:fillToRect l="50000" t="50000" r="50000" b="50000"/>
            </a:path>
          </a:gradFill>
          <a:ln w="12700">
            <a:solidFill>
              <a:schemeClr val="tx1"/>
            </a:solidFill>
            <a:round/>
            <a:headEnd/>
            <a:tailEnd/>
          </a:ln>
          <a:effectLst/>
        </p:spPr>
        <p:txBody>
          <a:bodyPr wrap="none" anchor="ctr"/>
          <a:lstStyle/>
          <a:p>
            <a:pPr algn="ctr">
              <a:defRPr/>
            </a:pPr>
            <a:r>
              <a:rPr lang="en-US" sz="1400" b="1" dirty="0">
                <a:ea typeface="ＭＳ Ｐゴシック" pitchFamily="34" charset="-128"/>
              </a:rPr>
              <a:t>Host MCU</a:t>
            </a:r>
          </a:p>
        </p:txBody>
      </p:sp>
      <p:sp>
        <p:nvSpPr>
          <p:cNvPr id="1440795" name="Rectangle 27"/>
          <p:cNvSpPr>
            <a:spLocks noChangeArrowheads="1"/>
          </p:cNvSpPr>
          <p:nvPr/>
        </p:nvSpPr>
        <p:spPr bwMode="auto">
          <a:xfrm>
            <a:off x="1001712" y="1219199"/>
            <a:ext cx="2046288" cy="304801"/>
          </a:xfrm>
          <a:prstGeom prst="rect">
            <a:avLst/>
          </a:prstGeom>
          <a:solidFill>
            <a:schemeClr val="accent1"/>
          </a:solidFill>
          <a:ln w="9525">
            <a:solidFill>
              <a:schemeClr val="tx1"/>
            </a:solidFill>
            <a:miter lim="800000"/>
            <a:headEnd/>
            <a:tailEnd/>
          </a:ln>
          <a:effectLst>
            <a:outerShdw blurRad="63500" dist="38099" dir="2700000" algn="ctr" rotWithShape="0">
              <a:srgbClr val="000000">
                <a:alpha val="74998"/>
              </a:srgbClr>
            </a:outerShdw>
          </a:effectLst>
        </p:spPr>
        <p:txBody>
          <a:bodyPr wrap="none" anchor="ctr"/>
          <a:lstStyle/>
          <a:p>
            <a:pPr algn="ctr" eaLnBrk="0" hangingPunct="0">
              <a:defRPr/>
            </a:pPr>
            <a:r>
              <a:rPr lang="en-US" sz="1200" b="1" dirty="0">
                <a:solidFill>
                  <a:schemeClr val="bg1"/>
                </a:solidFill>
                <a:ea typeface="ＭＳ Ｐゴシック" pitchFamily="34" charset="-128"/>
              </a:rPr>
              <a:t>Other System Functions</a:t>
            </a:r>
          </a:p>
        </p:txBody>
      </p:sp>
      <p:sp>
        <p:nvSpPr>
          <p:cNvPr id="10250" name="AutoShape 29"/>
          <p:cNvSpPr>
            <a:spLocks/>
          </p:cNvSpPr>
          <p:nvPr/>
        </p:nvSpPr>
        <p:spPr bwMode="auto">
          <a:xfrm>
            <a:off x="803275" y="2743200"/>
            <a:ext cx="42863" cy="685800"/>
          </a:xfrm>
          <a:prstGeom prst="leftBracket">
            <a:avLst>
              <a:gd name="adj" fmla="val 177776"/>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200" b="1">
              <a:solidFill>
                <a:schemeClr val="bg1"/>
              </a:solidFill>
            </a:endParaRPr>
          </a:p>
        </p:txBody>
      </p:sp>
      <p:sp>
        <p:nvSpPr>
          <p:cNvPr id="10251" name="Text Box 30"/>
          <p:cNvSpPr txBox="1">
            <a:spLocks noChangeArrowheads="1"/>
          </p:cNvSpPr>
          <p:nvPr/>
        </p:nvSpPr>
        <p:spPr bwMode="auto">
          <a:xfrm rot="-1818313">
            <a:off x="277813" y="2950733"/>
            <a:ext cx="57943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200" i="1" dirty="0">
                <a:solidFill>
                  <a:srgbClr val="5F5F5F"/>
                </a:solidFill>
              </a:rPr>
              <a:t>Radio</a:t>
            </a:r>
          </a:p>
        </p:txBody>
      </p:sp>
      <p:sp>
        <p:nvSpPr>
          <p:cNvPr id="10252" name="AutoShape 31"/>
          <p:cNvSpPr>
            <a:spLocks/>
          </p:cNvSpPr>
          <p:nvPr/>
        </p:nvSpPr>
        <p:spPr bwMode="auto">
          <a:xfrm>
            <a:off x="784225" y="1981200"/>
            <a:ext cx="65088" cy="632778"/>
          </a:xfrm>
          <a:prstGeom prst="leftBracket">
            <a:avLst>
              <a:gd name="adj" fmla="val 114729"/>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200" b="1">
              <a:solidFill>
                <a:schemeClr val="tx1">
                  <a:lumMod val="65000"/>
                  <a:lumOff val="35000"/>
                </a:schemeClr>
              </a:solidFill>
            </a:endParaRPr>
          </a:p>
        </p:txBody>
      </p:sp>
      <p:sp>
        <p:nvSpPr>
          <p:cNvPr id="10253" name="Text Box 32"/>
          <p:cNvSpPr txBox="1">
            <a:spLocks noChangeArrowheads="1"/>
          </p:cNvSpPr>
          <p:nvPr/>
        </p:nvSpPr>
        <p:spPr bwMode="auto">
          <a:xfrm rot="-1818313">
            <a:off x="265113" y="2181225"/>
            <a:ext cx="56515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200" i="1" dirty="0">
                <a:solidFill>
                  <a:srgbClr val="5F5F5F"/>
                </a:solidFill>
              </a:rPr>
              <a:t>Stack</a:t>
            </a:r>
          </a:p>
        </p:txBody>
      </p:sp>
      <p:sp>
        <p:nvSpPr>
          <p:cNvPr id="10254" name="AutoShape 33"/>
          <p:cNvSpPr>
            <a:spLocks/>
          </p:cNvSpPr>
          <p:nvPr/>
        </p:nvSpPr>
        <p:spPr bwMode="auto">
          <a:xfrm>
            <a:off x="784225" y="1219200"/>
            <a:ext cx="68263" cy="661987"/>
          </a:xfrm>
          <a:prstGeom prst="leftBracket">
            <a:avLst>
              <a:gd name="adj" fmla="val 145464"/>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200" b="1">
              <a:solidFill>
                <a:schemeClr val="tx1">
                  <a:lumMod val="65000"/>
                  <a:lumOff val="35000"/>
                </a:schemeClr>
              </a:solidFill>
            </a:endParaRPr>
          </a:p>
        </p:txBody>
      </p:sp>
      <p:sp>
        <p:nvSpPr>
          <p:cNvPr id="10255" name="Text Box 34"/>
          <p:cNvSpPr txBox="1">
            <a:spLocks noChangeArrowheads="1"/>
          </p:cNvSpPr>
          <p:nvPr/>
        </p:nvSpPr>
        <p:spPr bwMode="auto">
          <a:xfrm rot="-1818313">
            <a:off x="257175" y="1420827"/>
            <a:ext cx="5715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en-US" sz="1200" i="1" dirty="0" err="1">
                <a:solidFill>
                  <a:srgbClr val="5F5F5F"/>
                </a:solidFill>
              </a:rPr>
              <a:t>App’n</a:t>
            </a:r>
            <a:endParaRPr lang="en-US" sz="1200" i="1" dirty="0">
              <a:solidFill>
                <a:srgbClr val="5F5F5F"/>
              </a:solidFill>
            </a:endParaRPr>
          </a:p>
        </p:txBody>
      </p:sp>
      <p:sp>
        <p:nvSpPr>
          <p:cNvPr id="1440816" name="AutoShape 48"/>
          <p:cNvSpPr>
            <a:spLocks noChangeArrowheads="1"/>
          </p:cNvSpPr>
          <p:nvPr/>
        </p:nvSpPr>
        <p:spPr bwMode="auto">
          <a:xfrm>
            <a:off x="4419600" y="1981200"/>
            <a:ext cx="1219200" cy="1447800"/>
          </a:xfrm>
          <a:prstGeom prst="roundRect">
            <a:avLst>
              <a:gd name="adj" fmla="val 16667"/>
            </a:avLst>
          </a:prstGeom>
          <a:gradFill rotWithShape="1">
            <a:gsLst>
              <a:gs pos="0">
                <a:schemeClr val="bg1"/>
              </a:gs>
              <a:gs pos="100000">
                <a:schemeClr val="bg1">
                  <a:gamma/>
                  <a:shade val="80000"/>
                  <a:invGamma/>
                </a:schemeClr>
              </a:gs>
            </a:gsLst>
            <a:path path="shape">
              <a:fillToRect l="50000" t="50000" r="50000" b="50000"/>
            </a:path>
          </a:gradFill>
          <a:ln w="28575">
            <a:solidFill>
              <a:schemeClr val="tx1"/>
            </a:solidFill>
            <a:round/>
            <a:headEnd/>
            <a:tailEnd/>
          </a:ln>
          <a:effectLst/>
        </p:spPr>
        <p:txBody>
          <a:bodyPr wrap="none" anchor="ctr"/>
          <a:lstStyle/>
          <a:p>
            <a:pPr algn="ctr">
              <a:defRPr/>
            </a:pPr>
            <a:r>
              <a:rPr lang="en-US" sz="1400" b="1" dirty="0">
                <a:ea typeface="ＭＳ Ｐゴシック" pitchFamily="34" charset="-128"/>
              </a:rPr>
              <a:t>ZigBee</a:t>
            </a:r>
            <a:br>
              <a:rPr lang="en-US" sz="1400" b="1" dirty="0">
                <a:ea typeface="ＭＳ Ｐゴシック" pitchFamily="34" charset="-128"/>
              </a:rPr>
            </a:br>
            <a:r>
              <a:rPr lang="en-US" sz="1400" b="1" dirty="0">
                <a:ea typeface="ＭＳ Ｐゴシック" pitchFamily="34" charset="-128"/>
              </a:rPr>
              <a:t>Network</a:t>
            </a:r>
            <a:br>
              <a:rPr lang="en-US" sz="1400" b="1" dirty="0">
                <a:ea typeface="ＭＳ Ｐゴシック" pitchFamily="34" charset="-128"/>
              </a:rPr>
            </a:br>
            <a:r>
              <a:rPr lang="en-US" sz="1400" b="1" dirty="0">
                <a:ea typeface="ＭＳ Ｐゴシック" pitchFamily="34" charset="-128"/>
              </a:rPr>
              <a:t>Co-Processor</a:t>
            </a:r>
          </a:p>
        </p:txBody>
      </p:sp>
      <p:sp>
        <p:nvSpPr>
          <p:cNvPr id="1440817" name="AutoShape 49"/>
          <p:cNvSpPr>
            <a:spLocks noChangeArrowheads="1"/>
          </p:cNvSpPr>
          <p:nvPr/>
        </p:nvSpPr>
        <p:spPr bwMode="auto">
          <a:xfrm>
            <a:off x="6705600" y="1219201"/>
            <a:ext cx="1219200" cy="2209799"/>
          </a:xfrm>
          <a:prstGeom prst="roundRect">
            <a:avLst>
              <a:gd name="adj" fmla="val 16667"/>
            </a:avLst>
          </a:prstGeom>
          <a:gradFill rotWithShape="1">
            <a:gsLst>
              <a:gs pos="0">
                <a:schemeClr val="bg1"/>
              </a:gs>
              <a:gs pos="100000">
                <a:schemeClr val="bg1">
                  <a:gamma/>
                  <a:shade val="80000"/>
                  <a:invGamma/>
                </a:schemeClr>
              </a:gs>
            </a:gsLst>
            <a:path path="shape">
              <a:fillToRect l="50000" t="50000" r="50000" b="50000"/>
            </a:path>
          </a:gradFill>
          <a:ln w="28575">
            <a:solidFill>
              <a:schemeClr val="tx1"/>
            </a:solidFill>
            <a:round/>
            <a:headEnd/>
            <a:tailEnd/>
          </a:ln>
          <a:effectLst/>
        </p:spPr>
        <p:txBody>
          <a:bodyPr wrap="none" anchor="ctr"/>
          <a:lstStyle/>
          <a:p>
            <a:pPr algn="ctr">
              <a:defRPr/>
            </a:pPr>
            <a:r>
              <a:rPr lang="en-US" sz="1400" b="1" dirty="0">
                <a:ea typeface="ＭＳ Ｐゴシック" pitchFamily="34" charset="-128"/>
              </a:rPr>
              <a:t>ZigBee</a:t>
            </a:r>
            <a:br>
              <a:rPr lang="en-US" sz="1400" b="1" dirty="0">
                <a:ea typeface="ＭＳ Ｐゴシック" pitchFamily="34" charset="-128"/>
              </a:rPr>
            </a:br>
            <a:r>
              <a:rPr lang="en-US" sz="1400" b="1" dirty="0">
                <a:ea typeface="ＭＳ Ｐゴシック" pitchFamily="34" charset="-128"/>
              </a:rPr>
              <a:t>System-</a:t>
            </a:r>
          </a:p>
          <a:p>
            <a:pPr algn="ctr">
              <a:defRPr/>
            </a:pPr>
            <a:r>
              <a:rPr lang="en-US" sz="1400" b="1" dirty="0">
                <a:ea typeface="ＭＳ Ｐゴシック" pitchFamily="34" charset="-128"/>
              </a:rPr>
              <a:t>on-</a:t>
            </a:r>
          </a:p>
          <a:p>
            <a:pPr algn="ctr">
              <a:defRPr/>
            </a:pPr>
            <a:r>
              <a:rPr lang="en-US" sz="1400" b="1" dirty="0">
                <a:ea typeface="ＭＳ Ｐゴシック" pitchFamily="34" charset="-128"/>
              </a:rPr>
              <a:t>Chip</a:t>
            </a:r>
          </a:p>
        </p:txBody>
      </p:sp>
    </p:spTree>
    <p:extLst>
      <p:ext uri="{BB962C8B-B14F-4D97-AF65-F5344CB8AC3E}">
        <p14:creationId xmlns="" xmlns:p14="http://schemas.microsoft.com/office/powerpoint/2010/main" val="439410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err="1" smtClean="0"/>
              <a:t>EmberZNet</a:t>
            </a:r>
            <a:r>
              <a:rPr lang="en-US" dirty="0" smtClean="0"/>
              <a:t> PRO Software</a:t>
            </a:r>
          </a:p>
        </p:txBody>
      </p:sp>
      <p:sp>
        <p:nvSpPr>
          <p:cNvPr id="14339" name="Rectangle 3"/>
          <p:cNvSpPr>
            <a:spLocks noGrp="1" noChangeArrowheads="1"/>
          </p:cNvSpPr>
          <p:nvPr>
            <p:ph sz="half" idx="2"/>
          </p:nvPr>
        </p:nvSpPr>
        <p:spPr>
          <a:xfrm>
            <a:off x="152400" y="914400"/>
            <a:ext cx="3810000" cy="4800600"/>
          </a:xfrm>
          <a:ln>
            <a:solidFill>
              <a:schemeClr val="tx2"/>
            </a:solidFill>
            <a:prstDash val="solid"/>
          </a:ln>
        </p:spPr>
        <p:txBody>
          <a:bodyPr/>
          <a:lstStyle/>
          <a:p>
            <a:pPr marL="0" indent="0" algn="ctr">
              <a:lnSpc>
                <a:spcPct val="90000"/>
              </a:lnSpc>
              <a:buFontTx/>
              <a:buNone/>
            </a:pPr>
            <a:r>
              <a:rPr lang="en-US" sz="2000" b="1" dirty="0" smtClean="0">
                <a:latin typeface="Arial" pitchFamily="34" charset="0"/>
                <a:ea typeface="ＭＳ Ｐゴシック" pitchFamily="34" charset="-128"/>
              </a:rPr>
              <a:t>Complete </a:t>
            </a:r>
            <a:r>
              <a:rPr lang="en-US" sz="2000" b="1" i="1" dirty="0" smtClean="0">
                <a:solidFill>
                  <a:srgbClr val="000080"/>
                </a:solidFill>
                <a:latin typeface="Arial" pitchFamily="34" charset="0"/>
                <a:ea typeface="ＭＳ Ｐゴシック" pitchFamily="34" charset="-128"/>
              </a:rPr>
              <a:t>ZigBee PRO</a:t>
            </a:r>
            <a:r>
              <a:rPr lang="en-US" sz="2000" b="1" dirty="0" smtClean="0">
                <a:latin typeface="Arial" pitchFamily="34" charset="0"/>
                <a:ea typeface="ＭＳ Ｐゴシック" pitchFamily="34" charset="-128"/>
              </a:rPr>
              <a:t> Feature Set Stack</a:t>
            </a:r>
            <a:r>
              <a:rPr lang="en-US" sz="2000" dirty="0" smtClean="0">
                <a:latin typeface="Arial" pitchFamily="34" charset="0"/>
                <a:ea typeface="ＭＳ Ｐゴシック" pitchFamily="34" charset="-128"/>
              </a:rPr>
              <a:t> </a:t>
            </a:r>
            <a:br>
              <a:rPr lang="en-US" sz="2000" dirty="0" smtClean="0">
                <a:latin typeface="Arial" pitchFamily="34" charset="0"/>
                <a:ea typeface="ＭＳ Ｐゴシック" pitchFamily="34" charset="-128"/>
              </a:rPr>
            </a:br>
            <a:r>
              <a:rPr lang="en-US" sz="1800" b="0" i="1" dirty="0" smtClean="0">
                <a:latin typeface="Arial" pitchFamily="34" charset="0"/>
                <a:ea typeface="ＭＳ Ｐゴシック" pitchFamily="34" charset="-128"/>
              </a:rPr>
              <a:t>(Most Deployed ZigBee Stack!)</a:t>
            </a:r>
          </a:p>
          <a:p>
            <a:pPr marL="450850" lvl="1">
              <a:lnSpc>
                <a:spcPct val="90000"/>
              </a:lnSpc>
              <a:spcBef>
                <a:spcPct val="5000"/>
              </a:spcBef>
            </a:pPr>
            <a:r>
              <a:rPr lang="en-US" sz="1700" dirty="0" smtClean="0">
                <a:latin typeface="Arial" pitchFamily="34" charset="0"/>
                <a:ea typeface="ＭＳ Ｐゴシック" pitchFamily="34" charset="-128"/>
              </a:rPr>
              <a:t>True mesh routing</a:t>
            </a:r>
          </a:p>
          <a:p>
            <a:pPr marL="450850" lvl="1">
              <a:lnSpc>
                <a:spcPct val="90000"/>
              </a:lnSpc>
              <a:spcBef>
                <a:spcPct val="5000"/>
              </a:spcBef>
            </a:pPr>
            <a:r>
              <a:rPr lang="en-US" sz="1700" dirty="0" smtClean="0">
                <a:latin typeface="Arial" pitchFamily="34" charset="0"/>
                <a:ea typeface="ＭＳ Ｐゴシック" pitchFamily="34" charset="-128"/>
              </a:rPr>
              <a:t>Stochastic Addressing</a:t>
            </a:r>
          </a:p>
          <a:p>
            <a:pPr marL="450850" lvl="1">
              <a:lnSpc>
                <a:spcPct val="90000"/>
              </a:lnSpc>
              <a:spcBef>
                <a:spcPct val="5000"/>
              </a:spcBef>
            </a:pPr>
            <a:r>
              <a:rPr lang="en-US" sz="1700" dirty="0" smtClean="0">
                <a:latin typeface="Arial" pitchFamily="34" charset="0"/>
                <a:ea typeface="ＭＳ Ｐゴシック" pitchFamily="34" charset="-128"/>
              </a:rPr>
              <a:t>Fragmentation</a:t>
            </a:r>
          </a:p>
          <a:p>
            <a:pPr marL="450850" lvl="1">
              <a:lnSpc>
                <a:spcPct val="90000"/>
              </a:lnSpc>
              <a:spcBef>
                <a:spcPct val="5000"/>
              </a:spcBef>
            </a:pPr>
            <a:r>
              <a:rPr lang="en-US" sz="1700" dirty="0" smtClean="0">
                <a:latin typeface="Arial" pitchFamily="34" charset="0"/>
                <a:ea typeface="ＭＳ Ｐゴシック" pitchFamily="34" charset="-128"/>
              </a:rPr>
              <a:t>Standard Security</a:t>
            </a:r>
          </a:p>
          <a:p>
            <a:pPr marL="450850" lvl="1">
              <a:lnSpc>
                <a:spcPct val="90000"/>
              </a:lnSpc>
              <a:spcBef>
                <a:spcPct val="5000"/>
              </a:spcBef>
            </a:pPr>
            <a:r>
              <a:rPr lang="en-US" sz="1700" dirty="0" smtClean="0">
                <a:latin typeface="Arial" pitchFamily="34" charset="0"/>
                <a:ea typeface="ＭＳ Ｐゴシック" pitchFamily="34" charset="-128"/>
              </a:rPr>
              <a:t>Frequency Agility</a:t>
            </a:r>
          </a:p>
          <a:p>
            <a:pPr marL="450850" lvl="1">
              <a:lnSpc>
                <a:spcPct val="90000"/>
              </a:lnSpc>
              <a:spcBef>
                <a:spcPct val="5000"/>
              </a:spcBef>
            </a:pPr>
            <a:r>
              <a:rPr lang="en-US" sz="1700" dirty="0" smtClean="0">
                <a:latin typeface="Arial" pitchFamily="34" charset="0"/>
                <a:ea typeface="ＭＳ Ｐゴシック" pitchFamily="34" charset="-128"/>
              </a:rPr>
              <a:t>PAN ID Conflict Resolution</a:t>
            </a:r>
          </a:p>
          <a:p>
            <a:pPr marL="450850" lvl="1">
              <a:lnSpc>
                <a:spcPct val="90000"/>
              </a:lnSpc>
              <a:spcBef>
                <a:spcPct val="5000"/>
              </a:spcBef>
            </a:pPr>
            <a:r>
              <a:rPr lang="en-US" sz="1700" dirty="0" smtClean="0">
                <a:latin typeface="Arial" pitchFamily="34" charset="0"/>
                <a:ea typeface="ＭＳ Ｐゴシック" pitchFamily="34" charset="-128"/>
              </a:rPr>
              <a:t>Many-to-one routing</a:t>
            </a:r>
          </a:p>
          <a:p>
            <a:pPr marL="450850" lvl="1">
              <a:lnSpc>
                <a:spcPct val="90000"/>
              </a:lnSpc>
              <a:spcBef>
                <a:spcPct val="5000"/>
              </a:spcBef>
            </a:pPr>
            <a:endParaRPr lang="en-US" sz="1800" dirty="0" smtClean="0">
              <a:latin typeface="Arial" pitchFamily="34" charset="0"/>
              <a:ea typeface="ＭＳ Ｐゴシック" pitchFamily="34" charset="-128"/>
            </a:endParaRPr>
          </a:p>
          <a:p>
            <a:pPr marL="450850" lvl="1" algn="ctr">
              <a:lnSpc>
                <a:spcPct val="90000"/>
              </a:lnSpc>
              <a:spcBef>
                <a:spcPct val="5000"/>
              </a:spcBef>
              <a:buNone/>
            </a:pPr>
            <a:r>
              <a:rPr lang="en-US" sz="2000" b="1" dirty="0" smtClean="0">
                <a:latin typeface="Arial" pitchFamily="34" charset="0"/>
                <a:ea typeface="ＭＳ Ｐゴシック" pitchFamily="34" charset="-128"/>
              </a:rPr>
              <a:t>Ember ZNET PRO </a:t>
            </a:r>
          </a:p>
          <a:p>
            <a:pPr marL="450850" lvl="1" algn="ctr">
              <a:lnSpc>
                <a:spcPct val="90000"/>
              </a:lnSpc>
              <a:spcBef>
                <a:spcPct val="5000"/>
              </a:spcBef>
              <a:buNone/>
            </a:pPr>
            <a:r>
              <a:rPr lang="en-US" sz="2000" b="1" dirty="0" smtClean="0">
                <a:latin typeface="Arial" pitchFamily="34" charset="0"/>
                <a:ea typeface="ＭＳ Ｐゴシック" pitchFamily="34" charset="-128"/>
              </a:rPr>
              <a:t>Enhanced Features </a:t>
            </a:r>
          </a:p>
          <a:p>
            <a:pPr marL="450850" lvl="1">
              <a:lnSpc>
                <a:spcPct val="90000"/>
              </a:lnSpc>
              <a:spcBef>
                <a:spcPct val="5000"/>
              </a:spcBef>
            </a:pPr>
            <a:r>
              <a:rPr lang="en-US" sz="1700" dirty="0" smtClean="0">
                <a:latin typeface="Arial" pitchFamily="34" charset="0"/>
                <a:ea typeface="ＭＳ Ｐゴシック" pitchFamily="34" charset="-128"/>
              </a:rPr>
              <a:t>Asymmetric links</a:t>
            </a:r>
          </a:p>
          <a:p>
            <a:pPr marL="450850" lvl="1">
              <a:lnSpc>
                <a:spcPct val="90000"/>
              </a:lnSpc>
              <a:spcBef>
                <a:spcPct val="5000"/>
              </a:spcBef>
            </a:pPr>
            <a:r>
              <a:rPr lang="en-US" sz="1700" dirty="0" smtClean="0">
                <a:latin typeface="Arial" pitchFamily="34" charset="0"/>
                <a:ea typeface="ＭＳ Ｐゴシック" pitchFamily="34" charset="-128"/>
              </a:rPr>
              <a:t>Intelligent table management</a:t>
            </a:r>
          </a:p>
          <a:p>
            <a:pPr marL="450850" lvl="1">
              <a:lnSpc>
                <a:spcPct val="90000"/>
              </a:lnSpc>
              <a:spcBef>
                <a:spcPct val="5000"/>
              </a:spcBef>
            </a:pPr>
            <a:r>
              <a:rPr lang="en-US" sz="1700" dirty="0" smtClean="0">
                <a:latin typeface="Arial" pitchFamily="34" charset="0"/>
                <a:ea typeface="ＭＳ Ｐゴシック" pitchFamily="34" charset="-128"/>
              </a:rPr>
              <a:t>Single stack for end point, </a:t>
            </a:r>
            <a:br>
              <a:rPr lang="en-US" sz="1700" dirty="0" smtClean="0">
                <a:latin typeface="Arial" pitchFamily="34" charset="0"/>
                <a:ea typeface="ＭＳ Ｐゴシック" pitchFamily="34" charset="-128"/>
              </a:rPr>
            </a:br>
            <a:r>
              <a:rPr lang="en-US" sz="1700" dirty="0" smtClean="0">
                <a:latin typeface="Arial" pitchFamily="34" charset="0"/>
                <a:ea typeface="ＭＳ Ｐゴシック" pitchFamily="34" charset="-128"/>
              </a:rPr>
              <a:t>router &amp; coordinator</a:t>
            </a:r>
          </a:p>
        </p:txBody>
      </p:sp>
      <p:sp>
        <p:nvSpPr>
          <p:cNvPr id="16" name="Content Placeholder 15"/>
          <p:cNvSpPr>
            <a:spLocks noGrp="1"/>
          </p:cNvSpPr>
          <p:nvPr>
            <p:ph sz="half" idx="10"/>
          </p:nvPr>
        </p:nvSpPr>
        <p:spPr>
          <a:xfrm>
            <a:off x="6553200" y="3124200"/>
            <a:ext cx="2362200" cy="2514600"/>
          </a:xfrm>
          <a:ln>
            <a:solidFill>
              <a:schemeClr val="tx2"/>
            </a:solidFill>
            <a:prstDash val="solid"/>
          </a:ln>
        </p:spPr>
        <p:txBody>
          <a:bodyPr/>
          <a:lstStyle/>
          <a:p>
            <a:pPr algn="ctr" eaLnBrk="0" hangingPunct="0">
              <a:spcBef>
                <a:spcPct val="20000"/>
              </a:spcBef>
              <a:buNone/>
            </a:pPr>
            <a:r>
              <a:rPr lang="en-US" sz="2000" dirty="0" smtClean="0">
                <a:ea typeface="ＭＳ Ｐゴシック" pitchFamily="34" charset="-128"/>
              </a:rPr>
              <a:t>Flexible Utilities</a:t>
            </a:r>
          </a:p>
          <a:p>
            <a:pPr marL="400050" lvl="1" indent="-285750" eaLnBrk="0" hangingPunct="0"/>
            <a:r>
              <a:rPr lang="en-US" sz="1700" dirty="0" smtClean="0">
                <a:latin typeface="Arial" pitchFamily="34" charset="0"/>
                <a:ea typeface="ＭＳ Ｐゴシック" pitchFamily="34" charset="-128"/>
                <a:cs typeface="Arial" pitchFamily="34" charset="0"/>
              </a:rPr>
              <a:t>Full-featured </a:t>
            </a:r>
            <a:r>
              <a:rPr lang="en-US" sz="1700" dirty="0" err="1" smtClean="0">
                <a:latin typeface="Arial" pitchFamily="34" charset="0"/>
                <a:ea typeface="ＭＳ Ｐゴシック" pitchFamily="34" charset="-128"/>
                <a:cs typeface="Arial" pitchFamily="34" charset="0"/>
              </a:rPr>
              <a:t>bootloader</a:t>
            </a:r>
            <a:r>
              <a:rPr lang="en-US" sz="1700" dirty="0" smtClean="0">
                <a:latin typeface="Arial" pitchFamily="34" charset="0"/>
                <a:ea typeface="ＭＳ Ｐゴシック" pitchFamily="34" charset="-128"/>
                <a:cs typeface="Arial" pitchFamily="34" charset="0"/>
              </a:rPr>
              <a:t> options</a:t>
            </a:r>
          </a:p>
          <a:p>
            <a:pPr marL="400050" lvl="1" indent="-285750" eaLnBrk="0" hangingPunct="0"/>
            <a:r>
              <a:rPr lang="en-US" sz="1700" dirty="0" smtClean="0">
                <a:latin typeface="Arial" pitchFamily="34" charset="0"/>
                <a:ea typeface="ＭＳ Ｐゴシック" pitchFamily="34" charset="-128"/>
                <a:cs typeface="Arial" pitchFamily="34" charset="0"/>
              </a:rPr>
              <a:t>Robust Mfg test libraries</a:t>
            </a:r>
          </a:p>
          <a:p>
            <a:pPr marL="400050" lvl="1" indent="-285750" eaLnBrk="0" hangingPunct="0"/>
            <a:r>
              <a:rPr lang="en-US" sz="1700" dirty="0" smtClean="0">
                <a:latin typeface="Arial" pitchFamily="34" charset="0"/>
                <a:ea typeface="ＭＳ Ｐゴシック" pitchFamily="34" charset="-128"/>
                <a:cs typeface="Arial" pitchFamily="34" charset="0"/>
              </a:rPr>
              <a:t>Powerful debug options</a:t>
            </a:r>
          </a:p>
          <a:p>
            <a:endParaRPr lang="en-US" dirty="0"/>
          </a:p>
        </p:txBody>
      </p:sp>
      <p:sp>
        <p:nvSpPr>
          <p:cNvPr id="17" name="Content Placeholder 16"/>
          <p:cNvSpPr>
            <a:spLocks noGrp="1"/>
          </p:cNvSpPr>
          <p:nvPr>
            <p:ph sz="half" idx="11"/>
          </p:nvPr>
        </p:nvSpPr>
        <p:spPr>
          <a:xfrm>
            <a:off x="4114800" y="914400"/>
            <a:ext cx="4800600" cy="1752600"/>
          </a:xfrm>
          <a:ln>
            <a:solidFill>
              <a:schemeClr val="tx2"/>
            </a:solidFill>
            <a:prstDash val="solid"/>
          </a:ln>
        </p:spPr>
        <p:txBody>
          <a:bodyPr rIns="0"/>
          <a:lstStyle/>
          <a:p>
            <a:pPr algn="ctr" eaLnBrk="0" hangingPunct="0">
              <a:spcBef>
                <a:spcPct val="20000"/>
              </a:spcBef>
              <a:buNone/>
            </a:pPr>
            <a:r>
              <a:rPr lang="en-US" sz="2000" dirty="0" smtClean="0">
                <a:ea typeface="ＭＳ Ｐゴシック" pitchFamily="34" charset="-128"/>
              </a:rPr>
              <a:t>Certifiable Reference Applications</a:t>
            </a:r>
            <a:endParaRPr lang="en-US" i="1" dirty="0" smtClean="0">
              <a:ea typeface="ＭＳ Ｐゴシック" pitchFamily="34" charset="-128"/>
            </a:endParaRPr>
          </a:p>
          <a:p>
            <a:pPr marL="450850" lvl="1" indent="-285750" eaLnBrk="0" hangingPunct="0">
              <a:spcBef>
                <a:spcPct val="5000"/>
              </a:spcBef>
            </a:pPr>
            <a:r>
              <a:rPr lang="en-US" sz="1700" dirty="0" smtClean="0">
                <a:ea typeface="ＭＳ Ｐゴシック" pitchFamily="34" charset="-128"/>
              </a:rPr>
              <a:t>Certified HA, SE &amp; LL Profile applications</a:t>
            </a:r>
          </a:p>
          <a:p>
            <a:pPr marL="450850" lvl="1" indent="-285750" eaLnBrk="0" hangingPunct="0">
              <a:spcBef>
                <a:spcPct val="5000"/>
              </a:spcBef>
            </a:pPr>
            <a:r>
              <a:rPr lang="en-US" sz="1700" dirty="0" smtClean="0">
                <a:ea typeface="ＭＳ Ｐゴシック" pitchFamily="34" charset="-128"/>
              </a:rPr>
              <a:t>Full </a:t>
            </a:r>
            <a:r>
              <a:rPr lang="en-US" sz="1700" dirty="0" smtClean="0"/>
              <a:t>ZigBee Cluster Library (</a:t>
            </a:r>
            <a:r>
              <a:rPr lang="en-US" sz="1700" dirty="0" err="1" smtClean="0">
                <a:ea typeface="ＭＳ Ｐゴシック" pitchFamily="34" charset="-128"/>
              </a:rPr>
              <a:t>ZCL</a:t>
            </a:r>
            <a:r>
              <a:rPr lang="en-US" sz="1700" dirty="0" smtClean="0">
                <a:ea typeface="ＭＳ Ｐゴシック" pitchFamily="34" charset="-128"/>
              </a:rPr>
              <a:t>) implementations</a:t>
            </a:r>
          </a:p>
          <a:p>
            <a:pPr marL="450850" lvl="1" indent="-285750" eaLnBrk="0" hangingPunct="0">
              <a:spcBef>
                <a:spcPct val="5000"/>
              </a:spcBef>
            </a:pPr>
            <a:r>
              <a:rPr lang="en-US" sz="1700" dirty="0" smtClean="0">
                <a:ea typeface="ＭＳ Ｐゴシック" pitchFamily="34" charset="-128"/>
              </a:rPr>
              <a:t>Flexible APIs</a:t>
            </a:r>
          </a:p>
          <a:p>
            <a:pPr marL="450850" lvl="1" indent="-285750" eaLnBrk="0" hangingPunct="0">
              <a:spcBef>
                <a:spcPct val="5000"/>
              </a:spcBef>
            </a:pPr>
            <a:r>
              <a:rPr lang="en-US" sz="1700" dirty="0" smtClean="0">
                <a:ea typeface="ＭＳ Ｐゴシック" pitchFamily="34" charset="-128"/>
              </a:rPr>
              <a:t>Ember AppBuilder Tool </a:t>
            </a:r>
          </a:p>
          <a:p>
            <a:endParaRPr lang="en-US" dirty="0"/>
          </a:p>
        </p:txBody>
      </p:sp>
      <p:grpSp>
        <p:nvGrpSpPr>
          <p:cNvPr id="2" name="Group 6"/>
          <p:cNvGrpSpPr>
            <a:grpSpLocks/>
          </p:cNvGrpSpPr>
          <p:nvPr/>
        </p:nvGrpSpPr>
        <p:grpSpPr bwMode="auto">
          <a:xfrm>
            <a:off x="3657600" y="2667000"/>
            <a:ext cx="2959100" cy="2667000"/>
            <a:chOff x="248" y="1296"/>
            <a:chExt cx="2488" cy="2192"/>
          </a:xfrm>
        </p:grpSpPr>
        <p:sp>
          <p:nvSpPr>
            <p:cNvPr id="14343" name="Text Box 7"/>
            <p:cNvSpPr txBox="1">
              <a:spLocks noChangeArrowheads="1"/>
            </p:cNvSpPr>
            <p:nvPr/>
          </p:nvSpPr>
          <p:spPr bwMode="auto">
            <a:xfrm>
              <a:off x="248" y="1296"/>
              <a:ext cx="2133" cy="1682"/>
            </a:xfrm>
            <a:prstGeom prst="rect">
              <a:avLst/>
            </a:prstGeom>
            <a:solidFill>
              <a:srgbClr val="009999"/>
            </a:solidFill>
            <a:ln w="38100">
              <a:solidFill>
                <a:srgbClr val="FFFFFF"/>
              </a:solidFill>
              <a:miter lim="800000"/>
              <a:headEnd/>
              <a:tailEnd/>
            </a:ln>
          </p:spPr>
          <p:txBody>
            <a:bodyPr anchorCtr="1"/>
            <a:lstStyle/>
            <a:p>
              <a:pPr algn="ctr">
                <a:spcBef>
                  <a:spcPct val="50000"/>
                </a:spcBef>
              </a:pPr>
              <a:r>
                <a:rPr lang="en-US" sz="1600" b="1" dirty="0">
                  <a:solidFill>
                    <a:schemeClr val="bg1"/>
                  </a:solidFill>
                </a:rPr>
                <a:t>Customer Applications</a:t>
              </a:r>
            </a:p>
          </p:txBody>
        </p:sp>
        <p:sp>
          <p:nvSpPr>
            <p:cNvPr id="14344" name="Text Box 8"/>
            <p:cNvSpPr txBox="1">
              <a:spLocks noChangeArrowheads="1"/>
            </p:cNvSpPr>
            <p:nvPr/>
          </p:nvSpPr>
          <p:spPr bwMode="auto">
            <a:xfrm>
              <a:off x="643" y="1591"/>
              <a:ext cx="1740" cy="1399"/>
            </a:xfrm>
            <a:prstGeom prst="rect">
              <a:avLst/>
            </a:prstGeom>
            <a:solidFill>
              <a:srgbClr val="990000"/>
            </a:solidFill>
            <a:ln w="38100">
              <a:solidFill>
                <a:srgbClr val="FFFFFF"/>
              </a:solidFill>
              <a:miter lim="800000"/>
              <a:headEnd/>
              <a:tailEnd/>
            </a:ln>
          </p:spPr>
          <p:txBody>
            <a:bodyPr anchorCtr="1"/>
            <a:lstStyle/>
            <a:p>
              <a:pPr algn="ctr">
                <a:spcBef>
                  <a:spcPct val="50000"/>
                </a:spcBef>
              </a:pPr>
              <a:r>
                <a:rPr lang="en-US" sz="1600" b="1">
                  <a:solidFill>
                    <a:schemeClr val="bg1"/>
                  </a:solidFill>
                </a:rPr>
                <a:t>Reference Apps</a:t>
              </a:r>
            </a:p>
          </p:txBody>
        </p:sp>
        <p:sp>
          <p:nvSpPr>
            <p:cNvPr id="14345" name="Text Box 9"/>
            <p:cNvSpPr txBox="1">
              <a:spLocks noChangeArrowheads="1"/>
            </p:cNvSpPr>
            <p:nvPr/>
          </p:nvSpPr>
          <p:spPr bwMode="auto">
            <a:xfrm>
              <a:off x="1274" y="1870"/>
              <a:ext cx="1105" cy="1133"/>
            </a:xfrm>
            <a:prstGeom prst="rect">
              <a:avLst/>
            </a:prstGeom>
            <a:solidFill>
              <a:srgbClr val="990000"/>
            </a:solidFill>
            <a:ln w="38100">
              <a:solidFill>
                <a:srgbClr val="FFFFFF"/>
              </a:solidFill>
              <a:miter lim="800000"/>
              <a:headEnd/>
              <a:tailEnd/>
            </a:ln>
          </p:spPr>
          <p:txBody>
            <a:bodyPr anchorCtr="1"/>
            <a:lstStyle/>
            <a:p>
              <a:pPr algn="ctr">
                <a:spcBef>
                  <a:spcPct val="50000"/>
                </a:spcBef>
              </a:pPr>
              <a:r>
                <a:rPr lang="en-US" sz="1600" b="1">
                  <a:solidFill>
                    <a:schemeClr val="bg1"/>
                  </a:solidFill>
                </a:rPr>
                <a:t>Utilities</a:t>
              </a:r>
            </a:p>
          </p:txBody>
        </p:sp>
        <p:sp>
          <p:nvSpPr>
            <p:cNvPr id="14346" name="Text Box 10"/>
            <p:cNvSpPr txBox="1">
              <a:spLocks noChangeArrowheads="1"/>
            </p:cNvSpPr>
            <p:nvPr/>
          </p:nvSpPr>
          <p:spPr bwMode="auto">
            <a:xfrm>
              <a:off x="249" y="2998"/>
              <a:ext cx="2133" cy="481"/>
            </a:xfrm>
            <a:prstGeom prst="rect">
              <a:avLst/>
            </a:prstGeom>
            <a:solidFill>
              <a:srgbClr val="808080"/>
            </a:solidFill>
            <a:ln w="38100">
              <a:solidFill>
                <a:srgbClr val="FFFFFF"/>
              </a:solidFill>
              <a:miter lim="800000"/>
              <a:headEnd/>
              <a:tailEnd/>
            </a:ln>
          </p:spPr>
          <p:txBody>
            <a:bodyPr anchor="ctr" anchorCtr="1"/>
            <a:lstStyle/>
            <a:p>
              <a:pPr algn="ctr">
                <a:spcBef>
                  <a:spcPct val="50000"/>
                </a:spcBef>
              </a:pPr>
              <a:r>
                <a:rPr lang="en-US" sz="1600" b="1" dirty="0" err="1" smtClean="0">
                  <a:solidFill>
                    <a:schemeClr val="bg1"/>
                  </a:solidFill>
                </a:rPr>
                <a:t>EM351</a:t>
              </a:r>
              <a:r>
                <a:rPr lang="en-US" sz="1600" b="1" dirty="0" smtClean="0">
                  <a:solidFill>
                    <a:schemeClr val="bg1"/>
                  </a:solidFill>
                </a:rPr>
                <a:t>/</a:t>
              </a:r>
              <a:r>
                <a:rPr lang="en-US" sz="1600" b="1" dirty="0" err="1" smtClean="0">
                  <a:solidFill>
                    <a:schemeClr val="bg1"/>
                  </a:solidFill>
                </a:rPr>
                <a:t>EM357</a:t>
              </a:r>
              <a:endParaRPr lang="en-US" sz="1600" b="1" dirty="0">
                <a:solidFill>
                  <a:schemeClr val="bg1"/>
                </a:solidFill>
              </a:endParaRPr>
            </a:p>
          </p:txBody>
        </p:sp>
        <p:sp>
          <p:nvSpPr>
            <p:cNvPr id="14347" name="Text Box 11"/>
            <p:cNvSpPr txBox="1">
              <a:spLocks noChangeArrowheads="1"/>
            </p:cNvSpPr>
            <p:nvPr/>
          </p:nvSpPr>
          <p:spPr bwMode="auto">
            <a:xfrm>
              <a:off x="249" y="2138"/>
              <a:ext cx="1707" cy="856"/>
            </a:xfrm>
            <a:prstGeom prst="rect">
              <a:avLst/>
            </a:prstGeom>
            <a:solidFill>
              <a:srgbClr val="990000"/>
            </a:solidFill>
            <a:ln w="38100">
              <a:solidFill>
                <a:srgbClr val="FFFFFF"/>
              </a:solidFill>
              <a:miter lim="800000"/>
              <a:headEnd/>
              <a:tailEnd/>
            </a:ln>
          </p:spPr>
          <p:txBody>
            <a:bodyPr anchor="ctr" anchorCtr="1"/>
            <a:lstStyle/>
            <a:p>
              <a:pPr algn="ctr">
                <a:spcBef>
                  <a:spcPct val="50000"/>
                </a:spcBef>
              </a:pPr>
              <a:r>
                <a:rPr lang="en-US" sz="1600" b="1" dirty="0" smtClean="0">
                  <a:solidFill>
                    <a:schemeClr val="bg1"/>
                  </a:solidFill>
                </a:rPr>
                <a:t>Ember </a:t>
              </a:r>
              <a:r>
                <a:rPr lang="en-US" sz="1600" b="1" dirty="0" err="1" smtClean="0">
                  <a:solidFill>
                    <a:schemeClr val="bg1"/>
                  </a:solidFill>
                </a:rPr>
                <a:t>ZNet</a:t>
              </a:r>
              <a:r>
                <a:rPr lang="en-US" sz="1600" b="1" dirty="0" smtClean="0">
                  <a:solidFill>
                    <a:schemeClr val="bg1"/>
                  </a:solidFill>
                </a:rPr>
                <a:t> </a:t>
              </a:r>
              <a:r>
                <a:rPr lang="en-US" sz="1600" b="1" dirty="0">
                  <a:solidFill>
                    <a:schemeClr val="bg1"/>
                  </a:solidFill>
                </a:rPr>
                <a:t>PRO</a:t>
              </a:r>
              <a:br>
                <a:rPr lang="en-US" sz="1600" b="1" dirty="0">
                  <a:solidFill>
                    <a:schemeClr val="bg1"/>
                  </a:solidFill>
                </a:rPr>
              </a:br>
              <a:r>
                <a:rPr lang="en-US" sz="1600" b="1" dirty="0">
                  <a:solidFill>
                    <a:schemeClr val="bg1"/>
                  </a:solidFill>
                </a:rPr>
                <a:t> Stack</a:t>
              </a:r>
            </a:p>
          </p:txBody>
        </p:sp>
        <p:sp>
          <p:nvSpPr>
            <p:cNvPr id="14348" name="Text Box 12"/>
            <p:cNvSpPr txBox="1">
              <a:spLocks noChangeArrowheads="1"/>
            </p:cNvSpPr>
            <p:nvPr/>
          </p:nvSpPr>
          <p:spPr bwMode="auto">
            <a:xfrm>
              <a:off x="2366" y="1296"/>
              <a:ext cx="370" cy="2192"/>
            </a:xfrm>
            <a:prstGeom prst="rect">
              <a:avLst/>
            </a:prstGeom>
            <a:solidFill>
              <a:srgbClr val="808080"/>
            </a:solidFill>
            <a:ln w="38100">
              <a:solidFill>
                <a:srgbClr val="FFFFFF"/>
              </a:solidFill>
              <a:miter lim="800000"/>
              <a:headEnd/>
              <a:tailEnd/>
            </a:ln>
          </p:spPr>
          <p:txBody>
            <a:bodyPr vert="eaVert" anchor="ctr" anchorCtr="1"/>
            <a:lstStyle/>
            <a:p>
              <a:pPr algn="ctr">
                <a:spcBef>
                  <a:spcPct val="50000"/>
                </a:spcBef>
              </a:pPr>
              <a:r>
                <a:rPr lang="en-US" sz="1600" b="1" dirty="0">
                  <a:solidFill>
                    <a:schemeClr val="bg1"/>
                  </a:solidFill>
                </a:rPr>
                <a:t>Development Tools</a:t>
              </a:r>
            </a:p>
          </p:txBody>
        </p:sp>
      </p:grpSp>
    </p:spTree>
    <p:extLst>
      <p:ext uri="{BB962C8B-B14F-4D97-AF65-F5344CB8AC3E}">
        <p14:creationId xmlns="" xmlns:p14="http://schemas.microsoft.com/office/powerpoint/2010/main" val="4408349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EM357breakout_board"/>
          <p:cNvPicPr>
            <a:picLocks noChangeAspect="1" noChangeArrowheads="1"/>
          </p:cNvPicPr>
          <p:nvPr/>
        </p:nvPicPr>
        <p:blipFill>
          <a:blip r:embed="rId3" cstate="print"/>
          <a:srcRect/>
          <a:stretch>
            <a:fillRect/>
          </a:stretch>
        </p:blipFill>
        <p:spPr bwMode="auto">
          <a:xfrm>
            <a:off x="6556375" y="4411663"/>
            <a:ext cx="2130425" cy="1506537"/>
          </a:xfrm>
          <a:prstGeom prst="rect">
            <a:avLst/>
          </a:prstGeom>
          <a:noFill/>
          <a:ln w="9525">
            <a:noFill/>
            <a:miter lim="800000"/>
            <a:headEnd/>
            <a:tailEnd/>
          </a:ln>
        </p:spPr>
      </p:pic>
      <p:sp>
        <p:nvSpPr>
          <p:cNvPr id="126979" name="Rectangle 3"/>
          <p:cNvSpPr>
            <a:spLocks noGrp="1" noChangeArrowheads="1"/>
          </p:cNvSpPr>
          <p:nvPr>
            <p:ph type="title"/>
          </p:nvPr>
        </p:nvSpPr>
        <p:spPr/>
        <p:txBody>
          <a:bodyPr/>
          <a:lstStyle/>
          <a:p>
            <a:r>
              <a:rPr lang="en-US" dirty="0" smtClean="0"/>
              <a:t>Development Tools</a:t>
            </a:r>
          </a:p>
        </p:txBody>
      </p:sp>
      <p:sp>
        <p:nvSpPr>
          <p:cNvPr id="15378" name="Line 5"/>
          <p:cNvSpPr>
            <a:spLocks noChangeShapeType="1"/>
          </p:cNvSpPr>
          <p:nvPr/>
        </p:nvSpPr>
        <p:spPr bwMode="auto">
          <a:xfrm>
            <a:off x="5867400" y="1143000"/>
            <a:ext cx="0" cy="3200400"/>
          </a:xfrm>
          <a:prstGeom prst="line">
            <a:avLst/>
          </a:prstGeom>
          <a:noFill/>
          <a:ln w="28575" cap="rnd">
            <a:solidFill>
              <a:srgbClr val="FF0000"/>
            </a:solidFill>
            <a:prstDash val="sysDot"/>
            <a:round/>
            <a:headEnd/>
            <a:tailEnd/>
          </a:ln>
        </p:spPr>
        <p:txBody>
          <a:bodyPr wrap="none" anchor="ctr"/>
          <a:lstStyle/>
          <a:p>
            <a:endParaRPr lang="en-US"/>
          </a:p>
        </p:txBody>
      </p:sp>
      <p:sp>
        <p:nvSpPr>
          <p:cNvPr id="15379" name="Line 6"/>
          <p:cNvSpPr>
            <a:spLocks noChangeShapeType="1"/>
          </p:cNvSpPr>
          <p:nvPr/>
        </p:nvSpPr>
        <p:spPr bwMode="auto">
          <a:xfrm>
            <a:off x="3048000" y="1143000"/>
            <a:ext cx="0" cy="3200400"/>
          </a:xfrm>
          <a:prstGeom prst="line">
            <a:avLst/>
          </a:prstGeom>
          <a:noFill/>
          <a:ln w="28575" cap="rnd">
            <a:solidFill>
              <a:srgbClr val="FF0000"/>
            </a:solidFill>
            <a:prstDash val="sysDot"/>
            <a:round/>
            <a:headEnd/>
            <a:tailEnd/>
          </a:ln>
        </p:spPr>
        <p:txBody>
          <a:bodyPr wrap="none" anchor="ctr"/>
          <a:lstStyle/>
          <a:p>
            <a:endParaRPr lang="en-US"/>
          </a:p>
        </p:txBody>
      </p:sp>
      <p:sp>
        <p:nvSpPr>
          <p:cNvPr id="15365" name="Text Box 7"/>
          <p:cNvSpPr txBox="1">
            <a:spLocks noChangeArrowheads="1"/>
          </p:cNvSpPr>
          <p:nvPr/>
        </p:nvSpPr>
        <p:spPr bwMode="auto">
          <a:xfrm>
            <a:off x="327025" y="3276600"/>
            <a:ext cx="2644775" cy="1066800"/>
          </a:xfrm>
          <a:prstGeom prst="rect">
            <a:avLst/>
          </a:prstGeom>
          <a:noFill/>
          <a:ln w="9525">
            <a:noFill/>
            <a:miter lim="800000"/>
            <a:headEnd/>
            <a:tailEnd/>
          </a:ln>
        </p:spPr>
        <p:txBody>
          <a:bodyPr/>
          <a:lstStyle/>
          <a:p>
            <a:pPr algn="ctr" eaLnBrk="0" hangingPunct="0">
              <a:spcBef>
                <a:spcPct val="50000"/>
              </a:spcBef>
            </a:pPr>
            <a:r>
              <a:rPr lang="en-US" sz="1600" dirty="0" smtClean="0"/>
              <a:t>Desktop Network Analyzer </a:t>
            </a:r>
            <a:r>
              <a:rPr lang="en-US" sz="1600" dirty="0"/>
              <a:t>provides a macroscopic view of the entire network from single console </a:t>
            </a:r>
          </a:p>
        </p:txBody>
      </p:sp>
      <p:sp>
        <p:nvSpPr>
          <p:cNvPr id="15366" name="Text Box 8"/>
          <p:cNvSpPr txBox="1">
            <a:spLocks noChangeArrowheads="1"/>
          </p:cNvSpPr>
          <p:nvPr/>
        </p:nvSpPr>
        <p:spPr bwMode="auto">
          <a:xfrm>
            <a:off x="381000" y="1066800"/>
            <a:ext cx="2667000" cy="7747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Desktop Network Analyzer</a:t>
            </a:r>
            <a:endParaRPr lang="en-US" sz="2000" b="1" dirty="0">
              <a:solidFill>
                <a:srgbClr val="990000"/>
              </a:solidFill>
            </a:endParaRPr>
          </a:p>
        </p:txBody>
      </p:sp>
      <p:pic>
        <p:nvPicPr>
          <p:cNvPr id="15367" name="Picture 9"/>
          <p:cNvPicPr>
            <a:picLocks noChangeAspect="1" noChangeArrowheads="1"/>
          </p:cNvPicPr>
          <p:nvPr/>
        </p:nvPicPr>
        <p:blipFill>
          <a:blip r:embed="rId4" cstate="print"/>
          <a:srcRect/>
          <a:stretch>
            <a:fillRect/>
          </a:stretch>
        </p:blipFill>
        <p:spPr bwMode="auto">
          <a:xfrm>
            <a:off x="609600" y="1841500"/>
            <a:ext cx="1981200" cy="1435100"/>
          </a:xfrm>
          <a:prstGeom prst="rect">
            <a:avLst/>
          </a:prstGeom>
          <a:noFill/>
          <a:ln w="9525">
            <a:noFill/>
            <a:miter lim="800000"/>
            <a:headEnd/>
            <a:tailEnd/>
          </a:ln>
        </p:spPr>
      </p:pic>
      <p:sp>
        <p:nvSpPr>
          <p:cNvPr id="15368" name="Text Box 10"/>
          <p:cNvSpPr txBox="1">
            <a:spLocks noChangeArrowheads="1"/>
          </p:cNvSpPr>
          <p:nvPr/>
        </p:nvSpPr>
        <p:spPr bwMode="auto">
          <a:xfrm>
            <a:off x="5943600" y="3276600"/>
            <a:ext cx="2709862" cy="1066800"/>
          </a:xfrm>
          <a:prstGeom prst="rect">
            <a:avLst/>
          </a:prstGeom>
          <a:noFill/>
          <a:ln w="9525">
            <a:noFill/>
            <a:miter lim="800000"/>
            <a:headEnd/>
            <a:tailEnd/>
          </a:ln>
        </p:spPr>
        <p:txBody>
          <a:bodyPr lIns="0" rIns="0"/>
          <a:lstStyle/>
          <a:p>
            <a:pPr algn="ctr" eaLnBrk="0" hangingPunct="0">
              <a:spcBef>
                <a:spcPct val="50000"/>
              </a:spcBef>
            </a:pPr>
            <a:r>
              <a:rPr lang="en-US" sz="1600" dirty="0" smtClean="0"/>
              <a:t>Packet Trace Port </a:t>
            </a:r>
            <a:r>
              <a:rPr lang="en-US" sz="1600" dirty="0"/>
              <a:t>reaches deep inside the silicon to trace packets and to monitor and control the application.</a:t>
            </a:r>
          </a:p>
        </p:txBody>
      </p:sp>
      <p:sp>
        <p:nvSpPr>
          <p:cNvPr id="15369" name="Text Box 11"/>
          <p:cNvSpPr txBox="1">
            <a:spLocks noChangeArrowheads="1"/>
          </p:cNvSpPr>
          <p:nvPr/>
        </p:nvSpPr>
        <p:spPr bwMode="auto">
          <a:xfrm>
            <a:off x="5943599" y="1066800"/>
            <a:ext cx="2709863" cy="7747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Packet Trace </a:t>
            </a:r>
            <a:r>
              <a:rPr lang="en-US" sz="2000" b="1" dirty="0">
                <a:solidFill>
                  <a:srgbClr val="990000"/>
                </a:solidFill>
              </a:rPr>
              <a:t>Port</a:t>
            </a:r>
          </a:p>
        </p:txBody>
      </p:sp>
      <p:pic>
        <p:nvPicPr>
          <p:cNvPr id="15370" name="Picture 12"/>
          <p:cNvPicPr>
            <a:picLocks noChangeAspect="1" noChangeArrowheads="1"/>
          </p:cNvPicPr>
          <p:nvPr/>
        </p:nvPicPr>
        <p:blipFill>
          <a:blip r:embed="rId5" cstate="print"/>
          <a:srcRect/>
          <a:stretch>
            <a:fillRect/>
          </a:stretch>
        </p:blipFill>
        <p:spPr bwMode="auto">
          <a:xfrm>
            <a:off x="6477000" y="1793875"/>
            <a:ext cx="1654175" cy="1482725"/>
          </a:xfrm>
          <a:prstGeom prst="rect">
            <a:avLst/>
          </a:prstGeom>
          <a:noFill/>
          <a:ln w="9525">
            <a:noFill/>
            <a:miter lim="800000"/>
            <a:headEnd/>
            <a:tailEnd/>
          </a:ln>
        </p:spPr>
      </p:pic>
      <p:sp>
        <p:nvSpPr>
          <p:cNvPr id="15371" name="Text Box 13"/>
          <p:cNvSpPr txBox="1">
            <a:spLocks noChangeArrowheads="1"/>
          </p:cNvSpPr>
          <p:nvPr/>
        </p:nvSpPr>
        <p:spPr bwMode="auto">
          <a:xfrm>
            <a:off x="3146425" y="3276600"/>
            <a:ext cx="2644775" cy="1066800"/>
          </a:xfrm>
          <a:prstGeom prst="rect">
            <a:avLst/>
          </a:prstGeom>
          <a:noFill/>
          <a:ln w="9525">
            <a:noFill/>
            <a:miter lim="800000"/>
            <a:headEnd/>
            <a:tailEnd/>
          </a:ln>
        </p:spPr>
        <p:txBody>
          <a:bodyPr lIns="0" rIns="0"/>
          <a:lstStyle/>
          <a:p>
            <a:pPr algn="ctr" eaLnBrk="0" hangingPunct="0">
              <a:spcBef>
                <a:spcPct val="50000"/>
              </a:spcBef>
            </a:pPr>
            <a:r>
              <a:rPr lang="en-US" sz="1600" dirty="0" smtClean="0"/>
              <a:t>Debug Adapter </a:t>
            </a:r>
            <a:r>
              <a:rPr lang="en-US" sz="1600" dirty="0"/>
              <a:t>provides a high-speed back-channel link </a:t>
            </a:r>
            <a:r>
              <a:rPr lang="en-US" sz="1600" dirty="0" smtClean="0"/>
              <a:t>between Desktop Network Analyzer and </a:t>
            </a:r>
            <a:r>
              <a:rPr lang="en-US" sz="1600" dirty="0"/>
              <a:t>node</a:t>
            </a:r>
          </a:p>
        </p:txBody>
      </p:sp>
      <p:sp>
        <p:nvSpPr>
          <p:cNvPr id="15372" name="Text Box 14"/>
          <p:cNvSpPr txBox="1">
            <a:spLocks noChangeArrowheads="1"/>
          </p:cNvSpPr>
          <p:nvPr/>
        </p:nvSpPr>
        <p:spPr bwMode="auto">
          <a:xfrm>
            <a:off x="3124200" y="1066800"/>
            <a:ext cx="2667000" cy="7747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Debug Adapter</a:t>
            </a:r>
            <a:endParaRPr lang="en-US" sz="2000" b="1" dirty="0">
              <a:solidFill>
                <a:srgbClr val="990000"/>
              </a:solidFill>
            </a:endParaRPr>
          </a:p>
        </p:txBody>
      </p:sp>
      <p:sp>
        <p:nvSpPr>
          <p:cNvPr id="15373" name="Line 15"/>
          <p:cNvSpPr>
            <a:spLocks noChangeShapeType="1"/>
          </p:cNvSpPr>
          <p:nvPr/>
        </p:nvSpPr>
        <p:spPr bwMode="auto">
          <a:xfrm>
            <a:off x="381000" y="4419600"/>
            <a:ext cx="8305800" cy="0"/>
          </a:xfrm>
          <a:prstGeom prst="line">
            <a:avLst/>
          </a:prstGeom>
          <a:noFill/>
          <a:ln w="9525">
            <a:solidFill>
              <a:srgbClr val="CC0000"/>
            </a:solidFill>
            <a:round/>
            <a:headEnd/>
            <a:tailEnd/>
          </a:ln>
        </p:spPr>
        <p:txBody>
          <a:bodyPr/>
          <a:lstStyle/>
          <a:p>
            <a:endParaRPr lang="en-US"/>
          </a:p>
        </p:txBody>
      </p:sp>
      <p:sp>
        <p:nvSpPr>
          <p:cNvPr id="15374" name="Text Box 16"/>
          <p:cNvSpPr txBox="1">
            <a:spLocks noChangeArrowheads="1"/>
          </p:cNvSpPr>
          <p:nvPr/>
        </p:nvSpPr>
        <p:spPr bwMode="auto">
          <a:xfrm>
            <a:off x="304800" y="4648200"/>
            <a:ext cx="1828800" cy="1143000"/>
          </a:xfrm>
          <a:prstGeom prst="rect">
            <a:avLst/>
          </a:prstGeom>
          <a:noFill/>
          <a:ln w="9525">
            <a:noFill/>
            <a:miter lim="800000"/>
            <a:headEnd/>
            <a:tailEnd/>
          </a:ln>
        </p:spPr>
        <p:txBody>
          <a:bodyPr anchor="ctr"/>
          <a:lstStyle/>
          <a:p>
            <a:pPr algn="ctr" eaLnBrk="0" hangingPunct="0"/>
            <a:r>
              <a:rPr lang="en-US" sz="2000" b="1" dirty="0" smtClean="0">
                <a:solidFill>
                  <a:srgbClr val="990000"/>
                </a:solidFill>
              </a:rPr>
              <a:t>Development </a:t>
            </a:r>
            <a:r>
              <a:rPr lang="en-US" sz="2000" b="1" dirty="0">
                <a:solidFill>
                  <a:srgbClr val="990000"/>
                </a:solidFill>
              </a:rPr>
              <a:t>Kits</a:t>
            </a:r>
          </a:p>
        </p:txBody>
      </p:sp>
      <p:sp>
        <p:nvSpPr>
          <p:cNvPr id="15375" name="Text Box 17"/>
          <p:cNvSpPr txBox="1">
            <a:spLocks noChangeArrowheads="1"/>
          </p:cNvSpPr>
          <p:nvPr/>
        </p:nvSpPr>
        <p:spPr bwMode="auto">
          <a:xfrm>
            <a:off x="3810000" y="4648200"/>
            <a:ext cx="3048000" cy="1447800"/>
          </a:xfrm>
          <a:prstGeom prst="rect">
            <a:avLst/>
          </a:prstGeom>
          <a:noFill/>
          <a:ln w="9525">
            <a:noFill/>
            <a:miter lim="800000"/>
            <a:headEnd/>
            <a:tailEnd/>
          </a:ln>
        </p:spPr>
        <p:txBody>
          <a:bodyPr/>
          <a:lstStyle/>
          <a:p>
            <a:pPr algn="ctr" eaLnBrk="0" hangingPunct="0">
              <a:spcBef>
                <a:spcPct val="50000"/>
              </a:spcBef>
            </a:pPr>
            <a:r>
              <a:rPr lang="en-US" sz="1600" dirty="0"/>
              <a:t>Pre-packaged </a:t>
            </a:r>
            <a:r>
              <a:rPr lang="en-US" sz="1600" dirty="0" smtClean="0"/>
              <a:t>Desktop Network Analyzer, debug adapter </a:t>
            </a:r>
            <a:r>
              <a:rPr lang="en-US" sz="1600" dirty="0"/>
              <a:t>and development boards for verifying initial hardware and software designs</a:t>
            </a:r>
          </a:p>
        </p:txBody>
      </p:sp>
      <p:pic>
        <p:nvPicPr>
          <p:cNvPr id="15376" name="Picture 18"/>
          <p:cNvPicPr>
            <a:picLocks noChangeAspect="1" noChangeArrowheads="1"/>
          </p:cNvPicPr>
          <p:nvPr/>
        </p:nvPicPr>
        <p:blipFill>
          <a:blip r:embed="rId6" cstate="print"/>
          <a:srcRect/>
          <a:stretch>
            <a:fillRect/>
          </a:stretch>
        </p:blipFill>
        <p:spPr bwMode="auto">
          <a:xfrm>
            <a:off x="2279650" y="4676775"/>
            <a:ext cx="1428750" cy="1219200"/>
          </a:xfrm>
          <a:prstGeom prst="rect">
            <a:avLst/>
          </a:prstGeom>
          <a:noFill/>
          <a:ln w="9525">
            <a:noFill/>
            <a:miter lim="800000"/>
            <a:headEnd/>
            <a:tailEnd/>
          </a:ln>
        </p:spPr>
      </p:pic>
      <p:pic>
        <p:nvPicPr>
          <p:cNvPr id="15377" name="Picture 19" descr="InSight_Adapter"/>
          <p:cNvPicPr>
            <a:picLocks noChangeAspect="1" noChangeArrowheads="1"/>
          </p:cNvPicPr>
          <p:nvPr/>
        </p:nvPicPr>
        <p:blipFill>
          <a:blip r:embed="rId7" cstate="print"/>
          <a:srcRect/>
          <a:stretch>
            <a:fillRect/>
          </a:stretch>
        </p:blipFill>
        <p:spPr bwMode="auto">
          <a:xfrm>
            <a:off x="3646488" y="2017713"/>
            <a:ext cx="1617662" cy="1144587"/>
          </a:xfrm>
          <a:prstGeom prst="rect">
            <a:avLst/>
          </a:prstGeom>
          <a:noFill/>
          <a:ln w="9525">
            <a:noFill/>
            <a:miter lim="800000"/>
            <a:headEnd/>
            <a:tailEnd/>
          </a:ln>
        </p:spPr>
      </p:pic>
      <p:sp>
        <p:nvSpPr>
          <p:cNvPr id="22" name="Line 15"/>
          <p:cNvSpPr>
            <a:spLocks noChangeShapeType="1"/>
          </p:cNvSpPr>
          <p:nvPr/>
        </p:nvSpPr>
        <p:spPr bwMode="auto">
          <a:xfrm>
            <a:off x="381000" y="1066800"/>
            <a:ext cx="8305800" cy="0"/>
          </a:xfrm>
          <a:prstGeom prst="line">
            <a:avLst/>
          </a:prstGeom>
          <a:noFill/>
          <a:ln w="9525">
            <a:solidFill>
              <a:srgbClr val="CC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79400" y="2133600"/>
            <a:ext cx="2311400" cy="990600"/>
          </a:xfrm>
          <a:prstGeom prst="rect">
            <a:avLst/>
          </a:prstGeom>
          <a:solidFill>
            <a:srgbClr val="FFF588"/>
          </a:solidFill>
          <a:ln w="9525">
            <a:noFill/>
            <a:miter lim="800000"/>
            <a:headEnd/>
            <a:tailEnd/>
          </a:ln>
        </p:spPr>
        <p:txBody>
          <a:bodyPr wrap="none" anchor="ctr"/>
          <a:lstStyle/>
          <a:p>
            <a:pPr algn="r" eaLnBrk="0" hangingPunct="0"/>
            <a:r>
              <a:rPr lang="en-US" b="1">
                <a:ea typeface="MS PGothic" pitchFamily="34" charset="-128"/>
              </a:rPr>
              <a:t>Application Profiles</a:t>
            </a:r>
          </a:p>
          <a:p>
            <a:pPr algn="r" eaLnBrk="0" hangingPunct="0"/>
            <a:r>
              <a:rPr lang="en-US" sz="1200" b="1">
                <a:ea typeface="MS PGothic" pitchFamily="34" charset="-128"/>
              </a:rPr>
              <a:t>(defined by ZigBee and OEMs)</a:t>
            </a:r>
            <a:endParaRPr lang="en-US" b="1">
              <a:ea typeface="MS PGothic" pitchFamily="34" charset="-128"/>
            </a:endParaRPr>
          </a:p>
        </p:txBody>
      </p:sp>
      <p:sp>
        <p:nvSpPr>
          <p:cNvPr id="6147" name="Rectangle 3"/>
          <p:cNvSpPr>
            <a:spLocks noChangeArrowheads="1"/>
          </p:cNvSpPr>
          <p:nvPr/>
        </p:nvSpPr>
        <p:spPr bwMode="auto">
          <a:xfrm>
            <a:off x="279400" y="3200400"/>
            <a:ext cx="2311400" cy="990600"/>
          </a:xfrm>
          <a:prstGeom prst="rect">
            <a:avLst/>
          </a:prstGeom>
          <a:solidFill>
            <a:srgbClr val="F7BF84"/>
          </a:solidFill>
          <a:ln w="9525">
            <a:noFill/>
            <a:miter lim="800000"/>
            <a:headEnd/>
            <a:tailEnd/>
          </a:ln>
        </p:spPr>
        <p:txBody>
          <a:bodyPr wrap="none" anchor="ctr"/>
          <a:lstStyle/>
          <a:p>
            <a:pPr algn="r" eaLnBrk="0" hangingPunct="0"/>
            <a:r>
              <a:rPr lang="en-US" b="1">
                <a:ea typeface="MS PGothic" pitchFamily="34" charset="-128"/>
              </a:rPr>
              <a:t>Stack Feature Sets</a:t>
            </a:r>
            <a:br>
              <a:rPr lang="en-US" b="1">
                <a:ea typeface="MS PGothic" pitchFamily="34" charset="-128"/>
              </a:rPr>
            </a:br>
            <a:r>
              <a:rPr lang="en-US" sz="1200" b="1">
                <a:ea typeface="MS PGothic" pitchFamily="34" charset="-128"/>
              </a:rPr>
              <a:t>(defined by ZigBee Alliance)</a:t>
            </a:r>
            <a:endParaRPr lang="en-US" sz="2400">
              <a:latin typeface="Times" charset="0"/>
              <a:ea typeface="MS PGothic" pitchFamily="34" charset="-128"/>
            </a:endParaRPr>
          </a:p>
        </p:txBody>
      </p:sp>
      <p:sp>
        <p:nvSpPr>
          <p:cNvPr id="6148" name="Rectangle 4"/>
          <p:cNvSpPr>
            <a:spLocks noChangeArrowheads="1"/>
          </p:cNvSpPr>
          <p:nvPr/>
        </p:nvSpPr>
        <p:spPr bwMode="auto">
          <a:xfrm>
            <a:off x="279400" y="4267200"/>
            <a:ext cx="2311400" cy="990600"/>
          </a:xfrm>
          <a:prstGeom prst="rect">
            <a:avLst/>
          </a:prstGeom>
          <a:solidFill>
            <a:srgbClr val="5C87A3"/>
          </a:solidFill>
          <a:ln w="9525">
            <a:noFill/>
            <a:miter lim="800000"/>
            <a:headEnd/>
            <a:tailEnd/>
          </a:ln>
        </p:spPr>
        <p:txBody>
          <a:bodyPr wrap="none" anchor="ctr"/>
          <a:lstStyle/>
          <a:p>
            <a:pPr algn="r" eaLnBrk="0" hangingPunct="0"/>
            <a:r>
              <a:rPr lang="en-US" b="1">
                <a:ea typeface="MS PGothic" pitchFamily="34" charset="-128"/>
              </a:rPr>
              <a:t>Radios</a:t>
            </a:r>
            <a:br>
              <a:rPr lang="en-US" b="1">
                <a:ea typeface="MS PGothic" pitchFamily="34" charset="-128"/>
              </a:rPr>
            </a:br>
            <a:r>
              <a:rPr lang="en-US" sz="1200" b="1">
                <a:ea typeface="MS PGothic" pitchFamily="34" charset="-128"/>
              </a:rPr>
              <a:t>(defined by IEEE 802.15.4)</a:t>
            </a:r>
            <a:endParaRPr lang="en-US" sz="2400">
              <a:latin typeface="Times" charset="0"/>
              <a:ea typeface="MS PGothic" pitchFamily="34" charset="-128"/>
            </a:endParaRPr>
          </a:p>
        </p:txBody>
      </p:sp>
      <p:sp>
        <p:nvSpPr>
          <p:cNvPr id="6149" name="Rectangle 5"/>
          <p:cNvSpPr>
            <a:spLocks noChangeArrowheads="1"/>
          </p:cNvSpPr>
          <p:nvPr/>
        </p:nvSpPr>
        <p:spPr bwMode="auto">
          <a:xfrm>
            <a:off x="2667000" y="2133600"/>
            <a:ext cx="5943600" cy="990600"/>
          </a:xfrm>
          <a:prstGeom prst="rect">
            <a:avLst/>
          </a:prstGeom>
          <a:solidFill>
            <a:srgbClr val="FFF588"/>
          </a:solidFill>
          <a:ln w="9525">
            <a:noFill/>
            <a:miter lim="800000"/>
            <a:headEnd/>
            <a:tailEnd/>
          </a:ln>
        </p:spPr>
        <p:txBody>
          <a:bodyPr wrap="none" anchor="ctr"/>
          <a:lstStyle/>
          <a:p>
            <a:pPr algn="r" eaLnBrk="0" hangingPunct="0"/>
            <a:endParaRPr lang="en-US" b="1">
              <a:ea typeface="MS PGothic" pitchFamily="34" charset="-128"/>
            </a:endParaRPr>
          </a:p>
        </p:txBody>
      </p:sp>
      <p:sp>
        <p:nvSpPr>
          <p:cNvPr id="6150" name="Rectangle 6"/>
          <p:cNvSpPr>
            <a:spLocks noChangeArrowheads="1"/>
          </p:cNvSpPr>
          <p:nvPr/>
        </p:nvSpPr>
        <p:spPr bwMode="auto">
          <a:xfrm>
            <a:off x="2667000" y="3200400"/>
            <a:ext cx="5943600" cy="990600"/>
          </a:xfrm>
          <a:prstGeom prst="rect">
            <a:avLst/>
          </a:prstGeom>
          <a:solidFill>
            <a:srgbClr val="F7BF84"/>
          </a:solidFill>
          <a:ln w="9525">
            <a:noFill/>
            <a:miter lim="800000"/>
            <a:headEnd/>
            <a:tailEnd/>
          </a:ln>
        </p:spPr>
        <p:txBody>
          <a:bodyPr wrap="none" anchor="ctr"/>
          <a:lstStyle/>
          <a:p>
            <a:pPr algn="r" eaLnBrk="0" hangingPunct="0"/>
            <a:endParaRPr lang="en-US" sz="2400">
              <a:latin typeface="Times" charset="0"/>
              <a:ea typeface="MS PGothic" pitchFamily="34" charset="-128"/>
            </a:endParaRPr>
          </a:p>
        </p:txBody>
      </p:sp>
      <p:sp>
        <p:nvSpPr>
          <p:cNvPr id="6151" name="Rectangle 7"/>
          <p:cNvSpPr>
            <a:spLocks noChangeArrowheads="1"/>
          </p:cNvSpPr>
          <p:nvPr/>
        </p:nvSpPr>
        <p:spPr bwMode="auto">
          <a:xfrm>
            <a:off x="2667000" y="4267200"/>
            <a:ext cx="5943600" cy="990600"/>
          </a:xfrm>
          <a:prstGeom prst="rect">
            <a:avLst/>
          </a:prstGeom>
          <a:solidFill>
            <a:srgbClr val="5C87A3"/>
          </a:solidFill>
          <a:ln w="9525">
            <a:noFill/>
            <a:miter lim="800000"/>
            <a:headEnd/>
            <a:tailEnd/>
          </a:ln>
        </p:spPr>
        <p:txBody>
          <a:bodyPr wrap="none" anchor="ctr"/>
          <a:lstStyle/>
          <a:p>
            <a:pPr algn="r" eaLnBrk="0" hangingPunct="0"/>
            <a:endParaRPr lang="en-US" sz="2400">
              <a:latin typeface="Times" charset="0"/>
              <a:ea typeface="MS PGothic" pitchFamily="34" charset="-128"/>
            </a:endParaRPr>
          </a:p>
        </p:txBody>
      </p:sp>
      <p:grpSp>
        <p:nvGrpSpPr>
          <p:cNvPr id="6152" name="Group 8"/>
          <p:cNvGrpSpPr>
            <a:grpSpLocks/>
          </p:cNvGrpSpPr>
          <p:nvPr/>
        </p:nvGrpSpPr>
        <p:grpSpPr bwMode="auto">
          <a:xfrm>
            <a:off x="2819400" y="2514600"/>
            <a:ext cx="2895600" cy="1524000"/>
            <a:chOff x="1968" y="1104"/>
            <a:chExt cx="1824" cy="960"/>
          </a:xfrm>
        </p:grpSpPr>
        <p:sp>
          <p:nvSpPr>
            <p:cNvPr id="4133" name="Freeform 9"/>
            <p:cNvSpPr>
              <a:spLocks/>
            </p:cNvSpPr>
            <p:nvPr/>
          </p:nvSpPr>
          <p:spPr bwMode="auto">
            <a:xfrm>
              <a:off x="3168" y="1104"/>
              <a:ext cx="624" cy="960"/>
            </a:xfrm>
            <a:custGeom>
              <a:avLst/>
              <a:gdLst>
                <a:gd name="T0" fmla="*/ 0 w 624"/>
                <a:gd name="T1" fmla="*/ 0 h 960"/>
                <a:gd name="T2" fmla="*/ 624 w 624"/>
                <a:gd name="T3" fmla="*/ 0 h 960"/>
                <a:gd name="T4" fmla="*/ 624 w 624"/>
                <a:gd name="T5" fmla="*/ 960 h 960"/>
                <a:gd name="T6" fmla="*/ 336 w 624"/>
                <a:gd name="T7" fmla="*/ 960 h 960"/>
                <a:gd name="T8" fmla="*/ 336 w 624"/>
                <a:gd name="T9" fmla="*/ 288 h 960"/>
                <a:gd name="T10" fmla="*/ 0 w 624"/>
                <a:gd name="T11" fmla="*/ 288 h 960"/>
                <a:gd name="T12" fmla="*/ 0 w 624"/>
                <a:gd name="T13" fmla="*/ 0 h 9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4" h="960">
                  <a:moveTo>
                    <a:pt x="0" y="0"/>
                  </a:moveTo>
                  <a:lnTo>
                    <a:pt x="624" y="0"/>
                  </a:lnTo>
                  <a:lnTo>
                    <a:pt x="624" y="960"/>
                  </a:lnTo>
                  <a:lnTo>
                    <a:pt x="336" y="960"/>
                  </a:lnTo>
                  <a:lnTo>
                    <a:pt x="336" y="288"/>
                  </a:lnTo>
                  <a:lnTo>
                    <a:pt x="0" y="288"/>
                  </a:lnTo>
                  <a:lnTo>
                    <a:pt x="0" y="0"/>
                  </a:lnTo>
                  <a:close/>
                </a:path>
              </a:pathLst>
            </a:custGeom>
            <a:solidFill>
              <a:srgbClr val="F7BF84"/>
            </a:solidFill>
            <a:ln w="9525">
              <a:solidFill>
                <a:schemeClr val="tx1"/>
              </a:solidFill>
              <a:round/>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6182" name="Rectangle 10"/>
            <p:cNvSpPr>
              <a:spLocks noChangeArrowheads="1"/>
            </p:cNvSpPr>
            <p:nvPr/>
          </p:nvSpPr>
          <p:spPr bwMode="auto">
            <a:xfrm>
              <a:off x="3184" y="1120"/>
              <a:ext cx="384" cy="240"/>
            </a:xfrm>
            <a:prstGeom prst="rect">
              <a:avLst/>
            </a:prstGeom>
            <a:solidFill>
              <a:srgbClr val="F7BF84"/>
            </a:solidFill>
            <a:ln w="9525">
              <a:noFill/>
              <a:miter lim="800000"/>
              <a:headEnd/>
              <a:tailEnd/>
            </a:ln>
          </p:spPr>
          <p:txBody>
            <a:bodyPr wrap="none" anchor="ctr"/>
            <a:lstStyle/>
            <a:p>
              <a:pPr eaLnBrk="0" hangingPunct="0"/>
              <a:r>
                <a:rPr lang="en-US" sz="1600" b="1">
                  <a:ea typeface="MS PGothic" pitchFamily="34" charset="-128"/>
                </a:rPr>
                <a:t>ZDO</a:t>
              </a:r>
            </a:p>
          </p:txBody>
        </p:sp>
        <p:sp>
          <p:nvSpPr>
            <p:cNvPr id="4135" name="Rectangle 11"/>
            <p:cNvSpPr>
              <a:spLocks noChangeArrowheads="1"/>
            </p:cNvSpPr>
            <p:nvPr/>
          </p:nvSpPr>
          <p:spPr bwMode="auto">
            <a:xfrm>
              <a:off x="2304" y="1776"/>
              <a:ext cx="1152" cy="288"/>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NWK</a:t>
              </a:r>
            </a:p>
          </p:txBody>
        </p:sp>
        <p:sp>
          <p:nvSpPr>
            <p:cNvPr id="4136" name="Rectangle 12"/>
            <p:cNvSpPr>
              <a:spLocks noChangeArrowheads="1"/>
            </p:cNvSpPr>
            <p:nvPr/>
          </p:nvSpPr>
          <p:spPr bwMode="auto">
            <a:xfrm>
              <a:off x="2304" y="1440"/>
              <a:ext cx="1152" cy="288"/>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400" b="1">
                  <a:latin typeface="Arial" charset="0"/>
                  <a:ea typeface="MS PGothic" pitchFamily="34" charset="-128"/>
                  <a:cs typeface="Arial" charset="0"/>
                </a:rPr>
                <a:t>App Support (APS)</a:t>
              </a:r>
            </a:p>
          </p:txBody>
        </p:sp>
        <p:sp>
          <p:nvSpPr>
            <p:cNvPr id="4137" name="Rectangle 13"/>
            <p:cNvSpPr>
              <a:spLocks noChangeArrowheads="1"/>
            </p:cNvSpPr>
            <p:nvPr/>
          </p:nvSpPr>
          <p:spPr bwMode="auto">
            <a:xfrm>
              <a:off x="1968" y="1440"/>
              <a:ext cx="288" cy="624"/>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lIns="0" rIns="0" anchor="ctr"/>
            <a:lstStyle/>
            <a:p>
              <a:pPr eaLnBrk="0" hangingPunct="0">
                <a:defRPr/>
              </a:pPr>
              <a:r>
                <a:rPr lang="en-US" sz="1600" b="1">
                  <a:latin typeface="Arial" charset="0"/>
                  <a:ea typeface="MS PGothic" pitchFamily="34" charset="-128"/>
                  <a:cs typeface="Arial" charset="0"/>
                </a:rPr>
                <a:t>SSP</a:t>
              </a:r>
            </a:p>
          </p:txBody>
        </p:sp>
      </p:grpSp>
      <p:sp>
        <p:nvSpPr>
          <p:cNvPr id="6153" name="Rectangle 14"/>
          <p:cNvSpPr>
            <a:spLocks noGrp="1" noChangeArrowheads="1"/>
          </p:cNvSpPr>
          <p:nvPr>
            <p:ph type="title"/>
          </p:nvPr>
        </p:nvSpPr>
        <p:spPr/>
        <p:txBody>
          <a:bodyPr/>
          <a:lstStyle/>
          <a:p>
            <a:r>
              <a:rPr lang="en-US" smtClean="0"/>
              <a:t>ZigBee Systems Architecture</a:t>
            </a:r>
          </a:p>
        </p:txBody>
      </p:sp>
      <p:grpSp>
        <p:nvGrpSpPr>
          <p:cNvPr id="6154" name="Group 15"/>
          <p:cNvGrpSpPr>
            <a:grpSpLocks/>
          </p:cNvGrpSpPr>
          <p:nvPr/>
        </p:nvGrpSpPr>
        <p:grpSpPr bwMode="auto">
          <a:xfrm>
            <a:off x="2667000" y="4267200"/>
            <a:ext cx="2895600" cy="990600"/>
            <a:chOff x="1802" y="2256"/>
            <a:chExt cx="1824" cy="624"/>
          </a:xfrm>
        </p:grpSpPr>
        <p:sp>
          <p:nvSpPr>
            <p:cNvPr id="4131" name="Rectangle 16"/>
            <p:cNvSpPr>
              <a:spLocks noChangeArrowheads="1"/>
            </p:cNvSpPr>
            <p:nvPr/>
          </p:nvSpPr>
          <p:spPr bwMode="auto">
            <a:xfrm>
              <a:off x="1802" y="2592"/>
              <a:ext cx="1824" cy="288"/>
            </a:xfrm>
            <a:prstGeom prst="rect">
              <a:avLst/>
            </a:prstGeom>
            <a:solidFill>
              <a:srgbClr val="5C87A3"/>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Physical Radio (PHY)</a:t>
              </a:r>
            </a:p>
          </p:txBody>
        </p:sp>
        <p:sp>
          <p:nvSpPr>
            <p:cNvPr id="4132" name="Rectangle 17"/>
            <p:cNvSpPr>
              <a:spLocks noChangeArrowheads="1"/>
            </p:cNvSpPr>
            <p:nvPr/>
          </p:nvSpPr>
          <p:spPr bwMode="auto">
            <a:xfrm>
              <a:off x="1802" y="2256"/>
              <a:ext cx="1824" cy="288"/>
            </a:xfrm>
            <a:prstGeom prst="rect">
              <a:avLst/>
            </a:prstGeom>
            <a:solidFill>
              <a:srgbClr val="5C87A3"/>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Medium Access (MAC)</a:t>
              </a:r>
            </a:p>
          </p:txBody>
        </p:sp>
      </p:grpSp>
      <p:sp>
        <p:nvSpPr>
          <p:cNvPr id="6155" name="Text Box 18"/>
          <p:cNvSpPr txBox="1">
            <a:spLocks noChangeArrowheads="1"/>
          </p:cNvSpPr>
          <p:nvPr/>
        </p:nvSpPr>
        <p:spPr bwMode="auto">
          <a:xfrm>
            <a:off x="5867400" y="4267200"/>
            <a:ext cx="2514600" cy="914400"/>
          </a:xfrm>
          <a:prstGeom prst="rect">
            <a:avLst/>
          </a:prstGeom>
          <a:solidFill>
            <a:srgbClr val="5C87A3"/>
          </a:solidFill>
          <a:ln w="9525">
            <a:noFill/>
            <a:miter lim="800000"/>
            <a:headEnd/>
            <a:tailEnd/>
          </a:ln>
        </p:spPr>
        <p:txBody>
          <a:bodyPr tIns="91440" bIns="91440" anchor="ctr"/>
          <a:lstStyle/>
          <a:p>
            <a:pPr eaLnBrk="0" hangingPunct="0"/>
            <a:r>
              <a:rPr lang="en-US" sz="1600" b="1">
                <a:ea typeface="MS PGothic" pitchFamily="34" charset="-128"/>
              </a:rPr>
              <a:t>IEEE 802.15.4</a:t>
            </a:r>
            <a:r>
              <a:rPr lang="en-US" sz="1600">
                <a:ea typeface="MS PGothic" pitchFamily="34" charset="-128"/>
              </a:rPr>
              <a:t> </a:t>
            </a:r>
          </a:p>
          <a:p>
            <a:pPr eaLnBrk="0" hangingPunct="0"/>
            <a:r>
              <a:rPr lang="en-US" sz="1200" b="1">
                <a:ea typeface="MS PGothic" pitchFamily="34" charset="-128"/>
              </a:rPr>
              <a:t>Ratified Spring 2003</a:t>
            </a:r>
            <a:endParaRPr lang="en-US" sz="1600">
              <a:ea typeface="MS PGothic" pitchFamily="34" charset="-128"/>
            </a:endParaRPr>
          </a:p>
        </p:txBody>
      </p:sp>
      <p:sp>
        <p:nvSpPr>
          <p:cNvPr id="6156" name="Text Box 19"/>
          <p:cNvSpPr txBox="1">
            <a:spLocks noChangeArrowheads="1"/>
          </p:cNvSpPr>
          <p:nvPr/>
        </p:nvSpPr>
        <p:spPr bwMode="auto">
          <a:xfrm>
            <a:off x="5791200" y="3200400"/>
            <a:ext cx="2895600" cy="962025"/>
          </a:xfrm>
          <a:prstGeom prst="rect">
            <a:avLst/>
          </a:prstGeom>
          <a:noFill/>
          <a:ln w="9525">
            <a:noFill/>
            <a:miter lim="800000"/>
            <a:headEnd/>
            <a:tailEnd/>
          </a:ln>
        </p:spPr>
        <p:txBody>
          <a:bodyPr tIns="91440" bIns="91440" anchor="ctr"/>
          <a:lstStyle/>
          <a:p>
            <a:pPr eaLnBrk="0" hangingPunct="0"/>
            <a:r>
              <a:rPr lang="en-US" sz="1600" b="1">
                <a:ea typeface="MS PGothic" pitchFamily="34" charset="-128"/>
              </a:rPr>
              <a:t>ZigBee 2007 Specification:</a:t>
            </a:r>
            <a:br>
              <a:rPr lang="en-US" sz="1600" b="1">
                <a:ea typeface="MS PGothic" pitchFamily="34" charset="-128"/>
              </a:rPr>
            </a:br>
            <a:r>
              <a:rPr lang="en-US" sz="1600" b="1">
                <a:ea typeface="MS PGothic" pitchFamily="34" charset="-128"/>
              </a:rPr>
              <a:t>       - ZigBee</a:t>
            </a:r>
          </a:p>
          <a:p>
            <a:pPr eaLnBrk="0" hangingPunct="0"/>
            <a:r>
              <a:rPr lang="en-US" sz="1600" b="1">
                <a:ea typeface="MS PGothic" pitchFamily="34" charset="-128"/>
              </a:rPr>
              <a:t>       - ZigBee PRO</a:t>
            </a:r>
            <a:endParaRPr lang="en-US" sz="2400">
              <a:solidFill>
                <a:srgbClr val="CC0000"/>
              </a:solidFill>
              <a:ea typeface="MS PGothic" pitchFamily="34" charset="-128"/>
            </a:endParaRPr>
          </a:p>
        </p:txBody>
      </p:sp>
      <p:sp>
        <p:nvSpPr>
          <p:cNvPr id="6157" name="Text Box 20"/>
          <p:cNvSpPr txBox="1">
            <a:spLocks noChangeArrowheads="1"/>
          </p:cNvSpPr>
          <p:nvPr/>
        </p:nvSpPr>
        <p:spPr bwMode="auto">
          <a:xfrm>
            <a:off x="5791200" y="2162175"/>
            <a:ext cx="2514600" cy="962025"/>
          </a:xfrm>
          <a:prstGeom prst="rect">
            <a:avLst/>
          </a:prstGeom>
          <a:solidFill>
            <a:srgbClr val="FFF588"/>
          </a:solidFill>
          <a:ln w="9525">
            <a:noFill/>
            <a:miter lim="800000"/>
            <a:headEnd/>
            <a:tailEnd/>
          </a:ln>
        </p:spPr>
        <p:txBody>
          <a:bodyPr tIns="91440" bIns="91440" anchor="ctr"/>
          <a:lstStyle/>
          <a:p>
            <a:pPr eaLnBrk="0" hangingPunct="0"/>
            <a:r>
              <a:rPr lang="en-US" sz="1400" b="1">
                <a:ea typeface="MS PGothic" pitchFamily="34" charset="-128"/>
              </a:rPr>
              <a:t>Home Automation (HA)</a:t>
            </a:r>
          </a:p>
          <a:p>
            <a:pPr eaLnBrk="0" hangingPunct="0"/>
            <a:r>
              <a:rPr lang="en-US" sz="1400" b="1">
                <a:ea typeface="MS PGothic" pitchFamily="34" charset="-128"/>
              </a:rPr>
              <a:t>Building Automation (CBA)</a:t>
            </a:r>
            <a:br>
              <a:rPr lang="en-US" sz="1400" b="1">
                <a:ea typeface="MS PGothic" pitchFamily="34" charset="-128"/>
              </a:rPr>
            </a:br>
            <a:r>
              <a:rPr lang="en-US" sz="1400" b="1">
                <a:ea typeface="MS PGothic" pitchFamily="34" charset="-128"/>
              </a:rPr>
              <a:t>Smart Energy (SE)</a:t>
            </a:r>
          </a:p>
          <a:p>
            <a:pPr eaLnBrk="0" hangingPunct="0"/>
            <a:r>
              <a:rPr lang="en-US" sz="1400" b="1">
                <a:ea typeface="MS PGothic" pitchFamily="34" charset="-128"/>
              </a:rPr>
              <a:t>+ more ...</a:t>
            </a:r>
            <a:endParaRPr lang="en-US" sz="1200" b="1">
              <a:ea typeface="MS PGothic" pitchFamily="34" charset="-128"/>
            </a:endParaRPr>
          </a:p>
        </p:txBody>
      </p:sp>
      <p:grpSp>
        <p:nvGrpSpPr>
          <p:cNvPr id="6158" name="Group 21"/>
          <p:cNvGrpSpPr>
            <a:grpSpLocks/>
          </p:cNvGrpSpPr>
          <p:nvPr/>
        </p:nvGrpSpPr>
        <p:grpSpPr bwMode="auto">
          <a:xfrm>
            <a:off x="2819400" y="1981200"/>
            <a:ext cx="1828800" cy="990600"/>
            <a:chOff x="2016" y="912"/>
            <a:chExt cx="1152" cy="624"/>
          </a:xfrm>
        </p:grpSpPr>
        <p:sp>
          <p:nvSpPr>
            <p:cNvPr id="4129" name="Rectangle 22"/>
            <p:cNvSpPr>
              <a:spLocks noChangeArrowheads="1"/>
            </p:cNvSpPr>
            <p:nvPr/>
          </p:nvSpPr>
          <p:spPr bwMode="auto">
            <a:xfrm>
              <a:off x="2544" y="912"/>
              <a:ext cx="624" cy="624"/>
            </a:xfrm>
            <a:prstGeom prst="rect">
              <a:avLst/>
            </a:prstGeom>
            <a:solidFill>
              <a:srgbClr val="FFF588"/>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Custom</a:t>
              </a:r>
              <a:br>
                <a:rPr lang="en-US" sz="1600" b="1">
                  <a:latin typeface="Arial" charset="0"/>
                  <a:ea typeface="MS PGothic" pitchFamily="34" charset="-128"/>
                  <a:cs typeface="Arial" charset="0"/>
                </a:rPr>
              </a:br>
              <a:r>
                <a:rPr lang="en-US" sz="1600" b="1">
                  <a:latin typeface="Arial" charset="0"/>
                  <a:ea typeface="MS PGothic" pitchFamily="34" charset="-128"/>
                  <a:cs typeface="Arial" charset="0"/>
                </a:rPr>
                <a:t>OEM…</a:t>
              </a:r>
            </a:p>
          </p:txBody>
        </p:sp>
        <p:sp>
          <p:nvSpPr>
            <p:cNvPr id="4130" name="Rectangle 23"/>
            <p:cNvSpPr>
              <a:spLocks noChangeArrowheads="1"/>
            </p:cNvSpPr>
            <p:nvPr/>
          </p:nvSpPr>
          <p:spPr bwMode="auto">
            <a:xfrm>
              <a:off x="2016" y="912"/>
              <a:ext cx="480" cy="624"/>
            </a:xfrm>
            <a:prstGeom prst="rect">
              <a:avLst/>
            </a:prstGeom>
            <a:solidFill>
              <a:srgbClr val="FFF588"/>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HCL</a:t>
              </a:r>
            </a:p>
          </p:txBody>
        </p:sp>
      </p:grpSp>
      <p:grpSp>
        <p:nvGrpSpPr>
          <p:cNvPr id="6159" name="Group 24"/>
          <p:cNvGrpSpPr>
            <a:grpSpLocks/>
          </p:cNvGrpSpPr>
          <p:nvPr/>
        </p:nvGrpSpPr>
        <p:grpSpPr bwMode="auto">
          <a:xfrm>
            <a:off x="2743200" y="2590800"/>
            <a:ext cx="2895600" cy="1524000"/>
            <a:chOff x="1898" y="1152"/>
            <a:chExt cx="1824" cy="960"/>
          </a:xfrm>
        </p:grpSpPr>
        <p:sp>
          <p:nvSpPr>
            <p:cNvPr id="4124" name="Freeform 25"/>
            <p:cNvSpPr>
              <a:spLocks/>
            </p:cNvSpPr>
            <p:nvPr/>
          </p:nvSpPr>
          <p:spPr bwMode="auto">
            <a:xfrm>
              <a:off x="3098" y="1152"/>
              <a:ext cx="624" cy="960"/>
            </a:xfrm>
            <a:custGeom>
              <a:avLst/>
              <a:gdLst>
                <a:gd name="T0" fmla="*/ 0 w 624"/>
                <a:gd name="T1" fmla="*/ 0 h 960"/>
                <a:gd name="T2" fmla="*/ 624 w 624"/>
                <a:gd name="T3" fmla="*/ 0 h 960"/>
                <a:gd name="T4" fmla="*/ 624 w 624"/>
                <a:gd name="T5" fmla="*/ 960 h 960"/>
                <a:gd name="T6" fmla="*/ 336 w 624"/>
                <a:gd name="T7" fmla="*/ 960 h 960"/>
                <a:gd name="T8" fmla="*/ 336 w 624"/>
                <a:gd name="T9" fmla="*/ 288 h 960"/>
                <a:gd name="T10" fmla="*/ 0 w 624"/>
                <a:gd name="T11" fmla="*/ 288 h 960"/>
                <a:gd name="T12" fmla="*/ 0 w 624"/>
                <a:gd name="T13" fmla="*/ 0 h 9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4" h="960">
                  <a:moveTo>
                    <a:pt x="0" y="0"/>
                  </a:moveTo>
                  <a:lnTo>
                    <a:pt x="624" y="0"/>
                  </a:lnTo>
                  <a:lnTo>
                    <a:pt x="624" y="960"/>
                  </a:lnTo>
                  <a:lnTo>
                    <a:pt x="336" y="960"/>
                  </a:lnTo>
                  <a:lnTo>
                    <a:pt x="336" y="288"/>
                  </a:lnTo>
                  <a:lnTo>
                    <a:pt x="0" y="288"/>
                  </a:lnTo>
                  <a:lnTo>
                    <a:pt x="0" y="0"/>
                  </a:lnTo>
                  <a:close/>
                </a:path>
              </a:pathLst>
            </a:custGeom>
            <a:solidFill>
              <a:srgbClr val="F7BF84"/>
            </a:solidFill>
            <a:ln w="9525">
              <a:solidFill>
                <a:schemeClr val="tx1"/>
              </a:solidFill>
              <a:round/>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6173" name="Rectangle 26"/>
            <p:cNvSpPr>
              <a:spLocks noChangeArrowheads="1"/>
            </p:cNvSpPr>
            <p:nvPr/>
          </p:nvSpPr>
          <p:spPr bwMode="auto">
            <a:xfrm>
              <a:off x="3114" y="1168"/>
              <a:ext cx="384" cy="240"/>
            </a:xfrm>
            <a:prstGeom prst="rect">
              <a:avLst/>
            </a:prstGeom>
            <a:solidFill>
              <a:srgbClr val="F7BF84"/>
            </a:solidFill>
            <a:ln w="9525">
              <a:noFill/>
              <a:miter lim="800000"/>
              <a:headEnd/>
              <a:tailEnd/>
            </a:ln>
          </p:spPr>
          <p:txBody>
            <a:bodyPr wrap="none" anchor="ctr"/>
            <a:lstStyle/>
            <a:p>
              <a:pPr eaLnBrk="0" hangingPunct="0"/>
              <a:r>
                <a:rPr lang="en-US" sz="1600" b="1">
                  <a:ea typeface="MS PGothic" pitchFamily="34" charset="-128"/>
                </a:rPr>
                <a:t>ZDO</a:t>
              </a:r>
            </a:p>
          </p:txBody>
        </p:sp>
        <p:sp>
          <p:nvSpPr>
            <p:cNvPr id="4126" name="Rectangle 27"/>
            <p:cNvSpPr>
              <a:spLocks noChangeArrowheads="1"/>
            </p:cNvSpPr>
            <p:nvPr/>
          </p:nvSpPr>
          <p:spPr bwMode="auto">
            <a:xfrm>
              <a:off x="2234" y="1824"/>
              <a:ext cx="1152" cy="288"/>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NWK</a:t>
              </a:r>
            </a:p>
          </p:txBody>
        </p:sp>
        <p:sp>
          <p:nvSpPr>
            <p:cNvPr id="4127" name="Rectangle 28"/>
            <p:cNvSpPr>
              <a:spLocks noChangeArrowheads="1"/>
            </p:cNvSpPr>
            <p:nvPr/>
          </p:nvSpPr>
          <p:spPr bwMode="auto">
            <a:xfrm>
              <a:off x="2234" y="1488"/>
              <a:ext cx="1152" cy="288"/>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400" b="1">
                  <a:latin typeface="Arial" charset="0"/>
                  <a:ea typeface="MS PGothic" pitchFamily="34" charset="-128"/>
                  <a:cs typeface="Arial" charset="0"/>
                </a:rPr>
                <a:t>App Support (APS)</a:t>
              </a:r>
            </a:p>
          </p:txBody>
        </p:sp>
        <p:sp>
          <p:nvSpPr>
            <p:cNvPr id="4128" name="Rectangle 29"/>
            <p:cNvSpPr>
              <a:spLocks noChangeArrowheads="1"/>
            </p:cNvSpPr>
            <p:nvPr/>
          </p:nvSpPr>
          <p:spPr bwMode="auto">
            <a:xfrm>
              <a:off x="1898" y="1488"/>
              <a:ext cx="288" cy="624"/>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lIns="0" rIns="0" anchor="ctr"/>
            <a:lstStyle/>
            <a:p>
              <a:pPr eaLnBrk="0" hangingPunct="0">
                <a:defRPr/>
              </a:pPr>
              <a:r>
                <a:rPr lang="en-US" sz="1600" b="1">
                  <a:latin typeface="Arial" charset="0"/>
                  <a:ea typeface="MS PGothic" pitchFamily="34" charset="-128"/>
                  <a:cs typeface="Arial" charset="0"/>
                </a:rPr>
                <a:t>SSP</a:t>
              </a:r>
            </a:p>
          </p:txBody>
        </p:sp>
      </p:grpSp>
      <p:grpSp>
        <p:nvGrpSpPr>
          <p:cNvPr id="6160" name="Group 30"/>
          <p:cNvGrpSpPr>
            <a:grpSpLocks/>
          </p:cNvGrpSpPr>
          <p:nvPr/>
        </p:nvGrpSpPr>
        <p:grpSpPr bwMode="auto">
          <a:xfrm>
            <a:off x="2743200" y="2057400"/>
            <a:ext cx="1828800" cy="990600"/>
            <a:chOff x="2016" y="912"/>
            <a:chExt cx="1152" cy="624"/>
          </a:xfrm>
        </p:grpSpPr>
        <p:sp>
          <p:nvSpPr>
            <p:cNvPr id="4122" name="Rectangle 31"/>
            <p:cNvSpPr>
              <a:spLocks noChangeArrowheads="1"/>
            </p:cNvSpPr>
            <p:nvPr/>
          </p:nvSpPr>
          <p:spPr bwMode="auto">
            <a:xfrm>
              <a:off x="2544" y="912"/>
              <a:ext cx="624" cy="624"/>
            </a:xfrm>
            <a:prstGeom prst="rect">
              <a:avLst/>
            </a:prstGeom>
            <a:solidFill>
              <a:srgbClr val="FFF588"/>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Custom</a:t>
              </a:r>
              <a:br>
                <a:rPr lang="en-US" sz="1600" b="1">
                  <a:latin typeface="Arial" charset="0"/>
                  <a:ea typeface="MS PGothic" pitchFamily="34" charset="-128"/>
                  <a:cs typeface="Arial" charset="0"/>
                </a:rPr>
              </a:br>
              <a:r>
                <a:rPr lang="en-US" sz="1600" b="1">
                  <a:latin typeface="Arial" charset="0"/>
                  <a:ea typeface="MS PGothic" pitchFamily="34" charset="-128"/>
                  <a:cs typeface="Arial" charset="0"/>
                </a:rPr>
                <a:t>OEM…</a:t>
              </a:r>
            </a:p>
          </p:txBody>
        </p:sp>
        <p:sp>
          <p:nvSpPr>
            <p:cNvPr id="4123" name="Rectangle 32"/>
            <p:cNvSpPr>
              <a:spLocks noChangeArrowheads="1"/>
            </p:cNvSpPr>
            <p:nvPr/>
          </p:nvSpPr>
          <p:spPr bwMode="auto">
            <a:xfrm>
              <a:off x="2016" y="912"/>
              <a:ext cx="480" cy="624"/>
            </a:xfrm>
            <a:prstGeom prst="rect">
              <a:avLst/>
            </a:prstGeom>
            <a:solidFill>
              <a:srgbClr val="FFF588"/>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HCL</a:t>
              </a:r>
            </a:p>
          </p:txBody>
        </p:sp>
      </p:grpSp>
      <p:grpSp>
        <p:nvGrpSpPr>
          <p:cNvPr id="6161" name="Group 33"/>
          <p:cNvGrpSpPr>
            <a:grpSpLocks/>
          </p:cNvGrpSpPr>
          <p:nvPr/>
        </p:nvGrpSpPr>
        <p:grpSpPr bwMode="auto">
          <a:xfrm>
            <a:off x="2667000" y="2133600"/>
            <a:ext cx="1828800" cy="990600"/>
            <a:chOff x="2016" y="912"/>
            <a:chExt cx="1152" cy="624"/>
          </a:xfrm>
        </p:grpSpPr>
        <p:sp>
          <p:nvSpPr>
            <p:cNvPr id="4120" name="Rectangle 34"/>
            <p:cNvSpPr>
              <a:spLocks noChangeArrowheads="1"/>
            </p:cNvSpPr>
            <p:nvPr/>
          </p:nvSpPr>
          <p:spPr bwMode="auto">
            <a:xfrm>
              <a:off x="2544" y="912"/>
              <a:ext cx="624" cy="624"/>
            </a:xfrm>
            <a:prstGeom prst="rect">
              <a:avLst/>
            </a:prstGeom>
            <a:solidFill>
              <a:srgbClr val="FFF588"/>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Custom</a:t>
              </a:r>
              <a:br>
                <a:rPr lang="en-US" sz="1600" b="1">
                  <a:latin typeface="Arial" charset="0"/>
                  <a:ea typeface="MS PGothic" pitchFamily="34" charset="-128"/>
                  <a:cs typeface="Arial" charset="0"/>
                </a:rPr>
              </a:br>
              <a:r>
                <a:rPr lang="en-US" sz="1600" b="1">
                  <a:latin typeface="Arial" charset="0"/>
                  <a:ea typeface="MS PGothic" pitchFamily="34" charset="-128"/>
                  <a:cs typeface="Arial" charset="0"/>
                </a:rPr>
                <a:t>OEM…</a:t>
              </a:r>
            </a:p>
          </p:txBody>
        </p:sp>
        <p:sp>
          <p:nvSpPr>
            <p:cNvPr id="4121" name="Rectangle 35"/>
            <p:cNvSpPr>
              <a:spLocks noChangeArrowheads="1"/>
            </p:cNvSpPr>
            <p:nvPr/>
          </p:nvSpPr>
          <p:spPr bwMode="auto">
            <a:xfrm>
              <a:off x="2016" y="912"/>
              <a:ext cx="480" cy="624"/>
            </a:xfrm>
            <a:prstGeom prst="rect">
              <a:avLst/>
            </a:prstGeom>
            <a:solidFill>
              <a:srgbClr val="FFF588"/>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App</a:t>
              </a:r>
              <a:br>
                <a:rPr lang="en-US" sz="1600" b="1">
                  <a:latin typeface="Arial" charset="0"/>
                  <a:ea typeface="MS PGothic" pitchFamily="34" charset="-128"/>
                  <a:cs typeface="Arial" charset="0"/>
                </a:rPr>
              </a:br>
              <a:r>
                <a:rPr lang="en-US" sz="1600" b="1">
                  <a:latin typeface="Arial" charset="0"/>
                  <a:ea typeface="MS PGothic" pitchFamily="34" charset="-128"/>
                  <a:cs typeface="Arial" charset="0"/>
                </a:rPr>
                <a:t>Profile</a:t>
              </a:r>
            </a:p>
          </p:txBody>
        </p:sp>
      </p:grpSp>
      <p:grpSp>
        <p:nvGrpSpPr>
          <p:cNvPr id="6162" name="Group 36"/>
          <p:cNvGrpSpPr>
            <a:grpSpLocks/>
          </p:cNvGrpSpPr>
          <p:nvPr/>
        </p:nvGrpSpPr>
        <p:grpSpPr bwMode="auto">
          <a:xfrm>
            <a:off x="2667000" y="2667000"/>
            <a:ext cx="2895600" cy="1524000"/>
            <a:chOff x="1802" y="1248"/>
            <a:chExt cx="1824" cy="960"/>
          </a:xfrm>
        </p:grpSpPr>
        <p:sp>
          <p:nvSpPr>
            <p:cNvPr id="4115" name="Freeform 37"/>
            <p:cNvSpPr>
              <a:spLocks/>
            </p:cNvSpPr>
            <p:nvPr/>
          </p:nvSpPr>
          <p:spPr bwMode="auto">
            <a:xfrm>
              <a:off x="3002" y="1248"/>
              <a:ext cx="624" cy="960"/>
            </a:xfrm>
            <a:custGeom>
              <a:avLst/>
              <a:gdLst>
                <a:gd name="T0" fmla="*/ 0 w 624"/>
                <a:gd name="T1" fmla="*/ 0 h 960"/>
                <a:gd name="T2" fmla="*/ 624 w 624"/>
                <a:gd name="T3" fmla="*/ 0 h 960"/>
                <a:gd name="T4" fmla="*/ 624 w 624"/>
                <a:gd name="T5" fmla="*/ 960 h 960"/>
                <a:gd name="T6" fmla="*/ 336 w 624"/>
                <a:gd name="T7" fmla="*/ 960 h 960"/>
                <a:gd name="T8" fmla="*/ 336 w 624"/>
                <a:gd name="T9" fmla="*/ 288 h 960"/>
                <a:gd name="T10" fmla="*/ 0 w 624"/>
                <a:gd name="T11" fmla="*/ 288 h 960"/>
                <a:gd name="T12" fmla="*/ 0 w 624"/>
                <a:gd name="T13" fmla="*/ 0 h 9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4" h="960">
                  <a:moveTo>
                    <a:pt x="0" y="0"/>
                  </a:moveTo>
                  <a:lnTo>
                    <a:pt x="624" y="0"/>
                  </a:lnTo>
                  <a:lnTo>
                    <a:pt x="624" y="960"/>
                  </a:lnTo>
                  <a:lnTo>
                    <a:pt x="336" y="960"/>
                  </a:lnTo>
                  <a:lnTo>
                    <a:pt x="336" y="288"/>
                  </a:lnTo>
                  <a:lnTo>
                    <a:pt x="0" y="288"/>
                  </a:lnTo>
                  <a:lnTo>
                    <a:pt x="0" y="0"/>
                  </a:lnTo>
                  <a:close/>
                </a:path>
              </a:pathLst>
            </a:custGeom>
            <a:solidFill>
              <a:srgbClr val="F7BF84"/>
            </a:solidFill>
            <a:ln w="9525">
              <a:solidFill>
                <a:schemeClr val="tx1"/>
              </a:solidFill>
              <a:round/>
              <a:headEnd/>
              <a:tailEnd/>
            </a:ln>
            <a:effectLst>
              <a:outerShdw dist="35921" dir="2700000" algn="ctr" rotWithShape="0">
                <a:srgbClr val="808080"/>
              </a:outerShdw>
            </a:effectLst>
          </p:spPr>
          <p:txBody>
            <a:bodyPr wrap="none" anchor="ctr"/>
            <a:lstStyle/>
            <a:p>
              <a:pPr>
                <a:defRPr/>
              </a:pPr>
              <a:endParaRPr lang="en-US">
                <a:latin typeface="Arial" charset="0"/>
                <a:cs typeface="Arial" charset="0"/>
              </a:endParaRPr>
            </a:p>
          </p:txBody>
        </p:sp>
        <p:sp>
          <p:nvSpPr>
            <p:cNvPr id="6164" name="Rectangle 38"/>
            <p:cNvSpPr>
              <a:spLocks noChangeArrowheads="1"/>
            </p:cNvSpPr>
            <p:nvPr/>
          </p:nvSpPr>
          <p:spPr bwMode="auto">
            <a:xfrm>
              <a:off x="3018" y="1264"/>
              <a:ext cx="384" cy="240"/>
            </a:xfrm>
            <a:prstGeom prst="rect">
              <a:avLst/>
            </a:prstGeom>
            <a:solidFill>
              <a:srgbClr val="F7BF84"/>
            </a:solidFill>
            <a:ln w="9525">
              <a:noFill/>
              <a:miter lim="800000"/>
              <a:headEnd/>
              <a:tailEnd/>
            </a:ln>
          </p:spPr>
          <p:txBody>
            <a:bodyPr wrap="none" anchor="ctr"/>
            <a:lstStyle/>
            <a:p>
              <a:pPr eaLnBrk="0" hangingPunct="0"/>
              <a:r>
                <a:rPr lang="en-US" sz="1600" b="1">
                  <a:ea typeface="MS PGothic" pitchFamily="34" charset="-128"/>
                </a:rPr>
                <a:t>ZDO</a:t>
              </a:r>
            </a:p>
          </p:txBody>
        </p:sp>
        <p:sp>
          <p:nvSpPr>
            <p:cNvPr id="4117" name="Rectangle 39"/>
            <p:cNvSpPr>
              <a:spLocks noChangeArrowheads="1"/>
            </p:cNvSpPr>
            <p:nvPr/>
          </p:nvSpPr>
          <p:spPr bwMode="auto">
            <a:xfrm>
              <a:off x="2138" y="1920"/>
              <a:ext cx="1152" cy="288"/>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600" b="1">
                  <a:latin typeface="Arial" charset="0"/>
                  <a:ea typeface="MS PGothic" pitchFamily="34" charset="-128"/>
                  <a:cs typeface="Arial" charset="0"/>
                </a:rPr>
                <a:t>NWK</a:t>
              </a:r>
            </a:p>
          </p:txBody>
        </p:sp>
        <p:sp>
          <p:nvSpPr>
            <p:cNvPr id="4118" name="Rectangle 40"/>
            <p:cNvSpPr>
              <a:spLocks noChangeArrowheads="1"/>
            </p:cNvSpPr>
            <p:nvPr/>
          </p:nvSpPr>
          <p:spPr bwMode="auto">
            <a:xfrm>
              <a:off x="2138" y="1584"/>
              <a:ext cx="1152" cy="288"/>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anchor="ctr"/>
            <a:lstStyle/>
            <a:p>
              <a:pPr eaLnBrk="0" hangingPunct="0">
                <a:defRPr/>
              </a:pPr>
              <a:r>
                <a:rPr lang="en-US" sz="1400" b="1">
                  <a:latin typeface="Arial" charset="0"/>
                  <a:ea typeface="MS PGothic" pitchFamily="34" charset="-128"/>
                  <a:cs typeface="Arial" charset="0"/>
                </a:rPr>
                <a:t>App Support (APS)</a:t>
              </a:r>
            </a:p>
          </p:txBody>
        </p:sp>
        <p:sp>
          <p:nvSpPr>
            <p:cNvPr id="4119" name="Rectangle 41"/>
            <p:cNvSpPr>
              <a:spLocks noChangeArrowheads="1"/>
            </p:cNvSpPr>
            <p:nvPr/>
          </p:nvSpPr>
          <p:spPr bwMode="auto">
            <a:xfrm>
              <a:off x="1802" y="1584"/>
              <a:ext cx="288" cy="624"/>
            </a:xfrm>
            <a:prstGeom prst="rect">
              <a:avLst/>
            </a:prstGeom>
            <a:solidFill>
              <a:srgbClr val="F7BF84"/>
            </a:solidFill>
            <a:ln w="9525">
              <a:solidFill>
                <a:schemeClr val="tx1"/>
              </a:solidFill>
              <a:miter lim="800000"/>
              <a:headEnd/>
              <a:tailEnd/>
            </a:ln>
            <a:effectLst>
              <a:outerShdw dist="35921" dir="2700000" algn="ctr" rotWithShape="0">
                <a:srgbClr val="808080"/>
              </a:outerShdw>
            </a:effectLst>
          </p:spPr>
          <p:txBody>
            <a:bodyPr wrap="none" lIns="0" rIns="0" anchor="ctr"/>
            <a:lstStyle/>
            <a:p>
              <a:pPr eaLnBrk="0" hangingPunct="0">
                <a:defRPr/>
              </a:pPr>
              <a:r>
                <a:rPr lang="en-US" sz="1600" b="1">
                  <a:latin typeface="Arial" charset="0"/>
                  <a:ea typeface="MS PGothic" pitchFamily="34" charset="-128"/>
                  <a:cs typeface="Arial" charset="0"/>
                </a:rPr>
                <a:t>SSP</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Desktop Network Analyzer</a:t>
            </a:r>
            <a:endParaRPr lang="en-US" dirty="0" smtClean="0"/>
          </a:p>
        </p:txBody>
      </p:sp>
      <p:sp>
        <p:nvSpPr>
          <p:cNvPr id="17411" name="Rectangle 3"/>
          <p:cNvSpPr>
            <a:spLocks noGrp="1" noChangeArrowheads="1"/>
          </p:cNvSpPr>
          <p:nvPr>
            <p:ph sz="half" idx="2"/>
          </p:nvPr>
        </p:nvSpPr>
        <p:spPr>
          <a:xfrm>
            <a:off x="5334000" y="1219200"/>
            <a:ext cx="3576638" cy="4498975"/>
          </a:xfrm>
        </p:spPr>
        <p:txBody>
          <a:bodyPr/>
          <a:lstStyle/>
          <a:p>
            <a:r>
              <a:rPr lang="en-US" dirty="0" smtClean="0"/>
              <a:t>True network-level development platform:</a:t>
            </a:r>
          </a:p>
          <a:p>
            <a:pPr lvl="1"/>
            <a:r>
              <a:rPr lang="en-US" dirty="0" smtClean="0"/>
              <a:t>Network-wide view of all packet activity</a:t>
            </a:r>
          </a:p>
          <a:p>
            <a:pPr lvl="1"/>
            <a:r>
              <a:rPr lang="en-US" dirty="0" smtClean="0"/>
              <a:t>Decodes all standard ZigBee </a:t>
            </a:r>
            <a:r>
              <a:rPr lang="en-US" dirty="0" err="1" smtClean="0"/>
              <a:t>ZCL</a:t>
            </a:r>
            <a:r>
              <a:rPr lang="en-US" dirty="0" smtClean="0"/>
              <a:t> commands/activity</a:t>
            </a:r>
          </a:p>
          <a:p>
            <a:pPr lvl="1"/>
            <a:r>
              <a:rPr lang="en-US" dirty="0" smtClean="0"/>
              <a:t>Correlates network traffic into higher-level events</a:t>
            </a:r>
          </a:p>
          <a:p>
            <a:pPr lvl="1"/>
            <a:r>
              <a:rPr lang="en-US" dirty="0" smtClean="0"/>
              <a:t>Leverages Ethernet out-of-band “backchannel” to provide true activity</a:t>
            </a:r>
          </a:p>
          <a:p>
            <a:pPr lvl="1"/>
            <a:r>
              <a:rPr lang="en-US" dirty="0" smtClean="0"/>
              <a:t>Custom decoding and filtering options</a:t>
            </a:r>
          </a:p>
        </p:txBody>
      </p:sp>
      <p:sp>
        <p:nvSpPr>
          <p:cNvPr id="8" name="TextBox 7"/>
          <p:cNvSpPr txBox="1"/>
          <p:nvPr/>
        </p:nvSpPr>
        <p:spPr>
          <a:xfrm>
            <a:off x="228600" y="5830669"/>
            <a:ext cx="7924800" cy="646331"/>
          </a:xfrm>
          <a:prstGeom prst="rect">
            <a:avLst/>
          </a:prstGeom>
          <a:noFill/>
        </p:spPr>
        <p:txBody>
          <a:bodyPr wrap="square" rtlCol="0">
            <a:spAutoFit/>
          </a:bodyPr>
          <a:lstStyle/>
          <a:p>
            <a:r>
              <a:rPr lang="en-US" sz="2000" dirty="0"/>
              <a:t>Online Video </a:t>
            </a:r>
            <a:r>
              <a:rPr lang="en-US" sz="2000" dirty="0" smtClean="0"/>
              <a:t>Demos: </a:t>
            </a:r>
          </a:p>
          <a:p>
            <a:r>
              <a:rPr lang="en-US" sz="1600" dirty="0" smtClean="0">
                <a:hlinkClick r:id="rId3"/>
              </a:rPr>
              <a:t>http</a:t>
            </a:r>
            <a:r>
              <a:rPr lang="en-US" sz="1600" dirty="0">
                <a:hlinkClick r:id="rId3"/>
              </a:rPr>
              <a:t>://</a:t>
            </a:r>
            <a:r>
              <a:rPr lang="en-US" sz="1600" dirty="0" smtClean="0">
                <a:hlinkClick r:id="rId3"/>
              </a:rPr>
              <a:t>www.silabs.com/products/wireless/zigbee/Pages/zigbee-training-videos.aspx</a:t>
            </a:r>
            <a:endParaRPr lang="en-US" sz="1600" dirty="0"/>
          </a:p>
        </p:txBody>
      </p:sp>
      <p:pic>
        <p:nvPicPr>
          <p:cNvPr id="78851" name="Picture 3" descr="C:\Users\tobarber\AppData\Local\Microsoft\Windows\Temporary Internet Files\Content.Outlook\9IW7ZM43\ISD HA Light CLIPPED deep trace bar 2 (2).bmp"/>
          <p:cNvPicPr>
            <a:picLocks noChangeAspect="1" noChangeArrowheads="1"/>
          </p:cNvPicPr>
          <p:nvPr/>
        </p:nvPicPr>
        <p:blipFill>
          <a:blip r:embed="rId4" cstate="print"/>
          <a:srcRect/>
          <a:stretch>
            <a:fillRect/>
          </a:stretch>
        </p:blipFill>
        <p:spPr bwMode="auto">
          <a:xfrm>
            <a:off x="228600" y="1348889"/>
            <a:ext cx="5029200" cy="398511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dirty="0" smtClean="0"/>
              <a:t>Ember AppBuilder</a:t>
            </a:r>
          </a:p>
        </p:txBody>
      </p:sp>
      <p:sp>
        <p:nvSpPr>
          <p:cNvPr id="16387" name="Rectangle 3"/>
          <p:cNvSpPr>
            <a:spLocks noGrp="1" noChangeArrowheads="1"/>
          </p:cNvSpPr>
          <p:nvPr>
            <p:ph sz="half" idx="2"/>
          </p:nvPr>
        </p:nvSpPr>
        <p:spPr>
          <a:xfrm>
            <a:off x="4645025" y="685800"/>
            <a:ext cx="4265613" cy="5715000"/>
          </a:xfrm>
        </p:spPr>
        <p:txBody>
          <a:bodyPr/>
          <a:lstStyle/>
          <a:p>
            <a:endParaRPr lang="en-US" sz="1800" dirty="0" smtClean="0"/>
          </a:p>
          <a:p>
            <a:r>
              <a:rPr lang="en-US" sz="1800" dirty="0" smtClean="0"/>
              <a:t>Generates complete, ready for certification “template application”</a:t>
            </a:r>
          </a:p>
          <a:p>
            <a:pPr lvl="1"/>
            <a:r>
              <a:rPr lang="en-US" sz="1600" dirty="0" smtClean="0"/>
              <a:t>Enables “ZigBee Certified Products” based on standard application profiles </a:t>
            </a:r>
          </a:p>
          <a:p>
            <a:pPr lvl="1"/>
            <a:endParaRPr lang="en-US" sz="1600" dirty="0" smtClean="0"/>
          </a:p>
          <a:p>
            <a:r>
              <a:rPr lang="en-US" sz="1800" dirty="0" smtClean="0"/>
              <a:t>Simple graphical interface to select device and network parameters</a:t>
            </a:r>
          </a:p>
          <a:p>
            <a:pPr lvl="1"/>
            <a:r>
              <a:rPr lang="en-US" sz="1600" dirty="0" smtClean="0"/>
              <a:t>Device type, commands and behaviors</a:t>
            </a:r>
          </a:p>
          <a:p>
            <a:pPr lvl="1"/>
            <a:r>
              <a:rPr lang="en-US" sz="1600" dirty="0" smtClean="0"/>
              <a:t>Automatically includes the ZigBee Cluster Library (ZCL) attributes and reporting</a:t>
            </a:r>
          </a:p>
          <a:p>
            <a:pPr lvl="1"/>
            <a:r>
              <a:rPr lang="en-US" sz="1600" dirty="0" smtClean="0"/>
              <a:t>Network forming and joining behaviors</a:t>
            </a:r>
          </a:p>
          <a:p>
            <a:pPr lvl="1"/>
            <a:r>
              <a:rPr lang="en-US" sz="1600" dirty="0" smtClean="0"/>
              <a:t>Security modes and operation</a:t>
            </a:r>
          </a:p>
          <a:p>
            <a:pPr lvl="1"/>
            <a:endParaRPr lang="en-US" sz="1600" dirty="0" smtClean="0"/>
          </a:p>
          <a:p>
            <a:r>
              <a:rPr lang="en-US" sz="1800" dirty="0" smtClean="0"/>
              <a:t>Easy vendor customizations</a:t>
            </a:r>
          </a:p>
          <a:p>
            <a:pPr lvl="1"/>
            <a:r>
              <a:rPr lang="en-US" sz="1600" dirty="0" smtClean="0"/>
              <a:t>Simply add vendor-specific code to complete the application</a:t>
            </a:r>
          </a:p>
        </p:txBody>
      </p:sp>
      <p:grpSp>
        <p:nvGrpSpPr>
          <p:cNvPr id="2" name="Group 5"/>
          <p:cNvGrpSpPr>
            <a:grpSpLocks/>
          </p:cNvGrpSpPr>
          <p:nvPr/>
        </p:nvGrpSpPr>
        <p:grpSpPr bwMode="auto">
          <a:xfrm>
            <a:off x="728663" y="1147763"/>
            <a:ext cx="1789112" cy="1157287"/>
            <a:chOff x="226" y="336"/>
            <a:chExt cx="2111" cy="1515"/>
          </a:xfrm>
        </p:grpSpPr>
        <p:sp>
          <p:nvSpPr>
            <p:cNvPr id="16446" name="AutoShape 6"/>
            <p:cNvSpPr>
              <a:spLocks noChangeArrowheads="1"/>
            </p:cNvSpPr>
            <p:nvPr/>
          </p:nvSpPr>
          <p:spPr bwMode="auto">
            <a:xfrm>
              <a:off x="226" y="336"/>
              <a:ext cx="2111" cy="1515"/>
            </a:xfrm>
            <a:prstGeom prst="roundRect">
              <a:avLst>
                <a:gd name="adj" fmla="val 8259"/>
              </a:avLst>
            </a:prstGeom>
            <a:solidFill>
              <a:srgbClr val="F8F8F8"/>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p>
              <a:endParaRPr lang="en-US"/>
            </a:p>
          </p:txBody>
        </p:sp>
        <p:sp>
          <p:nvSpPr>
            <p:cNvPr id="16447" name="Text Box 7"/>
            <p:cNvSpPr txBox="1">
              <a:spLocks noChangeArrowheads="1"/>
            </p:cNvSpPr>
            <p:nvPr/>
          </p:nvSpPr>
          <p:spPr bwMode="auto">
            <a:xfrm>
              <a:off x="479" y="338"/>
              <a:ext cx="1586" cy="281"/>
            </a:xfrm>
            <a:prstGeom prst="rect">
              <a:avLst/>
            </a:prstGeom>
            <a:noFill/>
            <a:ln w="12700">
              <a:noFill/>
              <a:miter lim="800000"/>
              <a:headEnd type="none" w="sm" len="sm"/>
              <a:tailEnd type="none" w="sm" len="sm"/>
            </a:ln>
          </p:spPr>
          <p:txBody>
            <a:bodyPr>
              <a:spAutoFit/>
            </a:bodyPr>
            <a:lstStyle/>
            <a:p>
              <a:pPr algn="ctr" eaLnBrk="0" hangingPunct="0"/>
              <a:r>
                <a:rPr lang="en-GB" sz="800" b="1">
                  <a:ea typeface="ＭＳ Ｐゴシック" pitchFamily="34" charset="-128"/>
                </a:rPr>
                <a:t>ZigBee Cluster Library</a:t>
              </a:r>
            </a:p>
          </p:txBody>
        </p:sp>
        <p:grpSp>
          <p:nvGrpSpPr>
            <p:cNvPr id="3" name="Group 8"/>
            <p:cNvGrpSpPr>
              <a:grpSpLocks/>
            </p:cNvGrpSpPr>
            <p:nvPr/>
          </p:nvGrpSpPr>
          <p:grpSpPr bwMode="auto">
            <a:xfrm>
              <a:off x="1073" y="567"/>
              <a:ext cx="672" cy="680"/>
              <a:chOff x="3250" y="3529"/>
              <a:chExt cx="672" cy="680"/>
            </a:xfrm>
          </p:grpSpPr>
          <p:sp>
            <p:nvSpPr>
              <p:cNvPr id="16515" name="AutoShape 9"/>
              <p:cNvSpPr>
                <a:spLocks noChangeArrowheads="1"/>
              </p:cNvSpPr>
              <p:nvPr/>
            </p:nvSpPr>
            <p:spPr bwMode="auto">
              <a:xfrm>
                <a:off x="3250" y="3529"/>
                <a:ext cx="672" cy="680"/>
              </a:xfrm>
              <a:prstGeom prst="foldedCorner">
                <a:avLst>
                  <a:gd name="adj" fmla="val 12500"/>
                </a:avLst>
              </a:prstGeom>
              <a:solidFill>
                <a:srgbClr val="FFCCCC"/>
              </a:solidFill>
              <a:ln w="12700">
                <a:solidFill>
                  <a:schemeClr val="tx1"/>
                </a:solidFill>
                <a:round/>
                <a:headEnd type="none" w="sm" len="sm"/>
                <a:tailEnd type="none" w="sm" len="sm"/>
              </a:ln>
            </p:spPr>
            <p:txBody>
              <a:bodyPr wrap="none" lIns="0" rIns="0" anchor="ctr"/>
              <a:lstStyle/>
              <a:p>
                <a:endParaRPr lang="en-US"/>
              </a:p>
            </p:txBody>
          </p:sp>
          <p:sp>
            <p:nvSpPr>
              <p:cNvPr id="16516" name="Text Box 10"/>
              <p:cNvSpPr txBox="1">
                <a:spLocks noChangeArrowheads="1"/>
              </p:cNvSpPr>
              <p:nvPr/>
            </p:nvSpPr>
            <p:spPr bwMode="auto">
              <a:xfrm>
                <a:off x="3250" y="3529"/>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Closures</a:t>
                </a:r>
              </a:p>
            </p:txBody>
          </p:sp>
          <p:grpSp>
            <p:nvGrpSpPr>
              <p:cNvPr id="4" name="Group 11"/>
              <p:cNvGrpSpPr>
                <a:grpSpLocks/>
              </p:cNvGrpSpPr>
              <p:nvPr/>
            </p:nvGrpSpPr>
            <p:grpSpPr bwMode="auto">
              <a:xfrm>
                <a:off x="3319" y="3820"/>
                <a:ext cx="528" cy="144"/>
                <a:chOff x="4148" y="3072"/>
                <a:chExt cx="528" cy="144"/>
              </a:xfrm>
            </p:grpSpPr>
            <p:sp>
              <p:nvSpPr>
                <p:cNvPr id="16522" name="Oval 12"/>
                <p:cNvSpPr>
                  <a:spLocks noChangeArrowheads="1"/>
                </p:cNvSpPr>
                <p:nvPr/>
              </p:nvSpPr>
              <p:spPr bwMode="auto">
                <a:xfrm>
                  <a:off x="4148" y="3072"/>
                  <a:ext cx="144" cy="144"/>
                </a:xfrm>
                <a:prstGeom prst="ellipse">
                  <a:avLst/>
                </a:prstGeom>
                <a:solidFill>
                  <a:srgbClr val="660066"/>
                </a:solidFill>
                <a:ln w="9525">
                  <a:noFill/>
                  <a:round/>
                  <a:headEnd/>
                  <a:tailEnd/>
                </a:ln>
              </p:spPr>
              <p:txBody>
                <a:bodyPr wrap="none" anchor="ctr"/>
                <a:lstStyle/>
                <a:p>
                  <a:endParaRPr lang="en-US"/>
                </a:p>
              </p:txBody>
            </p:sp>
            <p:sp>
              <p:nvSpPr>
                <p:cNvPr id="16523" name="Oval 13"/>
                <p:cNvSpPr>
                  <a:spLocks noChangeArrowheads="1"/>
                </p:cNvSpPr>
                <p:nvPr/>
              </p:nvSpPr>
              <p:spPr bwMode="auto">
                <a:xfrm>
                  <a:off x="4340" y="3072"/>
                  <a:ext cx="144" cy="144"/>
                </a:xfrm>
                <a:prstGeom prst="ellipse">
                  <a:avLst/>
                </a:prstGeom>
                <a:solidFill>
                  <a:srgbClr val="660066"/>
                </a:solidFill>
                <a:ln w="9525">
                  <a:noFill/>
                  <a:round/>
                  <a:headEnd/>
                  <a:tailEnd/>
                </a:ln>
              </p:spPr>
              <p:txBody>
                <a:bodyPr wrap="none" anchor="ctr"/>
                <a:lstStyle/>
                <a:p>
                  <a:endParaRPr lang="en-US"/>
                </a:p>
              </p:txBody>
            </p:sp>
            <p:sp>
              <p:nvSpPr>
                <p:cNvPr id="16524" name="Oval 14"/>
                <p:cNvSpPr>
                  <a:spLocks noChangeArrowheads="1"/>
                </p:cNvSpPr>
                <p:nvPr/>
              </p:nvSpPr>
              <p:spPr bwMode="auto">
                <a:xfrm>
                  <a:off x="4532" y="3072"/>
                  <a:ext cx="144" cy="144"/>
                </a:xfrm>
                <a:prstGeom prst="ellipse">
                  <a:avLst/>
                </a:prstGeom>
                <a:solidFill>
                  <a:srgbClr val="660066"/>
                </a:solidFill>
                <a:ln w="9525">
                  <a:noFill/>
                  <a:round/>
                  <a:headEnd/>
                  <a:tailEnd/>
                </a:ln>
              </p:spPr>
              <p:txBody>
                <a:bodyPr wrap="none" anchor="ctr"/>
                <a:lstStyle/>
                <a:p>
                  <a:endParaRPr lang="en-US"/>
                </a:p>
              </p:txBody>
            </p:sp>
          </p:grpSp>
          <p:grpSp>
            <p:nvGrpSpPr>
              <p:cNvPr id="5" name="Group 15"/>
              <p:cNvGrpSpPr>
                <a:grpSpLocks/>
              </p:cNvGrpSpPr>
              <p:nvPr/>
            </p:nvGrpSpPr>
            <p:grpSpPr bwMode="auto">
              <a:xfrm>
                <a:off x="3320" y="4014"/>
                <a:ext cx="528" cy="144"/>
                <a:chOff x="4151" y="3266"/>
                <a:chExt cx="528" cy="144"/>
              </a:xfrm>
            </p:grpSpPr>
            <p:sp>
              <p:nvSpPr>
                <p:cNvPr id="16519" name="Oval 16"/>
                <p:cNvSpPr>
                  <a:spLocks noChangeArrowheads="1"/>
                </p:cNvSpPr>
                <p:nvPr/>
              </p:nvSpPr>
              <p:spPr bwMode="auto">
                <a:xfrm>
                  <a:off x="4151" y="3266"/>
                  <a:ext cx="144" cy="144"/>
                </a:xfrm>
                <a:prstGeom prst="ellipse">
                  <a:avLst/>
                </a:prstGeom>
                <a:solidFill>
                  <a:srgbClr val="660066"/>
                </a:solidFill>
                <a:ln w="9525">
                  <a:noFill/>
                  <a:round/>
                  <a:headEnd/>
                  <a:tailEnd/>
                </a:ln>
              </p:spPr>
              <p:txBody>
                <a:bodyPr wrap="none" anchor="ctr"/>
                <a:lstStyle/>
                <a:p>
                  <a:endParaRPr lang="en-US"/>
                </a:p>
              </p:txBody>
            </p:sp>
            <p:sp>
              <p:nvSpPr>
                <p:cNvPr id="16520" name="Oval 17"/>
                <p:cNvSpPr>
                  <a:spLocks noChangeArrowheads="1"/>
                </p:cNvSpPr>
                <p:nvPr/>
              </p:nvSpPr>
              <p:spPr bwMode="auto">
                <a:xfrm>
                  <a:off x="4343" y="3266"/>
                  <a:ext cx="144" cy="144"/>
                </a:xfrm>
                <a:prstGeom prst="ellipse">
                  <a:avLst/>
                </a:prstGeom>
                <a:solidFill>
                  <a:srgbClr val="660066"/>
                </a:solidFill>
                <a:ln w="9525">
                  <a:noFill/>
                  <a:round/>
                  <a:headEnd/>
                  <a:tailEnd/>
                </a:ln>
              </p:spPr>
              <p:txBody>
                <a:bodyPr wrap="none" anchor="ctr"/>
                <a:lstStyle/>
                <a:p>
                  <a:endParaRPr lang="en-US"/>
                </a:p>
              </p:txBody>
            </p:sp>
            <p:sp>
              <p:nvSpPr>
                <p:cNvPr id="16521" name="Oval 18"/>
                <p:cNvSpPr>
                  <a:spLocks noChangeArrowheads="1"/>
                </p:cNvSpPr>
                <p:nvPr/>
              </p:nvSpPr>
              <p:spPr bwMode="auto">
                <a:xfrm>
                  <a:off x="4535" y="3266"/>
                  <a:ext cx="144" cy="144"/>
                </a:xfrm>
                <a:prstGeom prst="ellipse">
                  <a:avLst/>
                </a:prstGeom>
                <a:solidFill>
                  <a:srgbClr val="660066"/>
                </a:solidFill>
                <a:ln w="9525">
                  <a:noFill/>
                  <a:round/>
                  <a:headEnd/>
                  <a:tailEnd/>
                </a:ln>
              </p:spPr>
              <p:txBody>
                <a:bodyPr wrap="none" anchor="ctr"/>
                <a:lstStyle/>
                <a:p>
                  <a:endParaRPr lang="en-US"/>
                </a:p>
              </p:txBody>
            </p:sp>
          </p:grpSp>
        </p:grpSp>
        <p:grpSp>
          <p:nvGrpSpPr>
            <p:cNvPr id="6" name="Group 19"/>
            <p:cNvGrpSpPr>
              <a:grpSpLocks/>
            </p:cNvGrpSpPr>
            <p:nvPr/>
          </p:nvGrpSpPr>
          <p:grpSpPr bwMode="auto">
            <a:xfrm>
              <a:off x="272" y="567"/>
              <a:ext cx="672" cy="680"/>
              <a:chOff x="3143" y="2587"/>
              <a:chExt cx="672" cy="680"/>
            </a:xfrm>
          </p:grpSpPr>
          <p:sp>
            <p:nvSpPr>
              <p:cNvPr id="16505" name="AutoShape 20"/>
              <p:cNvSpPr>
                <a:spLocks noChangeArrowheads="1"/>
              </p:cNvSpPr>
              <p:nvPr/>
            </p:nvSpPr>
            <p:spPr bwMode="auto">
              <a:xfrm>
                <a:off x="3143" y="2587"/>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506" name="Text Box 21"/>
              <p:cNvSpPr txBox="1">
                <a:spLocks noChangeArrowheads="1"/>
              </p:cNvSpPr>
              <p:nvPr/>
            </p:nvSpPr>
            <p:spPr bwMode="auto">
              <a:xfrm>
                <a:off x="3143" y="2587"/>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Others…</a:t>
                </a:r>
              </a:p>
            </p:txBody>
          </p:sp>
          <p:grpSp>
            <p:nvGrpSpPr>
              <p:cNvPr id="7" name="Group 22"/>
              <p:cNvGrpSpPr>
                <a:grpSpLocks/>
              </p:cNvGrpSpPr>
              <p:nvPr/>
            </p:nvGrpSpPr>
            <p:grpSpPr bwMode="auto">
              <a:xfrm>
                <a:off x="3212" y="2878"/>
                <a:ext cx="528" cy="144"/>
                <a:chOff x="4148" y="3072"/>
                <a:chExt cx="528" cy="144"/>
              </a:xfrm>
            </p:grpSpPr>
            <p:sp>
              <p:nvSpPr>
                <p:cNvPr id="16512" name="Oval 23"/>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6513" name="Oval 24"/>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6514" name="Oval 25"/>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8" name="Group 26"/>
              <p:cNvGrpSpPr>
                <a:grpSpLocks/>
              </p:cNvGrpSpPr>
              <p:nvPr/>
            </p:nvGrpSpPr>
            <p:grpSpPr bwMode="auto">
              <a:xfrm>
                <a:off x="3213" y="3072"/>
                <a:ext cx="528" cy="144"/>
                <a:chOff x="4151" y="3266"/>
                <a:chExt cx="528" cy="144"/>
              </a:xfrm>
            </p:grpSpPr>
            <p:sp>
              <p:nvSpPr>
                <p:cNvPr id="16509" name="Oval 27"/>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6510" name="Oval 28"/>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6511" name="Oval 29"/>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9" name="Group 30"/>
            <p:cNvGrpSpPr>
              <a:grpSpLocks/>
            </p:cNvGrpSpPr>
            <p:nvPr/>
          </p:nvGrpSpPr>
          <p:grpSpPr bwMode="auto">
            <a:xfrm>
              <a:off x="454" y="738"/>
              <a:ext cx="672" cy="680"/>
              <a:chOff x="3154" y="3433"/>
              <a:chExt cx="672" cy="680"/>
            </a:xfrm>
          </p:grpSpPr>
          <p:sp>
            <p:nvSpPr>
              <p:cNvPr id="16495" name="AutoShape 31"/>
              <p:cNvSpPr>
                <a:spLocks noChangeArrowheads="1"/>
              </p:cNvSpPr>
              <p:nvPr/>
            </p:nvSpPr>
            <p:spPr bwMode="auto">
              <a:xfrm>
                <a:off x="3154" y="3433"/>
                <a:ext cx="672" cy="680"/>
              </a:xfrm>
              <a:prstGeom prst="foldedCorner">
                <a:avLst>
                  <a:gd name="adj" fmla="val 12500"/>
                </a:avLst>
              </a:prstGeom>
              <a:solidFill>
                <a:srgbClr val="FF9999"/>
              </a:solidFill>
              <a:ln w="12700">
                <a:solidFill>
                  <a:schemeClr val="tx1"/>
                </a:solidFill>
                <a:round/>
                <a:headEnd type="none" w="sm" len="sm"/>
                <a:tailEnd type="none" w="sm" len="sm"/>
              </a:ln>
            </p:spPr>
            <p:txBody>
              <a:bodyPr wrap="none" lIns="0" rIns="0" anchor="ctr"/>
              <a:lstStyle/>
              <a:p>
                <a:endParaRPr lang="en-US"/>
              </a:p>
            </p:txBody>
          </p:sp>
          <p:sp>
            <p:nvSpPr>
              <p:cNvPr id="16496" name="Text Box 32"/>
              <p:cNvSpPr txBox="1">
                <a:spLocks noChangeArrowheads="1"/>
              </p:cNvSpPr>
              <p:nvPr/>
            </p:nvSpPr>
            <p:spPr bwMode="auto">
              <a:xfrm>
                <a:off x="3154" y="3433"/>
                <a:ext cx="672" cy="36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Safety &amp;</a:t>
                </a:r>
                <a:br>
                  <a:rPr lang="en-GB" sz="600">
                    <a:ea typeface="ＭＳ Ｐゴシック" pitchFamily="34" charset="-128"/>
                  </a:rPr>
                </a:br>
                <a:r>
                  <a:rPr lang="en-GB" sz="600">
                    <a:ea typeface="ＭＳ Ｐゴシック" pitchFamily="34" charset="-128"/>
                  </a:rPr>
                  <a:t>Security</a:t>
                </a:r>
              </a:p>
            </p:txBody>
          </p:sp>
          <p:grpSp>
            <p:nvGrpSpPr>
              <p:cNvPr id="10" name="Group 33"/>
              <p:cNvGrpSpPr>
                <a:grpSpLocks/>
              </p:cNvGrpSpPr>
              <p:nvPr/>
            </p:nvGrpSpPr>
            <p:grpSpPr bwMode="auto">
              <a:xfrm>
                <a:off x="3223" y="3724"/>
                <a:ext cx="528" cy="144"/>
                <a:chOff x="4148" y="3072"/>
                <a:chExt cx="528" cy="144"/>
              </a:xfrm>
            </p:grpSpPr>
            <p:sp>
              <p:nvSpPr>
                <p:cNvPr id="16502" name="Oval 34"/>
                <p:cNvSpPr>
                  <a:spLocks noChangeArrowheads="1"/>
                </p:cNvSpPr>
                <p:nvPr/>
              </p:nvSpPr>
              <p:spPr bwMode="auto">
                <a:xfrm>
                  <a:off x="4148" y="3072"/>
                  <a:ext cx="144" cy="144"/>
                </a:xfrm>
                <a:prstGeom prst="ellipse">
                  <a:avLst/>
                </a:prstGeom>
                <a:solidFill>
                  <a:srgbClr val="990000"/>
                </a:solidFill>
                <a:ln w="9525">
                  <a:noFill/>
                  <a:round/>
                  <a:headEnd/>
                  <a:tailEnd/>
                </a:ln>
              </p:spPr>
              <p:txBody>
                <a:bodyPr wrap="none" anchor="ctr"/>
                <a:lstStyle/>
                <a:p>
                  <a:endParaRPr lang="en-US"/>
                </a:p>
              </p:txBody>
            </p:sp>
            <p:sp>
              <p:nvSpPr>
                <p:cNvPr id="16503" name="Oval 35"/>
                <p:cNvSpPr>
                  <a:spLocks noChangeArrowheads="1"/>
                </p:cNvSpPr>
                <p:nvPr/>
              </p:nvSpPr>
              <p:spPr bwMode="auto">
                <a:xfrm>
                  <a:off x="4340" y="3072"/>
                  <a:ext cx="144" cy="144"/>
                </a:xfrm>
                <a:prstGeom prst="ellipse">
                  <a:avLst/>
                </a:prstGeom>
                <a:solidFill>
                  <a:srgbClr val="990000"/>
                </a:solidFill>
                <a:ln w="9525">
                  <a:noFill/>
                  <a:round/>
                  <a:headEnd/>
                  <a:tailEnd/>
                </a:ln>
              </p:spPr>
              <p:txBody>
                <a:bodyPr wrap="none" anchor="ctr"/>
                <a:lstStyle/>
                <a:p>
                  <a:endParaRPr lang="en-US"/>
                </a:p>
              </p:txBody>
            </p:sp>
            <p:sp>
              <p:nvSpPr>
                <p:cNvPr id="16504" name="Oval 36"/>
                <p:cNvSpPr>
                  <a:spLocks noChangeArrowheads="1"/>
                </p:cNvSpPr>
                <p:nvPr/>
              </p:nvSpPr>
              <p:spPr bwMode="auto">
                <a:xfrm>
                  <a:off x="4532" y="3072"/>
                  <a:ext cx="144" cy="144"/>
                </a:xfrm>
                <a:prstGeom prst="ellipse">
                  <a:avLst/>
                </a:prstGeom>
                <a:solidFill>
                  <a:srgbClr val="990000"/>
                </a:solidFill>
                <a:ln w="9525">
                  <a:noFill/>
                  <a:round/>
                  <a:headEnd/>
                  <a:tailEnd/>
                </a:ln>
              </p:spPr>
              <p:txBody>
                <a:bodyPr wrap="none" anchor="ctr"/>
                <a:lstStyle/>
                <a:p>
                  <a:endParaRPr lang="en-US"/>
                </a:p>
              </p:txBody>
            </p:sp>
          </p:grpSp>
          <p:grpSp>
            <p:nvGrpSpPr>
              <p:cNvPr id="11" name="Group 37"/>
              <p:cNvGrpSpPr>
                <a:grpSpLocks/>
              </p:cNvGrpSpPr>
              <p:nvPr/>
            </p:nvGrpSpPr>
            <p:grpSpPr bwMode="auto">
              <a:xfrm>
                <a:off x="3224" y="3918"/>
                <a:ext cx="528" cy="144"/>
                <a:chOff x="4151" y="3266"/>
                <a:chExt cx="528" cy="144"/>
              </a:xfrm>
            </p:grpSpPr>
            <p:sp>
              <p:nvSpPr>
                <p:cNvPr id="16499" name="Oval 38"/>
                <p:cNvSpPr>
                  <a:spLocks noChangeArrowheads="1"/>
                </p:cNvSpPr>
                <p:nvPr/>
              </p:nvSpPr>
              <p:spPr bwMode="auto">
                <a:xfrm>
                  <a:off x="4151" y="3266"/>
                  <a:ext cx="144" cy="144"/>
                </a:xfrm>
                <a:prstGeom prst="ellipse">
                  <a:avLst/>
                </a:prstGeom>
                <a:solidFill>
                  <a:srgbClr val="990000"/>
                </a:solidFill>
                <a:ln w="9525">
                  <a:noFill/>
                  <a:round/>
                  <a:headEnd/>
                  <a:tailEnd/>
                </a:ln>
              </p:spPr>
              <p:txBody>
                <a:bodyPr wrap="none" anchor="ctr"/>
                <a:lstStyle/>
                <a:p>
                  <a:endParaRPr lang="en-US"/>
                </a:p>
              </p:txBody>
            </p:sp>
            <p:sp>
              <p:nvSpPr>
                <p:cNvPr id="16500" name="Oval 39"/>
                <p:cNvSpPr>
                  <a:spLocks noChangeArrowheads="1"/>
                </p:cNvSpPr>
                <p:nvPr/>
              </p:nvSpPr>
              <p:spPr bwMode="auto">
                <a:xfrm>
                  <a:off x="4343" y="3266"/>
                  <a:ext cx="144" cy="144"/>
                </a:xfrm>
                <a:prstGeom prst="ellipse">
                  <a:avLst/>
                </a:prstGeom>
                <a:solidFill>
                  <a:srgbClr val="990000"/>
                </a:solidFill>
                <a:ln w="9525">
                  <a:noFill/>
                  <a:round/>
                  <a:headEnd/>
                  <a:tailEnd/>
                </a:ln>
              </p:spPr>
              <p:txBody>
                <a:bodyPr wrap="none" anchor="ctr"/>
                <a:lstStyle/>
                <a:p>
                  <a:endParaRPr lang="en-US"/>
                </a:p>
              </p:txBody>
            </p:sp>
            <p:sp>
              <p:nvSpPr>
                <p:cNvPr id="16501" name="Oval 40"/>
                <p:cNvSpPr>
                  <a:spLocks noChangeArrowheads="1"/>
                </p:cNvSpPr>
                <p:nvPr/>
              </p:nvSpPr>
              <p:spPr bwMode="auto">
                <a:xfrm>
                  <a:off x="4535" y="3266"/>
                  <a:ext cx="144" cy="144"/>
                </a:xfrm>
                <a:prstGeom prst="ellipse">
                  <a:avLst/>
                </a:prstGeom>
                <a:solidFill>
                  <a:srgbClr val="990000"/>
                </a:solidFill>
                <a:ln w="9525">
                  <a:noFill/>
                  <a:round/>
                  <a:headEnd/>
                  <a:tailEnd/>
                </a:ln>
              </p:spPr>
              <p:txBody>
                <a:bodyPr wrap="none" anchor="ctr"/>
                <a:lstStyle/>
                <a:p>
                  <a:endParaRPr lang="en-US"/>
                </a:p>
              </p:txBody>
            </p:sp>
          </p:grpSp>
        </p:grpSp>
        <p:grpSp>
          <p:nvGrpSpPr>
            <p:cNvPr id="12" name="Group 41"/>
            <p:cNvGrpSpPr>
              <a:grpSpLocks/>
            </p:cNvGrpSpPr>
            <p:nvPr/>
          </p:nvGrpSpPr>
          <p:grpSpPr bwMode="auto">
            <a:xfrm>
              <a:off x="1256" y="738"/>
              <a:ext cx="672" cy="680"/>
              <a:chOff x="3054" y="2702"/>
              <a:chExt cx="672" cy="680"/>
            </a:xfrm>
          </p:grpSpPr>
          <p:sp>
            <p:nvSpPr>
              <p:cNvPr id="16485" name="AutoShape 42"/>
              <p:cNvSpPr>
                <a:spLocks noChangeArrowheads="1"/>
              </p:cNvSpPr>
              <p:nvPr/>
            </p:nvSpPr>
            <p:spPr bwMode="auto">
              <a:xfrm>
                <a:off x="3054" y="2702"/>
                <a:ext cx="672" cy="680"/>
              </a:xfrm>
              <a:prstGeom prst="foldedCorner">
                <a:avLst>
                  <a:gd name="adj" fmla="val 12500"/>
                </a:avLst>
              </a:prstGeom>
              <a:solidFill>
                <a:srgbClr val="FFFFCC"/>
              </a:solidFill>
              <a:ln w="12700">
                <a:solidFill>
                  <a:schemeClr val="tx1"/>
                </a:solidFill>
                <a:round/>
                <a:headEnd type="none" w="sm" len="sm"/>
                <a:tailEnd type="none" w="sm" len="sm"/>
              </a:ln>
            </p:spPr>
            <p:txBody>
              <a:bodyPr wrap="none" lIns="0" rIns="0" anchor="ctr"/>
              <a:lstStyle/>
              <a:p>
                <a:endParaRPr lang="en-US"/>
              </a:p>
            </p:txBody>
          </p:sp>
          <p:sp>
            <p:nvSpPr>
              <p:cNvPr id="16486" name="Text Box 43"/>
              <p:cNvSpPr txBox="1">
                <a:spLocks noChangeArrowheads="1"/>
              </p:cNvSpPr>
              <p:nvPr/>
            </p:nvSpPr>
            <p:spPr bwMode="auto">
              <a:xfrm>
                <a:off x="3054" y="2702"/>
                <a:ext cx="672" cy="240"/>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Lighting</a:t>
                </a:r>
              </a:p>
            </p:txBody>
          </p:sp>
          <p:grpSp>
            <p:nvGrpSpPr>
              <p:cNvPr id="13" name="Group 44"/>
              <p:cNvGrpSpPr>
                <a:grpSpLocks/>
              </p:cNvGrpSpPr>
              <p:nvPr/>
            </p:nvGrpSpPr>
            <p:grpSpPr bwMode="auto">
              <a:xfrm>
                <a:off x="3123" y="2993"/>
                <a:ext cx="528" cy="144"/>
                <a:chOff x="4148" y="3072"/>
                <a:chExt cx="528" cy="144"/>
              </a:xfrm>
            </p:grpSpPr>
            <p:sp>
              <p:nvSpPr>
                <p:cNvPr id="16492" name="Oval 45"/>
                <p:cNvSpPr>
                  <a:spLocks noChangeArrowheads="1"/>
                </p:cNvSpPr>
                <p:nvPr/>
              </p:nvSpPr>
              <p:spPr bwMode="auto">
                <a:xfrm>
                  <a:off x="4148" y="3072"/>
                  <a:ext cx="144" cy="144"/>
                </a:xfrm>
                <a:prstGeom prst="ellipse">
                  <a:avLst/>
                </a:prstGeom>
                <a:solidFill>
                  <a:srgbClr val="CC9900"/>
                </a:solidFill>
                <a:ln w="9525">
                  <a:noFill/>
                  <a:round/>
                  <a:headEnd/>
                  <a:tailEnd/>
                </a:ln>
              </p:spPr>
              <p:txBody>
                <a:bodyPr wrap="none" anchor="ctr"/>
                <a:lstStyle/>
                <a:p>
                  <a:endParaRPr lang="en-US"/>
                </a:p>
              </p:txBody>
            </p:sp>
            <p:sp>
              <p:nvSpPr>
                <p:cNvPr id="16493" name="Oval 46"/>
                <p:cNvSpPr>
                  <a:spLocks noChangeArrowheads="1"/>
                </p:cNvSpPr>
                <p:nvPr/>
              </p:nvSpPr>
              <p:spPr bwMode="auto">
                <a:xfrm>
                  <a:off x="4340" y="3072"/>
                  <a:ext cx="144" cy="144"/>
                </a:xfrm>
                <a:prstGeom prst="ellipse">
                  <a:avLst/>
                </a:prstGeom>
                <a:solidFill>
                  <a:srgbClr val="CC9900"/>
                </a:solidFill>
                <a:ln w="9525">
                  <a:noFill/>
                  <a:round/>
                  <a:headEnd/>
                  <a:tailEnd/>
                </a:ln>
              </p:spPr>
              <p:txBody>
                <a:bodyPr wrap="none" anchor="ctr"/>
                <a:lstStyle/>
                <a:p>
                  <a:endParaRPr lang="en-US"/>
                </a:p>
              </p:txBody>
            </p:sp>
            <p:sp>
              <p:nvSpPr>
                <p:cNvPr id="16494" name="Oval 47"/>
                <p:cNvSpPr>
                  <a:spLocks noChangeArrowheads="1"/>
                </p:cNvSpPr>
                <p:nvPr/>
              </p:nvSpPr>
              <p:spPr bwMode="auto">
                <a:xfrm>
                  <a:off x="4532" y="3072"/>
                  <a:ext cx="144" cy="144"/>
                </a:xfrm>
                <a:prstGeom prst="ellipse">
                  <a:avLst/>
                </a:prstGeom>
                <a:solidFill>
                  <a:srgbClr val="CC9900"/>
                </a:solidFill>
                <a:ln w="9525">
                  <a:noFill/>
                  <a:round/>
                  <a:headEnd/>
                  <a:tailEnd/>
                </a:ln>
              </p:spPr>
              <p:txBody>
                <a:bodyPr wrap="none" anchor="ctr"/>
                <a:lstStyle/>
                <a:p>
                  <a:endParaRPr lang="en-US"/>
                </a:p>
              </p:txBody>
            </p:sp>
          </p:grpSp>
          <p:grpSp>
            <p:nvGrpSpPr>
              <p:cNvPr id="14" name="Group 48"/>
              <p:cNvGrpSpPr>
                <a:grpSpLocks/>
              </p:cNvGrpSpPr>
              <p:nvPr/>
            </p:nvGrpSpPr>
            <p:grpSpPr bwMode="auto">
              <a:xfrm>
                <a:off x="3124" y="3187"/>
                <a:ext cx="528" cy="144"/>
                <a:chOff x="4151" y="3266"/>
                <a:chExt cx="528" cy="144"/>
              </a:xfrm>
            </p:grpSpPr>
            <p:sp>
              <p:nvSpPr>
                <p:cNvPr id="16489" name="Oval 49"/>
                <p:cNvSpPr>
                  <a:spLocks noChangeArrowheads="1"/>
                </p:cNvSpPr>
                <p:nvPr/>
              </p:nvSpPr>
              <p:spPr bwMode="auto">
                <a:xfrm>
                  <a:off x="4151" y="3266"/>
                  <a:ext cx="144" cy="144"/>
                </a:xfrm>
                <a:prstGeom prst="ellipse">
                  <a:avLst/>
                </a:prstGeom>
                <a:solidFill>
                  <a:srgbClr val="CC9900"/>
                </a:solidFill>
                <a:ln w="9525">
                  <a:noFill/>
                  <a:round/>
                  <a:headEnd/>
                  <a:tailEnd/>
                </a:ln>
              </p:spPr>
              <p:txBody>
                <a:bodyPr wrap="none" anchor="ctr"/>
                <a:lstStyle/>
                <a:p>
                  <a:endParaRPr lang="en-US"/>
                </a:p>
              </p:txBody>
            </p:sp>
            <p:sp>
              <p:nvSpPr>
                <p:cNvPr id="16490" name="Oval 50"/>
                <p:cNvSpPr>
                  <a:spLocks noChangeArrowheads="1"/>
                </p:cNvSpPr>
                <p:nvPr/>
              </p:nvSpPr>
              <p:spPr bwMode="auto">
                <a:xfrm>
                  <a:off x="4343" y="3266"/>
                  <a:ext cx="144" cy="144"/>
                </a:xfrm>
                <a:prstGeom prst="ellipse">
                  <a:avLst/>
                </a:prstGeom>
                <a:solidFill>
                  <a:srgbClr val="CC9900"/>
                </a:solidFill>
                <a:ln w="9525">
                  <a:noFill/>
                  <a:round/>
                  <a:headEnd/>
                  <a:tailEnd/>
                </a:ln>
              </p:spPr>
              <p:txBody>
                <a:bodyPr wrap="none" anchor="ctr"/>
                <a:lstStyle/>
                <a:p>
                  <a:endParaRPr lang="en-US"/>
                </a:p>
              </p:txBody>
            </p:sp>
            <p:sp>
              <p:nvSpPr>
                <p:cNvPr id="16491" name="Oval 51"/>
                <p:cNvSpPr>
                  <a:spLocks noChangeArrowheads="1"/>
                </p:cNvSpPr>
                <p:nvPr/>
              </p:nvSpPr>
              <p:spPr bwMode="auto">
                <a:xfrm>
                  <a:off x="4535" y="3266"/>
                  <a:ext cx="144" cy="144"/>
                </a:xfrm>
                <a:prstGeom prst="ellipse">
                  <a:avLst/>
                </a:prstGeom>
                <a:solidFill>
                  <a:srgbClr val="CC9900"/>
                </a:solidFill>
                <a:ln w="9525">
                  <a:noFill/>
                  <a:round/>
                  <a:headEnd/>
                  <a:tailEnd/>
                </a:ln>
              </p:spPr>
              <p:txBody>
                <a:bodyPr wrap="none" anchor="ctr"/>
                <a:lstStyle/>
                <a:p>
                  <a:endParaRPr lang="en-US"/>
                </a:p>
              </p:txBody>
            </p:sp>
          </p:grpSp>
        </p:grpSp>
        <p:grpSp>
          <p:nvGrpSpPr>
            <p:cNvPr id="15" name="Group 52"/>
            <p:cNvGrpSpPr>
              <a:grpSpLocks/>
            </p:cNvGrpSpPr>
            <p:nvPr/>
          </p:nvGrpSpPr>
          <p:grpSpPr bwMode="auto">
            <a:xfrm>
              <a:off x="646" y="1013"/>
              <a:ext cx="672" cy="680"/>
              <a:chOff x="4080" y="2736"/>
              <a:chExt cx="672" cy="680"/>
            </a:xfrm>
          </p:grpSpPr>
          <p:sp>
            <p:nvSpPr>
              <p:cNvPr id="16475" name="AutoShape 53"/>
              <p:cNvSpPr>
                <a:spLocks noChangeArrowheads="1"/>
              </p:cNvSpPr>
              <p:nvPr/>
            </p:nvSpPr>
            <p:spPr bwMode="auto">
              <a:xfrm>
                <a:off x="4080" y="2736"/>
                <a:ext cx="672" cy="680"/>
              </a:xfrm>
              <a:prstGeom prst="foldedCorner">
                <a:avLst>
                  <a:gd name="adj" fmla="val 12500"/>
                </a:avLst>
              </a:prstGeom>
              <a:solidFill>
                <a:schemeClr val="accent1"/>
              </a:solidFill>
              <a:ln w="12700">
                <a:solidFill>
                  <a:schemeClr val="tx1"/>
                </a:solidFill>
                <a:round/>
                <a:headEnd type="none" w="sm" len="sm"/>
                <a:tailEnd type="none" w="sm" len="sm"/>
              </a:ln>
            </p:spPr>
            <p:txBody>
              <a:bodyPr wrap="none" lIns="0" rIns="0" anchor="ctr"/>
              <a:lstStyle/>
              <a:p>
                <a:endParaRPr lang="en-US"/>
              </a:p>
            </p:txBody>
          </p:sp>
          <p:sp>
            <p:nvSpPr>
              <p:cNvPr id="16476" name="Text Box 54"/>
              <p:cNvSpPr txBox="1">
                <a:spLocks noChangeArrowheads="1"/>
              </p:cNvSpPr>
              <p:nvPr/>
            </p:nvSpPr>
            <p:spPr bwMode="auto">
              <a:xfrm>
                <a:off x="4080" y="2736"/>
                <a:ext cx="672" cy="362"/>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Measurement</a:t>
                </a:r>
                <a:br>
                  <a:rPr lang="en-GB" sz="600">
                    <a:ea typeface="ＭＳ Ｐゴシック" pitchFamily="34" charset="-128"/>
                  </a:rPr>
                </a:br>
                <a:r>
                  <a:rPr lang="en-GB" sz="600">
                    <a:ea typeface="ＭＳ Ｐゴシック" pitchFamily="34" charset="-128"/>
                  </a:rPr>
                  <a:t>&amp; Sensing</a:t>
                </a:r>
              </a:p>
            </p:txBody>
          </p:sp>
          <p:grpSp>
            <p:nvGrpSpPr>
              <p:cNvPr id="16" name="Group 55"/>
              <p:cNvGrpSpPr>
                <a:grpSpLocks/>
              </p:cNvGrpSpPr>
              <p:nvPr/>
            </p:nvGrpSpPr>
            <p:grpSpPr bwMode="auto">
              <a:xfrm>
                <a:off x="4149" y="3027"/>
                <a:ext cx="528" cy="144"/>
                <a:chOff x="4148" y="3072"/>
                <a:chExt cx="528" cy="144"/>
              </a:xfrm>
            </p:grpSpPr>
            <p:sp>
              <p:nvSpPr>
                <p:cNvPr id="16482" name="Oval 56"/>
                <p:cNvSpPr>
                  <a:spLocks noChangeArrowheads="1"/>
                </p:cNvSpPr>
                <p:nvPr/>
              </p:nvSpPr>
              <p:spPr bwMode="auto">
                <a:xfrm>
                  <a:off x="4148" y="3072"/>
                  <a:ext cx="144" cy="144"/>
                </a:xfrm>
                <a:prstGeom prst="ellipse">
                  <a:avLst/>
                </a:prstGeom>
                <a:solidFill>
                  <a:schemeClr val="accent2"/>
                </a:solidFill>
                <a:ln w="9525">
                  <a:noFill/>
                  <a:round/>
                  <a:headEnd/>
                  <a:tailEnd/>
                </a:ln>
              </p:spPr>
              <p:txBody>
                <a:bodyPr wrap="none" anchor="ctr"/>
                <a:lstStyle/>
                <a:p>
                  <a:endParaRPr lang="en-US"/>
                </a:p>
              </p:txBody>
            </p:sp>
            <p:sp>
              <p:nvSpPr>
                <p:cNvPr id="16483" name="Oval 57"/>
                <p:cNvSpPr>
                  <a:spLocks noChangeArrowheads="1"/>
                </p:cNvSpPr>
                <p:nvPr/>
              </p:nvSpPr>
              <p:spPr bwMode="auto">
                <a:xfrm>
                  <a:off x="4340" y="3072"/>
                  <a:ext cx="144" cy="144"/>
                </a:xfrm>
                <a:prstGeom prst="ellipse">
                  <a:avLst/>
                </a:prstGeom>
                <a:solidFill>
                  <a:schemeClr val="accent2"/>
                </a:solidFill>
                <a:ln w="9525">
                  <a:noFill/>
                  <a:round/>
                  <a:headEnd/>
                  <a:tailEnd/>
                </a:ln>
              </p:spPr>
              <p:txBody>
                <a:bodyPr wrap="none" anchor="ctr"/>
                <a:lstStyle/>
                <a:p>
                  <a:endParaRPr lang="en-US"/>
                </a:p>
              </p:txBody>
            </p:sp>
            <p:sp>
              <p:nvSpPr>
                <p:cNvPr id="16484" name="Oval 58"/>
                <p:cNvSpPr>
                  <a:spLocks noChangeArrowheads="1"/>
                </p:cNvSpPr>
                <p:nvPr/>
              </p:nvSpPr>
              <p:spPr bwMode="auto">
                <a:xfrm>
                  <a:off x="4532" y="3072"/>
                  <a:ext cx="144" cy="144"/>
                </a:xfrm>
                <a:prstGeom prst="ellipse">
                  <a:avLst/>
                </a:prstGeom>
                <a:solidFill>
                  <a:schemeClr val="accent2"/>
                </a:solidFill>
                <a:ln w="9525">
                  <a:noFill/>
                  <a:round/>
                  <a:headEnd/>
                  <a:tailEnd/>
                </a:ln>
              </p:spPr>
              <p:txBody>
                <a:bodyPr wrap="none" anchor="ctr"/>
                <a:lstStyle/>
                <a:p>
                  <a:endParaRPr lang="en-US"/>
                </a:p>
              </p:txBody>
            </p:sp>
          </p:grpSp>
          <p:grpSp>
            <p:nvGrpSpPr>
              <p:cNvPr id="17" name="Group 59"/>
              <p:cNvGrpSpPr>
                <a:grpSpLocks/>
              </p:cNvGrpSpPr>
              <p:nvPr/>
            </p:nvGrpSpPr>
            <p:grpSpPr bwMode="auto">
              <a:xfrm>
                <a:off x="4150" y="3221"/>
                <a:ext cx="528" cy="144"/>
                <a:chOff x="4151" y="3266"/>
                <a:chExt cx="528" cy="144"/>
              </a:xfrm>
            </p:grpSpPr>
            <p:sp>
              <p:nvSpPr>
                <p:cNvPr id="16479" name="Oval 60"/>
                <p:cNvSpPr>
                  <a:spLocks noChangeArrowheads="1"/>
                </p:cNvSpPr>
                <p:nvPr/>
              </p:nvSpPr>
              <p:spPr bwMode="auto">
                <a:xfrm>
                  <a:off x="4151" y="3266"/>
                  <a:ext cx="144" cy="144"/>
                </a:xfrm>
                <a:prstGeom prst="ellipse">
                  <a:avLst/>
                </a:prstGeom>
                <a:solidFill>
                  <a:schemeClr val="accent2"/>
                </a:solidFill>
                <a:ln w="9525">
                  <a:noFill/>
                  <a:round/>
                  <a:headEnd/>
                  <a:tailEnd/>
                </a:ln>
              </p:spPr>
              <p:txBody>
                <a:bodyPr wrap="none" anchor="ctr"/>
                <a:lstStyle/>
                <a:p>
                  <a:endParaRPr lang="en-US"/>
                </a:p>
              </p:txBody>
            </p:sp>
            <p:sp>
              <p:nvSpPr>
                <p:cNvPr id="16480" name="Oval 61"/>
                <p:cNvSpPr>
                  <a:spLocks noChangeArrowheads="1"/>
                </p:cNvSpPr>
                <p:nvPr/>
              </p:nvSpPr>
              <p:spPr bwMode="auto">
                <a:xfrm>
                  <a:off x="4343" y="3266"/>
                  <a:ext cx="144" cy="144"/>
                </a:xfrm>
                <a:prstGeom prst="ellipse">
                  <a:avLst/>
                </a:prstGeom>
                <a:solidFill>
                  <a:schemeClr val="accent2"/>
                </a:solidFill>
                <a:ln w="9525">
                  <a:noFill/>
                  <a:round/>
                  <a:headEnd/>
                  <a:tailEnd/>
                </a:ln>
              </p:spPr>
              <p:txBody>
                <a:bodyPr wrap="none" anchor="ctr"/>
                <a:lstStyle/>
                <a:p>
                  <a:endParaRPr lang="en-US"/>
                </a:p>
              </p:txBody>
            </p:sp>
            <p:sp>
              <p:nvSpPr>
                <p:cNvPr id="16481" name="Oval 62"/>
                <p:cNvSpPr>
                  <a:spLocks noChangeArrowheads="1"/>
                </p:cNvSpPr>
                <p:nvPr/>
              </p:nvSpPr>
              <p:spPr bwMode="auto">
                <a:xfrm>
                  <a:off x="4535" y="3266"/>
                  <a:ext cx="144" cy="144"/>
                </a:xfrm>
                <a:prstGeom prst="ellipse">
                  <a:avLst/>
                </a:prstGeom>
                <a:solidFill>
                  <a:schemeClr val="accent2"/>
                </a:solidFill>
                <a:ln w="9525">
                  <a:noFill/>
                  <a:round/>
                  <a:headEnd/>
                  <a:tailEnd/>
                </a:ln>
              </p:spPr>
              <p:txBody>
                <a:bodyPr wrap="none" anchor="ctr"/>
                <a:lstStyle/>
                <a:p>
                  <a:endParaRPr lang="en-US"/>
                </a:p>
              </p:txBody>
            </p:sp>
          </p:grpSp>
        </p:grpSp>
        <p:grpSp>
          <p:nvGrpSpPr>
            <p:cNvPr id="18" name="Group 63"/>
            <p:cNvGrpSpPr>
              <a:grpSpLocks/>
            </p:cNvGrpSpPr>
            <p:nvPr/>
          </p:nvGrpSpPr>
          <p:grpSpPr bwMode="auto">
            <a:xfrm>
              <a:off x="1443" y="937"/>
              <a:ext cx="672" cy="680"/>
              <a:chOff x="3564" y="3470"/>
              <a:chExt cx="672" cy="680"/>
            </a:xfrm>
          </p:grpSpPr>
          <p:sp>
            <p:nvSpPr>
              <p:cNvPr id="16465" name="AutoShape 64"/>
              <p:cNvSpPr>
                <a:spLocks noChangeArrowheads="1"/>
              </p:cNvSpPr>
              <p:nvPr/>
            </p:nvSpPr>
            <p:spPr bwMode="auto">
              <a:xfrm>
                <a:off x="3564" y="3470"/>
                <a:ext cx="672" cy="680"/>
              </a:xfrm>
              <a:prstGeom prst="foldedCorner">
                <a:avLst>
                  <a:gd name="adj" fmla="val 12500"/>
                </a:avLst>
              </a:prstGeom>
              <a:solidFill>
                <a:srgbClr val="CCFFCC"/>
              </a:solidFill>
              <a:ln w="12700">
                <a:solidFill>
                  <a:schemeClr val="tx1"/>
                </a:solidFill>
                <a:round/>
                <a:headEnd type="none" w="sm" len="sm"/>
                <a:tailEnd type="none" w="sm" len="sm"/>
              </a:ln>
            </p:spPr>
            <p:txBody>
              <a:bodyPr wrap="none" lIns="0" rIns="0" anchor="ctr"/>
              <a:lstStyle/>
              <a:p>
                <a:endParaRPr lang="en-US"/>
              </a:p>
            </p:txBody>
          </p:sp>
          <p:sp>
            <p:nvSpPr>
              <p:cNvPr id="16466" name="Text Box 65"/>
              <p:cNvSpPr txBox="1">
                <a:spLocks noChangeArrowheads="1"/>
              </p:cNvSpPr>
              <p:nvPr/>
            </p:nvSpPr>
            <p:spPr bwMode="auto">
              <a:xfrm>
                <a:off x="3564" y="3470"/>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HVAC</a:t>
                </a:r>
              </a:p>
            </p:txBody>
          </p:sp>
          <p:grpSp>
            <p:nvGrpSpPr>
              <p:cNvPr id="19" name="Group 66"/>
              <p:cNvGrpSpPr>
                <a:grpSpLocks/>
              </p:cNvGrpSpPr>
              <p:nvPr/>
            </p:nvGrpSpPr>
            <p:grpSpPr bwMode="auto">
              <a:xfrm>
                <a:off x="3633" y="3761"/>
                <a:ext cx="528" cy="144"/>
                <a:chOff x="4148" y="3072"/>
                <a:chExt cx="528" cy="144"/>
              </a:xfrm>
            </p:grpSpPr>
            <p:sp>
              <p:nvSpPr>
                <p:cNvPr id="16472" name="Oval 67"/>
                <p:cNvSpPr>
                  <a:spLocks noChangeArrowheads="1"/>
                </p:cNvSpPr>
                <p:nvPr/>
              </p:nvSpPr>
              <p:spPr bwMode="auto">
                <a:xfrm>
                  <a:off x="4148" y="3072"/>
                  <a:ext cx="144" cy="144"/>
                </a:xfrm>
                <a:prstGeom prst="ellipse">
                  <a:avLst/>
                </a:prstGeom>
                <a:solidFill>
                  <a:srgbClr val="336600"/>
                </a:solidFill>
                <a:ln w="9525">
                  <a:noFill/>
                  <a:round/>
                  <a:headEnd/>
                  <a:tailEnd/>
                </a:ln>
              </p:spPr>
              <p:txBody>
                <a:bodyPr wrap="none" anchor="ctr"/>
                <a:lstStyle/>
                <a:p>
                  <a:endParaRPr lang="en-US"/>
                </a:p>
              </p:txBody>
            </p:sp>
            <p:sp>
              <p:nvSpPr>
                <p:cNvPr id="16473" name="Oval 68"/>
                <p:cNvSpPr>
                  <a:spLocks noChangeArrowheads="1"/>
                </p:cNvSpPr>
                <p:nvPr/>
              </p:nvSpPr>
              <p:spPr bwMode="auto">
                <a:xfrm>
                  <a:off x="4340" y="3072"/>
                  <a:ext cx="144" cy="144"/>
                </a:xfrm>
                <a:prstGeom prst="ellipse">
                  <a:avLst/>
                </a:prstGeom>
                <a:solidFill>
                  <a:srgbClr val="336600"/>
                </a:solidFill>
                <a:ln w="9525">
                  <a:noFill/>
                  <a:round/>
                  <a:headEnd/>
                  <a:tailEnd/>
                </a:ln>
              </p:spPr>
              <p:txBody>
                <a:bodyPr wrap="none" anchor="ctr"/>
                <a:lstStyle/>
                <a:p>
                  <a:endParaRPr lang="en-US"/>
                </a:p>
              </p:txBody>
            </p:sp>
            <p:sp>
              <p:nvSpPr>
                <p:cNvPr id="16474" name="Oval 69"/>
                <p:cNvSpPr>
                  <a:spLocks noChangeArrowheads="1"/>
                </p:cNvSpPr>
                <p:nvPr/>
              </p:nvSpPr>
              <p:spPr bwMode="auto">
                <a:xfrm>
                  <a:off x="4532" y="3072"/>
                  <a:ext cx="144" cy="144"/>
                </a:xfrm>
                <a:prstGeom prst="ellipse">
                  <a:avLst/>
                </a:prstGeom>
                <a:solidFill>
                  <a:srgbClr val="336600"/>
                </a:solidFill>
                <a:ln w="9525">
                  <a:noFill/>
                  <a:round/>
                  <a:headEnd/>
                  <a:tailEnd/>
                </a:ln>
              </p:spPr>
              <p:txBody>
                <a:bodyPr wrap="none" anchor="ctr"/>
                <a:lstStyle/>
                <a:p>
                  <a:endParaRPr lang="en-US"/>
                </a:p>
              </p:txBody>
            </p:sp>
          </p:grpSp>
          <p:grpSp>
            <p:nvGrpSpPr>
              <p:cNvPr id="20" name="Group 70"/>
              <p:cNvGrpSpPr>
                <a:grpSpLocks/>
              </p:cNvGrpSpPr>
              <p:nvPr/>
            </p:nvGrpSpPr>
            <p:grpSpPr bwMode="auto">
              <a:xfrm>
                <a:off x="3634" y="3955"/>
                <a:ext cx="528" cy="144"/>
                <a:chOff x="4151" y="3266"/>
                <a:chExt cx="528" cy="144"/>
              </a:xfrm>
            </p:grpSpPr>
            <p:sp>
              <p:nvSpPr>
                <p:cNvPr id="16469" name="Oval 71"/>
                <p:cNvSpPr>
                  <a:spLocks noChangeArrowheads="1"/>
                </p:cNvSpPr>
                <p:nvPr/>
              </p:nvSpPr>
              <p:spPr bwMode="auto">
                <a:xfrm>
                  <a:off x="4151" y="3266"/>
                  <a:ext cx="144" cy="144"/>
                </a:xfrm>
                <a:prstGeom prst="ellipse">
                  <a:avLst/>
                </a:prstGeom>
                <a:solidFill>
                  <a:srgbClr val="336600"/>
                </a:solidFill>
                <a:ln w="9525">
                  <a:noFill/>
                  <a:round/>
                  <a:headEnd/>
                  <a:tailEnd/>
                </a:ln>
              </p:spPr>
              <p:txBody>
                <a:bodyPr wrap="none" anchor="ctr"/>
                <a:lstStyle/>
                <a:p>
                  <a:endParaRPr lang="en-US"/>
                </a:p>
              </p:txBody>
            </p:sp>
            <p:sp>
              <p:nvSpPr>
                <p:cNvPr id="16470" name="Oval 72"/>
                <p:cNvSpPr>
                  <a:spLocks noChangeArrowheads="1"/>
                </p:cNvSpPr>
                <p:nvPr/>
              </p:nvSpPr>
              <p:spPr bwMode="auto">
                <a:xfrm>
                  <a:off x="4343" y="3266"/>
                  <a:ext cx="144" cy="144"/>
                </a:xfrm>
                <a:prstGeom prst="ellipse">
                  <a:avLst/>
                </a:prstGeom>
                <a:solidFill>
                  <a:srgbClr val="336600"/>
                </a:solidFill>
                <a:ln w="9525">
                  <a:noFill/>
                  <a:round/>
                  <a:headEnd/>
                  <a:tailEnd/>
                </a:ln>
              </p:spPr>
              <p:txBody>
                <a:bodyPr wrap="none" anchor="ctr"/>
                <a:lstStyle/>
                <a:p>
                  <a:endParaRPr lang="en-US"/>
                </a:p>
              </p:txBody>
            </p:sp>
            <p:sp>
              <p:nvSpPr>
                <p:cNvPr id="16471" name="Oval 73"/>
                <p:cNvSpPr>
                  <a:spLocks noChangeArrowheads="1"/>
                </p:cNvSpPr>
                <p:nvPr/>
              </p:nvSpPr>
              <p:spPr bwMode="auto">
                <a:xfrm>
                  <a:off x="4535" y="3266"/>
                  <a:ext cx="144" cy="144"/>
                </a:xfrm>
                <a:prstGeom prst="ellipse">
                  <a:avLst/>
                </a:prstGeom>
                <a:solidFill>
                  <a:srgbClr val="336600"/>
                </a:solidFill>
                <a:ln w="9525">
                  <a:noFill/>
                  <a:round/>
                  <a:headEnd/>
                  <a:tailEnd/>
                </a:ln>
              </p:spPr>
              <p:txBody>
                <a:bodyPr wrap="none" anchor="ctr"/>
                <a:lstStyle/>
                <a:p>
                  <a:endParaRPr lang="en-US"/>
                </a:p>
              </p:txBody>
            </p:sp>
          </p:grpSp>
        </p:grpSp>
        <p:grpSp>
          <p:nvGrpSpPr>
            <p:cNvPr id="21" name="Group 74"/>
            <p:cNvGrpSpPr>
              <a:grpSpLocks/>
            </p:cNvGrpSpPr>
            <p:nvPr/>
          </p:nvGrpSpPr>
          <p:grpSpPr bwMode="auto">
            <a:xfrm>
              <a:off x="1616" y="1128"/>
              <a:ext cx="672" cy="680"/>
              <a:chOff x="3190" y="2739"/>
              <a:chExt cx="672" cy="680"/>
            </a:xfrm>
          </p:grpSpPr>
          <p:sp>
            <p:nvSpPr>
              <p:cNvPr id="16455" name="AutoShape 75"/>
              <p:cNvSpPr>
                <a:spLocks noChangeArrowheads="1"/>
              </p:cNvSpPr>
              <p:nvPr/>
            </p:nvSpPr>
            <p:spPr bwMode="auto">
              <a:xfrm>
                <a:off x="3190" y="2739"/>
                <a:ext cx="672" cy="680"/>
              </a:xfrm>
              <a:prstGeom prst="foldedCorner">
                <a:avLst>
                  <a:gd name="adj" fmla="val 12500"/>
                </a:avLst>
              </a:prstGeom>
              <a:solidFill>
                <a:srgbClr val="FFCC99"/>
              </a:solidFill>
              <a:ln w="12700">
                <a:solidFill>
                  <a:schemeClr val="tx1"/>
                </a:solidFill>
                <a:round/>
                <a:headEnd type="none" w="sm" len="sm"/>
                <a:tailEnd type="none" w="sm" len="sm"/>
              </a:ln>
            </p:spPr>
            <p:txBody>
              <a:bodyPr wrap="none" lIns="0" rIns="0" anchor="ctr"/>
              <a:lstStyle/>
              <a:p>
                <a:endParaRPr lang="en-US"/>
              </a:p>
            </p:txBody>
          </p:sp>
          <p:sp>
            <p:nvSpPr>
              <p:cNvPr id="16456" name="Text Box 76"/>
              <p:cNvSpPr txBox="1">
                <a:spLocks noChangeArrowheads="1"/>
              </p:cNvSpPr>
              <p:nvPr/>
            </p:nvSpPr>
            <p:spPr bwMode="auto">
              <a:xfrm>
                <a:off x="3190" y="2739"/>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dirty="0">
                    <a:ea typeface="ＭＳ Ｐゴシック" pitchFamily="34" charset="-128"/>
                  </a:rPr>
                  <a:t>General</a:t>
                </a:r>
              </a:p>
            </p:txBody>
          </p:sp>
          <p:grpSp>
            <p:nvGrpSpPr>
              <p:cNvPr id="22" name="Group 77"/>
              <p:cNvGrpSpPr>
                <a:grpSpLocks/>
              </p:cNvGrpSpPr>
              <p:nvPr/>
            </p:nvGrpSpPr>
            <p:grpSpPr bwMode="auto">
              <a:xfrm>
                <a:off x="3259" y="3030"/>
                <a:ext cx="528" cy="144"/>
                <a:chOff x="4148" y="3072"/>
                <a:chExt cx="528" cy="144"/>
              </a:xfrm>
            </p:grpSpPr>
            <p:sp>
              <p:nvSpPr>
                <p:cNvPr id="16462" name="Oval 78"/>
                <p:cNvSpPr>
                  <a:spLocks noChangeArrowheads="1"/>
                </p:cNvSpPr>
                <p:nvPr/>
              </p:nvSpPr>
              <p:spPr bwMode="auto">
                <a:xfrm>
                  <a:off x="4148" y="3072"/>
                  <a:ext cx="144" cy="144"/>
                </a:xfrm>
                <a:prstGeom prst="ellipse">
                  <a:avLst/>
                </a:prstGeom>
                <a:solidFill>
                  <a:srgbClr val="CC3300"/>
                </a:solidFill>
                <a:ln w="9525">
                  <a:noFill/>
                  <a:round/>
                  <a:headEnd/>
                  <a:tailEnd/>
                </a:ln>
              </p:spPr>
              <p:txBody>
                <a:bodyPr wrap="none" anchor="ctr"/>
                <a:lstStyle/>
                <a:p>
                  <a:endParaRPr lang="en-US"/>
                </a:p>
              </p:txBody>
            </p:sp>
            <p:sp>
              <p:nvSpPr>
                <p:cNvPr id="16463" name="Oval 79"/>
                <p:cNvSpPr>
                  <a:spLocks noChangeArrowheads="1"/>
                </p:cNvSpPr>
                <p:nvPr/>
              </p:nvSpPr>
              <p:spPr bwMode="auto">
                <a:xfrm>
                  <a:off x="4340" y="3072"/>
                  <a:ext cx="144" cy="144"/>
                </a:xfrm>
                <a:prstGeom prst="ellipse">
                  <a:avLst/>
                </a:prstGeom>
                <a:solidFill>
                  <a:srgbClr val="CC3300"/>
                </a:solidFill>
                <a:ln w="9525">
                  <a:noFill/>
                  <a:round/>
                  <a:headEnd/>
                  <a:tailEnd/>
                </a:ln>
              </p:spPr>
              <p:txBody>
                <a:bodyPr wrap="none" anchor="ctr"/>
                <a:lstStyle/>
                <a:p>
                  <a:endParaRPr lang="en-US"/>
                </a:p>
              </p:txBody>
            </p:sp>
            <p:sp>
              <p:nvSpPr>
                <p:cNvPr id="16464" name="Oval 80"/>
                <p:cNvSpPr>
                  <a:spLocks noChangeArrowheads="1"/>
                </p:cNvSpPr>
                <p:nvPr/>
              </p:nvSpPr>
              <p:spPr bwMode="auto">
                <a:xfrm>
                  <a:off x="4532" y="3072"/>
                  <a:ext cx="144" cy="144"/>
                </a:xfrm>
                <a:prstGeom prst="ellipse">
                  <a:avLst/>
                </a:prstGeom>
                <a:solidFill>
                  <a:srgbClr val="CC3300"/>
                </a:solidFill>
                <a:ln w="9525">
                  <a:noFill/>
                  <a:round/>
                  <a:headEnd/>
                  <a:tailEnd/>
                </a:ln>
              </p:spPr>
              <p:txBody>
                <a:bodyPr wrap="none" anchor="ctr"/>
                <a:lstStyle/>
                <a:p>
                  <a:endParaRPr lang="en-US"/>
                </a:p>
              </p:txBody>
            </p:sp>
          </p:grpSp>
          <p:grpSp>
            <p:nvGrpSpPr>
              <p:cNvPr id="23" name="Group 81"/>
              <p:cNvGrpSpPr>
                <a:grpSpLocks/>
              </p:cNvGrpSpPr>
              <p:nvPr/>
            </p:nvGrpSpPr>
            <p:grpSpPr bwMode="auto">
              <a:xfrm>
                <a:off x="3260" y="3224"/>
                <a:ext cx="528" cy="144"/>
                <a:chOff x="4151" y="3266"/>
                <a:chExt cx="528" cy="144"/>
              </a:xfrm>
            </p:grpSpPr>
            <p:sp>
              <p:nvSpPr>
                <p:cNvPr id="16459" name="Oval 82"/>
                <p:cNvSpPr>
                  <a:spLocks noChangeArrowheads="1"/>
                </p:cNvSpPr>
                <p:nvPr/>
              </p:nvSpPr>
              <p:spPr bwMode="auto">
                <a:xfrm>
                  <a:off x="4151" y="3266"/>
                  <a:ext cx="144" cy="144"/>
                </a:xfrm>
                <a:prstGeom prst="ellipse">
                  <a:avLst/>
                </a:prstGeom>
                <a:solidFill>
                  <a:srgbClr val="CC3300"/>
                </a:solidFill>
                <a:ln w="9525">
                  <a:noFill/>
                  <a:round/>
                  <a:headEnd/>
                  <a:tailEnd/>
                </a:ln>
              </p:spPr>
              <p:txBody>
                <a:bodyPr wrap="none" anchor="ctr"/>
                <a:lstStyle/>
                <a:p>
                  <a:endParaRPr lang="en-US"/>
                </a:p>
              </p:txBody>
            </p:sp>
            <p:sp>
              <p:nvSpPr>
                <p:cNvPr id="16460" name="Oval 83"/>
                <p:cNvSpPr>
                  <a:spLocks noChangeArrowheads="1"/>
                </p:cNvSpPr>
                <p:nvPr/>
              </p:nvSpPr>
              <p:spPr bwMode="auto">
                <a:xfrm>
                  <a:off x="4343" y="3266"/>
                  <a:ext cx="144" cy="144"/>
                </a:xfrm>
                <a:prstGeom prst="ellipse">
                  <a:avLst/>
                </a:prstGeom>
                <a:solidFill>
                  <a:srgbClr val="CC3300"/>
                </a:solidFill>
                <a:ln w="9525">
                  <a:noFill/>
                  <a:round/>
                  <a:headEnd/>
                  <a:tailEnd/>
                </a:ln>
              </p:spPr>
              <p:txBody>
                <a:bodyPr wrap="none" anchor="ctr"/>
                <a:lstStyle/>
                <a:p>
                  <a:endParaRPr lang="en-US"/>
                </a:p>
              </p:txBody>
            </p:sp>
            <p:sp>
              <p:nvSpPr>
                <p:cNvPr id="16461" name="Oval 84"/>
                <p:cNvSpPr>
                  <a:spLocks noChangeArrowheads="1"/>
                </p:cNvSpPr>
                <p:nvPr/>
              </p:nvSpPr>
              <p:spPr bwMode="auto">
                <a:xfrm>
                  <a:off x="4535" y="3266"/>
                  <a:ext cx="144" cy="144"/>
                </a:xfrm>
                <a:prstGeom prst="ellipse">
                  <a:avLst/>
                </a:prstGeom>
                <a:solidFill>
                  <a:srgbClr val="CC3300"/>
                </a:solidFill>
                <a:ln w="9525">
                  <a:noFill/>
                  <a:round/>
                  <a:headEnd/>
                  <a:tailEnd/>
                </a:ln>
              </p:spPr>
              <p:txBody>
                <a:bodyPr wrap="none" anchor="ctr"/>
                <a:lstStyle/>
                <a:p>
                  <a:endParaRPr lang="en-US"/>
                </a:p>
              </p:txBody>
            </p:sp>
          </p:grpSp>
        </p:grpSp>
      </p:grpSp>
      <p:grpSp>
        <p:nvGrpSpPr>
          <p:cNvPr id="24" name="Group 85"/>
          <p:cNvGrpSpPr>
            <a:grpSpLocks/>
          </p:cNvGrpSpPr>
          <p:nvPr/>
        </p:nvGrpSpPr>
        <p:grpSpPr bwMode="auto">
          <a:xfrm>
            <a:off x="2813050" y="1154113"/>
            <a:ext cx="1417638" cy="1157287"/>
            <a:chOff x="2739" y="336"/>
            <a:chExt cx="1672" cy="1515"/>
          </a:xfrm>
        </p:grpSpPr>
        <p:sp>
          <p:nvSpPr>
            <p:cNvPr id="16393" name="AutoShape 86"/>
            <p:cNvSpPr>
              <a:spLocks noChangeArrowheads="1"/>
            </p:cNvSpPr>
            <p:nvPr/>
          </p:nvSpPr>
          <p:spPr bwMode="auto">
            <a:xfrm>
              <a:off x="2739" y="336"/>
              <a:ext cx="1672" cy="1515"/>
            </a:xfrm>
            <a:prstGeom prst="roundRect">
              <a:avLst>
                <a:gd name="adj" fmla="val 8259"/>
              </a:avLst>
            </a:prstGeom>
            <a:solidFill>
              <a:srgbClr val="F8F8F8"/>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p>
              <a:endParaRPr lang="en-US"/>
            </a:p>
          </p:txBody>
        </p:sp>
        <p:grpSp>
          <p:nvGrpSpPr>
            <p:cNvPr id="25" name="Group 87"/>
            <p:cNvGrpSpPr>
              <a:grpSpLocks/>
            </p:cNvGrpSpPr>
            <p:nvPr/>
          </p:nvGrpSpPr>
          <p:grpSpPr bwMode="auto">
            <a:xfrm>
              <a:off x="3236" y="597"/>
              <a:ext cx="672" cy="680"/>
              <a:chOff x="3037" y="731"/>
              <a:chExt cx="672" cy="680"/>
            </a:xfrm>
          </p:grpSpPr>
          <p:sp>
            <p:nvSpPr>
              <p:cNvPr id="16436" name="AutoShape 88"/>
              <p:cNvSpPr>
                <a:spLocks noChangeArrowheads="1"/>
              </p:cNvSpPr>
              <p:nvPr/>
            </p:nvSpPr>
            <p:spPr bwMode="auto">
              <a:xfrm>
                <a:off x="3037" y="731"/>
                <a:ext cx="672" cy="680"/>
              </a:xfrm>
              <a:prstGeom prst="foldedCorner">
                <a:avLst>
                  <a:gd name="adj" fmla="val 12500"/>
                </a:avLst>
              </a:prstGeom>
              <a:solidFill>
                <a:srgbClr val="DDDDDD"/>
              </a:solidFill>
              <a:ln w="12700">
                <a:solidFill>
                  <a:schemeClr val="tx1"/>
                </a:solidFill>
                <a:prstDash val="dash"/>
                <a:round/>
                <a:headEnd type="none" w="sm" len="sm"/>
                <a:tailEnd type="none" w="sm" len="sm"/>
              </a:ln>
            </p:spPr>
            <p:txBody>
              <a:bodyPr wrap="none" lIns="0" rIns="0" anchor="ctr"/>
              <a:lstStyle/>
              <a:p>
                <a:endParaRPr lang="en-US"/>
              </a:p>
            </p:txBody>
          </p:sp>
          <p:sp>
            <p:nvSpPr>
              <p:cNvPr id="16437" name="Text Box 89"/>
              <p:cNvSpPr txBox="1">
                <a:spLocks noChangeArrowheads="1"/>
              </p:cNvSpPr>
              <p:nvPr/>
            </p:nvSpPr>
            <p:spPr bwMode="auto">
              <a:xfrm>
                <a:off x="3037" y="731"/>
                <a:ext cx="672" cy="241"/>
              </a:xfrm>
              <a:prstGeom prst="rect">
                <a:avLst/>
              </a:prstGeom>
              <a:noFill/>
              <a:ln w="12700">
                <a:noFill/>
                <a:miter lim="800000"/>
                <a:headEnd type="none" w="sm" len="sm"/>
                <a:tailEnd type="none" w="sm" len="sm"/>
              </a:ln>
            </p:spPr>
            <p:txBody>
              <a:bodyPr lIns="0" rIns="0">
                <a:spAutoFit/>
              </a:bodyPr>
              <a:lstStyle/>
              <a:p>
                <a:pPr algn="ctr" eaLnBrk="0" hangingPunct="0"/>
                <a:endParaRPr lang="en-GB" sz="600">
                  <a:ea typeface="ＭＳ Ｐゴシック" pitchFamily="34" charset="-128"/>
                </a:endParaRPr>
              </a:p>
            </p:txBody>
          </p:sp>
          <p:grpSp>
            <p:nvGrpSpPr>
              <p:cNvPr id="26" name="Group 90"/>
              <p:cNvGrpSpPr>
                <a:grpSpLocks/>
              </p:cNvGrpSpPr>
              <p:nvPr/>
            </p:nvGrpSpPr>
            <p:grpSpPr bwMode="auto">
              <a:xfrm>
                <a:off x="3106" y="1022"/>
                <a:ext cx="528" cy="144"/>
                <a:chOff x="4148" y="3072"/>
                <a:chExt cx="528" cy="144"/>
              </a:xfrm>
            </p:grpSpPr>
            <p:sp>
              <p:nvSpPr>
                <p:cNvPr id="16443" name="Oval 91"/>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6444" name="Oval 92"/>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6445" name="Oval 93"/>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27" name="Group 94"/>
              <p:cNvGrpSpPr>
                <a:grpSpLocks/>
              </p:cNvGrpSpPr>
              <p:nvPr/>
            </p:nvGrpSpPr>
            <p:grpSpPr bwMode="auto">
              <a:xfrm>
                <a:off x="3107" y="1216"/>
                <a:ext cx="528" cy="144"/>
                <a:chOff x="4151" y="3266"/>
                <a:chExt cx="528" cy="144"/>
              </a:xfrm>
            </p:grpSpPr>
            <p:sp>
              <p:nvSpPr>
                <p:cNvPr id="16440" name="Oval 95"/>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6441" name="Oval 96"/>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6442" name="Oval 97"/>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28" name="Group 98"/>
            <p:cNvGrpSpPr>
              <a:grpSpLocks/>
            </p:cNvGrpSpPr>
            <p:nvPr/>
          </p:nvGrpSpPr>
          <p:grpSpPr bwMode="auto">
            <a:xfrm>
              <a:off x="3037" y="731"/>
              <a:ext cx="672" cy="680"/>
              <a:chOff x="3037" y="731"/>
              <a:chExt cx="672" cy="680"/>
            </a:xfrm>
          </p:grpSpPr>
          <p:sp>
            <p:nvSpPr>
              <p:cNvPr id="16426" name="AutoShape 99"/>
              <p:cNvSpPr>
                <a:spLocks noChangeArrowheads="1"/>
              </p:cNvSpPr>
              <p:nvPr/>
            </p:nvSpPr>
            <p:spPr bwMode="auto">
              <a:xfrm>
                <a:off x="3037" y="731"/>
                <a:ext cx="672" cy="680"/>
              </a:xfrm>
              <a:prstGeom prst="foldedCorner">
                <a:avLst>
                  <a:gd name="adj" fmla="val 12500"/>
                </a:avLst>
              </a:prstGeom>
              <a:solidFill>
                <a:srgbClr val="DDDDDD"/>
              </a:solidFill>
              <a:ln w="12700">
                <a:solidFill>
                  <a:schemeClr val="tx1"/>
                </a:solidFill>
                <a:prstDash val="dash"/>
                <a:round/>
                <a:headEnd type="none" w="sm" len="sm"/>
                <a:tailEnd type="none" w="sm" len="sm"/>
              </a:ln>
            </p:spPr>
            <p:txBody>
              <a:bodyPr wrap="none" lIns="0" rIns="0" anchor="ctr"/>
              <a:lstStyle/>
              <a:p>
                <a:endParaRPr lang="en-US"/>
              </a:p>
            </p:txBody>
          </p:sp>
          <p:sp>
            <p:nvSpPr>
              <p:cNvPr id="16427" name="Text Box 100"/>
              <p:cNvSpPr txBox="1">
                <a:spLocks noChangeArrowheads="1"/>
              </p:cNvSpPr>
              <p:nvPr/>
            </p:nvSpPr>
            <p:spPr bwMode="auto">
              <a:xfrm>
                <a:off x="3037" y="731"/>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Others…</a:t>
                </a:r>
              </a:p>
            </p:txBody>
          </p:sp>
          <p:grpSp>
            <p:nvGrpSpPr>
              <p:cNvPr id="29" name="Group 101"/>
              <p:cNvGrpSpPr>
                <a:grpSpLocks/>
              </p:cNvGrpSpPr>
              <p:nvPr/>
            </p:nvGrpSpPr>
            <p:grpSpPr bwMode="auto">
              <a:xfrm>
                <a:off x="3106" y="1022"/>
                <a:ext cx="528" cy="144"/>
                <a:chOff x="4148" y="3072"/>
                <a:chExt cx="528" cy="144"/>
              </a:xfrm>
            </p:grpSpPr>
            <p:sp>
              <p:nvSpPr>
                <p:cNvPr id="16433" name="Oval 102"/>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6434" name="Oval 103"/>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6435" name="Oval 104"/>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30" name="Group 105"/>
              <p:cNvGrpSpPr>
                <a:grpSpLocks/>
              </p:cNvGrpSpPr>
              <p:nvPr/>
            </p:nvGrpSpPr>
            <p:grpSpPr bwMode="auto">
              <a:xfrm>
                <a:off x="3107" y="1216"/>
                <a:ext cx="528" cy="144"/>
                <a:chOff x="4151" y="3266"/>
                <a:chExt cx="528" cy="144"/>
              </a:xfrm>
            </p:grpSpPr>
            <p:sp>
              <p:nvSpPr>
                <p:cNvPr id="16430" name="Oval 106"/>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6431" name="Oval 107"/>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6432" name="Oval 108"/>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31" name="Group 109"/>
            <p:cNvGrpSpPr>
              <a:grpSpLocks/>
            </p:cNvGrpSpPr>
            <p:nvPr/>
          </p:nvGrpSpPr>
          <p:grpSpPr bwMode="auto">
            <a:xfrm>
              <a:off x="3638" y="650"/>
              <a:ext cx="672" cy="680"/>
              <a:chOff x="2794" y="1092"/>
              <a:chExt cx="672" cy="680"/>
            </a:xfrm>
          </p:grpSpPr>
          <p:sp>
            <p:nvSpPr>
              <p:cNvPr id="16418" name="AutoShape 110"/>
              <p:cNvSpPr>
                <a:spLocks noChangeArrowheads="1"/>
              </p:cNvSpPr>
              <p:nvPr/>
            </p:nvSpPr>
            <p:spPr bwMode="auto">
              <a:xfrm>
                <a:off x="2794" y="1092"/>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419" name="Text Box 111"/>
              <p:cNvSpPr txBox="1">
                <a:spLocks noChangeArrowheads="1"/>
              </p:cNvSpPr>
              <p:nvPr/>
            </p:nvSpPr>
            <p:spPr bwMode="auto">
              <a:xfrm>
                <a:off x="2794" y="1092"/>
                <a:ext cx="672" cy="362"/>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Commercial</a:t>
                </a:r>
                <a:br>
                  <a:rPr lang="en-GB" sz="600">
                    <a:ea typeface="ＭＳ Ｐゴシック" pitchFamily="34" charset="-128"/>
                  </a:rPr>
                </a:br>
                <a:r>
                  <a:rPr lang="en-GB" sz="600">
                    <a:ea typeface="ＭＳ Ｐゴシック" pitchFamily="34" charset="-128"/>
                  </a:rPr>
                  <a:t>Building Auto.</a:t>
                </a:r>
              </a:p>
            </p:txBody>
          </p:sp>
          <p:sp>
            <p:nvSpPr>
              <p:cNvPr id="16420" name="Oval 112"/>
              <p:cNvSpPr>
                <a:spLocks noChangeArrowheads="1"/>
              </p:cNvSpPr>
              <p:nvPr/>
            </p:nvSpPr>
            <p:spPr bwMode="auto">
              <a:xfrm>
                <a:off x="2863" y="1383"/>
                <a:ext cx="144" cy="144"/>
              </a:xfrm>
              <a:prstGeom prst="ellipse">
                <a:avLst/>
              </a:prstGeom>
              <a:solidFill>
                <a:srgbClr val="CC3300"/>
              </a:solidFill>
              <a:ln w="9525">
                <a:noFill/>
                <a:round/>
                <a:headEnd/>
                <a:tailEnd/>
              </a:ln>
            </p:spPr>
            <p:txBody>
              <a:bodyPr wrap="none" anchor="ctr"/>
              <a:lstStyle/>
              <a:p>
                <a:endParaRPr lang="en-US"/>
              </a:p>
            </p:txBody>
          </p:sp>
          <p:sp>
            <p:nvSpPr>
              <p:cNvPr id="16421" name="Oval 113"/>
              <p:cNvSpPr>
                <a:spLocks noChangeArrowheads="1"/>
              </p:cNvSpPr>
              <p:nvPr/>
            </p:nvSpPr>
            <p:spPr bwMode="auto">
              <a:xfrm>
                <a:off x="3055" y="1383"/>
                <a:ext cx="144" cy="144"/>
              </a:xfrm>
              <a:prstGeom prst="ellipse">
                <a:avLst/>
              </a:prstGeom>
              <a:solidFill>
                <a:srgbClr val="336600"/>
              </a:solidFill>
              <a:ln w="9525">
                <a:noFill/>
                <a:round/>
                <a:headEnd/>
                <a:tailEnd/>
              </a:ln>
            </p:spPr>
            <p:txBody>
              <a:bodyPr wrap="none" anchor="ctr"/>
              <a:lstStyle/>
              <a:p>
                <a:endParaRPr lang="en-US"/>
              </a:p>
            </p:txBody>
          </p:sp>
          <p:sp>
            <p:nvSpPr>
              <p:cNvPr id="16422" name="Oval 114"/>
              <p:cNvSpPr>
                <a:spLocks noChangeArrowheads="1"/>
              </p:cNvSpPr>
              <p:nvPr/>
            </p:nvSpPr>
            <p:spPr bwMode="auto">
              <a:xfrm>
                <a:off x="3247" y="1383"/>
                <a:ext cx="144" cy="144"/>
              </a:xfrm>
              <a:prstGeom prst="ellipse">
                <a:avLst/>
              </a:prstGeom>
              <a:solidFill>
                <a:srgbClr val="CC9900"/>
              </a:solidFill>
              <a:ln w="9525">
                <a:noFill/>
                <a:round/>
                <a:headEnd/>
                <a:tailEnd/>
              </a:ln>
            </p:spPr>
            <p:txBody>
              <a:bodyPr wrap="none" anchor="ctr"/>
              <a:lstStyle/>
              <a:p>
                <a:endParaRPr lang="en-US"/>
              </a:p>
            </p:txBody>
          </p:sp>
          <p:sp>
            <p:nvSpPr>
              <p:cNvPr id="16423" name="Oval 115"/>
              <p:cNvSpPr>
                <a:spLocks noChangeArrowheads="1"/>
              </p:cNvSpPr>
              <p:nvPr/>
            </p:nvSpPr>
            <p:spPr bwMode="auto">
              <a:xfrm>
                <a:off x="2864" y="1577"/>
                <a:ext cx="144" cy="144"/>
              </a:xfrm>
              <a:prstGeom prst="ellipse">
                <a:avLst/>
              </a:prstGeom>
              <a:solidFill>
                <a:srgbClr val="CC9900"/>
              </a:solidFill>
              <a:ln w="9525">
                <a:noFill/>
                <a:round/>
                <a:headEnd/>
                <a:tailEnd/>
              </a:ln>
            </p:spPr>
            <p:txBody>
              <a:bodyPr wrap="none" anchor="ctr"/>
              <a:lstStyle/>
              <a:p>
                <a:endParaRPr lang="en-US"/>
              </a:p>
            </p:txBody>
          </p:sp>
          <p:sp>
            <p:nvSpPr>
              <p:cNvPr id="16424" name="Oval 116"/>
              <p:cNvSpPr>
                <a:spLocks noChangeArrowheads="1"/>
              </p:cNvSpPr>
              <p:nvPr/>
            </p:nvSpPr>
            <p:spPr bwMode="auto">
              <a:xfrm>
                <a:off x="3056" y="1577"/>
                <a:ext cx="144" cy="144"/>
              </a:xfrm>
              <a:prstGeom prst="ellipse">
                <a:avLst/>
              </a:prstGeom>
              <a:solidFill>
                <a:schemeClr val="accent2"/>
              </a:solidFill>
              <a:ln w="9525">
                <a:noFill/>
                <a:round/>
                <a:headEnd/>
                <a:tailEnd/>
              </a:ln>
            </p:spPr>
            <p:txBody>
              <a:bodyPr wrap="none" anchor="ctr"/>
              <a:lstStyle/>
              <a:p>
                <a:endParaRPr lang="en-US"/>
              </a:p>
            </p:txBody>
          </p:sp>
          <p:sp>
            <p:nvSpPr>
              <p:cNvPr id="16425" name="Oval 117"/>
              <p:cNvSpPr>
                <a:spLocks noChangeArrowheads="1"/>
              </p:cNvSpPr>
              <p:nvPr/>
            </p:nvSpPr>
            <p:spPr bwMode="auto">
              <a:xfrm>
                <a:off x="3248" y="1577"/>
                <a:ext cx="144" cy="144"/>
              </a:xfrm>
              <a:prstGeom prst="ellipse">
                <a:avLst/>
              </a:prstGeom>
              <a:solidFill>
                <a:srgbClr val="990000"/>
              </a:solidFill>
              <a:ln w="9525">
                <a:noFill/>
                <a:round/>
                <a:headEnd/>
                <a:tailEnd/>
              </a:ln>
            </p:spPr>
            <p:txBody>
              <a:bodyPr wrap="none" anchor="ctr"/>
              <a:lstStyle/>
              <a:p>
                <a:endParaRPr lang="en-US"/>
              </a:p>
            </p:txBody>
          </p:sp>
        </p:grpSp>
        <p:sp>
          <p:nvSpPr>
            <p:cNvPr id="16397" name="Text Box 118"/>
            <p:cNvSpPr txBox="1">
              <a:spLocks noChangeArrowheads="1"/>
            </p:cNvSpPr>
            <p:nvPr/>
          </p:nvSpPr>
          <p:spPr bwMode="auto">
            <a:xfrm>
              <a:off x="2889" y="361"/>
              <a:ext cx="1408" cy="280"/>
            </a:xfrm>
            <a:prstGeom prst="rect">
              <a:avLst/>
            </a:prstGeom>
            <a:noFill/>
            <a:ln w="12700">
              <a:noFill/>
              <a:miter lim="800000"/>
              <a:headEnd type="none" w="sm" len="sm"/>
              <a:tailEnd type="none" w="sm" len="sm"/>
            </a:ln>
          </p:spPr>
          <p:txBody>
            <a:bodyPr>
              <a:spAutoFit/>
            </a:bodyPr>
            <a:lstStyle/>
            <a:p>
              <a:pPr algn="ctr" eaLnBrk="0" hangingPunct="0"/>
              <a:r>
                <a:rPr lang="en-GB" sz="800" b="1">
                  <a:ea typeface="ＭＳ Ｐゴシック" pitchFamily="34" charset="-128"/>
                </a:rPr>
                <a:t>Application Profiles</a:t>
              </a:r>
            </a:p>
          </p:txBody>
        </p:sp>
        <p:grpSp>
          <p:nvGrpSpPr>
            <p:cNvPr id="129024" name="Group 119"/>
            <p:cNvGrpSpPr>
              <a:grpSpLocks/>
            </p:cNvGrpSpPr>
            <p:nvPr/>
          </p:nvGrpSpPr>
          <p:grpSpPr bwMode="auto">
            <a:xfrm>
              <a:off x="3173" y="915"/>
              <a:ext cx="672" cy="680"/>
              <a:chOff x="3602" y="841"/>
              <a:chExt cx="672" cy="680"/>
            </a:xfrm>
          </p:grpSpPr>
          <p:grpSp>
            <p:nvGrpSpPr>
              <p:cNvPr id="129025" name="Group 120"/>
              <p:cNvGrpSpPr>
                <a:grpSpLocks/>
              </p:cNvGrpSpPr>
              <p:nvPr/>
            </p:nvGrpSpPr>
            <p:grpSpPr bwMode="auto">
              <a:xfrm>
                <a:off x="3602" y="841"/>
                <a:ext cx="672" cy="680"/>
                <a:chOff x="3163" y="880"/>
                <a:chExt cx="672" cy="680"/>
              </a:xfrm>
            </p:grpSpPr>
            <p:sp>
              <p:nvSpPr>
                <p:cNvPr id="16412" name="AutoShape 121"/>
                <p:cNvSpPr>
                  <a:spLocks noChangeArrowheads="1"/>
                </p:cNvSpPr>
                <p:nvPr/>
              </p:nvSpPr>
              <p:spPr bwMode="auto">
                <a:xfrm>
                  <a:off x="3163" y="880"/>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413" name="Text Box 122"/>
                <p:cNvSpPr txBox="1">
                  <a:spLocks noChangeArrowheads="1"/>
                </p:cNvSpPr>
                <p:nvPr/>
              </p:nvSpPr>
              <p:spPr bwMode="auto">
                <a:xfrm>
                  <a:off x="3163" y="880"/>
                  <a:ext cx="672" cy="241"/>
                </a:xfrm>
                <a:prstGeom prst="rect">
                  <a:avLst/>
                </a:prstGeom>
                <a:noFill/>
                <a:ln w="12700">
                  <a:noFill/>
                  <a:miter lim="800000"/>
                  <a:headEnd type="none" w="sm" len="sm"/>
                  <a:tailEnd type="none" w="sm" len="sm"/>
                </a:ln>
              </p:spPr>
              <p:txBody>
                <a:bodyPr lIns="0" rIns="0">
                  <a:spAutoFit/>
                </a:bodyPr>
                <a:lstStyle/>
                <a:p>
                  <a:pPr algn="ctr" eaLnBrk="0" hangingPunct="0"/>
                  <a:r>
                    <a:rPr lang="en-GB" sz="600">
                      <a:ea typeface="ＭＳ Ｐゴシック" pitchFamily="34" charset="-128"/>
                    </a:rPr>
                    <a:t>AMI</a:t>
                  </a:r>
                </a:p>
              </p:txBody>
            </p:sp>
            <p:sp>
              <p:nvSpPr>
                <p:cNvPr id="16414" name="Oval 123"/>
                <p:cNvSpPr>
                  <a:spLocks noChangeArrowheads="1"/>
                </p:cNvSpPr>
                <p:nvPr/>
              </p:nvSpPr>
              <p:spPr bwMode="auto">
                <a:xfrm>
                  <a:off x="3424" y="1171"/>
                  <a:ext cx="144" cy="144"/>
                </a:xfrm>
                <a:prstGeom prst="ellipse">
                  <a:avLst/>
                </a:prstGeom>
                <a:solidFill>
                  <a:srgbClr val="336600"/>
                </a:solidFill>
                <a:ln w="9525">
                  <a:noFill/>
                  <a:round/>
                  <a:headEnd/>
                  <a:tailEnd/>
                </a:ln>
              </p:spPr>
              <p:txBody>
                <a:bodyPr wrap="none" anchor="ctr"/>
                <a:lstStyle/>
                <a:p>
                  <a:endParaRPr lang="en-US"/>
                </a:p>
              </p:txBody>
            </p:sp>
            <p:sp>
              <p:nvSpPr>
                <p:cNvPr id="16415" name="Oval 124"/>
                <p:cNvSpPr>
                  <a:spLocks noChangeArrowheads="1"/>
                </p:cNvSpPr>
                <p:nvPr/>
              </p:nvSpPr>
              <p:spPr bwMode="auto">
                <a:xfrm>
                  <a:off x="3616" y="1171"/>
                  <a:ext cx="144" cy="144"/>
                </a:xfrm>
                <a:prstGeom prst="ellipse">
                  <a:avLst/>
                </a:prstGeom>
                <a:solidFill>
                  <a:srgbClr val="CC3300"/>
                </a:solidFill>
                <a:ln w="9525">
                  <a:noFill/>
                  <a:round/>
                  <a:headEnd/>
                  <a:tailEnd/>
                </a:ln>
              </p:spPr>
              <p:txBody>
                <a:bodyPr wrap="none" anchor="ctr"/>
                <a:lstStyle/>
                <a:p>
                  <a:endParaRPr lang="en-US"/>
                </a:p>
              </p:txBody>
            </p:sp>
            <p:sp>
              <p:nvSpPr>
                <p:cNvPr id="16416" name="Oval 125"/>
                <p:cNvSpPr>
                  <a:spLocks noChangeArrowheads="1"/>
                </p:cNvSpPr>
                <p:nvPr/>
              </p:nvSpPr>
              <p:spPr bwMode="auto">
                <a:xfrm>
                  <a:off x="3425" y="1365"/>
                  <a:ext cx="144" cy="144"/>
                </a:xfrm>
                <a:prstGeom prst="ellipse">
                  <a:avLst/>
                </a:prstGeom>
                <a:solidFill>
                  <a:schemeClr val="accent2"/>
                </a:solidFill>
                <a:ln w="9525">
                  <a:noFill/>
                  <a:round/>
                  <a:headEnd/>
                  <a:tailEnd/>
                </a:ln>
              </p:spPr>
              <p:txBody>
                <a:bodyPr wrap="none" anchor="ctr"/>
                <a:lstStyle/>
                <a:p>
                  <a:endParaRPr lang="en-US"/>
                </a:p>
              </p:txBody>
            </p:sp>
            <p:sp>
              <p:nvSpPr>
                <p:cNvPr id="16417" name="Oval 126"/>
                <p:cNvSpPr>
                  <a:spLocks noChangeArrowheads="1"/>
                </p:cNvSpPr>
                <p:nvPr/>
              </p:nvSpPr>
              <p:spPr bwMode="auto">
                <a:xfrm>
                  <a:off x="3617" y="1365"/>
                  <a:ext cx="144" cy="144"/>
                </a:xfrm>
                <a:prstGeom prst="ellipse">
                  <a:avLst/>
                </a:prstGeom>
                <a:solidFill>
                  <a:srgbClr val="660066"/>
                </a:solidFill>
                <a:ln w="9525">
                  <a:noFill/>
                  <a:round/>
                  <a:headEnd/>
                  <a:tailEnd/>
                </a:ln>
              </p:spPr>
              <p:txBody>
                <a:bodyPr wrap="none" anchor="ctr"/>
                <a:lstStyle/>
                <a:p>
                  <a:endParaRPr lang="en-US"/>
                </a:p>
              </p:txBody>
            </p:sp>
          </p:grpSp>
          <p:grpSp>
            <p:nvGrpSpPr>
              <p:cNvPr id="129027" name="Group 127"/>
              <p:cNvGrpSpPr>
                <a:grpSpLocks/>
              </p:cNvGrpSpPr>
              <p:nvPr/>
            </p:nvGrpSpPr>
            <p:grpSpPr bwMode="auto">
              <a:xfrm>
                <a:off x="3662" y="1132"/>
                <a:ext cx="145" cy="338"/>
                <a:chOff x="3232" y="1171"/>
                <a:chExt cx="145" cy="338"/>
              </a:xfrm>
            </p:grpSpPr>
            <p:sp>
              <p:nvSpPr>
                <p:cNvPr id="16410" name="Oval 128"/>
                <p:cNvSpPr>
                  <a:spLocks noChangeArrowheads="1"/>
                </p:cNvSpPr>
                <p:nvPr/>
              </p:nvSpPr>
              <p:spPr bwMode="auto">
                <a:xfrm>
                  <a:off x="3232" y="1171"/>
                  <a:ext cx="144" cy="144"/>
                </a:xfrm>
                <a:prstGeom prst="ellipse">
                  <a:avLst/>
                </a:prstGeom>
                <a:solidFill>
                  <a:srgbClr val="CC3300"/>
                </a:solidFill>
                <a:ln w="9525">
                  <a:noFill/>
                  <a:round/>
                  <a:headEnd/>
                  <a:tailEnd/>
                </a:ln>
              </p:spPr>
              <p:txBody>
                <a:bodyPr wrap="none" anchor="ctr"/>
                <a:lstStyle/>
                <a:p>
                  <a:endParaRPr lang="en-US"/>
                </a:p>
              </p:txBody>
            </p:sp>
            <p:sp>
              <p:nvSpPr>
                <p:cNvPr id="16411" name="Oval 129"/>
                <p:cNvSpPr>
                  <a:spLocks noChangeArrowheads="1"/>
                </p:cNvSpPr>
                <p:nvPr/>
              </p:nvSpPr>
              <p:spPr bwMode="auto">
                <a:xfrm>
                  <a:off x="3233" y="1365"/>
                  <a:ext cx="144" cy="144"/>
                </a:xfrm>
                <a:prstGeom prst="ellipse">
                  <a:avLst/>
                </a:prstGeom>
                <a:solidFill>
                  <a:srgbClr val="CC9900"/>
                </a:solidFill>
                <a:ln w="9525">
                  <a:noFill/>
                  <a:round/>
                  <a:headEnd/>
                  <a:tailEnd/>
                </a:ln>
              </p:spPr>
              <p:txBody>
                <a:bodyPr wrap="none" anchor="ctr"/>
                <a:lstStyle/>
                <a:p>
                  <a:endParaRPr lang="en-US"/>
                </a:p>
              </p:txBody>
            </p:sp>
          </p:grpSp>
        </p:grpSp>
        <p:grpSp>
          <p:nvGrpSpPr>
            <p:cNvPr id="129028" name="Group 130"/>
            <p:cNvGrpSpPr>
              <a:grpSpLocks/>
            </p:cNvGrpSpPr>
            <p:nvPr/>
          </p:nvGrpSpPr>
          <p:grpSpPr bwMode="auto">
            <a:xfrm>
              <a:off x="2809" y="1073"/>
              <a:ext cx="672" cy="680"/>
              <a:chOff x="2794" y="1092"/>
              <a:chExt cx="672" cy="680"/>
            </a:xfrm>
          </p:grpSpPr>
          <p:sp>
            <p:nvSpPr>
              <p:cNvPr id="16400" name="AutoShape 131"/>
              <p:cNvSpPr>
                <a:spLocks noChangeArrowheads="1"/>
              </p:cNvSpPr>
              <p:nvPr/>
            </p:nvSpPr>
            <p:spPr bwMode="auto">
              <a:xfrm>
                <a:off x="2794" y="1092"/>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6401" name="Text Box 132"/>
              <p:cNvSpPr txBox="1">
                <a:spLocks noChangeArrowheads="1"/>
              </p:cNvSpPr>
              <p:nvPr/>
            </p:nvSpPr>
            <p:spPr bwMode="auto">
              <a:xfrm>
                <a:off x="2794" y="1092"/>
                <a:ext cx="672" cy="362"/>
              </a:xfrm>
              <a:prstGeom prst="rect">
                <a:avLst/>
              </a:prstGeom>
              <a:noFill/>
              <a:ln w="12700">
                <a:noFill/>
                <a:miter lim="800000"/>
                <a:headEnd type="none" w="sm" len="sm"/>
                <a:tailEnd type="none" w="sm" len="sm"/>
              </a:ln>
            </p:spPr>
            <p:txBody>
              <a:bodyPr lIns="0" rIns="0">
                <a:spAutoFit/>
              </a:bodyPr>
              <a:lstStyle/>
              <a:p>
                <a:pPr algn="ctr" eaLnBrk="0" hangingPunct="0"/>
                <a:r>
                  <a:rPr lang="en-GB" sz="600" dirty="0">
                    <a:ea typeface="ＭＳ Ｐゴシック" pitchFamily="34" charset="-128"/>
                  </a:rPr>
                  <a:t>Home</a:t>
                </a:r>
                <a:br>
                  <a:rPr lang="en-GB" sz="600" dirty="0">
                    <a:ea typeface="ＭＳ Ｐゴシック" pitchFamily="34" charset="-128"/>
                  </a:rPr>
                </a:br>
                <a:r>
                  <a:rPr lang="en-GB" sz="600" dirty="0">
                    <a:ea typeface="ＭＳ Ｐゴシック" pitchFamily="34" charset="-128"/>
                  </a:rPr>
                  <a:t>Automation</a:t>
                </a:r>
              </a:p>
            </p:txBody>
          </p:sp>
          <p:sp>
            <p:nvSpPr>
              <p:cNvPr id="16402" name="Oval 133"/>
              <p:cNvSpPr>
                <a:spLocks noChangeArrowheads="1"/>
              </p:cNvSpPr>
              <p:nvPr/>
            </p:nvSpPr>
            <p:spPr bwMode="auto">
              <a:xfrm>
                <a:off x="2863" y="1383"/>
                <a:ext cx="144" cy="144"/>
              </a:xfrm>
              <a:prstGeom prst="ellipse">
                <a:avLst/>
              </a:prstGeom>
              <a:solidFill>
                <a:srgbClr val="CC3300"/>
              </a:solidFill>
              <a:ln w="9525">
                <a:noFill/>
                <a:round/>
                <a:headEnd/>
                <a:tailEnd/>
              </a:ln>
            </p:spPr>
            <p:txBody>
              <a:bodyPr wrap="none" anchor="ctr"/>
              <a:lstStyle/>
              <a:p>
                <a:endParaRPr lang="en-US"/>
              </a:p>
            </p:txBody>
          </p:sp>
          <p:sp>
            <p:nvSpPr>
              <p:cNvPr id="16403" name="Oval 134"/>
              <p:cNvSpPr>
                <a:spLocks noChangeArrowheads="1"/>
              </p:cNvSpPr>
              <p:nvPr/>
            </p:nvSpPr>
            <p:spPr bwMode="auto">
              <a:xfrm>
                <a:off x="3055" y="1383"/>
                <a:ext cx="144" cy="144"/>
              </a:xfrm>
              <a:prstGeom prst="ellipse">
                <a:avLst/>
              </a:prstGeom>
              <a:solidFill>
                <a:srgbClr val="336600"/>
              </a:solidFill>
              <a:ln w="9525">
                <a:noFill/>
                <a:round/>
                <a:headEnd/>
                <a:tailEnd/>
              </a:ln>
            </p:spPr>
            <p:txBody>
              <a:bodyPr wrap="none" anchor="ctr"/>
              <a:lstStyle/>
              <a:p>
                <a:endParaRPr lang="en-US"/>
              </a:p>
            </p:txBody>
          </p:sp>
          <p:sp>
            <p:nvSpPr>
              <p:cNvPr id="16404" name="Oval 135"/>
              <p:cNvSpPr>
                <a:spLocks noChangeArrowheads="1"/>
              </p:cNvSpPr>
              <p:nvPr/>
            </p:nvSpPr>
            <p:spPr bwMode="auto">
              <a:xfrm>
                <a:off x="3247" y="1383"/>
                <a:ext cx="144" cy="144"/>
              </a:xfrm>
              <a:prstGeom prst="ellipse">
                <a:avLst/>
              </a:prstGeom>
              <a:solidFill>
                <a:srgbClr val="CC9900"/>
              </a:solidFill>
              <a:ln w="9525">
                <a:noFill/>
                <a:round/>
                <a:headEnd/>
                <a:tailEnd/>
              </a:ln>
            </p:spPr>
            <p:txBody>
              <a:bodyPr wrap="none" anchor="ctr"/>
              <a:lstStyle/>
              <a:p>
                <a:endParaRPr lang="en-US"/>
              </a:p>
            </p:txBody>
          </p:sp>
          <p:sp>
            <p:nvSpPr>
              <p:cNvPr id="16405" name="Oval 136"/>
              <p:cNvSpPr>
                <a:spLocks noChangeArrowheads="1"/>
              </p:cNvSpPr>
              <p:nvPr/>
            </p:nvSpPr>
            <p:spPr bwMode="auto">
              <a:xfrm>
                <a:off x="2864" y="1577"/>
                <a:ext cx="144" cy="144"/>
              </a:xfrm>
              <a:prstGeom prst="ellipse">
                <a:avLst/>
              </a:prstGeom>
              <a:solidFill>
                <a:srgbClr val="CC9900"/>
              </a:solidFill>
              <a:ln w="9525">
                <a:noFill/>
                <a:round/>
                <a:headEnd/>
                <a:tailEnd/>
              </a:ln>
            </p:spPr>
            <p:txBody>
              <a:bodyPr wrap="none" anchor="ctr"/>
              <a:lstStyle/>
              <a:p>
                <a:endParaRPr lang="en-US"/>
              </a:p>
            </p:txBody>
          </p:sp>
          <p:sp>
            <p:nvSpPr>
              <p:cNvPr id="16406" name="Oval 137"/>
              <p:cNvSpPr>
                <a:spLocks noChangeArrowheads="1"/>
              </p:cNvSpPr>
              <p:nvPr/>
            </p:nvSpPr>
            <p:spPr bwMode="auto">
              <a:xfrm>
                <a:off x="3056" y="1577"/>
                <a:ext cx="144" cy="144"/>
              </a:xfrm>
              <a:prstGeom prst="ellipse">
                <a:avLst/>
              </a:prstGeom>
              <a:solidFill>
                <a:schemeClr val="accent2"/>
              </a:solidFill>
              <a:ln w="9525">
                <a:noFill/>
                <a:round/>
                <a:headEnd/>
                <a:tailEnd/>
              </a:ln>
            </p:spPr>
            <p:txBody>
              <a:bodyPr wrap="none" anchor="ctr"/>
              <a:lstStyle/>
              <a:p>
                <a:endParaRPr lang="en-US"/>
              </a:p>
            </p:txBody>
          </p:sp>
          <p:sp>
            <p:nvSpPr>
              <p:cNvPr id="16407" name="Oval 138"/>
              <p:cNvSpPr>
                <a:spLocks noChangeArrowheads="1"/>
              </p:cNvSpPr>
              <p:nvPr/>
            </p:nvSpPr>
            <p:spPr bwMode="auto">
              <a:xfrm>
                <a:off x="3248" y="1577"/>
                <a:ext cx="144" cy="144"/>
              </a:xfrm>
              <a:prstGeom prst="ellipse">
                <a:avLst/>
              </a:prstGeom>
              <a:solidFill>
                <a:srgbClr val="990000"/>
              </a:solidFill>
              <a:ln w="9525">
                <a:noFill/>
                <a:round/>
                <a:headEnd/>
                <a:tailEnd/>
              </a:ln>
            </p:spPr>
            <p:txBody>
              <a:bodyPr wrap="none" anchor="ctr"/>
              <a:lstStyle/>
              <a:p>
                <a:endParaRPr lang="en-US"/>
              </a:p>
            </p:txBody>
          </p:sp>
        </p:grpSp>
      </p:grpSp>
      <p:sp>
        <p:nvSpPr>
          <p:cNvPr id="16391" name="AutoShape 139"/>
          <p:cNvSpPr>
            <a:spLocks noChangeArrowheads="1"/>
          </p:cNvSpPr>
          <p:nvPr/>
        </p:nvSpPr>
        <p:spPr bwMode="auto">
          <a:xfrm>
            <a:off x="2543175" y="1471613"/>
            <a:ext cx="269875" cy="428625"/>
          </a:xfrm>
          <a:prstGeom prst="rightArrow">
            <a:avLst>
              <a:gd name="adj1" fmla="val 53657"/>
              <a:gd name="adj2" fmla="val 48579"/>
            </a:avLst>
          </a:prstGeom>
          <a:solidFill>
            <a:schemeClr val="tx1"/>
          </a:solidFill>
          <a:ln w="9525">
            <a:solidFill>
              <a:schemeClr val="tx1"/>
            </a:solidFill>
            <a:miter lim="800000"/>
            <a:headEnd/>
            <a:tailEnd/>
          </a:ln>
        </p:spPr>
        <p:txBody>
          <a:bodyPr wrap="none" anchor="ctr"/>
          <a:lstStyle/>
          <a:p>
            <a:endParaRPr lang="en-US"/>
          </a:p>
        </p:txBody>
      </p:sp>
      <p:sp>
        <p:nvSpPr>
          <p:cNvPr id="16392" name="AutoShape 140"/>
          <p:cNvSpPr>
            <a:spLocks/>
          </p:cNvSpPr>
          <p:nvPr/>
        </p:nvSpPr>
        <p:spPr bwMode="auto">
          <a:xfrm rot="-5400000">
            <a:off x="2382838" y="552450"/>
            <a:ext cx="173037" cy="3662363"/>
          </a:xfrm>
          <a:prstGeom prst="leftBrace">
            <a:avLst>
              <a:gd name="adj1" fmla="val 48014"/>
              <a:gd name="adj2" fmla="val 46704"/>
            </a:avLst>
          </a:prstGeom>
          <a:noFill/>
          <a:ln w="19050">
            <a:solidFill>
              <a:schemeClr val="tx1"/>
            </a:solidFill>
            <a:round/>
            <a:headEnd/>
            <a:tailEnd/>
          </a:ln>
        </p:spPr>
        <p:txBody>
          <a:bodyPr wrap="none" anchor="ctr"/>
          <a:lstStyle/>
          <a:p>
            <a:endParaRPr lang="en-US"/>
          </a:p>
        </p:txBody>
      </p:sp>
      <p:pic>
        <p:nvPicPr>
          <p:cNvPr id="77827" name="Picture 3" descr="C:\Users\tobarber\AppData\Local\Microsoft\Windows\Temporary Internet Files\Content.Outlook\9IW7ZM43\AppBuilder HA Light CLIPPED (2).bmp"/>
          <p:cNvPicPr>
            <a:picLocks noChangeAspect="1" noChangeArrowheads="1"/>
          </p:cNvPicPr>
          <p:nvPr/>
        </p:nvPicPr>
        <p:blipFill>
          <a:blip r:embed="rId3" cstate="print"/>
          <a:srcRect/>
          <a:stretch>
            <a:fillRect/>
          </a:stretch>
        </p:blipFill>
        <p:spPr bwMode="auto">
          <a:xfrm>
            <a:off x="76200" y="2743200"/>
            <a:ext cx="4495800" cy="3065318"/>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7848600" y="6248400"/>
            <a:ext cx="1219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82" descr="House"/>
          <p:cNvPicPr>
            <a:picLocks noChangeAspect="1" noChangeArrowheads="1"/>
          </p:cNvPicPr>
          <p:nvPr/>
        </p:nvPicPr>
        <p:blipFill>
          <a:blip r:embed="rId3" cstate="print"/>
          <a:srcRect/>
          <a:stretch>
            <a:fillRect/>
          </a:stretch>
        </p:blipFill>
        <p:spPr bwMode="auto">
          <a:xfrm>
            <a:off x="584200" y="2960688"/>
            <a:ext cx="622300" cy="604837"/>
          </a:xfrm>
          <a:prstGeom prst="rect">
            <a:avLst/>
          </a:prstGeom>
          <a:noFill/>
          <a:ln w="9525">
            <a:noFill/>
            <a:miter lim="800000"/>
            <a:headEnd/>
            <a:tailEnd/>
          </a:ln>
        </p:spPr>
      </p:pic>
      <p:sp>
        <p:nvSpPr>
          <p:cNvPr id="18435" name="Rectangle 3"/>
          <p:cNvSpPr>
            <a:spLocks noChangeArrowheads="1"/>
          </p:cNvSpPr>
          <p:nvPr/>
        </p:nvSpPr>
        <p:spPr bwMode="auto">
          <a:xfrm>
            <a:off x="423863" y="5791200"/>
            <a:ext cx="8367712" cy="609600"/>
          </a:xfrm>
          <a:prstGeom prst="rect">
            <a:avLst/>
          </a:prstGeom>
          <a:noFill/>
          <a:ln w="12700">
            <a:solidFill>
              <a:schemeClr val="bg2"/>
            </a:solidFill>
            <a:miter lim="800000"/>
            <a:headEnd/>
            <a:tailEnd/>
          </a:ln>
        </p:spPr>
        <p:txBody>
          <a:bodyPr wrap="none" anchor="ctr"/>
          <a:lstStyle/>
          <a:p>
            <a:endParaRPr lang="en-US" sz="1200" b="1">
              <a:ea typeface="ＭＳ Ｐゴシック" pitchFamily="34" charset="-128"/>
            </a:endParaRPr>
          </a:p>
        </p:txBody>
      </p:sp>
      <p:grpSp>
        <p:nvGrpSpPr>
          <p:cNvPr id="2" name="Group 3"/>
          <p:cNvGrpSpPr>
            <a:grpSpLocks/>
          </p:cNvGrpSpPr>
          <p:nvPr/>
        </p:nvGrpSpPr>
        <p:grpSpPr bwMode="auto">
          <a:xfrm>
            <a:off x="422275" y="4179888"/>
            <a:ext cx="8367713" cy="1077912"/>
            <a:chOff x="273" y="991"/>
            <a:chExt cx="5271" cy="794"/>
          </a:xfrm>
        </p:grpSpPr>
        <p:sp>
          <p:nvSpPr>
            <p:cNvPr id="18497" name="Rectangle 3"/>
            <p:cNvSpPr>
              <a:spLocks noChangeArrowheads="1"/>
            </p:cNvSpPr>
            <p:nvPr/>
          </p:nvSpPr>
          <p:spPr bwMode="auto">
            <a:xfrm>
              <a:off x="1017" y="998"/>
              <a:ext cx="246" cy="785"/>
            </a:xfrm>
            <a:prstGeom prst="rect">
              <a:avLst/>
            </a:prstGeom>
            <a:gradFill rotWithShape="1">
              <a:gsLst>
                <a:gs pos="0">
                  <a:schemeClr val="bg1">
                    <a:lumMod val="85000"/>
                  </a:schemeClr>
                </a:gs>
                <a:gs pos="100000">
                  <a:schemeClr val="bg1"/>
                </a:gs>
              </a:gsLst>
              <a:lin ang="0" scaled="1"/>
            </a:gradFill>
            <a:ln w="12700">
              <a:noFill/>
              <a:miter lim="800000"/>
              <a:headEnd/>
              <a:tailEnd/>
            </a:ln>
          </p:spPr>
          <p:txBody>
            <a:bodyPr wrap="none" anchor="ctr"/>
            <a:lstStyle/>
            <a:p>
              <a:endParaRPr lang="en-US" sz="1200" b="1">
                <a:ea typeface="ＭＳ Ｐゴシック" pitchFamily="34" charset="-128"/>
              </a:endParaRPr>
            </a:p>
          </p:txBody>
        </p:sp>
        <p:sp>
          <p:nvSpPr>
            <p:cNvPr id="18498" name="Rectangle 3"/>
            <p:cNvSpPr>
              <a:spLocks noChangeArrowheads="1"/>
            </p:cNvSpPr>
            <p:nvPr/>
          </p:nvSpPr>
          <p:spPr bwMode="auto">
            <a:xfrm>
              <a:off x="273" y="991"/>
              <a:ext cx="5271" cy="794"/>
            </a:xfrm>
            <a:prstGeom prst="rect">
              <a:avLst/>
            </a:prstGeom>
            <a:noFill/>
            <a:ln w="12700">
              <a:solidFill>
                <a:schemeClr val="bg2"/>
              </a:solidFill>
              <a:miter lim="800000"/>
              <a:headEnd/>
              <a:tailEnd/>
            </a:ln>
          </p:spPr>
          <p:txBody>
            <a:bodyPr wrap="none" anchor="ctr"/>
            <a:lstStyle/>
            <a:p>
              <a:endParaRPr lang="en-US" sz="1200" b="1">
                <a:ea typeface="ＭＳ Ｐゴシック" pitchFamily="34" charset="-128"/>
              </a:endParaRPr>
            </a:p>
          </p:txBody>
        </p:sp>
        <p:sp>
          <p:nvSpPr>
            <p:cNvPr id="18499" name="Rectangle 3"/>
            <p:cNvSpPr>
              <a:spLocks noChangeArrowheads="1"/>
            </p:cNvSpPr>
            <p:nvPr/>
          </p:nvSpPr>
          <p:spPr bwMode="auto">
            <a:xfrm>
              <a:off x="787" y="998"/>
              <a:ext cx="236" cy="785"/>
            </a:xfrm>
            <a:prstGeom prst="rect">
              <a:avLst/>
            </a:prstGeom>
            <a:gradFill rotWithShape="1">
              <a:gsLst>
                <a:gs pos="0">
                  <a:schemeClr val="bg1"/>
                </a:gs>
                <a:gs pos="100000">
                  <a:schemeClr val="bg1">
                    <a:lumMod val="85000"/>
                  </a:schemeClr>
                </a:gs>
              </a:gsLst>
              <a:lin ang="0" scaled="1"/>
            </a:gradFill>
            <a:ln w="12700">
              <a:noFill/>
              <a:miter lim="800000"/>
              <a:headEnd/>
              <a:tailEnd/>
            </a:ln>
          </p:spPr>
          <p:txBody>
            <a:bodyPr wrap="none" anchor="ctr"/>
            <a:lstStyle/>
            <a:p>
              <a:endParaRPr lang="en-US" sz="1200" b="1">
                <a:ea typeface="ＭＳ Ｐゴシック" pitchFamily="34" charset="-128"/>
              </a:endParaRPr>
            </a:p>
          </p:txBody>
        </p:sp>
      </p:grpSp>
      <p:sp>
        <p:nvSpPr>
          <p:cNvPr id="77832" name="Rectangle 7"/>
          <p:cNvSpPr>
            <a:spLocks noGrp="1" noChangeArrowheads="1"/>
          </p:cNvSpPr>
          <p:nvPr>
            <p:ph type="title"/>
          </p:nvPr>
        </p:nvSpPr>
        <p:spPr/>
        <p:txBody>
          <a:bodyPr/>
          <a:lstStyle/>
          <a:p>
            <a:r>
              <a:rPr lang="en-US" dirty="0" smtClean="0"/>
              <a:t>Most Widely Accepted ZigBee Solution</a:t>
            </a:r>
          </a:p>
        </p:txBody>
      </p:sp>
      <p:pic>
        <p:nvPicPr>
          <p:cNvPr id="18438" name="Picture 2" descr="wellspringwireless"/>
          <p:cNvPicPr>
            <a:picLocks noChangeAspect="1" noChangeArrowheads="1"/>
          </p:cNvPicPr>
          <p:nvPr/>
        </p:nvPicPr>
        <p:blipFill>
          <a:blip r:embed="rId4" cstate="print"/>
          <a:srcRect/>
          <a:stretch>
            <a:fillRect/>
          </a:stretch>
        </p:blipFill>
        <p:spPr bwMode="auto">
          <a:xfrm>
            <a:off x="3090863" y="1357313"/>
            <a:ext cx="1281112" cy="311150"/>
          </a:xfrm>
          <a:prstGeom prst="rect">
            <a:avLst/>
          </a:prstGeom>
          <a:noFill/>
          <a:ln w="9525">
            <a:noFill/>
            <a:miter lim="800000"/>
            <a:headEnd/>
            <a:tailEnd/>
          </a:ln>
        </p:spPr>
      </p:pic>
      <p:pic>
        <p:nvPicPr>
          <p:cNvPr id="18439" name="Picture 9" descr="LG_logo"/>
          <p:cNvPicPr>
            <a:picLocks noChangeAspect="1" noChangeArrowheads="1"/>
          </p:cNvPicPr>
          <p:nvPr/>
        </p:nvPicPr>
        <p:blipFill>
          <a:blip r:embed="rId5" cstate="print"/>
          <a:srcRect/>
          <a:stretch>
            <a:fillRect/>
          </a:stretch>
        </p:blipFill>
        <p:spPr bwMode="auto">
          <a:xfrm>
            <a:off x="7605713" y="1311275"/>
            <a:ext cx="1084262" cy="414338"/>
          </a:xfrm>
          <a:prstGeom prst="rect">
            <a:avLst/>
          </a:prstGeom>
          <a:noFill/>
          <a:ln w="9525">
            <a:noFill/>
            <a:miter lim="800000"/>
            <a:headEnd/>
            <a:tailEnd/>
          </a:ln>
        </p:spPr>
      </p:pic>
      <p:pic>
        <p:nvPicPr>
          <p:cNvPr id="18440" name="Picture 10" descr="holley_thumbnail"/>
          <p:cNvPicPr>
            <a:picLocks noChangeAspect="1" noChangeArrowheads="1"/>
          </p:cNvPicPr>
          <p:nvPr/>
        </p:nvPicPr>
        <p:blipFill>
          <a:blip r:embed="rId6" cstate="print"/>
          <a:srcRect/>
          <a:stretch>
            <a:fillRect/>
          </a:stretch>
        </p:blipFill>
        <p:spPr bwMode="auto">
          <a:xfrm>
            <a:off x="3843338" y="1844675"/>
            <a:ext cx="804862" cy="152400"/>
          </a:xfrm>
          <a:prstGeom prst="rect">
            <a:avLst/>
          </a:prstGeom>
          <a:noFill/>
          <a:ln w="9525">
            <a:noFill/>
            <a:miter lim="800000"/>
            <a:headEnd/>
            <a:tailEnd/>
          </a:ln>
        </p:spPr>
      </p:pic>
      <p:pic>
        <p:nvPicPr>
          <p:cNvPr id="18441" name="Picture 11"/>
          <p:cNvPicPr>
            <a:picLocks noChangeAspect="1" noChangeArrowheads="1"/>
          </p:cNvPicPr>
          <p:nvPr/>
        </p:nvPicPr>
        <p:blipFill>
          <a:blip r:embed="rId7" cstate="print"/>
          <a:srcRect/>
          <a:stretch>
            <a:fillRect/>
          </a:stretch>
        </p:blipFill>
        <p:spPr bwMode="auto">
          <a:xfrm>
            <a:off x="5283200" y="1414463"/>
            <a:ext cx="536575" cy="234950"/>
          </a:xfrm>
          <a:prstGeom prst="rect">
            <a:avLst/>
          </a:prstGeom>
          <a:noFill/>
          <a:ln w="9525">
            <a:noFill/>
            <a:miter lim="800000"/>
            <a:headEnd/>
            <a:tailEnd/>
          </a:ln>
        </p:spPr>
      </p:pic>
      <p:pic>
        <p:nvPicPr>
          <p:cNvPr id="18442" name="Picture 13" descr="trilliant_thumbnail"/>
          <p:cNvPicPr>
            <a:picLocks noChangeAspect="1" noChangeArrowheads="1"/>
          </p:cNvPicPr>
          <p:nvPr/>
        </p:nvPicPr>
        <p:blipFill>
          <a:blip r:embed="rId8" cstate="print"/>
          <a:srcRect/>
          <a:stretch>
            <a:fillRect/>
          </a:stretch>
        </p:blipFill>
        <p:spPr bwMode="auto">
          <a:xfrm>
            <a:off x="4211638" y="1457325"/>
            <a:ext cx="828675" cy="182563"/>
          </a:xfrm>
          <a:prstGeom prst="rect">
            <a:avLst/>
          </a:prstGeom>
          <a:noFill/>
          <a:ln w="9525">
            <a:noFill/>
            <a:miter lim="800000"/>
            <a:headEnd/>
            <a:tailEnd/>
          </a:ln>
        </p:spPr>
      </p:pic>
      <p:pic>
        <p:nvPicPr>
          <p:cNvPr id="18443" name="Picture 14" descr="elster_thumbnail"/>
          <p:cNvPicPr>
            <a:picLocks noChangeAspect="1" noChangeArrowheads="1"/>
          </p:cNvPicPr>
          <p:nvPr/>
        </p:nvPicPr>
        <p:blipFill>
          <a:blip r:embed="rId9" cstate="print"/>
          <a:srcRect/>
          <a:stretch>
            <a:fillRect/>
          </a:stretch>
        </p:blipFill>
        <p:spPr bwMode="auto">
          <a:xfrm>
            <a:off x="1941513" y="1354138"/>
            <a:ext cx="477837" cy="287337"/>
          </a:xfrm>
          <a:prstGeom prst="rect">
            <a:avLst/>
          </a:prstGeom>
          <a:noFill/>
          <a:ln w="9525">
            <a:noFill/>
            <a:miter lim="800000"/>
            <a:headEnd/>
            <a:tailEnd/>
          </a:ln>
        </p:spPr>
      </p:pic>
      <p:pic>
        <p:nvPicPr>
          <p:cNvPr id="18444" name="Picture 15" descr="Control4_thumbnail"/>
          <p:cNvPicPr>
            <a:picLocks noChangeAspect="1" noChangeArrowheads="1"/>
          </p:cNvPicPr>
          <p:nvPr/>
        </p:nvPicPr>
        <p:blipFill>
          <a:blip r:embed="rId10" cstate="print"/>
          <a:srcRect/>
          <a:stretch>
            <a:fillRect/>
          </a:stretch>
        </p:blipFill>
        <p:spPr bwMode="auto">
          <a:xfrm>
            <a:off x="4216400" y="2954338"/>
            <a:ext cx="889000" cy="301625"/>
          </a:xfrm>
          <a:prstGeom prst="rect">
            <a:avLst/>
          </a:prstGeom>
          <a:noFill/>
          <a:ln w="9525">
            <a:noFill/>
            <a:miter lim="800000"/>
            <a:headEnd/>
            <a:tailEnd/>
          </a:ln>
        </p:spPr>
      </p:pic>
      <p:pic>
        <p:nvPicPr>
          <p:cNvPr id="18445" name="Picture 16" descr="crestron"/>
          <p:cNvPicPr>
            <a:picLocks noChangeAspect="1" noChangeArrowheads="1"/>
          </p:cNvPicPr>
          <p:nvPr/>
        </p:nvPicPr>
        <p:blipFill>
          <a:blip r:embed="rId11" cstate="print"/>
          <a:srcRect/>
          <a:stretch>
            <a:fillRect/>
          </a:stretch>
        </p:blipFill>
        <p:spPr bwMode="auto">
          <a:xfrm>
            <a:off x="4683125" y="3365500"/>
            <a:ext cx="1082675" cy="217488"/>
          </a:xfrm>
          <a:prstGeom prst="rect">
            <a:avLst/>
          </a:prstGeom>
          <a:noFill/>
          <a:ln w="9525">
            <a:noFill/>
            <a:miter lim="800000"/>
            <a:headEnd/>
            <a:tailEnd/>
          </a:ln>
        </p:spPr>
      </p:pic>
      <p:pic>
        <p:nvPicPr>
          <p:cNvPr id="18446" name="Picture 17" descr="GoldenPower_thumbnail"/>
          <p:cNvPicPr>
            <a:picLocks noChangeAspect="1" noChangeArrowheads="1"/>
          </p:cNvPicPr>
          <p:nvPr/>
        </p:nvPicPr>
        <p:blipFill>
          <a:blip r:embed="rId12" cstate="print"/>
          <a:srcRect/>
          <a:stretch>
            <a:fillRect/>
          </a:stretch>
        </p:blipFill>
        <p:spPr bwMode="auto">
          <a:xfrm>
            <a:off x="2673350" y="3375025"/>
            <a:ext cx="790575" cy="212725"/>
          </a:xfrm>
          <a:prstGeom prst="rect">
            <a:avLst/>
          </a:prstGeom>
          <a:noFill/>
          <a:ln w="9525">
            <a:noFill/>
            <a:miter lim="800000"/>
            <a:headEnd/>
            <a:tailEnd/>
          </a:ln>
        </p:spPr>
      </p:pic>
      <p:pic>
        <p:nvPicPr>
          <p:cNvPr id="18447" name="Picture 18" descr="LG_thumbnail"/>
          <p:cNvPicPr>
            <a:picLocks noChangeAspect="1" noChangeArrowheads="1"/>
          </p:cNvPicPr>
          <p:nvPr/>
        </p:nvPicPr>
        <p:blipFill>
          <a:blip r:embed="rId13" cstate="print"/>
          <a:srcRect/>
          <a:stretch>
            <a:fillRect/>
          </a:stretch>
        </p:blipFill>
        <p:spPr bwMode="auto">
          <a:xfrm>
            <a:off x="1979613" y="3308350"/>
            <a:ext cx="596900" cy="298450"/>
          </a:xfrm>
          <a:prstGeom prst="rect">
            <a:avLst/>
          </a:prstGeom>
          <a:noFill/>
          <a:ln w="9525">
            <a:noFill/>
            <a:miter lim="800000"/>
            <a:headEnd/>
            <a:tailEnd/>
          </a:ln>
        </p:spPr>
      </p:pic>
      <p:pic>
        <p:nvPicPr>
          <p:cNvPr id="18449" name="Picture 20"/>
          <p:cNvPicPr>
            <a:picLocks noChangeAspect="1" noChangeArrowheads="1"/>
          </p:cNvPicPr>
          <p:nvPr/>
        </p:nvPicPr>
        <p:blipFill>
          <a:blip r:embed="rId14" cstate="print"/>
          <a:srcRect/>
          <a:stretch>
            <a:fillRect/>
          </a:stretch>
        </p:blipFill>
        <p:spPr bwMode="auto">
          <a:xfrm>
            <a:off x="7821613" y="2982913"/>
            <a:ext cx="666750" cy="193675"/>
          </a:xfrm>
          <a:prstGeom prst="rect">
            <a:avLst/>
          </a:prstGeom>
          <a:noFill/>
          <a:ln w="9525">
            <a:noFill/>
            <a:miter lim="800000"/>
            <a:headEnd/>
            <a:tailEnd/>
          </a:ln>
        </p:spPr>
      </p:pic>
      <p:pic>
        <p:nvPicPr>
          <p:cNvPr id="18451" name="Picture 22" descr="Riga_Logo"/>
          <p:cNvPicPr>
            <a:picLocks noChangeAspect="1" noChangeArrowheads="1"/>
          </p:cNvPicPr>
          <p:nvPr/>
        </p:nvPicPr>
        <p:blipFill>
          <a:blip r:embed="rId15" cstate="print"/>
          <a:srcRect/>
          <a:stretch>
            <a:fillRect/>
          </a:stretch>
        </p:blipFill>
        <p:spPr bwMode="auto">
          <a:xfrm>
            <a:off x="6216650" y="4359275"/>
            <a:ext cx="523875" cy="296862"/>
          </a:xfrm>
          <a:prstGeom prst="rect">
            <a:avLst/>
          </a:prstGeom>
          <a:noFill/>
          <a:ln w="9525">
            <a:noFill/>
            <a:miter lim="800000"/>
            <a:headEnd/>
            <a:tailEnd/>
          </a:ln>
        </p:spPr>
      </p:pic>
      <p:pic>
        <p:nvPicPr>
          <p:cNvPr id="18454" name="Picture 25"/>
          <p:cNvPicPr>
            <a:picLocks noChangeAspect="1" noChangeArrowheads="1"/>
          </p:cNvPicPr>
          <p:nvPr/>
        </p:nvPicPr>
        <p:blipFill>
          <a:blip r:embed="rId16" cstate="print"/>
          <a:srcRect/>
          <a:stretch>
            <a:fillRect/>
          </a:stretch>
        </p:blipFill>
        <p:spPr bwMode="auto">
          <a:xfrm>
            <a:off x="5473700" y="4752975"/>
            <a:ext cx="787400" cy="214312"/>
          </a:xfrm>
          <a:prstGeom prst="rect">
            <a:avLst/>
          </a:prstGeom>
          <a:noFill/>
          <a:ln w="12700">
            <a:noFill/>
            <a:miter lim="800000"/>
            <a:headEnd/>
            <a:tailEnd/>
          </a:ln>
        </p:spPr>
      </p:pic>
      <p:pic>
        <p:nvPicPr>
          <p:cNvPr id="18455" name="Picture 26"/>
          <p:cNvPicPr>
            <a:picLocks noChangeAspect="1" noChangeArrowheads="1"/>
          </p:cNvPicPr>
          <p:nvPr/>
        </p:nvPicPr>
        <p:blipFill>
          <a:blip r:embed="rId17" cstate="print"/>
          <a:srcRect/>
          <a:stretch>
            <a:fillRect/>
          </a:stretch>
        </p:blipFill>
        <p:spPr bwMode="auto">
          <a:xfrm>
            <a:off x="2211388" y="4414837"/>
            <a:ext cx="534987" cy="168275"/>
          </a:xfrm>
          <a:prstGeom prst="rect">
            <a:avLst/>
          </a:prstGeom>
          <a:noFill/>
          <a:ln w="12700">
            <a:noFill/>
            <a:miter lim="800000"/>
            <a:headEnd/>
            <a:tailEnd/>
          </a:ln>
        </p:spPr>
      </p:pic>
      <p:pic>
        <p:nvPicPr>
          <p:cNvPr id="18456" name="Picture 27" descr="hitachi_thumbnail"/>
          <p:cNvPicPr>
            <a:picLocks noChangeAspect="1" noChangeArrowheads="1"/>
          </p:cNvPicPr>
          <p:nvPr/>
        </p:nvPicPr>
        <p:blipFill>
          <a:blip r:embed="rId18" cstate="print"/>
          <a:srcRect/>
          <a:stretch>
            <a:fillRect/>
          </a:stretch>
        </p:blipFill>
        <p:spPr bwMode="auto">
          <a:xfrm>
            <a:off x="6869113" y="4637087"/>
            <a:ext cx="492125" cy="355600"/>
          </a:xfrm>
          <a:prstGeom prst="rect">
            <a:avLst/>
          </a:prstGeom>
          <a:noFill/>
          <a:ln w="9525">
            <a:noFill/>
            <a:miter lim="800000"/>
            <a:headEnd/>
            <a:tailEnd/>
          </a:ln>
        </p:spPr>
      </p:pic>
      <p:pic>
        <p:nvPicPr>
          <p:cNvPr id="18457" name="Picture 43" descr="60x60_monogram"/>
          <p:cNvPicPr>
            <a:picLocks noChangeAspect="1" noChangeArrowheads="1"/>
          </p:cNvPicPr>
          <p:nvPr/>
        </p:nvPicPr>
        <p:blipFill>
          <a:blip r:embed="rId19" cstate="print"/>
          <a:srcRect/>
          <a:stretch>
            <a:fillRect/>
          </a:stretch>
        </p:blipFill>
        <p:spPr bwMode="auto">
          <a:xfrm>
            <a:off x="2654300" y="1376363"/>
            <a:ext cx="292100" cy="292100"/>
          </a:xfrm>
          <a:prstGeom prst="rect">
            <a:avLst/>
          </a:prstGeom>
          <a:noFill/>
          <a:ln w="9525">
            <a:noFill/>
            <a:miter lim="800000"/>
            <a:headEnd/>
            <a:tailEnd/>
          </a:ln>
        </p:spPr>
      </p:pic>
      <p:pic>
        <p:nvPicPr>
          <p:cNvPr id="18458" name="Picture 44" descr="logo_telecom_new"/>
          <p:cNvPicPr>
            <a:picLocks noChangeAspect="1" noChangeArrowheads="1"/>
          </p:cNvPicPr>
          <p:nvPr/>
        </p:nvPicPr>
        <p:blipFill>
          <a:blip r:embed="rId20" cstate="print"/>
          <a:srcRect/>
          <a:stretch>
            <a:fillRect/>
          </a:stretch>
        </p:blipFill>
        <p:spPr bwMode="auto">
          <a:xfrm>
            <a:off x="7769225" y="3328988"/>
            <a:ext cx="725488" cy="252412"/>
          </a:xfrm>
          <a:prstGeom prst="rect">
            <a:avLst/>
          </a:prstGeom>
          <a:noFill/>
          <a:ln w="9525">
            <a:noFill/>
            <a:miter lim="800000"/>
            <a:headEnd/>
            <a:tailEnd/>
          </a:ln>
        </p:spPr>
      </p:pic>
      <p:pic>
        <p:nvPicPr>
          <p:cNvPr id="18459" name="Picture 45" descr="img_news0002"/>
          <p:cNvPicPr>
            <a:picLocks noChangeAspect="1" noChangeArrowheads="1"/>
          </p:cNvPicPr>
          <p:nvPr/>
        </p:nvPicPr>
        <p:blipFill>
          <a:blip r:embed="rId21" cstate="print"/>
          <a:srcRect/>
          <a:stretch>
            <a:fillRect/>
          </a:stretch>
        </p:blipFill>
        <p:spPr bwMode="auto">
          <a:xfrm>
            <a:off x="6858000" y="3352800"/>
            <a:ext cx="539750" cy="215900"/>
          </a:xfrm>
          <a:prstGeom prst="rect">
            <a:avLst/>
          </a:prstGeom>
          <a:noFill/>
          <a:ln w="9525">
            <a:noFill/>
            <a:miter lim="800000"/>
            <a:headEnd/>
            <a:tailEnd/>
          </a:ln>
        </p:spPr>
      </p:pic>
      <p:sp>
        <p:nvSpPr>
          <p:cNvPr id="18460" name="Rectangle 47"/>
          <p:cNvSpPr>
            <a:spLocks noChangeArrowheads="1"/>
          </p:cNvSpPr>
          <p:nvPr/>
        </p:nvSpPr>
        <p:spPr bwMode="auto">
          <a:xfrm>
            <a:off x="412750" y="5334000"/>
            <a:ext cx="8377238" cy="457200"/>
          </a:xfrm>
          <a:prstGeom prst="rect">
            <a:avLst/>
          </a:prstGeom>
          <a:gradFill rotWithShape="1">
            <a:gsLst>
              <a:gs pos="0">
                <a:schemeClr val="tx2">
                  <a:lumMod val="60000"/>
                  <a:lumOff val="40000"/>
                </a:schemeClr>
              </a:gs>
              <a:gs pos="100000">
                <a:schemeClr val="tx2"/>
              </a:gs>
            </a:gsLst>
            <a:path path="shape">
              <a:fillToRect l="50000" t="50000" r="50000" b="50000"/>
            </a:path>
          </a:gradFill>
          <a:ln w="9525">
            <a:noFill/>
            <a:miter lim="800000"/>
            <a:headEnd/>
            <a:tailEnd/>
          </a:ln>
        </p:spPr>
        <p:txBody>
          <a:bodyPr wrap="none" anchor="ctr" anchorCtr="1"/>
          <a:lstStyle/>
          <a:p>
            <a:pPr marL="173038" indent="-173038" algn="ctr">
              <a:spcBef>
                <a:spcPct val="20000"/>
              </a:spcBef>
            </a:pPr>
            <a:r>
              <a:rPr lang="en-US" sz="1800" b="1" dirty="0">
                <a:solidFill>
                  <a:schemeClr val="bg1"/>
                </a:solidFill>
                <a:ea typeface="ＭＳ Ｐゴシック" pitchFamily="34" charset="-128"/>
              </a:rPr>
              <a:t>Other Applications</a:t>
            </a:r>
            <a:endParaRPr lang="en-US" sz="1800" dirty="0">
              <a:solidFill>
                <a:schemeClr val="bg1"/>
              </a:solidFill>
              <a:ea typeface="ＭＳ Ｐゴシック" pitchFamily="34" charset="-128"/>
            </a:endParaRPr>
          </a:p>
        </p:txBody>
      </p:sp>
      <p:pic>
        <p:nvPicPr>
          <p:cNvPr id="18461" name="Picture 48" descr="digi_2c_sm"/>
          <p:cNvPicPr>
            <a:picLocks noChangeAspect="1" noChangeArrowheads="1"/>
          </p:cNvPicPr>
          <p:nvPr/>
        </p:nvPicPr>
        <p:blipFill>
          <a:blip r:embed="rId22" cstate="print"/>
          <a:srcRect/>
          <a:stretch>
            <a:fillRect/>
          </a:stretch>
        </p:blipFill>
        <p:spPr bwMode="auto">
          <a:xfrm>
            <a:off x="1219200" y="5943600"/>
            <a:ext cx="430213" cy="390525"/>
          </a:xfrm>
          <a:prstGeom prst="rect">
            <a:avLst/>
          </a:prstGeom>
          <a:noFill/>
          <a:ln w="9525">
            <a:noFill/>
            <a:miter lim="800000"/>
            <a:headEnd/>
            <a:tailEnd/>
          </a:ln>
        </p:spPr>
      </p:pic>
      <p:pic>
        <p:nvPicPr>
          <p:cNvPr id="18462" name="Picture 49" descr="raymarine"/>
          <p:cNvPicPr>
            <a:picLocks noChangeAspect="1" noChangeArrowheads="1"/>
          </p:cNvPicPr>
          <p:nvPr/>
        </p:nvPicPr>
        <p:blipFill>
          <a:blip r:embed="rId23" cstate="print"/>
          <a:srcRect/>
          <a:stretch>
            <a:fillRect/>
          </a:stretch>
        </p:blipFill>
        <p:spPr bwMode="auto">
          <a:xfrm>
            <a:off x="3432175" y="5930900"/>
            <a:ext cx="1292225" cy="288925"/>
          </a:xfrm>
          <a:prstGeom prst="rect">
            <a:avLst/>
          </a:prstGeom>
          <a:noFill/>
          <a:ln w="9525">
            <a:noFill/>
            <a:miter lim="800000"/>
            <a:headEnd/>
            <a:tailEnd/>
          </a:ln>
        </p:spPr>
      </p:pic>
      <p:pic>
        <p:nvPicPr>
          <p:cNvPr id="18464" name="Picture 51" descr="centralite"/>
          <p:cNvPicPr>
            <a:picLocks noChangeAspect="1" noChangeArrowheads="1"/>
          </p:cNvPicPr>
          <p:nvPr/>
        </p:nvPicPr>
        <p:blipFill>
          <a:blip r:embed="rId24" cstate="print"/>
          <a:srcRect/>
          <a:stretch>
            <a:fillRect/>
          </a:stretch>
        </p:blipFill>
        <p:spPr bwMode="auto">
          <a:xfrm>
            <a:off x="5499100" y="2967038"/>
            <a:ext cx="673100" cy="266700"/>
          </a:xfrm>
          <a:prstGeom prst="rect">
            <a:avLst/>
          </a:prstGeom>
          <a:noFill/>
          <a:ln w="9525">
            <a:noFill/>
            <a:miter lim="800000"/>
            <a:headEnd/>
            <a:tailEnd/>
          </a:ln>
        </p:spPr>
      </p:pic>
      <p:pic>
        <p:nvPicPr>
          <p:cNvPr id="18465" name="Picture 52" descr="coloradovnet"/>
          <p:cNvPicPr>
            <a:picLocks noChangeAspect="1" noChangeArrowheads="1"/>
          </p:cNvPicPr>
          <p:nvPr/>
        </p:nvPicPr>
        <p:blipFill>
          <a:blip r:embed="rId25" cstate="print"/>
          <a:srcRect/>
          <a:stretch>
            <a:fillRect/>
          </a:stretch>
        </p:blipFill>
        <p:spPr bwMode="auto">
          <a:xfrm>
            <a:off x="3086100" y="2986088"/>
            <a:ext cx="704850" cy="268287"/>
          </a:xfrm>
          <a:prstGeom prst="rect">
            <a:avLst/>
          </a:prstGeom>
          <a:noFill/>
          <a:ln w="9525">
            <a:noFill/>
            <a:miter lim="800000"/>
            <a:headEnd/>
            <a:tailEnd/>
          </a:ln>
        </p:spPr>
      </p:pic>
      <p:pic>
        <p:nvPicPr>
          <p:cNvPr id="18466" name="Picture 53" descr="rti"/>
          <p:cNvPicPr>
            <a:picLocks noChangeAspect="1" noChangeArrowheads="1"/>
          </p:cNvPicPr>
          <p:nvPr/>
        </p:nvPicPr>
        <p:blipFill>
          <a:blip r:embed="rId26" cstate="print"/>
          <a:srcRect/>
          <a:stretch>
            <a:fillRect/>
          </a:stretch>
        </p:blipFill>
        <p:spPr bwMode="auto">
          <a:xfrm>
            <a:off x="3724275" y="3387725"/>
            <a:ext cx="754063" cy="182563"/>
          </a:xfrm>
          <a:prstGeom prst="rect">
            <a:avLst/>
          </a:prstGeom>
          <a:noFill/>
          <a:ln w="9525">
            <a:noFill/>
            <a:miter lim="800000"/>
            <a:headEnd/>
            <a:tailEnd/>
          </a:ln>
        </p:spPr>
      </p:pic>
      <p:sp>
        <p:nvSpPr>
          <p:cNvPr id="18467" name="Text Box 54"/>
          <p:cNvSpPr txBox="1">
            <a:spLocks noChangeArrowheads="1"/>
          </p:cNvSpPr>
          <p:nvPr/>
        </p:nvSpPr>
        <p:spPr bwMode="auto">
          <a:xfrm>
            <a:off x="3429000" y="2057400"/>
            <a:ext cx="2222500" cy="244475"/>
          </a:xfrm>
          <a:prstGeom prst="rect">
            <a:avLst/>
          </a:prstGeom>
          <a:noFill/>
          <a:ln w="9525">
            <a:noFill/>
            <a:miter lim="800000"/>
            <a:headEnd/>
            <a:tailEnd/>
          </a:ln>
        </p:spPr>
        <p:txBody>
          <a:bodyPr wrap="none">
            <a:spAutoFit/>
          </a:bodyPr>
          <a:lstStyle/>
          <a:p>
            <a:r>
              <a:rPr lang="en-US" sz="1000" b="1" i="1" dirty="0">
                <a:solidFill>
                  <a:schemeClr val="tx1">
                    <a:lumMod val="50000"/>
                    <a:lumOff val="50000"/>
                  </a:schemeClr>
                </a:solidFill>
                <a:ea typeface="ＭＳ Ｐゴシック" pitchFamily="34" charset="-128"/>
              </a:rPr>
              <a:t>+ most other leading AMI vendors</a:t>
            </a:r>
          </a:p>
        </p:txBody>
      </p:sp>
      <p:sp>
        <p:nvSpPr>
          <p:cNvPr id="18469" name="Text Box 56"/>
          <p:cNvSpPr txBox="1">
            <a:spLocks noChangeArrowheads="1"/>
          </p:cNvSpPr>
          <p:nvPr/>
        </p:nvSpPr>
        <p:spPr bwMode="auto">
          <a:xfrm>
            <a:off x="3194050" y="5016500"/>
            <a:ext cx="2898775" cy="244475"/>
          </a:xfrm>
          <a:prstGeom prst="rect">
            <a:avLst/>
          </a:prstGeom>
          <a:noFill/>
          <a:ln w="9525">
            <a:noFill/>
            <a:miter lim="800000"/>
            <a:headEnd/>
            <a:tailEnd/>
          </a:ln>
        </p:spPr>
        <p:txBody>
          <a:bodyPr wrap="none">
            <a:spAutoFit/>
          </a:bodyPr>
          <a:lstStyle/>
          <a:p>
            <a:r>
              <a:rPr lang="en-US" sz="1000" b="1" i="1" dirty="0">
                <a:solidFill>
                  <a:schemeClr val="tx1">
                    <a:lumMod val="50000"/>
                    <a:lumOff val="50000"/>
                  </a:schemeClr>
                </a:solidFill>
                <a:ea typeface="ＭＳ Ｐゴシック" pitchFamily="34" charset="-128"/>
              </a:rPr>
              <a:t>+ many other tier 1 HVAC &amp; Lighting vendors</a:t>
            </a:r>
          </a:p>
        </p:txBody>
      </p:sp>
      <p:pic>
        <p:nvPicPr>
          <p:cNvPr id="18470" name="Picture 57" descr="eaton"/>
          <p:cNvPicPr>
            <a:picLocks noChangeAspect="1" noChangeArrowheads="1"/>
          </p:cNvPicPr>
          <p:nvPr/>
        </p:nvPicPr>
        <p:blipFill>
          <a:blip r:embed="rId27" cstate="print"/>
          <a:srcRect/>
          <a:stretch>
            <a:fillRect/>
          </a:stretch>
        </p:blipFill>
        <p:spPr bwMode="auto">
          <a:xfrm>
            <a:off x="5486400" y="6003925"/>
            <a:ext cx="785813" cy="242887"/>
          </a:xfrm>
          <a:prstGeom prst="rect">
            <a:avLst/>
          </a:prstGeom>
          <a:noFill/>
          <a:ln w="9525">
            <a:noFill/>
            <a:miter lim="800000"/>
            <a:headEnd/>
            <a:tailEnd/>
          </a:ln>
        </p:spPr>
      </p:pic>
      <p:pic>
        <p:nvPicPr>
          <p:cNvPr id="18472" name="Picture 60" descr="lsis"/>
          <p:cNvPicPr>
            <a:picLocks noChangeAspect="1" noChangeArrowheads="1"/>
          </p:cNvPicPr>
          <p:nvPr/>
        </p:nvPicPr>
        <p:blipFill>
          <a:blip r:embed="rId28" cstate="print"/>
          <a:srcRect/>
          <a:stretch>
            <a:fillRect/>
          </a:stretch>
        </p:blipFill>
        <p:spPr bwMode="auto">
          <a:xfrm>
            <a:off x="7608888" y="1808163"/>
            <a:ext cx="1077912" cy="288925"/>
          </a:xfrm>
          <a:prstGeom prst="rect">
            <a:avLst/>
          </a:prstGeom>
          <a:noFill/>
          <a:ln w="9525">
            <a:noFill/>
            <a:miter lim="800000"/>
            <a:headEnd/>
            <a:tailEnd/>
          </a:ln>
        </p:spPr>
      </p:pic>
      <p:pic>
        <p:nvPicPr>
          <p:cNvPr id="18473" name="Picture 61" descr="greenboxBig"/>
          <p:cNvPicPr>
            <a:picLocks noChangeAspect="1" noChangeArrowheads="1"/>
          </p:cNvPicPr>
          <p:nvPr/>
        </p:nvPicPr>
        <p:blipFill>
          <a:blip r:embed="rId29" cstate="print"/>
          <a:srcRect/>
          <a:stretch>
            <a:fillRect/>
          </a:stretch>
        </p:blipFill>
        <p:spPr bwMode="auto">
          <a:xfrm>
            <a:off x="6030913" y="1443038"/>
            <a:ext cx="758825" cy="190500"/>
          </a:xfrm>
          <a:prstGeom prst="rect">
            <a:avLst/>
          </a:prstGeom>
          <a:noFill/>
          <a:ln w="9525">
            <a:noFill/>
            <a:miter lim="800000"/>
            <a:headEnd/>
            <a:tailEnd/>
          </a:ln>
        </p:spPr>
      </p:pic>
      <p:pic>
        <p:nvPicPr>
          <p:cNvPr id="18474" name="Picture 62" descr="computime_thumbnail"/>
          <p:cNvPicPr>
            <a:picLocks noChangeAspect="1" noChangeArrowheads="1"/>
          </p:cNvPicPr>
          <p:nvPr/>
        </p:nvPicPr>
        <p:blipFill>
          <a:blip r:embed="rId30" cstate="print"/>
          <a:srcRect/>
          <a:stretch>
            <a:fillRect/>
          </a:stretch>
        </p:blipFill>
        <p:spPr bwMode="auto">
          <a:xfrm>
            <a:off x="7032625" y="1339850"/>
            <a:ext cx="436563" cy="369888"/>
          </a:xfrm>
          <a:prstGeom prst="rect">
            <a:avLst/>
          </a:prstGeom>
          <a:noFill/>
          <a:ln w="9525">
            <a:noFill/>
            <a:miter lim="800000"/>
            <a:headEnd/>
            <a:tailEnd/>
          </a:ln>
        </p:spPr>
      </p:pic>
      <p:pic>
        <p:nvPicPr>
          <p:cNvPr id="18475" name="Picture 64" descr="energate"/>
          <p:cNvPicPr>
            <a:picLocks noChangeAspect="1" noChangeArrowheads="1"/>
          </p:cNvPicPr>
          <p:nvPr/>
        </p:nvPicPr>
        <p:blipFill>
          <a:blip r:embed="rId31" cstate="print"/>
          <a:srcRect/>
          <a:stretch>
            <a:fillRect/>
          </a:stretch>
        </p:blipFill>
        <p:spPr bwMode="auto">
          <a:xfrm>
            <a:off x="2955925" y="1800225"/>
            <a:ext cx="681038" cy="214313"/>
          </a:xfrm>
          <a:prstGeom prst="rect">
            <a:avLst/>
          </a:prstGeom>
          <a:noFill/>
          <a:ln w="9525">
            <a:noFill/>
            <a:miter lim="800000"/>
            <a:headEnd/>
            <a:tailEnd/>
          </a:ln>
        </p:spPr>
      </p:pic>
      <p:pic>
        <p:nvPicPr>
          <p:cNvPr id="18476" name="Picture 65" descr="tendril"/>
          <p:cNvPicPr>
            <a:picLocks noChangeAspect="1" noChangeArrowheads="1"/>
          </p:cNvPicPr>
          <p:nvPr/>
        </p:nvPicPr>
        <p:blipFill>
          <a:blip r:embed="rId32" cstate="print"/>
          <a:srcRect/>
          <a:stretch>
            <a:fillRect/>
          </a:stretch>
        </p:blipFill>
        <p:spPr bwMode="auto">
          <a:xfrm>
            <a:off x="4833938" y="1827213"/>
            <a:ext cx="766762" cy="192087"/>
          </a:xfrm>
          <a:prstGeom prst="rect">
            <a:avLst/>
          </a:prstGeom>
          <a:noFill/>
          <a:ln w="9525">
            <a:noFill/>
            <a:miter lim="800000"/>
            <a:headEnd/>
            <a:tailEnd/>
          </a:ln>
        </p:spPr>
      </p:pic>
      <p:pic>
        <p:nvPicPr>
          <p:cNvPr id="18477" name="Picture 66" descr="comverge"/>
          <p:cNvPicPr>
            <a:picLocks noChangeAspect="1" noChangeArrowheads="1"/>
          </p:cNvPicPr>
          <p:nvPr/>
        </p:nvPicPr>
        <p:blipFill>
          <a:blip r:embed="rId33" cstate="print"/>
          <a:srcRect/>
          <a:stretch>
            <a:fillRect/>
          </a:stretch>
        </p:blipFill>
        <p:spPr bwMode="auto">
          <a:xfrm>
            <a:off x="1916113" y="1808163"/>
            <a:ext cx="849312" cy="195262"/>
          </a:xfrm>
          <a:prstGeom prst="rect">
            <a:avLst/>
          </a:prstGeom>
          <a:noFill/>
          <a:ln w="9525">
            <a:noFill/>
            <a:miter lim="800000"/>
            <a:headEnd/>
            <a:tailEnd/>
          </a:ln>
        </p:spPr>
      </p:pic>
      <p:pic>
        <p:nvPicPr>
          <p:cNvPr id="18478" name="Picture 49" descr="Picture1"/>
          <p:cNvPicPr>
            <a:picLocks noChangeAspect="1" noChangeArrowheads="1"/>
          </p:cNvPicPr>
          <p:nvPr/>
        </p:nvPicPr>
        <p:blipFill>
          <a:blip r:embed="rId34" cstate="print"/>
          <a:srcRect/>
          <a:stretch>
            <a:fillRect/>
          </a:stretch>
        </p:blipFill>
        <p:spPr bwMode="auto">
          <a:xfrm>
            <a:off x="7518400" y="4413250"/>
            <a:ext cx="530225" cy="211137"/>
          </a:xfrm>
          <a:prstGeom prst="rect">
            <a:avLst/>
          </a:prstGeom>
          <a:noFill/>
          <a:ln w="9525">
            <a:noFill/>
            <a:miter lim="800000"/>
            <a:headEnd/>
            <a:tailEnd/>
          </a:ln>
        </p:spPr>
      </p:pic>
      <p:pic>
        <p:nvPicPr>
          <p:cNvPr id="18479" name="Picture 50" descr="Picture1"/>
          <p:cNvPicPr>
            <a:picLocks noChangeAspect="1" noChangeArrowheads="1"/>
          </p:cNvPicPr>
          <p:nvPr/>
        </p:nvPicPr>
        <p:blipFill>
          <a:blip r:embed="rId35" cstate="print"/>
          <a:srcRect/>
          <a:stretch>
            <a:fillRect/>
          </a:stretch>
        </p:blipFill>
        <p:spPr bwMode="auto">
          <a:xfrm>
            <a:off x="4854575" y="4389437"/>
            <a:ext cx="512763" cy="282575"/>
          </a:xfrm>
          <a:prstGeom prst="rect">
            <a:avLst/>
          </a:prstGeom>
          <a:noFill/>
          <a:ln w="9525">
            <a:noFill/>
            <a:miter lim="800000"/>
            <a:headEnd/>
            <a:tailEnd/>
          </a:ln>
        </p:spPr>
      </p:pic>
      <p:pic>
        <p:nvPicPr>
          <p:cNvPr id="18480" name="Picture 51"/>
          <p:cNvPicPr>
            <a:picLocks noChangeAspect="1" noChangeArrowheads="1"/>
          </p:cNvPicPr>
          <p:nvPr/>
        </p:nvPicPr>
        <p:blipFill>
          <a:blip r:embed="rId36" cstate="print"/>
          <a:srcRect/>
          <a:stretch>
            <a:fillRect/>
          </a:stretch>
        </p:blipFill>
        <p:spPr bwMode="auto">
          <a:xfrm>
            <a:off x="4106863" y="4733925"/>
            <a:ext cx="688975" cy="246062"/>
          </a:xfrm>
          <a:prstGeom prst="rect">
            <a:avLst/>
          </a:prstGeom>
          <a:noFill/>
          <a:ln w="9525">
            <a:noFill/>
            <a:miter lim="800000"/>
            <a:headEnd/>
            <a:tailEnd/>
          </a:ln>
        </p:spPr>
      </p:pic>
      <p:pic>
        <p:nvPicPr>
          <p:cNvPr id="18481" name="Picture 52" descr="telegesis_logo"/>
          <p:cNvPicPr>
            <a:picLocks noChangeAspect="1" noChangeArrowheads="1"/>
          </p:cNvPicPr>
          <p:nvPr/>
        </p:nvPicPr>
        <p:blipFill>
          <a:blip r:embed="rId37" cstate="print"/>
          <a:srcRect/>
          <a:stretch>
            <a:fillRect/>
          </a:stretch>
        </p:blipFill>
        <p:spPr bwMode="auto">
          <a:xfrm>
            <a:off x="7188200" y="5867400"/>
            <a:ext cx="768350" cy="414337"/>
          </a:xfrm>
          <a:prstGeom prst="rect">
            <a:avLst/>
          </a:prstGeom>
          <a:noFill/>
          <a:ln w="9525">
            <a:noFill/>
            <a:miter lim="800000"/>
            <a:headEnd/>
            <a:tailEnd/>
          </a:ln>
        </p:spPr>
      </p:pic>
      <p:pic>
        <p:nvPicPr>
          <p:cNvPr id="18482" name="Picture 12" descr="itron_thumbnail"/>
          <p:cNvPicPr>
            <a:picLocks noChangeAspect="1" noChangeArrowheads="1"/>
          </p:cNvPicPr>
          <p:nvPr/>
        </p:nvPicPr>
        <p:blipFill>
          <a:blip r:embed="rId38" cstate="print"/>
          <a:srcRect/>
          <a:stretch>
            <a:fillRect/>
          </a:stretch>
        </p:blipFill>
        <p:spPr bwMode="auto">
          <a:xfrm>
            <a:off x="5792788" y="1781175"/>
            <a:ext cx="546100" cy="223838"/>
          </a:xfrm>
          <a:prstGeom prst="rect">
            <a:avLst/>
          </a:prstGeom>
          <a:noFill/>
          <a:ln w="9525">
            <a:noFill/>
            <a:miter lim="800000"/>
            <a:headEnd/>
            <a:tailEnd/>
          </a:ln>
        </p:spPr>
      </p:pic>
      <p:sp>
        <p:nvSpPr>
          <p:cNvPr id="18483" name="Rectangle 8"/>
          <p:cNvSpPr>
            <a:spLocks noChangeArrowheads="1"/>
          </p:cNvSpPr>
          <p:nvPr/>
        </p:nvSpPr>
        <p:spPr bwMode="auto">
          <a:xfrm>
            <a:off x="415925" y="3810000"/>
            <a:ext cx="8378825" cy="457200"/>
          </a:xfrm>
          <a:prstGeom prst="rect">
            <a:avLst/>
          </a:prstGeom>
          <a:gradFill rotWithShape="1">
            <a:gsLst>
              <a:gs pos="0">
                <a:schemeClr val="tx2">
                  <a:lumMod val="60000"/>
                  <a:lumOff val="40000"/>
                </a:schemeClr>
              </a:gs>
              <a:gs pos="100000">
                <a:schemeClr val="tx2"/>
              </a:gs>
            </a:gsLst>
            <a:path path="shape">
              <a:fillToRect l="50000" t="50000" r="50000" b="50000"/>
            </a:path>
          </a:gradFill>
          <a:ln w="9525">
            <a:noFill/>
            <a:miter lim="800000"/>
            <a:headEnd/>
            <a:tailEnd/>
          </a:ln>
        </p:spPr>
        <p:txBody>
          <a:bodyPr wrap="none" anchor="ctr" anchorCtr="1"/>
          <a:lstStyle/>
          <a:p>
            <a:pPr marL="173038" indent="-173038" algn="ctr">
              <a:spcBef>
                <a:spcPct val="20000"/>
              </a:spcBef>
            </a:pPr>
            <a:r>
              <a:rPr lang="en-US" sz="1800" b="1" dirty="0">
                <a:solidFill>
                  <a:schemeClr val="bg1"/>
                </a:solidFill>
                <a:ea typeface="ＭＳ Ｐゴシック" pitchFamily="34" charset="-128"/>
              </a:rPr>
              <a:t>Commercial Building Automation</a:t>
            </a:r>
            <a:endParaRPr lang="en-US" sz="1800" dirty="0">
              <a:solidFill>
                <a:schemeClr val="bg1"/>
              </a:solidFill>
              <a:ea typeface="ＭＳ Ｐゴシック" pitchFamily="34" charset="-128"/>
            </a:endParaRPr>
          </a:p>
        </p:txBody>
      </p:sp>
      <p:grpSp>
        <p:nvGrpSpPr>
          <p:cNvPr id="3" name="Group 55"/>
          <p:cNvGrpSpPr>
            <a:grpSpLocks/>
          </p:cNvGrpSpPr>
          <p:nvPr/>
        </p:nvGrpSpPr>
        <p:grpSpPr bwMode="auto">
          <a:xfrm>
            <a:off x="414338" y="1219200"/>
            <a:ext cx="8367712" cy="1082675"/>
            <a:chOff x="273" y="991"/>
            <a:chExt cx="5271" cy="794"/>
          </a:xfrm>
        </p:grpSpPr>
        <p:sp>
          <p:nvSpPr>
            <p:cNvPr id="18494" name="Rectangle 3"/>
            <p:cNvSpPr>
              <a:spLocks noChangeArrowheads="1"/>
            </p:cNvSpPr>
            <p:nvPr/>
          </p:nvSpPr>
          <p:spPr bwMode="auto">
            <a:xfrm>
              <a:off x="1017" y="998"/>
              <a:ext cx="246" cy="785"/>
            </a:xfrm>
            <a:prstGeom prst="rect">
              <a:avLst/>
            </a:prstGeom>
            <a:gradFill rotWithShape="1">
              <a:gsLst>
                <a:gs pos="0">
                  <a:schemeClr val="bg1">
                    <a:lumMod val="85000"/>
                  </a:schemeClr>
                </a:gs>
                <a:gs pos="100000">
                  <a:schemeClr val="bg1"/>
                </a:gs>
              </a:gsLst>
              <a:lin ang="0" scaled="1"/>
            </a:gradFill>
            <a:ln w="12700">
              <a:noFill/>
              <a:miter lim="800000"/>
              <a:headEnd/>
              <a:tailEnd/>
            </a:ln>
          </p:spPr>
          <p:txBody>
            <a:bodyPr wrap="none" anchor="ctr"/>
            <a:lstStyle/>
            <a:p>
              <a:endParaRPr lang="en-US" sz="1200" b="1">
                <a:ea typeface="ＭＳ Ｐゴシック" pitchFamily="34" charset="-128"/>
              </a:endParaRPr>
            </a:p>
          </p:txBody>
        </p:sp>
        <p:sp>
          <p:nvSpPr>
            <p:cNvPr id="18495" name="Rectangle 3"/>
            <p:cNvSpPr>
              <a:spLocks noChangeArrowheads="1"/>
            </p:cNvSpPr>
            <p:nvPr/>
          </p:nvSpPr>
          <p:spPr bwMode="auto">
            <a:xfrm>
              <a:off x="273" y="991"/>
              <a:ext cx="5271" cy="794"/>
            </a:xfrm>
            <a:prstGeom prst="rect">
              <a:avLst/>
            </a:prstGeom>
            <a:noFill/>
            <a:ln w="12700">
              <a:solidFill>
                <a:schemeClr val="bg2"/>
              </a:solidFill>
              <a:miter lim="800000"/>
              <a:headEnd/>
              <a:tailEnd/>
            </a:ln>
          </p:spPr>
          <p:txBody>
            <a:bodyPr wrap="none" anchor="ctr"/>
            <a:lstStyle/>
            <a:p>
              <a:endParaRPr lang="en-US" sz="1200" b="1">
                <a:ea typeface="ＭＳ Ｐゴシック" pitchFamily="34" charset="-128"/>
              </a:endParaRPr>
            </a:p>
          </p:txBody>
        </p:sp>
        <p:sp>
          <p:nvSpPr>
            <p:cNvPr id="18496" name="Rectangle 3"/>
            <p:cNvSpPr>
              <a:spLocks noChangeArrowheads="1"/>
            </p:cNvSpPr>
            <p:nvPr/>
          </p:nvSpPr>
          <p:spPr bwMode="auto">
            <a:xfrm>
              <a:off x="787" y="998"/>
              <a:ext cx="236" cy="785"/>
            </a:xfrm>
            <a:prstGeom prst="rect">
              <a:avLst/>
            </a:prstGeom>
            <a:gradFill rotWithShape="1">
              <a:gsLst>
                <a:gs pos="0">
                  <a:schemeClr val="bg1"/>
                </a:gs>
                <a:gs pos="100000">
                  <a:schemeClr val="bg1">
                    <a:lumMod val="85000"/>
                  </a:schemeClr>
                </a:gs>
              </a:gsLst>
              <a:lin ang="0" scaled="1"/>
            </a:gradFill>
            <a:ln w="12700">
              <a:noFill/>
              <a:miter lim="800000"/>
              <a:headEnd/>
              <a:tailEnd/>
            </a:ln>
          </p:spPr>
          <p:txBody>
            <a:bodyPr wrap="none" anchor="ctr"/>
            <a:lstStyle/>
            <a:p>
              <a:endParaRPr lang="en-US" sz="1200" b="1">
                <a:ea typeface="ＭＳ Ｐゴシック" pitchFamily="34" charset="-128"/>
              </a:endParaRPr>
            </a:p>
          </p:txBody>
        </p:sp>
      </p:grpSp>
      <p:grpSp>
        <p:nvGrpSpPr>
          <p:cNvPr id="4" name="Group 60"/>
          <p:cNvGrpSpPr>
            <a:grpSpLocks/>
          </p:cNvGrpSpPr>
          <p:nvPr/>
        </p:nvGrpSpPr>
        <p:grpSpPr bwMode="auto">
          <a:xfrm>
            <a:off x="408648" y="2819400"/>
            <a:ext cx="8367712" cy="914400"/>
            <a:chOff x="273" y="991"/>
            <a:chExt cx="5271" cy="794"/>
          </a:xfrm>
        </p:grpSpPr>
        <p:sp>
          <p:nvSpPr>
            <p:cNvPr id="18491" name="Rectangle 3"/>
            <p:cNvSpPr>
              <a:spLocks noChangeArrowheads="1"/>
            </p:cNvSpPr>
            <p:nvPr/>
          </p:nvSpPr>
          <p:spPr bwMode="auto">
            <a:xfrm>
              <a:off x="1017" y="998"/>
              <a:ext cx="246" cy="785"/>
            </a:xfrm>
            <a:prstGeom prst="rect">
              <a:avLst/>
            </a:prstGeom>
            <a:gradFill rotWithShape="1">
              <a:gsLst>
                <a:gs pos="0">
                  <a:schemeClr val="bg1">
                    <a:lumMod val="85000"/>
                  </a:schemeClr>
                </a:gs>
                <a:gs pos="100000">
                  <a:schemeClr val="bg1"/>
                </a:gs>
              </a:gsLst>
              <a:lin ang="0" scaled="1"/>
            </a:gradFill>
            <a:ln w="12700">
              <a:noFill/>
              <a:miter lim="800000"/>
              <a:headEnd/>
              <a:tailEnd/>
            </a:ln>
          </p:spPr>
          <p:txBody>
            <a:bodyPr wrap="none" anchor="ctr"/>
            <a:lstStyle/>
            <a:p>
              <a:endParaRPr lang="en-US" sz="1200" b="1">
                <a:ea typeface="ＭＳ Ｐゴシック" pitchFamily="34" charset="-128"/>
              </a:endParaRPr>
            </a:p>
          </p:txBody>
        </p:sp>
        <p:sp>
          <p:nvSpPr>
            <p:cNvPr id="18492" name="Rectangle 3"/>
            <p:cNvSpPr>
              <a:spLocks noChangeArrowheads="1"/>
            </p:cNvSpPr>
            <p:nvPr/>
          </p:nvSpPr>
          <p:spPr bwMode="auto">
            <a:xfrm>
              <a:off x="273" y="991"/>
              <a:ext cx="5271" cy="794"/>
            </a:xfrm>
            <a:prstGeom prst="rect">
              <a:avLst/>
            </a:prstGeom>
            <a:noFill/>
            <a:ln w="12700">
              <a:solidFill>
                <a:schemeClr val="bg2"/>
              </a:solidFill>
              <a:miter lim="800000"/>
              <a:headEnd/>
              <a:tailEnd/>
            </a:ln>
          </p:spPr>
          <p:txBody>
            <a:bodyPr wrap="none" anchor="ctr"/>
            <a:lstStyle/>
            <a:p>
              <a:endParaRPr lang="en-US" sz="1200" b="1">
                <a:ea typeface="ＭＳ Ｐゴシック" pitchFamily="34" charset="-128"/>
              </a:endParaRPr>
            </a:p>
          </p:txBody>
        </p:sp>
        <p:sp>
          <p:nvSpPr>
            <p:cNvPr id="18493" name="Rectangle 3"/>
            <p:cNvSpPr>
              <a:spLocks noChangeArrowheads="1"/>
            </p:cNvSpPr>
            <p:nvPr/>
          </p:nvSpPr>
          <p:spPr bwMode="auto">
            <a:xfrm>
              <a:off x="787" y="998"/>
              <a:ext cx="236" cy="785"/>
            </a:xfrm>
            <a:prstGeom prst="rect">
              <a:avLst/>
            </a:prstGeom>
            <a:gradFill rotWithShape="1">
              <a:gsLst>
                <a:gs pos="0">
                  <a:schemeClr val="bg1"/>
                </a:gs>
                <a:gs pos="100000">
                  <a:schemeClr val="bg1">
                    <a:lumMod val="85000"/>
                  </a:schemeClr>
                </a:gs>
              </a:gsLst>
              <a:lin ang="0" scaled="1"/>
            </a:gradFill>
            <a:ln w="12700">
              <a:noFill/>
              <a:miter lim="800000"/>
              <a:headEnd/>
              <a:tailEnd/>
            </a:ln>
          </p:spPr>
          <p:txBody>
            <a:bodyPr wrap="none" anchor="ctr"/>
            <a:lstStyle/>
            <a:p>
              <a:endParaRPr lang="en-US" sz="1200" b="1">
                <a:ea typeface="ＭＳ Ｐゴシック" pitchFamily="34" charset="-128"/>
              </a:endParaRPr>
            </a:p>
          </p:txBody>
        </p:sp>
      </p:grpSp>
      <p:sp>
        <p:nvSpPr>
          <p:cNvPr id="18486" name="Rectangle 7"/>
          <p:cNvSpPr>
            <a:spLocks noChangeArrowheads="1"/>
          </p:cNvSpPr>
          <p:nvPr/>
        </p:nvSpPr>
        <p:spPr bwMode="auto">
          <a:xfrm>
            <a:off x="403225" y="2362200"/>
            <a:ext cx="8383588" cy="457200"/>
          </a:xfrm>
          <a:prstGeom prst="rect">
            <a:avLst/>
          </a:prstGeom>
          <a:gradFill rotWithShape="1">
            <a:gsLst>
              <a:gs pos="0">
                <a:schemeClr val="tx2">
                  <a:lumMod val="60000"/>
                  <a:lumOff val="40000"/>
                </a:schemeClr>
              </a:gs>
              <a:gs pos="100000">
                <a:schemeClr val="tx2"/>
              </a:gs>
            </a:gsLst>
            <a:path path="shape">
              <a:fillToRect l="50000" t="50000" r="50000" b="50000"/>
            </a:path>
          </a:gradFill>
          <a:ln w="9525">
            <a:noFill/>
            <a:miter lim="800000"/>
            <a:headEnd/>
            <a:tailEnd/>
          </a:ln>
        </p:spPr>
        <p:txBody>
          <a:bodyPr wrap="none" anchor="ctr" anchorCtr="1"/>
          <a:lstStyle/>
          <a:p>
            <a:pPr marL="173038" indent="-173038" algn="ctr">
              <a:spcBef>
                <a:spcPct val="20000"/>
              </a:spcBef>
            </a:pPr>
            <a:r>
              <a:rPr lang="en-US" sz="1800" b="1" dirty="0">
                <a:solidFill>
                  <a:schemeClr val="bg1"/>
                </a:solidFill>
                <a:ea typeface="ＭＳ Ｐゴシック" pitchFamily="34" charset="-128"/>
              </a:rPr>
              <a:t>Home Automation &amp; Monitoring</a:t>
            </a:r>
            <a:endParaRPr lang="en-US" sz="1800" dirty="0">
              <a:solidFill>
                <a:schemeClr val="bg1"/>
              </a:solidFill>
              <a:ea typeface="ＭＳ Ｐゴシック" pitchFamily="34" charset="-128"/>
            </a:endParaRPr>
          </a:p>
        </p:txBody>
      </p:sp>
      <p:sp>
        <p:nvSpPr>
          <p:cNvPr id="18487" name="Rectangle 6"/>
          <p:cNvSpPr>
            <a:spLocks noChangeArrowheads="1"/>
          </p:cNvSpPr>
          <p:nvPr/>
        </p:nvSpPr>
        <p:spPr bwMode="auto">
          <a:xfrm>
            <a:off x="401638" y="762000"/>
            <a:ext cx="8380412" cy="457200"/>
          </a:xfrm>
          <a:prstGeom prst="rect">
            <a:avLst/>
          </a:prstGeom>
          <a:gradFill rotWithShape="1">
            <a:gsLst>
              <a:gs pos="0">
                <a:schemeClr val="tx2">
                  <a:lumMod val="60000"/>
                  <a:lumOff val="40000"/>
                </a:schemeClr>
              </a:gs>
              <a:gs pos="100000">
                <a:schemeClr val="tx2"/>
              </a:gs>
            </a:gsLst>
            <a:path path="shape">
              <a:fillToRect l="50000" t="50000" r="50000" b="50000"/>
            </a:path>
          </a:gradFill>
          <a:ln w="9525">
            <a:noFill/>
            <a:miter lim="800000"/>
            <a:headEnd/>
            <a:tailEnd/>
          </a:ln>
        </p:spPr>
        <p:txBody>
          <a:bodyPr wrap="none" anchor="ctr" anchorCtr="1"/>
          <a:lstStyle/>
          <a:p>
            <a:pPr marL="173038" indent="-173038" algn="ctr">
              <a:lnSpc>
                <a:spcPct val="80000"/>
              </a:lnSpc>
              <a:spcBef>
                <a:spcPct val="20000"/>
              </a:spcBef>
            </a:pPr>
            <a:r>
              <a:rPr lang="en-US" sz="1800" b="1" dirty="0">
                <a:solidFill>
                  <a:schemeClr val="bg1"/>
                </a:solidFill>
                <a:ea typeface="ＭＳ Ｐゴシック" pitchFamily="34" charset="-128"/>
              </a:rPr>
              <a:t>Smart Energy</a:t>
            </a:r>
            <a:endParaRPr lang="en-US" sz="1800" dirty="0">
              <a:solidFill>
                <a:schemeClr val="bg1"/>
              </a:solidFill>
              <a:ea typeface="ＭＳ Ｐゴシック" pitchFamily="34" charset="-128"/>
            </a:endParaRPr>
          </a:p>
        </p:txBody>
      </p:sp>
      <p:pic>
        <p:nvPicPr>
          <p:cNvPr id="18488" name="Picture 24"/>
          <p:cNvPicPr>
            <a:picLocks noChangeAspect="1" noChangeArrowheads="1"/>
          </p:cNvPicPr>
          <p:nvPr/>
        </p:nvPicPr>
        <p:blipFill>
          <a:blip r:embed="rId39" cstate="print"/>
          <a:srcRect/>
          <a:stretch>
            <a:fillRect/>
          </a:stretch>
        </p:blipFill>
        <p:spPr bwMode="auto">
          <a:xfrm>
            <a:off x="3386138" y="4427537"/>
            <a:ext cx="560387" cy="239713"/>
          </a:xfrm>
          <a:prstGeom prst="rect">
            <a:avLst/>
          </a:prstGeom>
          <a:noFill/>
          <a:ln w="12700">
            <a:noFill/>
            <a:miter lim="800000"/>
            <a:headEnd/>
            <a:tailEnd/>
          </a:ln>
        </p:spPr>
      </p:pic>
      <p:pic>
        <p:nvPicPr>
          <p:cNvPr id="18489" name="Picture 84" descr="bulilding adnd meter icon"/>
          <p:cNvPicPr>
            <a:picLocks noChangeAspect="1" noChangeArrowheads="1"/>
          </p:cNvPicPr>
          <p:nvPr/>
        </p:nvPicPr>
        <p:blipFill>
          <a:blip r:embed="rId40" cstate="print"/>
          <a:srcRect/>
          <a:stretch>
            <a:fillRect/>
          </a:stretch>
        </p:blipFill>
        <p:spPr bwMode="auto">
          <a:xfrm>
            <a:off x="611188" y="4406900"/>
            <a:ext cx="730250" cy="754062"/>
          </a:xfrm>
          <a:prstGeom prst="rect">
            <a:avLst/>
          </a:prstGeom>
          <a:noFill/>
          <a:ln w="9525">
            <a:noFill/>
            <a:miter lim="800000"/>
            <a:headEnd/>
            <a:tailEnd/>
          </a:ln>
        </p:spPr>
      </p:pic>
      <p:pic>
        <p:nvPicPr>
          <p:cNvPr id="18490" name="Picture 85" descr="bulilding adnd meter icon"/>
          <p:cNvPicPr>
            <a:picLocks noChangeAspect="1" noChangeArrowheads="1"/>
          </p:cNvPicPr>
          <p:nvPr/>
        </p:nvPicPr>
        <p:blipFill>
          <a:blip r:embed="rId41" cstate="print"/>
          <a:srcRect r="-8745"/>
          <a:stretch>
            <a:fillRect/>
          </a:stretch>
        </p:blipFill>
        <p:spPr bwMode="auto">
          <a:xfrm>
            <a:off x="487363" y="1389063"/>
            <a:ext cx="920750" cy="754062"/>
          </a:xfrm>
          <a:prstGeom prst="rect">
            <a:avLst/>
          </a:prstGeom>
          <a:noFill/>
          <a:ln w="9525">
            <a:noFill/>
            <a:miter lim="800000"/>
            <a:headEnd/>
            <a:tailEnd/>
          </a:ln>
        </p:spPr>
      </p:pic>
      <p:pic>
        <p:nvPicPr>
          <p:cNvPr id="5" name="Picture 4"/>
          <p:cNvPicPr>
            <a:picLocks noChangeAspect="1"/>
          </p:cNvPicPr>
          <p:nvPr/>
        </p:nvPicPr>
        <p:blipFill>
          <a:blip r:embed="rId42" cstate="print"/>
          <a:stretch>
            <a:fillRect/>
          </a:stretch>
        </p:blipFill>
        <p:spPr>
          <a:xfrm>
            <a:off x="6680200" y="2667000"/>
            <a:ext cx="863600" cy="863600"/>
          </a:xfrm>
          <a:prstGeom prst="rect">
            <a:avLst/>
          </a:prstGeom>
        </p:spPr>
      </p:pic>
      <p:pic>
        <p:nvPicPr>
          <p:cNvPr id="7" name="Picture 6"/>
          <p:cNvPicPr>
            <a:picLocks noChangeAspect="1"/>
          </p:cNvPicPr>
          <p:nvPr/>
        </p:nvPicPr>
        <p:blipFill>
          <a:blip r:embed="rId43" cstate="print"/>
          <a:stretch>
            <a:fillRect/>
          </a:stretch>
        </p:blipFill>
        <p:spPr>
          <a:xfrm>
            <a:off x="5943600" y="3200400"/>
            <a:ext cx="609600" cy="609600"/>
          </a:xfrm>
          <a:prstGeom prst="rect">
            <a:avLst/>
          </a:prstGeom>
        </p:spPr>
      </p:pic>
      <p:pic>
        <p:nvPicPr>
          <p:cNvPr id="8" name="Picture 7"/>
          <p:cNvPicPr>
            <a:picLocks noChangeAspect="1"/>
          </p:cNvPicPr>
          <p:nvPr/>
        </p:nvPicPr>
        <p:blipFill>
          <a:blip r:embed="rId44" cstate="print"/>
          <a:stretch>
            <a:fillRect/>
          </a:stretch>
        </p:blipFill>
        <p:spPr>
          <a:xfrm>
            <a:off x="1981200" y="2890266"/>
            <a:ext cx="838200" cy="310134"/>
          </a:xfrm>
          <a:prstGeom prst="rect">
            <a:avLst/>
          </a:prstGeom>
        </p:spPr>
      </p:pic>
      <p:pic>
        <p:nvPicPr>
          <p:cNvPr id="9" name="Picture 8"/>
          <p:cNvPicPr>
            <a:picLocks noChangeAspect="1"/>
          </p:cNvPicPr>
          <p:nvPr/>
        </p:nvPicPr>
        <p:blipFill>
          <a:blip r:embed="rId45" cstate="print"/>
          <a:stretch>
            <a:fillRect/>
          </a:stretch>
        </p:blipFill>
        <p:spPr>
          <a:xfrm>
            <a:off x="6515100" y="1752600"/>
            <a:ext cx="952500" cy="304800"/>
          </a:xfrm>
          <a:prstGeom prst="rect">
            <a:avLst/>
          </a:prstGeom>
        </p:spPr>
      </p:pic>
      <p:pic>
        <p:nvPicPr>
          <p:cNvPr id="10" name="Picture 9"/>
          <p:cNvPicPr>
            <a:picLocks noChangeAspect="1"/>
          </p:cNvPicPr>
          <p:nvPr/>
        </p:nvPicPr>
        <p:blipFill>
          <a:blip r:embed="rId46" cstate="print"/>
          <a:stretch>
            <a:fillRect/>
          </a:stretch>
        </p:blipFill>
        <p:spPr>
          <a:xfrm>
            <a:off x="1981200" y="2133600"/>
            <a:ext cx="609600" cy="152400"/>
          </a:xfrm>
          <a:prstGeom prst="rect">
            <a:avLst/>
          </a:prstGeom>
        </p:spPr>
      </p:pic>
      <p:pic>
        <p:nvPicPr>
          <p:cNvPr id="11" name="Picture 10"/>
          <p:cNvPicPr>
            <a:picLocks noChangeAspect="1"/>
          </p:cNvPicPr>
          <p:nvPr/>
        </p:nvPicPr>
        <p:blipFill>
          <a:blip r:embed="rId47" cstate="print"/>
          <a:stretch>
            <a:fillRect/>
          </a:stretch>
        </p:blipFill>
        <p:spPr>
          <a:xfrm>
            <a:off x="7772400" y="2091690"/>
            <a:ext cx="685800" cy="194310"/>
          </a:xfrm>
          <a:prstGeom prst="rect">
            <a:avLst/>
          </a:prstGeom>
        </p:spPr>
      </p:pic>
      <p:pic>
        <p:nvPicPr>
          <p:cNvPr id="13" name="Picture 12"/>
          <p:cNvPicPr>
            <a:picLocks noChangeAspect="1"/>
          </p:cNvPicPr>
          <p:nvPr/>
        </p:nvPicPr>
        <p:blipFill>
          <a:blip r:embed="rId48" cstate="print"/>
          <a:stretch>
            <a:fillRect/>
          </a:stretch>
        </p:blipFill>
        <p:spPr>
          <a:xfrm>
            <a:off x="2513263" y="6019800"/>
            <a:ext cx="534737" cy="3048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p:cNvSpPr>
            <a:spLocks noGrp="1"/>
          </p:cNvSpPr>
          <p:nvPr>
            <p:ph type="ctrTitle"/>
          </p:nvPr>
        </p:nvSpPr>
        <p:spPr/>
        <p:txBody>
          <a:bodyPr/>
          <a:lstStyle/>
          <a:p>
            <a:r>
              <a:rPr lang="en-US" smtClean="0"/>
              <a:t>Resources</a:t>
            </a:r>
          </a:p>
        </p:txBody>
      </p:sp>
      <p:sp>
        <p:nvSpPr>
          <p:cNvPr id="53251" name="Subtitle 4"/>
          <p:cNvSpPr>
            <a:spLocks noGrp="1"/>
          </p:cNvSpPr>
          <p:nvPr>
            <p:ph type="subTitle" idx="1"/>
          </p:nvPr>
        </p:nvSpPr>
        <p:spPr/>
        <p:txBody>
          <a:bodyPr/>
          <a:lstStyle/>
          <a:p>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ja-JP" dirty="0" smtClean="0"/>
              <a:t>Support </a:t>
            </a:r>
            <a:r>
              <a:rPr lang="en-US" altLang="ja-JP" dirty="0" smtClean="0"/>
              <a:t>Resources</a:t>
            </a:r>
            <a:endParaRPr lang="en-US" dirty="0" smtClean="0"/>
          </a:p>
        </p:txBody>
      </p:sp>
      <p:sp>
        <p:nvSpPr>
          <p:cNvPr id="75779" name="Rectangle 3"/>
          <p:cNvSpPr>
            <a:spLocks noGrp="1" noChangeArrowheads="1"/>
          </p:cNvSpPr>
          <p:nvPr>
            <p:ph idx="1"/>
          </p:nvPr>
        </p:nvSpPr>
        <p:spPr/>
        <p:txBody>
          <a:bodyPr/>
          <a:lstStyle/>
          <a:p>
            <a:r>
              <a:rPr lang="en-US" dirty="0" smtClean="0"/>
              <a:t>Ember Developer Portal: </a:t>
            </a:r>
            <a:br>
              <a:rPr lang="en-US" dirty="0" smtClean="0"/>
            </a:br>
            <a:r>
              <a:rPr lang="en-US" dirty="0" smtClean="0">
                <a:hlinkClick r:id="rId3"/>
              </a:rPr>
              <a:t>www.silabs.com/zigbee-support</a:t>
            </a:r>
            <a:endParaRPr lang="en-US" dirty="0" smtClean="0"/>
          </a:p>
          <a:p>
            <a:r>
              <a:rPr lang="en-US" dirty="0" smtClean="0"/>
              <a:t>FAQ area:</a:t>
            </a:r>
          </a:p>
          <a:p>
            <a:pPr lvl="1"/>
            <a:r>
              <a:rPr lang="en-US" dirty="0" smtClean="0"/>
              <a:t>Questions, solutions and tutorials from experienced Ember FAEs</a:t>
            </a:r>
          </a:p>
          <a:p>
            <a:r>
              <a:rPr lang="en-US" dirty="0" smtClean="0"/>
              <a:t>Documentation, Reference Designs</a:t>
            </a:r>
          </a:p>
          <a:p>
            <a:r>
              <a:rPr lang="en-US" dirty="0" smtClean="0"/>
              <a:t>Software Releases</a:t>
            </a:r>
          </a:p>
          <a:p>
            <a:pPr lvl="1"/>
            <a:r>
              <a:rPr lang="en-US" dirty="0" smtClean="0"/>
              <a:t>Current versions of Ember software and tools for download </a:t>
            </a:r>
            <a:r>
              <a:rPr lang="en-US" dirty="0" smtClean="0">
                <a:sym typeface="Wingdings" pitchFamily="2" charset="2"/>
              </a:rPr>
              <a:t> updates about new versions</a:t>
            </a:r>
            <a:endParaRPr lang="en-US" dirty="0" smtClean="0"/>
          </a:p>
          <a:p>
            <a:pPr lvl="1"/>
            <a:r>
              <a:rPr lang="en-US" dirty="0" smtClean="0"/>
              <a:t>Access restricted to registered Ember customers, partners, distributors </a:t>
            </a:r>
            <a:r>
              <a:rPr lang="en-US" dirty="0" smtClean="0">
                <a:sym typeface="Wingdings" pitchFamily="2" charset="2"/>
              </a:rPr>
              <a:t> </a:t>
            </a:r>
          </a:p>
          <a:p>
            <a:pPr lvl="2"/>
            <a:r>
              <a:rPr lang="en-US" dirty="0" smtClean="0">
                <a:sym typeface="Wingdings" pitchFamily="2" charset="2"/>
              </a:rPr>
              <a:t>Contact </a:t>
            </a:r>
            <a:r>
              <a:rPr lang="en-US" dirty="0" smtClean="0">
                <a:sym typeface="Wingdings" pitchFamily="2" charset="2"/>
                <a:hlinkClick r:id="rId4"/>
              </a:rPr>
              <a:t>portal-logins@silabs.com</a:t>
            </a:r>
            <a:r>
              <a:rPr lang="en-US" dirty="0" smtClean="0">
                <a:sym typeface="Wingdings" pitchFamily="2" charset="2"/>
              </a:rPr>
              <a:t>  to request a login</a:t>
            </a:r>
          </a:p>
          <a:p>
            <a:pPr>
              <a:tabLst>
                <a:tab pos="685800" algn="l"/>
                <a:tab pos="1257300" algn="l"/>
              </a:tabLst>
            </a:pPr>
            <a:r>
              <a:rPr lang="en-US" dirty="0" smtClean="0"/>
              <a:t>Support Ticketing</a:t>
            </a:r>
          </a:p>
          <a:p>
            <a:pPr marL="749300" lvl="1" indent="-292100">
              <a:tabLst>
                <a:tab pos="685800" algn="l"/>
                <a:tab pos="1257300" algn="l"/>
              </a:tabLst>
            </a:pPr>
            <a:r>
              <a:rPr lang="en-US" dirty="0" smtClean="0"/>
              <a:t>Online case tracking/creation</a:t>
            </a:r>
          </a:p>
          <a:p>
            <a:pPr marL="749300" lvl="1" indent="-292100">
              <a:tabLst>
                <a:tab pos="685800" algn="l"/>
                <a:tab pos="1257300" algn="l"/>
              </a:tabLst>
            </a:pPr>
            <a:r>
              <a:rPr lang="en-US" dirty="0" smtClean="0"/>
              <a:t>Access to Ember’s global team of experienced Field Application &amp; Support Engineers</a:t>
            </a:r>
          </a:p>
          <a:p>
            <a:pPr marL="749300" lvl="1" indent="-292100">
              <a:tabLst>
                <a:tab pos="685800" algn="l"/>
                <a:tab pos="1257300" algn="l"/>
              </a:tabLst>
            </a:pPr>
            <a:r>
              <a:rPr lang="en-US" dirty="0" smtClean="0"/>
              <a:t>Other engineers from your team can view case history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239000" y="61722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14" name="Rectangle 2"/>
          <p:cNvSpPr>
            <a:spLocks noGrp="1" noChangeArrowheads="1"/>
          </p:cNvSpPr>
          <p:nvPr>
            <p:ph type="title"/>
          </p:nvPr>
        </p:nvSpPr>
        <p:spPr/>
        <p:txBody>
          <a:bodyPr/>
          <a:lstStyle/>
          <a:p>
            <a:r>
              <a:rPr lang="en-US" smtClean="0"/>
              <a:t>Software Development Tools: Overview</a:t>
            </a:r>
            <a:endParaRPr lang="en-US" dirty="0" smtClean="0"/>
          </a:p>
        </p:txBody>
      </p:sp>
      <p:sp>
        <p:nvSpPr>
          <p:cNvPr id="14341" name="Rectangle 3"/>
          <p:cNvSpPr>
            <a:spLocks noGrp="1" noChangeArrowheads="1"/>
          </p:cNvSpPr>
          <p:nvPr>
            <p:ph sz="half" idx="1"/>
          </p:nvPr>
        </p:nvSpPr>
        <p:spPr>
          <a:xfrm>
            <a:off x="227012" y="838200"/>
            <a:ext cx="4421187" cy="5715000"/>
          </a:xfrm>
        </p:spPr>
        <p:txBody>
          <a:bodyPr/>
          <a:lstStyle/>
          <a:p>
            <a:r>
              <a:rPr lang="en-US" dirty="0" smtClean="0"/>
              <a:t>Eclipse-based tools provide:</a:t>
            </a:r>
          </a:p>
          <a:p>
            <a:pPr lvl="1"/>
            <a:r>
              <a:rPr lang="en-US" dirty="0" smtClean="0"/>
              <a:t>Real-time and pre-loaded network logging</a:t>
            </a:r>
          </a:p>
          <a:p>
            <a:pPr lvl="1"/>
            <a:r>
              <a:rPr lang="en-US" dirty="0" err="1" smtClean="0"/>
              <a:t>ZigBee</a:t>
            </a:r>
            <a:r>
              <a:rPr lang="en-US" dirty="0" smtClean="0"/>
              <a:t> packet decoding, including ZCL frames and Ember proprietary message types</a:t>
            </a:r>
          </a:p>
          <a:p>
            <a:pPr lvl="1"/>
            <a:r>
              <a:rPr lang="en-US" dirty="0" smtClean="0"/>
              <a:t>Can decode custom command frames described by </a:t>
            </a:r>
            <a:r>
              <a:rPr lang="en-US" dirty="0" err="1" smtClean="0"/>
              <a:t>AppBuilder</a:t>
            </a:r>
            <a:r>
              <a:rPr lang="en-US" dirty="0" smtClean="0"/>
              <a:t> XML files</a:t>
            </a:r>
          </a:p>
          <a:p>
            <a:pPr lvl="1"/>
            <a:r>
              <a:rPr lang="en-US" dirty="0" smtClean="0"/>
              <a:t>TCP/IP-based programming and debugging of network via debug adapter</a:t>
            </a:r>
          </a:p>
          <a:p>
            <a:pPr lvl="1"/>
            <a:r>
              <a:rPr lang="en-US" dirty="0" smtClean="0"/>
              <a:t>Connectivity graph, link quality indication</a:t>
            </a:r>
          </a:p>
          <a:p>
            <a:r>
              <a:rPr lang="en-US" dirty="0" smtClean="0"/>
              <a:t>EWARM for ARM Cortex-M3</a:t>
            </a:r>
          </a:p>
          <a:p>
            <a:pPr lvl="1"/>
            <a:r>
              <a:rPr lang="en-US" dirty="0" smtClean="0"/>
              <a:t>Standard IAR </a:t>
            </a:r>
            <a:r>
              <a:rPr lang="en-US" dirty="0" err="1" smtClean="0"/>
              <a:t>toolchain</a:t>
            </a:r>
            <a:endParaRPr lang="en-US" dirty="0" smtClean="0"/>
          </a:p>
          <a:p>
            <a:pPr lvl="1"/>
            <a:r>
              <a:rPr lang="en-US" dirty="0" smtClean="0"/>
              <a:t>Licensing available through IAR Systems</a:t>
            </a:r>
          </a:p>
          <a:p>
            <a:pPr lvl="1"/>
            <a:r>
              <a:rPr lang="en-US" dirty="0" smtClean="0"/>
              <a:t>ANSI C Compiler, Assembler, Linker</a:t>
            </a:r>
          </a:p>
          <a:p>
            <a:pPr lvl="1"/>
            <a:r>
              <a:rPr lang="en-US" dirty="0" smtClean="0"/>
              <a:t>Familiar IDE structure (workspaces contain projects, which contain build-specific configurations)</a:t>
            </a:r>
          </a:p>
          <a:p>
            <a:pPr lvl="1"/>
            <a:r>
              <a:rPr lang="en-US" dirty="0" smtClean="0"/>
              <a:t>Source-level debug support</a:t>
            </a:r>
          </a:p>
          <a:p>
            <a:pPr lvl="1"/>
            <a:r>
              <a:rPr lang="en-US" dirty="0" smtClean="0"/>
              <a:t>Debugging via </a:t>
            </a:r>
            <a:r>
              <a:rPr lang="en-US" dirty="0" err="1" smtClean="0"/>
              <a:t>SerialWire</a:t>
            </a:r>
            <a:r>
              <a:rPr lang="en-US" dirty="0" smtClean="0"/>
              <a:t> or JTAG</a:t>
            </a:r>
          </a:p>
          <a:p>
            <a:pPr lvl="1"/>
            <a:endParaRPr lang="en-US" dirty="0" smtClean="0"/>
          </a:p>
        </p:txBody>
      </p:sp>
      <p:pic>
        <p:nvPicPr>
          <p:cNvPr id="10" name="Content Placeholder 9" descr="ember-desktop-screen.png"/>
          <p:cNvPicPr>
            <a:picLocks noGrp="1" noChangeAspect="1"/>
          </p:cNvPicPr>
          <p:nvPr>
            <p:ph sz="half" idx="2"/>
          </p:nvPr>
        </p:nvPicPr>
        <p:blipFill>
          <a:blip r:embed="rId3" cstate="print"/>
          <a:stretch>
            <a:fillRect/>
          </a:stretch>
        </p:blipFill>
        <p:spPr>
          <a:xfrm>
            <a:off x="5101431" y="685800"/>
            <a:ext cx="3810000" cy="272796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rot="16200000">
            <a:off x="3599156" y="1965202"/>
            <a:ext cx="2589042" cy="338554"/>
          </a:xfrm>
          <a:prstGeom prst="rect">
            <a:avLst/>
          </a:prstGeom>
          <a:noFill/>
        </p:spPr>
        <p:txBody>
          <a:bodyPr wrap="none" rtlCol="0">
            <a:spAutoFit/>
          </a:bodyPr>
          <a:lstStyle/>
          <a:p>
            <a:r>
              <a:rPr lang="en-US" sz="1600" i="1" dirty="0" smtClean="0"/>
              <a:t>Desktop Network Analyzer</a:t>
            </a:r>
            <a:endParaRPr lang="en-US" sz="1600" i="1" dirty="0"/>
          </a:p>
        </p:txBody>
      </p:sp>
      <p:pic>
        <p:nvPicPr>
          <p:cNvPr id="12" name="Picture 11" descr="appbuilder-config-screen.png"/>
          <p:cNvPicPr>
            <a:picLocks noChangeAspect="1"/>
          </p:cNvPicPr>
          <p:nvPr/>
        </p:nvPicPr>
        <p:blipFill>
          <a:blip r:embed="rId4" cstate="print"/>
          <a:stretch>
            <a:fillRect/>
          </a:stretch>
        </p:blipFill>
        <p:spPr>
          <a:xfrm>
            <a:off x="5105400" y="3489960"/>
            <a:ext cx="3810000" cy="3291840"/>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rot="16200000">
            <a:off x="3974006" y="5692848"/>
            <a:ext cx="1839350" cy="338554"/>
          </a:xfrm>
          <a:prstGeom prst="rect">
            <a:avLst/>
          </a:prstGeom>
          <a:noFill/>
        </p:spPr>
        <p:txBody>
          <a:bodyPr wrap="none" rtlCol="0">
            <a:spAutoFit/>
          </a:bodyPr>
          <a:lstStyle/>
          <a:p>
            <a:r>
              <a:rPr lang="en-US" sz="1600" i="1" dirty="0" smtClean="0"/>
              <a:t>Ember </a:t>
            </a:r>
            <a:r>
              <a:rPr lang="en-US" sz="1600" i="1" dirty="0" err="1" smtClean="0"/>
              <a:t>AppBuilder</a:t>
            </a:r>
            <a:endParaRPr lang="en-US" sz="1600"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Hardware Overview: Development Kit</a:t>
            </a:r>
          </a:p>
        </p:txBody>
      </p:sp>
      <p:sp>
        <p:nvSpPr>
          <p:cNvPr id="8197" name="Rectangle 6"/>
          <p:cNvSpPr>
            <a:spLocks noGrp="1" noChangeArrowheads="1"/>
          </p:cNvSpPr>
          <p:nvPr>
            <p:ph sz="half" idx="1"/>
          </p:nvPr>
        </p:nvSpPr>
        <p:spPr/>
        <p:txBody>
          <a:bodyPr/>
          <a:lstStyle/>
          <a:p>
            <a:r>
              <a:rPr lang="en-US" dirty="0" smtClean="0"/>
              <a:t>Breakout Boards, Radio Modules</a:t>
            </a:r>
          </a:p>
          <a:p>
            <a:pPr lvl="1"/>
            <a:r>
              <a:rPr lang="en-US" dirty="0" smtClean="0"/>
              <a:t>Rapid prototyping and development</a:t>
            </a:r>
          </a:p>
          <a:p>
            <a:r>
              <a:rPr lang="en-US" dirty="0" smtClean="0"/>
              <a:t>Debug Adapter for EM35x (ISA3)</a:t>
            </a:r>
          </a:p>
          <a:p>
            <a:pPr lvl="1"/>
            <a:r>
              <a:rPr lang="en-US" dirty="0" smtClean="0"/>
              <a:t>Enables on-chip and network-level debugging</a:t>
            </a:r>
          </a:p>
          <a:p>
            <a:pPr lvl="1"/>
            <a:r>
              <a:rPr lang="en-US" dirty="0" smtClean="0"/>
              <a:t>Power-over-Ethernet support</a:t>
            </a:r>
          </a:p>
          <a:p>
            <a:r>
              <a:rPr lang="en-US" dirty="0" smtClean="0"/>
              <a:t>Embedded Software</a:t>
            </a:r>
          </a:p>
          <a:p>
            <a:pPr lvl="1"/>
            <a:r>
              <a:rPr lang="en-US" dirty="0" err="1" smtClean="0"/>
              <a:t>EmberZNet</a:t>
            </a:r>
            <a:r>
              <a:rPr lang="en-US" dirty="0" smtClean="0"/>
              <a:t> libraries (binary)</a:t>
            </a:r>
          </a:p>
          <a:p>
            <a:pPr lvl="1"/>
            <a:r>
              <a:rPr lang="en-US" dirty="0" smtClean="0"/>
              <a:t>Supporting peripheral drivers (source)</a:t>
            </a:r>
          </a:p>
          <a:p>
            <a:pPr lvl="1"/>
            <a:r>
              <a:rPr lang="en-US" dirty="0" smtClean="0"/>
              <a:t>Sample application source code</a:t>
            </a:r>
          </a:p>
          <a:p>
            <a:r>
              <a:rPr lang="en-US" dirty="0" smtClean="0"/>
              <a:t>PC-Based Software</a:t>
            </a:r>
          </a:p>
          <a:p>
            <a:pPr lvl="1"/>
            <a:r>
              <a:rPr lang="en-US" dirty="0" smtClean="0"/>
              <a:t>Desktop Network Analyzer – development and deployment stage debugging</a:t>
            </a:r>
          </a:p>
          <a:p>
            <a:pPr lvl="1"/>
            <a:r>
              <a:rPr lang="en-US" dirty="0" smtClean="0"/>
              <a:t>IAR EWARM-256 (30-day trial or permanent) - compiler environment, source-level debug</a:t>
            </a:r>
          </a:p>
        </p:txBody>
      </p:sp>
      <p:sp>
        <p:nvSpPr>
          <p:cNvPr id="10" name="Content Placeholder 9"/>
          <p:cNvSpPr>
            <a:spLocks noGrp="1"/>
          </p:cNvSpPr>
          <p:nvPr>
            <p:ph sz="half" idx="2"/>
          </p:nvPr>
        </p:nvSpPr>
        <p:spPr/>
        <p:txBody>
          <a:bodyPr/>
          <a:lstStyle/>
          <a:p>
            <a:endParaRPr lang="en-US"/>
          </a:p>
        </p:txBody>
      </p:sp>
      <p:pic>
        <p:nvPicPr>
          <p:cNvPr id="8198" name="Picture 8" descr="http://www.ember.com/images/insight_dev_kit_1.jpg"/>
          <p:cNvPicPr>
            <a:picLocks noChangeAspect="1" noChangeArrowheads="1"/>
          </p:cNvPicPr>
          <p:nvPr/>
        </p:nvPicPr>
        <p:blipFill>
          <a:blip r:embed="rId3" cstate="print"/>
          <a:srcRect/>
          <a:stretch>
            <a:fillRect/>
          </a:stretch>
        </p:blipFill>
        <p:spPr bwMode="auto">
          <a:xfrm>
            <a:off x="4687888" y="1854200"/>
            <a:ext cx="4056062" cy="345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3" cstate="print"/>
          <a:srcRect l="17814" t="20472" r="19838" b="3937"/>
          <a:stretch>
            <a:fillRect/>
          </a:stretch>
        </p:blipFill>
        <p:spPr bwMode="auto">
          <a:xfrm>
            <a:off x="1371600" y="914400"/>
            <a:ext cx="6477000" cy="5383481"/>
          </a:xfrm>
          <a:prstGeom prst="rect">
            <a:avLst/>
          </a:prstGeom>
          <a:noFill/>
          <a:ln w="9525">
            <a:noFill/>
            <a:miter lim="800000"/>
            <a:headEnd/>
            <a:tailEnd/>
          </a:ln>
        </p:spPr>
      </p:pic>
      <p:sp>
        <p:nvSpPr>
          <p:cNvPr id="1727491" name="Rectangle 3"/>
          <p:cNvSpPr>
            <a:spLocks noGrp="1" noChangeArrowheads="1"/>
          </p:cNvSpPr>
          <p:nvPr>
            <p:ph type="title"/>
          </p:nvPr>
        </p:nvSpPr>
        <p:spPr/>
        <p:txBody>
          <a:bodyPr/>
          <a:lstStyle/>
          <a:p>
            <a:r>
              <a:rPr lang="en-US" smtClean="0"/>
              <a:t>Website Support: www.silabs.com/zigbee</a:t>
            </a:r>
            <a:endParaRPr lang="en-US" dirty="0"/>
          </a:p>
        </p:txBody>
      </p:sp>
      <p:sp>
        <p:nvSpPr>
          <p:cNvPr id="1727492" name="Text Box 4"/>
          <p:cNvSpPr txBox="1">
            <a:spLocks noChangeArrowheads="1"/>
          </p:cNvSpPr>
          <p:nvPr/>
        </p:nvSpPr>
        <p:spPr bwMode="auto">
          <a:xfrm>
            <a:off x="152400" y="3709568"/>
            <a:ext cx="1494656" cy="329032"/>
          </a:xfrm>
          <a:prstGeom prst="rect">
            <a:avLst/>
          </a:prstGeom>
          <a:noFill/>
          <a:ln w="38100">
            <a:noFill/>
            <a:miter lim="800000"/>
            <a:headEnd/>
            <a:tailEnd/>
          </a:ln>
          <a:effectLst/>
        </p:spPr>
        <p:txBody>
          <a:bodyPr wrap="square" lIns="82012" tIns="41005" rIns="82012" bIns="41005">
            <a:spAutoFit/>
          </a:bodyPr>
          <a:lstStyle/>
          <a:p>
            <a:pPr algn="ctr" defTabSz="914608">
              <a:spcBef>
                <a:spcPct val="50000"/>
              </a:spcBef>
            </a:pPr>
            <a:r>
              <a:rPr lang="en-US" sz="1600" dirty="0" smtClean="0">
                <a:solidFill>
                  <a:schemeClr val="tx2"/>
                </a:solidFill>
              </a:rPr>
              <a:t>Dev tools</a:t>
            </a:r>
            <a:endParaRPr lang="en-US" sz="1600" dirty="0">
              <a:solidFill>
                <a:schemeClr val="tx2"/>
              </a:solidFill>
            </a:endParaRPr>
          </a:p>
        </p:txBody>
      </p:sp>
      <p:sp>
        <p:nvSpPr>
          <p:cNvPr id="1727495" name="Text Box 7"/>
          <p:cNvSpPr txBox="1">
            <a:spLocks noChangeArrowheads="1"/>
          </p:cNvSpPr>
          <p:nvPr/>
        </p:nvSpPr>
        <p:spPr bwMode="auto">
          <a:xfrm rot="19185784">
            <a:off x="-336404" y="2374175"/>
            <a:ext cx="1899320" cy="575253"/>
          </a:xfrm>
          <a:prstGeom prst="rect">
            <a:avLst/>
          </a:prstGeom>
          <a:noFill/>
          <a:ln w="38100">
            <a:noFill/>
            <a:miter lim="800000"/>
            <a:headEnd/>
            <a:tailEnd/>
          </a:ln>
          <a:effectLst/>
        </p:spPr>
        <p:txBody>
          <a:bodyPr wrap="square" lIns="82012" tIns="41005" rIns="82012" bIns="41005">
            <a:spAutoFit/>
          </a:bodyPr>
          <a:lstStyle/>
          <a:p>
            <a:pPr algn="ctr" defTabSz="914608">
              <a:spcBef>
                <a:spcPct val="50000"/>
              </a:spcBef>
            </a:pPr>
            <a:r>
              <a:rPr lang="en-US" sz="1600" dirty="0" smtClean="0">
                <a:solidFill>
                  <a:schemeClr val="tx2"/>
                </a:solidFill>
              </a:rPr>
              <a:t>Product</a:t>
            </a:r>
            <a:br>
              <a:rPr lang="en-US" sz="1600" dirty="0" smtClean="0">
                <a:solidFill>
                  <a:schemeClr val="tx2"/>
                </a:solidFill>
              </a:rPr>
            </a:br>
            <a:r>
              <a:rPr lang="en-US" sz="1600" dirty="0" smtClean="0">
                <a:solidFill>
                  <a:schemeClr val="tx2"/>
                </a:solidFill>
              </a:rPr>
              <a:t> portfolio</a:t>
            </a:r>
            <a:endParaRPr lang="en-US" sz="1600" dirty="0">
              <a:solidFill>
                <a:schemeClr val="tx2"/>
              </a:solidFill>
            </a:endParaRPr>
          </a:p>
        </p:txBody>
      </p:sp>
      <p:sp>
        <p:nvSpPr>
          <p:cNvPr id="1727496" name="Text Box 8"/>
          <p:cNvSpPr txBox="1">
            <a:spLocks noChangeArrowheads="1"/>
          </p:cNvSpPr>
          <p:nvPr/>
        </p:nvSpPr>
        <p:spPr bwMode="auto">
          <a:xfrm>
            <a:off x="304800" y="5486400"/>
            <a:ext cx="1981200" cy="575253"/>
          </a:xfrm>
          <a:prstGeom prst="rect">
            <a:avLst/>
          </a:prstGeom>
          <a:noFill/>
          <a:ln w="38100">
            <a:noFill/>
            <a:miter lim="800000"/>
            <a:headEnd/>
            <a:tailEnd/>
          </a:ln>
          <a:effectLst/>
        </p:spPr>
        <p:txBody>
          <a:bodyPr wrap="square" lIns="82012" tIns="41005" rIns="82012" bIns="41005">
            <a:spAutoFit/>
          </a:bodyPr>
          <a:lstStyle/>
          <a:p>
            <a:pPr defTabSz="914608">
              <a:spcBef>
                <a:spcPct val="50000"/>
              </a:spcBef>
            </a:pPr>
            <a:r>
              <a:rPr lang="en-US" sz="1600" dirty="0" smtClean="0">
                <a:solidFill>
                  <a:schemeClr val="tx2"/>
                </a:solidFill>
              </a:rPr>
              <a:t>Technical Support</a:t>
            </a:r>
            <a:br>
              <a:rPr lang="en-US" sz="1600" dirty="0" smtClean="0">
                <a:solidFill>
                  <a:schemeClr val="tx2"/>
                </a:solidFill>
              </a:rPr>
            </a:br>
            <a:r>
              <a:rPr lang="en-US" sz="1600" dirty="0" smtClean="0">
                <a:solidFill>
                  <a:schemeClr val="tx2"/>
                </a:solidFill>
              </a:rPr>
              <a:t>&amp; FAQs</a:t>
            </a:r>
            <a:endParaRPr lang="en-US" sz="1600" dirty="0">
              <a:solidFill>
                <a:schemeClr val="tx2"/>
              </a:solidFill>
            </a:endParaRPr>
          </a:p>
        </p:txBody>
      </p:sp>
      <p:sp>
        <p:nvSpPr>
          <p:cNvPr id="1727498" name="Line 10"/>
          <p:cNvSpPr>
            <a:spLocks noChangeShapeType="1"/>
          </p:cNvSpPr>
          <p:nvPr/>
        </p:nvSpPr>
        <p:spPr bwMode="auto">
          <a:xfrm flipV="1">
            <a:off x="990600" y="4953000"/>
            <a:ext cx="533400" cy="381000"/>
          </a:xfrm>
          <a:prstGeom prst="line">
            <a:avLst/>
          </a:prstGeom>
          <a:noFill/>
          <a:ln w="38100">
            <a:solidFill>
              <a:schemeClr val="tx2"/>
            </a:solidFill>
            <a:round/>
            <a:headEnd/>
            <a:tailEnd type="triangle" w="med" len="med"/>
          </a:ln>
          <a:effectLst/>
        </p:spPr>
        <p:txBody>
          <a:bodyPr lIns="73630" tIns="36816" rIns="73630" bIns="36816"/>
          <a:lstStyle/>
          <a:p>
            <a:endParaRPr lang="en-US"/>
          </a:p>
        </p:txBody>
      </p:sp>
      <p:sp>
        <p:nvSpPr>
          <p:cNvPr id="1727501" name="Line 13"/>
          <p:cNvSpPr>
            <a:spLocks noChangeShapeType="1"/>
          </p:cNvSpPr>
          <p:nvPr/>
        </p:nvSpPr>
        <p:spPr bwMode="auto">
          <a:xfrm flipV="1">
            <a:off x="1219200" y="3429000"/>
            <a:ext cx="304800" cy="304800"/>
          </a:xfrm>
          <a:prstGeom prst="line">
            <a:avLst/>
          </a:prstGeom>
          <a:noFill/>
          <a:ln w="38100">
            <a:solidFill>
              <a:schemeClr val="tx2"/>
            </a:solidFill>
            <a:round/>
            <a:headEnd/>
            <a:tailEnd type="triangle" w="med" len="med"/>
          </a:ln>
          <a:effectLst/>
        </p:spPr>
        <p:txBody>
          <a:bodyPr lIns="73630" tIns="36816" rIns="73630" bIns="36816"/>
          <a:lstStyle/>
          <a:p>
            <a:endParaRPr lang="en-US"/>
          </a:p>
        </p:txBody>
      </p:sp>
      <p:sp>
        <p:nvSpPr>
          <p:cNvPr id="1727502" name="Line 14"/>
          <p:cNvSpPr>
            <a:spLocks noChangeShapeType="1"/>
          </p:cNvSpPr>
          <p:nvPr/>
        </p:nvSpPr>
        <p:spPr bwMode="auto">
          <a:xfrm flipH="1">
            <a:off x="5181600" y="5257800"/>
            <a:ext cx="838200" cy="76200"/>
          </a:xfrm>
          <a:prstGeom prst="line">
            <a:avLst/>
          </a:prstGeom>
          <a:noFill/>
          <a:ln w="38100">
            <a:solidFill>
              <a:schemeClr val="tx2"/>
            </a:solidFill>
            <a:round/>
            <a:headEnd/>
            <a:tailEnd type="triangle" w="med" len="med"/>
          </a:ln>
          <a:effectLst/>
        </p:spPr>
        <p:txBody>
          <a:bodyPr lIns="73630" tIns="36816" rIns="73630" bIns="36816"/>
          <a:lstStyle/>
          <a:p>
            <a:endParaRPr lang="en-US"/>
          </a:p>
        </p:txBody>
      </p:sp>
      <p:sp>
        <p:nvSpPr>
          <p:cNvPr id="18" name="Text Box 5"/>
          <p:cNvSpPr txBox="1">
            <a:spLocks noChangeArrowheads="1"/>
          </p:cNvSpPr>
          <p:nvPr/>
        </p:nvSpPr>
        <p:spPr bwMode="auto">
          <a:xfrm>
            <a:off x="0" y="4343400"/>
            <a:ext cx="2286000" cy="575253"/>
          </a:xfrm>
          <a:prstGeom prst="rect">
            <a:avLst/>
          </a:prstGeom>
          <a:noFill/>
          <a:ln w="38100">
            <a:noFill/>
            <a:miter lim="800000"/>
            <a:headEnd/>
            <a:tailEnd/>
          </a:ln>
          <a:effectLst/>
        </p:spPr>
        <p:txBody>
          <a:bodyPr wrap="square" lIns="82012" tIns="41005" rIns="82012" bIns="41005">
            <a:spAutoFit/>
          </a:bodyPr>
          <a:lstStyle/>
          <a:p>
            <a:pPr defTabSz="914608">
              <a:spcBef>
                <a:spcPct val="50000"/>
              </a:spcBef>
            </a:pPr>
            <a:r>
              <a:rPr lang="en-US" sz="1600" dirty="0" smtClean="0">
                <a:solidFill>
                  <a:schemeClr val="tx2"/>
                </a:solidFill>
              </a:rPr>
              <a:t>Full product </a:t>
            </a:r>
            <a:r>
              <a:rPr lang="en-US" sz="1600" dirty="0">
                <a:solidFill>
                  <a:schemeClr val="tx2"/>
                </a:solidFill>
              </a:rPr>
              <a:t/>
            </a:r>
            <a:br>
              <a:rPr lang="en-US" sz="1600" dirty="0">
                <a:solidFill>
                  <a:schemeClr val="tx2"/>
                </a:solidFill>
              </a:rPr>
            </a:br>
            <a:r>
              <a:rPr lang="en-US" sz="1600" dirty="0" smtClean="0">
                <a:solidFill>
                  <a:schemeClr val="tx2"/>
                </a:solidFill>
              </a:rPr>
              <a:t>documentation!</a:t>
            </a:r>
            <a:endParaRPr lang="en-US" sz="1600" dirty="0">
              <a:solidFill>
                <a:schemeClr val="tx2"/>
              </a:solidFill>
            </a:endParaRPr>
          </a:p>
        </p:txBody>
      </p:sp>
      <p:sp>
        <p:nvSpPr>
          <p:cNvPr id="20" name="Line 14"/>
          <p:cNvSpPr>
            <a:spLocks noChangeShapeType="1"/>
          </p:cNvSpPr>
          <p:nvPr/>
        </p:nvSpPr>
        <p:spPr bwMode="auto">
          <a:xfrm flipH="1">
            <a:off x="3962400" y="2286000"/>
            <a:ext cx="2209800" cy="152400"/>
          </a:xfrm>
          <a:prstGeom prst="line">
            <a:avLst/>
          </a:prstGeom>
          <a:noFill/>
          <a:ln w="38100">
            <a:solidFill>
              <a:schemeClr val="tx2"/>
            </a:solidFill>
            <a:round/>
            <a:headEnd/>
            <a:tailEnd type="triangle" w="med" len="med"/>
          </a:ln>
          <a:effectLst/>
        </p:spPr>
        <p:txBody>
          <a:bodyPr lIns="73630" tIns="36816" rIns="73630" bIns="36816"/>
          <a:lstStyle/>
          <a:p>
            <a:endParaRPr lang="en-US"/>
          </a:p>
        </p:txBody>
      </p:sp>
      <p:sp>
        <p:nvSpPr>
          <p:cNvPr id="22" name="Left Brace 21"/>
          <p:cNvSpPr/>
          <p:nvPr/>
        </p:nvSpPr>
        <p:spPr>
          <a:xfrm>
            <a:off x="990600" y="2133600"/>
            <a:ext cx="435168" cy="1295400"/>
          </a:xfrm>
          <a:prstGeom prst="leftBrac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tx2">
                  <a:lumMod val="75000"/>
                </a:schemeClr>
              </a:solidFill>
            </a:endParaRPr>
          </a:p>
        </p:txBody>
      </p:sp>
      <p:sp>
        <p:nvSpPr>
          <p:cNvPr id="21" name="TextBox 20"/>
          <p:cNvSpPr txBox="1"/>
          <p:nvPr/>
        </p:nvSpPr>
        <p:spPr>
          <a:xfrm>
            <a:off x="7391400" y="838200"/>
            <a:ext cx="1600200" cy="369332"/>
          </a:xfrm>
          <a:prstGeom prst="rect">
            <a:avLst/>
          </a:prstGeom>
          <a:solidFill>
            <a:schemeClr val="bg1"/>
          </a:solidFill>
        </p:spPr>
        <p:txBody>
          <a:bodyPr wrap="square" rtlCol="0">
            <a:spAutoFit/>
          </a:bodyPr>
          <a:lstStyle/>
          <a:p>
            <a:endParaRPr lang="en-US" dirty="0"/>
          </a:p>
        </p:txBody>
      </p:sp>
      <p:sp>
        <p:nvSpPr>
          <p:cNvPr id="23" name="Text Box 5"/>
          <p:cNvSpPr txBox="1">
            <a:spLocks noChangeArrowheads="1"/>
          </p:cNvSpPr>
          <p:nvPr/>
        </p:nvSpPr>
        <p:spPr bwMode="auto">
          <a:xfrm>
            <a:off x="8001000" y="3996747"/>
            <a:ext cx="2057400" cy="575253"/>
          </a:xfrm>
          <a:prstGeom prst="rect">
            <a:avLst/>
          </a:prstGeom>
          <a:noFill/>
          <a:ln w="38100">
            <a:noFill/>
            <a:miter lim="800000"/>
            <a:headEnd/>
            <a:tailEnd/>
          </a:ln>
          <a:effectLst/>
        </p:spPr>
        <p:txBody>
          <a:bodyPr wrap="square" lIns="82012" tIns="41005" rIns="82012" bIns="41005">
            <a:spAutoFit/>
          </a:bodyPr>
          <a:lstStyle/>
          <a:p>
            <a:pPr defTabSz="914608">
              <a:spcBef>
                <a:spcPct val="50000"/>
              </a:spcBef>
            </a:pPr>
            <a:r>
              <a:rPr lang="en-US" sz="1600" dirty="0" smtClean="0">
                <a:solidFill>
                  <a:schemeClr val="tx2"/>
                </a:solidFill>
              </a:rPr>
              <a:t>Training </a:t>
            </a:r>
            <a:br>
              <a:rPr lang="en-US" sz="1600" dirty="0" smtClean="0">
                <a:solidFill>
                  <a:schemeClr val="tx2"/>
                </a:solidFill>
              </a:rPr>
            </a:br>
            <a:r>
              <a:rPr lang="en-US" sz="1600" dirty="0" smtClean="0">
                <a:solidFill>
                  <a:schemeClr val="tx2"/>
                </a:solidFill>
              </a:rPr>
              <a:t>Videos</a:t>
            </a:r>
            <a:endParaRPr lang="en-US" sz="1600" dirty="0">
              <a:solidFill>
                <a:schemeClr val="tx2"/>
              </a:solidFill>
            </a:endParaRPr>
          </a:p>
        </p:txBody>
      </p:sp>
      <p:sp>
        <p:nvSpPr>
          <p:cNvPr id="24" name="Left Brace 23"/>
          <p:cNvSpPr/>
          <p:nvPr/>
        </p:nvSpPr>
        <p:spPr>
          <a:xfrm rot="10800000">
            <a:off x="7543800" y="3733800"/>
            <a:ext cx="504056" cy="1082588"/>
          </a:xfrm>
          <a:prstGeom prst="leftBrace">
            <a:avLst>
              <a:gd name="adj1" fmla="val 8333"/>
              <a:gd name="adj2" fmla="val 50711"/>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tx2">
                  <a:lumMod val="75000"/>
                </a:schemeClr>
              </a:solidFill>
            </a:endParaRPr>
          </a:p>
        </p:txBody>
      </p:sp>
      <p:sp>
        <p:nvSpPr>
          <p:cNvPr id="26" name="Line 10"/>
          <p:cNvSpPr>
            <a:spLocks noChangeShapeType="1"/>
          </p:cNvSpPr>
          <p:nvPr/>
        </p:nvSpPr>
        <p:spPr bwMode="auto">
          <a:xfrm flipV="1">
            <a:off x="990600" y="4038600"/>
            <a:ext cx="533400" cy="381000"/>
          </a:xfrm>
          <a:prstGeom prst="line">
            <a:avLst/>
          </a:prstGeom>
          <a:noFill/>
          <a:ln w="38100">
            <a:solidFill>
              <a:schemeClr val="tx2"/>
            </a:solidFill>
            <a:round/>
            <a:headEnd/>
            <a:tailEnd type="triangle" w="med" len="med"/>
          </a:ln>
          <a:effectLst/>
        </p:spPr>
        <p:txBody>
          <a:bodyPr lIns="73630" tIns="36816" rIns="73630" bIns="36816"/>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p:txBody>
          <a:bodyPr/>
          <a:lstStyle/>
          <a:p>
            <a:r>
              <a:rPr lang="en-US" smtClean="0"/>
              <a:t>Get Started Today!</a:t>
            </a:r>
            <a:endParaRPr lang="en-US" dirty="0"/>
          </a:p>
        </p:txBody>
      </p:sp>
      <p:sp>
        <p:nvSpPr>
          <p:cNvPr id="1728515" name="Rectangle 3"/>
          <p:cNvSpPr>
            <a:spLocks noGrp="1" noChangeArrowheads="1"/>
          </p:cNvSpPr>
          <p:nvPr>
            <p:ph sz="half" idx="1"/>
          </p:nvPr>
        </p:nvSpPr>
        <p:spPr/>
        <p:txBody>
          <a:bodyPr/>
          <a:lstStyle/>
          <a:p>
            <a:r>
              <a:rPr lang="en-US" dirty="0" smtClean="0"/>
              <a:t>Download </a:t>
            </a:r>
            <a:r>
              <a:rPr lang="en-US" dirty="0" err="1" smtClean="0"/>
              <a:t>Documentaion</a:t>
            </a:r>
            <a:endParaRPr lang="en-US" dirty="0" smtClean="0"/>
          </a:p>
          <a:p>
            <a:pPr lvl="1"/>
            <a:r>
              <a:rPr lang="en-US" dirty="0" smtClean="0"/>
              <a:t>Wireless Product Selector Guide </a:t>
            </a:r>
          </a:p>
          <a:p>
            <a:pPr lvl="1"/>
            <a:r>
              <a:rPr lang="en-US" dirty="0" smtClean="0"/>
              <a:t>Ember Product Solutions Guides</a:t>
            </a:r>
          </a:p>
          <a:p>
            <a:pPr lvl="1"/>
            <a:r>
              <a:rPr lang="en-US" dirty="0" smtClean="0"/>
              <a:t>Data Sheets, etc.</a:t>
            </a:r>
          </a:p>
          <a:p>
            <a:pPr lvl="1"/>
            <a:r>
              <a:rPr lang="en-US" dirty="0" smtClean="0">
                <a:hlinkClick r:id="rId3"/>
              </a:rPr>
              <a:t>www.silabs.com/zigbee</a:t>
            </a:r>
            <a:r>
              <a:rPr lang="en-US" dirty="0" smtClean="0"/>
              <a:t>  </a:t>
            </a:r>
          </a:p>
          <a:p>
            <a:r>
              <a:rPr lang="en-US" dirty="0" smtClean="0"/>
              <a:t>Development tools from Edom: Available Now</a:t>
            </a:r>
          </a:p>
          <a:p>
            <a:pPr lvl="1"/>
            <a:r>
              <a:rPr lang="en-US" dirty="0" smtClean="0">
                <a:hlinkClick r:id="rId4"/>
              </a:rPr>
              <a:t>www.edom.tw</a:t>
            </a:r>
            <a:endParaRPr lang="en-US" dirty="0" smtClean="0"/>
          </a:p>
          <a:p>
            <a:r>
              <a:rPr lang="en-US" dirty="0" smtClean="0"/>
              <a:t>Orderable part numbers:</a:t>
            </a:r>
          </a:p>
          <a:p>
            <a:pPr lvl="1"/>
            <a:r>
              <a:rPr lang="en-US" dirty="0" smtClean="0"/>
              <a:t>Ember Development Kits: </a:t>
            </a:r>
            <a:br>
              <a:rPr lang="en-US" dirty="0" smtClean="0"/>
            </a:br>
            <a:r>
              <a:rPr lang="en-US" dirty="0" smtClean="0"/>
              <a:t>EM35X-DEV or EM35X-DEV-IAR</a:t>
            </a:r>
          </a:p>
          <a:p>
            <a:pPr lvl="1"/>
            <a:r>
              <a:rPr lang="en-US" dirty="0" smtClean="0"/>
              <a:t>Debug Adapter: ISA3</a:t>
            </a:r>
          </a:p>
          <a:p>
            <a:pPr lvl="1"/>
            <a:endParaRPr lang="en-US" dirty="0" smtClean="0"/>
          </a:p>
          <a:p>
            <a:pPr lvl="1"/>
            <a:endParaRPr lang="en-US" dirty="0" smtClean="0"/>
          </a:p>
        </p:txBody>
      </p:sp>
      <p:pic>
        <p:nvPicPr>
          <p:cNvPr id="134146" name="Picture 2"/>
          <p:cNvPicPr>
            <a:picLocks noChangeAspect="1" noChangeArrowheads="1"/>
          </p:cNvPicPr>
          <p:nvPr/>
        </p:nvPicPr>
        <p:blipFill>
          <a:blip r:embed="rId5" cstate="print"/>
          <a:srcRect/>
          <a:stretch>
            <a:fillRect/>
          </a:stretch>
        </p:blipFill>
        <p:spPr bwMode="auto">
          <a:xfrm>
            <a:off x="4507230" y="762000"/>
            <a:ext cx="3417570" cy="4406265"/>
          </a:xfrm>
          <a:prstGeom prst="rect">
            <a:avLst/>
          </a:prstGeom>
          <a:ln>
            <a:noFill/>
          </a:ln>
          <a:effectLst>
            <a:outerShdw blurRad="292100" dist="139700" dir="2700000" algn="tl" rotWithShape="0">
              <a:srgbClr val="333333">
                <a:alpha val="65000"/>
              </a:srgbClr>
            </a:outerShdw>
          </a:effectLst>
        </p:spPr>
      </p:pic>
      <p:pic>
        <p:nvPicPr>
          <p:cNvPr id="134147" name="Picture 3"/>
          <p:cNvPicPr>
            <a:picLocks noChangeAspect="1" noChangeArrowheads="1"/>
          </p:cNvPicPr>
          <p:nvPr/>
        </p:nvPicPr>
        <p:blipFill>
          <a:blip r:embed="rId6" cstate="print"/>
          <a:srcRect/>
          <a:stretch>
            <a:fillRect/>
          </a:stretch>
        </p:blipFill>
        <p:spPr bwMode="auto">
          <a:xfrm>
            <a:off x="5732145" y="2451735"/>
            <a:ext cx="3411855" cy="440626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Special Offer for Attendees</a:t>
            </a:r>
            <a:endParaRPr lang="en-US" dirty="0"/>
          </a:p>
        </p:txBody>
      </p:sp>
      <p:sp>
        <p:nvSpPr>
          <p:cNvPr id="6" name="Content Placeholder 5"/>
          <p:cNvSpPr>
            <a:spLocks noGrp="1"/>
          </p:cNvSpPr>
          <p:nvPr>
            <p:ph idx="1"/>
          </p:nvPr>
        </p:nvSpPr>
        <p:spPr/>
        <p:txBody>
          <a:bodyPr/>
          <a:lstStyle/>
          <a:p>
            <a:r>
              <a:rPr lang="en-US" dirty="0" smtClean="0"/>
              <a:t>Order by February 28, 2013, and receive a 25% discount off the regular price of $2,500 for an EM35x Development Kit. </a:t>
            </a:r>
            <a:endParaRPr lang="en-US" dirty="0" smtClean="0"/>
          </a:p>
        </p:txBody>
      </p:sp>
      <p:sp>
        <p:nvSpPr>
          <p:cNvPr id="7" name="Rectangle 6"/>
          <p:cNvSpPr/>
          <p:nvPr/>
        </p:nvSpPr>
        <p:spPr>
          <a:xfrm>
            <a:off x="439738" y="2438400"/>
            <a:ext cx="40386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8" descr="http://www.ember.com/images/insight_dev_kit_1.jpg"/>
          <p:cNvPicPr>
            <a:picLocks noChangeAspect="1" noChangeArrowheads="1"/>
          </p:cNvPicPr>
          <p:nvPr/>
        </p:nvPicPr>
        <p:blipFill>
          <a:blip r:embed="rId2" cstate="print"/>
          <a:srcRect/>
          <a:stretch>
            <a:fillRect/>
          </a:stretch>
        </p:blipFill>
        <p:spPr bwMode="auto">
          <a:xfrm>
            <a:off x="4706938" y="2209800"/>
            <a:ext cx="4056062" cy="3455988"/>
          </a:xfrm>
          <a:prstGeom prst="rect">
            <a:avLst/>
          </a:prstGeom>
          <a:noFill/>
          <a:ln w="9525">
            <a:noFill/>
            <a:miter lim="800000"/>
            <a:headEnd/>
            <a:tailEnd/>
          </a:ln>
        </p:spPr>
      </p:pic>
      <p:sp>
        <p:nvSpPr>
          <p:cNvPr id="9" name="TextBox 8"/>
          <p:cNvSpPr txBox="1"/>
          <p:nvPr/>
        </p:nvSpPr>
        <p:spPr>
          <a:xfrm>
            <a:off x="439738" y="3276600"/>
            <a:ext cx="4038600" cy="1200329"/>
          </a:xfrm>
          <a:prstGeom prst="rect">
            <a:avLst/>
          </a:prstGeom>
          <a:noFill/>
        </p:spPr>
        <p:txBody>
          <a:bodyPr wrap="square" rtlCol="0">
            <a:spAutoFit/>
          </a:bodyPr>
          <a:lstStyle/>
          <a:p>
            <a:pPr algn="ctr">
              <a:buNone/>
            </a:pPr>
            <a:r>
              <a:rPr lang="en-US" b="1" dirty="0" smtClean="0"/>
              <a:t>Use offer code: </a:t>
            </a:r>
            <a:endParaRPr lang="en-US" b="1" dirty="0" smtClean="0"/>
          </a:p>
          <a:p>
            <a:pPr algn="ctr">
              <a:buNone/>
            </a:pPr>
            <a:r>
              <a:rPr lang="en-US" sz="3600" b="1" dirty="0" smtClean="0"/>
              <a:t>ZBWEGS12</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0" y="4876800"/>
            <a:ext cx="7620000" cy="914400"/>
          </a:xfrm>
          <a:prstGeom prst="rect">
            <a:avLst/>
          </a:prstGeom>
          <a:solidFill>
            <a:srgbClr val="FFFF99"/>
          </a:solidFill>
          <a:ln w="9525">
            <a:noFill/>
            <a:miter lim="800000"/>
            <a:headEnd/>
            <a:tailEnd/>
          </a:ln>
        </p:spPr>
        <p:txBody>
          <a:bodyPr wrap="none" anchor="ctr"/>
          <a:lstStyle/>
          <a:p>
            <a:endParaRPr lang="en-US"/>
          </a:p>
        </p:txBody>
      </p:sp>
      <p:sp>
        <p:nvSpPr>
          <p:cNvPr id="8195" name="Rectangle 3"/>
          <p:cNvSpPr>
            <a:spLocks noChangeArrowheads="1"/>
          </p:cNvSpPr>
          <p:nvPr/>
        </p:nvSpPr>
        <p:spPr bwMode="auto">
          <a:xfrm>
            <a:off x="762000" y="3429000"/>
            <a:ext cx="7620000" cy="1447800"/>
          </a:xfrm>
          <a:prstGeom prst="rect">
            <a:avLst/>
          </a:prstGeom>
          <a:solidFill>
            <a:srgbClr val="C0C0C0"/>
          </a:solidFill>
          <a:ln w="9525">
            <a:noFill/>
            <a:miter lim="800000"/>
            <a:headEnd/>
            <a:tailEnd/>
          </a:ln>
        </p:spPr>
        <p:txBody>
          <a:bodyPr wrap="none" anchor="ctr"/>
          <a:lstStyle/>
          <a:p>
            <a:endParaRPr lang="en-US"/>
          </a:p>
        </p:txBody>
      </p:sp>
      <p:sp>
        <p:nvSpPr>
          <p:cNvPr id="8196" name="Rectangle 4"/>
          <p:cNvSpPr>
            <a:spLocks noGrp="1" noChangeArrowheads="1"/>
          </p:cNvSpPr>
          <p:nvPr>
            <p:ph type="title"/>
          </p:nvPr>
        </p:nvSpPr>
        <p:spPr/>
        <p:txBody>
          <a:bodyPr/>
          <a:lstStyle/>
          <a:p>
            <a:r>
              <a:rPr lang="en-US" altLang="zh-TW" smtClean="0">
                <a:ea typeface="新細明體" pitchFamily="18" charset="-120"/>
              </a:rPr>
              <a:t>ZigBee Stack Architecture</a:t>
            </a:r>
            <a:endParaRPr lang="zh-TW" altLang="en-US" smtClean="0">
              <a:ea typeface="新細明體" pitchFamily="18" charset="-120"/>
            </a:endParaRPr>
          </a:p>
        </p:txBody>
      </p:sp>
      <p:sp>
        <p:nvSpPr>
          <p:cNvPr id="8197" name="Line 5"/>
          <p:cNvSpPr>
            <a:spLocks noChangeShapeType="1"/>
          </p:cNvSpPr>
          <p:nvPr/>
        </p:nvSpPr>
        <p:spPr bwMode="auto">
          <a:xfrm>
            <a:off x="762000" y="4876800"/>
            <a:ext cx="7620000" cy="0"/>
          </a:xfrm>
          <a:prstGeom prst="line">
            <a:avLst/>
          </a:prstGeom>
          <a:noFill/>
          <a:ln w="9525">
            <a:solidFill>
              <a:schemeClr val="tx1"/>
            </a:solidFill>
            <a:prstDash val="dash"/>
            <a:round/>
            <a:headEnd/>
            <a:tailEnd/>
          </a:ln>
        </p:spPr>
        <p:txBody>
          <a:bodyPr/>
          <a:lstStyle/>
          <a:p>
            <a:endParaRPr lang="en-US"/>
          </a:p>
        </p:txBody>
      </p:sp>
      <p:sp>
        <p:nvSpPr>
          <p:cNvPr id="8198" name="Text Box 6"/>
          <p:cNvSpPr txBox="1">
            <a:spLocks noChangeArrowheads="1"/>
          </p:cNvSpPr>
          <p:nvPr/>
        </p:nvSpPr>
        <p:spPr bwMode="auto">
          <a:xfrm>
            <a:off x="939800" y="5054600"/>
            <a:ext cx="1571625" cy="519113"/>
          </a:xfrm>
          <a:prstGeom prst="rect">
            <a:avLst/>
          </a:prstGeom>
          <a:noFill/>
          <a:ln w="9525">
            <a:noFill/>
            <a:miter lim="800000"/>
            <a:headEnd/>
            <a:tailEnd/>
          </a:ln>
        </p:spPr>
        <p:txBody>
          <a:bodyPr wrap="none">
            <a:spAutoFit/>
          </a:bodyPr>
          <a:lstStyle/>
          <a:p>
            <a:r>
              <a:rPr lang="en-US" sz="2800"/>
              <a:t>802.15.4</a:t>
            </a:r>
          </a:p>
        </p:txBody>
      </p:sp>
      <p:sp>
        <p:nvSpPr>
          <p:cNvPr id="8199" name="Text Box 7"/>
          <p:cNvSpPr txBox="1">
            <a:spLocks noChangeArrowheads="1"/>
          </p:cNvSpPr>
          <p:nvPr/>
        </p:nvSpPr>
        <p:spPr bwMode="auto">
          <a:xfrm>
            <a:off x="1068388" y="3835400"/>
            <a:ext cx="1312862" cy="519113"/>
          </a:xfrm>
          <a:prstGeom prst="rect">
            <a:avLst/>
          </a:prstGeom>
          <a:noFill/>
          <a:ln w="9525">
            <a:noFill/>
            <a:miter lim="800000"/>
            <a:headEnd/>
            <a:tailEnd/>
          </a:ln>
        </p:spPr>
        <p:txBody>
          <a:bodyPr wrap="none">
            <a:spAutoFit/>
          </a:bodyPr>
          <a:lstStyle/>
          <a:p>
            <a:r>
              <a:rPr lang="en-US" sz="2800"/>
              <a:t>ZigBee</a:t>
            </a:r>
          </a:p>
        </p:txBody>
      </p:sp>
      <p:grpSp>
        <p:nvGrpSpPr>
          <p:cNvPr id="8200" name="Group 8"/>
          <p:cNvGrpSpPr>
            <a:grpSpLocks/>
          </p:cNvGrpSpPr>
          <p:nvPr/>
        </p:nvGrpSpPr>
        <p:grpSpPr bwMode="auto">
          <a:xfrm>
            <a:off x="1181100" y="1720850"/>
            <a:ext cx="6553200" cy="1311275"/>
            <a:chOff x="480" y="1084"/>
            <a:chExt cx="4128" cy="826"/>
          </a:xfrm>
        </p:grpSpPr>
        <p:sp>
          <p:nvSpPr>
            <p:cNvPr id="8207" name="Text Box 9"/>
            <p:cNvSpPr txBox="1">
              <a:spLocks noChangeArrowheads="1"/>
            </p:cNvSpPr>
            <p:nvPr/>
          </p:nvSpPr>
          <p:spPr bwMode="auto">
            <a:xfrm>
              <a:off x="480" y="1333"/>
              <a:ext cx="1214" cy="327"/>
            </a:xfrm>
            <a:prstGeom prst="rect">
              <a:avLst/>
            </a:prstGeom>
            <a:noFill/>
            <a:ln w="9525">
              <a:noFill/>
              <a:miter lim="800000"/>
              <a:headEnd/>
              <a:tailEnd/>
            </a:ln>
          </p:spPr>
          <p:txBody>
            <a:bodyPr wrap="none">
              <a:spAutoFit/>
            </a:bodyPr>
            <a:lstStyle/>
            <a:p>
              <a:r>
                <a:rPr lang="en-US" sz="2800"/>
                <a:t>Application</a:t>
              </a:r>
            </a:p>
          </p:txBody>
        </p:sp>
        <p:sp>
          <p:nvSpPr>
            <p:cNvPr id="8208" name="Line 10"/>
            <p:cNvSpPr>
              <a:spLocks noChangeShapeType="1"/>
            </p:cNvSpPr>
            <p:nvPr/>
          </p:nvSpPr>
          <p:spPr bwMode="auto">
            <a:xfrm flipV="1">
              <a:off x="1728" y="1200"/>
              <a:ext cx="576" cy="240"/>
            </a:xfrm>
            <a:prstGeom prst="line">
              <a:avLst/>
            </a:prstGeom>
            <a:noFill/>
            <a:ln w="28575">
              <a:solidFill>
                <a:schemeClr val="tx1"/>
              </a:solidFill>
              <a:round/>
              <a:headEnd/>
              <a:tailEnd type="triangle" w="lg" len="med"/>
            </a:ln>
          </p:spPr>
          <p:txBody>
            <a:bodyPr/>
            <a:lstStyle/>
            <a:p>
              <a:endParaRPr lang="en-US"/>
            </a:p>
          </p:txBody>
        </p:sp>
        <p:sp>
          <p:nvSpPr>
            <p:cNvPr id="8209" name="Text Box 11"/>
            <p:cNvSpPr txBox="1">
              <a:spLocks noChangeArrowheads="1"/>
            </p:cNvSpPr>
            <p:nvPr/>
          </p:nvSpPr>
          <p:spPr bwMode="auto">
            <a:xfrm>
              <a:off x="2304" y="1084"/>
              <a:ext cx="2304" cy="826"/>
            </a:xfrm>
            <a:prstGeom prst="rect">
              <a:avLst/>
            </a:prstGeom>
            <a:noFill/>
            <a:ln w="9525">
              <a:noFill/>
              <a:miter lim="800000"/>
              <a:headEnd/>
              <a:tailEnd/>
            </a:ln>
          </p:spPr>
          <p:txBody>
            <a:bodyPr wrap="none">
              <a:spAutoFit/>
            </a:bodyPr>
            <a:lstStyle/>
            <a:p>
              <a:r>
                <a:rPr lang="en-US" sz="2000"/>
                <a:t>Initiate and join network</a:t>
              </a:r>
            </a:p>
            <a:p>
              <a:r>
                <a:rPr lang="en-US" sz="2000"/>
                <a:t>Manage network</a:t>
              </a:r>
            </a:p>
            <a:p>
              <a:r>
                <a:rPr lang="en-US" sz="2000"/>
                <a:t>Determine device relationships</a:t>
              </a:r>
            </a:p>
            <a:p>
              <a:r>
                <a:rPr lang="en-US" sz="2000"/>
                <a:t>Send and receive messages</a:t>
              </a:r>
            </a:p>
          </p:txBody>
        </p:sp>
        <p:sp>
          <p:nvSpPr>
            <p:cNvPr id="8210" name="Line 12"/>
            <p:cNvSpPr>
              <a:spLocks noChangeShapeType="1"/>
            </p:cNvSpPr>
            <p:nvPr/>
          </p:nvSpPr>
          <p:spPr bwMode="auto">
            <a:xfrm>
              <a:off x="1728" y="1584"/>
              <a:ext cx="576" cy="240"/>
            </a:xfrm>
            <a:prstGeom prst="line">
              <a:avLst/>
            </a:prstGeom>
            <a:noFill/>
            <a:ln w="28575">
              <a:solidFill>
                <a:schemeClr val="tx1"/>
              </a:solidFill>
              <a:round/>
              <a:headEnd/>
              <a:tailEnd type="triangle" w="lg" len="med"/>
            </a:ln>
          </p:spPr>
          <p:txBody>
            <a:bodyPr/>
            <a:lstStyle/>
            <a:p>
              <a:endParaRPr lang="en-US"/>
            </a:p>
          </p:txBody>
        </p:sp>
        <p:sp>
          <p:nvSpPr>
            <p:cNvPr id="8211" name="Line 13"/>
            <p:cNvSpPr>
              <a:spLocks noChangeShapeType="1"/>
            </p:cNvSpPr>
            <p:nvPr/>
          </p:nvSpPr>
          <p:spPr bwMode="auto">
            <a:xfrm flipV="1">
              <a:off x="1728" y="1392"/>
              <a:ext cx="576" cy="96"/>
            </a:xfrm>
            <a:prstGeom prst="line">
              <a:avLst/>
            </a:prstGeom>
            <a:noFill/>
            <a:ln w="28575">
              <a:solidFill>
                <a:schemeClr val="tx1"/>
              </a:solidFill>
              <a:round/>
              <a:headEnd/>
              <a:tailEnd type="triangle" w="lg" len="med"/>
            </a:ln>
          </p:spPr>
          <p:txBody>
            <a:bodyPr/>
            <a:lstStyle/>
            <a:p>
              <a:endParaRPr lang="en-US"/>
            </a:p>
          </p:txBody>
        </p:sp>
        <p:sp>
          <p:nvSpPr>
            <p:cNvPr id="8212" name="Line 14"/>
            <p:cNvSpPr>
              <a:spLocks noChangeShapeType="1"/>
            </p:cNvSpPr>
            <p:nvPr/>
          </p:nvSpPr>
          <p:spPr bwMode="auto">
            <a:xfrm>
              <a:off x="1728" y="1536"/>
              <a:ext cx="576" cy="96"/>
            </a:xfrm>
            <a:prstGeom prst="line">
              <a:avLst/>
            </a:prstGeom>
            <a:noFill/>
            <a:ln w="28575">
              <a:solidFill>
                <a:schemeClr val="tx1"/>
              </a:solidFill>
              <a:round/>
              <a:headEnd/>
              <a:tailEnd type="triangle" w="lg" len="med"/>
            </a:ln>
          </p:spPr>
          <p:txBody>
            <a:bodyPr/>
            <a:lstStyle/>
            <a:p>
              <a:endParaRPr lang="en-US"/>
            </a:p>
          </p:txBody>
        </p:sp>
      </p:grpSp>
      <p:sp>
        <p:nvSpPr>
          <p:cNvPr id="8201" name="WordArt 15"/>
          <p:cNvSpPr>
            <a:spLocks noChangeArrowheads="1" noChangeShapeType="1" noTextEdit="1"/>
          </p:cNvSpPr>
          <p:nvPr/>
        </p:nvSpPr>
        <p:spPr bwMode="auto">
          <a:xfrm rot="5400000" flipH="1">
            <a:off x="4267200" y="-76200"/>
            <a:ext cx="381000" cy="6629400"/>
          </a:xfrm>
          <a:prstGeom prst="rect">
            <a:avLst/>
          </a:prstGeom>
        </p:spPr>
        <p:txBody>
          <a:bodyPr wrap="none" fromWordArt="1">
            <a:prstTxWarp prst="textPlain">
              <a:avLst>
                <a:gd name="adj" fmla="val 50000"/>
              </a:avLst>
            </a:prstTxWarp>
          </a:bodyPr>
          <a:lstStyle/>
          <a:p>
            <a:r>
              <a:rPr lang="en-US" sz="4000" kern="1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a:t>
            </a:r>
          </a:p>
        </p:txBody>
      </p:sp>
      <p:sp>
        <p:nvSpPr>
          <p:cNvPr id="8202" name="Text Box 16"/>
          <p:cNvSpPr txBox="1">
            <a:spLocks noChangeArrowheads="1"/>
          </p:cNvSpPr>
          <p:nvPr/>
        </p:nvSpPr>
        <p:spPr bwMode="auto">
          <a:xfrm>
            <a:off x="2573338" y="3681413"/>
            <a:ext cx="2319337" cy="825500"/>
          </a:xfrm>
          <a:prstGeom prst="rect">
            <a:avLst/>
          </a:prstGeom>
          <a:noFill/>
          <a:ln w="9525">
            <a:noFill/>
            <a:miter lim="800000"/>
            <a:headEnd/>
            <a:tailEnd/>
          </a:ln>
        </p:spPr>
        <p:txBody>
          <a:bodyPr wrap="none">
            <a:spAutoFit/>
          </a:bodyPr>
          <a:lstStyle/>
          <a:p>
            <a:pPr marL="228600" indent="-228600"/>
            <a:r>
              <a:rPr lang="en-US" sz="1600"/>
              <a:t>Network organization</a:t>
            </a:r>
          </a:p>
          <a:p>
            <a:pPr marL="228600" indent="-228600"/>
            <a:r>
              <a:rPr lang="en-US" sz="1600"/>
              <a:t>Route Discovery</a:t>
            </a:r>
          </a:p>
          <a:p>
            <a:pPr marL="228600" indent="-228600"/>
            <a:r>
              <a:rPr lang="en-US" sz="1600"/>
              <a:t>Device Discovery</a:t>
            </a:r>
          </a:p>
        </p:txBody>
      </p:sp>
      <p:sp>
        <p:nvSpPr>
          <p:cNvPr id="8203" name="Text Box 17"/>
          <p:cNvSpPr txBox="1">
            <a:spLocks noChangeArrowheads="1"/>
          </p:cNvSpPr>
          <p:nvPr/>
        </p:nvSpPr>
        <p:spPr bwMode="auto">
          <a:xfrm>
            <a:off x="4876800" y="3679825"/>
            <a:ext cx="1733550" cy="581025"/>
          </a:xfrm>
          <a:prstGeom prst="rect">
            <a:avLst/>
          </a:prstGeom>
          <a:noFill/>
          <a:ln w="9525">
            <a:noFill/>
            <a:miter lim="800000"/>
            <a:headEnd/>
            <a:tailEnd/>
          </a:ln>
        </p:spPr>
        <p:txBody>
          <a:bodyPr wrap="none">
            <a:spAutoFit/>
          </a:bodyPr>
          <a:lstStyle/>
          <a:p>
            <a:pPr marL="228600" indent="-228600"/>
            <a:r>
              <a:rPr lang="en-US" sz="1600"/>
              <a:t>Message relay</a:t>
            </a:r>
          </a:p>
          <a:p>
            <a:pPr marL="228600" indent="-228600"/>
            <a:r>
              <a:rPr lang="en-US" sz="1600"/>
              <a:t>Security</a:t>
            </a:r>
          </a:p>
        </p:txBody>
      </p:sp>
      <p:sp>
        <p:nvSpPr>
          <p:cNvPr id="8204" name="Text Box 18"/>
          <p:cNvSpPr txBox="1">
            <a:spLocks noChangeArrowheads="1"/>
          </p:cNvSpPr>
          <p:nvPr/>
        </p:nvSpPr>
        <p:spPr bwMode="auto">
          <a:xfrm>
            <a:off x="2573338" y="4981575"/>
            <a:ext cx="1846262" cy="581025"/>
          </a:xfrm>
          <a:prstGeom prst="rect">
            <a:avLst/>
          </a:prstGeom>
          <a:noFill/>
          <a:ln w="9525">
            <a:noFill/>
            <a:miter lim="800000"/>
            <a:headEnd/>
            <a:tailEnd/>
          </a:ln>
        </p:spPr>
        <p:txBody>
          <a:bodyPr wrap="none">
            <a:spAutoFit/>
          </a:bodyPr>
          <a:lstStyle/>
          <a:p>
            <a:pPr marL="228600" indent="-228600"/>
            <a:r>
              <a:rPr lang="en-US" sz="1600"/>
              <a:t>Medium Access</a:t>
            </a:r>
          </a:p>
          <a:p>
            <a:pPr marL="228600" indent="-228600"/>
            <a:r>
              <a:rPr lang="en-US" sz="1600"/>
              <a:t>Physical RF</a:t>
            </a:r>
          </a:p>
        </p:txBody>
      </p:sp>
      <p:sp>
        <p:nvSpPr>
          <p:cNvPr id="6157" name="Rectangle 19"/>
          <p:cNvSpPr>
            <a:spLocks noChangeArrowheads="1"/>
          </p:cNvSpPr>
          <p:nvPr/>
        </p:nvSpPr>
        <p:spPr bwMode="auto">
          <a:xfrm>
            <a:off x="6832600" y="3429000"/>
            <a:ext cx="1549400" cy="1447800"/>
          </a:xfrm>
          <a:prstGeom prst="rect">
            <a:avLst/>
          </a:prstGeom>
          <a:solidFill>
            <a:schemeClr val="accent1">
              <a:lumMod val="75000"/>
            </a:schemeClr>
          </a:solidFill>
          <a:ln w="9525">
            <a:solidFill>
              <a:schemeClr val="bg2"/>
            </a:solidFill>
            <a:miter lim="800000"/>
            <a:headEnd/>
            <a:tailEnd/>
          </a:ln>
          <a:effectLst/>
        </p:spPr>
        <p:txBody>
          <a:bodyPr wrap="none" anchor="ctr"/>
          <a:lstStyle/>
          <a:p>
            <a:pPr>
              <a:defRPr/>
            </a:pPr>
            <a:endParaRPr lang="en-US">
              <a:latin typeface="Arial" charset="0"/>
              <a:cs typeface="Arial" charset="0"/>
            </a:endParaRPr>
          </a:p>
        </p:txBody>
      </p:sp>
      <p:sp>
        <p:nvSpPr>
          <p:cNvPr id="8206" name="Text Box 20"/>
          <p:cNvSpPr txBox="1">
            <a:spLocks noChangeArrowheads="1"/>
          </p:cNvSpPr>
          <p:nvPr/>
        </p:nvSpPr>
        <p:spPr bwMode="auto">
          <a:xfrm>
            <a:off x="6943725" y="3740150"/>
            <a:ext cx="1312863" cy="825500"/>
          </a:xfrm>
          <a:prstGeom prst="rect">
            <a:avLst/>
          </a:prstGeom>
          <a:noFill/>
          <a:ln w="9525">
            <a:noFill/>
            <a:miter lim="800000"/>
            <a:headEnd/>
            <a:tailEnd/>
          </a:ln>
        </p:spPr>
        <p:txBody>
          <a:bodyPr wrap="none">
            <a:spAutoFit/>
          </a:bodyPr>
          <a:lstStyle/>
          <a:p>
            <a:r>
              <a:rPr lang="en-US" sz="1600" b="1">
                <a:solidFill>
                  <a:schemeClr val="bg1"/>
                </a:solidFill>
              </a:rPr>
              <a:t>ZigBee Pro </a:t>
            </a:r>
          </a:p>
          <a:p>
            <a:r>
              <a:rPr lang="en-US" sz="1600" b="1">
                <a:solidFill>
                  <a:schemeClr val="bg1"/>
                </a:solidFill>
              </a:rPr>
              <a:t>Feature</a:t>
            </a:r>
          </a:p>
          <a:p>
            <a:r>
              <a:rPr lang="en-US" sz="1600" b="1">
                <a:solidFill>
                  <a:schemeClr val="bg1"/>
                </a:solidFill>
              </a:rPr>
              <a:t>Set</a:t>
            </a:r>
            <a:endParaRPr lang="en-US" sz="16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3"/>
          <p:cNvSpPr>
            <a:spLocks noGrp="1"/>
          </p:cNvSpPr>
          <p:nvPr>
            <p:ph type="ctrTitle"/>
          </p:nvPr>
        </p:nvSpPr>
        <p:spPr/>
        <p:txBody>
          <a:bodyPr/>
          <a:lstStyle/>
          <a:p>
            <a:r>
              <a:rPr lang="en-US" smtClean="0"/>
              <a:t>Thank you!</a:t>
            </a:r>
          </a:p>
        </p:txBody>
      </p:sp>
      <p:sp>
        <p:nvSpPr>
          <p:cNvPr id="57347" name="Subtitle 4"/>
          <p:cNvSpPr>
            <a:spLocks noGrp="1"/>
          </p:cNvSpPr>
          <p:nvPr>
            <p:ph type="subTitle" idx="1"/>
          </p:nvPr>
        </p:nvSpPr>
        <p:spPr/>
        <p:txBody>
          <a:bodyPr/>
          <a:lstStyle/>
          <a:p>
            <a:r>
              <a:rPr lang="en-US" smtClean="0"/>
              <a:t>www.silabs.com/zigbee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itle 4"/>
          <p:cNvSpPr>
            <a:spLocks noGrp="1"/>
          </p:cNvSpPr>
          <p:nvPr>
            <p:ph type="ctrTitle"/>
          </p:nvPr>
        </p:nvSpPr>
        <p:spPr/>
        <p:txBody>
          <a:bodyPr/>
          <a:lstStyle/>
          <a:p>
            <a:r>
              <a:rPr lang="en-US" smtClean="0"/>
              <a:t>Glossary &amp; Abbreviations</a:t>
            </a:r>
          </a:p>
        </p:txBody>
      </p:sp>
      <p:sp>
        <p:nvSpPr>
          <p:cNvPr id="58371"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z="2600" smtClean="0"/>
              <a:t>ZigBee terms &amp; abbreviations – IEEE 802.15.4</a:t>
            </a:r>
          </a:p>
        </p:txBody>
      </p:sp>
      <p:sp>
        <p:nvSpPr>
          <p:cNvPr id="59395" name="Content Placeholder 2"/>
          <p:cNvSpPr>
            <a:spLocks noGrp="1"/>
          </p:cNvSpPr>
          <p:nvPr>
            <p:ph idx="1"/>
          </p:nvPr>
        </p:nvSpPr>
        <p:spPr/>
        <p:txBody>
          <a:bodyPr/>
          <a:lstStyle/>
          <a:p>
            <a:r>
              <a:rPr lang="en-US" sz="2400" smtClean="0"/>
              <a:t>FFD = Full-Function Device</a:t>
            </a:r>
          </a:p>
          <a:p>
            <a:pPr lvl="1"/>
            <a:r>
              <a:rPr lang="en-US" sz="2000" smtClean="0"/>
              <a:t>Implements all MAC functions; able to serve as a coordinator</a:t>
            </a:r>
          </a:p>
          <a:p>
            <a:r>
              <a:rPr lang="en-US" sz="2400" smtClean="0"/>
              <a:t>RFD = Reduced Function Device</a:t>
            </a:r>
          </a:p>
          <a:p>
            <a:pPr lvl="1"/>
            <a:r>
              <a:rPr lang="en-US" sz="2000" smtClean="0"/>
              <a:t>Implements subset of MAC functionality; no coordinator ability</a:t>
            </a:r>
          </a:p>
          <a:p>
            <a:r>
              <a:rPr lang="en-US" sz="2400" smtClean="0"/>
              <a:t>MIC = Message Integrity Code</a:t>
            </a:r>
          </a:p>
          <a:p>
            <a:r>
              <a:rPr lang="en-US" sz="2400" smtClean="0"/>
              <a:t>PAN = Personal Area Network </a:t>
            </a:r>
          </a:p>
          <a:p>
            <a:pPr lvl="1"/>
            <a:r>
              <a:rPr lang="en-US" sz="2000" smtClean="0"/>
              <a:t>A single unique ZigBee / IEEE 802.15.4 network</a:t>
            </a:r>
          </a:p>
          <a:p>
            <a:r>
              <a:rPr lang="en-US" sz="2400" smtClean="0"/>
              <a:t>DSSS = Direct Sequenced Spread Spectrum </a:t>
            </a:r>
          </a:p>
          <a:p>
            <a:r>
              <a:rPr lang="en-US" sz="2400" smtClean="0"/>
              <a:t>CCA = Clear Channel Assessment</a:t>
            </a:r>
          </a:p>
          <a:p>
            <a:endParaRPr lang="en-US" sz="2400" smtClean="0"/>
          </a:p>
          <a:p>
            <a:endParaRPr lang="en-US" sz="2400" smtClean="0"/>
          </a:p>
          <a:p>
            <a:pPr>
              <a:buFontTx/>
              <a:buNone/>
            </a:pPr>
            <a:endParaRPr lang="en-US"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000" smtClean="0"/>
              <a:t>ZigBee terms &amp; abbreviations – ZigBee Stack components</a:t>
            </a:r>
          </a:p>
        </p:txBody>
      </p:sp>
      <p:sp>
        <p:nvSpPr>
          <p:cNvPr id="60419" name="Rectangle 3"/>
          <p:cNvSpPr>
            <a:spLocks noGrp="1" noChangeArrowheads="1"/>
          </p:cNvSpPr>
          <p:nvPr>
            <p:ph type="body" idx="1"/>
          </p:nvPr>
        </p:nvSpPr>
        <p:spPr/>
        <p:txBody>
          <a:bodyPr/>
          <a:lstStyle/>
          <a:p>
            <a:r>
              <a:rPr lang="en-US" smtClean="0"/>
              <a:t>APS = Application Support layer</a:t>
            </a:r>
          </a:p>
          <a:p>
            <a:pPr lvl="1"/>
            <a:r>
              <a:rPr lang="en-US" smtClean="0"/>
              <a:t>Handles end-to-end (multi-hop) comms</a:t>
            </a:r>
          </a:p>
          <a:p>
            <a:r>
              <a:rPr lang="en-US" smtClean="0"/>
              <a:t>NWK = Network (Networking layer)</a:t>
            </a:r>
          </a:p>
          <a:p>
            <a:pPr lvl="1"/>
            <a:r>
              <a:rPr lang="en-US" smtClean="0"/>
              <a:t>Handles routing, addressing, joining/forming</a:t>
            </a:r>
          </a:p>
          <a:p>
            <a:r>
              <a:rPr lang="en-US" smtClean="0"/>
              <a:t>MAC = Medium Access Control (layer)</a:t>
            </a:r>
          </a:p>
          <a:p>
            <a:pPr lvl="1"/>
            <a:r>
              <a:rPr lang="en-US" smtClean="0"/>
              <a:t>Handles point-to-point comms</a:t>
            </a:r>
          </a:p>
          <a:p>
            <a:r>
              <a:rPr lang="en-US" smtClean="0"/>
              <a:t>PHY = Physical layer</a:t>
            </a:r>
          </a:p>
          <a:p>
            <a:pPr lvl="1"/>
            <a:r>
              <a:rPr lang="en-US" smtClean="0"/>
              <a:t>Handles transmission of bits over airwaves</a:t>
            </a:r>
          </a:p>
          <a:p>
            <a:r>
              <a:rPr lang="en-US" smtClean="0"/>
              <a:t>SSP = Security Services Provider</a:t>
            </a:r>
          </a:p>
          <a:p>
            <a:pPr lvl="1"/>
            <a:r>
              <a:rPr lang="en-US" smtClean="0"/>
              <a:t>Security engine interfacing with other layers</a:t>
            </a:r>
          </a:p>
          <a:p>
            <a:r>
              <a:rPr lang="en-US" smtClean="0"/>
              <a:t>ZDO = ZigBee Device Object</a:t>
            </a:r>
          </a:p>
          <a:p>
            <a:pPr lvl="1"/>
            <a:r>
              <a:rPr lang="en-US" smtClean="0"/>
              <a:t>Software entity built into the stack for handling administrative queries/responses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2400" smtClean="0"/>
              <a:t>ZigBee terms &amp; abbreviations – ZigBee node types</a:t>
            </a:r>
          </a:p>
        </p:txBody>
      </p:sp>
      <p:sp>
        <p:nvSpPr>
          <p:cNvPr id="61443" name="Rectangle 3"/>
          <p:cNvSpPr>
            <a:spLocks noGrp="1" noChangeArrowheads="1"/>
          </p:cNvSpPr>
          <p:nvPr>
            <p:ph idx="1"/>
          </p:nvPr>
        </p:nvSpPr>
        <p:spPr/>
        <p:txBody>
          <a:bodyPr/>
          <a:lstStyle/>
          <a:p>
            <a:r>
              <a:rPr lang="en-US" smtClean="0"/>
              <a:t>ZC = ZigBee Coordinator</a:t>
            </a:r>
          </a:p>
          <a:p>
            <a:pPr lvl="1"/>
            <a:r>
              <a:rPr lang="en-US" smtClean="0"/>
              <a:t>Principal controller of the PAN; 1 per network; an FFD</a:t>
            </a:r>
          </a:p>
          <a:p>
            <a:r>
              <a:rPr lang="en-US" smtClean="0"/>
              <a:t>ZR = ZigBee Router</a:t>
            </a:r>
          </a:p>
          <a:p>
            <a:pPr lvl="1"/>
            <a:r>
              <a:rPr lang="en-US" smtClean="0"/>
              <a:t>Relays messages; doesn’t duty cycle; an FFD</a:t>
            </a:r>
          </a:p>
          <a:p>
            <a:r>
              <a:rPr lang="en-US" smtClean="0"/>
              <a:t>ZED = ZigBee End Device</a:t>
            </a:r>
          </a:p>
          <a:p>
            <a:pPr lvl="1"/>
            <a:r>
              <a:rPr lang="en-US" smtClean="0"/>
              <a:t>Doesn’t relay messages; an RFD; depends on an FFD (parent) for routing inbound/outbound</a:t>
            </a:r>
          </a:p>
          <a:p>
            <a:r>
              <a:rPr lang="en-US" smtClean="0"/>
              <a:t>TC = Trust Center </a:t>
            </a:r>
          </a:p>
          <a:p>
            <a:pPr lvl="1"/>
            <a:r>
              <a:rPr lang="en-US" smtClean="0"/>
              <a:t>Handles authentication for devices entering the network</a:t>
            </a:r>
          </a:p>
          <a:p>
            <a:r>
              <a:rPr lang="en-US" smtClean="0"/>
              <a:t>NM = Network Manager</a:t>
            </a:r>
          </a:p>
          <a:p>
            <a:pPr lvl="1"/>
            <a:r>
              <a:rPr lang="en-US" smtClean="0"/>
              <a:t>Device responsible for handling frequency agility and PAN ID conflict resolution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2400" smtClean="0"/>
              <a:t>ZigBee terms &amp; abbreviations – Key ZigBee terms</a:t>
            </a:r>
          </a:p>
        </p:txBody>
      </p:sp>
      <p:sp>
        <p:nvSpPr>
          <p:cNvPr id="62467" name="Rectangle 3"/>
          <p:cNvSpPr>
            <a:spLocks noGrp="1" noChangeArrowheads="1"/>
          </p:cNvSpPr>
          <p:nvPr>
            <p:ph idx="1"/>
          </p:nvPr>
        </p:nvSpPr>
        <p:spPr/>
        <p:txBody>
          <a:bodyPr/>
          <a:lstStyle/>
          <a:p>
            <a:r>
              <a:rPr lang="en-US" sz="1800" smtClean="0"/>
              <a:t>Association: process of gaining membership into PAN</a:t>
            </a:r>
          </a:p>
          <a:p>
            <a:r>
              <a:rPr lang="en-US" sz="1800" smtClean="0"/>
              <a:t>Authentication: process of gaining authorization to communicate securely among other devices in PAN</a:t>
            </a:r>
          </a:p>
          <a:p>
            <a:r>
              <a:rPr lang="en-US" sz="1800" smtClean="0"/>
              <a:t>Binding: creating logical/functional links between devices (at application level), such as switch to light or client to server</a:t>
            </a:r>
          </a:p>
          <a:p>
            <a:r>
              <a:rPr lang="en-US" sz="1800" smtClean="0"/>
              <a:t>Cluster: a message type in the application, usually pertaining to some command or attribute; signified by Cluster ID</a:t>
            </a:r>
          </a:p>
          <a:p>
            <a:r>
              <a:rPr lang="en-US" sz="1800" smtClean="0"/>
              <a:t>Commissioning: creating/modifying network-level device relationships (ZC/ZR/ZED) in PAN through association</a:t>
            </a:r>
          </a:p>
          <a:p>
            <a:r>
              <a:rPr lang="en-US" sz="1800" smtClean="0"/>
              <a:t>Endpoint: logical software component on a ZigBee device (like a “port” in Ethernet terms) for handling device functionality at application layer; not to be confused with “end device”</a:t>
            </a:r>
          </a:p>
          <a:p>
            <a:r>
              <a:rPr lang="en-US" sz="1800" smtClean="0"/>
              <a:t>PAN ID: PAN Identifier, used to delineate networks</a:t>
            </a:r>
          </a:p>
          <a:p>
            <a:pPr lvl="1"/>
            <a:r>
              <a:rPr lang="en-US" sz="1600" smtClean="0"/>
              <a:t>EPID = Extended PAN ID; used for further disambiguation of PANs</a:t>
            </a:r>
          </a:p>
          <a:p>
            <a:r>
              <a:rPr lang="en-US" sz="1800" smtClean="0"/>
              <a:t>Provisioning – process of matching up devices in network to other devices with compatible services, usually via binding</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2600" smtClean="0"/>
              <a:t>ZigBee terms &amp; abbreviations – Smart Energy</a:t>
            </a:r>
          </a:p>
        </p:txBody>
      </p:sp>
      <p:sp>
        <p:nvSpPr>
          <p:cNvPr id="63491" name="Content Placeholder 2"/>
          <p:cNvSpPr>
            <a:spLocks noGrp="1"/>
          </p:cNvSpPr>
          <p:nvPr>
            <p:ph idx="1"/>
          </p:nvPr>
        </p:nvSpPr>
        <p:spPr/>
        <p:txBody>
          <a:bodyPr/>
          <a:lstStyle/>
          <a:p>
            <a:r>
              <a:rPr lang="en-US" sz="2400" smtClean="0"/>
              <a:t>(Z)SE = (ZigBee) Smart Energy Profile</a:t>
            </a:r>
          </a:p>
          <a:p>
            <a:r>
              <a:rPr lang="en-US" sz="2400" smtClean="0"/>
              <a:t>HA = ZigBee Home Automation Profile</a:t>
            </a:r>
            <a:endParaRPr lang="en-US" smtClean="0"/>
          </a:p>
          <a:p>
            <a:r>
              <a:rPr lang="en-US" sz="2400" smtClean="0"/>
              <a:t>ESP = Energy Service Portal</a:t>
            </a:r>
          </a:p>
          <a:p>
            <a:r>
              <a:rPr lang="en-US" sz="2400" smtClean="0"/>
              <a:t>HAN = Home Area Network</a:t>
            </a:r>
          </a:p>
          <a:p>
            <a:pPr lvl="1"/>
            <a:r>
              <a:rPr lang="en-US" sz="2000" smtClean="0"/>
              <a:t>Local Communications</a:t>
            </a:r>
          </a:p>
          <a:p>
            <a:r>
              <a:rPr lang="en-US" sz="2400" smtClean="0"/>
              <a:t>NAN = Neighborhood Area Network</a:t>
            </a:r>
          </a:p>
          <a:p>
            <a:pPr lvl="1"/>
            <a:r>
              <a:rPr lang="en-US" sz="2000" smtClean="0"/>
              <a:t>“Last Mile” Communications</a:t>
            </a:r>
          </a:p>
          <a:p>
            <a:r>
              <a:rPr lang="en-US" sz="2400" smtClean="0"/>
              <a:t>SKKE = Symmetric-Key Key Establishment</a:t>
            </a:r>
          </a:p>
          <a:p>
            <a:r>
              <a:rPr lang="en-US" sz="2400" smtClean="0"/>
              <a:t>CBKE = Certificate-Based Key Exchange</a:t>
            </a:r>
          </a:p>
          <a:p>
            <a:r>
              <a:rPr lang="en-US" sz="2400" smtClean="0"/>
              <a:t>ECC = Elliptical Curve Cryptography</a:t>
            </a:r>
          </a:p>
          <a:p>
            <a:r>
              <a:rPr lang="en-US" sz="2400" smtClean="0"/>
              <a:t>MIC = Message Integrity Code</a:t>
            </a:r>
          </a:p>
          <a:p>
            <a:endParaRPr lang="en-US" sz="180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ZigBee Concepts: Application Profile</a:t>
            </a:r>
          </a:p>
        </p:txBody>
      </p:sp>
      <p:sp>
        <p:nvSpPr>
          <p:cNvPr id="9219" name="Rectangle 3"/>
          <p:cNvSpPr>
            <a:spLocks noGrp="1" noChangeArrowheads="1"/>
          </p:cNvSpPr>
          <p:nvPr>
            <p:ph idx="1"/>
          </p:nvPr>
        </p:nvSpPr>
        <p:spPr/>
        <p:txBody>
          <a:bodyPr/>
          <a:lstStyle/>
          <a:p>
            <a:r>
              <a:rPr lang="en-US" smtClean="0"/>
              <a:t>Determines application-level features, protocol</a:t>
            </a:r>
          </a:p>
          <a:p>
            <a:pPr lvl="1"/>
            <a:r>
              <a:rPr lang="en-US" smtClean="0"/>
              <a:t>Examples: Home Automation (HA), Smart Energy (SE) </a:t>
            </a:r>
          </a:p>
          <a:p>
            <a:r>
              <a:rPr lang="en-US" smtClean="0"/>
              <a:t>Defines device types with different capabilities (clusters)</a:t>
            </a:r>
          </a:p>
          <a:p>
            <a:pPr lvl="1"/>
            <a:r>
              <a:rPr lang="en-US" smtClean="0"/>
              <a:t>16-bit “device ID” enumerates device type within the profile  </a:t>
            </a:r>
          </a:p>
          <a:p>
            <a:r>
              <a:rPr lang="en-US" smtClean="0"/>
              <a:t>Inherits network-level features from stack feature set</a:t>
            </a:r>
          </a:p>
          <a:p>
            <a:pPr lvl="1"/>
            <a:r>
              <a:rPr lang="en-US" smtClean="0"/>
              <a:t>Majority of public profiles use ZigBee Pro as dominant stack feature set; non-Pro devices only allowed as end devices.</a:t>
            </a:r>
          </a:p>
          <a:p>
            <a:pPr lvl="1"/>
            <a:r>
              <a:rPr lang="en-US" smtClean="0"/>
              <a:t>Most profiles interoperable with each other, except SE (due to security)</a:t>
            </a:r>
          </a:p>
          <a:p>
            <a:r>
              <a:rPr lang="en-US" smtClean="0"/>
              <a:t>Identified by 16-bit application profile IDs</a:t>
            </a:r>
          </a:p>
          <a:p>
            <a:pPr lvl="1"/>
            <a:r>
              <a:rPr lang="en-US" smtClean="0"/>
              <a:t>Profile IDs allocated, maintained by ZigBee Alliance</a:t>
            </a:r>
          </a:p>
          <a:p>
            <a:pPr lvl="1"/>
            <a:r>
              <a:rPr lang="en-US" smtClean="0"/>
              <a:t>can request private profile IDs for custom applications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ZigBee Concepts: Clusters</a:t>
            </a:r>
          </a:p>
        </p:txBody>
      </p:sp>
      <p:sp>
        <p:nvSpPr>
          <p:cNvPr id="10243" name="Rectangle 3"/>
          <p:cNvSpPr>
            <a:spLocks noGrp="1" noChangeArrowheads="1"/>
          </p:cNvSpPr>
          <p:nvPr>
            <p:ph idx="1"/>
          </p:nvPr>
        </p:nvSpPr>
        <p:spPr/>
        <p:txBody>
          <a:bodyPr/>
          <a:lstStyle/>
          <a:p>
            <a:r>
              <a:rPr lang="en-US" smtClean="0"/>
              <a:t>A “cluster” is a set of message types related to a certain device function (e.g: Metering, Ballast Control)</a:t>
            </a:r>
          </a:p>
          <a:p>
            <a:pPr lvl="1"/>
            <a:r>
              <a:rPr lang="en-US" smtClean="0"/>
              <a:t>Enumerated by 16-bit Cluster ID</a:t>
            </a:r>
          </a:p>
          <a:p>
            <a:r>
              <a:rPr lang="en-US" smtClean="0"/>
              <a:t>ZigBee Cluster Library (ZCL)</a:t>
            </a:r>
          </a:p>
          <a:p>
            <a:pPr lvl="1"/>
            <a:r>
              <a:rPr lang="en-US" smtClean="0"/>
              <a:t>Defines clusters for use in public profiles</a:t>
            </a:r>
          </a:p>
          <a:p>
            <a:pPr lvl="2"/>
            <a:r>
              <a:rPr lang="en-US" smtClean="0"/>
              <a:t>Same cluster (and ID) can be used in multiple profiles</a:t>
            </a:r>
          </a:p>
          <a:p>
            <a:pPr lvl="1"/>
            <a:r>
              <a:rPr lang="en-US" smtClean="0"/>
              <a:t>Allows for manufacturer-specific extensions (per cluster, attribute or command)</a:t>
            </a:r>
          </a:p>
          <a:p>
            <a:pPr lvl="1"/>
            <a:r>
              <a:rPr lang="en-US" smtClean="0"/>
              <a:t>Groups clusters into “functional domains”, e.g. Lighting, HVAC </a:t>
            </a:r>
          </a:p>
          <a:p>
            <a:pPr lvl="1"/>
            <a:r>
              <a:rPr lang="en-US" smtClean="0"/>
              <a:t>Defines “attributes” and “commands” for a given cluster</a:t>
            </a:r>
          </a:p>
          <a:p>
            <a:pPr lvl="1"/>
            <a:r>
              <a:rPr lang="en-US" smtClean="0"/>
              <a:t>Uses “client” and “server” model of communication</a:t>
            </a:r>
          </a:p>
          <a:p>
            <a:pPr lvl="2"/>
            <a:r>
              <a:rPr lang="en-US" smtClean="0"/>
              <a:t>Client sends messages to server; server maintains attributes</a:t>
            </a:r>
          </a:p>
          <a:p>
            <a:pPr lvl="1"/>
            <a:r>
              <a:rPr lang="en-US" smtClean="0"/>
              <a:t>Standard </a:t>
            </a:r>
            <a:r>
              <a:rPr lang="en-GB" smtClean="0"/>
              <a:t>command/messaging format to ensure interoperability, abstract command handling</a:t>
            </a:r>
          </a:p>
          <a:p>
            <a:pPr lvl="1"/>
            <a:r>
              <a:rPr lang="en-US" smtClean="0"/>
              <a:t>Spec available for public download at zigbee.org website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3400" y="457200"/>
            <a:ext cx="7346950" cy="1066800"/>
          </a:xfrm>
          <a:prstGeom prst="rect">
            <a:avLst/>
          </a:prstGeom>
          <a:noFill/>
          <a:ln w="9525">
            <a:noFill/>
            <a:miter lim="800000"/>
            <a:headEnd/>
            <a:tailEnd/>
          </a:ln>
        </p:spPr>
        <p:txBody>
          <a:bodyPr anchor="ctr"/>
          <a:lstStyle/>
          <a:p>
            <a:r>
              <a:rPr lang="en-US" sz="2800" b="1">
                <a:solidFill>
                  <a:schemeClr val="tx2"/>
                </a:solidFill>
              </a:rPr>
              <a:t>ZigBee Concepts: Clusters</a:t>
            </a:r>
          </a:p>
        </p:txBody>
      </p:sp>
      <p:grpSp>
        <p:nvGrpSpPr>
          <p:cNvPr id="11267" name="Group 3"/>
          <p:cNvGrpSpPr>
            <a:grpSpLocks/>
          </p:cNvGrpSpPr>
          <p:nvPr/>
        </p:nvGrpSpPr>
        <p:grpSpPr bwMode="auto">
          <a:xfrm>
            <a:off x="881063" y="1604963"/>
            <a:ext cx="7653337" cy="4313237"/>
            <a:chOff x="555" y="1011"/>
            <a:chExt cx="2206" cy="733"/>
          </a:xfrm>
        </p:grpSpPr>
        <p:grpSp>
          <p:nvGrpSpPr>
            <p:cNvPr id="11268" name="Group 4"/>
            <p:cNvGrpSpPr>
              <a:grpSpLocks/>
            </p:cNvGrpSpPr>
            <p:nvPr/>
          </p:nvGrpSpPr>
          <p:grpSpPr bwMode="auto">
            <a:xfrm>
              <a:off x="555" y="1011"/>
              <a:ext cx="1127" cy="729"/>
              <a:chOff x="226" y="336"/>
              <a:chExt cx="2111" cy="1515"/>
            </a:xfrm>
          </p:grpSpPr>
          <p:sp>
            <p:nvSpPr>
              <p:cNvPr id="9276" name="AutoShape 5"/>
              <p:cNvSpPr>
                <a:spLocks noChangeArrowheads="1"/>
              </p:cNvSpPr>
              <p:nvPr/>
            </p:nvSpPr>
            <p:spPr bwMode="auto">
              <a:xfrm>
                <a:off x="226" y="336"/>
                <a:ext cx="2111" cy="1515"/>
              </a:xfrm>
              <a:prstGeom prst="roundRect">
                <a:avLst>
                  <a:gd name="adj" fmla="val 8259"/>
                </a:avLst>
              </a:prstGeom>
              <a:solidFill>
                <a:srgbClr val="F8F8F8"/>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sp>
            <p:nvSpPr>
              <p:cNvPr id="11325" name="Text Box 6"/>
              <p:cNvSpPr txBox="1">
                <a:spLocks noChangeArrowheads="1"/>
              </p:cNvSpPr>
              <p:nvPr/>
            </p:nvSpPr>
            <p:spPr bwMode="auto">
              <a:xfrm>
                <a:off x="479" y="338"/>
                <a:ext cx="1586" cy="140"/>
              </a:xfrm>
              <a:prstGeom prst="rect">
                <a:avLst/>
              </a:prstGeom>
              <a:noFill/>
              <a:ln w="12700">
                <a:noFill/>
                <a:miter lim="800000"/>
                <a:headEnd type="none" w="sm" len="sm"/>
                <a:tailEnd type="none" w="sm" len="sm"/>
              </a:ln>
            </p:spPr>
            <p:txBody>
              <a:bodyPr>
                <a:spAutoFit/>
              </a:bodyPr>
              <a:lstStyle/>
              <a:p>
                <a:pPr eaLnBrk="0" hangingPunct="0"/>
                <a:r>
                  <a:rPr lang="en-GB" sz="2000" b="1">
                    <a:ea typeface="MS PGothic" pitchFamily="34" charset="-128"/>
                  </a:rPr>
                  <a:t>ZigBee Cluster Library</a:t>
                </a:r>
              </a:p>
            </p:txBody>
          </p:sp>
          <p:grpSp>
            <p:nvGrpSpPr>
              <p:cNvPr id="11326" name="Group 7"/>
              <p:cNvGrpSpPr>
                <a:grpSpLocks/>
              </p:cNvGrpSpPr>
              <p:nvPr/>
            </p:nvGrpSpPr>
            <p:grpSpPr bwMode="auto">
              <a:xfrm>
                <a:off x="1073" y="567"/>
                <a:ext cx="672" cy="680"/>
                <a:chOff x="3250" y="3529"/>
                <a:chExt cx="672" cy="680"/>
              </a:xfrm>
            </p:grpSpPr>
            <p:sp>
              <p:nvSpPr>
                <p:cNvPr id="11393" name="AutoShape 8"/>
                <p:cNvSpPr>
                  <a:spLocks noChangeArrowheads="1"/>
                </p:cNvSpPr>
                <p:nvPr/>
              </p:nvSpPr>
              <p:spPr bwMode="auto">
                <a:xfrm>
                  <a:off x="3250" y="3529"/>
                  <a:ext cx="672" cy="680"/>
                </a:xfrm>
                <a:prstGeom prst="foldedCorner">
                  <a:avLst>
                    <a:gd name="adj" fmla="val 12500"/>
                  </a:avLst>
                </a:prstGeom>
                <a:solidFill>
                  <a:srgbClr val="FFCCCC"/>
                </a:solidFill>
                <a:ln w="12700">
                  <a:solidFill>
                    <a:schemeClr val="tx1"/>
                  </a:solidFill>
                  <a:round/>
                  <a:headEnd type="none" w="sm" len="sm"/>
                  <a:tailEnd type="none" w="sm" len="sm"/>
                </a:ln>
              </p:spPr>
              <p:txBody>
                <a:bodyPr wrap="none" lIns="0" rIns="0" anchor="ctr"/>
                <a:lstStyle/>
                <a:p>
                  <a:endParaRPr lang="en-US"/>
                </a:p>
              </p:txBody>
            </p:sp>
            <p:sp>
              <p:nvSpPr>
                <p:cNvPr id="11394" name="Text Box 9"/>
                <p:cNvSpPr txBox="1">
                  <a:spLocks noChangeArrowheads="1"/>
                </p:cNvSpPr>
                <p:nvPr/>
              </p:nvSpPr>
              <p:spPr bwMode="auto">
                <a:xfrm>
                  <a:off x="3250" y="3529"/>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Closures</a:t>
                  </a:r>
                </a:p>
              </p:txBody>
            </p:sp>
            <p:grpSp>
              <p:nvGrpSpPr>
                <p:cNvPr id="11395" name="Group 10"/>
                <p:cNvGrpSpPr>
                  <a:grpSpLocks/>
                </p:cNvGrpSpPr>
                <p:nvPr/>
              </p:nvGrpSpPr>
              <p:grpSpPr bwMode="auto">
                <a:xfrm>
                  <a:off x="3319" y="3820"/>
                  <a:ext cx="528" cy="144"/>
                  <a:chOff x="4148" y="3072"/>
                  <a:chExt cx="528" cy="144"/>
                </a:xfrm>
              </p:grpSpPr>
              <p:sp>
                <p:nvSpPr>
                  <p:cNvPr id="11400" name="Oval 11"/>
                  <p:cNvSpPr>
                    <a:spLocks noChangeArrowheads="1"/>
                  </p:cNvSpPr>
                  <p:nvPr/>
                </p:nvSpPr>
                <p:spPr bwMode="auto">
                  <a:xfrm>
                    <a:off x="4148" y="3072"/>
                    <a:ext cx="144" cy="144"/>
                  </a:xfrm>
                  <a:prstGeom prst="ellipse">
                    <a:avLst/>
                  </a:prstGeom>
                  <a:solidFill>
                    <a:srgbClr val="660066"/>
                  </a:solidFill>
                  <a:ln w="9525">
                    <a:noFill/>
                    <a:round/>
                    <a:headEnd/>
                    <a:tailEnd/>
                  </a:ln>
                </p:spPr>
                <p:txBody>
                  <a:bodyPr wrap="none" anchor="ctr"/>
                  <a:lstStyle/>
                  <a:p>
                    <a:endParaRPr lang="en-US"/>
                  </a:p>
                </p:txBody>
              </p:sp>
              <p:sp>
                <p:nvSpPr>
                  <p:cNvPr id="11401" name="Oval 12"/>
                  <p:cNvSpPr>
                    <a:spLocks noChangeArrowheads="1"/>
                  </p:cNvSpPr>
                  <p:nvPr/>
                </p:nvSpPr>
                <p:spPr bwMode="auto">
                  <a:xfrm>
                    <a:off x="4340" y="3072"/>
                    <a:ext cx="144" cy="144"/>
                  </a:xfrm>
                  <a:prstGeom prst="ellipse">
                    <a:avLst/>
                  </a:prstGeom>
                  <a:solidFill>
                    <a:srgbClr val="660066"/>
                  </a:solidFill>
                  <a:ln w="9525">
                    <a:noFill/>
                    <a:round/>
                    <a:headEnd/>
                    <a:tailEnd/>
                  </a:ln>
                </p:spPr>
                <p:txBody>
                  <a:bodyPr wrap="none" anchor="ctr"/>
                  <a:lstStyle/>
                  <a:p>
                    <a:endParaRPr lang="en-US"/>
                  </a:p>
                </p:txBody>
              </p:sp>
              <p:sp>
                <p:nvSpPr>
                  <p:cNvPr id="11402" name="Oval 13"/>
                  <p:cNvSpPr>
                    <a:spLocks noChangeArrowheads="1"/>
                  </p:cNvSpPr>
                  <p:nvPr/>
                </p:nvSpPr>
                <p:spPr bwMode="auto">
                  <a:xfrm>
                    <a:off x="4532" y="3072"/>
                    <a:ext cx="144" cy="144"/>
                  </a:xfrm>
                  <a:prstGeom prst="ellipse">
                    <a:avLst/>
                  </a:prstGeom>
                  <a:solidFill>
                    <a:srgbClr val="660066"/>
                  </a:solidFill>
                  <a:ln w="9525">
                    <a:noFill/>
                    <a:round/>
                    <a:headEnd/>
                    <a:tailEnd/>
                  </a:ln>
                </p:spPr>
                <p:txBody>
                  <a:bodyPr wrap="none" anchor="ctr"/>
                  <a:lstStyle/>
                  <a:p>
                    <a:endParaRPr lang="en-US"/>
                  </a:p>
                </p:txBody>
              </p:sp>
            </p:grpSp>
            <p:grpSp>
              <p:nvGrpSpPr>
                <p:cNvPr id="11396" name="Group 14"/>
                <p:cNvGrpSpPr>
                  <a:grpSpLocks/>
                </p:cNvGrpSpPr>
                <p:nvPr/>
              </p:nvGrpSpPr>
              <p:grpSpPr bwMode="auto">
                <a:xfrm>
                  <a:off x="3320" y="4014"/>
                  <a:ext cx="528" cy="144"/>
                  <a:chOff x="4151" y="3266"/>
                  <a:chExt cx="528" cy="144"/>
                </a:xfrm>
              </p:grpSpPr>
              <p:sp>
                <p:nvSpPr>
                  <p:cNvPr id="11397" name="Oval 15"/>
                  <p:cNvSpPr>
                    <a:spLocks noChangeArrowheads="1"/>
                  </p:cNvSpPr>
                  <p:nvPr/>
                </p:nvSpPr>
                <p:spPr bwMode="auto">
                  <a:xfrm>
                    <a:off x="4151" y="3266"/>
                    <a:ext cx="144" cy="144"/>
                  </a:xfrm>
                  <a:prstGeom prst="ellipse">
                    <a:avLst/>
                  </a:prstGeom>
                  <a:solidFill>
                    <a:srgbClr val="660066"/>
                  </a:solidFill>
                  <a:ln w="9525">
                    <a:noFill/>
                    <a:round/>
                    <a:headEnd/>
                    <a:tailEnd/>
                  </a:ln>
                </p:spPr>
                <p:txBody>
                  <a:bodyPr wrap="none" anchor="ctr"/>
                  <a:lstStyle/>
                  <a:p>
                    <a:endParaRPr lang="en-US"/>
                  </a:p>
                </p:txBody>
              </p:sp>
              <p:sp>
                <p:nvSpPr>
                  <p:cNvPr id="11398" name="Oval 16"/>
                  <p:cNvSpPr>
                    <a:spLocks noChangeArrowheads="1"/>
                  </p:cNvSpPr>
                  <p:nvPr/>
                </p:nvSpPr>
                <p:spPr bwMode="auto">
                  <a:xfrm>
                    <a:off x="4343" y="3266"/>
                    <a:ext cx="144" cy="144"/>
                  </a:xfrm>
                  <a:prstGeom prst="ellipse">
                    <a:avLst/>
                  </a:prstGeom>
                  <a:solidFill>
                    <a:srgbClr val="660066"/>
                  </a:solidFill>
                  <a:ln w="9525">
                    <a:noFill/>
                    <a:round/>
                    <a:headEnd/>
                    <a:tailEnd/>
                  </a:ln>
                </p:spPr>
                <p:txBody>
                  <a:bodyPr wrap="none" anchor="ctr"/>
                  <a:lstStyle/>
                  <a:p>
                    <a:endParaRPr lang="en-US"/>
                  </a:p>
                </p:txBody>
              </p:sp>
              <p:sp>
                <p:nvSpPr>
                  <p:cNvPr id="11399" name="Oval 17"/>
                  <p:cNvSpPr>
                    <a:spLocks noChangeArrowheads="1"/>
                  </p:cNvSpPr>
                  <p:nvPr/>
                </p:nvSpPr>
                <p:spPr bwMode="auto">
                  <a:xfrm>
                    <a:off x="4535" y="3266"/>
                    <a:ext cx="144" cy="144"/>
                  </a:xfrm>
                  <a:prstGeom prst="ellipse">
                    <a:avLst/>
                  </a:prstGeom>
                  <a:solidFill>
                    <a:srgbClr val="660066"/>
                  </a:solidFill>
                  <a:ln w="9525">
                    <a:noFill/>
                    <a:round/>
                    <a:headEnd/>
                    <a:tailEnd/>
                  </a:ln>
                </p:spPr>
                <p:txBody>
                  <a:bodyPr wrap="none" anchor="ctr"/>
                  <a:lstStyle/>
                  <a:p>
                    <a:endParaRPr lang="en-US"/>
                  </a:p>
                </p:txBody>
              </p:sp>
            </p:grpSp>
          </p:grpSp>
          <p:grpSp>
            <p:nvGrpSpPr>
              <p:cNvPr id="11327" name="Group 18"/>
              <p:cNvGrpSpPr>
                <a:grpSpLocks/>
              </p:cNvGrpSpPr>
              <p:nvPr/>
            </p:nvGrpSpPr>
            <p:grpSpPr bwMode="auto">
              <a:xfrm>
                <a:off x="272" y="567"/>
                <a:ext cx="672" cy="680"/>
                <a:chOff x="3143" y="2587"/>
                <a:chExt cx="672" cy="680"/>
              </a:xfrm>
            </p:grpSpPr>
            <p:sp>
              <p:nvSpPr>
                <p:cNvPr id="11383" name="AutoShape 19"/>
                <p:cNvSpPr>
                  <a:spLocks noChangeArrowheads="1"/>
                </p:cNvSpPr>
                <p:nvPr/>
              </p:nvSpPr>
              <p:spPr bwMode="auto">
                <a:xfrm>
                  <a:off x="3143" y="2587"/>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1384" name="Text Box 20"/>
                <p:cNvSpPr txBox="1">
                  <a:spLocks noChangeArrowheads="1"/>
                </p:cNvSpPr>
                <p:nvPr/>
              </p:nvSpPr>
              <p:spPr bwMode="auto">
                <a:xfrm>
                  <a:off x="3143" y="2587"/>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Others…</a:t>
                  </a:r>
                </a:p>
              </p:txBody>
            </p:sp>
            <p:grpSp>
              <p:nvGrpSpPr>
                <p:cNvPr id="11385" name="Group 21"/>
                <p:cNvGrpSpPr>
                  <a:grpSpLocks/>
                </p:cNvGrpSpPr>
                <p:nvPr/>
              </p:nvGrpSpPr>
              <p:grpSpPr bwMode="auto">
                <a:xfrm>
                  <a:off x="3212" y="2878"/>
                  <a:ext cx="528" cy="144"/>
                  <a:chOff x="4148" y="3072"/>
                  <a:chExt cx="528" cy="144"/>
                </a:xfrm>
              </p:grpSpPr>
              <p:sp>
                <p:nvSpPr>
                  <p:cNvPr id="11390" name="Oval 22"/>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1391" name="Oval 23"/>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1392" name="Oval 24"/>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11386" name="Group 25"/>
                <p:cNvGrpSpPr>
                  <a:grpSpLocks/>
                </p:cNvGrpSpPr>
                <p:nvPr/>
              </p:nvGrpSpPr>
              <p:grpSpPr bwMode="auto">
                <a:xfrm>
                  <a:off x="3213" y="3072"/>
                  <a:ext cx="528" cy="144"/>
                  <a:chOff x="4151" y="3266"/>
                  <a:chExt cx="528" cy="144"/>
                </a:xfrm>
              </p:grpSpPr>
              <p:sp>
                <p:nvSpPr>
                  <p:cNvPr id="11387" name="Oval 26"/>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1388" name="Oval 27"/>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1389" name="Oval 28"/>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11328" name="Group 29"/>
              <p:cNvGrpSpPr>
                <a:grpSpLocks/>
              </p:cNvGrpSpPr>
              <p:nvPr/>
            </p:nvGrpSpPr>
            <p:grpSpPr bwMode="auto">
              <a:xfrm>
                <a:off x="454" y="738"/>
                <a:ext cx="672" cy="680"/>
                <a:chOff x="3154" y="3433"/>
                <a:chExt cx="672" cy="680"/>
              </a:xfrm>
            </p:grpSpPr>
            <p:sp>
              <p:nvSpPr>
                <p:cNvPr id="11373" name="AutoShape 30"/>
                <p:cNvSpPr>
                  <a:spLocks noChangeArrowheads="1"/>
                </p:cNvSpPr>
                <p:nvPr/>
              </p:nvSpPr>
              <p:spPr bwMode="auto">
                <a:xfrm>
                  <a:off x="3154" y="3433"/>
                  <a:ext cx="672" cy="680"/>
                </a:xfrm>
                <a:prstGeom prst="foldedCorner">
                  <a:avLst>
                    <a:gd name="adj" fmla="val 12500"/>
                  </a:avLst>
                </a:prstGeom>
                <a:solidFill>
                  <a:srgbClr val="FF9999"/>
                </a:solidFill>
                <a:ln w="12700">
                  <a:solidFill>
                    <a:schemeClr val="tx1"/>
                  </a:solidFill>
                  <a:round/>
                  <a:headEnd type="none" w="sm" len="sm"/>
                  <a:tailEnd type="none" w="sm" len="sm"/>
                </a:ln>
              </p:spPr>
              <p:txBody>
                <a:bodyPr wrap="none" lIns="0" rIns="0" anchor="ctr"/>
                <a:lstStyle/>
                <a:p>
                  <a:endParaRPr lang="en-US"/>
                </a:p>
              </p:txBody>
            </p:sp>
            <p:sp>
              <p:nvSpPr>
                <p:cNvPr id="11374" name="Text Box 31"/>
                <p:cNvSpPr txBox="1">
                  <a:spLocks noChangeArrowheads="1"/>
                </p:cNvSpPr>
                <p:nvPr/>
              </p:nvSpPr>
              <p:spPr bwMode="auto">
                <a:xfrm>
                  <a:off x="3154" y="3433"/>
                  <a:ext cx="672" cy="205"/>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Safety &amp;</a:t>
                  </a:r>
                  <a:br>
                    <a:rPr lang="en-GB" sz="1600">
                      <a:ea typeface="MS PGothic" pitchFamily="34" charset="-128"/>
                    </a:rPr>
                  </a:br>
                  <a:r>
                    <a:rPr lang="en-GB" sz="1600">
                      <a:ea typeface="MS PGothic" pitchFamily="34" charset="-128"/>
                    </a:rPr>
                    <a:t>Security</a:t>
                  </a:r>
                </a:p>
              </p:txBody>
            </p:sp>
            <p:grpSp>
              <p:nvGrpSpPr>
                <p:cNvPr id="11375" name="Group 32"/>
                <p:cNvGrpSpPr>
                  <a:grpSpLocks/>
                </p:cNvGrpSpPr>
                <p:nvPr/>
              </p:nvGrpSpPr>
              <p:grpSpPr bwMode="auto">
                <a:xfrm>
                  <a:off x="3223" y="3724"/>
                  <a:ext cx="528" cy="144"/>
                  <a:chOff x="4148" y="3072"/>
                  <a:chExt cx="528" cy="144"/>
                </a:xfrm>
              </p:grpSpPr>
              <p:sp>
                <p:nvSpPr>
                  <p:cNvPr id="11380" name="Oval 33"/>
                  <p:cNvSpPr>
                    <a:spLocks noChangeArrowheads="1"/>
                  </p:cNvSpPr>
                  <p:nvPr/>
                </p:nvSpPr>
                <p:spPr bwMode="auto">
                  <a:xfrm>
                    <a:off x="4148" y="3072"/>
                    <a:ext cx="144" cy="144"/>
                  </a:xfrm>
                  <a:prstGeom prst="ellipse">
                    <a:avLst/>
                  </a:prstGeom>
                  <a:solidFill>
                    <a:srgbClr val="990000"/>
                  </a:solidFill>
                  <a:ln w="9525">
                    <a:noFill/>
                    <a:round/>
                    <a:headEnd/>
                    <a:tailEnd/>
                  </a:ln>
                </p:spPr>
                <p:txBody>
                  <a:bodyPr wrap="none" anchor="ctr"/>
                  <a:lstStyle/>
                  <a:p>
                    <a:endParaRPr lang="en-US"/>
                  </a:p>
                </p:txBody>
              </p:sp>
              <p:sp>
                <p:nvSpPr>
                  <p:cNvPr id="11381" name="Oval 34"/>
                  <p:cNvSpPr>
                    <a:spLocks noChangeArrowheads="1"/>
                  </p:cNvSpPr>
                  <p:nvPr/>
                </p:nvSpPr>
                <p:spPr bwMode="auto">
                  <a:xfrm>
                    <a:off x="4340" y="3072"/>
                    <a:ext cx="144" cy="144"/>
                  </a:xfrm>
                  <a:prstGeom prst="ellipse">
                    <a:avLst/>
                  </a:prstGeom>
                  <a:solidFill>
                    <a:srgbClr val="990000"/>
                  </a:solidFill>
                  <a:ln w="9525">
                    <a:noFill/>
                    <a:round/>
                    <a:headEnd/>
                    <a:tailEnd/>
                  </a:ln>
                </p:spPr>
                <p:txBody>
                  <a:bodyPr wrap="none" anchor="ctr"/>
                  <a:lstStyle/>
                  <a:p>
                    <a:endParaRPr lang="en-US"/>
                  </a:p>
                </p:txBody>
              </p:sp>
              <p:sp>
                <p:nvSpPr>
                  <p:cNvPr id="11382" name="Oval 35"/>
                  <p:cNvSpPr>
                    <a:spLocks noChangeArrowheads="1"/>
                  </p:cNvSpPr>
                  <p:nvPr/>
                </p:nvSpPr>
                <p:spPr bwMode="auto">
                  <a:xfrm>
                    <a:off x="4532" y="3072"/>
                    <a:ext cx="144" cy="144"/>
                  </a:xfrm>
                  <a:prstGeom prst="ellipse">
                    <a:avLst/>
                  </a:prstGeom>
                  <a:solidFill>
                    <a:srgbClr val="990000"/>
                  </a:solidFill>
                  <a:ln w="9525">
                    <a:noFill/>
                    <a:round/>
                    <a:headEnd/>
                    <a:tailEnd/>
                  </a:ln>
                </p:spPr>
                <p:txBody>
                  <a:bodyPr wrap="none" anchor="ctr"/>
                  <a:lstStyle/>
                  <a:p>
                    <a:endParaRPr lang="en-US"/>
                  </a:p>
                </p:txBody>
              </p:sp>
            </p:grpSp>
            <p:grpSp>
              <p:nvGrpSpPr>
                <p:cNvPr id="11376" name="Group 36"/>
                <p:cNvGrpSpPr>
                  <a:grpSpLocks/>
                </p:cNvGrpSpPr>
                <p:nvPr/>
              </p:nvGrpSpPr>
              <p:grpSpPr bwMode="auto">
                <a:xfrm>
                  <a:off x="3224" y="3918"/>
                  <a:ext cx="528" cy="144"/>
                  <a:chOff x="4151" y="3266"/>
                  <a:chExt cx="528" cy="144"/>
                </a:xfrm>
              </p:grpSpPr>
              <p:sp>
                <p:nvSpPr>
                  <p:cNvPr id="11377" name="Oval 37"/>
                  <p:cNvSpPr>
                    <a:spLocks noChangeArrowheads="1"/>
                  </p:cNvSpPr>
                  <p:nvPr/>
                </p:nvSpPr>
                <p:spPr bwMode="auto">
                  <a:xfrm>
                    <a:off x="4151" y="3266"/>
                    <a:ext cx="144" cy="144"/>
                  </a:xfrm>
                  <a:prstGeom prst="ellipse">
                    <a:avLst/>
                  </a:prstGeom>
                  <a:solidFill>
                    <a:srgbClr val="990000"/>
                  </a:solidFill>
                  <a:ln w="9525">
                    <a:noFill/>
                    <a:round/>
                    <a:headEnd/>
                    <a:tailEnd/>
                  </a:ln>
                </p:spPr>
                <p:txBody>
                  <a:bodyPr wrap="none" anchor="ctr"/>
                  <a:lstStyle/>
                  <a:p>
                    <a:endParaRPr lang="en-US"/>
                  </a:p>
                </p:txBody>
              </p:sp>
              <p:sp>
                <p:nvSpPr>
                  <p:cNvPr id="11378" name="Oval 38"/>
                  <p:cNvSpPr>
                    <a:spLocks noChangeArrowheads="1"/>
                  </p:cNvSpPr>
                  <p:nvPr/>
                </p:nvSpPr>
                <p:spPr bwMode="auto">
                  <a:xfrm>
                    <a:off x="4343" y="3266"/>
                    <a:ext cx="144" cy="144"/>
                  </a:xfrm>
                  <a:prstGeom prst="ellipse">
                    <a:avLst/>
                  </a:prstGeom>
                  <a:solidFill>
                    <a:srgbClr val="990000"/>
                  </a:solidFill>
                  <a:ln w="9525">
                    <a:noFill/>
                    <a:round/>
                    <a:headEnd/>
                    <a:tailEnd/>
                  </a:ln>
                </p:spPr>
                <p:txBody>
                  <a:bodyPr wrap="none" anchor="ctr"/>
                  <a:lstStyle/>
                  <a:p>
                    <a:endParaRPr lang="en-US"/>
                  </a:p>
                </p:txBody>
              </p:sp>
              <p:sp>
                <p:nvSpPr>
                  <p:cNvPr id="11379" name="Oval 39"/>
                  <p:cNvSpPr>
                    <a:spLocks noChangeArrowheads="1"/>
                  </p:cNvSpPr>
                  <p:nvPr/>
                </p:nvSpPr>
                <p:spPr bwMode="auto">
                  <a:xfrm>
                    <a:off x="4535" y="3266"/>
                    <a:ext cx="144" cy="144"/>
                  </a:xfrm>
                  <a:prstGeom prst="ellipse">
                    <a:avLst/>
                  </a:prstGeom>
                  <a:solidFill>
                    <a:srgbClr val="990000"/>
                  </a:solidFill>
                  <a:ln w="9525">
                    <a:noFill/>
                    <a:round/>
                    <a:headEnd/>
                    <a:tailEnd/>
                  </a:ln>
                </p:spPr>
                <p:txBody>
                  <a:bodyPr wrap="none" anchor="ctr"/>
                  <a:lstStyle/>
                  <a:p>
                    <a:endParaRPr lang="en-US"/>
                  </a:p>
                </p:txBody>
              </p:sp>
            </p:grpSp>
          </p:grpSp>
          <p:grpSp>
            <p:nvGrpSpPr>
              <p:cNvPr id="11329" name="Group 40"/>
              <p:cNvGrpSpPr>
                <a:grpSpLocks/>
              </p:cNvGrpSpPr>
              <p:nvPr/>
            </p:nvGrpSpPr>
            <p:grpSpPr bwMode="auto">
              <a:xfrm>
                <a:off x="1256" y="738"/>
                <a:ext cx="672" cy="680"/>
                <a:chOff x="3054" y="2702"/>
                <a:chExt cx="672" cy="680"/>
              </a:xfrm>
            </p:grpSpPr>
            <p:sp>
              <p:nvSpPr>
                <p:cNvPr id="11363" name="AutoShape 41"/>
                <p:cNvSpPr>
                  <a:spLocks noChangeArrowheads="1"/>
                </p:cNvSpPr>
                <p:nvPr/>
              </p:nvSpPr>
              <p:spPr bwMode="auto">
                <a:xfrm>
                  <a:off x="3054" y="2702"/>
                  <a:ext cx="672" cy="680"/>
                </a:xfrm>
                <a:prstGeom prst="foldedCorner">
                  <a:avLst>
                    <a:gd name="adj" fmla="val 12500"/>
                  </a:avLst>
                </a:prstGeom>
                <a:solidFill>
                  <a:srgbClr val="FFFFCC"/>
                </a:solidFill>
                <a:ln w="12700">
                  <a:solidFill>
                    <a:schemeClr val="tx1"/>
                  </a:solidFill>
                  <a:round/>
                  <a:headEnd type="none" w="sm" len="sm"/>
                  <a:tailEnd type="none" w="sm" len="sm"/>
                </a:ln>
              </p:spPr>
              <p:txBody>
                <a:bodyPr wrap="none" lIns="0" rIns="0" anchor="ctr"/>
                <a:lstStyle/>
                <a:p>
                  <a:endParaRPr lang="en-US"/>
                </a:p>
              </p:txBody>
            </p:sp>
            <p:sp>
              <p:nvSpPr>
                <p:cNvPr id="11364" name="Text Box 42"/>
                <p:cNvSpPr txBox="1">
                  <a:spLocks noChangeArrowheads="1"/>
                </p:cNvSpPr>
                <p:nvPr/>
              </p:nvSpPr>
              <p:spPr bwMode="auto">
                <a:xfrm>
                  <a:off x="3054" y="2702"/>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Lighting</a:t>
                  </a:r>
                </a:p>
              </p:txBody>
            </p:sp>
            <p:grpSp>
              <p:nvGrpSpPr>
                <p:cNvPr id="11365" name="Group 43"/>
                <p:cNvGrpSpPr>
                  <a:grpSpLocks/>
                </p:cNvGrpSpPr>
                <p:nvPr/>
              </p:nvGrpSpPr>
              <p:grpSpPr bwMode="auto">
                <a:xfrm>
                  <a:off x="3123" y="2993"/>
                  <a:ext cx="528" cy="144"/>
                  <a:chOff x="4148" y="3072"/>
                  <a:chExt cx="528" cy="144"/>
                </a:xfrm>
              </p:grpSpPr>
              <p:sp>
                <p:nvSpPr>
                  <p:cNvPr id="11370" name="Oval 44"/>
                  <p:cNvSpPr>
                    <a:spLocks noChangeArrowheads="1"/>
                  </p:cNvSpPr>
                  <p:nvPr/>
                </p:nvSpPr>
                <p:spPr bwMode="auto">
                  <a:xfrm>
                    <a:off x="4148" y="3072"/>
                    <a:ext cx="144" cy="144"/>
                  </a:xfrm>
                  <a:prstGeom prst="ellipse">
                    <a:avLst/>
                  </a:prstGeom>
                  <a:solidFill>
                    <a:srgbClr val="CC9900"/>
                  </a:solidFill>
                  <a:ln w="9525">
                    <a:noFill/>
                    <a:round/>
                    <a:headEnd/>
                    <a:tailEnd/>
                  </a:ln>
                </p:spPr>
                <p:txBody>
                  <a:bodyPr wrap="none" anchor="ctr"/>
                  <a:lstStyle/>
                  <a:p>
                    <a:endParaRPr lang="en-US"/>
                  </a:p>
                </p:txBody>
              </p:sp>
              <p:sp>
                <p:nvSpPr>
                  <p:cNvPr id="11371" name="Oval 45"/>
                  <p:cNvSpPr>
                    <a:spLocks noChangeArrowheads="1"/>
                  </p:cNvSpPr>
                  <p:nvPr/>
                </p:nvSpPr>
                <p:spPr bwMode="auto">
                  <a:xfrm>
                    <a:off x="4340" y="3072"/>
                    <a:ext cx="144" cy="144"/>
                  </a:xfrm>
                  <a:prstGeom prst="ellipse">
                    <a:avLst/>
                  </a:prstGeom>
                  <a:solidFill>
                    <a:srgbClr val="CC9900"/>
                  </a:solidFill>
                  <a:ln w="9525">
                    <a:noFill/>
                    <a:round/>
                    <a:headEnd/>
                    <a:tailEnd/>
                  </a:ln>
                </p:spPr>
                <p:txBody>
                  <a:bodyPr wrap="none" anchor="ctr"/>
                  <a:lstStyle/>
                  <a:p>
                    <a:endParaRPr lang="en-US"/>
                  </a:p>
                </p:txBody>
              </p:sp>
              <p:sp>
                <p:nvSpPr>
                  <p:cNvPr id="11372" name="Oval 46"/>
                  <p:cNvSpPr>
                    <a:spLocks noChangeArrowheads="1"/>
                  </p:cNvSpPr>
                  <p:nvPr/>
                </p:nvSpPr>
                <p:spPr bwMode="auto">
                  <a:xfrm>
                    <a:off x="4532" y="3072"/>
                    <a:ext cx="144" cy="144"/>
                  </a:xfrm>
                  <a:prstGeom prst="ellipse">
                    <a:avLst/>
                  </a:prstGeom>
                  <a:solidFill>
                    <a:srgbClr val="CC9900"/>
                  </a:solidFill>
                  <a:ln w="9525">
                    <a:noFill/>
                    <a:round/>
                    <a:headEnd/>
                    <a:tailEnd/>
                  </a:ln>
                </p:spPr>
                <p:txBody>
                  <a:bodyPr wrap="none" anchor="ctr"/>
                  <a:lstStyle/>
                  <a:p>
                    <a:endParaRPr lang="en-US"/>
                  </a:p>
                </p:txBody>
              </p:sp>
            </p:grpSp>
            <p:grpSp>
              <p:nvGrpSpPr>
                <p:cNvPr id="11366" name="Group 47"/>
                <p:cNvGrpSpPr>
                  <a:grpSpLocks/>
                </p:cNvGrpSpPr>
                <p:nvPr/>
              </p:nvGrpSpPr>
              <p:grpSpPr bwMode="auto">
                <a:xfrm>
                  <a:off x="3124" y="3187"/>
                  <a:ext cx="528" cy="144"/>
                  <a:chOff x="4151" y="3266"/>
                  <a:chExt cx="528" cy="144"/>
                </a:xfrm>
              </p:grpSpPr>
              <p:sp>
                <p:nvSpPr>
                  <p:cNvPr id="11367" name="Oval 48"/>
                  <p:cNvSpPr>
                    <a:spLocks noChangeArrowheads="1"/>
                  </p:cNvSpPr>
                  <p:nvPr/>
                </p:nvSpPr>
                <p:spPr bwMode="auto">
                  <a:xfrm>
                    <a:off x="4151" y="3266"/>
                    <a:ext cx="144" cy="144"/>
                  </a:xfrm>
                  <a:prstGeom prst="ellipse">
                    <a:avLst/>
                  </a:prstGeom>
                  <a:solidFill>
                    <a:srgbClr val="CC9900"/>
                  </a:solidFill>
                  <a:ln w="9525">
                    <a:noFill/>
                    <a:round/>
                    <a:headEnd/>
                    <a:tailEnd/>
                  </a:ln>
                </p:spPr>
                <p:txBody>
                  <a:bodyPr wrap="none" anchor="ctr"/>
                  <a:lstStyle/>
                  <a:p>
                    <a:endParaRPr lang="en-US"/>
                  </a:p>
                </p:txBody>
              </p:sp>
              <p:sp>
                <p:nvSpPr>
                  <p:cNvPr id="11368" name="Oval 49"/>
                  <p:cNvSpPr>
                    <a:spLocks noChangeArrowheads="1"/>
                  </p:cNvSpPr>
                  <p:nvPr/>
                </p:nvSpPr>
                <p:spPr bwMode="auto">
                  <a:xfrm>
                    <a:off x="4343" y="3266"/>
                    <a:ext cx="144" cy="144"/>
                  </a:xfrm>
                  <a:prstGeom prst="ellipse">
                    <a:avLst/>
                  </a:prstGeom>
                  <a:solidFill>
                    <a:srgbClr val="CC9900"/>
                  </a:solidFill>
                  <a:ln w="9525">
                    <a:noFill/>
                    <a:round/>
                    <a:headEnd/>
                    <a:tailEnd/>
                  </a:ln>
                </p:spPr>
                <p:txBody>
                  <a:bodyPr wrap="none" anchor="ctr"/>
                  <a:lstStyle/>
                  <a:p>
                    <a:endParaRPr lang="en-US"/>
                  </a:p>
                </p:txBody>
              </p:sp>
              <p:sp>
                <p:nvSpPr>
                  <p:cNvPr id="11369" name="Oval 50"/>
                  <p:cNvSpPr>
                    <a:spLocks noChangeArrowheads="1"/>
                  </p:cNvSpPr>
                  <p:nvPr/>
                </p:nvSpPr>
                <p:spPr bwMode="auto">
                  <a:xfrm>
                    <a:off x="4535" y="3266"/>
                    <a:ext cx="144" cy="144"/>
                  </a:xfrm>
                  <a:prstGeom prst="ellipse">
                    <a:avLst/>
                  </a:prstGeom>
                  <a:solidFill>
                    <a:srgbClr val="CC9900"/>
                  </a:solidFill>
                  <a:ln w="9525">
                    <a:noFill/>
                    <a:round/>
                    <a:headEnd/>
                    <a:tailEnd/>
                  </a:ln>
                </p:spPr>
                <p:txBody>
                  <a:bodyPr wrap="none" anchor="ctr"/>
                  <a:lstStyle/>
                  <a:p>
                    <a:endParaRPr lang="en-US"/>
                  </a:p>
                </p:txBody>
              </p:sp>
            </p:grpSp>
          </p:grpSp>
          <p:grpSp>
            <p:nvGrpSpPr>
              <p:cNvPr id="11330" name="Group 51"/>
              <p:cNvGrpSpPr>
                <a:grpSpLocks/>
              </p:cNvGrpSpPr>
              <p:nvPr/>
            </p:nvGrpSpPr>
            <p:grpSpPr bwMode="auto">
              <a:xfrm>
                <a:off x="646" y="1013"/>
                <a:ext cx="672" cy="680"/>
                <a:chOff x="4080" y="2736"/>
                <a:chExt cx="672" cy="680"/>
              </a:xfrm>
            </p:grpSpPr>
            <p:sp>
              <p:nvSpPr>
                <p:cNvPr id="11353" name="AutoShape 52"/>
                <p:cNvSpPr>
                  <a:spLocks noChangeArrowheads="1"/>
                </p:cNvSpPr>
                <p:nvPr/>
              </p:nvSpPr>
              <p:spPr bwMode="auto">
                <a:xfrm>
                  <a:off x="4080" y="2736"/>
                  <a:ext cx="672" cy="680"/>
                </a:xfrm>
                <a:prstGeom prst="foldedCorner">
                  <a:avLst>
                    <a:gd name="adj" fmla="val 12500"/>
                  </a:avLst>
                </a:prstGeom>
                <a:solidFill>
                  <a:schemeClr val="accent1"/>
                </a:solidFill>
                <a:ln w="12700">
                  <a:solidFill>
                    <a:schemeClr val="tx1"/>
                  </a:solidFill>
                  <a:round/>
                  <a:headEnd type="none" w="sm" len="sm"/>
                  <a:tailEnd type="none" w="sm" len="sm"/>
                </a:ln>
              </p:spPr>
              <p:txBody>
                <a:bodyPr wrap="none" lIns="0" rIns="0" anchor="ctr"/>
                <a:lstStyle/>
                <a:p>
                  <a:endParaRPr lang="en-US"/>
                </a:p>
              </p:txBody>
            </p:sp>
            <p:sp>
              <p:nvSpPr>
                <p:cNvPr id="11354" name="Text Box 53"/>
                <p:cNvSpPr txBox="1">
                  <a:spLocks noChangeArrowheads="1"/>
                </p:cNvSpPr>
                <p:nvPr/>
              </p:nvSpPr>
              <p:spPr bwMode="auto">
                <a:xfrm>
                  <a:off x="4080" y="2736"/>
                  <a:ext cx="672" cy="205"/>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Measurement</a:t>
                  </a:r>
                  <a:br>
                    <a:rPr lang="en-GB" sz="1600">
                      <a:ea typeface="MS PGothic" pitchFamily="34" charset="-128"/>
                    </a:rPr>
                  </a:br>
                  <a:r>
                    <a:rPr lang="en-GB" sz="1600">
                      <a:ea typeface="MS PGothic" pitchFamily="34" charset="-128"/>
                    </a:rPr>
                    <a:t>&amp; Sensing</a:t>
                  </a:r>
                </a:p>
              </p:txBody>
            </p:sp>
            <p:grpSp>
              <p:nvGrpSpPr>
                <p:cNvPr id="11355" name="Group 54"/>
                <p:cNvGrpSpPr>
                  <a:grpSpLocks/>
                </p:cNvGrpSpPr>
                <p:nvPr/>
              </p:nvGrpSpPr>
              <p:grpSpPr bwMode="auto">
                <a:xfrm>
                  <a:off x="4149" y="3027"/>
                  <a:ext cx="528" cy="144"/>
                  <a:chOff x="4148" y="3072"/>
                  <a:chExt cx="528" cy="144"/>
                </a:xfrm>
              </p:grpSpPr>
              <p:sp>
                <p:nvSpPr>
                  <p:cNvPr id="11360" name="Oval 55"/>
                  <p:cNvSpPr>
                    <a:spLocks noChangeArrowheads="1"/>
                  </p:cNvSpPr>
                  <p:nvPr/>
                </p:nvSpPr>
                <p:spPr bwMode="auto">
                  <a:xfrm>
                    <a:off x="4148" y="3072"/>
                    <a:ext cx="144" cy="144"/>
                  </a:xfrm>
                  <a:prstGeom prst="ellipse">
                    <a:avLst/>
                  </a:prstGeom>
                  <a:solidFill>
                    <a:schemeClr val="accent2"/>
                  </a:solidFill>
                  <a:ln w="9525">
                    <a:noFill/>
                    <a:round/>
                    <a:headEnd/>
                    <a:tailEnd/>
                  </a:ln>
                </p:spPr>
                <p:txBody>
                  <a:bodyPr wrap="none" anchor="ctr"/>
                  <a:lstStyle/>
                  <a:p>
                    <a:endParaRPr lang="en-US"/>
                  </a:p>
                </p:txBody>
              </p:sp>
              <p:sp>
                <p:nvSpPr>
                  <p:cNvPr id="11361" name="Oval 56"/>
                  <p:cNvSpPr>
                    <a:spLocks noChangeArrowheads="1"/>
                  </p:cNvSpPr>
                  <p:nvPr/>
                </p:nvSpPr>
                <p:spPr bwMode="auto">
                  <a:xfrm>
                    <a:off x="4340" y="3072"/>
                    <a:ext cx="144" cy="144"/>
                  </a:xfrm>
                  <a:prstGeom prst="ellipse">
                    <a:avLst/>
                  </a:prstGeom>
                  <a:solidFill>
                    <a:schemeClr val="accent2"/>
                  </a:solidFill>
                  <a:ln w="9525">
                    <a:noFill/>
                    <a:round/>
                    <a:headEnd/>
                    <a:tailEnd/>
                  </a:ln>
                </p:spPr>
                <p:txBody>
                  <a:bodyPr wrap="none" anchor="ctr"/>
                  <a:lstStyle/>
                  <a:p>
                    <a:endParaRPr lang="en-US"/>
                  </a:p>
                </p:txBody>
              </p:sp>
              <p:sp>
                <p:nvSpPr>
                  <p:cNvPr id="11362" name="Oval 57"/>
                  <p:cNvSpPr>
                    <a:spLocks noChangeArrowheads="1"/>
                  </p:cNvSpPr>
                  <p:nvPr/>
                </p:nvSpPr>
                <p:spPr bwMode="auto">
                  <a:xfrm>
                    <a:off x="4532" y="3072"/>
                    <a:ext cx="144" cy="144"/>
                  </a:xfrm>
                  <a:prstGeom prst="ellipse">
                    <a:avLst/>
                  </a:prstGeom>
                  <a:solidFill>
                    <a:schemeClr val="accent2"/>
                  </a:solidFill>
                  <a:ln w="9525">
                    <a:noFill/>
                    <a:round/>
                    <a:headEnd/>
                    <a:tailEnd/>
                  </a:ln>
                </p:spPr>
                <p:txBody>
                  <a:bodyPr wrap="none" anchor="ctr"/>
                  <a:lstStyle/>
                  <a:p>
                    <a:endParaRPr lang="en-US"/>
                  </a:p>
                </p:txBody>
              </p:sp>
            </p:grpSp>
            <p:grpSp>
              <p:nvGrpSpPr>
                <p:cNvPr id="11356" name="Group 58"/>
                <p:cNvGrpSpPr>
                  <a:grpSpLocks/>
                </p:cNvGrpSpPr>
                <p:nvPr/>
              </p:nvGrpSpPr>
              <p:grpSpPr bwMode="auto">
                <a:xfrm>
                  <a:off x="4150" y="3221"/>
                  <a:ext cx="528" cy="144"/>
                  <a:chOff x="4151" y="3266"/>
                  <a:chExt cx="528" cy="144"/>
                </a:xfrm>
              </p:grpSpPr>
              <p:sp>
                <p:nvSpPr>
                  <p:cNvPr id="11357" name="Oval 59"/>
                  <p:cNvSpPr>
                    <a:spLocks noChangeArrowheads="1"/>
                  </p:cNvSpPr>
                  <p:nvPr/>
                </p:nvSpPr>
                <p:spPr bwMode="auto">
                  <a:xfrm>
                    <a:off x="4151" y="3266"/>
                    <a:ext cx="144" cy="144"/>
                  </a:xfrm>
                  <a:prstGeom prst="ellipse">
                    <a:avLst/>
                  </a:prstGeom>
                  <a:solidFill>
                    <a:schemeClr val="accent2"/>
                  </a:solidFill>
                  <a:ln w="9525">
                    <a:noFill/>
                    <a:round/>
                    <a:headEnd/>
                    <a:tailEnd/>
                  </a:ln>
                </p:spPr>
                <p:txBody>
                  <a:bodyPr wrap="none" anchor="ctr"/>
                  <a:lstStyle/>
                  <a:p>
                    <a:endParaRPr lang="en-US"/>
                  </a:p>
                </p:txBody>
              </p:sp>
              <p:sp>
                <p:nvSpPr>
                  <p:cNvPr id="11358" name="Oval 60"/>
                  <p:cNvSpPr>
                    <a:spLocks noChangeArrowheads="1"/>
                  </p:cNvSpPr>
                  <p:nvPr/>
                </p:nvSpPr>
                <p:spPr bwMode="auto">
                  <a:xfrm>
                    <a:off x="4343" y="3266"/>
                    <a:ext cx="144" cy="144"/>
                  </a:xfrm>
                  <a:prstGeom prst="ellipse">
                    <a:avLst/>
                  </a:prstGeom>
                  <a:solidFill>
                    <a:schemeClr val="accent2"/>
                  </a:solidFill>
                  <a:ln w="9525">
                    <a:noFill/>
                    <a:round/>
                    <a:headEnd/>
                    <a:tailEnd/>
                  </a:ln>
                </p:spPr>
                <p:txBody>
                  <a:bodyPr wrap="none" anchor="ctr"/>
                  <a:lstStyle/>
                  <a:p>
                    <a:endParaRPr lang="en-US"/>
                  </a:p>
                </p:txBody>
              </p:sp>
              <p:sp>
                <p:nvSpPr>
                  <p:cNvPr id="11359" name="Oval 61"/>
                  <p:cNvSpPr>
                    <a:spLocks noChangeArrowheads="1"/>
                  </p:cNvSpPr>
                  <p:nvPr/>
                </p:nvSpPr>
                <p:spPr bwMode="auto">
                  <a:xfrm>
                    <a:off x="4535" y="3266"/>
                    <a:ext cx="144" cy="144"/>
                  </a:xfrm>
                  <a:prstGeom prst="ellipse">
                    <a:avLst/>
                  </a:prstGeom>
                  <a:solidFill>
                    <a:schemeClr val="accent2"/>
                  </a:solidFill>
                  <a:ln w="9525">
                    <a:noFill/>
                    <a:round/>
                    <a:headEnd/>
                    <a:tailEnd/>
                  </a:ln>
                </p:spPr>
                <p:txBody>
                  <a:bodyPr wrap="none" anchor="ctr"/>
                  <a:lstStyle/>
                  <a:p>
                    <a:endParaRPr lang="en-US"/>
                  </a:p>
                </p:txBody>
              </p:sp>
            </p:grpSp>
          </p:grpSp>
          <p:grpSp>
            <p:nvGrpSpPr>
              <p:cNvPr id="11331" name="Group 62"/>
              <p:cNvGrpSpPr>
                <a:grpSpLocks/>
              </p:cNvGrpSpPr>
              <p:nvPr/>
            </p:nvGrpSpPr>
            <p:grpSpPr bwMode="auto">
              <a:xfrm>
                <a:off x="1443" y="937"/>
                <a:ext cx="672" cy="680"/>
                <a:chOff x="3564" y="3470"/>
                <a:chExt cx="672" cy="680"/>
              </a:xfrm>
            </p:grpSpPr>
            <p:sp>
              <p:nvSpPr>
                <p:cNvPr id="11343" name="AutoShape 63"/>
                <p:cNvSpPr>
                  <a:spLocks noChangeArrowheads="1"/>
                </p:cNvSpPr>
                <p:nvPr/>
              </p:nvSpPr>
              <p:spPr bwMode="auto">
                <a:xfrm>
                  <a:off x="3564" y="3470"/>
                  <a:ext cx="672" cy="680"/>
                </a:xfrm>
                <a:prstGeom prst="foldedCorner">
                  <a:avLst>
                    <a:gd name="adj" fmla="val 12500"/>
                  </a:avLst>
                </a:prstGeom>
                <a:solidFill>
                  <a:srgbClr val="CCFFCC"/>
                </a:solidFill>
                <a:ln w="12700">
                  <a:solidFill>
                    <a:schemeClr val="tx1"/>
                  </a:solidFill>
                  <a:round/>
                  <a:headEnd type="none" w="sm" len="sm"/>
                  <a:tailEnd type="none" w="sm" len="sm"/>
                </a:ln>
              </p:spPr>
              <p:txBody>
                <a:bodyPr wrap="none" lIns="0" rIns="0" anchor="ctr"/>
                <a:lstStyle/>
                <a:p>
                  <a:endParaRPr lang="en-US"/>
                </a:p>
              </p:txBody>
            </p:sp>
            <p:sp>
              <p:nvSpPr>
                <p:cNvPr id="11344" name="Text Box 64"/>
                <p:cNvSpPr txBox="1">
                  <a:spLocks noChangeArrowheads="1"/>
                </p:cNvSpPr>
                <p:nvPr/>
              </p:nvSpPr>
              <p:spPr bwMode="auto">
                <a:xfrm>
                  <a:off x="3564" y="3470"/>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HVAC</a:t>
                  </a:r>
                </a:p>
              </p:txBody>
            </p:sp>
            <p:grpSp>
              <p:nvGrpSpPr>
                <p:cNvPr id="11345" name="Group 65"/>
                <p:cNvGrpSpPr>
                  <a:grpSpLocks/>
                </p:cNvGrpSpPr>
                <p:nvPr/>
              </p:nvGrpSpPr>
              <p:grpSpPr bwMode="auto">
                <a:xfrm>
                  <a:off x="3633" y="3761"/>
                  <a:ext cx="528" cy="144"/>
                  <a:chOff x="4148" y="3072"/>
                  <a:chExt cx="528" cy="144"/>
                </a:xfrm>
              </p:grpSpPr>
              <p:sp>
                <p:nvSpPr>
                  <p:cNvPr id="11350" name="Oval 66"/>
                  <p:cNvSpPr>
                    <a:spLocks noChangeArrowheads="1"/>
                  </p:cNvSpPr>
                  <p:nvPr/>
                </p:nvSpPr>
                <p:spPr bwMode="auto">
                  <a:xfrm>
                    <a:off x="4148" y="3072"/>
                    <a:ext cx="144" cy="144"/>
                  </a:xfrm>
                  <a:prstGeom prst="ellipse">
                    <a:avLst/>
                  </a:prstGeom>
                  <a:solidFill>
                    <a:srgbClr val="336600"/>
                  </a:solidFill>
                  <a:ln w="9525">
                    <a:noFill/>
                    <a:round/>
                    <a:headEnd/>
                    <a:tailEnd/>
                  </a:ln>
                </p:spPr>
                <p:txBody>
                  <a:bodyPr wrap="none" anchor="ctr"/>
                  <a:lstStyle/>
                  <a:p>
                    <a:endParaRPr lang="en-US"/>
                  </a:p>
                </p:txBody>
              </p:sp>
              <p:sp>
                <p:nvSpPr>
                  <p:cNvPr id="11351" name="Oval 67"/>
                  <p:cNvSpPr>
                    <a:spLocks noChangeArrowheads="1"/>
                  </p:cNvSpPr>
                  <p:nvPr/>
                </p:nvSpPr>
                <p:spPr bwMode="auto">
                  <a:xfrm>
                    <a:off x="4340" y="3072"/>
                    <a:ext cx="144" cy="144"/>
                  </a:xfrm>
                  <a:prstGeom prst="ellipse">
                    <a:avLst/>
                  </a:prstGeom>
                  <a:solidFill>
                    <a:srgbClr val="336600"/>
                  </a:solidFill>
                  <a:ln w="9525">
                    <a:noFill/>
                    <a:round/>
                    <a:headEnd/>
                    <a:tailEnd/>
                  </a:ln>
                </p:spPr>
                <p:txBody>
                  <a:bodyPr wrap="none" anchor="ctr"/>
                  <a:lstStyle/>
                  <a:p>
                    <a:endParaRPr lang="en-US"/>
                  </a:p>
                </p:txBody>
              </p:sp>
              <p:sp>
                <p:nvSpPr>
                  <p:cNvPr id="11352" name="Oval 68"/>
                  <p:cNvSpPr>
                    <a:spLocks noChangeArrowheads="1"/>
                  </p:cNvSpPr>
                  <p:nvPr/>
                </p:nvSpPr>
                <p:spPr bwMode="auto">
                  <a:xfrm>
                    <a:off x="4532" y="3072"/>
                    <a:ext cx="144" cy="144"/>
                  </a:xfrm>
                  <a:prstGeom prst="ellipse">
                    <a:avLst/>
                  </a:prstGeom>
                  <a:solidFill>
                    <a:srgbClr val="336600"/>
                  </a:solidFill>
                  <a:ln w="9525">
                    <a:noFill/>
                    <a:round/>
                    <a:headEnd/>
                    <a:tailEnd/>
                  </a:ln>
                </p:spPr>
                <p:txBody>
                  <a:bodyPr wrap="none" anchor="ctr"/>
                  <a:lstStyle/>
                  <a:p>
                    <a:endParaRPr lang="en-US"/>
                  </a:p>
                </p:txBody>
              </p:sp>
            </p:grpSp>
            <p:grpSp>
              <p:nvGrpSpPr>
                <p:cNvPr id="11346" name="Group 69"/>
                <p:cNvGrpSpPr>
                  <a:grpSpLocks/>
                </p:cNvGrpSpPr>
                <p:nvPr/>
              </p:nvGrpSpPr>
              <p:grpSpPr bwMode="auto">
                <a:xfrm>
                  <a:off x="3634" y="3955"/>
                  <a:ext cx="528" cy="144"/>
                  <a:chOff x="4151" y="3266"/>
                  <a:chExt cx="528" cy="144"/>
                </a:xfrm>
              </p:grpSpPr>
              <p:sp>
                <p:nvSpPr>
                  <p:cNvPr id="11347" name="Oval 70"/>
                  <p:cNvSpPr>
                    <a:spLocks noChangeArrowheads="1"/>
                  </p:cNvSpPr>
                  <p:nvPr/>
                </p:nvSpPr>
                <p:spPr bwMode="auto">
                  <a:xfrm>
                    <a:off x="4151" y="3266"/>
                    <a:ext cx="144" cy="144"/>
                  </a:xfrm>
                  <a:prstGeom prst="ellipse">
                    <a:avLst/>
                  </a:prstGeom>
                  <a:solidFill>
                    <a:srgbClr val="336600"/>
                  </a:solidFill>
                  <a:ln w="9525">
                    <a:noFill/>
                    <a:round/>
                    <a:headEnd/>
                    <a:tailEnd/>
                  </a:ln>
                </p:spPr>
                <p:txBody>
                  <a:bodyPr wrap="none" anchor="ctr"/>
                  <a:lstStyle/>
                  <a:p>
                    <a:endParaRPr lang="en-US"/>
                  </a:p>
                </p:txBody>
              </p:sp>
              <p:sp>
                <p:nvSpPr>
                  <p:cNvPr id="11348" name="Oval 71"/>
                  <p:cNvSpPr>
                    <a:spLocks noChangeArrowheads="1"/>
                  </p:cNvSpPr>
                  <p:nvPr/>
                </p:nvSpPr>
                <p:spPr bwMode="auto">
                  <a:xfrm>
                    <a:off x="4343" y="3266"/>
                    <a:ext cx="144" cy="144"/>
                  </a:xfrm>
                  <a:prstGeom prst="ellipse">
                    <a:avLst/>
                  </a:prstGeom>
                  <a:solidFill>
                    <a:srgbClr val="336600"/>
                  </a:solidFill>
                  <a:ln w="9525">
                    <a:noFill/>
                    <a:round/>
                    <a:headEnd/>
                    <a:tailEnd/>
                  </a:ln>
                </p:spPr>
                <p:txBody>
                  <a:bodyPr wrap="none" anchor="ctr"/>
                  <a:lstStyle/>
                  <a:p>
                    <a:endParaRPr lang="en-US"/>
                  </a:p>
                </p:txBody>
              </p:sp>
              <p:sp>
                <p:nvSpPr>
                  <p:cNvPr id="11349" name="Oval 72"/>
                  <p:cNvSpPr>
                    <a:spLocks noChangeArrowheads="1"/>
                  </p:cNvSpPr>
                  <p:nvPr/>
                </p:nvSpPr>
                <p:spPr bwMode="auto">
                  <a:xfrm>
                    <a:off x="4535" y="3266"/>
                    <a:ext cx="144" cy="144"/>
                  </a:xfrm>
                  <a:prstGeom prst="ellipse">
                    <a:avLst/>
                  </a:prstGeom>
                  <a:solidFill>
                    <a:srgbClr val="336600"/>
                  </a:solidFill>
                  <a:ln w="9525">
                    <a:noFill/>
                    <a:round/>
                    <a:headEnd/>
                    <a:tailEnd/>
                  </a:ln>
                </p:spPr>
                <p:txBody>
                  <a:bodyPr wrap="none" anchor="ctr"/>
                  <a:lstStyle/>
                  <a:p>
                    <a:endParaRPr lang="en-US"/>
                  </a:p>
                </p:txBody>
              </p:sp>
            </p:grpSp>
          </p:grpSp>
          <p:grpSp>
            <p:nvGrpSpPr>
              <p:cNvPr id="11332" name="Group 73"/>
              <p:cNvGrpSpPr>
                <a:grpSpLocks/>
              </p:cNvGrpSpPr>
              <p:nvPr/>
            </p:nvGrpSpPr>
            <p:grpSpPr bwMode="auto">
              <a:xfrm>
                <a:off x="1616" y="1128"/>
                <a:ext cx="672" cy="680"/>
                <a:chOff x="3190" y="2739"/>
                <a:chExt cx="672" cy="680"/>
              </a:xfrm>
            </p:grpSpPr>
            <p:sp>
              <p:nvSpPr>
                <p:cNvPr id="11333" name="AutoShape 74"/>
                <p:cNvSpPr>
                  <a:spLocks noChangeArrowheads="1"/>
                </p:cNvSpPr>
                <p:nvPr/>
              </p:nvSpPr>
              <p:spPr bwMode="auto">
                <a:xfrm>
                  <a:off x="3190" y="2739"/>
                  <a:ext cx="672" cy="680"/>
                </a:xfrm>
                <a:prstGeom prst="foldedCorner">
                  <a:avLst>
                    <a:gd name="adj" fmla="val 12500"/>
                  </a:avLst>
                </a:prstGeom>
                <a:solidFill>
                  <a:srgbClr val="FFCC99"/>
                </a:solidFill>
                <a:ln w="12700">
                  <a:solidFill>
                    <a:schemeClr val="tx1"/>
                  </a:solidFill>
                  <a:round/>
                  <a:headEnd type="none" w="sm" len="sm"/>
                  <a:tailEnd type="none" w="sm" len="sm"/>
                </a:ln>
              </p:spPr>
              <p:txBody>
                <a:bodyPr wrap="none" lIns="0" rIns="0" anchor="ctr"/>
                <a:lstStyle/>
                <a:p>
                  <a:endParaRPr lang="en-US"/>
                </a:p>
              </p:txBody>
            </p:sp>
            <p:sp>
              <p:nvSpPr>
                <p:cNvPr id="11334" name="Text Box 75"/>
                <p:cNvSpPr txBox="1">
                  <a:spLocks noChangeArrowheads="1"/>
                </p:cNvSpPr>
                <p:nvPr/>
              </p:nvSpPr>
              <p:spPr bwMode="auto">
                <a:xfrm>
                  <a:off x="3190" y="2739"/>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General</a:t>
                  </a:r>
                </a:p>
              </p:txBody>
            </p:sp>
            <p:grpSp>
              <p:nvGrpSpPr>
                <p:cNvPr id="11335" name="Group 76"/>
                <p:cNvGrpSpPr>
                  <a:grpSpLocks/>
                </p:cNvGrpSpPr>
                <p:nvPr/>
              </p:nvGrpSpPr>
              <p:grpSpPr bwMode="auto">
                <a:xfrm>
                  <a:off x="3259" y="3030"/>
                  <a:ext cx="528" cy="144"/>
                  <a:chOff x="4148" y="3072"/>
                  <a:chExt cx="528" cy="144"/>
                </a:xfrm>
              </p:grpSpPr>
              <p:sp>
                <p:nvSpPr>
                  <p:cNvPr id="11340" name="Oval 77"/>
                  <p:cNvSpPr>
                    <a:spLocks noChangeArrowheads="1"/>
                  </p:cNvSpPr>
                  <p:nvPr/>
                </p:nvSpPr>
                <p:spPr bwMode="auto">
                  <a:xfrm>
                    <a:off x="4148" y="3072"/>
                    <a:ext cx="144" cy="144"/>
                  </a:xfrm>
                  <a:prstGeom prst="ellipse">
                    <a:avLst/>
                  </a:prstGeom>
                  <a:solidFill>
                    <a:srgbClr val="CC3300"/>
                  </a:solidFill>
                  <a:ln w="9525">
                    <a:noFill/>
                    <a:round/>
                    <a:headEnd/>
                    <a:tailEnd/>
                  </a:ln>
                </p:spPr>
                <p:txBody>
                  <a:bodyPr wrap="none" anchor="ctr"/>
                  <a:lstStyle/>
                  <a:p>
                    <a:endParaRPr lang="en-US"/>
                  </a:p>
                </p:txBody>
              </p:sp>
              <p:sp>
                <p:nvSpPr>
                  <p:cNvPr id="11341" name="Oval 78"/>
                  <p:cNvSpPr>
                    <a:spLocks noChangeArrowheads="1"/>
                  </p:cNvSpPr>
                  <p:nvPr/>
                </p:nvSpPr>
                <p:spPr bwMode="auto">
                  <a:xfrm>
                    <a:off x="4340" y="3072"/>
                    <a:ext cx="144" cy="144"/>
                  </a:xfrm>
                  <a:prstGeom prst="ellipse">
                    <a:avLst/>
                  </a:prstGeom>
                  <a:solidFill>
                    <a:srgbClr val="CC3300"/>
                  </a:solidFill>
                  <a:ln w="9525">
                    <a:noFill/>
                    <a:round/>
                    <a:headEnd/>
                    <a:tailEnd/>
                  </a:ln>
                </p:spPr>
                <p:txBody>
                  <a:bodyPr wrap="none" anchor="ctr"/>
                  <a:lstStyle/>
                  <a:p>
                    <a:endParaRPr lang="en-US"/>
                  </a:p>
                </p:txBody>
              </p:sp>
              <p:sp>
                <p:nvSpPr>
                  <p:cNvPr id="11342" name="Oval 79"/>
                  <p:cNvSpPr>
                    <a:spLocks noChangeArrowheads="1"/>
                  </p:cNvSpPr>
                  <p:nvPr/>
                </p:nvSpPr>
                <p:spPr bwMode="auto">
                  <a:xfrm>
                    <a:off x="4532" y="3072"/>
                    <a:ext cx="144" cy="144"/>
                  </a:xfrm>
                  <a:prstGeom prst="ellipse">
                    <a:avLst/>
                  </a:prstGeom>
                  <a:solidFill>
                    <a:srgbClr val="CC3300"/>
                  </a:solidFill>
                  <a:ln w="9525">
                    <a:noFill/>
                    <a:round/>
                    <a:headEnd/>
                    <a:tailEnd/>
                  </a:ln>
                </p:spPr>
                <p:txBody>
                  <a:bodyPr wrap="none" anchor="ctr"/>
                  <a:lstStyle/>
                  <a:p>
                    <a:endParaRPr lang="en-US"/>
                  </a:p>
                </p:txBody>
              </p:sp>
            </p:grpSp>
            <p:grpSp>
              <p:nvGrpSpPr>
                <p:cNvPr id="11336" name="Group 80"/>
                <p:cNvGrpSpPr>
                  <a:grpSpLocks/>
                </p:cNvGrpSpPr>
                <p:nvPr/>
              </p:nvGrpSpPr>
              <p:grpSpPr bwMode="auto">
                <a:xfrm>
                  <a:off x="3260" y="3224"/>
                  <a:ext cx="528" cy="144"/>
                  <a:chOff x="4151" y="3266"/>
                  <a:chExt cx="528" cy="144"/>
                </a:xfrm>
              </p:grpSpPr>
              <p:sp>
                <p:nvSpPr>
                  <p:cNvPr id="11337" name="Oval 81"/>
                  <p:cNvSpPr>
                    <a:spLocks noChangeArrowheads="1"/>
                  </p:cNvSpPr>
                  <p:nvPr/>
                </p:nvSpPr>
                <p:spPr bwMode="auto">
                  <a:xfrm>
                    <a:off x="4151" y="3266"/>
                    <a:ext cx="144" cy="144"/>
                  </a:xfrm>
                  <a:prstGeom prst="ellipse">
                    <a:avLst/>
                  </a:prstGeom>
                  <a:solidFill>
                    <a:srgbClr val="CC3300"/>
                  </a:solidFill>
                  <a:ln w="9525">
                    <a:noFill/>
                    <a:round/>
                    <a:headEnd/>
                    <a:tailEnd/>
                  </a:ln>
                </p:spPr>
                <p:txBody>
                  <a:bodyPr wrap="none" anchor="ctr"/>
                  <a:lstStyle/>
                  <a:p>
                    <a:endParaRPr lang="en-US"/>
                  </a:p>
                </p:txBody>
              </p:sp>
              <p:sp>
                <p:nvSpPr>
                  <p:cNvPr id="11338" name="Oval 82"/>
                  <p:cNvSpPr>
                    <a:spLocks noChangeArrowheads="1"/>
                  </p:cNvSpPr>
                  <p:nvPr/>
                </p:nvSpPr>
                <p:spPr bwMode="auto">
                  <a:xfrm>
                    <a:off x="4343" y="3266"/>
                    <a:ext cx="144" cy="144"/>
                  </a:xfrm>
                  <a:prstGeom prst="ellipse">
                    <a:avLst/>
                  </a:prstGeom>
                  <a:solidFill>
                    <a:srgbClr val="CC3300"/>
                  </a:solidFill>
                  <a:ln w="9525">
                    <a:noFill/>
                    <a:round/>
                    <a:headEnd/>
                    <a:tailEnd/>
                  </a:ln>
                </p:spPr>
                <p:txBody>
                  <a:bodyPr wrap="none" anchor="ctr"/>
                  <a:lstStyle/>
                  <a:p>
                    <a:endParaRPr lang="en-US"/>
                  </a:p>
                </p:txBody>
              </p:sp>
              <p:sp>
                <p:nvSpPr>
                  <p:cNvPr id="11339" name="Oval 83"/>
                  <p:cNvSpPr>
                    <a:spLocks noChangeArrowheads="1"/>
                  </p:cNvSpPr>
                  <p:nvPr/>
                </p:nvSpPr>
                <p:spPr bwMode="auto">
                  <a:xfrm>
                    <a:off x="4535" y="3266"/>
                    <a:ext cx="144" cy="144"/>
                  </a:xfrm>
                  <a:prstGeom prst="ellipse">
                    <a:avLst/>
                  </a:prstGeom>
                  <a:solidFill>
                    <a:srgbClr val="CC3300"/>
                  </a:solidFill>
                  <a:ln w="9525">
                    <a:noFill/>
                    <a:round/>
                    <a:headEnd/>
                    <a:tailEnd/>
                  </a:ln>
                </p:spPr>
                <p:txBody>
                  <a:bodyPr wrap="none" anchor="ctr"/>
                  <a:lstStyle/>
                  <a:p>
                    <a:endParaRPr lang="en-US"/>
                  </a:p>
                </p:txBody>
              </p:sp>
            </p:grpSp>
          </p:grpSp>
        </p:grpSp>
        <p:grpSp>
          <p:nvGrpSpPr>
            <p:cNvPr id="11269" name="Group 84"/>
            <p:cNvGrpSpPr>
              <a:grpSpLocks/>
            </p:cNvGrpSpPr>
            <p:nvPr/>
          </p:nvGrpSpPr>
          <p:grpSpPr bwMode="auto">
            <a:xfrm>
              <a:off x="1868" y="1015"/>
              <a:ext cx="893" cy="729"/>
              <a:chOff x="2739" y="336"/>
              <a:chExt cx="1672" cy="1515"/>
            </a:xfrm>
          </p:grpSpPr>
          <p:sp>
            <p:nvSpPr>
              <p:cNvPr id="9223" name="AutoShape 85"/>
              <p:cNvSpPr>
                <a:spLocks noChangeArrowheads="1"/>
              </p:cNvSpPr>
              <p:nvPr/>
            </p:nvSpPr>
            <p:spPr bwMode="auto">
              <a:xfrm>
                <a:off x="2739" y="336"/>
                <a:ext cx="1672" cy="1515"/>
              </a:xfrm>
              <a:prstGeom prst="roundRect">
                <a:avLst>
                  <a:gd name="adj" fmla="val 8259"/>
                </a:avLst>
              </a:prstGeom>
              <a:solidFill>
                <a:srgbClr val="F8F8F8"/>
              </a:solidFill>
              <a:ln w="12700">
                <a:solidFill>
                  <a:schemeClr val="tx1"/>
                </a:solidFill>
                <a:round/>
                <a:headEnd type="none" w="sm" len="sm"/>
                <a:tailEnd type="none" w="sm" len="sm"/>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pSp>
            <p:nvGrpSpPr>
              <p:cNvPr id="11272" name="Group 86"/>
              <p:cNvGrpSpPr>
                <a:grpSpLocks/>
              </p:cNvGrpSpPr>
              <p:nvPr/>
            </p:nvGrpSpPr>
            <p:grpSpPr bwMode="auto">
              <a:xfrm>
                <a:off x="3236" y="597"/>
                <a:ext cx="672" cy="680"/>
                <a:chOff x="3037" y="731"/>
                <a:chExt cx="672" cy="680"/>
              </a:xfrm>
            </p:grpSpPr>
            <p:sp>
              <p:nvSpPr>
                <p:cNvPr id="11314" name="AutoShape 87"/>
                <p:cNvSpPr>
                  <a:spLocks noChangeArrowheads="1"/>
                </p:cNvSpPr>
                <p:nvPr/>
              </p:nvSpPr>
              <p:spPr bwMode="auto">
                <a:xfrm>
                  <a:off x="3037" y="731"/>
                  <a:ext cx="672" cy="680"/>
                </a:xfrm>
                <a:prstGeom prst="foldedCorner">
                  <a:avLst>
                    <a:gd name="adj" fmla="val 12500"/>
                  </a:avLst>
                </a:prstGeom>
                <a:solidFill>
                  <a:srgbClr val="DDDDDD"/>
                </a:solidFill>
                <a:ln w="12700">
                  <a:solidFill>
                    <a:schemeClr val="tx1"/>
                  </a:solidFill>
                  <a:prstDash val="dash"/>
                  <a:round/>
                  <a:headEnd type="none" w="sm" len="sm"/>
                  <a:tailEnd type="none" w="sm" len="sm"/>
                </a:ln>
              </p:spPr>
              <p:txBody>
                <a:bodyPr wrap="none" lIns="0" rIns="0" anchor="ctr"/>
                <a:lstStyle/>
                <a:p>
                  <a:endParaRPr lang="en-US"/>
                </a:p>
              </p:txBody>
            </p:sp>
            <p:sp>
              <p:nvSpPr>
                <p:cNvPr id="11315" name="Text Box 88"/>
                <p:cNvSpPr txBox="1">
                  <a:spLocks noChangeArrowheads="1"/>
                </p:cNvSpPr>
                <p:nvPr/>
              </p:nvSpPr>
              <p:spPr bwMode="auto">
                <a:xfrm>
                  <a:off x="3037" y="731"/>
                  <a:ext cx="672" cy="119"/>
                </a:xfrm>
                <a:prstGeom prst="rect">
                  <a:avLst/>
                </a:prstGeom>
                <a:noFill/>
                <a:ln w="12700">
                  <a:noFill/>
                  <a:miter lim="800000"/>
                  <a:headEnd type="none" w="sm" len="sm"/>
                  <a:tailEnd type="none" w="sm" len="sm"/>
                </a:ln>
              </p:spPr>
              <p:txBody>
                <a:bodyPr lIns="0" rIns="0">
                  <a:spAutoFit/>
                </a:bodyPr>
                <a:lstStyle/>
                <a:p>
                  <a:pPr eaLnBrk="0" hangingPunct="0"/>
                  <a:endParaRPr lang="en-GB" sz="1600">
                    <a:ea typeface="MS PGothic" pitchFamily="34" charset="-128"/>
                  </a:endParaRPr>
                </a:p>
              </p:txBody>
            </p:sp>
            <p:grpSp>
              <p:nvGrpSpPr>
                <p:cNvPr id="11316" name="Group 89"/>
                <p:cNvGrpSpPr>
                  <a:grpSpLocks/>
                </p:cNvGrpSpPr>
                <p:nvPr/>
              </p:nvGrpSpPr>
              <p:grpSpPr bwMode="auto">
                <a:xfrm>
                  <a:off x="3106" y="1022"/>
                  <a:ext cx="528" cy="144"/>
                  <a:chOff x="4148" y="3072"/>
                  <a:chExt cx="528" cy="144"/>
                </a:xfrm>
              </p:grpSpPr>
              <p:sp>
                <p:nvSpPr>
                  <p:cNvPr id="11321" name="Oval 90"/>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1322" name="Oval 91"/>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1323" name="Oval 92"/>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11317" name="Group 93"/>
                <p:cNvGrpSpPr>
                  <a:grpSpLocks/>
                </p:cNvGrpSpPr>
                <p:nvPr/>
              </p:nvGrpSpPr>
              <p:grpSpPr bwMode="auto">
                <a:xfrm>
                  <a:off x="3107" y="1216"/>
                  <a:ext cx="528" cy="144"/>
                  <a:chOff x="4151" y="3266"/>
                  <a:chExt cx="528" cy="144"/>
                </a:xfrm>
              </p:grpSpPr>
              <p:sp>
                <p:nvSpPr>
                  <p:cNvPr id="11318" name="Oval 94"/>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1319" name="Oval 95"/>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1320" name="Oval 96"/>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11273" name="Group 97"/>
              <p:cNvGrpSpPr>
                <a:grpSpLocks/>
              </p:cNvGrpSpPr>
              <p:nvPr/>
            </p:nvGrpSpPr>
            <p:grpSpPr bwMode="auto">
              <a:xfrm>
                <a:off x="3037" y="731"/>
                <a:ext cx="672" cy="680"/>
                <a:chOff x="3037" y="731"/>
                <a:chExt cx="672" cy="680"/>
              </a:xfrm>
            </p:grpSpPr>
            <p:sp>
              <p:nvSpPr>
                <p:cNvPr id="11304" name="AutoShape 98"/>
                <p:cNvSpPr>
                  <a:spLocks noChangeArrowheads="1"/>
                </p:cNvSpPr>
                <p:nvPr/>
              </p:nvSpPr>
              <p:spPr bwMode="auto">
                <a:xfrm>
                  <a:off x="3037" y="731"/>
                  <a:ext cx="672" cy="680"/>
                </a:xfrm>
                <a:prstGeom prst="foldedCorner">
                  <a:avLst>
                    <a:gd name="adj" fmla="val 12500"/>
                  </a:avLst>
                </a:prstGeom>
                <a:solidFill>
                  <a:srgbClr val="DDDDDD"/>
                </a:solidFill>
                <a:ln w="12700">
                  <a:solidFill>
                    <a:schemeClr val="tx1"/>
                  </a:solidFill>
                  <a:prstDash val="dash"/>
                  <a:round/>
                  <a:headEnd type="none" w="sm" len="sm"/>
                  <a:tailEnd type="none" w="sm" len="sm"/>
                </a:ln>
              </p:spPr>
              <p:txBody>
                <a:bodyPr wrap="none" lIns="0" rIns="0" anchor="ctr"/>
                <a:lstStyle/>
                <a:p>
                  <a:endParaRPr lang="en-US"/>
                </a:p>
              </p:txBody>
            </p:sp>
            <p:sp>
              <p:nvSpPr>
                <p:cNvPr id="11305" name="Text Box 99"/>
                <p:cNvSpPr txBox="1">
                  <a:spLocks noChangeArrowheads="1"/>
                </p:cNvSpPr>
                <p:nvPr/>
              </p:nvSpPr>
              <p:spPr bwMode="auto">
                <a:xfrm>
                  <a:off x="3037" y="731"/>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Others…</a:t>
                  </a:r>
                </a:p>
              </p:txBody>
            </p:sp>
            <p:grpSp>
              <p:nvGrpSpPr>
                <p:cNvPr id="11306" name="Group 100"/>
                <p:cNvGrpSpPr>
                  <a:grpSpLocks/>
                </p:cNvGrpSpPr>
                <p:nvPr/>
              </p:nvGrpSpPr>
              <p:grpSpPr bwMode="auto">
                <a:xfrm>
                  <a:off x="3106" y="1022"/>
                  <a:ext cx="528" cy="144"/>
                  <a:chOff x="4148" y="3072"/>
                  <a:chExt cx="528" cy="144"/>
                </a:xfrm>
              </p:grpSpPr>
              <p:sp>
                <p:nvSpPr>
                  <p:cNvPr id="11311" name="Oval 101"/>
                  <p:cNvSpPr>
                    <a:spLocks noChangeArrowheads="1"/>
                  </p:cNvSpPr>
                  <p:nvPr/>
                </p:nvSpPr>
                <p:spPr bwMode="auto">
                  <a:xfrm>
                    <a:off x="4148" y="3072"/>
                    <a:ext cx="144" cy="144"/>
                  </a:xfrm>
                  <a:prstGeom prst="ellipse">
                    <a:avLst/>
                  </a:prstGeom>
                  <a:solidFill>
                    <a:schemeClr val="tx1"/>
                  </a:solidFill>
                  <a:ln w="9525">
                    <a:noFill/>
                    <a:round/>
                    <a:headEnd/>
                    <a:tailEnd/>
                  </a:ln>
                </p:spPr>
                <p:txBody>
                  <a:bodyPr wrap="none" anchor="ctr"/>
                  <a:lstStyle/>
                  <a:p>
                    <a:endParaRPr lang="en-US"/>
                  </a:p>
                </p:txBody>
              </p:sp>
              <p:sp>
                <p:nvSpPr>
                  <p:cNvPr id="11312" name="Oval 102"/>
                  <p:cNvSpPr>
                    <a:spLocks noChangeArrowheads="1"/>
                  </p:cNvSpPr>
                  <p:nvPr/>
                </p:nvSpPr>
                <p:spPr bwMode="auto">
                  <a:xfrm>
                    <a:off x="4340" y="3072"/>
                    <a:ext cx="144" cy="144"/>
                  </a:xfrm>
                  <a:prstGeom prst="ellipse">
                    <a:avLst/>
                  </a:prstGeom>
                  <a:solidFill>
                    <a:schemeClr val="tx1"/>
                  </a:solidFill>
                  <a:ln w="9525">
                    <a:noFill/>
                    <a:round/>
                    <a:headEnd/>
                    <a:tailEnd/>
                  </a:ln>
                </p:spPr>
                <p:txBody>
                  <a:bodyPr wrap="none" anchor="ctr"/>
                  <a:lstStyle/>
                  <a:p>
                    <a:endParaRPr lang="en-US"/>
                  </a:p>
                </p:txBody>
              </p:sp>
              <p:sp>
                <p:nvSpPr>
                  <p:cNvPr id="11313" name="Oval 103"/>
                  <p:cNvSpPr>
                    <a:spLocks noChangeArrowheads="1"/>
                  </p:cNvSpPr>
                  <p:nvPr/>
                </p:nvSpPr>
                <p:spPr bwMode="auto">
                  <a:xfrm>
                    <a:off x="4532" y="3072"/>
                    <a:ext cx="144" cy="144"/>
                  </a:xfrm>
                  <a:prstGeom prst="ellipse">
                    <a:avLst/>
                  </a:prstGeom>
                  <a:solidFill>
                    <a:schemeClr val="tx1"/>
                  </a:solidFill>
                  <a:ln w="9525">
                    <a:noFill/>
                    <a:round/>
                    <a:headEnd/>
                    <a:tailEnd/>
                  </a:ln>
                </p:spPr>
                <p:txBody>
                  <a:bodyPr wrap="none" anchor="ctr"/>
                  <a:lstStyle/>
                  <a:p>
                    <a:endParaRPr lang="en-US"/>
                  </a:p>
                </p:txBody>
              </p:sp>
            </p:grpSp>
            <p:grpSp>
              <p:nvGrpSpPr>
                <p:cNvPr id="11307" name="Group 104"/>
                <p:cNvGrpSpPr>
                  <a:grpSpLocks/>
                </p:cNvGrpSpPr>
                <p:nvPr/>
              </p:nvGrpSpPr>
              <p:grpSpPr bwMode="auto">
                <a:xfrm>
                  <a:off x="3107" y="1216"/>
                  <a:ext cx="528" cy="144"/>
                  <a:chOff x="4151" y="3266"/>
                  <a:chExt cx="528" cy="144"/>
                </a:xfrm>
              </p:grpSpPr>
              <p:sp>
                <p:nvSpPr>
                  <p:cNvPr id="11308" name="Oval 105"/>
                  <p:cNvSpPr>
                    <a:spLocks noChangeArrowheads="1"/>
                  </p:cNvSpPr>
                  <p:nvPr/>
                </p:nvSpPr>
                <p:spPr bwMode="auto">
                  <a:xfrm>
                    <a:off x="4151" y="3266"/>
                    <a:ext cx="144" cy="144"/>
                  </a:xfrm>
                  <a:prstGeom prst="ellipse">
                    <a:avLst/>
                  </a:prstGeom>
                  <a:solidFill>
                    <a:schemeClr val="tx1"/>
                  </a:solidFill>
                  <a:ln w="9525">
                    <a:noFill/>
                    <a:round/>
                    <a:headEnd/>
                    <a:tailEnd/>
                  </a:ln>
                </p:spPr>
                <p:txBody>
                  <a:bodyPr wrap="none" anchor="ctr"/>
                  <a:lstStyle/>
                  <a:p>
                    <a:endParaRPr lang="en-US"/>
                  </a:p>
                </p:txBody>
              </p:sp>
              <p:sp>
                <p:nvSpPr>
                  <p:cNvPr id="11309" name="Oval 106"/>
                  <p:cNvSpPr>
                    <a:spLocks noChangeArrowheads="1"/>
                  </p:cNvSpPr>
                  <p:nvPr/>
                </p:nvSpPr>
                <p:spPr bwMode="auto">
                  <a:xfrm>
                    <a:off x="4343" y="3266"/>
                    <a:ext cx="144" cy="144"/>
                  </a:xfrm>
                  <a:prstGeom prst="ellipse">
                    <a:avLst/>
                  </a:prstGeom>
                  <a:solidFill>
                    <a:schemeClr val="tx1"/>
                  </a:solidFill>
                  <a:ln w="9525">
                    <a:noFill/>
                    <a:round/>
                    <a:headEnd/>
                    <a:tailEnd/>
                  </a:ln>
                </p:spPr>
                <p:txBody>
                  <a:bodyPr wrap="none" anchor="ctr"/>
                  <a:lstStyle/>
                  <a:p>
                    <a:endParaRPr lang="en-US"/>
                  </a:p>
                </p:txBody>
              </p:sp>
              <p:sp>
                <p:nvSpPr>
                  <p:cNvPr id="11310" name="Oval 107"/>
                  <p:cNvSpPr>
                    <a:spLocks noChangeArrowheads="1"/>
                  </p:cNvSpPr>
                  <p:nvPr/>
                </p:nvSpPr>
                <p:spPr bwMode="auto">
                  <a:xfrm>
                    <a:off x="4535" y="3266"/>
                    <a:ext cx="144" cy="144"/>
                  </a:xfrm>
                  <a:prstGeom prst="ellipse">
                    <a:avLst/>
                  </a:prstGeom>
                  <a:solidFill>
                    <a:schemeClr val="tx1"/>
                  </a:solidFill>
                  <a:ln w="9525">
                    <a:noFill/>
                    <a:round/>
                    <a:headEnd/>
                    <a:tailEnd/>
                  </a:ln>
                </p:spPr>
                <p:txBody>
                  <a:bodyPr wrap="none" anchor="ctr"/>
                  <a:lstStyle/>
                  <a:p>
                    <a:endParaRPr lang="en-US"/>
                  </a:p>
                </p:txBody>
              </p:sp>
            </p:grpSp>
          </p:grpSp>
          <p:grpSp>
            <p:nvGrpSpPr>
              <p:cNvPr id="11274" name="Group 108"/>
              <p:cNvGrpSpPr>
                <a:grpSpLocks/>
              </p:cNvGrpSpPr>
              <p:nvPr/>
            </p:nvGrpSpPr>
            <p:grpSpPr bwMode="auto">
              <a:xfrm>
                <a:off x="3638" y="650"/>
                <a:ext cx="672" cy="680"/>
                <a:chOff x="2794" y="1092"/>
                <a:chExt cx="672" cy="680"/>
              </a:xfrm>
            </p:grpSpPr>
            <p:sp>
              <p:nvSpPr>
                <p:cNvPr id="11296" name="AutoShape 109"/>
                <p:cNvSpPr>
                  <a:spLocks noChangeArrowheads="1"/>
                </p:cNvSpPr>
                <p:nvPr/>
              </p:nvSpPr>
              <p:spPr bwMode="auto">
                <a:xfrm>
                  <a:off x="2794" y="1092"/>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1297" name="Text Box 110"/>
                <p:cNvSpPr txBox="1">
                  <a:spLocks noChangeArrowheads="1"/>
                </p:cNvSpPr>
                <p:nvPr/>
              </p:nvSpPr>
              <p:spPr bwMode="auto">
                <a:xfrm>
                  <a:off x="2794" y="1092"/>
                  <a:ext cx="672" cy="292"/>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Commercial</a:t>
                  </a:r>
                  <a:br>
                    <a:rPr lang="en-GB" sz="1600">
                      <a:ea typeface="MS PGothic" pitchFamily="34" charset="-128"/>
                    </a:rPr>
                  </a:br>
                  <a:r>
                    <a:rPr lang="en-GB" sz="1600">
                      <a:ea typeface="MS PGothic" pitchFamily="34" charset="-128"/>
                    </a:rPr>
                    <a:t>Building Auto.</a:t>
                  </a:r>
                </a:p>
              </p:txBody>
            </p:sp>
            <p:sp>
              <p:nvSpPr>
                <p:cNvPr id="11298" name="Oval 111"/>
                <p:cNvSpPr>
                  <a:spLocks noChangeArrowheads="1"/>
                </p:cNvSpPr>
                <p:nvPr/>
              </p:nvSpPr>
              <p:spPr bwMode="auto">
                <a:xfrm>
                  <a:off x="2863" y="1383"/>
                  <a:ext cx="144" cy="144"/>
                </a:xfrm>
                <a:prstGeom prst="ellipse">
                  <a:avLst/>
                </a:prstGeom>
                <a:solidFill>
                  <a:srgbClr val="CC3300"/>
                </a:solidFill>
                <a:ln w="9525">
                  <a:noFill/>
                  <a:round/>
                  <a:headEnd/>
                  <a:tailEnd/>
                </a:ln>
              </p:spPr>
              <p:txBody>
                <a:bodyPr wrap="none" anchor="ctr"/>
                <a:lstStyle/>
                <a:p>
                  <a:endParaRPr lang="en-US"/>
                </a:p>
              </p:txBody>
            </p:sp>
            <p:sp>
              <p:nvSpPr>
                <p:cNvPr id="11299" name="Oval 112"/>
                <p:cNvSpPr>
                  <a:spLocks noChangeArrowheads="1"/>
                </p:cNvSpPr>
                <p:nvPr/>
              </p:nvSpPr>
              <p:spPr bwMode="auto">
                <a:xfrm>
                  <a:off x="3055" y="1383"/>
                  <a:ext cx="144" cy="144"/>
                </a:xfrm>
                <a:prstGeom prst="ellipse">
                  <a:avLst/>
                </a:prstGeom>
                <a:solidFill>
                  <a:srgbClr val="336600"/>
                </a:solidFill>
                <a:ln w="9525">
                  <a:noFill/>
                  <a:round/>
                  <a:headEnd/>
                  <a:tailEnd/>
                </a:ln>
              </p:spPr>
              <p:txBody>
                <a:bodyPr wrap="none" anchor="ctr"/>
                <a:lstStyle/>
                <a:p>
                  <a:endParaRPr lang="en-US"/>
                </a:p>
              </p:txBody>
            </p:sp>
            <p:sp>
              <p:nvSpPr>
                <p:cNvPr id="11300" name="Oval 113"/>
                <p:cNvSpPr>
                  <a:spLocks noChangeArrowheads="1"/>
                </p:cNvSpPr>
                <p:nvPr/>
              </p:nvSpPr>
              <p:spPr bwMode="auto">
                <a:xfrm>
                  <a:off x="3247" y="1383"/>
                  <a:ext cx="144" cy="144"/>
                </a:xfrm>
                <a:prstGeom prst="ellipse">
                  <a:avLst/>
                </a:prstGeom>
                <a:solidFill>
                  <a:srgbClr val="CC9900"/>
                </a:solidFill>
                <a:ln w="9525">
                  <a:noFill/>
                  <a:round/>
                  <a:headEnd/>
                  <a:tailEnd/>
                </a:ln>
              </p:spPr>
              <p:txBody>
                <a:bodyPr wrap="none" anchor="ctr"/>
                <a:lstStyle/>
                <a:p>
                  <a:endParaRPr lang="en-US"/>
                </a:p>
              </p:txBody>
            </p:sp>
            <p:sp>
              <p:nvSpPr>
                <p:cNvPr id="11301" name="Oval 114"/>
                <p:cNvSpPr>
                  <a:spLocks noChangeArrowheads="1"/>
                </p:cNvSpPr>
                <p:nvPr/>
              </p:nvSpPr>
              <p:spPr bwMode="auto">
                <a:xfrm>
                  <a:off x="2864" y="1577"/>
                  <a:ext cx="144" cy="144"/>
                </a:xfrm>
                <a:prstGeom prst="ellipse">
                  <a:avLst/>
                </a:prstGeom>
                <a:solidFill>
                  <a:srgbClr val="CC9900"/>
                </a:solidFill>
                <a:ln w="9525">
                  <a:noFill/>
                  <a:round/>
                  <a:headEnd/>
                  <a:tailEnd/>
                </a:ln>
              </p:spPr>
              <p:txBody>
                <a:bodyPr wrap="none" anchor="ctr"/>
                <a:lstStyle/>
                <a:p>
                  <a:endParaRPr lang="en-US"/>
                </a:p>
              </p:txBody>
            </p:sp>
            <p:sp>
              <p:nvSpPr>
                <p:cNvPr id="11302" name="Oval 115"/>
                <p:cNvSpPr>
                  <a:spLocks noChangeArrowheads="1"/>
                </p:cNvSpPr>
                <p:nvPr/>
              </p:nvSpPr>
              <p:spPr bwMode="auto">
                <a:xfrm>
                  <a:off x="3056" y="1577"/>
                  <a:ext cx="144" cy="144"/>
                </a:xfrm>
                <a:prstGeom prst="ellipse">
                  <a:avLst/>
                </a:prstGeom>
                <a:solidFill>
                  <a:schemeClr val="accent2"/>
                </a:solidFill>
                <a:ln w="9525">
                  <a:noFill/>
                  <a:round/>
                  <a:headEnd/>
                  <a:tailEnd/>
                </a:ln>
              </p:spPr>
              <p:txBody>
                <a:bodyPr wrap="none" anchor="ctr"/>
                <a:lstStyle/>
                <a:p>
                  <a:endParaRPr lang="en-US"/>
                </a:p>
              </p:txBody>
            </p:sp>
            <p:sp>
              <p:nvSpPr>
                <p:cNvPr id="11303" name="Oval 116"/>
                <p:cNvSpPr>
                  <a:spLocks noChangeArrowheads="1"/>
                </p:cNvSpPr>
                <p:nvPr/>
              </p:nvSpPr>
              <p:spPr bwMode="auto">
                <a:xfrm>
                  <a:off x="3248" y="1577"/>
                  <a:ext cx="144" cy="144"/>
                </a:xfrm>
                <a:prstGeom prst="ellipse">
                  <a:avLst/>
                </a:prstGeom>
                <a:solidFill>
                  <a:srgbClr val="990000"/>
                </a:solidFill>
                <a:ln w="9525">
                  <a:noFill/>
                  <a:round/>
                  <a:headEnd/>
                  <a:tailEnd/>
                </a:ln>
              </p:spPr>
              <p:txBody>
                <a:bodyPr wrap="none" anchor="ctr"/>
                <a:lstStyle/>
                <a:p>
                  <a:endParaRPr lang="en-US"/>
                </a:p>
              </p:txBody>
            </p:sp>
          </p:grpSp>
          <p:sp>
            <p:nvSpPr>
              <p:cNvPr id="11275" name="Text Box 117"/>
              <p:cNvSpPr txBox="1">
                <a:spLocks noChangeArrowheads="1"/>
              </p:cNvSpPr>
              <p:nvPr/>
            </p:nvSpPr>
            <p:spPr bwMode="auto">
              <a:xfrm>
                <a:off x="2889" y="361"/>
                <a:ext cx="1408" cy="140"/>
              </a:xfrm>
              <a:prstGeom prst="rect">
                <a:avLst/>
              </a:prstGeom>
              <a:noFill/>
              <a:ln w="12700">
                <a:noFill/>
                <a:miter lim="800000"/>
                <a:headEnd type="none" w="sm" len="sm"/>
                <a:tailEnd type="none" w="sm" len="sm"/>
              </a:ln>
            </p:spPr>
            <p:txBody>
              <a:bodyPr>
                <a:spAutoFit/>
              </a:bodyPr>
              <a:lstStyle/>
              <a:p>
                <a:pPr eaLnBrk="0" hangingPunct="0"/>
                <a:r>
                  <a:rPr lang="en-GB" sz="2000" b="1">
                    <a:ea typeface="MS PGothic" pitchFamily="34" charset="-128"/>
                  </a:rPr>
                  <a:t>Application Profiles</a:t>
                </a:r>
              </a:p>
            </p:txBody>
          </p:sp>
          <p:grpSp>
            <p:nvGrpSpPr>
              <p:cNvPr id="11276" name="Group 118"/>
              <p:cNvGrpSpPr>
                <a:grpSpLocks/>
              </p:cNvGrpSpPr>
              <p:nvPr/>
            </p:nvGrpSpPr>
            <p:grpSpPr bwMode="auto">
              <a:xfrm>
                <a:off x="3173" y="915"/>
                <a:ext cx="672" cy="680"/>
                <a:chOff x="3602" y="841"/>
                <a:chExt cx="672" cy="680"/>
              </a:xfrm>
            </p:grpSpPr>
            <p:grpSp>
              <p:nvGrpSpPr>
                <p:cNvPr id="11286" name="Group 119"/>
                <p:cNvGrpSpPr>
                  <a:grpSpLocks/>
                </p:cNvGrpSpPr>
                <p:nvPr/>
              </p:nvGrpSpPr>
              <p:grpSpPr bwMode="auto">
                <a:xfrm>
                  <a:off x="3602" y="841"/>
                  <a:ext cx="672" cy="680"/>
                  <a:chOff x="3163" y="880"/>
                  <a:chExt cx="672" cy="680"/>
                </a:xfrm>
              </p:grpSpPr>
              <p:sp>
                <p:nvSpPr>
                  <p:cNvPr id="11290" name="AutoShape 120"/>
                  <p:cNvSpPr>
                    <a:spLocks noChangeArrowheads="1"/>
                  </p:cNvSpPr>
                  <p:nvPr/>
                </p:nvSpPr>
                <p:spPr bwMode="auto">
                  <a:xfrm>
                    <a:off x="3163" y="880"/>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1291" name="Text Box 121"/>
                  <p:cNvSpPr txBox="1">
                    <a:spLocks noChangeArrowheads="1"/>
                  </p:cNvSpPr>
                  <p:nvPr/>
                </p:nvSpPr>
                <p:spPr bwMode="auto">
                  <a:xfrm>
                    <a:off x="3163" y="880"/>
                    <a:ext cx="672" cy="119"/>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AMI</a:t>
                    </a:r>
                  </a:p>
                </p:txBody>
              </p:sp>
              <p:sp>
                <p:nvSpPr>
                  <p:cNvPr id="11292" name="Oval 122"/>
                  <p:cNvSpPr>
                    <a:spLocks noChangeArrowheads="1"/>
                  </p:cNvSpPr>
                  <p:nvPr/>
                </p:nvSpPr>
                <p:spPr bwMode="auto">
                  <a:xfrm>
                    <a:off x="3424" y="1171"/>
                    <a:ext cx="144" cy="144"/>
                  </a:xfrm>
                  <a:prstGeom prst="ellipse">
                    <a:avLst/>
                  </a:prstGeom>
                  <a:solidFill>
                    <a:srgbClr val="336600"/>
                  </a:solidFill>
                  <a:ln w="9525">
                    <a:noFill/>
                    <a:round/>
                    <a:headEnd/>
                    <a:tailEnd/>
                  </a:ln>
                </p:spPr>
                <p:txBody>
                  <a:bodyPr wrap="none" anchor="ctr"/>
                  <a:lstStyle/>
                  <a:p>
                    <a:endParaRPr lang="en-US"/>
                  </a:p>
                </p:txBody>
              </p:sp>
              <p:sp>
                <p:nvSpPr>
                  <p:cNvPr id="11293" name="Oval 123"/>
                  <p:cNvSpPr>
                    <a:spLocks noChangeArrowheads="1"/>
                  </p:cNvSpPr>
                  <p:nvPr/>
                </p:nvSpPr>
                <p:spPr bwMode="auto">
                  <a:xfrm>
                    <a:off x="3616" y="1171"/>
                    <a:ext cx="144" cy="144"/>
                  </a:xfrm>
                  <a:prstGeom prst="ellipse">
                    <a:avLst/>
                  </a:prstGeom>
                  <a:solidFill>
                    <a:srgbClr val="CC3300"/>
                  </a:solidFill>
                  <a:ln w="9525">
                    <a:noFill/>
                    <a:round/>
                    <a:headEnd/>
                    <a:tailEnd/>
                  </a:ln>
                </p:spPr>
                <p:txBody>
                  <a:bodyPr wrap="none" anchor="ctr"/>
                  <a:lstStyle/>
                  <a:p>
                    <a:endParaRPr lang="en-US"/>
                  </a:p>
                </p:txBody>
              </p:sp>
              <p:sp>
                <p:nvSpPr>
                  <p:cNvPr id="11294" name="Oval 124"/>
                  <p:cNvSpPr>
                    <a:spLocks noChangeArrowheads="1"/>
                  </p:cNvSpPr>
                  <p:nvPr/>
                </p:nvSpPr>
                <p:spPr bwMode="auto">
                  <a:xfrm>
                    <a:off x="3425" y="1365"/>
                    <a:ext cx="144" cy="144"/>
                  </a:xfrm>
                  <a:prstGeom prst="ellipse">
                    <a:avLst/>
                  </a:prstGeom>
                  <a:solidFill>
                    <a:schemeClr val="accent2"/>
                  </a:solidFill>
                  <a:ln w="9525">
                    <a:noFill/>
                    <a:round/>
                    <a:headEnd/>
                    <a:tailEnd/>
                  </a:ln>
                </p:spPr>
                <p:txBody>
                  <a:bodyPr wrap="none" anchor="ctr"/>
                  <a:lstStyle/>
                  <a:p>
                    <a:endParaRPr lang="en-US"/>
                  </a:p>
                </p:txBody>
              </p:sp>
              <p:sp>
                <p:nvSpPr>
                  <p:cNvPr id="11295" name="Oval 125"/>
                  <p:cNvSpPr>
                    <a:spLocks noChangeArrowheads="1"/>
                  </p:cNvSpPr>
                  <p:nvPr/>
                </p:nvSpPr>
                <p:spPr bwMode="auto">
                  <a:xfrm>
                    <a:off x="3617" y="1365"/>
                    <a:ext cx="144" cy="144"/>
                  </a:xfrm>
                  <a:prstGeom prst="ellipse">
                    <a:avLst/>
                  </a:prstGeom>
                  <a:solidFill>
                    <a:srgbClr val="660066"/>
                  </a:solidFill>
                  <a:ln w="9525">
                    <a:noFill/>
                    <a:round/>
                    <a:headEnd/>
                    <a:tailEnd/>
                  </a:ln>
                </p:spPr>
                <p:txBody>
                  <a:bodyPr wrap="none" anchor="ctr"/>
                  <a:lstStyle/>
                  <a:p>
                    <a:endParaRPr lang="en-US"/>
                  </a:p>
                </p:txBody>
              </p:sp>
            </p:grpSp>
            <p:grpSp>
              <p:nvGrpSpPr>
                <p:cNvPr id="11287" name="Group 126"/>
                <p:cNvGrpSpPr>
                  <a:grpSpLocks/>
                </p:cNvGrpSpPr>
                <p:nvPr/>
              </p:nvGrpSpPr>
              <p:grpSpPr bwMode="auto">
                <a:xfrm>
                  <a:off x="3662" y="1132"/>
                  <a:ext cx="145" cy="338"/>
                  <a:chOff x="3232" y="1171"/>
                  <a:chExt cx="145" cy="338"/>
                </a:xfrm>
              </p:grpSpPr>
              <p:sp>
                <p:nvSpPr>
                  <p:cNvPr id="11288" name="Oval 127"/>
                  <p:cNvSpPr>
                    <a:spLocks noChangeArrowheads="1"/>
                  </p:cNvSpPr>
                  <p:nvPr/>
                </p:nvSpPr>
                <p:spPr bwMode="auto">
                  <a:xfrm>
                    <a:off x="3232" y="1171"/>
                    <a:ext cx="144" cy="144"/>
                  </a:xfrm>
                  <a:prstGeom prst="ellipse">
                    <a:avLst/>
                  </a:prstGeom>
                  <a:solidFill>
                    <a:srgbClr val="CC3300"/>
                  </a:solidFill>
                  <a:ln w="9525">
                    <a:noFill/>
                    <a:round/>
                    <a:headEnd/>
                    <a:tailEnd/>
                  </a:ln>
                </p:spPr>
                <p:txBody>
                  <a:bodyPr wrap="none" anchor="ctr"/>
                  <a:lstStyle/>
                  <a:p>
                    <a:endParaRPr lang="en-US"/>
                  </a:p>
                </p:txBody>
              </p:sp>
              <p:sp>
                <p:nvSpPr>
                  <p:cNvPr id="11289" name="Oval 128"/>
                  <p:cNvSpPr>
                    <a:spLocks noChangeArrowheads="1"/>
                  </p:cNvSpPr>
                  <p:nvPr/>
                </p:nvSpPr>
                <p:spPr bwMode="auto">
                  <a:xfrm>
                    <a:off x="3233" y="1365"/>
                    <a:ext cx="144" cy="144"/>
                  </a:xfrm>
                  <a:prstGeom prst="ellipse">
                    <a:avLst/>
                  </a:prstGeom>
                  <a:solidFill>
                    <a:srgbClr val="CC9900"/>
                  </a:solidFill>
                  <a:ln w="9525">
                    <a:noFill/>
                    <a:round/>
                    <a:headEnd/>
                    <a:tailEnd/>
                  </a:ln>
                </p:spPr>
                <p:txBody>
                  <a:bodyPr wrap="none" anchor="ctr"/>
                  <a:lstStyle/>
                  <a:p>
                    <a:endParaRPr lang="en-US"/>
                  </a:p>
                </p:txBody>
              </p:sp>
            </p:grpSp>
          </p:grpSp>
          <p:grpSp>
            <p:nvGrpSpPr>
              <p:cNvPr id="11277" name="Group 129"/>
              <p:cNvGrpSpPr>
                <a:grpSpLocks/>
              </p:cNvGrpSpPr>
              <p:nvPr/>
            </p:nvGrpSpPr>
            <p:grpSpPr bwMode="auto">
              <a:xfrm>
                <a:off x="2809" y="1073"/>
                <a:ext cx="672" cy="680"/>
                <a:chOff x="2794" y="1092"/>
                <a:chExt cx="672" cy="680"/>
              </a:xfrm>
            </p:grpSpPr>
            <p:sp>
              <p:nvSpPr>
                <p:cNvPr id="11278" name="AutoShape 130"/>
                <p:cNvSpPr>
                  <a:spLocks noChangeArrowheads="1"/>
                </p:cNvSpPr>
                <p:nvPr/>
              </p:nvSpPr>
              <p:spPr bwMode="auto">
                <a:xfrm>
                  <a:off x="2794" y="1092"/>
                  <a:ext cx="672" cy="680"/>
                </a:xfrm>
                <a:prstGeom prst="foldedCorner">
                  <a:avLst>
                    <a:gd name="adj" fmla="val 12500"/>
                  </a:avLst>
                </a:prstGeom>
                <a:solidFill>
                  <a:srgbClr val="DDDDDD"/>
                </a:solidFill>
                <a:ln w="12700">
                  <a:solidFill>
                    <a:schemeClr val="tx1"/>
                  </a:solidFill>
                  <a:round/>
                  <a:headEnd type="none" w="sm" len="sm"/>
                  <a:tailEnd type="none" w="sm" len="sm"/>
                </a:ln>
              </p:spPr>
              <p:txBody>
                <a:bodyPr wrap="none" lIns="0" rIns="0" anchor="ctr"/>
                <a:lstStyle/>
                <a:p>
                  <a:endParaRPr lang="en-US"/>
                </a:p>
              </p:txBody>
            </p:sp>
            <p:sp>
              <p:nvSpPr>
                <p:cNvPr id="11279" name="Text Box 131"/>
                <p:cNvSpPr txBox="1">
                  <a:spLocks noChangeArrowheads="1"/>
                </p:cNvSpPr>
                <p:nvPr/>
              </p:nvSpPr>
              <p:spPr bwMode="auto">
                <a:xfrm>
                  <a:off x="2794" y="1092"/>
                  <a:ext cx="672" cy="205"/>
                </a:xfrm>
                <a:prstGeom prst="rect">
                  <a:avLst/>
                </a:prstGeom>
                <a:noFill/>
                <a:ln w="12700">
                  <a:noFill/>
                  <a:miter lim="800000"/>
                  <a:headEnd type="none" w="sm" len="sm"/>
                  <a:tailEnd type="none" w="sm" len="sm"/>
                </a:ln>
              </p:spPr>
              <p:txBody>
                <a:bodyPr lIns="0" rIns="0">
                  <a:spAutoFit/>
                </a:bodyPr>
                <a:lstStyle/>
                <a:p>
                  <a:pPr eaLnBrk="0" hangingPunct="0"/>
                  <a:r>
                    <a:rPr lang="en-GB" sz="1600">
                      <a:ea typeface="MS PGothic" pitchFamily="34" charset="-128"/>
                    </a:rPr>
                    <a:t>Home</a:t>
                  </a:r>
                  <a:br>
                    <a:rPr lang="en-GB" sz="1600">
                      <a:ea typeface="MS PGothic" pitchFamily="34" charset="-128"/>
                    </a:rPr>
                  </a:br>
                  <a:r>
                    <a:rPr lang="en-GB" sz="1600">
                      <a:ea typeface="MS PGothic" pitchFamily="34" charset="-128"/>
                    </a:rPr>
                    <a:t>Automation</a:t>
                  </a:r>
                </a:p>
              </p:txBody>
            </p:sp>
            <p:sp>
              <p:nvSpPr>
                <p:cNvPr id="11280" name="Oval 132"/>
                <p:cNvSpPr>
                  <a:spLocks noChangeArrowheads="1"/>
                </p:cNvSpPr>
                <p:nvPr/>
              </p:nvSpPr>
              <p:spPr bwMode="auto">
                <a:xfrm>
                  <a:off x="2863" y="1383"/>
                  <a:ext cx="144" cy="144"/>
                </a:xfrm>
                <a:prstGeom prst="ellipse">
                  <a:avLst/>
                </a:prstGeom>
                <a:solidFill>
                  <a:srgbClr val="CC3300"/>
                </a:solidFill>
                <a:ln w="9525">
                  <a:noFill/>
                  <a:round/>
                  <a:headEnd/>
                  <a:tailEnd/>
                </a:ln>
              </p:spPr>
              <p:txBody>
                <a:bodyPr wrap="none" anchor="ctr"/>
                <a:lstStyle/>
                <a:p>
                  <a:endParaRPr lang="en-US"/>
                </a:p>
              </p:txBody>
            </p:sp>
            <p:sp>
              <p:nvSpPr>
                <p:cNvPr id="11281" name="Oval 133"/>
                <p:cNvSpPr>
                  <a:spLocks noChangeArrowheads="1"/>
                </p:cNvSpPr>
                <p:nvPr/>
              </p:nvSpPr>
              <p:spPr bwMode="auto">
                <a:xfrm>
                  <a:off x="3055" y="1383"/>
                  <a:ext cx="144" cy="144"/>
                </a:xfrm>
                <a:prstGeom prst="ellipse">
                  <a:avLst/>
                </a:prstGeom>
                <a:solidFill>
                  <a:srgbClr val="336600"/>
                </a:solidFill>
                <a:ln w="9525">
                  <a:noFill/>
                  <a:round/>
                  <a:headEnd/>
                  <a:tailEnd/>
                </a:ln>
              </p:spPr>
              <p:txBody>
                <a:bodyPr wrap="none" anchor="ctr"/>
                <a:lstStyle/>
                <a:p>
                  <a:endParaRPr lang="en-US"/>
                </a:p>
              </p:txBody>
            </p:sp>
            <p:sp>
              <p:nvSpPr>
                <p:cNvPr id="11282" name="Oval 134"/>
                <p:cNvSpPr>
                  <a:spLocks noChangeArrowheads="1"/>
                </p:cNvSpPr>
                <p:nvPr/>
              </p:nvSpPr>
              <p:spPr bwMode="auto">
                <a:xfrm>
                  <a:off x="3247" y="1383"/>
                  <a:ext cx="144" cy="144"/>
                </a:xfrm>
                <a:prstGeom prst="ellipse">
                  <a:avLst/>
                </a:prstGeom>
                <a:solidFill>
                  <a:srgbClr val="CC9900"/>
                </a:solidFill>
                <a:ln w="9525">
                  <a:noFill/>
                  <a:round/>
                  <a:headEnd/>
                  <a:tailEnd/>
                </a:ln>
              </p:spPr>
              <p:txBody>
                <a:bodyPr wrap="none" anchor="ctr"/>
                <a:lstStyle/>
                <a:p>
                  <a:endParaRPr lang="en-US"/>
                </a:p>
              </p:txBody>
            </p:sp>
            <p:sp>
              <p:nvSpPr>
                <p:cNvPr id="11283" name="Oval 135"/>
                <p:cNvSpPr>
                  <a:spLocks noChangeArrowheads="1"/>
                </p:cNvSpPr>
                <p:nvPr/>
              </p:nvSpPr>
              <p:spPr bwMode="auto">
                <a:xfrm>
                  <a:off x="2864" y="1577"/>
                  <a:ext cx="144" cy="144"/>
                </a:xfrm>
                <a:prstGeom prst="ellipse">
                  <a:avLst/>
                </a:prstGeom>
                <a:solidFill>
                  <a:srgbClr val="CC9900"/>
                </a:solidFill>
                <a:ln w="9525">
                  <a:noFill/>
                  <a:round/>
                  <a:headEnd/>
                  <a:tailEnd/>
                </a:ln>
              </p:spPr>
              <p:txBody>
                <a:bodyPr wrap="none" anchor="ctr"/>
                <a:lstStyle/>
                <a:p>
                  <a:endParaRPr lang="en-US"/>
                </a:p>
              </p:txBody>
            </p:sp>
            <p:sp>
              <p:nvSpPr>
                <p:cNvPr id="11284" name="Oval 136"/>
                <p:cNvSpPr>
                  <a:spLocks noChangeArrowheads="1"/>
                </p:cNvSpPr>
                <p:nvPr/>
              </p:nvSpPr>
              <p:spPr bwMode="auto">
                <a:xfrm>
                  <a:off x="3056" y="1577"/>
                  <a:ext cx="144" cy="144"/>
                </a:xfrm>
                <a:prstGeom prst="ellipse">
                  <a:avLst/>
                </a:prstGeom>
                <a:solidFill>
                  <a:schemeClr val="accent2"/>
                </a:solidFill>
                <a:ln w="9525">
                  <a:noFill/>
                  <a:round/>
                  <a:headEnd/>
                  <a:tailEnd/>
                </a:ln>
              </p:spPr>
              <p:txBody>
                <a:bodyPr wrap="none" anchor="ctr"/>
                <a:lstStyle/>
                <a:p>
                  <a:endParaRPr lang="en-US"/>
                </a:p>
              </p:txBody>
            </p:sp>
            <p:sp>
              <p:nvSpPr>
                <p:cNvPr id="11285" name="Oval 137"/>
                <p:cNvSpPr>
                  <a:spLocks noChangeArrowheads="1"/>
                </p:cNvSpPr>
                <p:nvPr/>
              </p:nvSpPr>
              <p:spPr bwMode="auto">
                <a:xfrm>
                  <a:off x="3248" y="1577"/>
                  <a:ext cx="144" cy="144"/>
                </a:xfrm>
                <a:prstGeom prst="ellipse">
                  <a:avLst/>
                </a:prstGeom>
                <a:solidFill>
                  <a:srgbClr val="990000"/>
                </a:solidFill>
                <a:ln w="9525">
                  <a:noFill/>
                  <a:round/>
                  <a:headEnd/>
                  <a:tailEnd/>
                </a:ln>
              </p:spPr>
              <p:txBody>
                <a:bodyPr wrap="none" anchor="ctr"/>
                <a:lstStyle/>
                <a:p>
                  <a:endParaRPr lang="en-US"/>
                </a:p>
              </p:txBody>
            </p:sp>
          </p:grpSp>
        </p:grpSp>
        <p:sp>
          <p:nvSpPr>
            <p:cNvPr id="11270" name="AutoShape 138"/>
            <p:cNvSpPr>
              <a:spLocks noChangeArrowheads="1"/>
            </p:cNvSpPr>
            <p:nvPr/>
          </p:nvSpPr>
          <p:spPr bwMode="auto">
            <a:xfrm>
              <a:off x="1698" y="1215"/>
              <a:ext cx="170" cy="270"/>
            </a:xfrm>
            <a:prstGeom prst="rightArrow">
              <a:avLst>
                <a:gd name="adj1" fmla="val 53657"/>
                <a:gd name="adj2" fmla="val 48579"/>
              </a:avLst>
            </a:prstGeom>
            <a:solidFill>
              <a:schemeClr val="tx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Home Automation (HA) Profile</a:t>
            </a:r>
          </a:p>
        </p:txBody>
      </p:sp>
      <p:sp>
        <p:nvSpPr>
          <p:cNvPr id="12291" name="Rectangle 3"/>
          <p:cNvSpPr>
            <a:spLocks noGrp="1" noChangeArrowheads="1"/>
          </p:cNvSpPr>
          <p:nvPr>
            <p:ph sz="half" idx="1"/>
          </p:nvPr>
        </p:nvSpPr>
        <p:spPr>
          <a:xfrm>
            <a:off x="227012" y="838200"/>
            <a:ext cx="5030787" cy="5715000"/>
          </a:xfrm>
        </p:spPr>
        <p:txBody>
          <a:bodyPr/>
          <a:lstStyle/>
          <a:p>
            <a:r>
              <a:rPr lang="en-US" dirty="0" smtClean="0"/>
              <a:t>Defined by </a:t>
            </a:r>
            <a:r>
              <a:rPr lang="en-US" dirty="0" err="1" smtClean="0"/>
              <a:t>ZigBee</a:t>
            </a:r>
            <a:r>
              <a:rPr lang="en-US" dirty="0" smtClean="0"/>
              <a:t> Alliance’s ZHA group</a:t>
            </a:r>
          </a:p>
          <a:p>
            <a:r>
              <a:rPr lang="en-US" dirty="0" smtClean="0"/>
              <a:t>Interface between devices in the home or small building</a:t>
            </a:r>
          </a:p>
          <a:p>
            <a:pPr lvl="1"/>
            <a:r>
              <a:rPr lang="en-US" dirty="0" smtClean="0"/>
              <a:t>Often used in hospitality scenarios as well</a:t>
            </a:r>
          </a:p>
          <a:p>
            <a:pPr lvl="1"/>
            <a:r>
              <a:rPr lang="en-US" dirty="0" smtClean="0"/>
              <a:t>Becoming key part of the emerging security / monitoring / automation (SMA) market</a:t>
            </a:r>
          </a:p>
          <a:p>
            <a:r>
              <a:rPr lang="en-US" dirty="0" err="1" smtClean="0"/>
              <a:t>ZigBee</a:t>
            </a:r>
            <a:r>
              <a:rPr lang="en-US" dirty="0" smtClean="0"/>
              <a:t> Residential Security (NWK layer encryption)</a:t>
            </a:r>
          </a:p>
          <a:p>
            <a:r>
              <a:rPr lang="en-US" dirty="0" err="1" smtClean="0"/>
              <a:t>ZigBee</a:t>
            </a:r>
            <a:r>
              <a:rPr lang="en-US" dirty="0" smtClean="0"/>
              <a:t> Pro required for routers and coordinators</a:t>
            </a:r>
          </a:p>
          <a:p>
            <a:pPr lvl="1"/>
            <a:r>
              <a:rPr lang="en-US" dirty="0" err="1" smtClean="0"/>
              <a:t>ZigBee</a:t>
            </a:r>
            <a:r>
              <a:rPr lang="en-US" dirty="0" smtClean="0"/>
              <a:t> 2006/2007 feature sets supported for end devices</a:t>
            </a:r>
          </a:p>
          <a:p>
            <a:r>
              <a:rPr lang="en-US" dirty="0" smtClean="0"/>
              <a:t>Small to large networks, generally with central gateways</a:t>
            </a:r>
          </a:p>
          <a:p>
            <a:r>
              <a:rPr lang="en-US" dirty="0" smtClean="0"/>
              <a:t>Interoperability, ease of installation/setup are key </a:t>
            </a:r>
            <a:r>
              <a:rPr lang="en-US" dirty="0" smtClean="0"/>
              <a:t>concerns</a:t>
            </a:r>
          </a:p>
        </p:txBody>
      </p:sp>
      <p:sp>
        <p:nvSpPr>
          <p:cNvPr id="5" name="Content Placeholder 4"/>
          <p:cNvSpPr>
            <a:spLocks noGrp="1"/>
          </p:cNvSpPr>
          <p:nvPr>
            <p:ph sz="half" idx="2"/>
          </p:nvPr>
        </p:nvSpPr>
        <p:spPr>
          <a:xfrm>
            <a:off x="5638800" y="838200"/>
            <a:ext cx="3271838" cy="4267200"/>
          </a:xfrm>
          <a:solidFill>
            <a:schemeClr val="bg1">
              <a:lumMod val="95000"/>
            </a:schemeClr>
          </a:solidFill>
        </p:spPr>
        <p:txBody>
          <a:bodyPr/>
          <a:lstStyle/>
          <a:p>
            <a:r>
              <a:rPr lang="en-US" dirty="0" smtClean="0"/>
              <a:t>Clusters used:</a:t>
            </a:r>
          </a:p>
          <a:p>
            <a:pPr lvl="1"/>
            <a:r>
              <a:rPr lang="en-US" dirty="0" smtClean="0"/>
              <a:t>General </a:t>
            </a:r>
            <a:r>
              <a:rPr lang="en-US" dirty="0" smtClean="0"/>
              <a:t/>
            </a:r>
            <a:br>
              <a:rPr lang="en-US" dirty="0" smtClean="0"/>
            </a:br>
            <a:r>
              <a:rPr lang="en-US" dirty="0" smtClean="0"/>
              <a:t>(</a:t>
            </a:r>
            <a:r>
              <a:rPr lang="en-US" dirty="0" smtClean="0"/>
              <a:t>Basic, On/Off, Groups, Scenes, …)</a:t>
            </a:r>
          </a:p>
          <a:p>
            <a:pPr lvl="1"/>
            <a:r>
              <a:rPr lang="en-US" dirty="0" smtClean="0"/>
              <a:t>Measurement/Sensing </a:t>
            </a:r>
            <a:r>
              <a:rPr lang="en-US" dirty="0" smtClean="0"/>
              <a:t/>
            </a:r>
            <a:br>
              <a:rPr lang="en-US" dirty="0" smtClean="0"/>
            </a:br>
            <a:r>
              <a:rPr lang="en-US" dirty="0" smtClean="0"/>
              <a:t>(</a:t>
            </a:r>
            <a:r>
              <a:rPr lang="en-US" dirty="0" smtClean="0"/>
              <a:t>Light, Temp, Pressure)</a:t>
            </a:r>
          </a:p>
          <a:p>
            <a:pPr lvl="1"/>
            <a:r>
              <a:rPr lang="en-US" dirty="0" smtClean="0"/>
              <a:t>Lighting </a:t>
            </a:r>
            <a:r>
              <a:rPr lang="en-US" dirty="0" smtClean="0"/>
              <a:t/>
            </a:r>
            <a:br>
              <a:rPr lang="en-US" dirty="0" smtClean="0"/>
            </a:br>
            <a:r>
              <a:rPr lang="en-US" dirty="0" smtClean="0"/>
              <a:t>(</a:t>
            </a:r>
            <a:r>
              <a:rPr lang="en-US" dirty="0" smtClean="0"/>
              <a:t>Color Control)</a:t>
            </a:r>
          </a:p>
          <a:p>
            <a:pPr lvl="1"/>
            <a:r>
              <a:rPr lang="en-US" dirty="0" smtClean="0"/>
              <a:t>HVAC </a:t>
            </a:r>
            <a:r>
              <a:rPr lang="en-US" dirty="0" smtClean="0"/>
              <a:t/>
            </a:r>
            <a:br>
              <a:rPr lang="en-US" dirty="0" smtClean="0"/>
            </a:br>
            <a:r>
              <a:rPr lang="en-US" dirty="0" smtClean="0"/>
              <a:t>(</a:t>
            </a:r>
            <a:r>
              <a:rPr lang="en-US" dirty="0" smtClean="0"/>
              <a:t>Thermostats, fans, pumps)</a:t>
            </a:r>
          </a:p>
          <a:p>
            <a:pPr lvl="1"/>
            <a:r>
              <a:rPr lang="en-US" dirty="0" smtClean="0"/>
              <a:t>Closures </a:t>
            </a:r>
            <a:r>
              <a:rPr lang="en-US" dirty="0" smtClean="0"/>
              <a:t/>
            </a:r>
            <a:br>
              <a:rPr lang="en-US" dirty="0" smtClean="0"/>
            </a:br>
            <a:r>
              <a:rPr lang="en-US" dirty="0" smtClean="0"/>
              <a:t>(</a:t>
            </a:r>
            <a:r>
              <a:rPr lang="en-US" dirty="0" smtClean="0"/>
              <a:t>Shade controls)</a:t>
            </a:r>
          </a:p>
          <a:p>
            <a:pPr lvl="1"/>
            <a:r>
              <a:rPr lang="en-US" dirty="0" smtClean="0"/>
              <a:t>Security/Safety </a:t>
            </a:r>
            <a:r>
              <a:rPr lang="en-US" dirty="0" smtClean="0"/>
              <a:t/>
            </a:r>
            <a:br>
              <a:rPr lang="en-US" dirty="0" smtClean="0"/>
            </a:br>
            <a:r>
              <a:rPr lang="en-US" dirty="0" smtClean="0"/>
              <a:t>(</a:t>
            </a:r>
            <a:r>
              <a:rPr lang="en-US" dirty="0" smtClean="0"/>
              <a:t>Alarms, zones, …)</a:t>
            </a:r>
            <a:endParaRPr lang="en-US" dirty="0"/>
          </a:p>
        </p:txBody>
      </p:sp>
    </p:spTree>
  </p:cSld>
  <p:clrMapOvr>
    <a:masterClrMapping/>
  </p:clrMapOvr>
</p:sld>
</file>

<file path=ppt/theme/theme1.xml><?xml version="1.0" encoding="utf-8"?>
<a:theme xmlns:a="http://schemas.openxmlformats.org/drawingml/2006/main" name="SiliconLabsTemplate-dkbluegradi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onLabs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conLabs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conLabs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conLabs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conLabs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conLab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conLab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conLab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liconLabsTemplate 8">
        <a:dk1>
          <a:srgbClr val="000000"/>
        </a:dk1>
        <a:lt1>
          <a:srgbClr val="FFFFFF"/>
        </a:lt1>
        <a:dk2>
          <a:srgbClr val="990000"/>
        </a:dk2>
        <a:lt2>
          <a:srgbClr val="808080"/>
        </a:lt2>
        <a:accent1>
          <a:srgbClr val="1C95C0"/>
        </a:accent1>
        <a:accent2>
          <a:srgbClr val="164196"/>
        </a:accent2>
        <a:accent3>
          <a:srgbClr val="FFFFFF"/>
        </a:accent3>
        <a:accent4>
          <a:srgbClr val="000000"/>
        </a:accent4>
        <a:accent5>
          <a:srgbClr val="ABC8DC"/>
        </a:accent5>
        <a:accent6>
          <a:srgbClr val="133A8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2411</TotalTime>
  <Words>6445</Words>
  <Application>Microsoft Office PowerPoint</Application>
  <PresentationFormat>On-screen Show (4:3)</PresentationFormat>
  <Paragraphs>904</Paragraphs>
  <Slides>56</Slides>
  <Notes>52</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SiliconLabsTemplate-dkbluegradient</vt:lpstr>
      <vt:lpstr>Photo Editor Photo</vt:lpstr>
      <vt:lpstr>ZigBee™ Concepts</vt:lpstr>
      <vt:lpstr>What is ZigBee?</vt:lpstr>
      <vt:lpstr>ZigBee Applications</vt:lpstr>
      <vt:lpstr>ZigBee Systems Architecture</vt:lpstr>
      <vt:lpstr>ZigBee Stack Architecture</vt:lpstr>
      <vt:lpstr>ZigBee Concepts: Application Profile</vt:lpstr>
      <vt:lpstr>ZigBee Concepts: Clusters</vt:lpstr>
      <vt:lpstr>Slide 8</vt:lpstr>
      <vt:lpstr>Home Automation (HA) Profile</vt:lpstr>
      <vt:lpstr>Home Automation (HA) Profile – Device Types</vt:lpstr>
      <vt:lpstr>Smart Energy (SE) Profile</vt:lpstr>
      <vt:lpstr>Smart Energy (SE) Profile – Device Types</vt:lpstr>
      <vt:lpstr>New Areas of ZigBee Development</vt:lpstr>
      <vt:lpstr>New Areas of ZigBee Development (cont.)</vt:lpstr>
      <vt:lpstr>ZigBee Concepts: Endpoints</vt:lpstr>
      <vt:lpstr>ZigBee Concepts: Node Types</vt:lpstr>
      <vt:lpstr>ZigBee Concepts: PAN ID</vt:lpstr>
      <vt:lpstr>ZigBee Concepts: Extended PAN ID</vt:lpstr>
      <vt:lpstr>ZigBee Concepts: Addresses</vt:lpstr>
      <vt:lpstr>Creating a Network</vt:lpstr>
      <vt:lpstr>Joining a Network</vt:lpstr>
      <vt:lpstr>ZigBee Concepts: Standard Security</vt:lpstr>
      <vt:lpstr>ZigBee Concepts: Security </vt:lpstr>
      <vt:lpstr>Network Authentication Process</vt:lpstr>
      <vt:lpstr>ZigBee Concepts: Messages</vt:lpstr>
      <vt:lpstr>ZigBee Concepts: Messages</vt:lpstr>
      <vt:lpstr>ZigBee: Routing and End Devices</vt:lpstr>
      <vt:lpstr>ZigBee: Routing and Large Networks</vt:lpstr>
      <vt:lpstr>ZigBee: Routing and Large Networks</vt:lpstr>
      <vt:lpstr>ZigBee: Manufacturer’s Extensions</vt:lpstr>
      <vt:lpstr>ZigBee Concepts: ZDO</vt:lpstr>
      <vt:lpstr>ZigBee Concepts: Addresses</vt:lpstr>
      <vt:lpstr>ZigBee Concepts: Binding Table</vt:lpstr>
      <vt:lpstr>Ember ZigBee Platform</vt:lpstr>
      <vt:lpstr>Ember ZigBee Platform</vt:lpstr>
      <vt:lpstr>EM35x Series ZigBee System-on-Chip</vt:lpstr>
      <vt:lpstr>Silicon Architectures </vt:lpstr>
      <vt:lpstr>EmberZNet PRO Software</vt:lpstr>
      <vt:lpstr>Development Tools</vt:lpstr>
      <vt:lpstr>Desktop Network Analyzer</vt:lpstr>
      <vt:lpstr>Ember AppBuilder</vt:lpstr>
      <vt:lpstr>Most Widely Accepted ZigBee Solution</vt:lpstr>
      <vt:lpstr>Resources</vt:lpstr>
      <vt:lpstr>Support Resources</vt:lpstr>
      <vt:lpstr>Software Development Tools: Overview</vt:lpstr>
      <vt:lpstr>Hardware Overview: Development Kit</vt:lpstr>
      <vt:lpstr>Website Support: www.silabs.com/zigbee</vt:lpstr>
      <vt:lpstr>Get Started Today!</vt:lpstr>
      <vt:lpstr>Special Offer for Attendees</vt:lpstr>
      <vt:lpstr>Thank you!</vt:lpstr>
      <vt:lpstr>Glossary &amp; Abbreviations</vt:lpstr>
      <vt:lpstr>ZigBee terms &amp; abbreviations – IEEE 802.15.4</vt:lpstr>
      <vt:lpstr>ZigBee terms &amp; abbreviations – ZigBee Stack components</vt:lpstr>
      <vt:lpstr>ZigBee terms &amp; abbreviations – ZigBee node types</vt:lpstr>
      <vt:lpstr>ZigBee terms &amp; abbreviations – Key ZigBee terms</vt:lpstr>
      <vt:lpstr>ZigBee terms &amp; abbreviations – Smart Energy</vt:lpstr>
    </vt:vector>
  </TitlesOfParts>
  <Company>Ember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Covell</dc:creator>
  <cp:lastModifiedBy>sunayak</cp:lastModifiedBy>
  <cp:revision>227</cp:revision>
  <dcterms:created xsi:type="dcterms:W3CDTF">2005-08-14T05:09:23Z</dcterms:created>
  <dcterms:modified xsi:type="dcterms:W3CDTF">2012-08-01T02:59:10Z</dcterms:modified>
</cp:coreProperties>
</file>