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5765800" cy="3244850"/>
  <p:notesSz cx="5765800" cy="3244850"/>
  <p:custDataLst>
    <p:tags r:id="rId48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A2FEF-50D6-4BD6-B352-0CAB34B240CC}" v="58" dt="2023-12-28T20:11:15.5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4424" autoAdjust="0"/>
  </p:normalViewPr>
  <p:slideViewPr>
    <p:cSldViewPr>
      <p:cViewPr>
        <p:scale>
          <a:sx n="206" d="100"/>
          <a:sy n="206" d="100"/>
        </p:scale>
        <p:origin x="576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rahim, Kamilah" userId="bf238fde-858a-4861-8523-750e6d83bb62" providerId="ADAL" clId="{037A2FEF-50D6-4BD6-B352-0CAB34B240CC}"/>
    <pc:docChg chg="undo custSel modSld sldOrd modMainMaster replTag">
      <pc:chgData name="Ebrahim, Kamilah" userId="bf238fde-858a-4861-8523-750e6d83bb62" providerId="ADAL" clId="{037A2FEF-50D6-4BD6-B352-0CAB34B240CC}" dt="2023-12-28T20:11:15.544" v="163"/>
      <pc:docMkLst>
        <pc:docMk/>
      </pc:docMkLst>
      <pc:sldChg chg="modSp mod">
        <pc:chgData name="Ebrahim, Kamilah" userId="bf238fde-858a-4861-8523-750e6d83bb62" providerId="ADAL" clId="{037A2FEF-50D6-4BD6-B352-0CAB34B240CC}" dt="2023-12-28T20:03:30.166" v="1" actId="14100"/>
        <pc:sldMkLst>
          <pc:docMk/>
          <pc:sldMk cId="0" sldId="256"/>
        </pc:sldMkLst>
        <pc:spChg chg="mod">
          <ac:chgData name="Ebrahim, Kamilah" userId="bf238fde-858a-4861-8523-750e6d83bb62" providerId="ADAL" clId="{037A2FEF-50D6-4BD6-B352-0CAB34B240CC}" dt="2023-12-28T20:03:25.357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Ebrahim, Kamilah" userId="bf238fde-858a-4861-8523-750e6d83bb62" providerId="ADAL" clId="{037A2FEF-50D6-4BD6-B352-0CAB34B240CC}" dt="2023-12-28T20:03:30.166" v="1" actId="14100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3:34" v="2" actId="14100"/>
        <pc:sldMkLst>
          <pc:docMk/>
          <pc:sldMk cId="0" sldId="257"/>
        </pc:sldMkLst>
        <pc:spChg chg="mod">
          <ac:chgData name="Ebrahim, Kamilah" userId="bf238fde-858a-4861-8523-750e6d83bb62" providerId="ADAL" clId="{037A2FEF-50D6-4BD6-B352-0CAB34B240CC}" dt="2023-12-28T20:03:34" v="2" actId="14100"/>
          <ac:spMkLst>
            <pc:docMk/>
            <pc:sldMk cId="0" sldId="257"/>
            <ac:spMk id="15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3:36.849" v="3" actId="14100"/>
        <pc:sldMkLst>
          <pc:docMk/>
          <pc:sldMk cId="0" sldId="258"/>
        </pc:sldMkLst>
        <pc:spChg chg="mod">
          <ac:chgData name="Ebrahim, Kamilah" userId="bf238fde-858a-4861-8523-750e6d83bb62" providerId="ADAL" clId="{037A2FEF-50D6-4BD6-B352-0CAB34B240CC}" dt="2023-12-28T20:03:36.849" v="3" actId="14100"/>
          <ac:spMkLst>
            <pc:docMk/>
            <pc:sldMk cId="0" sldId="258"/>
            <ac:spMk id="11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3:41.314" v="4" actId="14100"/>
        <pc:sldMkLst>
          <pc:docMk/>
          <pc:sldMk cId="0" sldId="259"/>
        </pc:sldMkLst>
        <pc:spChg chg="mod">
          <ac:chgData name="Ebrahim, Kamilah" userId="bf238fde-858a-4861-8523-750e6d83bb62" providerId="ADAL" clId="{037A2FEF-50D6-4BD6-B352-0CAB34B240CC}" dt="2023-12-28T20:03:41.314" v="4" actId="14100"/>
          <ac:spMkLst>
            <pc:docMk/>
            <pc:sldMk cId="0" sldId="259"/>
            <ac:spMk id="38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3:44.819" v="5" actId="14100"/>
        <pc:sldMkLst>
          <pc:docMk/>
          <pc:sldMk cId="0" sldId="260"/>
        </pc:sldMkLst>
        <pc:spChg chg="mod">
          <ac:chgData name="Ebrahim, Kamilah" userId="bf238fde-858a-4861-8523-750e6d83bb62" providerId="ADAL" clId="{037A2FEF-50D6-4BD6-B352-0CAB34B240CC}" dt="2023-12-28T20:03:44.819" v="5" actId="14100"/>
          <ac:spMkLst>
            <pc:docMk/>
            <pc:sldMk cId="0" sldId="260"/>
            <ac:spMk id="14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3:49.584" v="6" actId="14100"/>
        <pc:sldMkLst>
          <pc:docMk/>
          <pc:sldMk cId="0" sldId="261"/>
        </pc:sldMkLst>
        <pc:spChg chg="mod">
          <ac:chgData name="Ebrahim, Kamilah" userId="bf238fde-858a-4861-8523-750e6d83bb62" providerId="ADAL" clId="{037A2FEF-50D6-4BD6-B352-0CAB34B240CC}" dt="2023-12-28T20:03:49.584" v="6" actId="14100"/>
          <ac:spMkLst>
            <pc:docMk/>
            <pc:sldMk cId="0" sldId="261"/>
            <ac:spMk id="17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3:54.661" v="9" actId="14100"/>
        <pc:sldMkLst>
          <pc:docMk/>
          <pc:sldMk cId="0" sldId="262"/>
        </pc:sldMkLst>
        <pc:spChg chg="mod">
          <ac:chgData name="Ebrahim, Kamilah" userId="bf238fde-858a-4861-8523-750e6d83bb62" providerId="ADAL" clId="{037A2FEF-50D6-4BD6-B352-0CAB34B240CC}" dt="2023-12-28T20:03:54.661" v="9" actId="14100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3:57.590" v="10" actId="14100"/>
        <pc:sldMkLst>
          <pc:docMk/>
          <pc:sldMk cId="0" sldId="263"/>
        </pc:sldMkLst>
        <pc:spChg chg="mod">
          <ac:chgData name="Ebrahim, Kamilah" userId="bf238fde-858a-4861-8523-750e6d83bb62" providerId="ADAL" clId="{037A2FEF-50D6-4BD6-B352-0CAB34B240CC}" dt="2023-12-28T20:03:57.590" v="10" actId="14100"/>
          <ac:spMkLst>
            <pc:docMk/>
            <pc:sldMk cId="0" sldId="263"/>
            <ac:spMk id="14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00.675" v="11" actId="14100"/>
        <pc:sldMkLst>
          <pc:docMk/>
          <pc:sldMk cId="0" sldId="264"/>
        </pc:sldMkLst>
        <pc:spChg chg="mod">
          <ac:chgData name="Ebrahim, Kamilah" userId="bf238fde-858a-4861-8523-750e6d83bb62" providerId="ADAL" clId="{037A2FEF-50D6-4BD6-B352-0CAB34B240CC}" dt="2023-12-28T20:04:00.675" v="11" actId="14100"/>
          <ac:spMkLst>
            <pc:docMk/>
            <pc:sldMk cId="0" sldId="264"/>
            <ac:spMk id="12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04.135" v="12" actId="14100"/>
        <pc:sldMkLst>
          <pc:docMk/>
          <pc:sldMk cId="0" sldId="265"/>
        </pc:sldMkLst>
        <pc:spChg chg="mod">
          <ac:chgData name="Ebrahim, Kamilah" userId="bf238fde-858a-4861-8523-750e6d83bb62" providerId="ADAL" clId="{037A2FEF-50D6-4BD6-B352-0CAB34B240CC}" dt="2023-12-28T20:04:04.135" v="12" actId="14100"/>
          <ac:spMkLst>
            <pc:docMk/>
            <pc:sldMk cId="0" sldId="265"/>
            <ac:spMk id="12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09.319" v="13" actId="14100"/>
        <pc:sldMkLst>
          <pc:docMk/>
          <pc:sldMk cId="0" sldId="266"/>
        </pc:sldMkLst>
        <pc:spChg chg="mod">
          <ac:chgData name="Ebrahim, Kamilah" userId="bf238fde-858a-4861-8523-750e6d83bb62" providerId="ADAL" clId="{037A2FEF-50D6-4BD6-B352-0CAB34B240CC}" dt="2023-12-28T20:04:09.319" v="13" actId="14100"/>
          <ac:spMkLst>
            <pc:docMk/>
            <pc:sldMk cId="0" sldId="266"/>
            <ac:spMk id="12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12.734" v="14" actId="14100"/>
        <pc:sldMkLst>
          <pc:docMk/>
          <pc:sldMk cId="0" sldId="267"/>
        </pc:sldMkLst>
        <pc:spChg chg="mod">
          <ac:chgData name="Ebrahim, Kamilah" userId="bf238fde-858a-4861-8523-750e6d83bb62" providerId="ADAL" clId="{037A2FEF-50D6-4BD6-B352-0CAB34B240CC}" dt="2023-12-28T20:04:12.734" v="14" actId="14100"/>
          <ac:spMkLst>
            <pc:docMk/>
            <pc:sldMk cId="0" sldId="267"/>
            <ac:spMk id="17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16.063" v="15" actId="14100"/>
        <pc:sldMkLst>
          <pc:docMk/>
          <pc:sldMk cId="0" sldId="268"/>
        </pc:sldMkLst>
        <pc:spChg chg="mod">
          <ac:chgData name="Ebrahim, Kamilah" userId="bf238fde-858a-4861-8523-750e6d83bb62" providerId="ADAL" clId="{037A2FEF-50D6-4BD6-B352-0CAB34B240CC}" dt="2023-12-28T20:04:16.063" v="15" actId="14100"/>
          <ac:spMkLst>
            <pc:docMk/>
            <pc:sldMk cId="0" sldId="268"/>
            <ac:spMk id="10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19.636" v="16" actId="14100"/>
        <pc:sldMkLst>
          <pc:docMk/>
          <pc:sldMk cId="0" sldId="269"/>
        </pc:sldMkLst>
        <pc:spChg chg="mod">
          <ac:chgData name="Ebrahim, Kamilah" userId="bf238fde-858a-4861-8523-750e6d83bb62" providerId="ADAL" clId="{037A2FEF-50D6-4BD6-B352-0CAB34B240CC}" dt="2023-12-28T20:04:19.636" v="16" actId="14100"/>
          <ac:spMkLst>
            <pc:docMk/>
            <pc:sldMk cId="0" sldId="269"/>
            <ac:spMk id="42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24.987" v="17" actId="14100"/>
        <pc:sldMkLst>
          <pc:docMk/>
          <pc:sldMk cId="0" sldId="270"/>
        </pc:sldMkLst>
        <pc:spChg chg="mod">
          <ac:chgData name="Ebrahim, Kamilah" userId="bf238fde-858a-4861-8523-750e6d83bb62" providerId="ADAL" clId="{037A2FEF-50D6-4BD6-B352-0CAB34B240CC}" dt="2023-12-28T20:04:24.987" v="17" actId="14100"/>
          <ac:spMkLst>
            <pc:docMk/>
            <pc:sldMk cId="0" sldId="270"/>
            <ac:spMk id="15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28.641" v="18" actId="14100"/>
        <pc:sldMkLst>
          <pc:docMk/>
          <pc:sldMk cId="0" sldId="271"/>
        </pc:sldMkLst>
        <pc:spChg chg="mod">
          <ac:chgData name="Ebrahim, Kamilah" userId="bf238fde-858a-4861-8523-750e6d83bb62" providerId="ADAL" clId="{037A2FEF-50D6-4BD6-B352-0CAB34B240CC}" dt="2023-12-28T20:04:28.641" v="18" actId="14100"/>
          <ac:spMkLst>
            <pc:docMk/>
            <pc:sldMk cId="0" sldId="271"/>
            <ac:spMk id="17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34.520" v="19" actId="14100"/>
        <pc:sldMkLst>
          <pc:docMk/>
          <pc:sldMk cId="0" sldId="272"/>
        </pc:sldMkLst>
        <pc:spChg chg="mod">
          <ac:chgData name="Ebrahim, Kamilah" userId="bf238fde-858a-4861-8523-750e6d83bb62" providerId="ADAL" clId="{037A2FEF-50D6-4BD6-B352-0CAB34B240CC}" dt="2023-12-28T20:04:34.520" v="19" actId="14100"/>
          <ac:spMkLst>
            <pc:docMk/>
            <pc:sldMk cId="0" sldId="272"/>
            <ac:spMk id="11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40.929" v="20" actId="14100"/>
        <pc:sldMkLst>
          <pc:docMk/>
          <pc:sldMk cId="0" sldId="273"/>
        </pc:sldMkLst>
        <pc:spChg chg="mod">
          <ac:chgData name="Ebrahim, Kamilah" userId="bf238fde-858a-4861-8523-750e6d83bb62" providerId="ADAL" clId="{037A2FEF-50D6-4BD6-B352-0CAB34B240CC}" dt="2023-12-28T20:04:40.929" v="20" actId="14100"/>
          <ac:spMkLst>
            <pc:docMk/>
            <pc:sldMk cId="0" sldId="273"/>
            <ac:spMk id="18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44.036" v="21" actId="14100"/>
        <pc:sldMkLst>
          <pc:docMk/>
          <pc:sldMk cId="0" sldId="274"/>
        </pc:sldMkLst>
        <pc:spChg chg="mod">
          <ac:chgData name="Ebrahim, Kamilah" userId="bf238fde-858a-4861-8523-750e6d83bb62" providerId="ADAL" clId="{037A2FEF-50D6-4BD6-B352-0CAB34B240CC}" dt="2023-12-28T20:04:44.036" v="21" actId="14100"/>
          <ac:spMkLst>
            <pc:docMk/>
            <pc:sldMk cId="0" sldId="274"/>
            <ac:spMk id="13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46.875" v="22" actId="14100"/>
        <pc:sldMkLst>
          <pc:docMk/>
          <pc:sldMk cId="0" sldId="275"/>
        </pc:sldMkLst>
        <pc:spChg chg="mod">
          <ac:chgData name="Ebrahim, Kamilah" userId="bf238fde-858a-4861-8523-750e6d83bb62" providerId="ADAL" clId="{037A2FEF-50D6-4BD6-B352-0CAB34B240CC}" dt="2023-12-28T20:04:46.875" v="22" actId="14100"/>
          <ac:spMkLst>
            <pc:docMk/>
            <pc:sldMk cId="0" sldId="275"/>
            <ac:spMk id="9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50.085" v="23" actId="14100"/>
        <pc:sldMkLst>
          <pc:docMk/>
          <pc:sldMk cId="0" sldId="276"/>
        </pc:sldMkLst>
        <pc:spChg chg="mod">
          <ac:chgData name="Ebrahim, Kamilah" userId="bf238fde-858a-4861-8523-750e6d83bb62" providerId="ADAL" clId="{037A2FEF-50D6-4BD6-B352-0CAB34B240CC}" dt="2023-12-28T20:04:50.085" v="23" actId="14100"/>
          <ac:spMkLst>
            <pc:docMk/>
            <pc:sldMk cId="0" sldId="276"/>
            <ac:spMk id="11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53.978" v="24" actId="14100"/>
        <pc:sldMkLst>
          <pc:docMk/>
          <pc:sldMk cId="0" sldId="277"/>
        </pc:sldMkLst>
        <pc:spChg chg="mod">
          <ac:chgData name="Ebrahim, Kamilah" userId="bf238fde-858a-4861-8523-750e6d83bb62" providerId="ADAL" clId="{037A2FEF-50D6-4BD6-B352-0CAB34B240CC}" dt="2023-12-28T20:04:53.978" v="24" actId="14100"/>
          <ac:spMkLst>
            <pc:docMk/>
            <pc:sldMk cId="0" sldId="277"/>
            <ac:spMk id="10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4:56.909" v="25" actId="14100"/>
        <pc:sldMkLst>
          <pc:docMk/>
          <pc:sldMk cId="0" sldId="278"/>
        </pc:sldMkLst>
        <pc:spChg chg="mod">
          <ac:chgData name="Ebrahim, Kamilah" userId="bf238fde-858a-4861-8523-750e6d83bb62" providerId="ADAL" clId="{037A2FEF-50D6-4BD6-B352-0CAB34B240CC}" dt="2023-12-28T20:04:56.909" v="25" actId="14100"/>
          <ac:spMkLst>
            <pc:docMk/>
            <pc:sldMk cId="0" sldId="278"/>
            <ac:spMk id="9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00.148" v="26" actId="14100"/>
        <pc:sldMkLst>
          <pc:docMk/>
          <pc:sldMk cId="0" sldId="279"/>
        </pc:sldMkLst>
        <pc:spChg chg="mod">
          <ac:chgData name="Ebrahim, Kamilah" userId="bf238fde-858a-4861-8523-750e6d83bb62" providerId="ADAL" clId="{037A2FEF-50D6-4BD6-B352-0CAB34B240CC}" dt="2023-12-28T20:05:00.148" v="26" actId="14100"/>
          <ac:spMkLst>
            <pc:docMk/>
            <pc:sldMk cId="0" sldId="279"/>
            <ac:spMk id="13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04.472" v="27" actId="14100"/>
        <pc:sldMkLst>
          <pc:docMk/>
          <pc:sldMk cId="0" sldId="280"/>
        </pc:sldMkLst>
        <pc:spChg chg="mod">
          <ac:chgData name="Ebrahim, Kamilah" userId="bf238fde-858a-4861-8523-750e6d83bb62" providerId="ADAL" clId="{037A2FEF-50D6-4BD6-B352-0CAB34B240CC}" dt="2023-12-28T20:05:04.472" v="27" actId="14100"/>
          <ac:spMkLst>
            <pc:docMk/>
            <pc:sldMk cId="0" sldId="280"/>
            <ac:spMk id="23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07.950" v="28" actId="14100"/>
        <pc:sldMkLst>
          <pc:docMk/>
          <pc:sldMk cId="0" sldId="281"/>
        </pc:sldMkLst>
        <pc:spChg chg="mod">
          <ac:chgData name="Ebrahim, Kamilah" userId="bf238fde-858a-4861-8523-750e6d83bb62" providerId="ADAL" clId="{037A2FEF-50D6-4BD6-B352-0CAB34B240CC}" dt="2023-12-28T20:05:07.950" v="28" actId="14100"/>
          <ac:spMkLst>
            <pc:docMk/>
            <pc:sldMk cId="0" sldId="281"/>
            <ac:spMk id="21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10.897" v="29" actId="14100"/>
        <pc:sldMkLst>
          <pc:docMk/>
          <pc:sldMk cId="0" sldId="282"/>
        </pc:sldMkLst>
        <pc:spChg chg="mod">
          <ac:chgData name="Ebrahim, Kamilah" userId="bf238fde-858a-4861-8523-750e6d83bb62" providerId="ADAL" clId="{037A2FEF-50D6-4BD6-B352-0CAB34B240CC}" dt="2023-12-28T20:05:10.897" v="29" actId="14100"/>
          <ac:spMkLst>
            <pc:docMk/>
            <pc:sldMk cId="0" sldId="282"/>
            <ac:spMk id="13" creationId="{00000000-0000-0000-0000-000000000000}"/>
          </ac:spMkLst>
        </pc:spChg>
      </pc:sldChg>
      <pc:sldChg chg="addSp modSp mod ord">
        <pc:chgData name="Ebrahim, Kamilah" userId="bf238fde-858a-4861-8523-750e6d83bb62" providerId="ADAL" clId="{037A2FEF-50D6-4BD6-B352-0CAB34B240CC}" dt="2023-12-28T20:10:59.047" v="101"/>
        <pc:sldMkLst>
          <pc:docMk/>
          <pc:sldMk cId="0" sldId="283"/>
        </pc:sldMkLst>
        <pc:spChg chg="mod ord">
          <ac:chgData name="Ebrahim, Kamilah" userId="bf238fde-858a-4861-8523-750e6d83bb62" providerId="ADAL" clId="{037A2FEF-50D6-4BD6-B352-0CAB34B240CC}" dt="2023-12-28T20:10:58.912" v="56"/>
          <ac:spMkLst>
            <pc:docMk/>
            <pc:sldMk cId="0" sldId="283"/>
            <ac:spMk id="2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25" v="58"/>
          <ac:spMkLst>
            <pc:docMk/>
            <pc:sldMk cId="0" sldId="283"/>
            <ac:spMk id="3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26" v="60"/>
          <ac:spMkLst>
            <pc:docMk/>
            <pc:sldMk cId="0" sldId="283"/>
            <ac:spMk id="4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27" v="62"/>
          <ac:spMkLst>
            <pc:docMk/>
            <pc:sldMk cId="0" sldId="283"/>
            <ac:spMk id="10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27" v="64"/>
          <ac:spMkLst>
            <pc:docMk/>
            <pc:sldMk cId="0" sldId="283"/>
            <ac:spMk id="11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27" v="66"/>
          <ac:spMkLst>
            <pc:docMk/>
            <pc:sldMk cId="0" sldId="283"/>
            <ac:spMk id="12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27" v="70"/>
          <ac:spMkLst>
            <pc:docMk/>
            <pc:sldMk cId="0" sldId="283"/>
            <ac:spMk id="14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27" v="72"/>
          <ac:spMkLst>
            <pc:docMk/>
            <pc:sldMk cId="0" sldId="283"/>
            <ac:spMk id="15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36" v="76"/>
          <ac:spMkLst>
            <pc:docMk/>
            <pc:sldMk cId="0" sldId="283"/>
            <ac:spMk id="19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36" v="80"/>
          <ac:spMkLst>
            <pc:docMk/>
            <pc:sldMk cId="0" sldId="283"/>
            <ac:spMk id="24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36" v="82"/>
          <ac:spMkLst>
            <pc:docMk/>
            <pc:sldMk cId="0" sldId="283"/>
            <ac:spMk id="25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0:58.936" v="84"/>
          <ac:spMkLst>
            <pc:docMk/>
            <pc:sldMk cId="0" sldId="283"/>
            <ac:spMk id="26" creationId="{00000000-0000-0000-0000-000000000000}"/>
          </ac:spMkLst>
        </pc:spChg>
        <pc:grpChg chg="mod ord">
          <ac:chgData name="Ebrahim, Kamilah" userId="bf238fde-858a-4861-8523-750e6d83bb62" providerId="ADAL" clId="{037A2FEF-50D6-4BD6-B352-0CAB34B240CC}" dt="2023-12-28T20:10:58.912" v="54"/>
          <ac:grpSpMkLst>
            <pc:docMk/>
            <pc:sldMk cId="0" sldId="283"/>
            <ac:grpSpMk id="5" creationId="{00000000-0000-0000-0000-000000000000}"/>
          </ac:grpSpMkLst>
        </pc:grpChg>
        <pc:grpChg chg="mod ord">
          <ac:chgData name="Ebrahim, Kamilah" userId="bf238fde-858a-4861-8523-750e6d83bb62" providerId="ADAL" clId="{037A2FEF-50D6-4BD6-B352-0CAB34B240CC}" dt="2023-12-28T20:10:58.927" v="74"/>
          <ac:grpSpMkLst>
            <pc:docMk/>
            <pc:sldMk cId="0" sldId="283"/>
            <ac:grpSpMk id="16" creationId="{00000000-0000-0000-0000-000000000000}"/>
          </ac:grpSpMkLst>
        </pc:grpChg>
        <pc:grpChg chg="mod ord">
          <ac:chgData name="Ebrahim, Kamilah" userId="bf238fde-858a-4861-8523-750e6d83bb62" providerId="ADAL" clId="{037A2FEF-50D6-4BD6-B352-0CAB34B240CC}" dt="2023-12-28T20:10:58.936" v="78"/>
          <ac:grpSpMkLst>
            <pc:docMk/>
            <pc:sldMk cId="0" sldId="283"/>
            <ac:grpSpMk id="20" creationId="{00000000-0000-0000-0000-000000000000}"/>
          </ac:grpSpMkLst>
        </pc:grpChg>
        <pc:graphicFrameChg chg="add mod ord modVis replST">
          <ac:chgData name="Ebrahim, Kamilah" userId="bf238fde-858a-4861-8523-750e6d83bb62" providerId="ADAL" clId="{037A2FEF-50D6-4BD6-B352-0CAB34B240CC}" dt="2023-12-28T20:10:59.047" v="101"/>
          <ac:graphicFrameMkLst>
            <pc:docMk/>
            <pc:sldMk cId="0" sldId="283"/>
            <ac:graphicFrameMk id="27" creationId="{9359B416-D334-9269-9355-E50505C28369}"/>
          </ac:graphicFrameMkLst>
        </pc:graphicFrameChg>
        <pc:picChg chg="mod ord">
          <ac:chgData name="Ebrahim, Kamilah" userId="bf238fde-858a-4861-8523-750e6d83bb62" providerId="ADAL" clId="{037A2FEF-50D6-4BD6-B352-0CAB34B240CC}" dt="2023-12-28T20:10:58.927" v="68"/>
          <ac:picMkLst>
            <pc:docMk/>
            <pc:sldMk cId="0" sldId="283"/>
            <ac:picMk id="13" creationId="{00000000-0000-0000-0000-000000000000}"/>
          </ac:picMkLst>
        </pc:picChg>
      </pc:sldChg>
      <pc:sldChg chg="modSp mod">
        <pc:chgData name="Ebrahim, Kamilah" userId="bf238fde-858a-4861-8523-750e6d83bb62" providerId="ADAL" clId="{037A2FEF-50D6-4BD6-B352-0CAB34B240CC}" dt="2023-12-28T20:05:18.939" v="31" actId="14100"/>
        <pc:sldMkLst>
          <pc:docMk/>
          <pc:sldMk cId="0" sldId="284"/>
        </pc:sldMkLst>
        <pc:spChg chg="mod">
          <ac:chgData name="Ebrahim, Kamilah" userId="bf238fde-858a-4861-8523-750e6d83bb62" providerId="ADAL" clId="{037A2FEF-50D6-4BD6-B352-0CAB34B240CC}" dt="2023-12-28T20:05:18.939" v="31" actId="14100"/>
          <ac:spMkLst>
            <pc:docMk/>
            <pc:sldMk cId="0" sldId="284"/>
            <ac:spMk id="19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22.913" v="32" actId="14100"/>
        <pc:sldMkLst>
          <pc:docMk/>
          <pc:sldMk cId="0" sldId="285"/>
        </pc:sldMkLst>
        <pc:spChg chg="mod">
          <ac:chgData name="Ebrahim, Kamilah" userId="bf238fde-858a-4861-8523-750e6d83bb62" providerId="ADAL" clId="{037A2FEF-50D6-4BD6-B352-0CAB34B240CC}" dt="2023-12-28T20:05:22.913" v="32" actId="14100"/>
          <ac:spMkLst>
            <pc:docMk/>
            <pc:sldMk cId="0" sldId="285"/>
            <ac:spMk id="9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26.597" v="33" actId="14100"/>
        <pc:sldMkLst>
          <pc:docMk/>
          <pc:sldMk cId="0" sldId="286"/>
        </pc:sldMkLst>
        <pc:spChg chg="mod">
          <ac:chgData name="Ebrahim, Kamilah" userId="bf238fde-858a-4861-8523-750e6d83bb62" providerId="ADAL" clId="{037A2FEF-50D6-4BD6-B352-0CAB34B240CC}" dt="2023-12-28T20:05:26.597" v="33" actId="14100"/>
          <ac:spMkLst>
            <pc:docMk/>
            <pc:sldMk cId="0" sldId="286"/>
            <ac:spMk id="13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30.565" v="34" actId="14100"/>
        <pc:sldMkLst>
          <pc:docMk/>
          <pc:sldMk cId="0" sldId="287"/>
        </pc:sldMkLst>
        <pc:spChg chg="mod">
          <ac:chgData name="Ebrahim, Kamilah" userId="bf238fde-858a-4861-8523-750e6d83bb62" providerId="ADAL" clId="{037A2FEF-50D6-4BD6-B352-0CAB34B240CC}" dt="2023-12-28T20:05:30.565" v="34" actId="14100"/>
          <ac:spMkLst>
            <pc:docMk/>
            <pc:sldMk cId="0" sldId="287"/>
            <ac:spMk id="13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34.732" v="35" actId="14100"/>
        <pc:sldMkLst>
          <pc:docMk/>
          <pc:sldMk cId="0" sldId="288"/>
        </pc:sldMkLst>
        <pc:spChg chg="mod">
          <ac:chgData name="Ebrahim, Kamilah" userId="bf238fde-858a-4861-8523-750e6d83bb62" providerId="ADAL" clId="{037A2FEF-50D6-4BD6-B352-0CAB34B240CC}" dt="2023-12-28T20:05:34.732" v="35" actId="14100"/>
          <ac:spMkLst>
            <pc:docMk/>
            <pc:sldMk cId="0" sldId="288"/>
            <ac:spMk id="13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39.842" v="36" actId="14100"/>
        <pc:sldMkLst>
          <pc:docMk/>
          <pc:sldMk cId="0" sldId="289"/>
        </pc:sldMkLst>
        <pc:spChg chg="mod">
          <ac:chgData name="Ebrahim, Kamilah" userId="bf238fde-858a-4861-8523-750e6d83bb62" providerId="ADAL" clId="{037A2FEF-50D6-4BD6-B352-0CAB34B240CC}" dt="2023-12-28T20:05:39.842" v="36" actId="14100"/>
          <ac:spMkLst>
            <pc:docMk/>
            <pc:sldMk cId="0" sldId="289"/>
            <ac:spMk id="10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43.043" v="37" actId="14100"/>
        <pc:sldMkLst>
          <pc:docMk/>
          <pc:sldMk cId="0" sldId="290"/>
        </pc:sldMkLst>
        <pc:spChg chg="mod">
          <ac:chgData name="Ebrahim, Kamilah" userId="bf238fde-858a-4861-8523-750e6d83bb62" providerId="ADAL" clId="{037A2FEF-50D6-4BD6-B352-0CAB34B240CC}" dt="2023-12-28T20:05:43.043" v="37" actId="14100"/>
          <ac:spMkLst>
            <pc:docMk/>
            <pc:sldMk cId="0" sldId="290"/>
            <ac:spMk id="11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46.296" v="38" actId="14100"/>
        <pc:sldMkLst>
          <pc:docMk/>
          <pc:sldMk cId="0" sldId="291"/>
        </pc:sldMkLst>
        <pc:spChg chg="mod">
          <ac:chgData name="Ebrahim, Kamilah" userId="bf238fde-858a-4861-8523-750e6d83bb62" providerId="ADAL" clId="{037A2FEF-50D6-4BD6-B352-0CAB34B240CC}" dt="2023-12-28T20:05:46.296" v="38" actId="14100"/>
          <ac:spMkLst>
            <pc:docMk/>
            <pc:sldMk cId="0" sldId="291"/>
            <ac:spMk id="12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50.961" v="39" actId="14100"/>
        <pc:sldMkLst>
          <pc:docMk/>
          <pc:sldMk cId="0" sldId="292"/>
        </pc:sldMkLst>
        <pc:spChg chg="mod">
          <ac:chgData name="Ebrahim, Kamilah" userId="bf238fde-858a-4861-8523-750e6d83bb62" providerId="ADAL" clId="{037A2FEF-50D6-4BD6-B352-0CAB34B240CC}" dt="2023-12-28T20:05:50.961" v="39" actId="14100"/>
          <ac:spMkLst>
            <pc:docMk/>
            <pc:sldMk cId="0" sldId="292"/>
            <ac:spMk id="17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54.225" v="40" actId="14100"/>
        <pc:sldMkLst>
          <pc:docMk/>
          <pc:sldMk cId="0" sldId="293"/>
        </pc:sldMkLst>
        <pc:spChg chg="mod">
          <ac:chgData name="Ebrahim, Kamilah" userId="bf238fde-858a-4861-8523-750e6d83bb62" providerId="ADAL" clId="{037A2FEF-50D6-4BD6-B352-0CAB34B240CC}" dt="2023-12-28T20:05:54.225" v="40" actId="14100"/>
          <ac:spMkLst>
            <pc:docMk/>
            <pc:sldMk cId="0" sldId="293"/>
            <ac:spMk id="14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5:58.462" v="41" actId="14100"/>
        <pc:sldMkLst>
          <pc:docMk/>
          <pc:sldMk cId="0" sldId="294"/>
        </pc:sldMkLst>
        <pc:spChg chg="mod">
          <ac:chgData name="Ebrahim, Kamilah" userId="bf238fde-858a-4861-8523-750e6d83bb62" providerId="ADAL" clId="{037A2FEF-50D6-4BD6-B352-0CAB34B240CC}" dt="2023-12-28T20:05:58.462" v="41" actId="14100"/>
          <ac:spMkLst>
            <pc:docMk/>
            <pc:sldMk cId="0" sldId="294"/>
            <ac:spMk id="17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6:01.644" v="42" actId="14100"/>
        <pc:sldMkLst>
          <pc:docMk/>
          <pc:sldMk cId="0" sldId="295"/>
        </pc:sldMkLst>
        <pc:spChg chg="mod">
          <ac:chgData name="Ebrahim, Kamilah" userId="bf238fde-858a-4861-8523-750e6d83bb62" providerId="ADAL" clId="{037A2FEF-50D6-4BD6-B352-0CAB34B240CC}" dt="2023-12-28T20:06:01.644" v="42" actId="14100"/>
          <ac:spMkLst>
            <pc:docMk/>
            <pc:sldMk cId="0" sldId="295"/>
            <ac:spMk id="17" creationId="{00000000-0000-0000-0000-000000000000}"/>
          </ac:spMkLst>
        </pc:spChg>
      </pc:sldChg>
      <pc:sldChg chg="addSp modSp mod">
        <pc:chgData name="Ebrahim, Kamilah" userId="bf238fde-858a-4861-8523-750e6d83bb62" providerId="ADAL" clId="{037A2FEF-50D6-4BD6-B352-0CAB34B240CC}" dt="2023-12-28T20:11:15.544" v="163"/>
        <pc:sldMkLst>
          <pc:docMk/>
          <pc:sldMk cId="0" sldId="296"/>
        </pc:sldMkLst>
        <pc:spChg chg="mod ord">
          <ac:chgData name="Ebrahim, Kamilah" userId="bf238fde-858a-4861-8523-750e6d83bb62" providerId="ADAL" clId="{037A2FEF-50D6-4BD6-B352-0CAB34B240CC}" dt="2023-12-28T20:11:15.469" v="120"/>
          <ac:spMkLst>
            <pc:docMk/>
            <pc:sldMk cId="0" sldId="296"/>
            <ac:spMk id="2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69" v="122"/>
          <ac:spMkLst>
            <pc:docMk/>
            <pc:sldMk cId="0" sldId="296"/>
            <ac:spMk id="3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69" v="124"/>
          <ac:spMkLst>
            <pc:docMk/>
            <pc:sldMk cId="0" sldId="296"/>
            <ac:spMk id="4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77" v="126"/>
          <ac:spMkLst>
            <pc:docMk/>
            <pc:sldMk cId="0" sldId="296"/>
            <ac:spMk id="10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78" v="130"/>
          <ac:spMkLst>
            <pc:docMk/>
            <pc:sldMk cId="0" sldId="296"/>
            <ac:spMk id="14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78" v="132"/>
          <ac:spMkLst>
            <pc:docMk/>
            <pc:sldMk cId="0" sldId="296"/>
            <ac:spMk id="15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78" v="134"/>
          <ac:spMkLst>
            <pc:docMk/>
            <pc:sldMk cId="0" sldId="296"/>
            <ac:spMk id="16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78" v="138"/>
          <ac:spMkLst>
            <pc:docMk/>
            <pc:sldMk cId="0" sldId="296"/>
            <ac:spMk id="21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78" v="142"/>
          <ac:spMkLst>
            <pc:docMk/>
            <pc:sldMk cId="0" sldId="296"/>
            <ac:spMk id="26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78" v="144"/>
          <ac:spMkLst>
            <pc:docMk/>
            <pc:sldMk cId="0" sldId="296"/>
            <ac:spMk id="27" creationId="{00000000-0000-0000-0000-000000000000}"/>
          </ac:spMkLst>
        </pc:spChg>
        <pc:spChg chg="mod ord">
          <ac:chgData name="Ebrahim, Kamilah" userId="bf238fde-858a-4861-8523-750e6d83bb62" providerId="ADAL" clId="{037A2FEF-50D6-4BD6-B352-0CAB34B240CC}" dt="2023-12-28T20:11:15.478" v="146"/>
          <ac:spMkLst>
            <pc:docMk/>
            <pc:sldMk cId="0" sldId="296"/>
            <ac:spMk id="28" creationId="{00000000-0000-0000-0000-000000000000}"/>
          </ac:spMkLst>
        </pc:spChg>
        <pc:grpChg chg="mod ord">
          <ac:chgData name="Ebrahim, Kamilah" userId="bf238fde-858a-4861-8523-750e6d83bb62" providerId="ADAL" clId="{037A2FEF-50D6-4BD6-B352-0CAB34B240CC}" dt="2023-12-28T20:11:15.469" v="118"/>
          <ac:grpSpMkLst>
            <pc:docMk/>
            <pc:sldMk cId="0" sldId="296"/>
            <ac:grpSpMk id="5" creationId="{00000000-0000-0000-0000-000000000000}"/>
          </ac:grpSpMkLst>
        </pc:grpChg>
        <pc:grpChg chg="mod ord">
          <ac:chgData name="Ebrahim, Kamilah" userId="bf238fde-858a-4861-8523-750e6d83bb62" providerId="ADAL" clId="{037A2FEF-50D6-4BD6-B352-0CAB34B240CC}" dt="2023-12-28T20:11:15.477" v="128"/>
          <ac:grpSpMkLst>
            <pc:docMk/>
            <pc:sldMk cId="0" sldId="296"/>
            <ac:grpSpMk id="11" creationId="{00000000-0000-0000-0000-000000000000}"/>
          </ac:grpSpMkLst>
        </pc:grpChg>
        <pc:grpChg chg="mod ord">
          <ac:chgData name="Ebrahim, Kamilah" userId="bf238fde-858a-4861-8523-750e6d83bb62" providerId="ADAL" clId="{037A2FEF-50D6-4BD6-B352-0CAB34B240CC}" dt="2023-12-28T20:11:15.478" v="136"/>
          <ac:grpSpMkLst>
            <pc:docMk/>
            <pc:sldMk cId="0" sldId="296"/>
            <ac:grpSpMk id="17" creationId="{00000000-0000-0000-0000-000000000000}"/>
          </ac:grpSpMkLst>
        </pc:grpChg>
        <pc:grpChg chg="mod ord">
          <ac:chgData name="Ebrahim, Kamilah" userId="bf238fde-858a-4861-8523-750e6d83bb62" providerId="ADAL" clId="{037A2FEF-50D6-4BD6-B352-0CAB34B240CC}" dt="2023-12-28T20:11:15.478" v="140"/>
          <ac:grpSpMkLst>
            <pc:docMk/>
            <pc:sldMk cId="0" sldId="296"/>
            <ac:grpSpMk id="22" creationId="{00000000-0000-0000-0000-000000000000}"/>
          </ac:grpSpMkLst>
        </pc:grpChg>
        <pc:graphicFrameChg chg="add mod ord modVis replST">
          <ac:chgData name="Ebrahim, Kamilah" userId="bf238fde-858a-4861-8523-750e6d83bb62" providerId="ADAL" clId="{037A2FEF-50D6-4BD6-B352-0CAB34B240CC}" dt="2023-12-28T20:11:15.544" v="163"/>
          <ac:graphicFrameMkLst>
            <pc:docMk/>
            <pc:sldMk cId="0" sldId="296"/>
            <ac:graphicFrameMk id="29" creationId="{01617532-ED5A-B2E2-FF73-DF37B42B8616}"/>
          </ac:graphicFrameMkLst>
        </pc:graphicFrameChg>
      </pc:sldChg>
      <pc:sldChg chg="modSp mod">
        <pc:chgData name="Ebrahim, Kamilah" userId="bf238fde-858a-4861-8523-750e6d83bb62" providerId="ADAL" clId="{037A2FEF-50D6-4BD6-B352-0CAB34B240CC}" dt="2023-12-28T20:06:09.527" v="44" actId="14100"/>
        <pc:sldMkLst>
          <pc:docMk/>
          <pc:sldMk cId="0" sldId="297"/>
        </pc:sldMkLst>
        <pc:spChg chg="mod">
          <ac:chgData name="Ebrahim, Kamilah" userId="bf238fde-858a-4861-8523-750e6d83bb62" providerId="ADAL" clId="{037A2FEF-50D6-4BD6-B352-0CAB34B240CC}" dt="2023-12-28T20:06:09.527" v="44" actId="14100"/>
          <ac:spMkLst>
            <pc:docMk/>
            <pc:sldMk cId="0" sldId="297"/>
            <ac:spMk id="11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6:14.164" v="45" actId="14100"/>
        <pc:sldMkLst>
          <pc:docMk/>
          <pc:sldMk cId="0" sldId="298"/>
        </pc:sldMkLst>
        <pc:spChg chg="mod">
          <ac:chgData name="Ebrahim, Kamilah" userId="bf238fde-858a-4861-8523-750e6d83bb62" providerId="ADAL" clId="{037A2FEF-50D6-4BD6-B352-0CAB34B240CC}" dt="2023-12-28T20:06:14.164" v="45" actId="14100"/>
          <ac:spMkLst>
            <pc:docMk/>
            <pc:sldMk cId="0" sldId="298"/>
            <ac:spMk id="12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6:17.282" v="46" actId="14100"/>
        <pc:sldMkLst>
          <pc:docMk/>
          <pc:sldMk cId="0" sldId="299"/>
        </pc:sldMkLst>
        <pc:spChg chg="mod">
          <ac:chgData name="Ebrahim, Kamilah" userId="bf238fde-858a-4861-8523-750e6d83bb62" providerId="ADAL" clId="{037A2FEF-50D6-4BD6-B352-0CAB34B240CC}" dt="2023-12-28T20:06:17.282" v="46" actId="14100"/>
          <ac:spMkLst>
            <pc:docMk/>
            <pc:sldMk cId="0" sldId="299"/>
            <ac:spMk id="9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6:19.971" v="47" actId="14100"/>
        <pc:sldMkLst>
          <pc:docMk/>
          <pc:sldMk cId="0" sldId="300"/>
        </pc:sldMkLst>
        <pc:spChg chg="mod">
          <ac:chgData name="Ebrahim, Kamilah" userId="bf238fde-858a-4861-8523-750e6d83bb62" providerId="ADAL" clId="{037A2FEF-50D6-4BD6-B352-0CAB34B240CC}" dt="2023-12-28T20:06:19.971" v="47" actId="14100"/>
          <ac:spMkLst>
            <pc:docMk/>
            <pc:sldMk cId="0" sldId="300"/>
            <ac:spMk id="9" creationId="{00000000-0000-0000-0000-000000000000}"/>
          </ac:spMkLst>
        </pc:spChg>
      </pc:sldChg>
      <pc:sldChg chg="modSp mod">
        <pc:chgData name="Ebrahim, Kamilah" userId="bf238fde-858a-4861-8523-750e6d83bb62" providerId="ADAL" clId="{037A2FEF-50D6-4BD6-B352-0CAB34B240CC}" dt="2023-12-28T20:06:25.359" v="48" actId="14100"/>
        <pc:sldMkLst>
          <pc:docMk/>
          <pc:sldMk cId="0" sldId="301"/>
        </pc:sldMkLst>
        <pc:spChg chg="mod">
          <ac:chgData name="Ebrahim, Kamilah" userId="bf238fde-858a-4861-8523-750e6d83bb62" providerId="ADAL" clId="{037A2FEF-50D6-4BD6-B352-0CAB34B240CC}" dt="2023-12-28T20:06:25.359" v="48" actId="14100"/>
          <ac:spMkLst>
            <pc:docMk/>
            <pc:sldMk cId="0" sldId="301"/>
            <ac:spMk id="8" creationId="{00000000-0000-0000-0000-000000000000}"/>
          </ac:spMkLst>
        </pc:spChg>
      </pc:sldChg>
      <pc:sldMasterChg chg="addSp modSp mod modSldLayout">
        <pc:chgData name="Ebrahim, Kamilah" userId="bf238fde-858a-4861-8523-750e6d83bb62" providerId="ADAL" clId="{037A2FEF-50D6-4BD6-B352-0CAB34B240CC}" dt="2023-12-28T20:10:59.113" v="116"/>
        <pc:sldMasterMkLst>
          <pc:docMk/>
          <pc:sldMasterMk cId="0" sldId="2147483648"/>
        </pc:sldMasterMkLst>
        <pc:spChg chg="mod">
          <ac:chgData name="Ebrahim, Kamilah" userId="bf238fde-858a-4861-8523-750e6d83bb62" providerId="ADAL" clId="{037A2FEF-50D6-4BD6-B352-0CAB34B240CC}" dt="2023-12-28T20:03:25.357" v="0"/>
          <ac:spMkLst>
            <pc:docMk/>
            <pc:sldMasterMk cId="0" sldId="2147483648"/>
            <ac:spMk id="4" creationId="{00000000-0000-0000-0000-000000000000}"/>
          </ac:spMkLst>
        </pc:spChg>
        <pc:graphicFrameChg chg="add mod ord modVis replST">
          <ac:chgData name="Ebrahim, Kamilah" userId="bf238fde-858a-4861-8523-750e6d83bb62" providerId="ADAL" clId="{037A2FEF-50D6-4BD6-B352-0CAB34B240CC}" dt="2023-12-28T20:10:59.113" v="116"/>
          <ac:graphicFrameMkLst>
            <pc:docMk/>
            <pc:sldMasterMk cId="0" sldId="2147483648"/>
            <ac:graphicFrameMk id="7" creationId="{6E694C04-7954-3EE6-A24E-97FAAFBA9D41}"/>
          </ac:graphicFrameMkLst>
        </pc:graphicFrameChg>
        <pc:sldLayoutChg chg="modSp">
          <pc:chgData name="Ebrahim, Kamilah" userId="bf238fde-858a-4861-8523-750e6d83bb62" providerId="ADAL" clId="{037A2FEF-50D6-4BD6-B352-0CAB34B240CC}" dt="2023-12-28T20:03:25.357" v="0"/>
          <pc:sldLayoutMkLst>
            <pc:docMk/>
            <pc:sldMasterMk cId="0" sldId="2147483648"/>
            <pc:sldLayoutMk cId="0" sldId="2147483661"/>
          </pc:sldLayoutMkLst>
          <pc:spChg chg="mod">
            <ac:chgData name="Ebrahim, Kamilah" userId="bf238fde-858a-4861-8523-750e6d83bb62" providerId="ADAL" clId="{037A2FEF-50D6-4BD6-B352-0CAB34B240CC}" dt="2023-12-28T20:03:25.357" v="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037A2FEF-50D6-4BD6-B352-0CAB34B240CC}" dt="2023-12-28T20:03:25.357" v="0"/>
          <pc:sldLayoutMkLst>
            <pc:docMk/>
            <pc:sldMasterMk cId="0" sldId="2147483648"/>
            <pc:sldLayoutMk cId="0" sldId="2147483662"/>
          </pc:sldLayoutMkLst>
          <pc:spChg chg="mod">
            <ac:chgData name="Ebrahim, Kamilah" userId="bf238fde-858a-4861-8523-750e6d83bb62" providerId="ADAL" clId="{037A2FEF-50D6-4BD6-B352-0CAB34B240CC}" dt="2023-12-28T20:03:25.357" v="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037A2FEF-50D6-4BD6-B352-0CAB34B240CC}" dt="2023-12-28T20:03:25.357" v="0"/>
          <pc:sldLayoutMkLst>
            <pc:docMk/>
            <pc:sldMasterMk cId="0" sldId="2147483648"/>
            <pc:sldLayoutMk cId="0" sldId="2147483663"/>
          </pc:sldLayoutMkLst>
          <pc:spChg chg="mod">
            <ac:chgData name="Ebrahim, Kamilah" userId="bf238fde-858a-4861-8523-750e6d83bb62" providerId="ADAL" clId="{037A2FEF-50D6-4BD6-B352-0CAB34B240CC}" dt="2023-12-28T20:03:25.357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037A2FEF-50D6-4BD6-B352-0CAB34B240CC}" dt="2023-12-28T20:03:25.357" v="0"/>
          <pc:sldLayoutMkLst>
            <pc:docMk/>
            <pc:sldMasterMk cId="0" sldId="2147483648"/>
            <pc:sldLayoutMk cId="0" sldId="2147483664"/>
          </pc:sldLayoutMkLst>
          <pc:spChg chg="mod">
            <ac:chgData name="Ebrahim, Kamilah" userId="bf238fde-858a-4861-8523-750e6d83bb62" providerId="ADAL" clId="{037A2FEF-50D6-4BD6-B352-0CAB34B240CC}" dt="2023-12-28T20:03:25.357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037A2FEF-50D6-4BD6-B352-0CAB34B240CC}" dt="2023-12-28T20:03:25.357" v="0"/>
          <pc:sldLayoutMkLst>
            <pc:docMk/>
            <pc:sldMasterMk cId="0" sldId="2147483648"/>
            <pc:sldLayoutMk cId="0" sldId="2147483665"/>
          </pc:sldLayoutMkLst>
          <pc:spChg chg="mod">
            <ac:chgData name="Ebrahim, Kamilah" userId="bf238fde-858a-4861-8523-750e6d83bb62" providerId="ADAL" clId="{037A2FEF-50D6-4BD6-B352-0CAB34B240CC}" dt="2023-12-28T20:03:25.357" v="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979"/>
            <a:ext cx="31076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47419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10675"/>
            <a:ext cx="5584825" cy="467995"/>
          </a:xfrm>
          <a:custGeom>
            <a:avLst/>
            <a:gdLst/>
            <a:ahLst/>
            <a:cxnLst/>
            <a:rect l="l" t="t" r="r" b="b"/>
            <a:pathLst>
              <a:path w="5584825" h="467994">
                <a:moveTo>
                  <a:pt x="5584580" y="0"/>
                </a:moveTo>
                <a:lnTo>
                  <a:pt x="0" y="0"/>
                </a:lnTo>
                <a:lnTo>
                  <a:pt x="0" y="467936"/>
                </a:lnTo>
                <a:lnTo>
                  <a:pt x="5584580" y="467936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791838"/>
            <a:ext cx="5584825" cy="436245"/>
          </a:xfrm>
          <a:custGeom>
            <a:avLst/>
            <a:gdLst/>
            <a:ahLst/>
            <a:cxnLst/>
            <a:rect l="l" t="t" r="r" b="b"/>
            <a:pathLst>
              <a:path w="5584825" h="436244">
                <a:moveTo>
                  <a:pt x="5584580" y="0"/>
                </a:moveTo>
                <a:lnTo>
                  <a:pt x="0" y="0"/>
                </a:lnTo>
                <a:lnTo>
                  <a:pt x="0" y="385171"/>
                </a:lnTo>
                <a:lnTo>
                  <a:pt x="4008" y="404896"/>
                </a:lnTo>
                <a:lnTo>
                  <a:pt x="14922" y="421049"/>
                </a:lnTo>
                <a:lnTo>
                  <a:pt x="31075" y="431963"/>
                </a:lnTo>
                <a:lnTo>
                  <a:pt x="50800" y="435972"/>
                </a:lnTo>
                <a:lnTo>
                  <a:pt x="5533780" y="435972"/>
                </a:lnTo>
                <a:lnTo>
                  <a:pt x="5553505" y="431963"/>
                </a:lnTo>
                <a:lnTo>
                  <a:pt x="5569658" y="421049"/>
                </a:lnTo>
                <a:lnTo>
                  <a:pt x="5580572" y="404896"/>
                </a:lnTo>
                <a:lnTo>
                  <a:pt x="5584580" y="385171"/>
                </a:lnTo>
                <a:lnTo>
                  <a:pt x="55845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6E694C04-7954-3EE6-A24E-97FAAFBA9D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47053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E694C04-7954-3EE6-A24E-97FAAFBA9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25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278"/>
                </a:lnTo>
                <a:lnTo>
                  <a:pt x="5759996" y="350278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4486"/>
            <a:ext cx="3061970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4" y="553133"/>
            <a:ext cx="5590311" cy="1933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7535" y="3106011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slide" Target="slide4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63.png"/><Relationship Id="rId12" Type="http://schemas.openxmlformats.org/officeDocument/2006/relationships/slide" Target="slide46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9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slide" Target="slide46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slide" Target="slide46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slide" Target="slide46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slide" Target="slide1.xml"/><Relationship Id="rId4" Type="http://schemas.openxmlformats.org/officeDocument/2006/relationships/image" Target="../media/image1.emf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slide" Target="slide1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slide" Target="slide1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slide" Target="slide1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22.png"/><Relationship Id="rId12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86.png"/><Relationship Id="rId10" Type="http://schemas.openxmlformats.org/officeDocument/2006/relationships/image" Target="../media/image125.png"/><Relationship Id="rId4" Type="http://schemas.openxmlformats.org/officeDocument/2006/relationships/image" Target="../media/image1.emf"/><Relationship Id="rId9" Type="http://schemas.openxmlformats.org/officeDocument/2006/relationships/image" Target="../media/image1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10675"/>
            <a:ext cx="5584825" cy="467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721485">
              <a:lnSpc>
                <a:spcPct val="100000"/>
              </a:lnSpc>
              <a:spcBef>
                <a:spcPts val="440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6.10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Unsupervised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4222" y="1439505"/>
            <a:ext cx="1191895" cy="47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25" dirty="0">
                <a:latin typeface="Tahoma"/>
                <a:cs typeface="Tahoma"/>
              </a:rPr>
              <a:t>Kamilah Ebrahim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80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University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Toronto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35" dirty="0"/>
              <a:t>Second</a:t>
            </a:r>
            <a:r>
              <a:rPr spc="-45" dirty="0"/>
              <a:t> </a:t>
            </a:r>
            <a:r>
              <a:rPr dirty="0"/>
              <a:t>Principal</a:t>
            </a:r>
            <a:r>
              <a:rPr spc="-50" dirty="0"/>
              <a:t> </a:t>
            </a:r>
            <a:r>
              <a:rPr spc="-35" dirty="0"/>
              <a:t>Component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61" y="956027"/>
            <a:ext cx="2521477" cy="215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90" y="86807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790" y="121222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8790" y="1556372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405776"/>
            <a:ext cx="5551805" cy="12592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4574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three </a:t>
            </a:r>
            <a:r>
              <a:rPr sz="1100" spc="-40" dirty="0">
                <a:latin typeface="Tahoma"/>
                <a:cs typeface="Tahoma"/>
              </a:rPr>
              <a:t>dimensional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second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components</a:t>
            </a:r>
            <a:r>
              <a:rPr sz="1100" spc="-35" dirty="0">
                <a:latin typeface="Tahoma"/>
                <a:cs typeface="Tahoma"/>
              </a:rPr>
              <a:t> defining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plane.</a:t>
            </a:r>
            <a:endParaRPr sz="1100">
              <a:latin typeface="Tahoma"/>
              <a:cs typeface="Tahoma"/>
            </a:endParaRPr>
          </a:p>
          <a:p>
            <a:pPr marL="3077210" marR="5080">
              <a:lnSpc>
                <a:spcPct val="102699"/>
              </a:lnSpc>
              <a:spcBef>
                <a:spcPts val="27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plane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close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points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10" dirty="0">
                <a:latin typeface="Tahoma"/>
                <a:cs typeface="Tahoma"/>
              </a:rPr>
              <a:t>possible.</a:t>
            </a:r>
            <a:endParaRPr sz="1100">
              <a:latin typeface="Tahoma"/>
              <a:cs typeface="Tahoma"/>
            </a:endParaRPr>
          </a:p>
          <a:p>
            <a:pPr marL="3077210" marR="109855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It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also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directions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along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varies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most.</a:t>
            </a:r>
            <a:endParaRPr sz="1100">
              <a:latin typeface="Tahoma"/>
              <a:cs typeface="Tahoma"/>
            </a:endParaRPr>
          </a:p>
          <a:p>
            <a:pPr marL="307721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colour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important.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Principal</a:t>
            </a:r>
            <a:r>
              <a:rPr spc="-65" dirty="0"/>
              <a:t> </a:t>
            </a:r>
            <a:r>
              <a:rPr spc="-30" dirty="0"/>
              <a:t>Component</a:t>
            </a:r>
            <a:r>
              <a:rPr spc="-65" dirty="0"/>
              <a:t> </a:t>
            </a:r>
            <a:r>
              <a:rPr spc="-2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66557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9674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54859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12974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852854"/>
            <a:ext cx="5490210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continue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create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45" dirty="0">
                <a:latin typeface="Tahoma"/>
                <a:cs typeface="Tahoma"/>
              </a:rPr>
              <a:t> components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taking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linear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combination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maximizes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remaining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uncorrelated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previous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components.</a:t>
            </a:r>
            <a:endParaRPr sz="1100">
              <a:latin typeface="Tahoma"/>
              <a:cs typeface="Tahoma"/>
            </a:endParaRPr>
          </a:p>
          <a:p>
            <a:pPr marL="314960" marR="591185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To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make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low-</a:t>
            </a:r>
            <a:r>
              <a:rPr sz="1100" spc="-40" dirty="0">
                <a:latin typeface="Tahoma"/>
                <a:cs typeface="Tahoma"/>
              </a:rPr>
              <a:t>dimensional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visualisations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scores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principal </a:t>
            </a:r>
            <a:r>
              <a:rPr sz="1100" spc="-45" dirty="0">
                <a:latin typeface="Tahoma"/>
                <a:cs typeface="Tahoma"/>
              </a:rPr>
              <a:t>components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Plot </a:t>
            </a:r>
            <a:r>
              <a:rPr sz="1100" spc="70" dirty="0">
                <a:latin typeface="Cambria"/>
                <a:cs typeface="Cambria"/>
              </a:rPr>
              <a:t>𝑍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25" spc="337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against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50" dirty="0">
                <a:latin typeface="Cambria"/>
                <a:cs typeface="Cambria"/>
              </a:rPr>
              <a:t>𝑍</a:t>
            </a:r>
            <a:r>
              <a:rPr sz="1125" spc="75" baseline="-22222" dirty="0">
                <a:latin typeface="Cambria"/>
                <a:cs typeface="Cambria"/>
              </a:rPr>
              <a:t>2</a:t>
            </a:r>
            <a:r>
              <a:rPr sz="1100" spc="50" dirty="0">
                <a:latin typeface="Tahoma"/>
                <a:cs typeface="Tahoma"/>
              </a:rPr>
              <a:t>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75" dirty="0">
                <a:latin typeface="Cambria"/>
                <a:cs typeface="Cambria"/>
              </a:rPr>
              <a:t>𝑍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25" spc="337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against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50" dirty="0">
                <a:latin typeface="Cambria"/>
                <a:cs typeface="Cambria"/>
              </a:rPr>
              <a:t>𝑍</a:t>
            </a:r>
            <a:r>
              <a:rPr sz="1125" spc="75" baseline="-22222" dirty="0">
                <a:latin typeface="Cambria"/>
                <a:cs typeface="Cambria"/>
              </a:rPr>
              <a:t>3</a:t>
            </a:r>
            <a:r>
              <a:rPr sz="1100" spc="50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75" dirty="0">
                <a:latin typeface="Cambria"/>
                <a:cs typeface="Cambria"/>
              </a:rPr>
              <a:t>𝑍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25" spc="345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against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50" dirty="0">
                <a:latin typeface="Cambria"/>
                <a:cs typeface="Cambria"/>
              </a:rPr>
              <a:t>𝑍</a:t>
            </a:r>
            <a:r>
              <a:rPr sz="1125" spc="75" baseline="-22222" dirty="0">
                <a:latin typeface="Cambria"/>
                <a:cs typeface="Cambria"/>
              </a:rPr>
              <a:t>3</a:t>
            </a:r>
            <a:r>
              <a:rPr sz="1100" spc="50" dirty="0">
                <a:latin typeface="Tahoma"/>
                <a:cs typeface="Tahoma"/>
              </a:rPr>
              <a:t>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on.</a:t>
            </a:r>
            <a:endParaRPr sz="1100">
              <a:latin typeface="Tahoma"/>
              <a:cs typeface="Tahoma"/>
            </a:endParaRPr>
          </a:p>
          <a:p>
            <a:pPr marL="314960" marR="221615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On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loading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vectors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axis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feature.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both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scores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loading</a:t>
            </a:r>
            <a:r>
              <a:rPr sz="1100" spc="-40" dirty="0">
                <a:latin typeface="Tahoma"/>
                <a:cs typeface="Tahoma"/>
              </a:rPr>
              <a:t> vectors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called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biplot.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512" y="201257"/>
            <a:ext cx="2631357" cy="26392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1804" y="119988"/>
            <a:ext cx="221869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55" dirty="0">
                <a:solidFill>
                  <a:srgbClr val="000000"/>
                </a:solidFill>
              </a:rPr>
              <a:t>A</a:t>
            </a:r>
            <a:r>
              <a:rPr sz="1100" spc="-45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biplot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spc="-20" dirty="0">
                <a:solidFill>
                  <a:srgbClr val="000000"/>
                </a:solidFill>
              </a:rPr>
              <a:t>for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the</a:t>
            </a:r>
            <a:r>
              <a:rPr sz="1100" spc="-4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first</a:t>
            </a:r>
            <a:r>
              <a:rPr sz="1100" spc="-4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two </a:t>
            </a:r>
            <a:r>
              <a:rPr sz="1100" spc="-10" dirty="0">
                <a:solidFill>
                  <a:srgbClr val="000000"/>
                </a:solidFill>
              </a:rPr>
              <a:t>principal </a:t>
            </a:r>
            <a:r>
              <a:rPr sz="1100" spc="-45" dirty="0">
                <a:solidFill>
                  <a:srgbClr val="000000"/>
                </a:solidFill>
              </a:rPr>
              <a:t>components </a:t>
            </a:r>
            <a:r>
              <a:rPr sz="1100" dirty="0">
                <a:solidFill>
                  <a:srgbClr val="000000"/>
                </a:solidFill>
              </a:rPr>
              <a:t>of</a:t>
            </a:r>
            <a:r>
              <a:rPr sz="1100" spc="-6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</a:t>
            </a:r>
            <a:r>
              <a:rPr sz="1100" spc="-5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data</a:t>
            </a:r>
            <a:r>
              <a:rPr sz="1100" spc="-55" dirty="0">
                <a:solidFill>
                  <a:srgbClr val="000000"/>
                </a:solidFill>
              </a:rPr>
              <a:t> </a:t>
            </a:r>
            <a:r>
              <a:rPr sz="1100" spc="-25" dirty="0">
                <a:solidFill>
                  <a:srgbClr val="000000"/>
                </a:solidFill>
              </a:rPr>
              <a:t>set</a:t>
            </a:r>
            <a:r>
              <a:rPr sz="1100" spc="-5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of</a:t>
            </a:r>
            <a:r>
              <a:rPr sz="1100" spc="-50" dirty="0">
                <a:solidFill>
                  <a:srgbClr val="000000"/>
                </a:solidFill>
              </a:rPr>
              <a:t> </a:t>
            </a:r>
            <a:r>
              <a:rPr sz="1100" spc="-30" dirty="0">
                <a:solidFill>
                  <a:srgbClr val="000000"/>
                </a:solidFill>
              </a:rPr>
              <a:t>50</a:t>
            </a:r>
            <a:r>
              <a:rPr sz="1100" spc="-5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states </a:t>
            </a:r>
            <a:r>
              <a:rPr sz="1100" dirty="0">
                <a:solidFill>
                  <a:srgbClr val="000000"/>
                </a:solidFill>
              </a:rPr>
              <a:t>with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5" dirty="0">
                <a:solidFill>
                  <a:srgbClr val="000000"/>
                </a:solidFill>
              </a:rPr>
              <a:t>features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{A,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B,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C,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25" dirty="0">
                <a:solidFill>
                  <a:srgbClr val="000000"/>
                </a:solidFill>
              </a:rPr>
              <a:t>D}.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7125" y="89180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7125" y="1408023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7125" y="1924253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6888" y="2260828"/>
            <a:ext cx="52527" cy="525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38892" y="808290"/>
            <a:ext cx="1889760" cy="1546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21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names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scores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principal components.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orange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letters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loadings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features </a:t>
            </a:r>
            <a:r>
              <a:rPr sz="1100" dirty="0">
                <a:latin typeface="Tahoma"/>
                <a:cs typeface="Tahoma"/>
              </a:rPr>
              <a:t>(top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right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axis)</a:t>
            </a:r>
            <a:endParaRPr sz="1100">
              <a:latin typeface="Tahoma"/>
              <a:cs typeface="Tahoma"/>
            </a:endParaRPr>
          </a:p>
          <a:p>
            <a:pPr marL="12700" marR="260985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loading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feature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10" dirty="0">
                <a:latin typeface="Tahoma"/>
                <a:cs typeface="Tahoma"/>
              </a:rPr>
              <a:t>approximately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175"/>
              </a:lnSpc>
            </a:pPr>
            <a:r>
              <a:rPr sz="1000" spc="-35" dirty="0">
                <a:latin typeface="Tahoma"/>
                <a:cs typeface="Tahoma"/>
              </a:rPr>
              <a:t>0.54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first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component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2892" y="2395980"/>
            <a:ext cx="15621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60" dirty="0">
                <a:latin typeface="Cambria"/>
                <a:cs typeface="Cambria"/>
              </a:rPr>
              <a:t>𝐵1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5994" y="2324684"/>
            <a:ext cx="74422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2420" algn="l"/>
              </a:tabLst>
            </a:pPr>
            <a:r>
              <a:rPr sz="1000" spc="-25" dirty="0">
                <a:latin typeface="Tahoma"/>
                <a:cs typeface="Tahoma"/>
              </a:rPr>
              <a:t>(</a:t>
            </a:r>
            <a:r>
              <a:rPr sz="1000" spc="-25" dirty="0">
                <a:latin typeface="Cambria"/>
                <a:cs typeface="Cambria"/>
              </a:rPr>
              <a:t>𝜙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000" spc="245" dirty="0">
                <a:latin typeface="Cambria"/>
                <a:cs typeface="Cambria"/>
              </a:rPr>
              <a:t>=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0.54</a:t>
            </a:r>
            <a:r>
              <a:rPr sz="1000" spc="-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6888" y="2564498"/>
            <a:ext cx="52527" cy="5252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77894" y="2480327"/>
            <a:ext cx="1555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778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0.17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first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component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Cambria"/>
                <a:cs typeface="Cambria"/>
              </a:rPr>
              <a:t>𝜙</a:t>
            </a:r>
            <a:r>
              <a:rPr sz="1050" baseline="-19841" dirty="0">
                <a:latin typeface="Cambria"/>
                <a:cs typeface="Cambria"/>
              </a:rPr>
              <a:t>𝐵2</a:t>
            </a:r>
            <a:r>
              <a:rPr sz="1050" spc="337" baseline="-19841" dirty="0">
                <a:latin typeface="Cambria"/>
                <a:cs typeface="Cambria"/>
              </a:rPr>
              <a:t> </a:t>
            </a:r>
            <a:r>
              <a:rPr sz="1000" spc="245" dirty="0">
                <a:latin typeface="Cambria"/>
                <a:cs typeface="Cambria"/>
              </a:rPr>
              <a:t>=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0.17</a:t>
            </a:r>
            <a:r>
              <a:rPr sz="1000" spc="-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Proportion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35" dirty="0"/>
              <a:t>Variance</a:t>
            </a:r>
            <a:r>
              <a:rPr spc="-50" dirty="0"/>
              <a:t> </a:t>
            </a:r>
            <a:r>
              <a:rPr spc="-30" dirty="0"/>
              <a:t>Explained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98397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56499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864905"/>
            <a:ext cx="5116830" cy="14020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two-</a:t>
            </a:r>
            <a:r>
              <a:rPr sz="1100" spc="-40" dirty="0">
                <a:latin typeface="Tahoma"/>
                <a:cs typeface="Tahoma"/>
              </a:rPr>
              <a:t>dimensional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representation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four-</a:t>
            </a:r>
            <a:r>
              <a:rPr sz="1100" spc="-40" dirty="0">
                <a:latin typeface="Tahoma"/>
                <a:cs typeface="Tahoma"/>
              </a:rPr>
              <a:t>dimensional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20" dirty="0">
                <a:latin typeface="Tahoma"/>
                <a:cs typeface="Tahoma"/>
              </a:rPr>
              <a:t>How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information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lost?</a:t>
            </a:r>
            <a:endParaRPr sz="1100">
              <a:latin typeface="Tahoma"/>
              <a:cs typeface="Tahoma"/>
            </a:endParaRPr>
          </a:p>
          <a:p>
            <a:pPr marL="289560" marR="244475">
              <a:lnSpc>
                <a:spcPct val="102600"/>
              </a:lnSpc>
              <a:spcBef>
                <a:spcPts val="680"/>
              </a:spcBef>
            </a:pPr>
            <a:r>
              <a:rPr sz="1100" spc="-20" dirty="0">
                <a:latin typeface="Tahoma"/>
                <a:cs typeface="Tahoma"/>
              </a:rPr>
              <a:t>How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much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captured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few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principal </a:t>
            </a:r>
            <a:r>
              <a:rPr sz="1100" spc="-10" dirty="0">
                <a:latin typeface="Tahoma"/>
                <a:cs typeface="Tahoma"/>
              </a:rPr>
              <a:t>components?</a:t>
            </a:r>
            <a:endParaRPr sz="1100">
              <a:latin typeface="Tahoma"/>
              <a:cs typeface="Tahoma"/>
            </a:endParaRPr>
          </a:p>
          <a:p>
            <a:pPr marL="12700" marR="5080" indent="138430">
              <a:lnSpc>
                <a:spcPct val="102600"/>
              </a:lnSpc>
              <a:spcBef>
                <a:spcPts val="675"/>
              </a:spcBef>
            </a:pPr>
            <a:r>
              <a:rPr sz="1100" spc="170" dirty="0">
                <a:latin typeface="Cambria"/>
                <a:cs typeface="Cambria"/>
              </a:rPr>
              <a:t>⇒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know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20" dirty="0">
                <a:latin typeface="Arial Black"/>
                <a:cs typeface="Arial Black"/>
              </a:rPr>
              <a:t>proportion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85" dirty="0">
                <a:latin typeface="Arial Black"/>
                <a:cs typeface="Arial Black"/>
              </a:rPr>
              <a:t>of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variance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explained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(PVE)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principal comp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he</a:t>
            </a:r>
            <a:r>
              <a:rPr spc="-60" dirty="0"/>
              <a:t> </a:t>
            </a:r>
            <a:r>
              <a:rPr spc="-10" dirty="0"/>
              <a:t>Proportion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35" dirty="0"/>
              <a:t>Variance</a:t>
            </a:r>
            <a:r>
              <a:rPr spc="-60" dirty="0"/>
              <a:t> </a:t>
            </a:r>
            <a:r>
              <a:rPr spc="-25" dirty="0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05776"/>
            <a:ext cx="3955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Assuming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centered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zero…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4739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95993" y="1059921"/>
            <a:ext cx="7302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45" dirty="0">
                <a:latin typeface="Cambria"/>
                <a:cs typeface="Cambria"/>
              </a:rPr>
              <a:t>𝑗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648598"/>
            <a:ext cx="2860675" cy="3384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0" dirty="0">
                <a:latin typeface="Arial Black"/>
                <a:cs typeface="Arial Black"/>
              </a:rPr>
              <a:t>total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160" dirty="0">
                <a:latin typeface="Arial Black"/>
                <a:cs typeface="Arial Black"/>
              </a:rPr>
              <a:t>variance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20" dirty="0">
                <a:latin typeface="Tahoma"/>
                <a:cs typeface="Tahoma"/>
              </a:rPr>
              <a:t> set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is:</a:t>
            </a:r>
            <a:endParaRPr sz="1100">
              <a:latin typeface="Tahoma"/>
              <a:cs typeface="Tahoma"/>
            </a:endParaRPr>
          </a:p>
          <a:p>
            <a:pPr marL="1814195">
              <a:lnSpc>
                <a:spcPct val="100000"/>
              </a:lnSpc>
              <a:spcBef>
                <a:spcPts val="120"/>
              </a:spcBef>
              <a:tabLst>
                <a:tab pos="2788285" algn="l"/>
              </a:tabLst>
            </a:pPr>
            <a:r>
              <a:rPr sz="750" spc="-50" dirty="0">
                <a:latin typeface="Cambria"/>
                <a:cs typeface="Cambria"/>
              </a:rPr>
              <a:t>𝑝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7473" y="885215"/>
            <a:ext cx="971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3036" y="1101585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636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50336" y="1079766"/>
            <a:ext cx="984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625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2728" y="859528"/>
            <a:ext cx="9652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75" dirty="0">
                <a:latin typeface="Cambria"/>
                <a:cs typeface="Cambria"/>
              </a:rPr>
              <a:t>𝑛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3417" y="1179047"/>
            <a:ext cx="154749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86155" algn="l"/>
                <a:tab pos="1359535" algn="l"/>
              </a:tabLst>
            </a:pPr>
            <a:r>
              <a:rPr sz="750" spc="85" dirty="0">
                <a:latin typeface="Cambria"/>
                <a:cs typeface="Cambria"/>
              </a:rPr>
              <a:t>𝑗=1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85" dirty="0">
                <a:latin typeface="Cambria"/>
                <a:cs typeface="Cambria"/>
              </a:rPr>
              <a:t>𝑗=1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75" dirty="0">
                <a:latin typeface="Cambria"/>
                <a:cs typeface="Cambria"/>
              </a:rPr>
              <a:t>𝑖=1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1288" y="981836"/>
            <a:ext cx="16808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55725" algn="l"/>
              </a:tabLst>
            </a:pP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Var</a:t>
            </a:r>
            <a:r>
              <a:rPr sz="1100" spc="-90" dirty="0">
                <a:latin typeface="Palatino Linotype"/>
                <a:cs typeface="Palatino Linotype"/>
              </a:rPr>
              <a:t> </a:t>
            </a:r>
            <a:r>
              <a:rPr sz="1100" spc="150" dirty="0">
                <a:latin typeface="Cambria"/>
                <a:cs typeface="Cambria"/>
              </a:rPr>
              <a:t>(𝑋</a:t>
            </a:r>
            <a:r>
              <a:rPr sz="1100" spc="18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780" dirty="0">
                <a:latin typeface="Cambria"/>
                <a:cs typeface="Cambria"/>
              </a:rPr>
              <a:t>∑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𝑥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6466" y="972850"/>
            <a:ext cx="698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415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6466" y="1061915"/>
            <a:ext cx="11303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60" dirty="0">
                <a:latin typeface="Cambria"/>
                <a:cs typeface="Cambria"/>
              </a:rPr>
              <a:t>𝑖𝑗</a:t>
            </a:r>
            <a:endParaRPr sz="75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19529"/>
            <a:ext cx="65201" cy="652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02932" y="1431848"/>
            <a:ext cx="343789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explained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𝑚</a:t>
            </a:r>
            <a:r>
              <a:rPr sz="1100" dirty="0">
                <a:latin typeface="Tahoma"/>
                <a:cs typeface="Tahoma"/>
              </a:rPr>
              <a:t>th</a:t>
            </a:r>
            <a:r>
              <a:rPr sz="1100" spc="-25" dirty="0">
                <a:latin typeface="Tahoma"/>
                <a:cs typeface="Tahoma"/>
              </a:rPr>
              <a:t> principal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25" dirty="0">
                <a:latin typeface="Tahoma"/>
                <a:cs typeface="Tahoma"/>
              </a:rPr>
              <a:t> is: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6970" y="1729943"/>
            <a:ext cx="971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82533" y="1946312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636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69833" y="1924494"/>
            <a:ext cx="984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625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4966" y="1817578"/>
            <a:ext cx="698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0686" y="1906656"/>
            <a:ext cx="1676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95" dirty="0">
                <a:latin typeface="Cambria"/>
                <a:cs typeface="Cambria"/>
              </a:rPr>
              <a:t>𝑖𝑚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1340" y="1729943"/>
            <a:ext cx="971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56903" y="1946312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636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4203" y="1924494"/>
            <a:ext cx="984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625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62225" y="1704256"/>
            <a:ext cx="87058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750" spc="75" dirty="0">
                <a:latin typeface="Cambria"/>
                <a:cs typeface="Cambria"/>
              </a:rPr>
              <a:t>𝑛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75" dirty="0">
                <a:latin typeface="Cambria"/>
                <a:cs typeface="Cambria"/>
              </a:rPr>
              <a:t>𝑛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97199" y="1685879"/>
            <a:ext cx="844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10016" y="2023788"/>
            <a:ext cx="133350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86765" algn="l"/>
                <a:tab pos="1137920" algn="l"/>
              </a:tabLst>
            </a:pPr>
            <a:r>
              <a:rPr sz="750" spc="75" dirty="0">
                <a:latin typeface="Cambria"/>
                <a:cs typeface="Cambria"/>
              </a:rPr>
              <a:t>𝑖=1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75" dirty="0">
                <a:latin typeface="Cambria"/>
                <a:cs typeface="Cambria"/>
              </a:rPr>
              <a:t>𝑖=1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85" dirty="0">
                <a:latin typeface="Cambria"/>
                <a:cs typeface="Cambria"/>
              </a:rPr>
              <a:t>𝑗=1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38511" y="1904649"/>
            <a:ext cx="34988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30" dirty="0">
                <a:latin typeface="Cambria"/>
                <a:cs typeface="Cambria"/>
              </a:rPr>
              <a:t>𝑗𝑚</a:t>
            </a:r>
            <a:r>
              <a:rPr sz="750" spc="175" dirty="0">
                <a:latin typeface="Cambria"/>
                <a:cs typeface="Cambria"/>
              </a:rPr>
              <a:t>  </a:t>
            </a:r>
            <a:r>
              <a:rPr sz="750" spc="60" dirty="0">
                <a:latin typeface="Cambria"/>
                <a:cs typeface="Cambria"/>
              </a:rPr>
              <a:t>𝑖𝑗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94445" y="1826577"/>
            <a:ext cx="19253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5934" algn="l"/>
                <a:tab pos="786765" algn="l"/>
                <a:tab pos="1610995" algn="l"/>
              </a:tabLst>
            </a:pP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𝑧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204" dirty="0">
                <a:latin typeface="Cambria"/>
                <a:cs typeface="Cambria"/>
              </a:rPr>
              <a:t>=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700" dirty="0">
                <a:latin typeface="Cambria"/>
                <a:cs typeface="Cambria"/>
              </a:rPr>
              <a:t>(∑</a:t>
            </a:r>
            <a:r>
              <a:rPr sz="1100" spc="-50" dirty="0">
                <a:latin typeface="Cambria"/>
                <a:cs typeface="Cambria"/>
              </a:rPr>
              <a:t> 𝜙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00" spc="484" dirty="0">
                <a:latin typeface="Cambria"/>
                <a:cs typeface="Cambria"/>
              </a:rPr>
              <a:t> </a:t>
            </a:r>
            <a:r>
              <a:rPr sz="1100" spc="50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93870" y="1645315"/>
            <a:ext cx="825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365793"/>
            <a:ext cx="65201" cy="6520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77532" y="2278100"/>
            <a:ext cx="27851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PVE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the </a:t>
            </a:r>
            <a:r>
              <a:rPr sz="1100" dirty="0">
                <a:latin typeface="Cambria"/>
                <a:cs typeface="Cambria"/>
              </a:rPr>
              <a:t>𝑚</a:t>
            </a:r>
            <a:r>
              <a:rPr sz="1100" dirty="0">
                <a:latin typeface="Tahoma"/>
                <a:cs typeface="Tahoma"/>
              </a:rPr>
              <a:t>th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is: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25" spc="112" baseline="-118518" dirty="0">
                <a:latin typeface="Cambria"/>
                <a:cs typeface="Cambria"/>
              </a:rPr>
              <a:t>𝑛</a:t>
            </a:r>
            <a:endParaRPr sz="1125" baseline="-118518">
              <a:latin typeface="Cambria"/>
              <a:cs typeface="Cambr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87982" y="2812427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4003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71113" y="2521729"/>
            <a:ext cx="844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73232" y="2490043"/>
            <a:ext cx="825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02686" y="2812427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>
                <a:moveTo>
                  <a:pt x="0" y="0"/>
                </a:moveTo>
                <a:lnTo>
                  <a:pt x="1346428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24482" y="2547741"/>
            <a:ext cx="2512695" cy="508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75"/>
              </a:spcBef>
            </a:pPr>
            <a:r>
              <a:rPr sz="1650" spc="75" baseline="-73232" dirty="0">
                <a:latin typeface="Cambria"/>
                <a:cs typeface="Cambria"/>
              </a:rPr>
              <a:t>∑</a:t>
            </a:r>
            <a:r>
              <a:rPr sz="1125" spc="75" baseline="-59259" dirty="0">
                <a:latin typeface="Cambria"/>
                <a:cs typeface="Cambria"/>
              </a:rPr>
              <a:t>𝑝</a:t>
            </a:r>
            <a:r>
              <a:rPr sz="1650" spc="75" baseline="15151" dirty="0">
                <a:latin typeface="Cambria"/>
                <a:cs typeface="Cambria"/>
              </a:rPr>
              <a:t>∑</a:t>
            </a:r>
            <a:r>
              <a:rPr sz="1125" spc="75" baseline="70370" dirty="0">
                <a:latin typeface="Cambria"/>
                <a:cs typeface="Cambria"/>
              </a:rPr>
              <a:t>𝑛</a:t>
            </a:r>
            <a:r>
              <a:rPr sz="1125" spc="75" baseline="-11111" dirty="0">
                <a:latin typeface="Cambria"/>
                <a:cs typeface="Cambria"/>
              </a:rPr>
              <a:t>𝑖=1</a:t>
            </a:r>
            <a:r>
              <a:rPr sz="1125" spc="37" baseline="-11111" dirty="0">
                <a:latin typeface="Cambria"/>
                <a:cs typeface="Cambria"/>
              </a:rPr>
              <a:t> </a:t>
            </a:r>
            <a:r>
              <a:rPr sz="1125" spc="-127" baseline="-59259" dirty="0">
                <a:latin typeface="Cambria"/>
                <a:cs typeface="Cambria"/>
              </a:rPr>
              <a:t>𝑛</a:t>
            </a:r>
            <a:r>
              <a:rPr sz="1650" spc="-127" baseline="15151" dirty="0">
                <a:latin typeface="Cambria"/>
                <a:cs typeface="Cambria"/>
              </a:rPr>
              <a:t>𝑧</a:t>
            </a:r>
            <a:r>
              <a:rPr sz="750" spc="-85" dirty="0">
                <a:latin typeface="Cambria"/>
                <a:cs typeface="Cambria"/>
              </a:rPr>
              <a:t>𝑖</a:t>
            </a:r>
            <a:r>
              <a:rPr sz="1125" spc="-127" baseline="51851" dirty="0">
                <a:latin typeface="Cambria"/>
                <a:cs typeface="Cambria"/>
              </a:rPr>
              <a:t>2</a:t>
            </a:r>
            <a:r>
              <a:rPr sz="750" spc="-85" dirty="0">
                <a:latin typeface="Cambria"/>
                <a:cs typeface="Cambria"/>
              </a:rPr>
              <a:t>𝑚</a:t>
            </a:r>
            <a:r>
              <a:rPr sz="750" spc="385" dirty="0">
                <a:latin typeface="Cambria"/>
                <a:cs typeface="Cambria"/>
              </a:rPr>
              <a:t> </a:t>
            </a:r>
            <a:r>
              <a:rPr sz="1125" baseline="-77777" dirty="0">
                <a:latin typeface="Cambria"/>
                <a:cs typeface="Cambria"/>
              </a:rPr>
              <a:t>2</a:t>
            </a:r>
            <a:r>
              <a:rPr sz="1125" spc="270" baseline="-77777" dirty="0">
                <a:latin typeface="Cambria"/>
                <a:cs typeface="Cambria"/>
              </a:rPr>
              <a:t>  </a:t>
            </a:r>
            <a:r>
              <a:rPr sz="1650" spc="382" baseline="-30303" dirty="0">
                <a:latin typeface="Cambria"/>
                <a:cs typeface="Cambria"/>
              </a:rPr>
              <a:t>=</a:t>
            </a:r>
            <a:r>
              <a:rPr sz="1650" spc="247" baseline="-30303" dirty="0">
                <a:latin typeface="Cambria"/>
                <a:cs typeface="Cambria"/>
              </a:rPr>
              <a:t> </a:t>
            </a:r>
            <a:r>
              <a:rPr sz="1650" spc="262" baseline="22727" dirty="0">
                <a:latin typeface="Cambria"/>
                <a:cs typeface="Cambria"/>
              </a:rPr>
              <a:t>∑</a:t>
            </a:r>
            <a:r>
              <a:rPr sz="750" spc="175" dirty="0">
                <a:latin typeface="Cambria"/>
                <a:cs typeface="Cambria"/>
              </a:rPr>
              <a:t>𝑖=1</a:t>
            </a:r>
            <a:r>
              <a:rPr sz="750" spc="60" dirty="0">
                <a:latin typeface="Cambria"/>
                <a:cs typeface="Cambria"/>
              </a:rPr>
              <a:t> </a:t>
            </a:r>
            <a:r>
              <a:rPr sz="1650" spc="82" baseline="22727" dirty="0">
                <a:latin typeface="Cambria"/>
                <a:cs typeface="Cambria"/>
              </a:rPr>
              <a:t>(</a:t>
            </a:r>
            <a:r>
              <a:rPr sz="1125" spc="82" baseline="-59259" dirty="0">
                <a:latin typeface="Cambria"/>
                <a:cs typeface="Cambria"/>
              </a:rPr>
              <a:t>𝑝</a:t>
            </a:r>
            <a:r>
              <a:rPr sz="1650" spc="82" baseline="22727" dirty="0">
                <a:latin typeface="Cambria"/>
                <a:cs typeface="Cambria"/>
              </a:rPr>
              <a:t>∑</a:t>
            </a:r>
            <a:r>
              <a:rPr sz="750" spc="55" dirty="0">
                <a:latin typeface="Cambria"/>
                <a:cs typeface="Cambria"/>
              </a:rPr>
              <a:t>𝑗=1</a:t>
            </a:r>
            <a:r>
              <a:rPr sz="1125" spc="82" baseline="-59259" dirty="0">
                <a:latin typeface="Cambria"/>
                <a:cs typeface="Cambria"/>
              </a:rPr>
              <a:t>𝑛</a:t>
            </a:r>
            <a:r>
              <a:rPr sz="1650" spc="82" baseline="22727" dirty="0">
                <a:latin typeface="Cambria"/>
                <a:cs typeface="Cambria"/>
              </a:rPr>
              <a:t>𝜙</a:t>
            </a:r>
            <a:r>
              <a:rPr sz="1125" spc="82" baseline="11111" dirty="0">
                <a:latin typeface="Cambria"/>
                <a:cs typeface="Cambria"/>
              </a:rPr>
              <a:t>𝑗𝑚</a:t>
            </a:r>
            <a:r>
              <a:rPr sz="1650" spc="82" baseline="22727" dirty="0">
                <a:latin typeface="Cambria"/>
                <a:cs typeface="Cambria"/>
              </a:rPr>
              <a:t>𝑥</a:t>
            </a:r>
            <a:r>
              <a:rPr sz="1125" spc="82" baseline="11111" dirty="0">
                <a:latin typeface="Cambria"/>
                <a:cs typeface="Cambria"/>
              </a:rPr>
              <a:t>𝑖𝑗</a:t>
            </a:r>
            <a:r>
              <a:rPr sz="1650" spc="82" baseline="22727" dirty="0">
                <a:latin typeface="Cambria"/>
                <a:cs typeface="Cambria"/>
              </a:rPr>
              <a:t>)</a:t>
            </a:r>
            <a:endParaRPr sz="1650" baseline="22727">
              <a:latin typeface="Cambria"/>
              <a:cs typeface="Cambria"/>
            </a:endParaRPr>
          </a:p>
          <a:p>
            <a:pPr marL="213995">
              <a:lnSpc>
                <a:spcPct val="100000"/>
              </a:lnSpc>
              <a:spcBef>
                <a:spcPts val="575"/>
              </a:spcBef>
              <a:tabLst>
                <a:tab pos="1403985" algn="l"/>
              </a:tabLst>
            </a:pPr>
            <a:r>
              <a:rPr sz="750" spc="110" dirty="0">
                <a:latin typeface="Cambria"/>
                <a:cs typeface="Cambria"/>
              </a:rPr>
              <a:t>𝑗=1</a:t>
            </a:r>
            <a:r>
              <a:rPr sz="750" spc="75" dirty="0">
                <a:latin typeface="Cambria"/>
                <a:cs typeface="Cambria"/>
              </a:rPr>
              <a:t> </a:t>
            </a:r>
            <a:r>
              <a:rPr sz="1650" spc="262" baseline="22727" dirty="0">
                <a:latin typeface="Cambria"/>
                <a:cs typeface="Cambria"/>
              </a:rPr>
              <a:t>∑</a:t>
            </a:r>
            <a:r>
              <a:rPr sz="750" spc="175" dirty="0">
                <a:latin typeface="Cambria"/>
                <a:cs typeface="Cambria"/>
              </a:rPr>
              <a:t>𝑖=1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1650" spc="75" baseline="22727" dirty="0">
                <a:latin typeface="Cambria"/>
                <a:cs typeface="Cambria"/>
              </a:rPr>
              <a:t>𝑥</a:t>
            </a:r>
            <a:r>
              <a:rPr sz="1125" spc="75" baseline="7407" dirty="0">
                <a:latin typeface="Cambria"/>
                <a:cs typeface="Cambria"/>
              </a:rPr>
              <a:t>𝑖𝑗</a:t>
            </a:r>
            <a:r>
              <a:rPr sz="1125" baseline="7407" dirty="0">
                <a:latin typeface="Cambria"/>
                <a:cs typeface="Cambria"/>
              </a:rPr>
              <a:t>	</a:t>
            </a:r>
            <a:r>
              <a:rPr sz="1650" spc="277" baseline="22727" dirty="0">
                <a:latin typeface="Cambria"/>
                <a:cs typeface="Cambria"/>
              </a:rPr>
              <a:t>∑</a:t>
            </a:r>
            <a:r>
              <a:rPr sz="750" spc="185" dirty="0">
                <a:latin typeface="Cambria"/>
                <a:cs typeface="Cambria"/>
              </a:rPr>
              <a:t>𝑗=1</a:t>
            </a:r>
            <a:r>
              <a:rPr sz="750" spc="75" dirty="0">
                <a:latin typeface="Cambria"/>
                <a:cs typeface="Cambria"/>
              </a:rPr>
              <a:t> </a:t>
            </a:r>
            <a:r>
              <a:rPr sz="1650" spc="262" baseline="22727" dirty="0">
                <a:latin typeface="Cambria"/>
                <a:cs typeface="Cambria"/>
              </a:rPr>
              <a:t>∑</a:t>
            </a:r>
            <a:r>
              <a:rPr sz="750" spc="175" dirty="0">
                <a:latin typeface="Cambria"/>
                <a:cs typeface="Cambria"/>
              </a:rPr>
              <a:t>𝑖=1</a:t>
            </a:r>
            <a:r>
              <a:rPr sz="750" spc="80" dirty="0">
                <a:latin typeface="Cambria"/>
                <a:cs typeface="Cambria"/>
              </a:rPr>
              <a:t> </a:t>
            </a:r>
            <a:r>
              <a:rPr sz="1650" spc="-30" baseline="22727" dirty="0">
                <a:latin typeface="Cambria"/>
                <a:cs typeface="Cambria"/>
              </a:rPr>
              <a:t>𝑥</a:t>
            </a:r>
            <a:r>
              <a:rPr sz="1125" spc="-30" baseline="59259" dirty="0">
                <a:latin typeface="Cambria"/>
                <a:cs typeface="Cambria"/>
              </a:rPr>
              <a:t>2</a:t>
            </a:r>
            <a:r>
              <a:rPr sz="1125" spc="-30" baseline="7407" dirty="0">
                <a:latin typeface="Cambria"/>
                <a:cs typeface="Cambria"/>
              </a:rPr>
              <a:t>𝑖𝑗</a:t>
            </a:r>
            <a:endParaRPr sz="1125" baseline="7407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39" name="object 3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0125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Proportion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35" dirty="0"/>
              <a:t>Variance</a:t>
            </a:r>
            <a:r>
              <a:rPr spc="-50" dirty="0"/>
              <a:t> </a:t>
            </a:r>
            <a:r>
              <a:rPr spc="-30" dirty="0"/>
              <a:t>Explained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89282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093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40905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66716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1917700"/>
            <a:ext cx="52527" cy="52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915" y="2155570"/>
            <a:ext cx="52527" cy="52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915" y="2393441"/>
            <a:ext cx="52527" cy="52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718281"/>
            <a:ext cx="5231765" cy="176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9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cumulative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PVE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50" dirty="0">
                <a:latin typeface="Cambria"/>
                <a:cs typeface="Cambria"/>
              </a:rPr>
              <a:t>𝑀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150" dirty="0">
                <a:latin typeface="Cambria"/>
                <a:cs typeface="Cambria"/>
              </a:rPr>
              <a:t>𝑀</a:t>
            </a:r>
            <a:r>
              <a:rPr sz="1100" spc="160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PVEs. </a:t>
            </a:r>
            <a:r>
              <a:rPr sz="1100" spc="-20" dirty="0">
                <a:latin typeface="Tahoma"/>
                <a:cs typeface="Tahoma"/>
              </a:rPr>
              <a:t>There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min</a:t>
            </a:r>
            <a:r>
              <a:rPr sz="1100" spc="-10" dirty="0">
                <a:latin typeface="Cambria"/>
                <a:cs typeface="Cambria"/>
              </a:rPr>
              <a:t>(𝑛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𝑝)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 </a:t>
            </a:r>
            <a:r>
              <a:rPr sz="1100" spc="-10" dirty="0">
                <a:latin typeface="Tahoma"/>
                <a:cs typeface="Tahoma"/>
              </a:rPr>
              <a:t>components.</a:t>
            </a:r>
            <a:endParaRPr sz="1100">
              <a:latin typeface="Tahoma"/>
              <a:cs typeface="Tahoma"/>
            </a:endParaRPr>
          </a:p>
          <a:p>
            <a:pPr marL="12700" marR="1284605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PVEs</a:t>
            </a:r>
            <a:r>
              <a:rPr sz="1100" spc="-20" dirty="0">
                <a:latin typeface="Tahoma"/>
                <a:cs typeface="Tahoma"/>
              </a:rPr>
              <a:t> for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sums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one. </a:t>
            </a:r>
            <a:r>
              <a:rPr sz="1100" spc="-65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shown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previously:</a:t>
            </a:r>
            <a:endParaRPr sz="1100">
              <a:latin typeface="Tahoma"/>
              <a:cs typeface="Tahoma"/>
            </a:endParaRPr>
          </a:p>
          <a:p>
            <a:pPr marL="289560" marR="773430">
              <a:lnSpc>
                <a:spcPts val="1870"/>
              </a:lnSpc>
              <a:spcBef>
                <a:spcPts val="85"/>
              </a:spcBef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first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principal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component</a:t>
            </a:r>
            <a:r>
              <a:rPr sz="1000" spc="-30" dirty="0">
                <a:latin typeface="Tahoma"/>
                <a:cs typeface="Tahoma"/>
              </a:rPr>
              <a:t> accounts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60%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variance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data. </a:t>
            </a:r>
            <a:r>
              <a:rPr sz="1000" dirty="0">
                <a:latin typeface="Tahoma"/>
                <a:cs typeface="Tahoma"/>
              </a:rPr>
              <a:t>The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second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principal </a:t>
            </a:r>
            <a:r>
              <a:rPr sz="1000" spc="-35" dirty="0">
                <a:latin typeface="Tahoma"/>
                <a:cs typeface="Tahoma"/>
              </a:rPr>
              <a:t>component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accounts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25%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0" dirty="0">
                <a:latin typeface="Tahoma"/>
                <a:cs typeface="Tahoma"/>
              </a:rPr>
              <a:t> 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variance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0" dirty="0">
                <a:latin typeface="Tahoma"/>
                <a:cs typeface="Tahoma"/>
              </a:rPr>
              <a:t> 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data. </a:t>
            </a:r>
            <a:r>
              <a:rPr sz="1000" spc="-35" dirty="0">
                <a:latin typeface="Tahoma"/>
                <a:cs typeface="Tahoma"/>
              </a:rPr>
              <a:t>Together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account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87%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variance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Scaling</a:t>
            </a:r>
            <a:r>
              <a:rPr spc="-8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45" dirty="0"/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33" y="896966"/>
            <a:ext cx="3782423" cy="1878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5358" y="887132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5358" y="1231277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553133"/>
            <a:ext cx="5458460" cy="11309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scale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each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feature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have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mean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zero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and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standard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deviation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one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before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performing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PCA.</a:t>
            </a:r>
            <a:endParaRPr sz="1100">
              <a:latin typeface="Tahoma"/>
              <a:cs typeface="Tahoma"/>
            </a:endParaRPr>
          </a:p>
          <a:p>
            <a:pPr marL="4173854" marR="7620" algn="just">
              <a:lnSpc>
                <a:spcPct val="102600"/>
              </a:lnSpc>
              <a:spcBef>
                <a:spcPts val="285"/>
              </a:spcBef>
            </a:pPr>
            <a:r>
              <a:rPr sz="1100" dirty="0">
                <a:latin typeface="Tahoma"/>
                <a:cs typeface="Tahoma"/>
              </a:rPr>
              <a:t>Left: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PCA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biplot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with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scaled.</a:t>
            </a:r>
            <a:endParaRPr sz="1100">
              <a:latin typeface="Tahoma"/>
              <a:cs typeface="Tahoma"/>
            </a:endParaRPr>
          </a:p>
          <a:p>
            <a:pPr marL="4173854" marR="5080" algn="just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Right: </a:t>
            </a:r>
            <a:r>
              <a:rPr sz="1100" spc="-45" dirty="0">
                <a:latin typeface="Tahoma"/>
                <a:cs typeface="Tahoma"/>
              </a:rPr>
              <a:t>Same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set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have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scaled.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5121" y="1739937"/>
            <a:ext cx="52527" cy="525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41913" y="1723248"/>
            <a:ext cx="7747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0" dirty="0">
                <a:latin typeface="Cambria"/>
                <a:cs typeface="Cambria"/>
              </a:rPr>
              <a:t>1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2281" y="1655767"/>
            <a:ext cx="6508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is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mostly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5121" y="1891766"/>
            <a:ext cx="52527" cy="5252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274439" y="1795575"/>
            <a:ext cx="140906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50" baseline="-68181" dirty="0">
                <a:latin typeface="Tahoma"/>
                <a:cs typeface="Tahoma"/>
              </a:rPr>
              <a:t>The</a:t>
            </a:r>
            <a:r>
              <a:rPr sz="1650" spc="-22" baseline="-68181" dirty="0">
                <a:latin typeface="Tahoma"/>
                <a:cs typeface="Tahoma"/>
              </a:rPr>
              <a:t> </a:t>
            </a:r>
            <a:r>
              <a:rPr sz="1000" dirty="0">
                <a:latin typeface="Cambria"/>
                <a:cs typeface="Cambria"/>
              </a:rPr>
              <a:t>𝜙</a:t>
            </a:r>
            <a:r>
              <a:rPr sz="1050" baseline="-19841" dirty="0">
                <a:latin typeface="Cambria"/>
                <a:cs typeface="Cambria"/>
              </a:rPr>
              <a:t>2</a:t>
            </a:r>
            <a:r>
              <a:rPr sz="1050" spc="240" baseline="-19841" dirty="0"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mostly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B.</a:t>
            </a:r>
            <a:endParaRPr sz="1000">
              <a:latin typeface="Tahoma"/>
              <a:cs typeface="Tahoma"/>
            </a:endParaRPr>
          </a:p>
          <a:p>
            <a:pPr marL="25400" marR="17780" indent="273050">
              <a:lnSpc>
                <a:spcPct val="102699"/>
              </a:lnSpc>
            </a:pPr>
            <a:r>
              <a:rPr sz="1100" spc="-10" dirty="0">
                <a:latin typeface="Tahoma"/>
                <a:cs typeface="Tahoma"/>
              </a:rPr>
              <a:t>right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plot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-30" dirty="0">
                <a:latin typeface="Tahoma"/>
                <a:cs typeface="Tahoma"/>
              </a:rPr>
              <a:t> not </a:t>
            </a:r>
            <a:r>
              <a:rPr sz="1100" spc="-65" dirty="0">
                <a:latin typeface="Tahoma"/>
                <a:cs typeface="Tahoma"/>
              </a:rPr>
              <a:t>show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patterns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well.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5358" y="2051164"/>
            <a:ext cx="65201" cy="6520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Uniqueness</a:t>
            </a:r>
            <a:r>
              <a:rPr spc="-4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Principal</a:t>
            </a:r>
            <a:r>
              <a:rPr spc="-50" dirty="0"/>
              <a:t> </a:t>
            </a:r>
            <a:r>
              <a:rPr spc="-35"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2946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87563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03793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609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60"/>
              </a:spcBef>
            </a:pPr>
            <a:r>
              <a:rPr dirty="0">
                <a:solidFill>
                  <a:srgbClr val="FF0000"/>
                </a:solidFill>
              </a:rPr>
              <a:t>Each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principal</a:t>
            </a:r>
            <a:r>
              <a:rPr spc="-40" dirty="0">
                <a:solidFill>
                  <a:srgbClr val="FF0000"/>
                </a:solidFill>
              </a:rPr>
              <a:t> component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loading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vector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is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unique </a:t>
            </a:r>
            <a:r>
              <a:rPr dirty="0">
                <a:solidFill>
                  <a:srgbClr val="FF0000"/>
                </a:solidFill>
              </a:rPr>
              <a:t>up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to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sign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flip.</a:t>
            </a:r>
          </a:p>
          <a:p>
            <a:pPr marL="327660">
              <a:lnSpc>
                <a:spcPct val="100000"/>
              </a:lnSpc>
              <a:spcBef>
                <a:spcPts val="71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35" dirty="0"/>
              <a:t>loading</a:t>
            </a:r>
            <a:r>
              <a:rPr spc="-25" dirty="0"/>
              <a:t> </a:t>
            </a:r>
            <a:r>
              <a:rPr spc="-35" dirty="0"/>
              <a:t>vector</a:t>
            </a:r>
            <a:r>
              <a:rPr spc="-25" dirty="0"/>
              <a:t> </a:t>
            </a:r>
            <a:r>
              <a:rPr spc="-40" dirty="0"/>
              <a:t>specifies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direction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the</a:t>
            </a:r>
            <a:r>
              <a:rPr spc="-25" dirty="0"/>
              <a:t> </a:t>
            </a:r>
            <a:r>
              <a:rPr spc="-40" dirty="0">
                <a:latin typeface="Cambria"/>
                <a:cs typeface="Cambria"/>
              </a:rPr>
              <a:t>𝑝</a:t>
            </a:r>
            <a:r>
              <a:rPr spc="-40" dirty="0"/>
              <a:t>-dimensional</a:t>
            </a:r>
            <a:r>
              <a:rPr spc="-25" dirty="0"/>
              <a:t> </a:t>
            </a:r>
            <a:r>
              <a:rPr spc="-10" dirty="0"/>
              <a:t>space.</a:t>
            </a:r>
          </a:p>
          <a:p>
            <a:pPr marL="327660">
              <a:lnSpc>
                <a:spcPct val="100000"/>
              </a:lnSpc>
              <a:spcBef>
                <a:spcPts val="715"/>
              </a:spcBef>
            </a:pPr>
            <a:r>
              <a:rPr spc="-35" dirty="0"/>
              <a:t>Changing</a:t>
            </a:r>
            <a:r>
              <a:rPr spc="-55" dirty="0"/>
              <a:t> </a:t>
            </a:r>
            <a:r>
              <a:rPr spc="-10" dirty="0"/>
              <a:t>the</a:t>
            </a:r>
            <a:r>
              <a:rPr spc="-50" dirty="0"/>
              <a:t> </a:t>
            </a:r>
            <a:r>
              <a:rPr spc="-25" dirty="0"/>
              <a:t>sign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60" dirty="0"/>
              <a:t>every</a:t>
            </a:r>
            <a:r>
              <a:rPr spc="-30" dirty="0"/>
              <a:t> </a:t>
            </a:r>
            <a:r>
              <a:rPr spc="-45" dirty="0"/>
              <a:t>element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35" dirty="0"/>
              <a:t>loading</a:t>
            </a:r>
            <a:r>
              <a:rPr spc="-40" dirty="0"/>
              <a:t> </a:t>
            </a:r>
            <a:r>
              <a:rPr spc="-35" dirty="0"/>
              <a:t>vector</a:t>
            </a:r>
            <a:r>
              <a:rPr spc="-40" dirty="0"/>
              <a:t> </a:t>
            </a:r>
            <a:r>
              <a:rPr spc="-55" dirty="0"/>
              <a:t>does</a:t>
            </a:r>
            <a:r>
              <a:rPr spc="-30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spc="-50" dirty="0"/>
              <a:t>change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direction.</a:t>
            </a:r>
          </a:p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dirty="0">
                <a:solidFill>
                  <a:srgbClr val="FF0000"/>
                </a:solidFill>
              </a:rPr>
              <a:t>The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spc="-60" dirty="0">
                <a:solidFill>
                  <a:srgbClr val="FF0000"/>
                </a:solidFill>
              </a:rPr>
              <a:t>score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vectors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5" dirty="0">
                <a:solidFill>
                  <a:srgbClr val="FF0000"/>
                </a:solidFill>
              </a:rPr>
              <a:t>are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unique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up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to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sign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flip.</a:t>
            </a:r>
          </a:p>
          <a:p>
            <a:pPr marL="327660">
              <a:lnSpc>
                <a:spcPct val="100000"/>
              </a:lnSpc>
              <a:spcBef>
                <a:spcPts val="715"/>
              </a:spcBef>
            </a:pPr>
            <a:r>
              <a:rPr spc="75" dirty="0">
                <a:latin typeface="Cambria"/>
                <a:cs typeface="Cambria"/>
              </a:rPr>
              <a:t>𝑍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25" spc="262" baseline="-22222" dirty="0">
                <a:latin typeface="Cambria"/>
                <a:cs typeface="Cambria"/>
              </a:rPr>
              <a:t> </a:t>
            </a:r>
            <a:r>
              <a:rPr sz="1100" spc="-45" dirty="0"/>
              <a:t>has</a:t>
            </a:r>
            <a:r>
              <a:rPr sz="1100" spc="-35" dirty="0"/>
              <a:t> </a:t>
            </a:r>
            <a:r>
              <a:rPr sz="1100" spc="-10" dirty="0"/>
              <a:t>the</a:t>
            </a:r>
            <a:r>
              <a:rPr sz="1100" spc="-35" dirty="0"/>
              <a:t> </a:t>
            </a:r>
            <a:r>
              <a:rPr sz="1100" spc="-60" dirty="0"/>
              <a:t>same</a:t>
            </a:r>
            <a:r>
              <a:rPr sz="1100" spc="-25" dirty="0"/>
              <a:t> </a:t>
            </a:r>
            <a:r>
              <a:rPr sz="1100" spc="-40" dirty="0"/>
              <a:t>variance</a:t>
            </a:r>
            <a:r>
              <a:rPr sz="1100" spc="-35" dirty="0"/>
              <a:t> </a:t>
            </a:r>
            <a:r>
              <a:rPr sz="1100" spc="-20" dirty="0"/>
              <a:t>as</a:t>
            </a:r>
            <a:r>
              <a:rPr sz="1100" spc="-30" dirty="0"/>
              <a:t> </a:t>
            </a:r>
            <a:r>
              <a:rPr sz="1100" spc="25" dirty="0">
                <a:latin typeface="Cambria"/>
                <a:cs typeface="Cambria"/>
              </a:rPr>
              <a:t>𝑍</a:t>
            </a:r>
            <a:r>
              <a:rPr sz="1125" spc="37" baseline="-22222" dirty="0">
                <a:latin typeface="Cambria"/>
                <a:cs typeface="Cambria"/>
              </a:rPr>
              <a:t>2</a:t>
            </a:r>
            <a:r>
              <a:rPr sz="1100" spc="25" dirty="0"/>
              <a:t>.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How</a:t>
            </a:r>
            <a:r>
              <a:rPr spc="-45" dirty="0"/>
              <a:t> </a:t>
            </a:r>
            <a:r>
              <a:rPr dirty="0"/>
              <a:t>Many</a:t>
            </a:r>
            <a:r>
              <a:rPr spc="-40" dirty="0"/>
              <a:t> </a:t>
            </a:r>
            <a:r>
              <a:rPr dirty="0"/>
              <a:t>Principal</a:t>
            </a:r>
            <a:r>
              <a:rPr spc="-40" dirty="0"/>
              <a:t> </a:t>
            </a:r>
            <a:r>
              <a:rPr spc="-35" dirty="0"/>
              <a:t>Components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25" dirty="0"/>
              <a:t>Use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489280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74739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17758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1428127"/>
            <a:ext cx="52527" cy="52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1665998"/>
            <a:ext cx="52527" cy="52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915" y="1903869"/>
            <a:ext cx="52527" cy="52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2149297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915" y="2399842"/>
            <a:ext cx="52527" cy="525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915" y="2637713"/>
            <a:ext cx="52527" cy="5252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307843"/>
            <a:ext cx="5221605" cy="28555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×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20" dirty="0">
                <a:latin typeface="Tahoma"/>
                <a:cs typeface="Tahoma"/>
              </a:rPr>
              <a:t> matrix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b="1" spc="50" dirty="0">
                <a:latin typeface="Georgia"/>
                <a:cs typeface="Georgia"/>
              </a:rPr>
              <a:t>X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min</a:t>
            </a:r>
            <a:r>
              <a:rPr sz="1100" spc="-10" dirty="0">
                <a:latin typeface="Cambria"/>
                <a:cs typeface="Cambria"/>
              </a:rPr>
              <a:t>(𝑛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𝑝)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distinct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components.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675"/>
              </a:spcBef>
            </a:pP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Use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smallest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number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principal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components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Tahoma"/>
                <a:cs typeface="Tahoma"/>
              </a:rPr>
              <a:t>needed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good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understanding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depend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question 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650"/>
              </a:spcBef>
            </a:pPr>
            <a:r>
              <a:rPr sz="1000" dirty="0">
                <a:latin typeface="Tahoma"/>
                <a:cs typeface="Tahoma"/>
              </a:rPr>
              <a:t>Look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first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few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principal</a:t>
            </a:r>
            <a:r>
              <a:rPr sz="1000" spc="-35" dirty="0">
                <a:latin typeface="Tahoma"/>
                <a:cs typeface="Tahoma"/>
              </a:rPr>
              <a:t> components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patterns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  <a:p>
            <a:pPr marL="289560" marR="744220">
              <a:lnSpc>
                <a:spcPct val="156100"/>
              </a:lnSpc>
            </a:pPr>
            <a:r>
              <a:rPr sz="1000" spc="-20" dirty="0">
                <a:latin typeface="Tahoma"/>
                <a:cs typeface="Tahoma"/>
              </a:rPr>
              <a:t>If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there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are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none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subsequent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principal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components </a:t>
            </a:r>
            <a:r>
              <a:rPr sz="1000" dirty="0">
                <a:latin typeface="Tahoma"/>
                <a:cs typeface="Tahoma"/>
              </a:rPr>
              <a:t>will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likely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not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help. </a:t>
            </a:r>
            <a:r>
              <a:rPr sz="1000" spc="-20" dirty="0">
                <a:latin typeface="Tahoma"/>
                <a:cs typeface="Tahoma"/>
              </a:rPr>
              <a:t>If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there </a:t>
            </a:r>
            <a:r>
              <a:rPr sz="1000" spc="-50" dirty="0">
                <a:latin typeface="Tahoma"/>
                <a:cs typeface="Tahoma"/>
              </a:rPr>
              <a:t>are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look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next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principal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components.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spc="-30" dirty="0">
                <a:latin typeface="Tahoma"/>
                <a:cs typeface="Tahoma"/>
              </a:rPr>
              <a:t>Alternatively,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85" dirty="0">
                <a:latin typeface="Arial Black"/>
                <a:cs typeface="Arial Black"/>
              </a:rPr>
              <a:t>scree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plot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decide.</a:t>
            </a:r>
            <a:endParaRPr sz="1100">
              <a:latin typeface="Tahoma"/>
              <a:cs typeface="Tahoma"/>
            </a:endParaRPr>
          </a:p>
          <a:p>
            <a:pPr marL="289560" marR="299720">
              <a:lnSpc>
                <a:spcPts val="1870"/>
              </a:lnSpc>
              <a:spcBef>
                <a:spcPts val="155"/>
              </a:spcBef>
            </a:pPr>
            <a:r>
              <a:rPr sz="1000" dirty="0">
                <a:latin typeface="Tahoma"/>
                <a:cs typeface="Tahoma"/>
              </a:rPr>
              <a:t>Plot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proportion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variance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explained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versus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principal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components </a:t>
            </a:r>
            <a:r>
              <a:rPr sz="1000" dirty="0">
                <a:latin typeface="Tahoma"/>
                <a:cs typeface="Tahoma"/>
              </a:rPr>
              <a:t>Find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point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where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PVE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minimal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subsequent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principal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components.</a:t>
            </a:r>
            <a:endParaRPr sz="1000">
              <a:latin typeface="Tahoma"/>
              <a:cs typeface="Tahoma"/>
            </a:endParaRPr>
          </a:p>
          <a:p>
            <a:pPr marL="12700" marR="401955">
              <a:lnSpc>
                <a:spcPct val="102600"/>
              </a:lnSpc>
              <a:spcBef>
                <a:spcPts val="530"/>
              </a:spcBef>
            </a:pPr>
            <a:r>
              <a:rPr sz="1100" dirty="0">
                <a:latin typeface="Tahoma"/>
                <a:cs typeface="Tahoma"/>
              </a:rPr>
              <a:t>Both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subjective</a:t>
            </a:r>
            <a:r>
              <a:rPr sz="1100" spc="-25" dirty="0">
                <a:latin typeface="Tahoma"/>
                <a:cs typeface="Tahoma"/>
              </a:rPr>
              <a:t> which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why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PCA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mostly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exploratory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 </a:t>
            </a:r>
            <a:r>
              <a:rPr sz="1100" spc="-10" dirty="0">
                <a:latin typeface="Tahoma"/>
                <a:cs typeface="Tahoma"/>
              </a:rPr>
              <a:t>analysis.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165" y="2883153"/>
            <a:ext cx="65201" cy="6520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52118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Scree</a:t>
            </a:r>
            <a:r>
              <a:rPr spc="-70" dirty="0"/>
              <a:t> </a:t>
            </a:r>
            <a:r>
              <a:rPr spc="-20" dirty="0"/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47" y="573694"/>
            <a:ext cx="2371786" cy="22986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90" y="553376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90570" y="469860"/>
            <a:ext cx="2393950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785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Most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variance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explained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components.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PVE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levels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off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after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this.</a:t>
            </a:r>
            <a:endParaRPr sz="1100">
              <a:latin typeface="Tahoma"/>
              <a:cs typeface="Tahoma"/>
            </a:endParaRPr>
          </a:p>
          <a:p>
            <a:pPr marL="12700" marR="55880" algn="just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third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accounts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less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10%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variance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2</a:t>
            </a:r>
            <a:r>
              <a:rPr sz="1100" spc="-25" dirty="0">
                <a:latin typeface="Tahoma"/>
                <a:cs typeface="Tahoma"/>
              </a:rPr>
              <a:t> principal </a:t>
            </a:r>
            <a:r>
              <a:rPr sz="1100" spc="-45" dirty="0">
                <a:latin typeface="Tahoma"/>
                <a:cs typeface="Tahoma"/>
              </a:rPr>
              <a:t>components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probably </a:t>
            </a:r>
            <a:r>
              <a:rPr sz="1100" spc="-30" dirty="0">
                <a:latin typeface="Tahoma"/>
                <a:cs typeface="Tahoma"/>
              </a:rPr>
              <a:t>suﬀicient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get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good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understanding</a:t>
            </a:r>
            <a:r>
              <a:rPr sz="1100" spc="-35" dirty="0">
                <a:latin typeface="Tahoma"/>
                <a:cs typeface="Tahoma"/>
              </a:rPr>
              <a:t> of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790" y="897521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8790" y="1069594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8790" y="1585823"/>
            <a:ext cx="65201" cy="6520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98715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832" y="711022"/>
            <a:ext cx="5179060" cy="368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55" dirty="0">
                <a:latin typeface="Arial Black"/>
                <a:cs typeface="Arial Black"/>
              </a:rPr>
              <a:t>supervised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learning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usually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1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30" dirty="0">
                <a:latin typeface="Cambria"/>
                <a:cs typeface="Cambria"/>
              </a:rPr>
              <a:t>𝑋</a:t>
            </a:r>
            <a:r>
              <a:rPr sz="1125" spc="195" baseline="-22222" dirty="0">
                <a:latin typeface="Cambria"/>
                <a:cs typeface="Cambria"/>
              </a:rPr>
              <a:t>𝑝</a:t>
            </a:r>
            <a:r>
              <a:rPr sz="1125" spc="322" baseline="-22222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Cambria"/>
                <a:cs typeface="Cambria"/>
              </a:rPr>
              <a:t>𝑌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Tahoma"/>
                <a:cs typeface="Tahoma"/>
              </a:rPr>
              <a:t>measured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observations.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goal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predict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𝑌</a:t>
            </a:r>
            <a:r>
              <a:rPr sz="1100" spc="3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using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125" dirty="0">
                <a:solidFill>
                  <a:srgbClr val="FF0000"/>
                </a:solidFill>
                <a:latin typeface="Cambria"/>
                <a:cs typeface="Cambria"/>
              </a:rPr>
              <a:t>𝑋</a:t>
            </a:r>
            <a:r>
              <a:rPr sz="1125" spc="187" baseline="-22222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1100" spc="125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1100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FF0000"/>
                </a:solidFill>
                <a:latin typeface="Cambria"/>
                <a:cs typeface="Cambria"/>
              </a:rPr>
              <a:t>…</a:t>
            </a:r>
            <a:r>
              <a:rPr sz="1100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1100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FF0000"/>
                </a:solidFill>
                <a:latin typeface="Cambria"/>
                <a:cs typeface="Cambria"/>
              </a:rPr>
              <a:t>𝑋</a:t>
            </a:r>
            <a:r>
              <a:rPr sz="1125" spc="97" baseline="-22222" dirty="0">
                <a:solidFill>
                  <a:srgbClr val="FF0000"/>
                </a:solidFill>
                <a:latin typeface="Cambria"/>
                <a:cs typeface="Cambria"/>
              </a:rPr>
              <a:t>𝑝</a:t>
            </a:r>
            <a:r>
              <a:rPr sz="1100" spc="6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228902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42817" y="1219281"/>
            <a:ext cx="5359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3550" algn="l"/>
              </a:tabLst>
            </a:pPr>
            <a:r>
              <a:rPr sz="750" spc="-50" dirty="0">
                <a:latin typeface="Cambria"/>
                <a:cs typeface="Cambria"/>
              </a:rPr>
              <a:t>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141209"/>
            <a:ext cx="49466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unsupervised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learning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210" dirty="0">
                <a:latin typeface="Cambria"/>
                <a:cs typeface="Cambria"/>
              </a:rPr>
              <a:t>𝑋</a:t>
            </a:r>
            <a:r>
              <a:rPr sz="1100" spc="22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210" dirty="0">
                <a:latin typeface="Cambria"/>
                <a:cs typeface="Cambria"/>
              </a:rPr>
              <a:t>𝑋</a:t>
            </a:r>
            <a:r>
              <a:rPr sz="1100" spc="165" dirty="0">
                <a:latin typeface="Cambria"/>
                <a:cs typeface="Cambria"/>
              </a:rPr>
              <a:t> 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measured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261349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519464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144" y="1317458"/>
            <a:ext cx="5546725" cy="1310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observations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-30" dirty="0">
                <a:latin typeface="Tahoma"/>
                <a:cs typeface="Tahoma"/>
              </a:rPr>
              <a:t> variable.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goal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gain information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about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features</a:t>
            </a:r>
            <a:endParaRPr sz="1100">
              <a:latin typeface="Tahoma"/>
              <a:cs typeface="Tahoma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spc="125" dirty="0">
                <a:solidFill>
                  <a:srgbClr val="FF0000"/>
                </a:solidFill>
                <a:latin typeface="Cambria"/>
                <a:cs typeface="Cambria"/>
              </a:rPr>
              <a:t>𝑋</a:t>
            </a:r>
            <a:r>
              <a:rPr sz="1125" spc="187" baseline="-22222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1100" spc="125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1100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FF0000"/>
                </a:solidFill>
                <a:latin typeface="Cambria"/>
                <a:cs typeface="Cambria"/>
              </a:rPr>
              <a:t>…</a:t>
            </a:r>
            <a:r>
              <a:rPr sz="1100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1100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FF0000"/>
                </a:solidFill>
                <a:latin typeface="Cambria"/>
                <a:cs typeface="Cambria"/>
              </a:rPr>
              <a:t>𝑋</a:t>
            </a:r>
            <a:r>
              <a:rPr sz="1125" spc="97" baseline="-22222" dirty="0">
                <a:solidFill>
                  <a:srgbClr val="FF0000"/>
                </a:solidFill>
                <a:latin typeface="Cambria"/>
                <a:cs typeface="Cambria"/>
              </a:rPr>
              <a:t>𝑝</a:t>
            </a:r>
            <a:r>
              <a:rPr sz="1100" spc="6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5400" marR="353060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All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looked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so </a:t>
            </a:r>
            <a:r>
              <a:rPr sz="1100" spc="-20" dirty="0">
                <a:latin typeface="Tahoma"/>
                <a:cs typeface="Tahoma"/>
              </a:rPr>
              <a:t>far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5" dirty="0">
                <a:latin typeface="Tahoma"/>
                <a:cs typeface="Tahoma"/>
              </a:rPr>
              <a:t> module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supervised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learning.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This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unsupervised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as:</a:t>
            </a:r>
            <a:endParaRPr sz="1100">
              <a:latin typeface="Tahoma"/>
              <a:cs typeface="Tahoma"/>
            </a:endParaRPr>
          </a:p>
          <a:p>
            <a:pPr marL="302260" marR="3555365">
              <a:lnSpc>
                <a:spcPct val="154000"/>
              </a:lnSpc>
            </a:pPr>
            <a:r>
              <a:rPr sz="1100" spc="-10" dirty="0">
                <a:latin typeface="Tahoma"/>
                <a:cs typeface="Tahoma"/>
              </a:rPr>
              <a:t>Principal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analysis </a:t>
            </a:r>
            <a:r>
              <a:rPr sz="1100" spc="-25" dirty="0">
                <a:latin typeface="Tahoma"/>
                <a:cs typeface="Tahoma"/>
              </a:rPr>
              <a:t>Clustering </a:t>
            </a:r>
            <a:r>
              <a:rPr sz="1100" spc="-10" dirty="0">
                <a:latin typeface="Tahoma"/>
                <a:cs typeface="Tahoma"/>
              </a:rPr>
              <a:t>methods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45" dirty="0"/>
              <a:t> </a:t>
            </a:r>
            <a:r>
              <a:rPr dirty="0"/>
              <a:t>Principal</a:t>
            </a:r>
            <a:r>
              <a:rPr spc="-75" dirty="0"/>
              <a:t> </a:t>
            </a:r>
            <a:r>
              <a:rPr spc="-35" dirty="0"/>
              <a:t>Components</a:t>
            </a:r>
            <a:r>
              <a:rPr spc="-75" dirty="0"/>
              <a:t> </a:t>
            </a:r>
            <a:r>
              <a:rPr spc="-2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75424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Open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Unsupervised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Learning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Exercises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</a:t>
            </a:r>
            <a:r>
              <a:rPr sz="1100" spc="-30" dirty="0">
                <a:latin typeface="Tahoma"/>
                <a:cs typeface="Tahoma"/>
              </a:rPr>
              <a:t> Markdown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Jupyter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Go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“Principal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Analysis”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35" dirty="0">
                <a:latin typeface="Tahoma"/>
                <a:cs typeface="Tahoma"/>
              </a:rPr>
              <a:t> together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Missing</a:t>
            </a:r>
            <a:r>
              <a:rPr spc="-40" dirty="0"/>
              <a:t> </a:t>
            </a:r>
            <a:r>
              <a:rPr spc="-30" dirty="0"/>
              <a:t>Values</a:t>
            </a:r>
            <a:r>
              <a:rPr spc="-40" dirty="0"/>
              <a:t> </a:t>
            </a:r>
            <a:r>
              <a:rPr spc="-30" dirty="0"/>
              <a:t>and</a:t>
            </a:r>
            <a:r>
              <a:rPr spc="-35" dirty="0"/>
              <a:t> </a:t>
            </a:r>
            <a:r>
              <a:rPr dirty="0"/>
              <a:t>Matrix</a:t>
            </a:r>
            <a:r>
              <a:rPr spc="-35" dirty="0"/>
              <a:t> </a:t>
            </a:r>
            <a:r>
              <a:rPr spc="-25" dirty="0"/>
              <a:t>Completion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0853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664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2476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744" y="794828"/>
            <a:ext cx="5584825" cy="17405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learning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learned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course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cannot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handle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missing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predictor values.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do?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710"/>
              </a:spcBef>
            </a:pPr>
            <a:r>
              <a:rPr sz="1100" spc="-50" dirty="0">
                <a:latin typeface="Tahoma"/>
                <a:cs typeface="Tahoma"/>
              </a:rPr>
              <a:t>Remove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rows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contain </a:t>
            </a:r>
            <a:r>
              <a:rPr sz="1100" spc="-40" dirty="0">
                <a:latin typeface="Tahoma"/>
                <a:cs typeface="Tahoma"/>
              </a:rPr>
              <a:t>missing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715"/>
              </a:spcBef>
            </a:pPr>
            <a:r>
              <a:rPr sz="1100" spc="-30" dirty="0">
                <a:latin typeface="Tahoma"/>
                <a:cs typeface="Tahoma"/>
              </a:rPr>
              <a:t>If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75" dirty="0">
                <a:latin typeface="Cambria"/>
                <a:cs typeface="Cambria"/>
              </a:rPr>
              <a:t>𝑥</a:t>
            </a:r>
            <a:r>
              <a:rPr sz="1125" spc="112" baseline="-22222" dirty="0">
                <a:latin typeface="Cambria"/>
                <a:cs typeface="Cambria"/>
              </a:rPr>
              <a:t>𝑖𝑗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missing,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replace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𝑗</a:t>
            </a:r>
            <a:r>
              <a:rPr sz="1100" dirty="0">
                <a:latin typeface="Tahoma"/>
                <a:cs typeface="Tahoma"/>
              </a:rPr>
              <a:t>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predictor.</a:t>
            </a:r>
            <a:endParaRPr sz="1100">
              <a:latin typeface="Tahoma"/>
              <a:cs typeface="Tahoma"/>
            </a:endParaRPr>
          </a:p>
          <a:p>
            <a:pPr marL="327660" marR="351155">
              <a:lnSpc>
                <a:spcPct val="102600"/>
              </a:lnSpc>
              <a:spcBef>
                <a:spcPts val="675"/>
              </a:spcBef>
            </a:pPr>
            <a:r>
              <a:rPr sz="1100" spc="-30" dirty="0">
                <a:latin typeface="Tahoma"/>
                <a:cs typeface="Tahoma"/>
              </a:rPr>
              <a:t>Perform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matrix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completion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Tahoma"/>
                <a:cs typeface="Tahoma"/>
              </a:rPr>
              <a:t>which </a:t>
            </a:r>
            <a:r>
              <a:rPr sz="1100" spc="-60" dirty="0">
                <a:latin typeface="Tahoma"/>
                <a:cs typeface="Tahoma"/>
              </a:rPr>
              <a:t>uses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impute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missing </a:t>
            </a:r>
            <a:r>
              <a:rPr sz="1100" spc="-1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  <a:p>
            <a:pPr marL="50800" marR="346710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40" dirty="0">
                <a:latin typeface="Tahoma"/>
                <a:cs typeface="Tahoma"/>
              </a:rPr>
              <a:t> two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convenient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exploit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correlation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variables.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65" dirty="0"/>
              <a:t> </a:t>
            </a:r>
            <a:r>
              <a:rPr spc="-30" dirty="0"/>
              <a:t>Completion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0792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6036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874456"/>
            <a:ext cx="5442585" cy="14020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Matrix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completion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only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used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when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reason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missing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random.</a:t>
            </a:r>
            <a:endParaRPr sz="1100">
              <a:latin typeface="Tahoma"/>
              <a:cs typeface="Tahoma"/>
            </a:endParaRPr>
          </a:p>
          <a:p>
            <a:pPr marL="289560" marR="48260">
              <a:lnSpc>
                <a:spcPct val="154000"/>
              </a:lnSpc>
            </a:pPr>
            <a:r>
              <a:rPr sz="1100" spc="-35" dirty="0">
                <a:latin typeface="Tahoma"/>
                <a:cs typeface="Tahoma"/>
              </a:rPr>
              <a:t>Random: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patient’s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weight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missing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because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scale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battery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died.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patient’s</a:t>
            </a:r>
            <a:r>
              <a:rPr sz="1100" spc="-35" dirty="0">
                <a:latin typeface="Tahoma"/>
                <a:cs typeface="Tahoma"/>
              </a:rPr>
              <a:t> weight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missing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because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heavy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scale.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Matrix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completion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simultaneously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estimating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missing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values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solving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the principal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components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iteratively.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algorithm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you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interested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see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45" dirty="0">
                <a:latin typeface="Tahoma"/>
                <a:cs typeface="Tahoma"/>
              </a:rPr>
              <a:t> 12.3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ISLR2.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114" dirty="0"/>
              <a:t> </a:t>
            </a:r>
            <a:r>
              <a:rPr dirty="0"/>
              <a:t>Matrix</a:t>
            </a:r>
            <a:r>
              <a:rPr spc="-20" dirty="0"/>
              <a:t> </a:t>
            </a:r>
            <a:r>
              <a:rPr spc="-30" dirty="0"/>
              <a:t>Completion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75424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Open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Unsupervised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Learning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Exercises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</a:t>
            </a:r>
            <a:r>
              <a:rPr sz="1100" spc="-30" dirty="0">
                <a:latin typeface="Tahoma"/>
                <a:cs typeface="Tahoma"/>
              </a:rPr>
              <a:t> Markdown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Jupyter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Go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“Matrix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Completion”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together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Clustering</a:t>
            </a:r>
            <a:r>
              <a:rPr spc="-30" dirty="0"/>
              <a:t> </a:t>
            </a:r>
            <a:r>
              <a:rPr spc="-2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60068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18183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4837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6458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62270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646365"/>
            <a:ext cx="5485130" cy="2084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Both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PCA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unsupervised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attempt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simplify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data </a:t>
            </a:r>
            <a:r>
              <a:rPr sz="1100" dirty="0">
                <a:latin typeface="Tahoma"/>
                <a:cs typeface="Tahoma"/>
              </a:rPr>
              <a:t>via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summaries.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Clustering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methods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aim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subgroups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(clusters)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289560" marR="199390">
              <a:lnSpc>
                <a:spcPct val="102600"/>
              </a:lnSpc>
              <a:spcBef>
                <a:spcPts val="680"/>
              </a:spcBef>
            </a:pPr>
            <a:r>
              <a:rPr sz="1100" spc="-35" dirty="0">
                <a:latin typeface="Tahoma"/>
                <a:cs typeface="Tahoma"/>
              </a:rPr>
              <a:t>Observations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similar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other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 </a:t>
            </a:r>
            <a:r>
              <a:rPr sz="1100" spc="-30" dirty="0">
                <a:latin typeface="Tahoma"/>
                <a:cs typeface="Tahoma"/>
              </a:rPr>
              <a:t>clusters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quite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different.</a:t>
            </a:r>
            <a:endParaRPr sz="1100">
              <a:latin typeface="Tahoma"/>
              <a:cs typeface="Tahoma"/>
            </a:endParaRPr>
          </a:p>
          <a:p>
            <a:pPr marL="12700" marR="1056005" indent="276860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definitions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similar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 different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depend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problem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5" dirty="0">
                <a:latin typeface="Tahoma"/>
                <a:cs typeface="Tahoma"/>
              </a:rPr>
              <a:t> hand. </a:t>
            </a:r>
            <a:r>
              <a:rPr sz="1100" spc="-20" dirty="0">
                <a:latin typeface="Tahoma"/>
                <a:cs typeface="Tahoma"/>
              </a:rPr>
              <a:t>There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many</a:t>
            </a:r>
            <a:r>
              <a:rPr sz="1100" spc="-30" dirty="0">
                <a:latin typeface="Tahoma"/>
                <a:cs typeface="Tahoma"/>
              </a:rPr>
              <a:t> clustering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best-</a:t>
            </a:r>
            <a:r>
              <a:rPr sz="1100" spc="-10" dirty="0">
                <a:latin typeface="Tahoma"/>
                <a:cs typeface="Tahoma"/>
              </a:rPr>
              <a:t>known:</a:t>
            </a:r>
            <a:endParaRPr sz="1100">
              <a:latin typeface="Tahoma"/>
              <a:cs typeface="Tahoma"/>
            </a:endParaRPr>
          </a:p>
          <a:p>
            <a:pPr marL="289560" marR="3911600">
              <a:lnSpc>
                <a:spcPct val="154000"/>
              </a:lnSpc>
            </a:pPr>
            <a:r>
              <a:rPr sz="1100" spc="110" dirty="0">
                <a:latin typeface="Cambria"/>
                <a:cs typeface="Cambria"/>
              </a:rPr>
              <a:t>𝐾</a:t>
            </a:r>
            <a:r>
              <a:rPr sz="1100" spc="110" dirty="0">
                <a:latin typeface="Tahoma"/>
                <a:cs typeface="Tahoma"/>
              </a:rPr>
              <a:t>-</a:t>
            </a:r>
            <a:r>
              <a:rPr sz="1100" spc="-60" dirty="0">
                <a:latin typeface="Tahoma"/>
                <a:cs typeface="Tahoma"/>
              </a:rPr>
              <a:t>means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clustering </a:t>
            </a:r>
            <a:r>
              <a:rPr sz="1100" spc="-30" dirty="0">
                <a:latin typeface="Tahoma"/>
                <a:cs typeface="Tahoma"/>
              </a:rPr>
              <a:t>Hierarchical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clustering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50" dirty="0">
                <a:latin typeface="Cambria"/>
                <a:cs typeface="Cambria"/>
              </a:rPr>
              <a:t>𝐾</a:t>
            </a:r>
            <a:r>
              <a:rPr spc="150" dirty="0"/>
              <a:t>-</a:t>
            </a:r>
            <a:r>
              <a:rPr spc="-20" dirty="0"/>
              <a:t>Means</a:t>
            </a:r>
            <a:r>
              <a:rPr spc="-65" dirty="0"/>
              <a:t> </a:t>
            </a:r>
            <a:r>
              <a:rPr spc="-30" dirty="0"/>
              <a:t>Clustering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520776"/>
            <a:ext cx="52679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10" dirty="0">
                <a:solidFill>
                  <a:srgbClr val="FF0000"/>
                </a:solidFill>
                <a:latin typeface="Cambria"/>
                <a:cs typeface="Cambria"/>
              </a:rPr>
              <a:t>𝐾</a:t>
            </a:r>
            <a:r>
              <a:rPr sz="1100" spc="11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means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clustering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seeks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partition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set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into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190" dirty="0">
                <a:solidFill>
                  <a:srgbClr val="FF0000"/>
                </a:solidFill>
                <a:latin typeface="Cambria"/>
                <a:cs typeface="Cambria"/>
              </a:rPr>
              <a:t>𝐾</a:t>
            </a:r>
            <a:r>
              <a:rPr sz="11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distinct,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non-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overlapping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clusters.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837285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82508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778890"/>
            <a:ext cx="24504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5" dirty="0">
                <a:latin typeface="Tahoma"/>
                <a:cs typeface="Tahoma"/>
              </a:rPr>
              <a:t>Specify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desired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85" dirty="0">
                <a:latin typeface="Cambria"/>
                <a:cs typeface="Cambria"/>
              </a:rPr>
              <a:t>𝐾</a:t>
            </a:r>
            <a:r>
              <a:rPr sz="1100" spc="8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1095400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108320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037005"/>
            <a:ext cx="39541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Tahoma"/>
                <a:cs typeface="Tahoma"/>
              </a:rPr>
              <a:t>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10" dirty="0">
                <a:latin typeface="Cambria"/>
                <a:cs typeface="Cambria"/>
              </a:rPr>
              <a:t>𝐾</a:t>
            </a:r>
            <a:r>
              <a:rPr sz="1100" spc="110" dirty="0">
                <a:latin typeface="Tahoma"/>
                <a:cs typeface="Tahoma"/>
              </a:rPr>
              <a:t>-</a:t>
            </a:r>
            <a:r>
              <a:rPr sz="1100" spc="-60" dirty="0">
                <a:latin typeface="Tahoma"/>
                <a:cs typeface="Tahoma"/>
              </a:rPr>
              <a:t>means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algorithm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assign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observation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1299297"/>
            <a:ext cx="1432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notation: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40916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4977" y="1631307"/>
            <a:ext cx="55689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47675" algn="l"/>
              </a:tabLst>
            </a:pPr>
            <a:r>
              <a:rPr sz="750" spc="-50" dirty="0">
                <a:latin typeface="Cambria"/>
                <a:cs typeface="Cambria"/>
              </a:rPr>
              <a:t>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175" dirty="0">
                <a:latin typeface="Cambria"/>
                <a:cs typeface="Cambria"/>
              </a:rPr>
              <a:t>𝐾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1553235"/>
            <a:ext cx="51879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02945" algn="l"/>
              </a:tabLst>
            </a:pPr>
            <a:r>
              <a:rPr sz="1100" spc="135" dirty="0">
                <a:latin typeface="Cambria"/>
                <a:cs typeface="Cambria"/>
              </a:rPr>
              <a:t>𝐶</a:t>
            </a:r>
            <a:r>
              <a:rPr sz="1100" spc="24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𝐶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sets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containing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indices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cluster.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i="1" spc="55" dirty="0">
                <a:latin typeface="Calibri"/>
                <a:cs typeface="Calibri"/>
              </a:rPr>
              <a:t>(Ex:</a:t>
            </a:r>
            <a:r>
              <a:rPr sz="1100" i="1" spc="17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if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0597" y="1803379"/>
            <a:ext cx="863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725307"/>
            <a:ext cx="310451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latin typeface="Calibri"/>
                <a:cs typeface="Calibri"/>
              </a:rPr>
              <a:t>the</a:t>
            </a:r>
            <a:r>
              <a:rPr sz="1100" i="1" spc="75" dirty="0">
                <a:latin typeface="Calibri"/>
                <a:cs typeface="Calibri"/>
              </a:rPr>
              <a:t> </a:t>
            </a:r>
            <a:r>
              <a:rPr sz="1100" dirty="0">
                <a:latin typeface="Cambria"/>
                <a:cs typeface="Cambria"/>
              </a:rPr>
              <a:t>𝑖</a:t>
            </a:r>
            <a:r>
              <a:rPr sz="1100" dirty="0">
                <a:latin typeface="Tahoma"/>
                <a:cs typeface="Tahoma"/>
              </a:rPr>
              <a:t>th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observation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0" dirty="0">
                <a:latin typeface="Tahoma"/>
                <a:cs typeface="Tahoma"/>
              </a:rPr>
              <a:t> the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dirty="0">
                <a:latin typeface="Tahoma"/>
                <a:cs typeface="Tahoma"/>
              </a:rPr>
              <a:t>th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𝑖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∈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35" dirty="0">
                <a:latin typeface="Cambria"/>
                <a:cs typeface="Cambria"/>
              </a:rPr>
              <a:t>𝐶</a:t>
            </a:r>
            <a:r>
              <a:rPr sz="1100" spc="240" dirty="0">
                <a:latin typeface="Cambria"/>
                <a:cs typeface="Cambria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2063534"/>
            <a:ext cx="52527" cy="525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2301405"/>
            <a:ext cx="52527" cy="5252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5044" y="1893347"/>
            <a:ext cx="5610225" cy="10210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770"/>
              </a:spcBef>
            </a:pPr>
            <a:r>
              <a:rPr sz="1000" spc="-25" dirty="0">
                <a:latin typeface="Tahoma"/>
                <a:cs typeface="Tahoma"/>
              </a:rPr>
              <a:t>Every </a:t>
            </a:r>
            <a:r>
              <a:rPr sz="1000" spc="-35" dirty="0">
                <a:latin typeface="Tahoma"/>
                <a:cs typeface="Tahoma"/>
              </a:rPr>
              <a:t>observation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belongs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cluster.</a:t>
            </a:r>
            <a:endParaRPr sz="1000">
              <a:latin typeface="Tahoma"/>
              <a:cs typeface="Tahoma"/>
            </a:endParaRPr>
          </a:p>
          <a:p>
            <a:pPr marL="61722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latin typeface="Tahoma"/>
                <a:cs typeface="Tahoma"/>
              </a:rPr>
              <a:t>No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observation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belongs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more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cluster.</a:t>
            </a: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730"/>
              </a:spcBef>
            </a:pPr>
            <a:r>
              <a:rPr sz="1100" spc="-10" dirty="0">
                <a:latin typeface="Tahoma"/>
                <a:cs typeface="Tahoma"/>
              </a:rPr>
              <a:t>Want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choose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clusters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minimize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the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FF0000"/>
                </a:solidFill>
                <a:latin typeface="Arial Black"/>
                <a:cs typeface="Arial Black"/>
              </a:rPr>
              <a:t>within-</a:t>
            </a:r>
            <a:r>
              <a:rPr sz="1100" spc="-130" dirty="0">
                <a:solidFill>
                  <a:srgbClr val="FF0000"/>
                </a:solidFill>
                <a:latin typeface="Arial Black"/>
                <a:cs typeface="Arial Black"/>
              </a:rPr>
              <a:t>cluster</a:t>
            </a:r>
            <a:r>
              <a:rPr sz="1100" spc="-1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FF0000"/>
                </a:solidFill>
                <a:latin typeface="Arial Black"/>
                <a:cs typeface="Arial Black"/>
              </a:rPr>
              <a:t>variation</a:t>
            </a:r>
            <a:r>
              <a:rPr sz="1100" spc="-5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latin typeface="Cambria"/>
                <a:cs typeface="Cambria"/>
              </a:rPr>
              <a:t>𝑊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(𝐶</a:t>
            </a:r>
            <a:r>
              <a:rPr sz="1125" spc="97" baseline="-22222" dirty="0">
                <a:latin typeface="Cambria"/>
                <a:cs typeface="Cambria"/>
              </a:rPr>
              <a:t>𝑘</a:t>
            </a:r>
            <a:r>
              <a:rPr sz="1100" spc="65" dirty="0">
                <a:latin typeface="Cambria"/>
                <a:cs typeface="Cambria"/>
              </a:rPr>
              <a:t>)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clusters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40" dirty="0">
                <a:latin typeface="Cambria"/>
                <a:cs typeface="Cambria"/>
              </a:rPr>
              <a:t>𝐶</a:t>
            </a:r>
            <a:r>
              <a:rPr sz="1125" spc="60" baseline="-22222" dirty="0">
                <a:latin typeface="Cambria"/>
                <a:cs typeface="Cambria"/>
              </a:rPr>
              <a:t>𝑘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715"/>
              </a:spcBef>
            </a:pPr>
            <a:r>
              <a:rPr sz="1100" spc="190" dirty="0">
                <a:latin typeface="Cambria"/>
                <a:cs typeface="Cambria"/>
              </a:rPr>
              <a:t>→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Minimize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amount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differ.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Within-</a:t>
            </a:r>
            <a:r>
              <a:rPr dirty="0"/>
              <a:t>Cluster</a:t>
            </a:r>
            <a:r>
              <a:rPr spc="-60" dirty="0"/>
              <a:t> </a:t>
            </a:r>
            <a:r>
              <a:rPr spc="-20" dirty="0"/>
              <a:t>Variation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508838"/>
            <a:ext cx="5469255" cy="541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Within-</a:t>
            </a:r>
            <a:r>
              <a:rPr sz="1100" dirty="0">
                <a:latin typeface="Tahoma"/>
                <a:cs typeface="Tahoma"/>
              </a:rPr>
              <a:t>Cluster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variation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dirty="0">
                <a:latin typeface="Tahoma"/>
                <a:cs typeface="Tahoma"/>
              </a:rPr>
              <a:t>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sum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pairwise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squared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Euclidean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distances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Tahoma"/>
                <a:cs typeface="Tahoma"/>
              </a:rPr>
              <a:t>between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each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observation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𝑘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cluster, divided by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number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observations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cluster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Cambria"/>
                <a:cs typeface="Cambria"/>
              </a:rPr>
              <a:t>|𝐶</a:t>
            </a:r>
            <a:r>
              <a:rPr sz="1125" baseline="-22222" dirty="0">
                <a:latin typeface="Cambria"/>
                <a:cs typeface="Cambria"/>
              </a:rPr>
              <a:t>𝑘</a:t>
            </a:r>
            <a:r>
              <a:rPr sz="1100" dirty="0">
                <a:latin typeface="Cambria"/>
                <a:cs typeface="Cambria"/>
              </a:rPr>
              <a:t>|</a:t>
            </a:r>
            <a:r>
              <a:rPr sz="1100" dirty="0">
                <a:latin typeface="Tahoma"/>
                <a:cs typeface="Tahoma"/>
              </a:rPr>
              <a:t>).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7524" y="1363845"/>
            <a:ext cx="863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2600" y="1285760"/>
            <a:ext cx="63373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𝑊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(𝐶</a:t>
            </a:r>
            <a:r>
              <a:rPr sz="1100" spc="2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04" dirty="0">
                <a:latin typeface="Cambria"/>
                <a:cs typeface="Cambria"/>
              </a:rPr>
              <a:t>=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4033" y="1189139"/>
            <a:ext cx="971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8227" y="1405508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73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5527" y="1383677"/>
            <a:ext cx="2743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0" dirty="0">
                <a:latin typeface="Cambria"/>
                <a:cs typeface="Cambria"/>
              </a:rPr>
              <a:t>|𝐶</a:t>
            </a:r>
            <a:r>
              <a:rPr sz="1100" spc="27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1859" y="1490756"/>
            <a:ext cx="80454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25" spc="89" baseline="18518" dirty="0">
                <a:latin typeface="Cambria"/>
                <a:cs typeface="Cambria"/>
              </a:rPr>
              <a:t>𝑘</a:t>
            </a:r>
            <a:r>
              <a:rPr sz="1125" spc="254" baseline="18518" dirty="0">
                <a:latin typeface="Cambria"/>
                <a:cs typeface="Cambria"/>
              </a:rPr>
              <a:t>  </a:t>
            </a:r>
            <a:r>
              <a:rPr sz="750" spc="114" dirty="0">
                <a:latin typeface="Cambria"/>
                <a:cs typeface="Cambria"/>
              </a:rPr>
              <a:t>𝑖,𝑖</a:t>
            </a:r>
            <a:r>
              <a:rPr sz="825" spc="172" baseline="25252" dirty="0">
                <a:latin typeface="Cambria"/>
                <a:cs typeface="Cambria"/>
              </a:rPr>
              <a:t>′</a:t>
            </a:r>
            <a:r>
              <a:rPr sz="750" spc="114" dirty="0">
                <a:latin typeface="Cambria"/>
                <a:cs typeface="Cambria"/>
              </a:rPr>
              <a:t>∈𝐶</a:t>
            </a:r>
            <a:r>
              <a:rPr sz="825" spc="172" baseline="-20202" dirty="0">
                <a:latin typeface="Cambria"/>
                <a:cs typeface="Cambria"/>
              </a:rPr>
              <a:t>𝑘</a:t>
            </a:r>
            <a:r>
              <a:rPr sz="825" spc="345" baseline="-20202" dirty="0">
                <a:latin typeface="Cambria"/>
                <a:cs typeface="Cambria"/>
              </a:rPr>
              <a:t> </a:t>
            </a:r>
            <a:r>
              <a:rPr sz="1125" spc="127" baseline="3703" dirty="0">
                <a:latin typeface="Cambria"/>
                <a:cs typeface="Cambria"/>
              </a:rPr>
              <a:t>𝑗=1</a:t>
            </a:r>
            <a:endParaRPr sz="1125" baseline="3703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4979" y="1145075"/>
            <a:ext cx="844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8653" y="1363509"/>
            <a:ext cx="603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85" dirty="0">
                <a:latin typeface="Cambria"/>
                <a:cs typeface="Cambria"/>
              </a:rPr>
              <a:t>′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8243" y="1363845"/>
            <a:ext cx="50482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2585" algn="l"/>
              </a:tabLst>
            </a:pPr>
            <a:r>
              <a:rPr sz="750" spc="60" dirty="0">
                <a:latin typeface="Cambria"/>
                <a:cs typeface="Cambria"/>
              </a:rPr>
              <a:t>𝑖𝑗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75" dirty="0">
                <a:latin typeface="Cambria"/>
                <a:cs typeface="Cambria"/>
              </a:rPr>
              <a:t>𝑖</a:t>
            </a:r>
            <a:r>
              <a:rPr sz="750" spc="150" dirty="0">
                <a:latin typeface="Cambria"/>
                <a:cs typeface="Cambria"/>
              </a:rPr>
              <a:t> </a:t>
            </a:r>
            <a:r>
              <a:rPr sz="750" spc="45" dirty="0">
                <a:latin typeface="Cambria"/>
                <a:cs typeface="Cambria"/>
              </a:rPr>
              <a:t>𝑗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2176" y="1285760"/>
            <a:ext cx="12623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83640" algn="l"/>
              </a:tabLst>
            </a:pP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560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(𝑥</a:t>
            </a:r>
            <a:r>
              <a:rPr sz="1100" spc="245" dirty="0">
                <a:latin typeface="Cambria"/>
                <a:cs typeface="Cambria"/>
              </a:rPr>
              <a:t> 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𝑥	</a:t>
            </a:r>
            <a:r>
              <a:rPr sz="1100" spc="3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8826" y="1232667"/>
            <a:ext cx="825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8242" y="2370124"/>
            <a:ext cx="1717039" cy="0"/>
          </a:xfrm>
          <a:custGeom>
            <a:avLst/>
            <a:gdLst/>
            <a:ahLst/>
            <a:cxnLst/>
            <a:rect l="l" t="t" r="r" b="b"/>
            <a:pathLst>
              <a:path w="1717039">
                <a:moveTo>
                  <a:pt x="0" y="0"/>
                </a:moveTo>
                <a:lnTo>
                  <a:pt x="1716913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044" y="1827593"/>
            <a:ext cx="5384800" cy="1096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30480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Euclidean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distance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way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distance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Cambria"/>
                <a:cs typeface="Cambria"/>
              </a:rPr>
              <a:t>𝑝</a:t>
            </a:r>
            <a:r>
              <a:rPr sz="1100" spc="-40" dirty="0">
                <a:latin typeface="Tahoma"/>
                <a:cs typeface="Tahoma"/>
              </a:rPr>
              <a:t>-dimensional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space.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Suppose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we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100" b="1" spc="20" dirty="0">
                <a:latin typeface="Georgia"/>
                <a:cs typeface="Georg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(𝑥</a:t>
            </a:r>
            <a:r>
              <a:rPr sz="1125" spc="82" baseline="-22222" dirty="0">
                <a:latin typeface="Cambria"/>
                <a:cs typeface="Cambria"/>
              </a:rPr>
              <a:t>1</a:t>
            </a:r>
            <a:r>
              <a:rPr sz="1100" spc="5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25" spc="75" baseline="-22222" dirty="0">
                <a:latin typeface="Cambria"/>
                <a:cs typeface="Cambria"/>
              </a:rPr>
              <a:t>𝑝</a:t>
            </a:r>
            <a:r>
              <a:rPr sz="1100" spc="50" dirty="0">
                <a:latin typeface="Cambria"/>
                <a:cs typeface="Cambria"/>
              </a:rPr>
              <a:t>)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b="1" dirty="0">
                <a:latin typeface="Georgia"/>
                <a:cs typeface="Georgia"/>
              </a:rPr>
              <a:t>y</a:t>
            </a:r>
            <a:r>
              <a:rPr sz="1100" b="1" spc="20" dirty="0">
                <a:latin typeface="Georgia"/>
                <a:cs typeface="Georg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(𝑦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𝑦</a:t>
            </a:r>
            <a:r>
              <a:rPr sz="1125" baseline="-22222" dirty="0">
                <a:latin typeface="Cambria"/>
                <a:cs typeface="Cambria"/>
              </a:rPr>
              <a:t>𝑝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Euclidean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distance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100">
              <a:latin typeface="Tahoma"/>
              <a:cs typeface="Tahoma"/>
            </a:endParaRPr>
          </a:p>
          <a:p>
            <a:pPr marL="218440" algn="ctr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𝑑(</a:t>
            </a:r>
            <a:r>
              <a:rPr sz="1100" b="1" dirty="0">
                <a:latin typeface="Georgia"/>
                <a:cs typeface="Georgia"/>
              </a:rPr>
              <a:t>x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b="1" dirty="0">
                <a:latin typeface="Georgia"/>
                <a:cs typeface="Georgia"/>
              </a:rPr>
              <a:t>y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650" spc="179" baseline="2525" dirty="0">
                <a:latin typeface="Cambria"/>
                <a:cs typeface="Cambria"/>
              </a:rPr>
              <a:t>√</a:t>
            </a:r>
            <a:r>
              <a:rPr sz="1100" spc="120" dirty="0">
                <a:latin typeface="Cambria"/>
                <a:cs typeface="Cambria"/>
              </a:rPr>
              <a:t>(𝑥</a:t>
            </a:r>
            <a:r>
              <a:rPr sz="1125" spc="179" baseline="-22222" dirty="0">
                <a:latin typeface="Cambria"/>
                <a:cs typeface="Cambria"/>
              </a:rPr>
              <a:t>1</a:t>
            </a:r>
            <a:r>
              <a:rPr sz="1125" spc="23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𝑦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25" baseline="22222" dirty="0">
                <a:latin typeface="Cambria"/>
                <a:cs typeface="Cambria"/>
              </a:rPr>
              <a:t>2</a:t>
            </a:r>
            <a:r>
              <a:rPr sz="1125" spc="232" baseline="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25" baseline="-22222" dirty="0">
                <a:latin typeface="Cambria"/>
                <a:cs typeface="Cambria"/>
              </a:rPr>
              <a:t>𝑝</a:t>
            </a:r>
            <a:r>
              <a:rPr sz="1125" spc="23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𝑦</a:t>
            </a:r>
            <a:r>
              <a:rPr sz="1125" spc="-30" baseline="-22222" dirty="0">
                <a:latin typeface="Cambria"/>
                <a:cs typeface="Cambria"/>
              </a:rPr>
              <a:t>𝑝</a:t>
            </a:r>
            <a:r>
              <a:rPr sz="1100" spc="-20" dirty="0">
                <a:latin typeface="Cambria"/>
                <a:cs typeface="Cambria"/>
              </a:rPr>
              <a:t>)</a:t>
            </a:r>
            <a:r>
              <a:rPr sz="1125" spc="-30" baseline="22222" dirty="0">
                <a:latin typeface="Cambria"/>
                <a:cs typeface="Cambria"/>
              </a:rPr>
              <a:t>2</a:t>
            </a:r>
            <a:endParaRPr sz="1125" baseline="22222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Note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Euclidean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distance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𝑊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(𝐶</a:t>
            </a:r>
            <a:r>
              <a:rPr sz="1125" spc="97" baseline="-22222" dirty="0">
                <a:latin typeface="Cambria"/>
                <a:cs typeface="Cambria"/>
              </a:rPr>
              <a:t>𝑘</a:t>
            </a:r>
            <a:r>
              <a:rPr sz="1100" spc="65" dirty="0">
                <a:latin typeface="Cambria"/>
                <a:cs typeface="Cambria"/>
              </a:rPr>
              <a:t>)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remove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square-</a:t>
            </a:r>
            <a:r>
              <a:rPr sz="1100" spc="-10" dirty="0">
                <a:latin typeface="Tahoma"/>
                <a:cs typeface="Tahoma"/>
              </a:rPr>
              <a:t>root.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Within-</a:t>
            </a:r>
            <a:r>
              <a:rPr dirty="0"/>
              <a:t>Cluster</a:t>
            </a:r>
            <a:r>
              <a:rPr spc="-60" dirty="0"/>
              <a:t> </a:t>
            </a:r>
            <a:r>
              <a:rPr spc="-20" dirty="0"/>
              <a:t>Variation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55446"/>
            <a:ext cx="43218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minimize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within-</a:t>
            </a:r>
            <a:r>
              <a:rPr sz="1100" spc="-20" dirty="0">
                <a:latin typeface="Tahoma"/>
                <a:cs typeface="Tahoma"/>
              </a:rPr>
              <a:t>cluster </a:t>
            </a:r>
            <a:r>
              <a:rPr sz="1100" spc="-30" dirty="0">
                <a:latin typeface="Tahoma"/>
                <a:cs typeface="Tahoma"/>
              </a:rPr>
              <a:t>variation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solve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4401" y="1580794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73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6735" y="1623225"/>
            <a:ext cx="18459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25" spc="225" baseline="37037" dirty="0">
                <a:latin typeface="Cambria"/>
                <a:cs typeface="Cambria"/>
              </a:rPr>
              <a:t>𝐶</a:t>
            </a:r>
            <a:r>
              <a:rPr sz="825" spc="225" baseline="35353" dirty="0">
                <a:latin typeface="Cambria"/>
                <a:cs typeface="Cambria"/>
              </a:rPr>
              <a:t>1</a:t>
            </a:r>
            <a:r>
              <a:rPr sz="1125" spc="225" baseline="37037" dirty="0">
                <a:latin typeface="Cambria"/>
                <a:cs typeface="Cambria"/>
              </a:rPr>
              <a:t>,…,𝐶</a:t>
            </a:r>
            <a:r>
              <a:rPr sz="825" spc="225" baseline="35353" dirty="0">
                <a:latin typeface="Cambria"/>
                <a:cs typeface="Cambria"/>
              </a:rPr>
              <a:t>𝐾</a:t>
            </a:r>
            <a:r>
              <a:rPr sz="825" spc="315" baseline="35353" dirty="0">
                <a:latin typeface="Cambria"/>
                <a:cs typeface="Cambria"/>
              </a:rPr>
              <a:t>  </a:t>
            </a:r>
            <a:r>
              <a:rPr sz="1650" spc="-975" baseline="35353" dirty="0">
                <a:latin typeface="Cambria"/>
                <a:cs typeface="Cambria"/>
              </a:rPr>
              <a:t>⎨</a:t>
            </a:r>
            <a:r>
              <a:rPr sz="1650" spc="-487" baseline="15151" dirty="0">
                <a:latin typeface="Cambria"/>
                <a:cs typeface="Cambria"/>
              </a:rPr>
              <a:t>{</a:t>
            </a:r>
            <a:r>
              <a:rPr sz="1650" spc="217" baseline="-7575" dirty="0">
                <a:latin typeface="Cambria"/>
                <a:cs typeface="Cambria"/>
              </a:rPr>
              <a:t>⎩</a:t>
            </a:r>
            <a:r>
              <a:rPr sz="1125" spc="157" baseline="3703" dirty="0">
                <a:latin typeface="Cambria"/>
                <a:cs typeface="Cambria"/>
              </a:rPr>
              <a:t>𝑘=1</a:t>
            </a:r>
            <a:r>
              <a:rPr sz="1125" spc="315" baseline="3703" dirty="0">
                <a:latin typeface="Cambria"/>
                <a:cs typeface="Cambria"/>
              </a:rPr>
              <a:t> </a:t>
            </a:r>
            <a:r>
              <a:rPr sz="1650" baseline="25252" dirty="0">
                <a:latin typeface="Cambria"/>
                <a:cs typeface="Cambria"/>
              </a:rPr>
              <a:t>|𝐶</a:t>
            </a:r>
            <a:r>
              <a:rPr sz="1125" baseline="18518" dirty="0">
                <a:latin typeface="Cambria"/>
                <a:cs typeface="Cambria"/>
              </a:rPr>
              <a:t>𝑘</a:t>
            </a:r>
            <a:r>
              <a:rPr sz="1650" baseline="25252" dirty="0">
                <a:latin typeface="Cambria"/>
                <a:cs typeface="Cambria"/>
              </a:rPr>
              <a:t>|</a:t>
            </a:r>
            <a:r>
              <a:rPr sz="1650" spc="142" baseline="25252" dirty="0">
                <a:latin typeface="Cambria"/>
                <a:cs typeface="Cambria"/>
              </a:rPr>
              <a:t> </a:t>
            </a:r>
            <a:r>
              <a:rPr sz="750" spc="114" dirty="0">
                <a:latin typeface="Cambria"/>
                <a:cs typeface="Cambria"/>
              </a:rPr>
              <a:t>𝑖,𝑖</a:t>
            </a:r>
            <a:r>
              <a:rPr sz="825" spc="172" baseline="25252" dirty="0">
                <a:latin typeface="Cambria"/>
                <a:cs typeface="Cambria"/>
              </a:rPr>
              <a:t>′</a:t>
            </a:r>
            <a:r>
              <a:rPr sz="750" spc="114" dirty="0">
                <a:latin typeface="Cambria"/>
                <a:cs typeface="Cambria"/>
              </a:rPr>
              <a:t>∈𝐶</a:t>
            </a:r>
            <a:r>
              <a:rPr sz="825" spc="172" baseline="-20202" dirty="0">
                <a:latin typeface="Cambria"/>
                <a:cs typeface="Cambria"/>
              </a:rPr>
              <a:t>𝑘</a:t>
            </a:r>
            <a:r>
              <a:rPr sz="825" spc="375" baseline="-20202" dirty="0">
                <a:latin typeface="Cambria"/>
                <a:cs typeface="Cambria"/>
              </a:rPr>
              <a:t> </a:t>
            </a:r>
            <a:r>
              <a:rPr sz="1125" spc="127" baseline="3703" dirty="0">
                <a:latin typeface="Cambria"/>
                <a:cs typeface="Cambria"/>
              </a:rPr>
              <a:t>𝑗=1</a:t>
            </a:r>
            <a:endParaRPr sz="1125" baseline="3703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585" y="1467434"/>
            <a:ext cx="284099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082675" algn="l"/>
                <a:tab pos="1360805" algn="l"/>
              </a:tabLst>
            </a:pPr>
            <a:r>
              <a:rPr sz="1650" spc="-82" baseline="2525" dirty="0">
                <a:latin typeface="Palatino Linotype"/>
                <a:cs typeface="Palatino Linotype"/>
              </a:rPr>
              <a:t>minimize</a:t>
            </a:r>
            <a:r>
              <a:rPr sz="1650" spc="-37" baseline="2525" dirty="0">
                <a:latin typeface="Palatino Linotype"/>
                <a:cs typeface="Palatino Linotype"/>
              </a:rPr>
              <a:t> </a:t>
            </a:r>
            <a:r>
              <a:rPr sz="1650" spc="-667" baseline="60606" dirty="0">
                <a:latin typeface="Cambria"/>
                <a:cs typeface="Cambria"/>
              </a:rPr>
              <a:t>⎧</a:t>
            </a:r>
            <a:r>
              <a:rPr sz="1650" spc="465" baseline="37878" dirty="0">
                <a:latin typeface="Cambria"/>
                <a:cs typeface="Cambria"/>
              </a:rPr>
              <a:t>{</a:t>
            </a:r>
            <a:r>
              <a:rPr sz="1650" spc="-405" baseline="2525" dirty="0">
                <a:latin typeface="Cambria"/>
                <a:cs typeface="Cambria"/>
              </a:rPr>
              <a:t>∑</a:t>
            </a:r>
            <a:r>
              <a:rPr sz="1125" spc="465" baseline="100000" dirty="0">
                <a:latin typeface="Cambria"/>
                <a:cs typeface="Cambria"/>
              </a:rPr>
              <a:t>𝐾</a:t>
            </a:r>
            <a:r>
              <a:rPr sz="1125" baseline="100000" dirty="0">
                <a:latin typeface="Cambria"/>
                <a:cs typeface="Cambria"/>
              </a:rPr>
              <a:t>	</a:t>
            </a:r>
            <a:r>
              <a:rPr sz="1650" spc="-75" baseline="40404" dirty="0">
                <a:latin typeface="Cambria"/>
                <a:cs typeface="Cambria"/>
              </a:rPr>
              <a:t>1</a:t>
            </a:r>
            <a:r>
              <a:rPr sz="1650" baseline="40404" dirty="0">
                <a:latin typeface="Cambria"/>
                <a:cs typeface="Cambria"/>
              </a:rPr>
              <a:t>	</a:t>
            </a:r>
            <a:r>
              <a:rPr sz="1650" spc="1260" baseline="2525" dirty="0">
                <a:latin typeface="Cambria"/>
                <a:cs typeface="Cambria"/>
              </a:rPr>
              <a:t>∑</a:t>
            </a:r>
            <a:r>
              <a:rPr sz="1650" spc="765" baseline="2525" dirty="0">
                <a:latin typeface="Cambria"/>
                <a:cs typeface="Cambria"/>
              </a:rPr>
              <a:t> </a:t>
            </a:r>
            <a:r>
              <a:rPr sz="1650" spc="-375" baseline="2525" dirty="0">
                <a:latin typeface="Cambria"/>
                <a:cs typeface="Cambria"/>
              </a:rPr>
              <a:t>∑</a:t>
            </a:r>
            <a:r>
              <a:rPr sz="1125" spc="375" baseline="111111" dirty="0">
                <a:latin typeface="Cambria"/>
                <a:cs typeface="Cambria"/>
              </a:rPr>
              <a:t>𝑝</a:t>
            </a:r>
            <a:r>
              <a:rPr sz="1125" spc="284" baseline="111111" dirty="0">
                <a:latin typeface="Cambria"/>
                <a:cs typeface="Cambria"/>
              </a:rPr>
              <a:t>  </a:t>
            </a:r>
            <a:r>
              <a:rPr sz="1650" spc="112" baseline="2525" dirty="0">
                <a:latin typeface="Cambria"/>
                <a:cs typeface="Cambria"/>
              </a:rPr>
              <a:t>(𝑥</a:t>
            </a:r>
            <a:r>
              <a:rPr sz="1125" spc="112" baseline="-18518" dirty="0">
                <a:latin typeface="Cambria"/>
                <a:cs typeface="Cambria"/>
              </a:rPr>
              <a:t>𝑖𝑗</a:t>
            </a:r>
            <a:r>
              <a:rPr sz="1125" spc="157" baseline="-18518" dirty="0">
                <a:latin typeface="Cambria"/>
                <a:cs typeface="Cambria"/>
              </a:rPr>
              <a:t> </a:t>
            </a:r>
            <a:r>
              <a:rPr sz="1650" spc="382" baseline="2525" dirty="0">
                <a:latin typeface="Cambria"/>
                <a:cs typeface="Cambria"/>
              </a:rPr>
              <a:t>−</a:t>
            </a:r>
            <a:r>
              <a:rPr sz="1650" spc="-15" baseline="2525" dirty="0">
                <a:latin typeface="Cambria"/>
                <a:cs typeface="Cambria"/>
              </a:rPr>
              <a:t> </a:t>
            </a:r>
            <a:r>
              <a:rPr sz="1650" spc="187" baseline="2525" dirty="0">
                <a:latin typeface="Cambria"/>
                <a:cs typeface="Cambria"/>
              </a:rPr>
              <a:t>𝑥</a:t>
            </a:r>
            <a:r>
              <a:rPr sz="1125" spc="187" baseline="-18518" dirty="0">
                <a:latin typeface="Cambria"/>
                <a:cs typeface="Cambria"/>
              </a:rPr>
              <a:t>𝑖</a:t>
            </a:r>
            <a:r>
              <a:rPr sz="550" spc="170" dirty="0">
                <a:latin typeface="Cambria"/>
                <a:cs typeface="Cambria"/>
              </a:rPr>
              <a:t>′</a:t>
            </a:r>
            <a:r>
              <a:rPr sz="1125" spc="254" baseline="-18518" dirty="0">
                <a:latin typeface="Cambria"/>
                <a:cs typeface="Cambria"/>
              </a:rPr>
              <a:t>𝑗</a:t>
            </a:r>
            <a:r>
              <a:rPr sz="1650" spc="187" baseline="2525" dirty="0">
                <a:latin typeface="Cambria"/>
                <a:cs typeface="Cambria"/>
              </a:rPr>
              <a:t>)</a:t>
            </a:r>
            <a:r>
              <a:rPr sz="1125" spc="254" baseline="59259" dirty="0">
                <a:latin typeface="Cambria"/>
                <a:cs typeface="Cambria"/>
              </a:rPr>
              <a:t>2</a:t>
            </a:r>
            <a:r>
              <a:rPr sz="1650" spc="-944" baseline="60606" dirty="0">
                <a:latin typeface="Cambria"/>
                <a:cs typeface="Cambria"/>
              </a:rPr>
              <a:t>⎫</a:t>
            </a:r>
            <a:r>
              <a:rPr sz="1650" spc="187" baseline="37878" dirty="0">
                <a:latin typeface="Cambria"/>
                <a:cs typeface="Cambria"/>
              </a:rPr>
              <a:t>}</a:t>
            </a:r>
            <a:endParaRPr sz="1650" baseline="37878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2770" y="1532407"/>
            <a:ext cx="205104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690" dirty="0">
                <a:latin typeface="Cambria"/>
                <a:cs typeface="Cambria"/>
              </a:rPr>
              <a:t>⎬</a:t>
            </a:r>
            <a:r>
              <a:rPr sz="1650" spc="-547" baseline="-22727" dirty="0">
                <a:latin typeface="Cambria"/>
                <a:cs typeface="Cambria"/>
              </a:rPr>
              <a:t>}</a:t>
            </a:r>
            <a:r>
              <a:rPr sz="1650" spc="97" baseline="-42929" dirty="0">
                <a:latin typeface="Cambria"/>
                <a:cs typeface="Cambria"/>
              </a:rPr>
              <a:t>⎭</a:t>
            </a:r>
            <a:endParaRPr sz="1650" baseline="-42929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915121"/>
            <a:ext cx="24974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10" dirty="0">
                <a:latin typeface="Cambria"/>
                <a:cs typeface="Cambria"/>
              </a:rPr>
              <a:t>𝐾</a:t>
            </a:r>
            <a:r>
              <a:rPr sz="1100" spc="110" dirty="0">
                <a:latin typeface="Tahoma"/>
                <a:cs typeface="Tahoma"/>
              </a:rPr>
              <a:t>-</a:t>
            </a:r>
            <a:r>
              <a:rPr sz="1100" spc="-60" dirty="0">
                <a:latin typeface="Tahoma"/>
                <a:cs typeface="Tahoma"/>
              </a:rPr>
              <a:t>means</a:t>
            </a:r>
            <a:r>
              <a:rPr sz="1100" spc="-30" dirty="0">
                <a:latin typeface="Tahoma"/>
                <a:cs typeface="Tahoma"/>
              </a:rPr>
              <a:t> clustering algorithm!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hink-cell data - do not delete" hidden="1">
            <a:extLst>
              <a:ext uri="{FF2B5EF4-FFF2-40B4-BE49-F238E27FC236}">
                <a16:creationId xmlns:a16="http://schemas.microsoft.com/office/drawing/2014/main" id="{9359B416-D334-9269-9355-E50505C2836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1925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2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59B416-D334-9269-9355-E50505C283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7743" y="853706"/>
            <a:ext cx="5635625" cy="1631950"/>
            <a:chOff x="87743" y="853706"/>
            <a:chExt cx="5635625" cy="163195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985710"/>
              <a:ext cx="5584580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544" y="853706"/>
              <a:ext cx="5584825" cy="1631950"/>
            </a:xfrm>
            <a:custGeom>
              <a:avLst/>
              <a:gdLst/>
              <a:ahLst/>
              <a:cxnLst/>
              <a:rect l="l" t="t" r="r" b="b"/>
              <a:pathLst>
                <a:path w="5584825" h="1631950">
                  <a:moveTo>
                    <a:pt x="5584580" y="0"/>
                  </a:moveTo>
                  <a:lnTo>
                    <a:pt x="0" y="0"/>
                  </a:lnTo>
                  <a:lnTo>
                    <a:pt x="0" y="1631379"/>
                  </a:lnTo>
                  <a:lnTo>
                    <a:pt x="5584580" y="1631379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029974"/>
              <a:ext cx="5584825" cy="1404620"/>
            </a:xfrm>
            <a:custGeom>
              <a:avLst/>
              <a:gdLst/>
              <a:ahLst/>
              <a:cxnLst/>
              <a:rect l="l" t="t" r="r" b="b"/>
              <a:pathLst>
                <a:path w="5584825" h="1404620">
                  <a:moveTo>
                    <a:pt x="5584580" y="0"/>
                  </a:moveTo>
                  <a:lnTo>
                    <a:pt x="0" y="0"/>
                  </a:lnTo>
                  <a:lnTo>
                    <a:pt x="0" y="1353510"/>
                  </a:lnTo>
                  <a:lnTo>
                    <a:pt x="4008" y="1373235"/>
                  </a:lnTo>
                  <a:lnTo>
                    <a:pt x="14922" y="1389388"/>
                  </a:lnTo>
                  <a:lnTo>
                    <a:pt x="31075" y="1400302"/>
                  </a:lnTo>
                  <a:lnTo>
                    <a:pt x="50800" y="1404311"/>
                  </a:lnTo>
                  <a:lnTo>
                    <a:pt x="5533780" y="1404311"/>
                  </a:lnTo>
                  <a:lnTo>
                    <a:pt x="5553505" y="1400302"/>
                  </a:lnTo>
                  <a:lnTo>
                    <a:pt x="5569658" y="1389388"/>
                  </a:lnTo>
                  <a:lnTo>
                    <a:pt x="5580572" y="1373235"/>
                  </a:lnTo>
                  <a:lnTo>
                    <a:pt x="5584580" y="1353510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1059757"/>
              <a:ext cx="114103" cy="11410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282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K-</a:t>
            </a:r>
            <a:r>
              <a:rPr spc="-20" dirty="0"/>
              <a:t>Means</a:t>
            </a:r>
            <a:r>
              <a:rPr spc="-5" dirty="0"/>
              <a:t> </a:t>
            </a:r>
            <a:r>
              <a:rPr spc="-25" dirty="0"/>
              <a:t>Clustering</a:t>
            </a:r>
            <a:r>
              <a:rPr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796784"/>
            <a:ext cx="5584825" cy="201930"/>
          </a:xfrm>
          <a:custGeom>
            <a:avLst/>
            <a:gdLst/>
            <a:ahLst/>
            <a:cxnLst/>
            <a:rect l="l" t="t" r="r" b="b"/>
            <a:pathLst>
              <a:path w="5584825" h="20193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573"/>
                </a:lnTo>
                <a:lnTo>
                  <a:pt x="5584580" y="201573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3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766720"/>
            <a:ext cx="1880870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K-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Means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Clustering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993" y="104756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1001369"/>
            <a:ext cx="4921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Tahoma"/>
                <a:cs typeface="Tahoma"/>
              </a:rPr>
              <a:t>Randomly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assign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observation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10" dirty="0">
                <a:latin typeface="Cambria"/>
                <a:cs typeface="Cambria"/>
              </a:rPr>
              <a:t>𝐾</a:t>
            </a:r>
            <a:r>
              <a:rPr sz="1100" spc="110" dirty="0">
                <a:latin typeface="Tahoma"/>
                <a:cs typeface="Tahoma"/>
              </a:rPr>
              <a:t>.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initial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1177631"/>
            <a:ext cx="1181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assignments.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796" y="1403908"/>
            <a:ext cx="114103" cy="1141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1993" y="139170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349703"/>
            <a:ext cx="3228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Repeat </a:t>
            </a:r>
            <a:r>
              <a:rPr sz="1100" spc="-40" dirty="0">
                <a:latin typeface="Tahoma"/>
                <a:cs typeface="Tahoma"/>
              </a:rPr>
              <a:t>steps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below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until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assignments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static.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1165" y="1605292"/>
            <a:ext cx="65405" cy="409575"/>
            <a:chOff x="281165" y="1605292"/>
            <a:chExt cx="65405" cy="40957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165" y="1605292"/>
              <a:ext cx="65201" cy="652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165" y="1949437"/>
              <a:ext cx="65201" cy="6520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5844" y="1517599"/>
            <a:ext cx="4982210" cy="884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22225">
              <a:lnSpc>
                <a:spcPct val="1026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compute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centroid</a:t>
            </a:r>
            <a:r>
              <a:rPr sz="1100" spc="-105" dirty="0">
                <a:latin typeface="Tahoma"/>
                <a:cs typeface="Tahoma"/>
              </a:rPr>
              <a:t>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dirty="0">
                <a:latin typeface="Tahoma"/>
                <a:cs typeface="Tahoma"/>
              </a:rPr>
              <a:t>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centroid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125" dirty="0">
                <a:latin typeface="Cambria"/>
                <a:cs typeface="Cambria"/>
              </a:rPr>
              <a:t>𝑝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dimensional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vector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feature </a:t>
            </a:r>
            <a:r>
              <a:rPr sz="1100" spc="-65" dirty="0">
                <a:latin typeface="Tahoma"/>
                <a:cs typeface="Tahoma"/>
              </a:rPr>
              <a:t>means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Cambria"/>
                <a:cs typeface="Cambria"/>
              </a:rPr>
              <a:t>𝑘</a:t>
            </a:r>
            <a:r>
              <a:rPr sz="1100" spc="-25" dirty="0">
                <a:latin typeface="Tahoma"/>
                <a:cs typeface="Tahoma"/>
              </a:rPr>
              <a:t>th </a:t>
            </a:r>
            <a:r>
              <a:rPr sz="1100" spc="-35" dirty="0">
                <a:latin typeface="Tahoma"/>
                <a:cs typeface="Tahoma"/>
              </a:rPr>
              <a:t>cluster.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Assign</a:t>
            </a:r>
            <a:r>
              <a:rPr sz="1100" spc="-50" dirty="0">
                <a:latin typeface="Tahoma"/>
                <a:cs typeface="Tahoma"/>
              </a:rPr>
              <a:t> 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observation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closest </a:t>
            </a:r>
            <a:r>
              <a:rPr sz="1100" spc="-10" dirty="0">
                <a:latin typeface="Tahoma"/>
                <a:cs typeface="Tahoma"/>
              </a:rPr>
              <a:t>centroid.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results obtained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depend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initial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assignment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step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algorithm.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531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0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099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Means</a:t>
            </a:r>
            <a:r>
              <a:rPr spc="-50" dirty="0"/>
              <a:t> </a:t>
            </a:r>
            <a:r>
              <a:rPr spc="-25" dirty="0"/>
              <a:t>Clustering</a:t>
            </a:r>
            <a:r>
              <a:rPr spc="-45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559" y="1066450"/>
            <a:ext cx="2857406" cy="16732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628396"/>
            <a:ext cx="5253990" cy="576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110" dirty="0">
                <a:latin typeface="Cambria"/>
                <a:cs typeface="Cambria"/>
              </a:rPr>
              <a:t>𝐾</a:t>
            </a:r>
            <a:r>
              <a:rPr sz="1100" spc="110" dirty="0">
                <a:latin typeface="Tahoma"/>
                <a:cs typeface="Tahoma"/>
              </a:rPr>
              <a:t>-</a:t>
            </a:r>
            <a:r>
              <a:rPr sz="1100" spc="-60" dirty="0">
                <a:latin typeface="Tahoma"/>
                <a:cs typeface="Tahoma"/>
              </a:rPr>
              <a:t>means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algorithm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finds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local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optimum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guarantee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120" dirty="0">
                <a:latin typeface="Arial Black"/>
                <a:cs typeface="Arial Black"/>
              </a:rPr>
              <a:t>global </a:t>
            </a:r>
            <a:r>
              <a:rPr sz="1100" spc="-10" dirty="0">
                <a:latin typeface="Arial Black"/>
                <a:cs typeface="Arial Black"/>
              </a:rPr>
              <a:t>optimum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348354">
              <a:lnSpc>
                <a:spcPct val="100000"/>
              </a:lnSpc>
              <a:spcBef>
                <a:spcPts val="320"/>
              </a:spcBef>
            </a:pPr>
            <a:r>
              <a:rPr sz="1100" dirty="0">
                <a:latin typeface="Tahoma"/>
                <a:cs typeface="Tahoma"/>
              </a:rPr>
              <a:t>To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global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optima: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3703" y="1293926"/>
            <a:ext cx="2336800" cy="1162050"/>
            <a:chOff x="3423703" y="1293926"/>
            <a:chExt cx="2336800" cy="1162050"/>
          </a:xfrm>
        </p:grpSpPr>
        <p:sp>
          <p:nvSpPr>
            <p:cNvPr id="6" name="object 6"/>
            <p:cNvSpPr/>
            <p:nvPr/>
          </p:nvSpPr>
          <p:spPr>
            <a:xfrm>
              <a:off x="3423703" y="1293926"/>
              <a:ext cx="2294890" cy="82550"/>
            </a:xfrm>
            <a:custGeom>
              <a:avLst/>
              <a:gdLst/>
              <a:ahLst/>
              <a:cxnLst/>
              <a:rect l="l" t="t" r="r" b="b"/>
              <a:pathLst>
                <a:path w="2294890" h="82550">
                  <a:moveTo>
                    <a:pt x="224395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2294759" y="82384"/>
                  </a:lnTo>
                  <a:lnTo>
                    <a:pt x="2294759" y="50800"/>
                  </a:lnTo>
                  <a:lnTo>
                    <a:pt x="2290750" y="31075"/>
                  </a:lnTo>
                  <a:lnTo>
                    <a:pt x="2279836" y="14922"/>
                  </a:lnTo>
                  <a:lnTo>
                    <a:pt x="2263683" y="4008"/>
                  </a:lnTo>
                  <a:lnTo>
                    <a:pt x="2243958" y="0"/>
                  </a:lnTo>
                  <a:close/>
                </a:path>
              </a:pathLst>
            </a:custGeom>
            <a:solidFill>
              <a:srgbClr val="E5EA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4503" y="1357176"/>
              <a:ext cx="2286000" cy="1098550"/>
            </a:xfrm>
            <a:custGeom>
              <a:avLst/>
              <a:gdLst/>
              <a:ahLst/>
              <a:cxnLst/>
              <a:rect l="l" t="t" r="r" b="b"/>
              <a:pathLst>
                <a:path w="2286000" h="1098550">
                  <a:moveTo>
                    <a:pt x="0" y="1098217"/>
                  </a:moveTo>
                  <a:lnTo>
                    <a:pt x="2285454" y="1098217"/>
                  </a:lnTo>
                  <a:lnTo>
                    <a:pt x="2285454" y="0"/>
                  </a:lnTo>
                  <a:lnTo>
                    <a:pt x="0" y="0"/>
                  </a:lnTo>
                  <a:lnTo>
                    <a:pt x="0" y="10982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3703" y="1338339"/>
              <a:ext cx="2294890" cy="1066800"/>
            </a:xfrm>
            <a:custGeom>
              <a:avLst/>
              <a:gdLst/>
              <a:ahLst/>
              <a:cxnLst/>
              <a:rect l="l" t="t" r="r" b="b"/>
              <a:pathLst>
                <a:path w="2294890" h="1066800">
                  <a:moveTo>
                    <a:pt x="2294759" y="0"/>
                  </a:moveTo>
                  <a:lnTo>
                    <a:pt x="0" y="0"/>
                  </a:lnTo>
                  <a:lnTo>
                    <a:pt x="0" y="1015452"/>
                  </a:lnTo>
                  <a:lnTo>
                    <a:pt x="4008" y="1035177"/>
                  </a:lnTo>
                  <a:lnTo>
                    <a:pt x="14922" y="1051330"/>
                  </a:lnTo>
                  <a:lnTo>
                    <a:pt x="31075" y="1062244"/>
                  </a:lnTo>
                  <a:lnTo>
                    <a:pt x="50800" y="1066253"/>
                  </a:lnTo>
                  <a:lnTo>
                    <a:pt x="2243958" y="1066253"/>
                  </a:lnTo>
                  <a:lnTo>
                    <a:pt x="2263683" y="1062244"/>
                  </a:lnTo>
                  <a:lnTo>
                    <a:pt x="2279836" y="1051330"/>
                  </a:lnTo>
                  <a:lnTo>
                    <a:pt x="2290750" y="1035177"/>
                  </a:lnTo>
                  <a:lnTo>
                    <a:pt x="2294759" y="1015452"/>
                  </a:lnTo>
                  <a:lnTo>
                    <a:pt x="2294759" y="0"/>
                  </a:lnTo>
                  <a:close/>
                </a:path>
              </a:pathLst>
            </a:custGeom>
            <a:solidFill>
              <a:srgbClr val="E5EA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3750" y="1368135"/>
              <a:ext cx="114103" cy="1141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87953" y="135593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8892" y="1313915"/>
            <a:ext cx="1940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Run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algorithm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multiple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3750" y="1884343"/>
            <a:ext cx="114103" cy="1141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87953" y="187215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8892" y="1485987"/>
            <a:ext cx="164528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096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random </a:t>
            </a:r>
            <a:r>
              <a:rPr sz="1100" dirty="0">
                <a:latin typeface="Tahoma"/>
                <a:cs typeface="Tahoma"/>
              </a:rPr>
              <a:t>initial</a:t>
            </a:r>
            <a:r>
              <a:rPr sz="1100" spc="-40" dirty="0">
                <a:latin typeface="Tahoma"/>
                <a:cs typeface="Tahoma"/>
              </a:rPr>
              <a:t> cluster </a:t>
            </a:r>
            <a:r>
              <a:rPr sz="1100" spc="-10" dirty="0">
                <a:latin typeface="Tahoma"/>
                <a:cs typeface="Tahoma"/>
              </a:rPr>
              <a:t>assignments.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Choose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</a:t>
            </a:r>
            <a:r>
              <a:rPr sz="1100" spc="-35" dirty="0">
                <a:latin typeface="Tahoma"/>
                <a:cs typeface="Tahoma"/>
              </a:rPr>
              <a:t>minimizes</a:t>
            </a:r>
            <a:r>
              <a:rPr sz="1100" spc="-10" dirty="0">
                <a:latin typeface="Tahoma"/>
                <a:cs typeface="Tahoma"/>
              </a:rPr>
              <a:t> the </a:t>
            </a:r>
            <a:r>
              <a:rPr sz="1100" spc="-35" dirty="0">
                <a:latin typeface="Tahoma"/>
                <a:cs typeface="Tahoma"/>
              </a:rPr>
              <a:t>within-cluster </a:t>
            </a:r>
            <a:r>
              <a:rPr sz="1100" spc="-30" dirty="0">
                <a:latin typeface="Tahoma"/>
                <a:cs typeface="Tahoma"/>
              </a:rPr>
              <a:t>variation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(1).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Principal</a:t>
            </a:r>
            <a:r>
              <a:rPr spc="-65" dirty="0"/>
              <a:t> </a:t>
            </a:r>
            <a:r>
              <a:rPr spc="-30" dirty="0"/>
              <a:t>Component</a:t>
            </a:r>
            <a:r>
              <a:rPr spc="-65" dirty="0"/>
              <a:t> </a:t>
            </a:r>
            <a:r>
              <a:rPr spc="-2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02575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453121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856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769932"/>
            <a:ext cx="5193030" cy="16395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45" dirty="0">
                <a:latin typeface="Tahoma"/>
                <a:cs typeface="Tahoma"/>
              </a:rPr>
              <a:t>Suppose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want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visualize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containing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features.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20" dirty="0">
                <a:latin typeface="Tahoma"/>
                <a:cs typeface="Tahoma"/>
              </a:rPr>
              <a:t>Scatter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plots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different combinations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features.</a:t>
            </a:r>
            <a:endParaRPr sz="1100">
              <a:latin typeface="Tahoma"/>
              <a:cs typeface="Tahoma"/>
            </a:endParaRPr>
          </a:p>
          <a:p>
            <a:pPr marL="566420">
              <a:lnSpc>
                <a:spcPct val="100000"/>
              </a:lnSpc>
              <a:spcBef>
                <a:spcPts val="650"/>
              </a:spcBef>
            </a:pPr>
            <a:r>
              <a:rPr sz="1000" dirty="0">
                <a:latin typeface="Tahoma"/>
                <a:cs typeface="Tahoma"/>
              </a:rPr>
              <a:t>For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large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Cambria"/>
                <a:cs typeface="Cambria"/>
              </a:rPr>
              <a:t>𝑝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-10" dirty="0">
                <a:latin typeface="Tahoma"/>
                <a:cs typeface="Tahoma"/>
              </a:rPr>
              <a:t>this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unreasonable.</a:t>
            </a:r>
            <a:endParaRPr sz="10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700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low-</a:t>
            </a:r>
            <a:r>
              <a:rPr sz="1100" spc="-40" dirty="0">
                <a:latin typeface="Tahoma"/>
                <a:cs typeface="Tahoma"/>
              </a:rPr>
              <a:t>dimensional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representation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0" dirty="0">
                <a:latin typeface="Tahoma"/>
                <a:cs typeface="Tahoma"/>
              </a:rPr>
              <a:t> captures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much information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possible.</a:t>
            </a:r>
            <a:endParaRPr sz="1100">
              <a:latin typeface="Tahoma"/>
              <a:cs typeface="Tahoma"/>
            </a:endParaRPr>
          </a:p>
          <a:p>
            <a:pPr marL="12700" marR="297815">
              <a:lnSpc>
                <a:spcPct val="102600"/>
              </a:lnSpc>
              <a:spcBef>
                <a:spcPts val="680"/>
              </a:spcBef>
            </a:pP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Principal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Component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Analysis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(PCA)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finds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small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number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dimensions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observations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vary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along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most.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531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55" dirty="0"/>
              <a:t> </a:t>
            </a:r>
            <a:r>
              <a:rPr spc="-20" dirty="0"/>
              <a:t>K-</a:t>
            </a:r>
            <a:r>
              <a:rPr dirty="0"/>
              <a:t>Means</a:t>
            </a:r>
            <a:r>
              <a:rPr spc="-65" dirty="0"/>
              <a:t> </a:t>
            </a:r>
            <a:r>
              <a:rPr spc="-3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75424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Open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Unsupervised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Learning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Exercises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</a:t>
            </a:r>
            <a:r>
              <a:rPr sz="1100" spc="-30" dirty="0">
                <a:latin typeface="Tahoma"/>
                <a:cs typeface="Tahoma"/>
              </a:rPr>
              <a:t> Markdown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Jupyter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Go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“K-</a:t>
            </a:r>
            <a:r>
              <a:rPr sz="1100" dirty="0">
                <a:latin typeface="Tahoma"/>
                <a:cs typeface="Tahoma"/>
              </a:rPr>
              <a:t>Means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Clustering”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 </a:t>
            </a:r>
            <a:r>
              <a:rPr sz="1100" spc="-35" dirty="0">
                <a:latin typeface="Tahoma"/>
                <a:cs typeface="Tahoma"/>
              </a:rPr>
              <a:t>together</a:t>
            </a:r>
            <a:r>
              <a:rPr sz="1100" spc="-30" dirty="0">
                <a:latin typeface="Tahoma"/>
                <a:cs typeface="Tahoma"/>
              </a:rPr>
              <a:t> as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Dendrogram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66" y="477316"/>
            <a:ext cx="1494669" cy="25535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90" y="95727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790" y="112934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8790" y="164557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8790" y="2161806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13481" y="357541"/>
            <a:ext cx="2767330" cy="22567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Hierarchical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clustering</a:t>
            </a:r>
            <a:r>
              <a:rPr sz="1100" spc="-35" dirty="0">
                <a:latin typeface="Tahoma"/>
                <a:cs typeface="Tahoma"/>
              </a:rPr>
              <a:t> results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dendrogram </a:t>
            </a:r>
            <a:r>
              <a:rPr sz="1100" spc="-25" dirty="0">
                <a:latin typeface="Tahoma"/>
                <a:cs typeface="Tahoma"/>
              </a:rPr>
              <a:t>which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tree-based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representation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observations.</a:t>
            </a:r>
            <a:endParaRPr sz="1100">
              <a:latin typeface="Tahoma"/>
              <a:cs typeface="Tahoma"/>
            </a:endParaRPr>
          </a:p>
          <a:p>
            <a:pPr marL="289560" marR="100965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Each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leaf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(green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stick)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observation. </a:t>
            </a:r>
            <a:r>
              <a:rPr sz="1100" dirty="0">
                <a:latin typeface="Tahoma"/>
                <a:cs typeface="Tahoma"/>
              </a:rPr>
              <a:t>As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up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dendrogram,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similar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fuse</a:t>
            </a:r>
            <a:r>
              <a:rPr sz="1100" spc="-20" dirty="0">
                <a:latin typeface="Tahoma"/>
                <a:cs typeface="Tahoma"/>
              </a:rPr>
              <a:t> into </a:t>
            </a:r>
            <a:r>
              <a:rPr sz="1100" spc="-10" dirty="0">
                <a:latin typeface="Tahoma"/>
                <a:cs typeface="Tahoma"/>
              </a:rPr>
              <a:t>branches.</a:t>
            </a:r>
            <a:endParaRPr sz="1100">
              <a:latin typeface="Tahoma"/>
              <a:cs typeface="Tahoma"/>
            </a:endParaRPr>
          </a:p>
          <a:p>
            <a:pPr marL="289560" marR="184785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branches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fuse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30" dirty="0">
                <a:latin typeface="Tahoma"/>
                <a:cs typeface="Tahoma"/>
              </a:rPr>
              <a:t> other </a:t>
            </a:r>
            <a:r>
              <a:rPr sz="1100" spc="-60" dirty="0">
                <a:latin typeface="Tahoma"/>
                <a:cs typeface="Tahoma"/>
              </a:rPr>
              <a:t>branches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0" dirty="0">
                <a:latin typeface="Tahoma"/>
                <a:cs typeface="Tahoma"/>
              </a:rPr>
              <a:t> indicates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groups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10" dirty="0">
                <a:latin typeface="Tahoma"/>
                <a:cs typeface="Tahoma"/>
              </a:rPr>
              <a:t> similar.</a:t>
            </a:r>
            <a:endParaRPr sz="1100">
              <a:latin typeface="Tahoma"/>
              <a:cs typeface="Tahoma"/>
            </a:endParaRPr>
          </a:p>
          <a:p>
            <a:pPr marL="289560" marR="13335">
              <a:lnSpc>
                <a:spcPct val="102600"/>
              </a:lnSpc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height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at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which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two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observations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fuse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indicates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how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different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two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observations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are.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531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Dendrogram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950" y="662283"/>
            <a:ext cx="2658150" cy="20330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90" y="644690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15310" marR="170180">
              <a:lnSpc>
                <a:spcPct val="102600"/>
              </a:lnSpc>
              <a:spcBef>
                <a:spcPts val="55"/>
              </a:spcBef>
            </a:pPr>
            <a:r>
              <a:rPr spc="-35" dirty="0"/>
              <a:t>Observations</a:t>
            </a:r>
            <a:r>
              <a:rPr spc="-45" dirty="0"/>
              <a:t> </a:t>
            </a:r>
            <a:r>
              <a:rPr dirty="0"/>
              <a:t>1</a:t>
            </a:r>
            <a:r>
              <a:rPr spc="-35" dirty="0"/>
              <a:t> and </a:t>
            </a:r>
            <a:r>
              <a:rPr dirty="0"/>
              <a:t>6</a:t>
            </a:r>
            <a:r>
              <a:rPr spc="-40" dirty="0"/>
              <a:t> </a:t>
            </a:r>
            <a:r>
              <a:rPr spc="-55" dirty="0"/>
              <a:t>are</a:t>
            </a:r>
            <a:r>
              <a:rPr spc="-30" dirty="0"/>
              <a:t> </a:t>
            </a:r>
            <a:r>
              <a:rPr spc="-20" dirty="0"/>
              <a:t>quite</a:t>
            </a:r>
            <a:r>
              <a:rPr spc="-35" dirty="0"/>
              <a:t> similar </a:t>
            </a:r>
            <a:r>
              <a:rPr spc="-45" dirty="0"/>
              <a:t>since </a:t>
            </a:r>
            <a:r>
              <a:rPr spc="-25" dirty="0"/>
              <a:t>they</a:t>
            </a:r>
            <a:r>
              <a:rPr spc="-35" dirty="0"/>
              <a:t> </a:t>
            </a:r>
            <a:r>
              <a:rPr spc="-55" dirty="0"/>
              <a:t>fuse</a:t>
            </a:r>
            <a:r>
              <a:rPr spc="-35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bottom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spc="-10" dirty="0"/>
              <a:t>dendrogram.</a:t>
            </a:r>
          </a:p>
          <a:p>
            <a:pPr marL="3115310" marR="12700">
              <a:lnSpc>
                <a:spcPct val="102600"/>
              </a:lnSpc>
            </a:pPr>
            <a:r>
              <a:rPr spc="-35" dirty="0"/>
              <a:t>Observations</a:t>
            </a:r>
            <a:r>
              <a:rPr spc="-45" dirty="0"/>
              <a:t> </a:t>
            </a:r>
            <a:r>
              <a:rPr dirty="0"/>
              <a:t>9</a:t>
            </a:r>
            <a:r>
              <a:rPr spc="-35" dirty="0"/>
              <a:t> and </a:t>
            </a:r>
            <a:r>
              <a:rPr dirty="0"/>
              <a:t>2</a:t>
            </a:r>
            <a:r>
              <a:rPr spc="-40" dirty="0"/>
              <a:t> </a:t>
            </a:r>
            <a:r>
              <a:rPr spc="-55" dirty="0"/>
              <a:t>are</a:t>
            </a:r>
            <a:r>
              <a:rPr spc="-30" dirty="0"/>
              <a:t> </a:t>
            </a:r>
            <a:r>
              <a:rPr spc="-20" dirty="0"/>
              <a:t>quite</a:t>
            </a:r>
            <a:r>
              <a:rPr spc="-35" dirty="0"/>
              <a:t> dissimilar </a:t>
            </a:r>
            <a:r>
              <a:rPr spc="-45" dirty="0"/>
              <a:t>since</a:t>
            </a:r>
            <a:r>
              <a:rPr spc="-30" dirty="0"/>
              <a:t> </a:t>
            </a:r>
            <a:r>
              <a:rPr spc="-25" dirty="0"/>
              <a:t>they</a:t>
            </a:r>
            <a:r>
              <a:rPr spc="-30" dirty="0"/>
              <a:t> </a:t>
            </a:r>
            <a:r>
              <a:rPr spc="-55" dirty="0"/>
              <a:t>fuse</a:t>
            </a:r>
            <a:r>
              <a:rPr spc="-30" dirty="0"/>
              <a:t> </a:t>
            </a:r>
            <a:r>
              <a:rPr spc="-55" dirty="0"/>
              <a:t>near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30" dirty="0"/>
              <a:t> </a:t>
            </a:r>
            <a:r>
              <a:rPr spc="-20" dirty="0"/>
              <a:t>top.</a:t>
            </a:r>
          </a:p>
          <a:p>
            <a:pPr marL="3115310" marR="401320">
              <a:lnSpc>
                <a:spcPct val="102600"/>
              </a:lnSpc>
            </a:pPr>
            <a:r>
              <a:rPr spc="-35" dirty="0"/>
              <a:t>Observation</a:t>
            </a:r>
            <a:r>
              <a:rPr spc="-40" dirty="0"/>
              <a:t> </a:t>
            </a:r>
            <a:r>
              <a:rPr dirty="0"/>
              <a:t>9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30" dirty="0"/>
              <a:t>equally</a:t>
            </a:r>
            <a:r>
              <a:rPr spc="-35" dirty="0"/>
              <a:t> </a:t>
            </a:r>
            <a:r>
              <a:rPr spc="-25" dirty="0"/>
              <a:t>similar</a:t>
            </a:r>
            <a:r>
              <a:rPr spc="-35" dirty="0"/>
              <a:t> </a:t>
            </a:r>
            <a:r>
              <a:rPr spc="-25" dirty="0"/>
              <a:t>to </a:t>
            </a:r>
            <a:r>
              <a:rPr spc="-45" dirty="0"/>
              <a:t>observations </a:t>
            </a:r>
            <a:r>
              <a:rPr dirty="0"/>
              <a:t>2,</a:t>
            </a:r>
            <a:r>
              <a:rPr spc="-70" dirty="0"/>
              <a:t> </a:t>
            </a:r>
            <a:r>
              <a:rPr dirty="0"/>
              <a:t>8,</a:t>
            </a:r>
            <a:r>
              <a:rPr spc="-55" dirty="0"/>
              <a:t> </a:t>
            </a:r>
            <a:r>
              <a:rPr dirty="0"/>
              <a:t>5,</a:t>
            </a:r>
            <a:r>
              <a:rPr spc="-55" dirty="0"/>
              <a:t> </a:t>
            </a:r>
            <a:r>
              <a:rPr spc="-35" dirty="0"/>
              <a:t>and</a:t>
            </a:r>
            <a:r>
              <a:rPr spc="-50" dirty="0"/>
              <a:t> </a:t>
            </a:r>
            <a:r>
              <a:rPr spc="-35" dirty="0"/>
              <a:t>7.</a:t>
            </a:r>
          </a:p>
          <a:p>
            <a:pPr marL="3115310" marR="5080">
              <a:lnSpc>
                <a:spcPct val="102699"/>
              </a:lnSpc>
            </a:pPr>
            <a:r>
              <a:rPr spc="-10" dirty="0"/>
              <a:t>Thus,</a:t>
            </a:r>
            <a:r>
              <a:rPr spc="-50" dirty="0"/>
              <a:t> </a:t>
            </a:r>
            <a:r>
              <a:rPr spc="-10" dirty="0"/>
              <a:t>the</a:t>
            </a:r>
            <a:r>
              <a:rPr spc="-50" dirty="0"/>
              <a:t> </a:t>
            </a:r>
            <a:r>
              <a:rPr spc="-25" dirty="0"/>
              <a:t>horizontal</a:t>
            </a:r>
            <a:r>
              <a:rPr spc="-50" dirty="0"/>
              <a:t> </a:t>
            </a:r>
            <a:r>
              <a:rPr spc="-25" dirty="0"/>
              <a:t>axis</a:t>
            </a:r>
            <a:r>
              <a:rPr spc="-45" dirty="0"/>
              <a:t> </a:t>
            </a:r>
            <a:r>
              <a:rPr spc="-10" dirty="0"/>
              <a:t>tells</a:t>
            </a:r>
            <a:r>
              <a:rPr spc="-50" dirty="0"/>
              <a:t> </a:t>
            </a:r>
            <a:r>
              <a:rPr spc="-20" dirty="0"/>
              <a:t>us</a:t>
            </a:r>
            <a:r>
              <a:rPr spc="-50" dirty="0"/>
              <a:t> </a:t>
            </a:r>
            <a:r>
              <a:rPr spc="-40" dirty="0"/>
              <a:t>nothing </a:t>
            </a:r>
            <a:r>
              <a:rPr spc="-20" dirty="0"/>
              <a:t>about</a:t>
            </a:r>
            <a:r>
              <a:rPr spc="-45" dirty="0"/>
              <a:t> </a:t>
            </a:r>
            <a:r>
              <a:rPr spc="-10" dirty="0"/>
              <a:t>similarity.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790" y="1160906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8790" y="1505064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8790" y="1849208"/>
            <a:ext cx="65201" cy="6520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Clustering</a:t>
            </a:r>
            <a:r>
              <a:rPr spc="-50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Dendrogram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07" y="907930"/>
            <a:ext cx="2801779" cy="2107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90" y="89537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790" y="123953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8790" y="158367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8790" y="1927834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431417"/>
            <a:ext cx="5554980" cy="19488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2799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1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create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clusters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make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horizontal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cut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across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dendrogram.</a:t>
            </a:r>
            <a:r>
              <a:rPr sz="1100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distinct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sets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of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observations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beneath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cut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clusters.</a:t>
            </a:r>
            <a:endParaRPr sz="1100">
              <a:latin typeface="Tahoma"/>
              <a:cs typeface="Tahoma"/>
            </a:endParaRPr>
          </a:p>
          <a:p>
            <a:pPr marL="3077210" marR="187325">
              <a:lnSpc>
                <a:spcPct val="102600"/>
              </a:lnSpc>
              <a:spcBef>
                <a:spcPts val="285"/>
              </a:spcBef>
            </a:pPr>
            <a:r>
              <a:rPr sz="1100" dirty="0">
                <a:latin typeface="Tahoma"/>
                <a:cs typeface="Tahoma"/>
              </a:rPr>
              <a:t>Left: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Cutting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height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9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clusters.</a:t>
            </a:r>
            <a:endParaRPr sz="1100">
              <a:latin typeface="Tahoma"/>
              <a:cs typeface="Tahoma"/>
            </a:endParaRPr>
          </a:p>
          <a:p>
            <a:pPr marL="3077210" marR="10287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Right: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Cutting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height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5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three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clusters.</a:t>
            </a:r>
            <a:endParaRPr sz="1100">
              <a:latin typeface="Tahoma"/>
              <a:cs typeface="Tahoma"/>
            </a:endParaRPr>
          </a:p>
          <a:p>
            <a:pPr marL="3077210" marR="259079">
              <a:lnSpc>
                <a:spcPct val="102699"/>
              </a:lnSpc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obtain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clusters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single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dendrogram.</a:t>
            </a:r>
            <a:endParaRPr sz="1100">
              <a:latin typeface="Tahoma"/>
              <a:cs typeface="Tahoma"/>
            </a:endParaRPr>
          </a:p>
          <a:p>
            <a:pPr marL="3077210" marR="5080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Usually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height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cut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selected </a:t>
            </a:r>
            <a:r>
              <a:rPr sz="1100" spc="-65" dirty="0">
                <a:latin typeface="Tahoma"/>
                <a:cs typeface="Tahoma"/>
              </a:rPr>
              <a:t>by </a:t>
            </a:r>
            <a:r>
              <a:rPr sz="1100" spc="-90" dirty="0">
                <a:latin typeface="Tahoma"/>
                <a:cs typeface="Tahoma"/>
              </a:rPr>
              <a:t>eye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desired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25" dirty="0">
                <a:latin typeface="Tahoma"/>
                <a:cs typeface="Tahoma"/>
              </a:rPr>
              <a:t> of </a:t>
            </a:r>
            <a:r>
              <a:rPr sz="1100" spc="-10" dirty="0">
                <a:latin typeface="Tahoma"/>
                <a:cs typeface="Tahoma"/>
              </a:rPr>
              <a:t>clusters.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Dissimilarity</a:t>
            </a:r>
            <a:r>
              <a:rPr spc="-40" dirty="0"/>
              <a:t> </a:t>
            </a:r>
            <a:r>
              <a:rPr spc="-45" dirty="0"/>
              <a:t>Measures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66608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24723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933130"/>
            <a:ext cx="543750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458470" indent="-277495">
              <a:lnSpc>
                <a:spcPct val="154000"/>
              </a:lnSpc>
              <a:spcBef>
                <a:spcPts val="100"/>
              </a:spcBef>
            </a:pPr>
            <a:r>
              <a:rPr sz="1100" spc="-65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order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create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dendrogram,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define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between: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pair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observations.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pair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groups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observations.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choice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strong</a:t>
            </a:r>
            <a:r>
              <a:rPr sz="1100" spc="-40" dirty="0">
                <a:latin typeface="Tahoma"/>
                <a:cs typeface="Tahoma"/>
              </a:rPr>
              <a:t> influence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shape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dendrogram.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type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question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hand</a:t>
            </a:r>
            <a:r>
              <a:rPr sz="1100" spc="-40" dirty="0">
                <a:latin typeface="Tahoma"/>
                <a:cs typeface="Tahoma"/>
              </a:rPr>
              <a:t> should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considered.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Dissimilarity</a:t>
            </a:r>
            <a:r>
              <a:rPr spc="-15" dirty="0"/>
              <a:t> </a:t>
            </a:r>
            <a:r>
              <a:rPr spc="-60" dirty="0"/>
              <a:t>Between</a:t>
            </a:r>
            <a:r>
              <a:rPr spc="-15" dirty="0"/>
              <a:t> </a:t>
            </a:r>
            <a:r>
              <a:rPr spc="-35" dirty="0"/>
              <a:t>Observations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214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4837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06485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9046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1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25" dirty="0"/>
              <a:t>most</a:t>
            </a:r>
            <a:r>
              <a:rPr spc="-10" dirty="0"/>
              <a:t> </a:t>
            </a:r>
            <a:r>
              <a:rPr spc="-55" dirty="0"/>
              <a:t>common</a:t>
            </a:r>
            <a:r>
              <a:rPr spc="-10" dirty="0"/>
              <a:t> </a:t>
            </a:r>
            <a:r>
              <a:rPr spc="-30" dirty="0"/>
              <a:t>choice</a:t>
            </a:r>
            <a:r>
              <a:rPr spc="-10" dirty="0"/>
              <a:t> </a:t>
            </a:r>
            <a:r>
              <a:rPr spc="-20" dirty="0"/>
              <a:t>for</a:t>
            </a:r>
            <a:r>
              <a:rPr spc="-5" dirty="0"/>
              <a:t> </a:t>
            </a:r>
            <a:r>
              <a:rPr spc="-30" dirty="0"/>
              <a:t>dissimilarity</a:t>
            </a:r>
            <a:r>
              <a:rPr spc="-10" dirty="0"/>
              <a:t> </a:t>
            </a:r>
            <a:r>
              <a:rPr spc="-70" dirty="0"/>
              <a:t>between</a:t>
            </a:r>
            <a:r>
              <a:rPr spc="-10" dirty="0"/>
              <a:t> </a:t>
            </a:r>
            <a:r>
              <a:rPr spc="-45" dirty="0"/>
              <a:t>observations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spc="-145" dirty="0">
                <a:latin typeface="Arial Black"/>
                <a:cs typeface="Arial Black"/>
              </a:rPr>
              <a:t>Euclidean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65" dirty="0">
                <a:latin typeface="Arial Black"/>
                <a:cs typeface="Arial Black"/>
              </a:rPr>
              <a:t>distance</a:t>
            </a:r>
            <a:r>
              <a:rPr spc="-65" dirty="0"/>
              <a:t>.</a:t>
            </a:r>
          </a:p>
          <a:p>
            <a:pPr marL="327660">
              <a:lnSpc>
                <a:spcPct val="100000"/>
              </a:lnSpc>
              <a:spcBef>
                <a:spcPts val="710"/>
              </a:spcBef>
            </a:pPr>
            <a:r>
              <a:rPr spc="-35" dirty="0"/>
              <a:t>Observations</a:t>
            </a:r>
            <a:r>
              <a:rPr spc="-30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spc="-55" dirty="0"/>
              <a:t>are</a:t>
            </a:r>
            <a:r>
              <a:rPr spc="-25" dirty="0"/>
              <a:t> </a:t>
            </a:r>
            <a:r>
              <a:rPr spc="-35" dirty="0"/>
              <a:t>close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50" dirty="0"/>
              <a:t>each</a:t>
            </a:r>
            <a:r>
              <a:rPr spc="-25" dirty="0"/>
              <a:t> </a:t>
            </a:r>
            <a:r>
              <a:rPr spc="-30" dirty="0"/>
              <a:t>other</a:t>
            </a:r>
            <a:r>
              <a:rPr spc="-25" dirty="0"/>
              <a:t> </a:t>
            </a:r>
            <a:r>
              <a:rPr spc="-55" dirty="0"/>
              <a:t>are</a:t>
            </a:r>
            <a:r>
              <a:rPr spc="-25" dirty="0"/>
              <a:t> </a:t>
            </a:r>
            <a:r>
              <a:rPr spc="-10" dirty="0"/>
              <a:t>similar.</a:t>
            </a:r>
          </a:p>
          <a:p>
            <a:pPr marL="327660" marR="1138555" indent="-277495">
              <a:lnSpc>
                <a:spcPct val="154000"/>
              </a:lnSpc>
            </a:pPr>
            <a:r>
              <a:rPr dirty="0"/>
              <a:t>But</a:t>
            </a:r>
            <a:r>
              <a:rPr spc="-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65" dirty="0"/>
              <a:t>some</a:t>
            </a:r>
            <a:r>
              <a:rPr spc="10" dirty="0"/>
              <a:t> </a:t>
            </a:r>
            <a:r>
              <a:rPr spc="-60" dirty="0"/>
              <a:t>cases,</a:t>
            </a:r>
            <a:r>
              <a:rPr spc="10" dirty="0"/>
              <a:t> </a:t>
            </a:r>
            <a:r>
              <a:rPr spc="-130" dirty="0">
                <a:latin typeface="Arial Black"/>
                <a:cs typeface="Arial Black"/>
              </a:rPr>
              <a:t>correlation-</a:t>
            </a:r>
            <a:r>
              <a:rPr spc="-150" dirty="0">
                <a:latin typeface="Arial Black"/>
                <a:cs typeface="Arial Black"/>
              </a:rPr>
              <a:t>based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50" dirty="0">
                <a:latin typeface="Arial Black"/>
                <a:cs typeface="Arial Black"/>
              </a:rPr>
              <a:t>distance</a:t>
            </a:r>
            <a:r>
              <a:rPr spc="-5" dirty="0">
                <a:latin typeface="Arial Black"/>
                <a:cs typeface="Arial Black"/>
              </a:rPr>
              <a:t> </a:t>
            </a:r>
            <a:r>
              <a:rPr spc="-10" dirty="0"/>
              <a:t>might</a:t>
            </a:r>
            <a:r>
              <a:rPr spc="5" dirty="0"/>
              <a:t> </a:t>
            </a:r>
            <a:r>
              <a:rPr spc="-10" dirty="0"/>
              <a:t>be</a:t>
            </a:r>
            <a:r>
              <a:rPr spc="10" dirty="0"/>
              <a:t> </a:t>
            </a:r>
            <a:r>
              <a:rPr spc="-10" dirty="0"/>
              <a:t>preferred. </a:t>
            </a:r>
            <a:r>
              <a:rPr spc="-35" dirty="0"/>
              <a:t>Observations</a:t>
            </a:r>
            <a:r>
              <a:rPr spc="-3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spc="-45" dirty="0"/>
              <a:t>features</a:t>
            </a:r>
            <a:r>
              <a:rPr spc="-2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spc="-55" dirty="0"/>
              <a:t>are</a:t>
            </a:r>
            <a:r>
              <a:rPr spc="-25" dirty="0"/>
              <a:t> highly </a:t>
            </a:r>
            <a:r>
              <a:rPr spc="-40" dirty="0"/>
              <a:t>correlated</a:t>
            </a:r>
            <a:r>
              <a:rPr spc="-30" dirty="0"/>
              <a:t> </a:t>
            </a:r>
            <a:r>
              <a:rPr spc="-55" dirty="0"/>
              <a:t>are</a:t>
            </a:r>
            <a:r>
              <a:rPr spc="-25" dirty="0"/>
              <a:t> </a:t>
            </a:r>
            <a:r>
              <a:rPr spc="-30" dirty="0"/>
              <a:t>similar.</a:t>
            </a:r>
          </a:p>
          <a:p>
            <a:pPr marL="327660">
              <a:lnSpc>
                <a:spcPct val="100000"/>
              </a:lnSpc>
              <a:spcBef>
                <a:spcPts val="710"/>
              </a:spcBef>
            </a:pPr>
            <a:r>
              <a:rPr dirty="0"/>
              <a:t>This</a:t>
            </a:r>
            <a:r>
              <a:rPr spc="-60" dirty="0"/>
              <a:t> </a:t>
            </a:r>
            <a:r>
              <a:rPr spc="-45" dirty="0"/>
              <a:t>focuses </a:t>
            </a:r>
            <a:r>
              <a:rPr spc="-10" dirty="0"/>
              <a:t>on</a:t>
            </a:r>
            <a:r>
              <a:rPr spc="-4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60" dirty="0"/>
              <a:t>shapes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spc="-40" dirty="0"/>
              <a:t>observation</a:t>
            </a:r>
            <a:r>
              <a:rPr spc="-45" dirty="0"/>
              <a:t> </a:t>
            </a:r>
            <a:r>
              <a:rPr spc="-35" dirty="0"/>
              <a:t>profiles</a:t>
            </a:r>
            <a:r>
              <a:rPr spc="-40" dirty="0"/>
              <a:t> </a:t>
            </a:r>
            <a:r>
              <a:rPr spc="-30" dirty="0"/>
              <a:t>rather</a:t>
            </a:r>
            <a:r>
              <a:rPr spc="-45" dirty="0"/>
              <a:t> </a:t>
            </a:r>
            <a:r>
              <a:rPr spc="-10" dirty="0"/>
              <a:t>than</a:t>
            </a:r>
            <a:r>
              <a:rPr spc="-45" dirty="0"/>
              <a:t> </a:t>
            </a:r>
            <a:r>
              <a:rPr spc="-10" dirty="0"/>
              <a:t>their</a:t>
            </a:r>
            <a:r>
              <a:rPr spc="-40" dirty="0"/>
              <a:t> </a:t>
            </a:r>
            <a:r>
              <a:rPr spc="-35" dirty="0"/>
              <a:t>magnitudes.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596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Linkage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4619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04301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62416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20531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932496"/>
            <a:ext cx="5508625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Linkage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refers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two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groups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observations.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four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most</a:t>
            </a:r>
            <a:r>
              <a:rPr sz="1100" spc="-35" dirty="0">
                <a:latin typeface="Tahoma"/>
                <a:cs typeface="Tahoma"/>
              </a:rPr>
              <a:t> common </a:t>
            </a:r>
            <a:r>
              <a:rPr sz="1100" spc="-45" dirty="0">
                <a:latin typeface="Tahoma"/>
                <a:cs typeface="Tahoma"/>
              </a:rPr>
              <a:t>types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linkage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are:</a:t>
            </a:r>
            <a:endParaRPr sz="1100">
              <a:latin typeface="Tahoma"/>
              <a:cs typeface="Tahoma"/>
            </a:endParaRPr>
          </a:p>
          <a:p>
            <a:pPr marL="289560" marR="4606290">
              <a:lnSpc>
                <a:spcPct val="154000"/>
              </a:lnSpc>
            </a:pPr>
            <a:r>
              <a:rPr sz="1100" spc="-135" dirty="0">
                <a:latin typeface="Arial Black"/>
                <a:cs typeface="Arial Black"/>
              </a:rPr>
              <a:t>Complete </a:t>
            </a:r>
            <a:r>
              <a:rPr sz="1100" spc="-10" dirty="0">
                <a:latin typeface="Arial Black"/>
                <a:cs typeface="Arial Black"/>
              </a:rPr>
              <a:t>Single </a:t>
            </a:r>
            <a:r>
              <a:rPr sz="1100" spc="-40" dirty="0">
                <a:latin typeface="Arial Black"/>
                <a:cs typeface="Arial Black"/>
              </a:rPr>
              <a:t>Average </a:t>
            </a:r>
            <a:r>
              <a:rPr sz="1100" spc="-60" dirty="0">
                <a:latin typeface="Arial Black"/>
                <a:cs typeface="Arial Black"/>
              </a:rPr>
              <a:t>Centroid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Complete</a:t>
            </a:r>
            <a:r>
              <a:rPr spc="-40" dirty="0"/>
              <a:t> </a:t>
            </a:r>
            <a:r>
              <a:rPr spc="-30" dirty="0"/>
              <a:t>Linkage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48383"/>
            <a:ext cx="3658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Arial Black"/>
                <a:cs typeface="Arial Black"/>
              </a:rPr>
              <a:t>Complete</a:t>
            </a:r>
            <a:r>
              <a:rPr sz="1100" spc="3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linkage</a:t>
            </a:r>
            <a:r>
              <a:rPr sz="110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maximal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intercluster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dissimilarity.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429435"/>
            <a:ext cx="5635625" cy="537210"/>
            <a:chOff x="87743" y="1429435"/>
            <a:chExt cx="5635625" cy="537210"/>
          </a:xfrm>
        </p:grpSpPr>
        <p:sp>
          <p:nvSpPr>
            <p:cNvPr id="5" name="object 5"/>
            <p:cNvSpPr/>
            <p:nvPr/>
          </p:nvSpPr>
          <p:spPr>
            <a:xfrm>
              <a:off x="87743" y="1429435"/>
              <a:ext cx="5584825" cy="82550"/>
            </a:xfrm>
            <a:custGeom>
              <a:avLst/>
              <a:gdLst/>
              <a:ahLst/>
              <a:cxnLst/>
              <a:rect l="l" t="t" r="r" b="b"/>
              <a:pathLst>
                <a:path w="5584825" h="82550">
                  <a:moveTo>
                    <a:pt x="553378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584580" y="82384"/>
                  </a:lnTo>
                  <a:lnTo>
                    <a:pt x="5584580" y="50800"/>
                  </a:lnTo>
                  <a:lnTo>
                    <a:pt x="5580572" y="31075"/>
                  </a:lnTo>
                  <a:lnTo>
                    <a:pt x="5569658" y="14922"/>
                  </a:lnTo>
                  <a:lnTo>
                    <a:pt x="5553505" y="4008"/>
                  </a:lnTo>
                  <a:lnTo>
                    <a:pt x="5533780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99171"/>
              <a:ext cx="5584580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544" y="1486371"/>
              <a:ext cx="5584825" cy="480059"/>
            </a:xfrm>
            <a:custGeom>
              <a:avLst/>
              <a:gdLst/>
              <a:ahLst/>
              <a:cxnLst/>
              <a:rect l="l" t="t" r="r" b="b"/>
              <a:pathLst>
                <a:path w="5584825" h="480060">
                  <a:moveTo>
                    <a:pt x="5584580" y="0"/>
                  </a:moveTo>
                  <a:lnTo>
                    <a:pt x="0" y="0"/>
                  </a:lnTo>
                  <a:lnTo>
                    <a:pt x="0" y="479729"/>
                  </a:lnTo>
                  <a:lnTo>
                    <a:pt x="5584580" y="479729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543450"/>
              <a:ext cx="5584825" cy="372110"/>
            </a:xfrm>
            <a:custGeom>
              <a:avLst/>
              <a:gdLst/>
              <a:ahLst/>
              <a:cxnLst/>
              <a:rect l="l" t="t" r="r" b="b"/>
              <a:pathLst>
                <a:path w="5584825" h="372110">
                  <a:moveTo>
                    <a:pt x="5584580" y="0"/>
                  </a:moveTo>
                  <a:lnTo>
                    <a:pt x="0" y="0"/>
                  </a:lnTo>
                  <a:lnTo>
                    <a:pt x="0" y="321048"/>
                  </a:lnTo>
                  <a:lnTo>
                    <a:pt x="4008" y="340773"/>
                  </a:lnTo>
                  <a:lnTo>
                    <a:pt x="14922" y="356926"/>
                  </a:lnTo>
                  <a:lnTo>
                    <a:pt x="31075" y="367840"/>
                  </a:lnTo>
                  <a:lnTo>
                    <a:pt x="50800" y="371849"/>
                  </a:lnTo>
                  <a:lnTo>
                    <a:pt x="5533780" y="371849"/>
                  </a:lnTo>
                  <a:lnTo>
                    <a:pt x="5553505" y="367840"/>
                  </a:lnTo>
                  <a:lnTo>
                    <a:pt x="5569658" y="356926"/>
                  </a:lnTo>
                  <a:lnTo>
                    <a:pt x="5580572" y="340773"/>
                  </a:lnTo>
                  <a:lnTo>
                    <a:pt x="5584580" y="321048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796" y="1573224"/>
              <a:ext cx="114103" cy="1141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796" y="1745294"/>
              <a:ext cx="114103" cy="1141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4693" y="1561025"/>
            <a:ext cx="53340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632" y="1519007"/>
            <a:ext cx="51009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pairwise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dissimilarities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B. </a:t>
            </a:r>
            <a:r>
              <a:rPr sz="1100" spc="-35" dirty="0">
                <a:latin typeface="Tahoma"/>
                <a:cs typeface="Tahoma"/>
              </a:rPr>
              <a:t>Record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largest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dissimilarities.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098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Single</a:t>
            </a:r>
            <a:r>
              <a:rPr spc="-50" dirty="0"/>
              <a:t> </a:t>
            </a:r>
            <a:r>
              <a:rPr spc="-30" dirty="0"/>
              <a:t>Linkage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22488"/>
            <a:ext cx="3408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0" dirty="0">
                <a:latin typeface="Arial Black"/>
                <a:cs typeface="Arial Black"/>
              </a:rPr>
              <a:t>Single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linkage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minimal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intercluster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334820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32262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188742"/>
            <a:ext cx="511365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pairwise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dissimilarities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B. </a:t>
            </a:r>
            <a:r>
              <a:rPr sz="1100" spc="-35" dirty="0">
                <a:latin typeface="Tahoma"/>
                <a:cs typeface="Tahoma"/>
              </a:rPr>
              <a:t>Record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smallest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dissimilarities.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1592935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1580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1796832"/>
            <a:ext cx="53333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type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linkage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result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trailing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clusters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single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observation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fused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time.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(i.e. </a:t>
            </a:r>
            <a:r>
              <a:rPr sz="1100" spc="-60" dirty="0">
                <a:latin typeface="Tahoma"/>
                <a:cs typeface="Tahoma"/>
              </a:rPr>
              <a:t>leaves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fuse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branches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25" dirty="0">
                <a:latin typeface="Tahoma"/>
                <a:cs typeface="Tahoma"/>
              </a:rPr>
              <a:t> often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branches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branches)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Average</a:t>
            </a:r>
            <a:r>
              <a:rPr spc="-45" dirty="0"/>
              <a:t> </a:t>
            </a:r>
            <a:r>
              <a:rPr spc="-35" dirty="0"/>
              <a:t>Linkage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48383"/>
            <a:ext cx="3388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0" dirty="0">
                <a:latin typeface="Arial Black"/>
                <a:cs typeface="Arial Black"/>
              </a:rPr>
              <a:t>Average</a:t>
            </a:r>
            <a:r>
              <a:rPr sz="1100" spc="3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linkage</a:t>
            </a:r>
            <a:r>
              <a:rPr sz="110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intercluster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dissimilarity.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429435"/>
            <a:ext cx="5635625" cy="537210"/>
            <a:chOff x="87743" y="1429435"/>
            <a:chExt cx="5635625" cy="537210"/>
          </a:xfrm>
        </p:grpSpPr>
        <p:sp>
          <p:nvSpPr>
            <p:cNvPr id="5" name="object 5"/>
            <p:cNvSpPr/>
            <p:nvPr/>
          </p:nvSpPr>
          <p:spPr>
            <a:xfrm>
              <a:off x="87743" y="1429435"/>
              <a:ext cx="5584825" cy="82550"/>
            </a:xfrm>
            <a:custGeom>
              <a:avLst/>
              <a:gdLst/>
              <a:ahLst/>
              <a:cxnLst/>
              <a:rect l="l" t="t" r="r" b="b"/>
              <a:pathLst>
                <a:path w="5584825" h="82550">
                  <a:moveTo>
                    <a:pt x="553378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584580" y="82384"/>
                  </a:lnTo>
                  <a:lnTo>
                    <a:pt x="5584580" y="50800"/>
                  </a:lnTo>
                  <a:lnTo>
                    <a:pt x="5580572" y="31075"/>
                  </a:lnTo>
                  <a:lnTo>
                    <a:pt x="5569658" y="14922"/>
                  </a:lnTo>
                  <a:lnTo>
                    <a:pt x="5553505" y="4008"/>
                  </a:lnTo>
                  <a:lnTo>
                    <a:pt x="5533780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99171"/>
              <a:ext cx="5584580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544" y="1486371"/>
              <a:ext cx="5584825" cy="480059"/>
            </a:xfrm>
            <a:custGeom>
              <a:avLst/>
              <a:gdLst/>
              <a:ahLst/>
              <a:cxnLst/>
              <a:rect l="l" t="t" r="r" b="b"/>
              <a:pathLst>
                <a:path w="5584825" h="480060">
                  <a:moveTo>
                    <a:pt x="5584580" y="0"/>
                  </a:moveTo>
                  <a:lnTo>
                    <a:pt x="0" y="0"/>
                  </a:lnTo>
                  <a:lnTo>
                    <a:pt x="0" y="479729"/>
                  </a:lnTo>
                  <a:lnTo>
                    <a:pt x="5584580" y="479729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543450"/>
              <a:ext cx="5584825" cy="372110"/>
            </a:xfrm>
            <a:custGeom>
              <a:avLst/>
              <a:gdLst/>
              <a:ahLst/>
              <a:cxnLst/>
              <a:rect l="l" t="t" r="r" b="b"/>
              <a:pathLst>
                <a:path w="5584825" h="372110">
                  <a:moveTo>
                    <a:pt x="5584580" y="0"/>
                  </a:moveTo>
                  <a:lnTo>
                    <a:pt x="0" y="0"/>
                  </a:lnTo>
                  <a:lnTo>
                    <a:pt x="0" y="321048"/>
                  </a:lnTo>
                  <a:lnTo>
                    <a:pt x="4008" y="340773"/>
                  </a:lnTo>
                  <a:lnTo>
                    <a:pt x="14922" y="356926"/>
                  </a:lnTo>
                  <a:lnTo>
                    <a:pt x="31075" y="367840"/>
                  </a:lnTo>
                  <a:lnTo>
                    <a:pt x="50800" y="371849"/>
                  </a:lnTo>
                  <a:lnTo>
                    <a:pt x="5533780" y="371849"/>
                  </a:lnTo>
                  <a:lnTo>
                    <a:pt x="5553505" y="367840"/>
                  </a:lnTo>
                  <a:lnTo>
                    <a:pt x="5569658" y="356926"/>
                  </a:lnTo>
                  <a:lnTo>
                    <a:pt x="5580572" y="340773"/>
                  </a:lnTo>
                  <a:lnTo>
                    <a:pt x="5584580" y="321048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796" y="1573224"/>
              <a:ext cx="114103" cy="1141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796" y="1745294"/>
              <a:ext cx="114103" cy="1141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4693" y="1561025"/>
            <a:ext cx="53340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632" y="1519007"/>
            <a:ext cx="51009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pairwise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dissimilarities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B. </a:t>
            </a:r>
            <a:r>
              <a:rPr sz="1100" spc="-35" dirty="0">
                <a:latin typeface="Tahoma"/>
                <a:cs typeface="Tahoma"/>
              </a:rPr>
              <a:t>Record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average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dissimilarities.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Principal</a:t>
            </a:r>
            <a:r>
              <a:rPr spc="-15" dirty="0"/>
              <a:t> </a:t>
            </a:r>
            <a:r>
              <a:rPr spc="-35" dirty="0"/>
              <a:t>Component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7758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57032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2944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87550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944" y="401599"/>
            <a:ext cx="5292725" cy="169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dimension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found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PCA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linear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combination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Cambria"/>
                <a:cs typeface="Cambria"/>
              </a:rPr>
              <a:t>𝑝</a:t>
            </a:r>
            <a:endParaRPr sz="110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features.</a:t>
            </a:r>
            <a:endParaRPr sz="11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715"/>
              </a:spcBef>
              <a:tabLst>
                <a:tab pos="2193925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Arial Black"/>
                <a:cs typeface="Arial Black"/>
              </a:rPr>
              <a:t>first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principal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component</a:t>
            </a:r>
            <a:r>
              <a:rPr sz="1100" spc="-10" dirty="0">
                <a:latin typeface="Tahoma"/>
                <a:cs typeface="Tahoma"/>
              </a:rPr>
              <a:t>: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70" dirty="0">
                <a:latin typeface="Cambria"/>
                <a:cs typeface="Cambria"/>
              </a:rPr>
              <a:t>𝑍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𝜙</a:t>
            </a:r>
            <a:r>
              <a:rPr sz="1125" spc="82" baseline="-22222" dirty="0">
                <a:latin typeface="Cambria"/>
                <a:cs typeface="Cambria"/>
              </a:rPr>
              <a:t>11</a:t>
            </a:r>
            <a:r>
              <a:rPr sz="1100" spc="55" dirty="0">
                <a:latin typeface="Cambria"/>
                <a:cs typeface="Cambria"/>
              </a:rPr>
              <a:t>𝑋</a:t>
            </a:r>
            <a:r>
              <a:rPr sz="1125" spc="82" baseline="-22222" dirty="0">
                <a:latin typeface="Cambria"/>
                <a:cs typeface="Cambria"/>
              </a:rPr>
              <a:t>1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𝜙</a:t>
            </a:r>
            <a:r>
              <a:rPr sz="1125" spc="82" baseline="-22222" dirty="0">
                <a:latin typeface="Cambria"/>
                <a:cs typeface="Cambria"/>
              </a:rPr>
              <a:t>21</a:t>
            </a:r>
            <a:r>
              <a:rPr sz="1100" spc="55" dirty="0">
                <a:latin typeface="Cambria"/>
                <a:cs typeface="Cambria"/>
              </a:rPr>
              <a:t>𝑋</a:t>
            </a:r>
            <a:r>
              <a:rPr sz="1125" spc="82" baseline="-22222" dirty="0">
                <a:latin typeface="Cambria"/>
                <a:cs typeface="Cambria"/>
              </a:rPr>
              <a:t>2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𝜙</a:t>
            </a:r>
            <a:r>
              <a:rPr sz="1125" spc="75" baseline="-22222" dirty="0">
                <a:latin typeface="Cambria"/>
                <a:cs typeface="Cambria"/>
              </a:rPr>
              <a:t>𝑝1</a:t>
            </a:r>
            <a:r>
              <a:rPr sz="1100" spc="50" dirty="0">
                <a:latin typeface="Cambria"/>
                <a:cs typeface="Cambria"/>
              </a:rPr>
              <a:t>𝑋</a:t>
            </a:r>
            <a:r>
              <a:rPr sz="1125" spc="75" baseline="-22222" dirty="0">
                <a:latin typeface="Cambria"/>
                <a:cs typeface="Cambria"/>
              </a:rPr>
              <a:t>𝑝</a:t>
            </a:r>
            <a:endParaRPr sz="1125" baseline="-22222">
              <a:latin typeface="Cambria"/>
              <a:cs typeface="Cambria"/>
            </a:endParaRPr>
          </a:p>
          <a:p>
            <a:pPr marL="378460" marR="1305560">
              <a:lnSpc>
                <a:spcPts val="2200"/>
              </a:lnSpc>
              <a:spcBef>
                <a:spcPts val="50"/>
              </a:spcBef>
            </a:pPr>
            <a:r>
              <a:rPr sz="1100" dirty="0">
                <a:latin typeface="Cambria"/>
                <a:cs typeface="Cambria"/>
              </a:rPr>
              <a:t>𝜙</a:t>
            </a:r>
            <a:r>
              <a:rPr sz="1125" baseline="-22222" dirty="0">
                <a:latin typeface="Cambria"/>
                <a:cs typeface="Cambria"/>
              </a:rPr>
              <a:t>11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𝜙</a:t>
            </a:r>
            <a:r>
              <a:rPr sz="1125" baseline="-22222" dirty="0">
                <a:latin typeface="Cambria"/>
                <a:cs typeface="Cambria"/>
              </a:rPr>
              <a:t>𝑝1</a:t>
            </a:r>
            <a:r>
              <a:rPr sz="1125" spc="247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loadings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component.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loadings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normalized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170" dirty="0">
                <a:latin typeface="Cambria"/>
                <a:cs typeface="Cambria"/>
              </a:rPr>
              <a:t>⇒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∑</a:t>
            </a:r>
            <a:r>
              <a:rPr sz="1125" spc="97" baseline="48148" dirty="0">
                <a:latin typeface="Cambria"/>
                <a:cs typeface="Cambria"/>
              </a:rPr>
              <a:t>𝑝</a:t>
            </a:r>
            <a:r>
              <a:rPr sz="1125" spc="97" baseline="-33333" dirty="0">
                <a:latin typeface="Cambria"/>
                <a:cs typeface="Cambria"/>
              </a:rPr>
              <a:t>𝑗=1</a:t>
            </a:r>
            <a:r>
              <a:rPr sz="1125" spc="75" baseline="-33333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𝜙</a:t>
            </a:r>
            <a:r>
              <a:rPr sz="1125" spc="-104" baseline="-22222" dirty="0">
                <a:latin typeface="Cambria"/>
                <a:cs typeface="Cambria"/>
              </a:rPr>
              <a:t>𝑗</a:t>
            </a:r>
            <a:r>
              <a:rPr sz="1125" spc="-104" baseline="29629" dirty="0">
                <a:latin typeface="Cambria"/>
                <a:cs typeface="Cambria"/>
              </a:rPr>
              <a:t>2</a:t>
            </a:r>
            <a:r>
              <a:rPr sz="1125" spc="-104" baseline="-22222" dirty="0">
                <a:latin typeface="Cambria"/>
                <a:cs typeface="Cambria"/>
              </a:rPr>
              <a:t>1</a:t>
            </a:r>
            <a:r>
              <a:rPr sz="1125" spc="24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  <a:p>
            <a:pPr marL="378460" marR="1614805">
              <a:lnSpc>
                <a:spcPts val="203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loadings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chosen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maximize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25" dirty="0">
                <a:latin typeface="Cambria"/>
                <a:cs typeface="Cambria"/>
              </a:rPr>
              <a:t>𝑍</a:t>
            </a:r>
            <a:r>
              <a:rPr sz="1125" spc="37" baseline="-22222" dirty="0">
                <a:latin typeface="Cambria"/>
                <a:cs typeface="Cambria"/>
              </a:rPr>
              <a:t>1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feature </a:t>
            </a:r>
            <a:r>
              <a:rPr sz="1100" spc="155" dirty="0">
                <a:latin typeface="Cambria"/>
                <a:cs typeface="Cambria"/>
              </a:rPr>
              <a:t>𝑋</a:t>
            </a:r>
            <a:r>
              <a:rPr sz="1125" spc="232" baseline="-22222" dirty="0">
                <a:latin typeface="Cambria"/>
                <a:cs typeface="Cambria"/>
              </a:rPr>
              <a:t>𝑗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zero.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6410" y="2253150"/>
            <a:ext cx="81216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6559" algn="l"/>
                <a:tab pos="684530" algn="l"/>
              </a:tabLst>
            </a:pPr>
            <a:r>
              <a:rPr sz="750" spc="-50" dirty="0">
                <a:latin typeface="Cambria"/>
                <a:cs typeface="Cambria"/>
              </a:rPr>
              <a:t>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25" dirty="0">
                <a:latin typeface="Cambria"/>
                <a:cs typeface="Cambria"/>
              </a:rPr>
              <a:t>11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25" dirty="0">
                <a:latin typeface="Cambria"/>
                <a:cs typeface="Cambria"/>
              </a:rPr>
              <a:t>21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4159" y="2253150"/>
            <a:ext cx="14160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" dirty="0">
                <a:latin typeface="Cambria"/>
                <a:cs typeface="Cambria"/>
              </a:rPr>
              <a:t>𝑝1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2175078"/>
            <a:ext cx="53790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Tahoma"/>
                <a:cs typeface="Tahoma"/>
              </a:rPr>
              <a:t>More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formally,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loading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vector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𝜙</a:t>
            </a:r>
            <a:r>
              <a:rPr sz="1100" spc="48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(𝜙</a:t>
            </a:r>
            <a:r>
              <a:rPr sz="1100" spc="180" dirty="0">
                <a:latin typeface="Cambria"/>
                <a:cs typeface="Cambria"/>
              </a:rPr>
              <a:t> 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𝜙</a:t>
            </a:r>
            <a:r>
              <a:rPr sz="1100" spc="180" dirty="0">
                <a:latin typeface="Cambria"/>
                <a:cs typeface="Cambria"/>
              </a:rPr>
              <a:t> 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𝜙</a:t>
            </a:r>
            <a:r>
              <a:rPr sz="1100" spc="185" dirty="0">
                <a:latin typeface="Cambria"/>
                <a:cs typeface="Cambria"/>
              </a:rPr>
              <a:t>  </a:t>
            </a:r>
            <a:r>
              <a:rPr sz="1100" spc="85" dirty="0">
                <a:latin typeface="Cambria"/>
                <a:cs typeface="Cambria"/>
              </a:rPr>
              <a:t>)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solves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following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351340"/>
            <a:ext cx="525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problem: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781" y="2744544"/>
            <a:ext cx="598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Palatino Linotype"/>
                <a:cs typeface="Palatino Linotype"/>
              </a:rPr>
              <a:t>maximize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9085" y="2818439"/>
            <a:ext cx="41783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dirty="0">
                <a:latin typeface="Cambria"/>
                <a:cs typeface="Cambria"/>
              </a:rPr>
              <a:t>𝜙</a:t>
            </a:r>
            <a:r>
              <a:rPr sz="750" spc="245" dirty="0">
                <a:latin typeface="Cambria"/>
                <a:cs typeface="Cambria"/>
              </a:rPr>
              <a:t>  </a:t>
            </a:r>
            <a:r>
              <a:rPr sz="750" spc="65" dirty="0">
                <a:latin typeface="Cambria"/>
                <a:cs typeface="Cambria"/>
              </a:rPr>
              <a:t>,…,𝜙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7728" y="2871660"/>
            <a:ext cx="45085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5915" algn="l"/>
              </a:tabLst>
            </a:pPr>
            <a:r>
              <a:rPr sz="550" spc="55" dirty="0">
                <a:latin typeface="Cambria"/>
                <a:cs typeface="Cambria"/>
              </a:rPr>
              <a:t>11</a:t>
            </a:r>
            <a:r>
              <a:rPr sz="550" dirty="0">
                <a:latin typeface="Cambria"/>
                <a:cs typeface="Cambria"/>
              </a:rPr>
              <a:t>	</a:t>
            </a:r>
            <a:r>
              <a:rPr sz="550" spc="65" dirty="0">
                <a:latin typeface="Cambria"/>
                <a:cs typeface="Cambria"/>
              </a:rPr>
              <a:t>𝑝1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9081" y="2582278"/>
            <a:ext cx="1416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750" dirty="0">
                <a:latin typeface="Cambria"/>
                <a:cs typeface="Cambria"/>
              </a:rPr>
              <a:t>⎧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9081" y="2811716"/>
            <a:ext cx="1416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750" dirty="0">
                <a:latin typeface="Cambria"/>
                <a:cs typeface="Cambria"/>
              </a:rPr>
              <a:t>⎨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49081" y="2872777"/>
            <a:ext cx="1416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425" dirty="0">
                <a:latin typeface="Cambria"/>
                <a:cs typeface="Cambria"/>
              </a:rPr>
              <a:t>{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9081" y="2934118"/>
            <a:ext cx="1543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10" dirty="0">
                <a:latin typeface="Cambria"/>
                <a:cs typeface="Cambria"/>
              </a:rPr>
              <a:t>⎩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9081" y="2643733"/>
            <a:ext cx="2482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85" dirty="0">
                <a:latin typeface="Cambria"/>
                <a:cs typeface="Cambria"/>
              </a:rPr>
              <a:t>{</a:t>
            </a:r>
            <a:r>
              <a:rPr sz="1100" spc="-7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05698" y="2860103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636" y="0"/>
                </a:lnTo>
              </a:path>
            </a:pathLst>
          </a:custGeom>
          <a:ln w="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92998" y="2838284"/>
            <a:ext cx="1111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5390" y="2618046"/>
            <a:ext cx="9652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75" dirty="0">
                <a:latin typeface="Cambria"/>
                <a:cs typeface="Cambria"/>
              </a:rPr>
              <a:t>𝑛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5994" y="2599669"/>
            <a:ext cx="844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7319" y="2818439"/>
            <a:ext cx="30543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65" dirty="0">
                <a:latin typeface="Cambria"/>
                <a:cs typeface="Cambria"/>
              </a:rPr>
              <a:t>𝑗1</a:t>
            </a:r>
            <a:r>
              <a:rPr sz="750" spc="175" dirty="0">
                <a:latin typeface="Cambria"/>
                <a:cs typeface="Cambria"/>
              </a:rPr>
              <a:t>  </a:t>
            </a:r>
            <a:r>
              <a:rPr sz="750" spc="60" dirty="0">
                <a:latin typeface="Cambria"/>
                <a:cs typeface="Cambria"/>
              </a:rPr>
              <a:t>𝑖𝑗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8202" y="2559105"/>
            <a:ext cx="825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1385" y="2582278"/>
            <a:ext cx="1416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750" dirty="0">
                <a:latin typeface="Cambria"/>
                <a:cs typeface="Cambria"/>
              </a:rPr>
              <a:t>⎫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61385" y="2643339"/>
            <a:ext cx="1543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35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35985" y="2811716"/>
            <a:ext cx="205104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690" dirty="0">
                <a:latin typeface="Cambria"/>
                <a:cs typeface="Cambria"/>
              </a:rPr>
              <a:t>⎬</a:t>
            </a:r>
            <a:r>
              <a:rPr sz="1650" spc="-547" baseline="-25252" dirty="0">
                <a:latin typeface="Cambria"/>
                <a:cs typeface="Cambria"/>
              </a:rPr>
              <a:t>}</a:t>
            </a:r>
            <a:r>
              <a:rPr sz="1650" spc="97" baseline="-47979" dirty="0">
                <a:latin typeface="Cambria"/>
                <a:cs typeface="Cambria"/>
              </a:rPr>
              <a:t>⎭</a:t>
            </a:r>
            <a:endParaRPr sz="1650" baseline="-47979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366" y="2599669"/>
            <a:ext cx="844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𝑝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3180" y="2937565"/>
            <a:ext cx="218821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3855" algn="l"/>
                <a:tab pos="1993264" algn="l"/>
              </a:tabLst>
            </a:pPr>
            <a:r>
              <a:rPr sz="750" spc="75" dirty="0">
                <a:latin typeface="Cambria"/>
                <a:cs typeface="Cambria"/>
              </a:rPr>
              <a:t>𝑖=1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85" dirty="0">
                <a:latin typeface="Cambria"/>
                <a:cs typeface="Cambria"/>
              </a:rPr>
              <a:t>𝑗=1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85" dirty="0">
                <a:latin typeface="Cambria"/>
                <a:cs typeface="Cambria"/>
              </a:rPr>
              <a:t>𝑗=1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17402" y="2731368"/>
            <a:ext cx="7239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5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16691" y="2820535"/>
            <a:ext cx="129539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35" dirty="0">
                <a:latin typeface="Cambria"/>
                <a:cs typeface="Cambria"/>
              </a:rPr>
              <a:t>𝑗1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17610" y="2740355"/>
            <a:ext cx="26968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54455" algn="l"/>
                <a:tab pos="2461260" algn="l"/>
              </a:tabLst>
            </a:pP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700" dirty="0">
                <a:latin typeface="Cambria"/>
                <a:cs typeface="Cambria"/>
              </a:rPr>
              <a:t>(∑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𝜙</a:t>
            </a:r>
            <a:r>
              <a:rPr sz="1100" spc="165" dirty="0">
                <a:latin typeface="Cambria"/>
                <a:cs typeface="Cambria"/>
              </a:rPr>
              <a:t>  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00" spc="459" dirty="0">
                <a:latin typeface="Cambria"/>
                <a:cs typeface="Cambria"/>
              </a:rPr>
              <a:t> </a:t>
            </a:r>
            <a:r>
              <a:rPr sz="1100" spc="505" dirty="0">
                <a:latin typeface="Cambria"/>
                <a:cs typeface="Cambria"/>
              </a:rPr>
              <a:t>)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35" dirty="0">
                <a:latin typeface="Tahoma"/>
                <a:cs typeface="Tahoma"/>
              </a:rPr>
              <a:t>subject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𝜙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35" name="object 3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65018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Complete</a:t>
            </a:r>
            <a:r>
              <a:rPr spc="-40" dirty="0"/>
              <a:t> </a:t>
            </a:r>
            <a:r>
              <a:rPr spc="-30" dirty="0"/>
              <a:t>Linkage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20570"/>
            <a:ext cx="3579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4" dirty="0">
                <a:latin typeface="Arial Black"/>
                <a:cs typeface="Arial Black"/>
              </a:rPr>
              <a:t>Centroid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linkage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intercluster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centroid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301622"/>
            <a:ext cx="5635625" cy="856615"/>
            <a:chOff x="87743" y="1301622"/>
            <a:chExt cx="5635625" cy="856615"/>
          </a:xfrm>
        </p:grpSpPr>
        <p:sp>
          <p:nvSpPr>
            <p:cNvPr id="5" name="object 5"/>
            <p:cNvSpPr/>
            <p:nvPr/>
          </p:nvSpPr>
          <p:spPr>
            <a:xfrm>
              <a:off x="87743" y="1301622"/>
              <a:ext cx="5584825" cy="82550"/>
            </a:xfrm>
            <a:custGeom>
              <a:avLst/>
              <a:gdLst/>
              <a:ahLst/>
              <a:cxnLst/>
              <a:rect l="l" t="t" r="r" b="b"/>
              <a:pathLst>
                <a:path w="5584825" h="82550">
                  <a:moveTo>
                    <a:pt x="553378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584580" y="82384"/>
                  </a:lnTo>
                  <a:lnTo>
                    <a:pt x="5584580" y="50800"/>
                  </a:lnTo>
                  <a:lnTo>
                    <a:pt x="5580572" y="31075"/>
                  </a:lnTo>
                  <a:lnTo>
                    <a:pt x="5569658" y="14922"/>
                  </a:lnTo>
                  <a:lnTo>
                    <a:pt x="5553505" y="4008"/>
                  </a:lnTo>
                  <a:lnTo>
                    <a:pt x="5533780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1345"/>
              <a:ext cx="5584580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544" y="1358542"/>
              <a:ext cx="5584825" cy="799465"/>
            </a:xfrm>
            <a:custGeom>
              <a:avLst/>
              <a:gdLst/>
              <a:ahLst/>
              <a:cxnLst/>
              <a:rect l="l" t="t" r="r" b="b"/>
              <a:pathLst>
                <a:path w="5584825" h="799464">
                  <a:moveTo>
                    <a:pt x="5584580" y="0"/>
                  </a:moveTo>
                  <a:lnTo>
                    <a:pt x="0" y="0"/>
                  </a:lnTo>
                  <a:lnTo>
                    <a:pt x="0" y="799277"/>
                  </a:lnTo>
                  <a:lnTo>
                    <a:pt x="5584580" y="799277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415621"/>
              <a:ext cx="5584825" cy="691515"/>
            </a:xfrm>
            <a:custGeom>
              <a:avLst/>
              <a:gdLst/>
              <a:ahLst/>
              <a:cxnLst/>
              <a:rect l="l" t="t" r="r" b="b"/>
              <a:pathLst>
                <a:path w="5584825" h="691514">
                  <a:moveTo>
                    <a:pt x="5584580" y="0"/>
                  </a:moveTo>
                  <a:lnTo>
                    <a:pt x="0" y="0"/>
                  </a:lnTo>
                  <a:lnTo>
                    <a:pt x="0" y="640596"/>
                  </a:lnTo>
                  <a:lnTo>
                    <a:pt x="4008" y="660321"/>
                  </a:lnTo>
                  <a:lnTo>
                    <a:pt x="14922" y="676474"/>
                  </a:lnTo>
                  <a:lnTo>
                    <a:pt x="31075" y="687388"/>
                  </a:lnTo>
                  <a:lnTo>
                    <a:pt x="50800" y="691397"/>
                  </a:lnTo>
                  <a:lnTo>
                    <a:pt x="5533780" y="691397"/>
                  </a:lnTo>
                  <a:lnTo>
                    <a:pt x="5553505" y="687388"/>
                  </a:lnTo>
                  <a:lnTo>
                    <a:pt x="5569658" y="676474"/>
                  </a:lnTo>
                  <a:lnTo>
                    <a:pt x="5580572" y="660321"/>
                  </a:lnTo>
                  <a:lnTo>
                    <a:pt x="5584580" y="640596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796" y="1447809"/>
              <a:ext cx="114103" cy="1141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4693" y="1435612"/>
            <a:ext cx="53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632" y="1393607"/>
            <a:ext cx="5007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centroid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vector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feature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means)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544" y="1565680"/>
            <a:ext cx="517715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centroid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B.</a:t>
            </a:r>
            <a:endParaRPr sz="1100">
              <a:latin typeface="Tahoma"/>
              <a:cs typeface="Tahoma"/>
            </a:endParaRPr>
          </a:p>
          <a:p>
            <a:pPr marR="5080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Centroid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linkage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25" dirty="0">
                <a:latin typeface="Tahoma"/>
                <a:cs typeface="Tahoma"/>
              </a:rPr>
              <a:t> result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inversion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spc="-70" dirty="0">
                <a:latin typeface="Tahoma"/>
                <a:cs typeface="Tahoma"/>
              </a:rPr>
              <a:t>whereby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0" dirty="0">
                <a:latin typeface="Tahoma"/>
                <a:cs typeface="Tahoma"/>
              </a:rPr>
              <a:t> clusters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height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below </a:t>
            </a:r>
            <a:r>
              <a:rPr sz="1100" spc="-25" dirty="0">
                <a:latin typeface="Tahoma"/>
                <a:cs typeface="Tahoma"/>
              </a:rPr>
              <a:t>either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individual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clusters.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hink-cell data - do not delete" hidden="1">
            <a:extLst>
              <a:ext uri="{FF2B5EF4-FFF2-40B4-BE49-F238E27FC236}">
                <a16:creationId xmlns:a16="http://schemas.microsoft.com/office/drawing/2014/main" id="{01617532-ED5A-B2E2-FF73-DF37B42B86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1381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2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617532-ED5A-B2E2-FF73-DF37B42B86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7743" y="991370"/>
            <a:ext cx="5635625" cy="1287780"/>
            <a:chOff x="87743" y="991370"/>
            <a:chExt cx="5635625" cy="128778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1123365"/>
              <a:ext cx="5584580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544" y="991370"/>
              <a:ext cx="5584825" cy="1287780"/>
            </a:xfrm>
            <a:custGeom>
              <a:avLst/>
              <a:gdLst/>
              <a:ahLst/>
              <a:cxnLst/>
              <a:rect l="l" t="t" r="r" b="b"/>
              <a:pathLst>
                <a:path w="5584825" h="1287780">
                  <a:moveTo>
                    <a:pt x="5584580" y="0"/>
                  </a:moveTo>
                  <a:lnTo>
                    <a:pt x="0" y="0"/>
                  </a:lnTo>
                  <a:lnTo>
                    <a:pt x="0" y="1287225"/>
                  </a:lnTo>
                  <a:lnTo>
                    <a:pt x="5584580" y="1287225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167639"/>
              <a:ext cx="5584825" cy="1060450"/>
            </a:xfrm>
            <a:custGeom>
              <a:avLst/>
              <a:gdLst/>
              <a:ahLst/>
              <a:cxnLst/>
              <a:rect l="l" t="t" r="r" b="b"/>
              <a:pathLst>
                <a:path w="5584825" h="1060450">
                  <a:moveTo>
                    <a:pt x="5584580" y="0"/>
                  </a:moveTo>
                  <a:lnTo>
                    <a:pt x="0" y="0"/>
                  </a:lnTo>
                  <a:lnTo>
                    <a:pt x="0" y="1009356"/>
                  </a:lnTo>
                  <a:lnTo>
                    <a:pt x="4008" y="1029081"/>
                  </a:lnTo>
                  <a:lnTo>
                    <a:pt x="14922" y="1045234"/>
                  </a:lnTo>
                  <a:lnTo>
                    <a:pt x="31075" y="1056148"/>
                  </a:lnTo>
                  <a:lnTo>
                    <a:pt x="50800" y="1060157"/>
                  </a:lnTo>
                  <a:lnTo>
                    <a:pt x="5533780" y="1060157"/>
                  </a:lnTo>
                  <a:lnTo>
                    <a:pt x="5553505" y="1056148"/>
                  </a:lnTo>
                  <a:lnTo>
                    <a:pt x="5569658" y="1045234"/>
                  </a:lnTo>
                  <a:lnTo>
                    <a:pt x="5580572" y="1029081"/>
                  </a:lnTo>
                  <a:lnTo>
                    <a:pt x="5584580" y="1009356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1197416"/>
              <a:ext cx="114103" cy="11410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487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Hierarchical</a:t>
            </a:r>
            <a:r>
              <a:rPr spc="-25" dirty="0"/>
              <a:t> Clustering</a:t>
            </a:r>
            <a:r>
              <a:rPr spc="-2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34452"/>
            <a:ext cx="5584825" cy="201930"/>
          </a:xfrm>
          <a:custGeom>
            <a:avLst/>
            <a:gdLst/>
            <a:ahLst/>
            <a:cxnLst/>
            <a:rect l="l" t="t" r="r" b="b"/>
            <a:pathLst>
              <a:path w="5584825" h="20193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573"/>
                </a:lnTo>
                <a:lnTo>
                  <a:pt x="5584580" y="201573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3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904375"/>
            <a:ext cx="2052320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Hierarchical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Clustering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1139037"/>
            <a:ext cx="30575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Tahoma"/>
                <a:cs typeface="Tahoma"/>
              </a:rPr>
              <a:t>Treat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own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cluster.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796" y="1369507"/>
            <a:ext cx="114300" cy="286385"/>
            <a:chOff x="227796" y="1369507"/>
            <a:chExt cx="114300" cy="28638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796" y="1369507"/>
              <a:ext cx="114103" cy="1141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796" y="1541576"/>
              <a:ext cx="114103" cy="11410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02932" y="1315286"/>
            <a:ext cx="3568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pairwise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observation.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993" y="1185219"/>
            <a:ext cx="66040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932" y="1483182"/>
            <a:ext cx="135953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𝑖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𝑛,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2</a:t>
            </a:r>
            <a:r>
              <a:rPr sz="1100" spc="-25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1165" y="1742947"/>
            <a:ext cx="65405" cy="409575"/>
            <a:chOff x="281165" y="1742947"/>
            <a:chExt cx="65405" cy="4095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165" y="1742947"/>
              <a:ext cx="65201" cy="652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165" y="1915020"/>
              <a:ext cx="65201" cy="652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165" y="2087092"/>
              <a:ext cx="65201" cy="6520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02932" y="1655254"/>
            <a:ext cx="5229860" cy="541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35" dirty="0">
                <a:latin typeface="Tahoma"/>
                <a:cs typeface="Tahoma"/>
              </a:rPr>
              <a:t>Identify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pair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among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𝑖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clusters.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sz="1100" spc="-35" dirty="0">
                <a:latin typeface="Tahoma"/>
                <a:cs typeface="Tahoma"/>
              </a:rPr>
              <a:t>Fuse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dendrogram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height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indicates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dissimilarity. </a:t>
            </a:r>
            <a:r>
              <a:rPr sz="1100" spc="-30" dirty="0">
                <a:latin typeface="Tahoma"/>
                <a:cs typeface="Tahoma"/>
              </a:rPr>
              <a:t>Compute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new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pairwise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inter-</a:t>
            </a:r>
            <a:r>
              <a:rPr sz="1100" spc="-25" dirty="0">
                <a:latin typeface="Tahoma"/>
                <a:cs typeface="Tahoma"/>
              </a:rPr>
              <a:t>cluster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dissimilarities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among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𝑖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remaining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clusters.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1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450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Hierarchial</a:t>
            </a:r>
            <a:r>
              <a:rPr spc="-25" dirty="0"/>
              <a:t> Clustering</a:t>
            </a:r>
            <a:r>
              <a:rPr spc="-15" dirty="0"/>
              <a:t> </a:t>
            </a:r>
            <a:r>
              <a:rPr spc="-10" dirty="0"/>
              <a:t>Algorithim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6" y="995879"/>
            <a:ext cx="3874665" cy="19010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5358" y="97881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5358" y="1667116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514996"/>
            <a:ext cx="5537835" cy="16046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8166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iteration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algorithm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9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features. </a:t>
            </a:r>
            <a:r>
              <a:rPr sz="1100" spc="-25" dirty="0">
                <a:latin typeface="Tahoma"/>
                <a:cs typeface="Tahoma"/>
              </a:rPr>
              <a:t>Euclidean</a:t>
            </a:r>
            <a:r>
              <a:rPr sz="1100" spc="-35" dirty="0">
                <a:latin typeface="Tahoma"/>
                <a:cs typeface="Tahoma"/>
              </a:rPr>
              <a:t> distance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linkage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used.</a:t>
            </a:r>
            <a:endParaRPr sz="1100">
              <a:latin typeface="Tahoma"/>
              <a:cs typeface="Tahoma"/>
            </a:endParaRPr>
          </a:p>
          <a:p>
            <a:pPr marL="4173854" marR="401320">
              <a:lnSpc>
                <a:spcPct val="102600"/>
              </a:lnSpc>
              <a:spcBef>
                <a:spcPts val="285"/>
              </a:spcBef>
            </a:pPr>
            <a:r>
              <a:rPr sz="1100" dirty="0">
                <a:latin typeface="Tahoma"/>
                <a:cs typeface="Tahoma"/>
              </a:rPr>
              <a:t>Left: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55" dirty="0">
                <a:latin typeface="Tahoma"/>
                <a:cs typeface="Tahoma"/>
              </a:rPr>
              <a:t> 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9 </a:t>
            </a:r>
            <a:r>
              <a:rPr sz="1100" spc="-30" dirty="0">
                <a:latin typeface="Tahoma"/>
                <a:cs typeface="Tahoma"/>
              </a:rPr>
              <a:t>clusters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each </a:t>
            </a:r>
            <a:r>
              <a:rPr sz="1100" spc="-25" dirty="0">
                <a:latin typeface="Tahoma"/>
                <a:cs typeface="Tahoma"/>
              </a:rPr>
              <a:t>containing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one </a:t>
            </a:r>
            <a:r>
              <a:rPr sz="1100" spc="-10" dirty="0">
                <a:latin typeface="Tahoma"/>
                <a:cs typeface="Tahoma"/>
              </a:rPr>
              <a:t>observation.</a:t>
            </a:r>
            <a:endParaRPr sz="1100">
              <a:latin typeface="Tahoma"/>
              <a:cs typeface="Tahoma"/>
            </a:endParaRPr>
          </a:p>
          <a:p>
            <a:pPr marL="4173854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Right: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identify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{7}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  <a:p>
            <a:pPr marL="4173854" marR="508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{5}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most</a:t>
            </a:r>
            <a:r>
              <a:rPr sz="1100" spc="-40" dirty="0">
                <a:latin typeface="Tahoma"/>
                <a:cs typeface="Tahoma"/>
              </a:rPr>
              <a:t> similar </a:t>
            </a:r>
            <a:r>
              <a:rPr sz="1100" spc="-30" dirty="0">
                <a:latin typeface="Tahoma"/>
                <a:cs typeface="Tahoma"/>
              </a:rPr>
              <a:t>clusters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fuse</a:t>
            </a:r>
            <a:r>
              <a:rPr sz="1100" spc="-30" dirty="0">
                <a:latin typeface="Tahoma"/>
                <a:cs typeface="Tahoma"/>
              </a:rPr>
              <a:t> them.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450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Hierarchial</a:t>
            </a:r>
            <a:r>
              <a:rPr spc="-25" dirty="0"/>
              <a:t> Clustering</a:t>
            </a:r>
            <a:r>
              <a:rPr spc="-15" dirty="0"/>
              <a:t> </a:t>
            </a:r>
            <a:r>
              <a:rPr spc="-10" dirty="0"/>
              <a:t>Algorithim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87589"/>
            <a:ext cx="2817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next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iterations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step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algorithm.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08" y="896163"/>
            <a:ext cx="3848504" cy="18882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5358" y="879335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87139" y="795818"/>
            <a:ext cx="137668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0132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Left: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55" dirty="0">
                <a:latin typeface="Tahoma"/>
                <a:cs typeface="Tahoma"/>
              </a:rPr>
              <a:t> 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9 </a:t>
            </a:r>
            <a:r>
              <a:rPr sz="1100" spc="-30" dirty="0">
                <a:latin typeface="Tahoma"/>
                <a:cs typeface="Tahoma"/>
              </a:rPr>
              <a:t>clusters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each </a:t>
            </a:r>
            <a:r>
              <a:rPr sz="1100" spc="-25" dirty="0">
                <a:latin typeface="Tahoma"/>
                <a:cs typeface="Tahoma"/>
              </a:rPr>
              <a:t>containing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one </a:t>
            </a:r>
            <a:r>
              <a:rPr sz="1100" spc="-10" dirty="0">
                <a:latin typeface="Tahoma"/>
                <a:cs typeface="Tahoma"/>
              </a:rPr>
              <a:t>observation.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Right: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identify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{7}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{5}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most</a:t>
            </a:r>
            <a:r>
              <a:rPr sz="1100" spc="-40" dirty="0">
                <a:latin typeface="Tahoma"/>
                <a:cs typeface="Tahoma"/>
              </a:rPr>
              <a:t> similar </a:t>
            </a:r>
            <a:r>
              <a:rPr sz="1100" spc="-30" dirty="0">
                <a:latin typeface="Tahoma"/>
                <a:cs typeface="Tahoma"/>
              </a:rPr>
              <a:t>clusters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fuse</a:t>
            </a:r>
            <a:r>
              <a:rPr sz="1100" spc="-30" dirty="0">
                <a:latin typeface="Tahoma"/>
                <a:cs typeface="Tahoma"/>
              </a:rPr>
              <a:t> them.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5358" y="1567637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596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Linkage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69580"/>
            <a:ext cx="50114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choice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linkage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type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effect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dendrogram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produced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hierarchical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algorithm.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453" y="1044126"/>
            <a:ext cx="2801092" cy="17713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70" dirty="0"/>
              <a:t> </a:t>
            </a:r>
            <a:r>
              <a:rPr spc="-30" dirty="0"/>
              <a:t>Hierarchical</a:t>
            </a:r>
            <a:r>
              <a:rPr spc="-60" dirty="0"/>
              <a:t> </a:t>
            </a:r>
            <a:r>
              <a:rPr spc="-3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75424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Open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Unsupervised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Learning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Exercises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</a:t>
            </a:r>
            <a:r>
              <a:rPr sz="1100" spc="-30" dirty="0">
                <a:latin typeface="Tahoma"/>
                <a:cs typeface="Tahoma"/>
              </a:rPr>
              <a:t> Markdown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Jupyter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Tahoma"/>
                <a:cs typeface="Tahoma"/>
              </a:rPr>
              <a:t>Go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“Hierarchical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Clustering”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section </a:t>
            </a:r>
            <a:r>
              <a:rPr sz="1100" spc="-35" dirty="0">
                <a:latin typeface="Tahoma"/>
                <a:cs typeface="Tahoma"/>
              </a:rPr>
              <a:t>together</a:t>
            </a:r>
            <a:r>
              <a:rPr sz="1100" spc="-30" dirty="0">
                <a:latin typeface="Tahoma"/>
                <a:cs typeface="Tahoma"/>
              </a:rPr>
              <a:t> as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1442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15"/>
              </a:spcBef>
            </a:pPr>
            <a:r>
              <a:rPr spc="-25" dirty="0"/>
              <a:t>Chapter</a:t>
            </a:r>
            <a:r>
              <a:rPr spc="-45" dirty="0"/>
              <a:t> </a:t>
            </a:r>
            <a:r>
              <a:rPr spc="-20" dirty="0"/>
              <a:t>12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ISLR2</a:t>
            </a:r>
            <a:r>
              <a:rPr spc="-45" dirty="0"/>
              <a:t> </a:t>
            </a:r>
            <a:r>
              <a:rPr spc="-35" dirty="0"/>
              <a:t>and</a:t>
            </a:r>
            <a:r>
              <a:rPr spc="-45" dirty="0"/>
              <a:t> </a:t>
            </a:r>
            <a:r>
              <a:rPr dirty="0"/>
              <a:t>ISLP</a:t>
            </a:r>
            <a:r>
              <a:rPr spc="-40" dirty="0"/>
              <a:t> </a:t>
            </a:r>
            <a:r>
              <a:rPr spc="-10" dirty="0"/>
              <a:t>books:</a:t>
            </a:r>
          </a:p>
          <a:p>
            <a:pPr marL="50800" marR="5080">
              <a:lnSpc>
                <a:spcPct val="102699"/>
              </a:lnSpc>
              <a:spcBef>
                <a:spcPts val="675"/>
              </a:spcBef>
            </a:pPr>
            <a:r>
              <a:rPr spc="-35" dirty="0"/>
              <a:t>James,</a:t>
            </a:r>
            <a:r>
              <a:rPr spc="-40" dirty="0"/>
              <a:t> </a:t>
            </a:r>
            <a:r>
              <a:rPr spc="-35" dirty="0"/>
              <a:t>Gareth,</a:t>
            </a:r>
            <a:r>
              <a:rPr spc="-40" dirty="0"/>
              <a:t> </a:t>
            </a:r>
            <a:r>
              <a:rPr dirty="0"/>
              <a:t>et</a:t>
            </a:r>
            <a:r>
              <a:rPr spc="-40" dirty="0"/>
              <a:t> </a:t>
            </a:r>
            <a:r>
              <a:rPr dirty="0"/>
              <a:t>al.</a:t>
            </a:r>
            <a:r>
              <a:rPr spc="-35" dirty="0"/>
              <a:t> “Unsupervised</a:t>
            </a:r>
            <a:r>
              <a:rPr spc="-40" dirty="0"/>
              <a:t> </a:t>
            </a:r>
            <a:r>
              <a:rPr spc="-35" dirty="0"/>
              <a:t>Learning.”</a:t>
            </a:r>
            <a:r>
              <a:rPr spc="6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spc="-30"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Statistical</a:t>
            </a:r>
            <a:r>
              <a:rPr spc="-40" dirty="0"/>
              <a:t> </a:t>
            </a:r>
            <a:r>
              <a:rPr spc="-35" dirty="0"/>
              <a:t>Learning:</a:t>
            </a:r>
            <a:r>
              <a:rPr spc="65" dirty="0"/>
              <a:t> </a:t>
            </a:r>
            <a:r>
              <a:rPr spc="-20" dirty="0"/>
              <a:t>with Applications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R,</a:t>
            </a:r>
            <a:r>
              <a:rPr spc="-10" dirty="0"/>
              <a:t> </a:t>
            </a:r>
            <a:r>
              <a:rPr spc="-40" dirty="0"/>
              <a:t>2nd</a:t>
            </a:r>
            <a:r>
              <a:rPr spc="-5" dirty="0"/>
              <a:t> </a:t>
            </a:r>
            <a:r>
              <a:rPr spc="-50" dirty="0"/>
              <a:t>ed.,</a:t>
            </a:r>
            <a:r>
              <a:rPr spc="-10" dirty="0"/>
              <a:t> </a:t>
            </a:r>
            <a:r>
              <a:rPr spc="-40" dirty="0"/>
              <a:t>Springer,</a:t>
            </a:r>
            <a:r>
              <a:rPr spc="-10" dirty="0"/>
              <a:t> 2021.</a:t>
            </a:r>
          </a:p>
          <a:p>
            <a:pPr marL="50800" marR="5080">
              <a:lnSpc>
                <a:spcPct val="102699"/>
              </a:lnSpc>
              <a:spcBef>
                <a:spcPts val="675"/>
              </a:spcBef>
            </a:pPr>
            <a:r>
              <a:rPr spc="-35" dirty="0"/>
              <a:t>James,</a:t>
            </a:r>
            <a:r>
              <a:rPr spc="-40" dirty="0"/>
              <a:t> </a:t>
            </a:r>
            <a:r>
              <a:rPr spc="-35" dirty="0"/>
              <a:t>Gareth,</a:t>
            </a:r>
            <a:r>
              <a:rPr spc="-40" dirty="0"/>
              <a:t> </a:t>
            </a:r>
            <a:r>
              <a:rPr dirty="0"/>
              <a:t>et</a:t>
            </a:r>
            <a:r>
              <a:rPr spc="-40" dirty="0"/>
              <a:t> </a:t>
            </a:r>
            <a:r>
              <a:rPr dirty="0"/>
              <a:t>al.</a:t>
            </a:r>
            <a:r>
              <a:rPr spc="-35" dirty="0"/>
              <a:t> “Unsupervised</a:t>
            </a:r>
            <a:r>
              <a:rPr spc="-40" dirty="0"/>
              <a:t> </a:t>
            </a:r>
            <a:r>
              <a:rPr spc="-35" dirty="0"/>
              <a:t>Learning.”</a:t>
            </a:r>
            <a:r>
              <a:rPr spc="6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spc="-30"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Statistical</a:t>
            </a:r>
            <a:r>
              <a:rPr spc="-40" dirty="0"/>
              <a:t> </a:t>
            </a:r>
            <a:r>
              <a:rPr spc="-35" dirty="0"/>
              <a:t>Learning:</a:t>
            </a:r>
            <a:r>
              <a:rPr spc="65" dirty="0"/>
              <a:t> </a:t>
            </a:r>
            <a:r>
              <a:rPr spc="-20" dirty="0"/>
              <a:t>with Applications </a:t>
            </a: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Python,</a:t>
            </a:r>
            <a:r>
              <a:rPr spc="-15" dirty="0"/>
              <a:t> </a:t>
            </a:r>
            <a:r>
              <a:rPr spc="-40" dirty="0"/>
              <a:t>Springer,</a:t>
            </a:r>
            <a:r>
              <a:rPr spc="-20" dirty="0"/>
              <a:t> </a:t>
            </a:r>
            <a:r>
              <a:rPr spc="-10" dirty="0"/>
              <a:t>2023.</a:t>
            </a:r>
          </a:p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dirty="0"/>
              <a:t>Local</a:t>
            </a:r>
            <a:r>
              <a:rPr spc="-50" dirty="0"/>
              <a:t> </a:t>
            </a:r>
            <a:r>
              <a:rPr spc="-25" dirty="0"/>
              <a:t>optima</a:t>
            </a:r>
            <a:r>
              <a:rPr spc="-45" dirty="0"/>
              <a:t> </a:t>
            </a:r>
            <a:r>
              <a:rPr spc="-10" dirty="0"/>
              <a:t>photo:</a:t>
            </a:r>
          </a:p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dirty="0"/>
              <a:t>By</a:t>
            </a:r>
            <a:r>
              <a:rPr spc="5" dirty="0"/>
              <a:t> </a:t>
            </a:r>
            <a:r>
              <a:rPr spc="-20" dirty="0"/>
              <a:t>Christoph</a:t>
            </a:r>
            <a:r>
              <a:rPr spc="5" dirty="0"/>
              <a:t> </a:t>
            </a:r>
            <a:r>
              <a:rPr spc="-45" dirty="0"/>
              <a:t>Roser</a:t>
            </a:r>
            <a:r>
              <a:rPr spc="5" dirty="0"/>
              <a:t> </a:t>
            </a:r>
            <a:r>
              <a:rPr dirty="0"/>
              <a:t>at</a:t>
            </a:r>
            <a:r>
              <a:rPr spc="5" dirty="0"/>
              <a:t> </a:t>
            </a:r>
            <a:r>
              <a:rPr spc="-20" dirty="0"/>
              <a:t>AllAboutLean.com</a:t>
            </a:r>
            <a:r>
              <a:rPr spc="5" dirty="0"/>
              <a:t> </a:t>
            </a:r>
            <a:r>
              <a:rPr spc="-45" dirty="0"/>
              <a:t>under</a:t>
            </a:r>
            <a:r>
              <a:rPr spc="10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spc="-50" dirty="0"/>
              <a:t>free</a:t>
            </a:r>
            <a:r>
              <a:rPr spc="5" dirty="0"/>
              <a:t> </a:t>
            </a:r>
            <a:r>
              <a:rPr dirty="0"/>
              <a:t>CC-BY-SA</a:t>
            </a:r>
            <a:r>
              <a:rPr spc="5" dirty="0"/>
              <a:t> </a:t>
            </a:r>
            <a:r>
              <a:rPr spc="-35" dirty="0"/>
              <a:t>4.0</a:t>
            </a:r>
            <a:r>
              <a:rPr spc="5" dirty="0"/>
              <a:t> </a:t>
            </a:r>
            <a:r>
              <a:rPr spc="-10" dirty="0"/>
              <a:t>license.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Principal</a:t>
            </a:r>
            <a:r>
              <a:rPr spc="-15" dirty="0"/>
              <a:t> </a:t>
            </a:r>
            <a:r>
              <a:rPr spc="-35" dirty="0"/>
              <a:t>Component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0256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744" y="910499"/>
            <a:ext cx="3910965" cy="901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reiterate,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  <a:p>
            <a:pPr marL="1717675">
              <a:lnSpc>
                <a:spcPct val="100000"/>
              </a:lnSpc>
              <a:spcBef>
                <a:spcPts val="1130"/>
              </a:spcBef>
            </a:pPr>
            <a:r>
              <a:rPr sz="1100" spc="70" dirty="0">
                <a:latin typeface="Cambria"/>
                <a:cs typeface="Cambria"/>
              </a:rPr>
              <a:t>𝑍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𝜙</a:t>
            </a:r>
            <a:r>
              <a:rPr sz="1125" spc="82" baseline="-22222" dirty="0">
                <a:latin typeface="Cambria"/>
                <a:cs typeface="Cambria"/>
              </a:rPr>
              <a:t>11</a:t>
            </a:r>
            <a:r>
              <a:rPr sz="1100" spc="55" dirty="0">
                <a:latin typeface="Cambria"/>
                <a:cs typeface="Cambria"/>
              </a:rPr>
              <a:t>𝑋</a:t>
            </a:r>
            <a:r>
              <a:rPr sz="1125" spc="82" baseline="-22222" dirty="0">
                <a:latin typeface="Cambria"/>
                <a:cs typeface="Cambria"/>
              </a:rPr>
              <a:t>1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𝜙</a:t>
            </a:r>
            <a:r>
              <a:rPr sz="1125" spc="82" baseline="-22222" dirty="0">
                <a:latin typeface="Cambria"/>
                <a:cs typeface="Cambria"/>
              </a:rPr>
              <a:t>21</a:t>
            </a:r>
            <a:r>
              <a:rPr sz="1100" spc="55" dirty="0">
                <a:latin typeface="Cambria"/>
                <a:cs typeface="Cambria"/>
              </a:rPr>
              <a:t>𝑋</a:t>
            </a:r>
            <a:r>
              <a:rPr sz="1125" spc="82" baseline="-22222" dirty="0">
                <a:latin typeface="Cambria"/>
                <a:cs typeface="Cambria"/>
              </a:rPr>
              <a:t>2</a:t>
            </a:r>
            <a:r>
              <a:rPr sz="1125" spc="18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𝜙</a:t>
            </a:r>
            <a:r>
              <a:rPr sz="1125" spc="60" baseline="-22222" dirty="0">
                <a:latin typeface="Cambria"/>
                <a:cs typeface="Cambria"/>
              </a:rPr>
              <a:t>𝑝1</a:t>
            </a:r>
            <a:r>
              <a:rPr sz="1100" spc="40" dirty="0">
                <a:latin typeface="Cambria"/>
                <a:cs typeface="Cambria"/>
              </a:rPr>
              <a:t>𝑋</a:t>
            </a:r>
            <a:r>
              <a:rPr sz="1125" spc="60" baseline="-22222" dirty="0">
                <a:latin typeface="Cambria"/>
                <a:cs typeface="Cambria"/>
              </a:rPr>
              <a:t>𝑝</a:t>
            </a:r>
            <a:endParaRPr sz="1125" baseline="-22222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Each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𝑋</a:t>
            </a:r>
            <a:r>
              <a:rPr sz="1125" spc="232" baseline="-22222" dirty="0">
                <a:latin typeface="Cambria"/>
                <a:cs typeface="Cambria"/>
              </a:rPr>
              <a:t>𝑗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vector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𝑛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𝑗</a:t>
            </a:r>
            <a:r>
              <a:rPr sz="1100" dirty="0">
                <a:latin typeface="Tahoma"/>
                <a:cs typeface="Tahoma"/>
              </a:rPr>
              <a:t>-th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feature.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60676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7532" y="1872983"/>
            <a:ext cx="19729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Tahoma"/>
                <a:cs typeface="Tahoma"/>
              </a:rPr>
              <a:t>Thus,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75" dirty="0">
                <a:latin typeface="Cambria"/>
                <a:cs typeface="Cambria"/>
              </a:rPr>
              <a:t>𝑍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vector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entries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8986" y="1908238"/>
            <a:ext cx="22853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baseline="15151" dirty="0">
                <a:latin typeface="Cambria"/>
                <a:cs typeface="Cambria"/>
              </a:rPr>
              <a:t>𝑧</a:t>
            </a:r>
            <a:r>
              <a:rPr sz="750" dirty="0">
                <a:latin typeface="Cambria"/>
                <a:cs typeface="Cambria"/>
              </a:rPr>
              <a:t>𝑖1</a:t>
            </a:r>
            <a:r>
              <a:rPr sz="750" spc="265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=</a:t>
            </a:r>
            <a:r>
              <a:rPr sz="1650" spc="195" baseline="15151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𝜙</a:t>
            </a:r>
            <a:r>
              <a:rPr sz="750" dirty="0">
                <a:latin typeface="Cambria"/>
                <a:cs typeface="Cambria"/>
              </a:rPr>
              <a:t>11</a:t>
            </a:r>
            <a:r>
              <a:rPr sz="1650" baseline="15151" dirty="0">
                <a:latin typeface="Cambria"/>
                <a:cs typeface="Cambria"/>
              </a:rPr>
              <a:t>𝑥</a:t>
            </a:r>
            <a:r>
              <a:rPr sz="750" dirty="0">
                <a:latin typeface="Cambria"/>
                <a:cs typeface="Cambria"/>
              </a:rPr>
              <a:t>𝑖1</a:t>
            </a:r>
            <a:r>
              <a:rPr sz="750" spc="190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+</a:t>
            </a:r>
            <a:r>
              <a:rPr sz="1650" spc="89" baseline="15151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𝜙</a:t>
            </a:r>
            <a:r>
              <a:rPr sz="750" dirty="0">
                <a:latin typeface="Cambria"/>
                <a:cs typeface="Cambria"/>
              </a:rPr>
              <a:t>21</a:t>
            </a:r>
            <a:r>
              <a:rPr sz="1650" baseline="15151" dirty="0">
                <a:latin typeface="Cambria"/>
                <a:cs typeface="Cambria"/>
              </a:rPr>
              <a:t>𝑥</a:t>
            </a:r>
            <a:r>
              <a:rPr sz="750" dirty="0">
                <a:latin typeface="Cambria"/>
                <a:cs typeface="Cambria"/>
              </a:rPr>
              <a:t>𝑖2</a:t>
            </a:r>
            <a:r>
              <a:rPr sz="750" spc="190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+</a:t>
            </a:r>
            <a:r>
              <a:rPr sz="1650" spc="82" baseline="15151" dirty="0">
                <a:latin typeface="Cambria"/>
                <a:cs typeface="Cambria"/>
              </a:rPr>
              <a:t> </a:t>
            </a:r>
            <a:r>
              <a:rPr sz="1650" spc="-104" baseline="15151" dirty="0">
                <a:latin typeface="Cambria"/>
                <a:cs typeface="Cambria"/>
              </a:rPr>
              <a:t>⋯</a:t>
            </a:r>
            <a:r>
              <a:rPr sz="1650" spc="89" baseline="15151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+</a:t>
            </a:r>
            <a:r>
              <a:rPr sz="1650" spc="89" baseline="15151" dirty="0">
                <a:latin typeface="Cambria"/>
                <a:cs typeface="Cambria"/>
              </a:rPr>
              <a:t> </a:t>
            </a:r>
            <a:r>
              <a:rPr sz="1650" spc="60" baseline="15151" dirty="0">
                <a:latin typeface="Cambria"/>
                <a:cs typeface="Cambria"/>
              </a:rPr>
              <a:t>𝜙</a:t>
            </a:r>
            <a:r>
              <a:rPr sz="750" spc="40" dirty="0">
                <a:latin typeface="Cambria"/>
                <a:cs typeface="Cambria"/>
              </a:rPr>
              <a:t>𝑝1</a:t>
            </a:r>
            <a:r>
              <a:rPr sz="1650" spc="60" baseline="15151" dirty="0">
                <a:latin typeface="Cambria"/>
                <a:cs typeface="Cambria"/>
              </a:rPr>
              <a:t>𝑥</a:t>
            </a:r>
            <a:r>
              <a:rPr sz="750" spc="40" dirty="0">
                <a:latin typeface="Cambria"/>
                <a:cs typeface="Cambria"/>
              </a:rPr>
              <a:t>𝑖𝑝</a:t>
            </a:r>
            <a:r>
              <a:rPr sz="1650" spc="60" baseline="15151" dirty="0">
                <a:latin typeface="Cambria"/>
                <a:cs typeface="Cambria"/>
              </a:rPr>
              <a:t>.</a:t>
            </a:r>
            <a:endParaRPr sz="1650" baseline="15151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218778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2131098"/>
            <a:ext cx="38938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𝑧</a:t>
            </a:r>
            <a:r>
              <a:rPr sz="1125" baseline="-22222" dirty="0">
                <a:latin typeface="Cambria"/>
                <a:cs typeface="Cambria"/>
              </a:rPr>
              <a:t>11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𝑧</a:t>
            </a:r>
            <a:r>
              <a:rPr sz="1125" baseline="-22222" dirty="0">
                <a:latin typeface="Cambria"/>
                <a:cs typeface="Cambria"/>
              </a:rPr>
              <a:t>𝑛1</a:t>
            </a:r>
            <a:r>
              <a:rPr sz="1125" spc="337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called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90" dirty="0">
                <a:latin typeface="Arial Black"/>
                <a:cs typeface="Arial Black"/>
              </a:rPr>
              <a:t>scores</a:t>
            </a:r>
            <a:r>
              <a:rPr sz="1100" spc="-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component.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Principal</a:t>
            </a:r>
            <a:r>
              <a:rPr spc="-15" dirty="0"/>
              <a:t> </a:t>
            </a:r>
            <a:r>
              <a:rPr spc="-35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70151"/>
            <a:ext cx="4044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Here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few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useful </a:t>
            </a:r>
            <a:r>
              <a:rPr sz="1100" spc="-35" dirty="0">
                <a:latin typeface="Tahoma"/>
                <a:cs typeface="Tahoma"/>
              </a:rPr>
              <a:t>interpretations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35" dirty="0">
                <a:latin typeface="Tahoma"/>
                <a:cs typeface="Tahoma"/>
              </a:rPr>
              <a:t> component: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382480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37028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8246" y="1402161"/>
            <a:ext cx="12890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6559" algn="l"/>
                <a:tab pos="684530" algn="l"/>
                <a:tab pos="1160145" algn="l"/>
              </a:tabLst>
            </a:pPr>
            <a:r>
              <a:rPr sz="750" spc="-50" dirty="0">
                <a:latin typeface="Cambria"/>
                <a:cs typeface="Cambria"/>
              </a:rPr>
              <a:t>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25" dirty="0">
                <a:latin typeface="Cambria"/>
                <a:cs typeface="Cambria"/>
              </a:rPr>
              <a:t>11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25" dirty="0">
                <a:latin typeface="Cambria"/>
                <a:cs typeface="Cambria"/>
              </a:rPr>
              <a:t>21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25" dirty="0">
                <a:latin typeface="Cambria"/>
                <a:cs typeface="Cambria"/>
              </a:rPr>
              <a:t>𝑝1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324089"/>
            <a:ext cx="49784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loading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vector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𝜙</a:t>
            </a:r>
            <a:r>
              <a:rPr sz="1100" spc="49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(𝜙</a:t>
            </a:r>
            <a:r>
              <a:rPr sz="1100" spc="185" dirty="0">
                <a:latin typeface="Cambria"/>
                <a:cs typeface="Cambria"/>
              </a:rPr>
              <a:t> 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𝜙</a:t>
            </a:r>
            <a:r>
              <a:rPr sz="1100" spc="185" dirty="0">
                <a:latin typeface="Cambria"/>
                <a:cs typeface="Cambria"/>
              </a:rPr>
              <a:t> 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𝜙</a:t>
            </a:r>
            <a:r>
              <a:rPr sz="1100" spc="195" dirty="0">
                <a:latin typeface="Cambria"/>
                <a:cs typeface="Cambria"/>
              </a:rPr>
              <a:t>  </a:t>
            </a:r>
            <a:r>
              <a:rPr sz="1100" spc="85" dirty="0">
                <a:latin typeface="Cambria"/>
                <a:cs typeface="Cambria"/>
              </a:rPr>
              <a:t>)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55" dirty="0">
                <a:latin typeface="Tahoma"/>
                <a:cs typeface="Tahoma"/>
              </a:rPr>
              <a:t>defines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direction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feature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space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500338"/>
            <a:ext cx="2208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along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varies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most.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1812677"/>
            <a:ext cx="114103" cy="1141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1993" y="180047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1754276"/>
            <a:ext cx="507301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Cambria"/>
                <a:cs typeface="Cambria"/>
              </a:rPr>
              <a:t>𝑝</a:t>
            </a:r>
            <a:r>
              <a:rPr sz="1100" spc="-40" dirty="0">
                <a:latin typeface="Tahoma"/>
                <a:cs typeface="Tahoma"/>
              </a:rPr>
              <a:t>-dimensional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space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closest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Cambria"/>
                <a:cs typeface="Cambria"/>
              </a:rPr>
              <a:t>𝑛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1930525"/>
            <a:ext cx="774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observations.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2937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Principal</a:t>
            </a:r>
            <a:r>
              <a:rPr spc="-15" dirty="0"/>
              <a:t> </a:t>
            </a:r>
            <a:r>
              <a:rPr spc="-35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75232"/>
            <a:ext cx="54914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(Population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Spending)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plotted</a:t>
            </a:r>
            <a:r>
              <a:rPr sz="1100" spc="-30" dirty="0">
                <a:latin typeface="Tahoma"/>
                <a:cs typeface="Tahoma"/>
              </a:rPr>
              <a:t> below.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green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curve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component.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272" y="1043126"/>
            <a:ext cx="2959573" cy="17485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3750" y="1013593"/>
            <a:ext cx="114103" cy="1141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87953" y="100138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8892" y="959369"/>
            <a:ext cx="187515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35" dirty="0">
                <a:latin typeface="Tahoma"/>
                <a:cs typeface="Tahoma"/>
              </a:rPr>
              <a:t> is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widest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variable </a:t>
            </a:r>
            <a:r>
              <a:rPr sz="1100" spc="-25" dirty="0">
                <a:latin typeface="Tahoma"/>
                <a:cs typeface="Tahoma"/>
              </a:rPr>
              <a:t>direction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It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also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12700" marR="282575">
              <a:lnSpc>
                <a:spcPct val="102600"/>
              </a:lnSpc>
            </a:pPr>
            <a:r>
              <a:rPr sz="1100" spc="-50" dirty="0">
                <a:latin typeface="Tahoma"/>
                <a:cs typeface="Tahoma"/>
              </a:rPr>
              <a:t>2-</a:t>
            </a:r>
            <a:r>
              <a:rPr sz="1100" spc="-40" dirty="0">
                <a:latin typeface="Tahoma"/>
                <a:cs typeface="Tahoma"/>
              </a:rPr>
              <a:t>dimensional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space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closest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observations.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3750" y="1529800"/>
            <a:ext cx="114103" cy="1141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87953" y="151760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35" dirty="0"/>
              <a:t>Second</a:t>
            </a:r>
            <a:r>
              <a:rPr spc="-45" dirty="0"/>
              <a:t> </a:t>
            </a:r>
            <a:r>
              <a:rPr dirty="0"/>
              <a:t>Principal</a:t>
            </a:r>
            <a:r>
              <a:rPr spc="-50" dirty="0"/>
              <a:t> </a:t>
            </a:r>
            <a:r>
              <a:rPr spc="-35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5614" y="778311"/>
            <a:ext cx="221043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39950" algn="l"/>
              </a:tabLst>
            </a:pPr>
            <a:r>
              <a:rPr sz="750" spc="-50" dirty="0">
                <a:latin typeface="Cambria"/>
                <a:cs typeface="Cambria"/>
              </a:rPr>
              <a:t>1</a:t>
            </a:r>
            <a:r>
              <a:rPr sz="750" dirty="0">
                <a:latin typeface="Cambria"/>
                <a:cs typeface="Cambria"/>
              </a:rPr>
              <a:t>	</a:t>
            </a:r>
            <a:r>
              <a:rPr sz="750" spc="-5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00239"/>
            <a:ext cx="55022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0" dirty="0">
                <a:latin typeface="Tahoma"/>
                <a:cs typeface="Tahoma"/>
              </a:rPr>
              <a:t>Once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found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114" dirty="0">
                <a:latin typeface="Cambria"/>
                <a:cs typeface="Cambria"/>
              </a:rPr>
              <a:t>𝑍</a:t>
            </a:r>
            <a:r>
              <a:rPr sz="1100" spc="200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second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114" dirty="0">
                <a:latin typeface="Cambria"/>
                <a:cs typeface="Cambria"/>
              </a:rPr>
              <a:t>𝑍</a:t>
            </a:r>
            <a:r>
              <a:rPr sz="1100" spc="140" dirty="0">
                <a:latin typeface="Cambria"/>
                <a:cs typeface="Cambria"/>
              </a:rPr>
              <a:t>  </a:t>
            </a:r>
            <a:r>
              <a:rPr sz="1100" spc="-25" dirty="0">
                <a:latin typeface="Tahoma"/>
                <a:cs typeface="Tahoma"/>
              </a:rPr>
              <a:t>can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44" y="791372"/>
            <a:ext cx="5051425" cy="5359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found.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sz="1100" spc="75" dirty="0">
                <a:solidFill>
                  <a:srgbClr val="FF0000"/>
                </a:solidFill>
                <a:latin typeface="Cambria"/>
                <a:cs typeface="Cambria"/>
              </a:rPr>
              <a:t>𝑍</a:t>
            </a:r>
            <a:r>
              <a:rPr sz="1125" spc="112" baseline="-22222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r>
              <a:rPr sz="1125" spc="270" baseline="-2222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linear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combination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features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again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maximizes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variance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but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also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8294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744" y="1215651"/>
            <a:ext cx="4060190" cy="8883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uncorrelated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Cambria"/>
                <a:cs typeface="Cambria"/>
              </a:rPr>
              <a:t>𝑍</a:t>
            </a:r>
            <a:r>
              <a:rPr sz="1125" spc="37" baseline="-22222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scores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𝑧</a:t>
            </a:r>
            <a:r>
              <a:rPr sz="1125" baseline="-22222" dirty="0">
                <a:latin typeface="Cambria"/>
                <a:cs typeface="Cambria"/>
              </a:rPr>
              <a:t>12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𝑧</a:t>
            </a:r>
            <a:r>
              <a:rPr sz="1125" baseline="-22222" dirty="0">
                <a:latin typeface="Cambria"/>
                <a:cs typeface="Cambria"/>
              </a:rPr>
              <a:t>22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𝑧</a:t>
            </a:r>
            <a:r>
              <a:rPr sz="1125" baseline="-22222" dirty="0">
                <a:latin typeface="Cambria"/>
                <a:cs typeface="Cambria"/>
              </a:rPr>
              <a:t>𝑛2</a:t>
            </a:r>
            <a:r>
              <a:rPr sz="1125" spc="419" baseline="-22222" dirty="0">
                <a:latin typeface="Cambria"/>
                <a:cs typeface="Cambri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form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Tahoma"/>
              <a:cs typeface="Tahoma"/>
            </a:endParaRPr>
          </a:p>
          <a:p>
            <a:pPr marL="1845945">
              <a:lnSpc>
                <a:spcPct val="100000"/>
              </a:lnSpc>
            </a:pPr>
            <a:r>
              <a:rPr sz="1650" baseline="15151" dirty="0">
                <a:latin typeface="Cambria"/>
                <a:cs typeface="Cambria"/>
              </a:rPr>
              <a:t>𝑧</a:t>
            </a:r>
            <a:r>
              <a:rPr sz="750" dirty="0">
                <a:latin typeface="Cambria"/>
                <a:cs typeface="Cambria"/>
              </a:rPr>
              <a:t>𝑖2</a:t>
            </a:r>
            <a:r>
              <a:rPr sz="750" spc="265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=</a:t>
            </a:r>
            <a:r>
              <a:rPr sz="1650" spc="202" baseline="15151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𝜙</a:t>
            </a:r>
            <a:r>
              <a:rPr sz="750" dirty="0">
                <a:latin typeface="Cambria"/>
                <a:cs typeface="Cambria"/>
              </a:rPr>
              <a:t>12</a:t>
            </a:r>
            <a:r>
              <a:rPr sz="1650" baseline="15151" dirty="0">
                <a:latin typeface="Cambria"/>
                <a:cs typeface="Cambria"/>
              </a:rPr>
              <a:t>𝑥</a:t>
            </a:r>
            <a:r>
              <a:rPr sz="750" dirty="0">
                <a:latin typeface="Cambria"/>
                <a:cs typeface="Cambria"/>
              </a:rPr>
              <a:t>𝑖1</a:t>
            </a:r>
            <a:r>
              <a:rPr sz="750" spc="190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+</a:t>
            </a:r>
            <a:r>
              <a:rPr sz="1650" spc="82" baseline="15151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𝜙</a:t>
            </a:r>
            <a:r>
              <a:rPr sz="750" dirty="0">
                <a:latin typeface="Cambria"/>
                <a:cs typeface="Cambria"/>
              </a:rPr>
              <a:t>22</a:t>
            </a:r>
            <a:r>
              <a:rPr sz="1650" baseline="15151" dirty="0">
                <a:latin typeface="Cambria"/>
                <a:cs typeface="Cambria"/>
              </a:rPr>
              <a:t>𝑥</a:t>
            </a:r>
            <a:r>
              <a:rPr sz="750" dirty="0">
                <a:latin typeface="Cambria"/>
                <a:cs typeface="Cambria"/>
              </a:rPr>
              <a:t>𝑖2</a:t>
            </a:r>
            <a:r>
              <a:rPr sz="750" spc="190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+</a:t>
            </a:r>
            <a:r>
              <a:rPr sz="1650" spc="89" baseline="15151" dirty="0">
                <a:latin typeface="Cambria"/>
                <a:cs typeface="Cambria"/>
              </a:rPr>
              <a:t> </a:t>
            </a:r>
            <a:r>
              <a:rPr sz="1650" spc="-104" baseline="15151" dirty="0">
                <a:latin typeface="Cambria"/>
                <a:cs typeface="Cambria"/>
              </a:rPr>
              <a:t>⋯</a:t>
            </a:r>
            <a:r>
              <a:rPr sz="1650" spc="89" baseline="15151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+</a:t>
            </a:r>
            <a:r>
              <a:rPr sz="1650" spc="89" baseline="15151" dirty="0">
                <a:latin typeface="Cambria"/>
                <a:cs typeface="Cambria"/>
              </a:rPr>
              <a:t> </a:t>
            </a:r>
            <a:r>
              <a:rPr sz="1650" spc="-15" baseline="15151" dirty="0">
                <a:latin typeface="Cambria"/>
                <a:cs typeface="Cambria"/>
              </a:rPr>
              <a:t>𝜙</a:t>
            </a:r>
            <a:r>
              <a:rPr sz="750" spc="-10" dirty="0">
                <a:latin typeface="Cambria"/>
                <a:cs typeface="Cambria"/>
              </a:rPr>
              <a:t>𝑝2</a:t>
            </a:r>
            <a:r>
              <a:rPr sz="1650" spc="-15" baseline="15151" dirty="0">
                <a:latin typeface="Cambria"/>
                <a:cs typeface="Cambria"/>
              </a:rPr>
              <a:t>𝑥</a:t>
            </a:r>
            <a:r>
              <a:rPr sz="750" spc="-10" dirty="0">
                <a:latin typeface="Cambria"/>
                <a:cs typeface="Cambria"/>
              </a:rPr>
              <a:t>𝑖𝑝</a:t>
            </a:r>
            <a:endParaRPr sz="75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356840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4832" y="2269159"/>
            <a:ext cx="5176520" cy="368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035" marR="43180" indent="-229870">
              <a:lnSpc>
                <a:spcPct val="102600"/>
              </a:lnSpc>
              <a:spcBef>
                <a:spcPts val="90"/>
              </a:spcBef>
            </a:pPr>
            <a:r>
              <a:rPr sz="1100" spc="-670" dirty="0">
                <a:latin typeface="Cambria"/>
                <a:cs typeface="Cambria"/>
              </a:rPr>
              <a:t>𝑍</a:t>
            </a:r>
            <a:r>
              <a:rPr sz="1650" spc="-22" baseline="-68181" dirty="0">
                <a:latin typeface="Tahoma"/>
                <a:cs typeface="Tahoma"/>
              </a:rPr>
              <a:t>th</a:t>
            </a:r>
            <a:r>
              <a:rPr sz="1650" spc="-1117" baseline="-68181" dirty="0">
                <a:latin typeface="Tahoma"/>
                <a:cs typeface="Tahoma"/>
              </a:rPr>
              <a:t>e</a:t>
            </a:r>
            <a:r>
              <a:rPr sz="1125" spc="-22" baseline="-22222" dirty="0">
                <a:latin typeface="Cambria"/>
                <a:cs typeface="Cambria"/>
              </a:rPr>
              <a:t>2</a:t>
            </a:r>
            <a:r>
              <a:rPr sz="1125" spc="359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uncorrelated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75" dirty="0">
                <a:latin typeface="Cambria"/>
                <a:cs typeface="Cambria"/>
              </a:rPr>
              <a:t>𝑍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Tahoma"/>
                <a:cs typeface="Tahoma"/>
              </a:rPr>
              <a:t>means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direction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𝜙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307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orthogonal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(perperdicular)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direction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Cambria"/>
                <a:cs typeface="Cambria"/>
              </a:rPr>
              <a:t>𝜙</a:t>
            </a:r>
            <a:r>
              <a:rPr sz="1125" spc="-37" baseline="-22222" dirty="0">
                <a:latin typeface="Cambria"/>
                <a:cs typeface="Cambria"/>
              </a:rPr>
              <a:t>1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6787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35" dirty="0"/>
              <a:t>Second</a:t>
            </a:r>
            <a:r>
              <a:rPr spc="-45" dirty="0"/>
              <a:t> </a:t>
            </a:r>
            <a:r>
              <a:rPr dirty="0"/>
              <a:t>Principal</a:t>
            </a:r>
            <a:r>
              <a:rPr spc="-50" dirty="0"/>
              <a:t> </a:t>
            </a:r>
            <a:r>
              <a:rPr spc="-35" dirty="0"/>
              <a:t>Component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272" y="1043126"/>
            <a:ext cx="2959573" cy="17485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7125" y="1039063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7125" y="172735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7125" y="2243581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744" y="575232"/>
            <a:ext cx="5586730" cy="21209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62230">
              <a:lnSpc>
                <a:spcPct val="102600"/>
              </a:lnSpc>
              <a:spcBef>
                <a:spcPts val="55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(Population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Spending)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plotted</a:t>
            </a:r>
            <a:r>
              <a:rPr sz="1100" spc="-30" dirty="0">
                <a:latin typeface="Tahoma"/>
                <a:cs typeface="Tahoma"/>
              </a:rPr>
              <a:t> below.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green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curve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</a:t>
            </a:r>
            <a:r>
              <a:rPr sz="1100" spc="-40" dirty="0">
                <a:latin typeface="Tahoma"/>
                <a:cs typeface="Tahoma"/>
              </a:rPr>
              <a:t> component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dashed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blue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curve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second.</a:t>
            </a:r>
            <a:endParaRPr sz="1100">
              <a:latin typeface="Tahoma"/>
              <a:cs typeface="Tahoma"/>
            </a:endParaRPr>
          </a:p>
          <a:p>
            <a:pPr marL="3663315" marR="43180">
              <a:lnSpc>
                <a:spcPct val="102600"/>
              </a:lnSpc>
              <a:spcBef>
                <a:spcPts val="28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direction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second </a:t>
            </a:r>
            <a:r>
              <a:rPr sz="1100" spc="-30" dirty="0">
                <a:latin typeface="Tahoma"/>
                <a:cs typeface="Tahoma"/>
              </a:rPr>
              <a:t>principle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component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perpendicular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direction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principle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component.</a:t>
            </a:r>
            <a:endParaRPr sz="1100">
              <a:latin typeface="Tahoma"/>
              <a:cs typeface="Tahoma"/>
            </a:endParaRPr>
          </a:p>
          <a:p>
            <a:pPr marL="3663315" marR="283845">
              <a:lnSpc>
                <a:spcPts val="135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Since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only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two </a:t>
            </a:r>
            <a:r>
              <a:rPr sz="1100" spc="-45" dirty="0">
                <a:latin typeface="Tahoma"/>
                <a:cs typeface="Tahoma"/>
              </a:rPr>
              <a:t>dimensions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one </a:t>
            </a:r>
            <a:r>
              <a:rPr sz="1100" spc="-30" dirty="0">
                <a:latin typeface="Tahoma"/>
                <a:cs typeface="Tahoma"/>
              </a:rPr>
              <a:t>choice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Cambria"/>
                <a:cs typeface="Cambria"/>
              </a:rPr>
              <a:t>𝜙</a:t>
            </a:r>
            <a:r>
              <a:rPr sz="1125" spc="-37" baseline="-22222" dirty="0">
                <a:latin typeface="Cambria"/>
                <a:cs typeface="Cambria"/>
              </a:rPr>
              <a:t>2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663315" marR="207645">
              <a:lnSpc>
                <a:spcPts val="1350"/>
              </a:lnSpc>
              <a:spcBef>
                <a:spcPts val="15"/>
              </a:spcBef>
            </a:pPr>
            <a:r>
              <a:rPr sz="1100" spc="-30" dirty="0">
                <a:latin typeface="Tahoma"/>
                <a:cs typeface="Tahoma"/>
              </a:rPr>
              <a:t>If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were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𝑝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&gt;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2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features,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-45" dirty="0">
                <a:latin typeface="Tahoma"/>
                <a:cs typeface="Tahoma"/>
              </a:rPr>
              <a:t> would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multiple </a:t>
            </a:r>
            <a:r>
              <a:rPr sz="1100" spc="-30" dirty="0">
                <a:latin typeface="Tahoma"/>
                <a:cs typeface="Tahoma"/>
              </a:rPr>
              <a:t>directions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choose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7" y="3106011"/>
            <a:ext cx="173324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dirty="0"/>
              <a:t>Kamilah Ebrahim</a:t>
            </a:r>
            <a:r>
              <a:rPr spc="250" dirty="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04554" y="3106011"/>
            <a:ext cx="951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6.10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Unsupervised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Learning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4059</Words>
  <Application>Microsoft Office PowerPoint</Application>
  <PresentationFormat>Custom</PresentationFormat>
  <Paragraphs>472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 Black</vt:lpstr>
      <vt:lpstr>Calibri</vt:lpstr>
      <vt:lpstr>Cambria</vt:lpstr>
      <vt:lpstr>Georgia</vt:lpstr>
      <vt:lpstr>Palatino Linotype</vt:lpstr>
      <vt:lpstr>Tahoma</vt:lpstr>
      <vt:lpstr>Office Theme</vt:lpstr>
      <vt:lpstr>think-cell Slide</vt:lpstr>
      <vt:lpstr>PowerPoint Presentation</vt:lpstr>
      <vt:lpstr>Introduction</vt:lpstr>
      <vt:lpstr>Principal Component Analysis</vt:lpstr>
      <vt:lpstr>The First Principal Component</vt:lpstr>
      <vt:lpstr>The First Principal Component</vt:lpstr>
      <vt:lpstr>The First Principal Component</vt:lpstr>
      <vt:lpstr>The First Principal Component</vt:lpstr>
      <vt:lpstr>The Second Principal Component</vt:lpstr>
      <vt:lpstr>The Second Principal Component</vt:lpstr>
      <vt:lpstr>The Second Principal Component</vt:lpstr>
      <vt:lpstr>Principal Component Analysis</vt:lpstr>
      <vt:lpstr>A biplot for the first two principal components of a data set of 50 states with features {A, B, C, D}.</vt:lpstr>
      <vt:lpstr>The Proportion of Variance Explained</vt:lpstr>
      <vt:lpstr>he Proportion of Variance Explained</vt:lpstr>
      <vt:lpstr>The Proportion of Variance Explained</vt:lpstr>
      <vt:lpstr>Scaling the Features</vt:lpstr>
      <vt:lpstr>Uniqueness of the Principal Components</vt:lpstr>
      <vt:lpstr>How Many Principal Components to Use</vt:lpstr>
      <vt:lpstr>Scree Plot</vt:lpstr>
      <vt:lpstr>Exercises: Principal Components Analysis</vt:lpstr>
      <vt:lpstr>Missing Values and Matrix Completion</vt:lpstr>
      <vt:lpstr>Matrix Completion</vt:lpstr>
      <vt:lpstr>Exercises: Matrix Completion</vt:lpstr>
      <vt:lpstr>Clustering Methods</vt:lpstr>
      <vt:lpstr>𝐾-Means Clustering</vt:lpstr>
      <vt:lpstr>Within-Cluster Variation</vt:lpstr>
      <vt:lpstr>Within-Cluster Variation</vt:lpstr>
      <vt:lpstr>K-Means Clustering Algorithm</vt:lpstr>
      <vt:lpstr>Means Clustering Algorithm</vt:lpstr>
      <vt:lpstr>Exercises: K-Means Clustering</vt:lpstr>
      <vt:lpstr>Dendrogram</vt:lpstr>
      <vt:lpstr>Dendrogram</vt:lpstr>
      <vt:lpstr>Clustering with a Dendrogram</vt:lpstr>
      <vt:lpstr>Dissimilarity Measures</vt:lpstr>
      <vt:lpstr>Dissimilarity Between Observations</vt:lpstr>
      <vt:lpstr>Linkage</vt:lpstr>
      <vt:lpstr>Complete Linkage</vt:lpstr>
      <vt:lpstr>Single Linkage</vt:lpstr>
      <vt:lpstr>Average Linkage</vt:lpstr>
      <vt:lpstr>Complete Linkage</vt:lpstr>
      <vt:lpstr>Hierarchical Clustering Algorithm</vt:lpstr>
      <vt:lpstr>Hierarchial Clustering Algorithim</vt:lpstr>
      <vt:lpstr>Hierarchial Clustering Algorithim</vt:lpstr>
      <vt:lpstr>Linkage</vt:lpstr>
      <vt:lpstr>Exercises: Hierarchical Clustering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6.10 Unsupervised Learning</dc:title>
  <dc:creator>Navona Calarco</dc:creator>
  <cp:lastModifiedBy>Ebrahim, Kamilah</cp:lastModifiedBy>
  <cp:revision>1</cp:revision>
  <dcterms:created xsi:type="dcterms:W3CDTF">2023-12-26T18:53:39Z</dcterms:created>
  <dcterms:modified xsi:type="dcterms:W3CDTF">2023-12-28T20:11:20Z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LaTeX via pandoc</vt:lpwstr>
  </property>
  <property fmtid="{D5CDD505-2E9C-101B-9397-08002B2CF9AE}" pid="4" name="Producer">
    <vt:lpwstr>xdvipdfmx (20220710)</vt:lpwstr>
  </property>
  <property fmtid="{D5CDD505-2E9C-101B-9397-08002B2CF9AE}" pid="5" name="LastSaved">
    <vt:filetime>2023-11-02T00:00:00Z</vt:filetime>
  </property>
  <property fmtid="{D5CDD505-2E9C-101B-9397-08002B2CF9AE}" pid="6" name="MSIP_Label_b0d5c4f4-7a29-4385-b7a5-afbe2154ae6f_Enabled">
    <vt:lpwstr>true</vt:lpwstr>
  </property>
  <property fmtid="{D5CDD505-2E9C-101B-9397-08002B2CF9AE}" pid="7" name="MSIP_Label_b0d5c4f4-7a29-4385-b7a5-afbe2154ae6f_SetDate">
    <vt:lpwstr>2023-12-28T20:03:34Z</vt:lpwstr>
  </property>
  <property fmtid="{D5CDD505-2E9C-101B-9397-08002B2CF9AE}" pid="8" name="MSIP_Label_b0d5c4f4-7a29-4385-b7a5-afbe2154ae6f_Method">
    <vt:lpwstr>Standard</vt:lpwstr>
  </property>
  <property fmtid="{D5CDD505-2E9C-101B-9397-08002B2CF9AE}" pid="9" name="MSIP_Label_b0d5c4f4-7a29-4385-b7a5-afbe2154ae6f_Name">
    <vt:lpwstr>Confidential</vt:lpwstr>
  </property>
  <property fmtid="{D5CDD505-2E9C-101B-9397-08002B2CF9AE}" pid="10" name="MSIP_Label_b0d5c4f4-7a29-4385-b7a5-afbe2154ae6f_SiteId">
    <vt:lpwstr>2dfb2f0b-4d21-4268-9559-72926144c918</vt:lpwstr>
  </property>
  <property fmtid="{D5CDD505-2E9C-101B-9397-08002B2CF9AE}" pid="11" name="MSIP_Label_b0d5c4f4-7a29-4385-b7a5-afbe2154ae6f_ActionId">
    <vt:lpwstr>83d8fb85-8c13-4835-b5cd-9feeb2eaf2c9</vt:lpwstr>
  </property>
  <property fmtid="{D5CDD505-2E9C-101B-9397-08002B2CF9AE}" pid="12" name="MSIP_Label_b0d5c4f4-7a29-4385-b7a5-afbe2154ae6f_ContentBits">
    <vt:lpwstr>0</vt:lpwstr>
  </property>
</Properties>
</file>