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765800" cy="3244850"/>
  <p:notesSz cx="5765800" cy="3244850"/>
  <p:custDataLst>
    <p:tags r:id="rId16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FABB-5D65-4B5F-B9AF-9E3A20B82300}" v="57" dt="2023-12-27T01:01:26.2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6BC5FABB-5D65-4B5F-B9AF-9E3A20B82300}"/>
    <pc:docChg chg="undo custSel modSld modMainMaster replTag">
      <pc:chgData name="Ebrahim, Kamilah" userId="bf238fde-858a-4861-8523-750e6d83bb62" providerId="ADAL" clId="{6BC5FABB-5D65-4B5F-B9AF-9E3A20B82300}" dt="2023-12-27T01:01:55.833" v="383" actId="20577"/>
      <pc:docMkLst>
        <pc:docMk/>
      </pc:docMkLst>
      <pc:sldChg chg="modSp mod">
        <pc:chgData name="Ebrahim, Kamilah" userId="bf238fde-858a-4861-8523-750e6d83bb62" providerId="ADAL" clId="{6BC5FABB-5D65-4B5F-B9AF-9E3A20B82300}" dt="2023-12-27T00:55:27.307" v="3" actId="14100"/>
        <pc:sldMkLst>
          <pc:docMk/>
          <pc:sldMk cId="0" sldId="256"/>
        </pc:sldMkLst>
        <pc:spChg chg="mod">
          <ac:chgData name="Ebrahim, Kamilah" userId="bf238fde-858a-4861-8523-750e6d83bb62" providerId="ADAL" clId="{6BC5FABB-5D65-4B5F-B9AF-9E3A20B82300}" dt="2023-12-27T00:55:21.115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6BC5FABB-5D65-4B5F-B9AF-9E3A20B82300}" dt="2023-12-27T00:55:27.307" v="3" actId="14100"/>
          <ac:spMkLst>
            <pc:docMk/>
            <pc:sldMk cId="0" sldId="256"/>
            <ac:spMk id="8" creationId="{00000000-0000-0000-0000-000000000000}"/>
          </ac:spMkLst>
        </pc:spChg>
        <pc:grpChg chg="mod">
          <ac:chgData name="Ebrahim, Kamilah" userId="bf238fde-858a-4861-8523-750e6d83bb62" providerId="ADAL" clId="{6BC5FABB-5D65-4B5F-B9AF-9E3A20B82300}" dt="2023-12-27T00:55:24.663" v="2" actId="1076"/>
          <ac:grpSpMkLst>
            <pc:docMk/>
            <pc:sldMk cId="0" sldId="256"/>
            <ac:grpSpMk id="4" creationId="{00000000-0000-0000-0000-000000000000}"/>
          </ac:grpSpMkLst>
        </pc:grpChg>
      </pc:sldChg>
      <pc:sldChg chg="addSp delSp modSp mod">
        <pc:chgData name="Ebrahim, Kamilah" userId="bf238fde-858a-4861-8523-750e6d83bb62" providerId="ADAL" clId="{6BC5FABB-5D65-4B5F-B9AF-9E3A20B82300}" dt="2023-12-27T00:59:26.015" v="32" actId="1076"/>
        <pc:sldMkLst>
          <pc:docMk/>
          <pc:sldMk cId="0" sldId="257"/>
        </pc:sldMkLst>
        <pc:spChg chg="mod">
          <ac:chgData name="Ebrahim, Kamilah" userId="bf238fde-858a-4861-8523-750e6d83bb62" providerId="ADAL" clId="{6BC5FABB-5D65-4B5F-B9AF-9E3A20B82300}" dt="2023-12-27T00:59:26.015" v="32" actId="1076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Ebrahim, Kamilah" userId="bf238fde-858a-4861-8523-750e6d83bb62" providerId="ADAL" clId="{6BC5FABB-5D65-4B5F-B9AF-9E3A20B82300}" dt="2023-12-27T00:55:32.003" v="4" actId="478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32.473" v="5"/>
          <ac:spMkLst>
            <pc:docMk/>
            <pc:sldMk cId="0" sldId="257"/>
            <ac:spMk id="13" creationId="{0D8D0DF9-B5AE-0C7A-B432-F4C40BA9C76C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9:34.066" v="33" actId="1076"/>
        <pc:sldMkLst>
          <pc:docMk/>
          <pc:sldMk cId="0" sldId="258"/>
        </pc:sldMkLst>
        <pc:spChg chg="mod">
          <ac:chgData name="Ebrahim, Kamilah" userId="bf238fde-858a-4861-8523-750e6d83bb62" providerId="ADAL" clId="{6BC5FABB-5D65-4B5F-B9AF-9E3A20B82300}" dt="2023-12-27T00:59:34.066" v="33" actId="1076"/>
          <ac:spMkLst>
            <pc:docMk/>
            <pc:sldMk cId="0" sldId="258"/>
            <ac:spMk id="9" creationId="{00000000-0000-0000-0000-000000000000}"/>
          </ac:spMkLst>
        </pc:spChg>
        <pc:spChg chg="del mod">
          <ac:chgData name="Ebrahim, Kamilah" userId="bf238fde-858a-4861-8523-750e6d83bb62" providerId="ADAL" clId="{6BC5FABB-5D65-4B5F-B9AF-9E3A20B82300}" dt="2023-12-27T00:55:35.103" v="6" actId="47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35.305" v="7"/>
          <ac:spMkLst>
            <pc:docMk/>
            <pc:sldMk cId="0" sldId="258"/>
            <ac:spMk id="17" creationId="{D1C3208A-4C64-766C-0AB9-5C4C94A65BB4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5:38.163" v="9"/>
        <pc:sldMkLst>
          <pc:docMk/>
          <pc:sldMk cId="0" sldId="259"/>
        </pc:sldMkLst>
        <pc:spChg chg="del mod">
          <ac:chgData name="Ebrahim, Kamilah" userId="bf238fde-858a-4861-8523-750e6d83bb62" providerId="ADAL" clId="{6BC5FABB-5D65-4B5F-B9AF-9E3A20B82300}" dt="2023-12-27T00:55:37.893" v="8" actId="478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38.163" v="9"/>
          <ac:spMkLst>
            <pc:docMk/>
            <pc:sldMk cId="0" sldId="259"/>
            <ac:spMk id="13" creationId="{C05A4124-EDE8-29FA-B1BA-6DF5CBF11968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5:42.303" v="11"/>
        <pc:sldMkLst>
          <pc:docMk/>
          <pc:sldMk cId="0" sldId="260"/>
        </pc:sldMkLst>
        <pc:spChg chg="del mod">
          <ac:chgData name="Ebrahim, Kamilah" userId="bf238fde-858a-4861-8523-750e6d83bb62" providerId="ADAL" clId="{6BC5FABB-5D65-4B5F-B9AF-9E3A20B82300}" dt="2023-12-27T00:55:42.034" v="10" actId="478"/>
          <ac:spMkLst>
            <pc:docMk/>
            <pc:sldMk cId="0" sldId="260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42.303" v="11"/>
          <ac:spMkLst>
            <pc:docMk/>
            <pc:sldMk cId="0" sldId="260"/>
            <ac:spMk id="15" creationId="{2F8698AA-1F33-4C76-5FC7-3D8229CE70D1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5:47.184" v="15"/>
        <pc:sldMkLst>
          <pc:docMk/>
          <pc:sldMk cId="0" sldId="261"/>
        </pc:sldMkLst>
        <pc:spChg chg="del mod">
          <ac:chgData name="Ebrahim, Kamilah" userId="bf238fde-858a-4861-8523-750e6d83bb62" providerId="ADAL" clId="{6BC5FABB-5D65-4B5F-B9AF-9E3A20B82300}" dt="2023-12-27T00:55:46.903" v="14" actId="478"/>
          <ac:spMkLst>
            <pc:docMk/>
            <pc:sldMk cId="0" sldId="261"/>
            <ac:spMk id="12" creationId="{00000000-0000-0000-0000-000000000000}"/>
          </ac:spMkLst>
        </pc:spChg>
        <pc:spChg chg="add del mod">
          <ac:chgData name="Ebrahim, Kamilah" userId="bf238fde-858a-4861-8523-750e6d83bb62" providerId="ADAL" clId="{6BC5FABB-5D65-4B5F-B9AF-9E3A20B82300}" dt="2023-12-27T00:55:45.704" v="13"/>
          <ac:spMkLst>
            <pc:docMk/>
            <pc:sldMk cId="0" sldId="261"/>
            <ac:spMk id="15" creationId="{60D2C213-A806-B00E-BBF6-CCD5A138432F}"/>
          </ac:spMkLst>
        </pc:spChg>
        <pc:spChg chg="add mod">
          <ac:chgData name="Ebrahim, Kamilah" userId="bf238fde-858a-4861-8523-750e6d83bb62" providerId="ADAL" clId="{6BC5FABB-5D65-4B5F-B9AF-9E3A20B82300}" dt="2023-12-27T00:55:47.184" v="15"/>
          <ac:spMkLst>
            <pc:docMk/>
            <pc:sldMk cId="0" sldId="261"/>
            <ac:spMk id="16" creationId="{3F9E4E11-20EC-5BCE-6EA5-B26B7E1FE2D5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5:51.064" v="17"/>
        <pc:sldMkLst>
          <pc:docMk/>
          <pc:sldMk cId="0" sldId="262"/>
        </pc:sldMkLst>
        <pc:spChg chg="del mod">
          <ac:chgData name="Ebrahim, Kamilah" userId="bf238fde-858a-4861-8523-750e6d83bb62" providerId="ADAL" clId="{6BC5FABB-5D65-4B5F-B9AF-9E3A20B82300}" dt="2023-12-27T00:55:50.884" v="16" actId="478"/>
          <ac:spMkLst>
            <pc:docMk/>
            <pc:sldMk cId="0" sldId="262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51.064" v="17"/>
          <ac:spMkLst>
            <pc:docMk/>
            <pc:sldMk cId="0" sldId="262"/>
            <ac:spMk id="13" creationId="{9268B9E1-617F-9729-27BF-E50535E84454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5:53.773" v="19"/>
        <pc:sldMkLst>
          <pc:docMk/>
          <pc:sldMk cId="0" sldId="263"/>
        </pc:sldMkLst>
        <pc:spChg chg="del mod">
          <ac:chgData name="Ebrahim, Kamilah" userId="bf238fde-858a-4861-8523-750e6d83bb62" providerId="ADAL" clId="{6BC5FABB-5D65-4B5F-B9AF-9E3A20B82300}" dt="2023-12-27T00:55:53.453" v="18" actId="478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53.773" v="19"/>
          <ac:spMkLst>
            <pc:docMk/>
            <pc:sldMk cId="0" sldId="263"/>
            <ac:spMk id="14" creationId="{0E22E4F2-B7F4-4BC3-10E1-D1CE4A5583B4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1:01:11.654" v="256" actId="20577"/>
        <pc:sldMkLst>
          <pc:docMk/>
          <pc:sldMk cId="0" sldId="264"/>
        </pc:sldMkLst>
        <pc:spChg chg="mod">
          <ac:chgData name="Ebrahim, Kamilah" userId="bf238fde-858a-4861-8523-750e6d83bb62" providerId="ADAL" clId="{6BC5FABB-5D65-4B5F-B9AF-9E3A20B82300}" dt="2023-12-27T01:00:59.216" v="175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Ebrahim, Kamilah" userId="bf238fde-858a-4861-8523-750e6d83bb62" providerId="ADAL" clId="{6BC5FABB-5D65-4B5F-B9AF-9E3A20B82300}" dt="2023-12-27T01:01:11.654" v="256" actId="20577"/>
          <ac:spMkLst>
            <pc:docMk/>
            <pc:sldMk cId="0" sldId="264"/>
            <ac:spMk id="7" creationId="{00000000-0000-0000-0000-000000000000}"/>
          </ac:spMkLst>
        </pc:spChg>
        <pc:spChg chg="del mod">
          <ac:chgData name="Ebrahim, Kamilah" userId="bf238fde-858a-4861-8523-750e6d83bb62" providerId="ADAL" clId="{6BC5FABB-5D65-4B5F-B9AF-9E3A20B82300}" dt="2023-12-27T00:55:56.814" v="20" actId="478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5:57.073" v="21"/>
          <ac:spMkLst>
            <pc:docMk/>
            <pc:sldMk cId="0" sldId="264"/>
            <ac:spMk id="15" creationId="{38EAC5A4-ABF6-49D4-6AB5-B83D2131D507}"/>
          </ac:spMkLst>
        </pc:spChg>
        <pc:graphicFrameChg chg="add mod ord modVis replST">
          <ac:chgData name="Ebrahim, Kamilah" userId="bf238fde-858a-4861-8523-750e6d83bb62" providerId="ADAL" clId="{6BC5FABB-5D65-4B5F-B9AF-9E3A20B82300}" dt="2023-12-27T01:00:59.763" v="179"/>
          <ac:graphicFrameMkLst>
            <pc:docMk/>
            <pc:sldMk cId="0" sldId="264"/>
            <ac:graphicFrameMk id="16" creationId="{F983B5A1-BD25-17D5-5A40-BFB3507870DA}"/>
          </ac:graphicFrameMkLst>
        </pc:graphicFrameChg>
      </pc:sldChg>
      <pc:sldChg chg="addSp delSp modSp mod">
        <pc:chgData name="Ebrahim, Kamilah" userId="bf238fde-858a-4861-8523-750e6d83bb62" providerId="ADAL" clId="{6BC5FABB-5D65-4B5F-B9AF-9E3A20B82300}" dt="2023-12-27T01:01:49.203" v="380" actId="20577"/>
        <pc:sldMkLst>
          <pc:docMk/>
          <pc:sldMk cId="0" sldId="265"/>
        </pc:sldMkLst>
        <pc:spChg chg="mod">
          <ac:chgData name="Ebrahim, Kamilah" userId="bf238fde-858a-4861-8523-750e6d83bb62" providerId="ADAL" clId="{6BC5FABB-5D65-4B5F-B9AF-9E3A20B82300}" dt="2023-12-27T01:01:25.993" v="311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Ebrahim, Kamilah" userId="bf238fde-858a-4861-8523-750e6d83bb62" providerId="ADAL" clId="{6BC5FABB-5D65-4B5F-B9AF-9E3A20B82300}" dt="2023-12-27T01:01:49.203" v="380" actId="20577"/>
          <ac:spMkLst>
            <pc:docMk/>
            <pc:sldMk cId="0" sldId="265"/>
            <ac:spMk id="8" creationId="{00000000-0000-0000-0000-000000000000}"/>
          </ac:spMkLst>
        </pc:spChg>
        <pc:spChg chg="del mod">
          <ac:chgData name="Ebrahim, Kamilah" userId="bf238fde-858a-4861-8523-750e6d83bb62" providerId="ADAL" clId="{6BC5FABB-5D65-4B5F-B9AF-9E3A20B82300}" dt="2023-12-27T00:55:59.923" v="22" actId="478"/>
          <ac:spMkLst>
            <pc:docMk/>
            <pc:sldMk cId="0" sldId="265"/>
            <ac:spMk id="13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6:00.184" v="23"/>
          <ac:spMkLst>
            <pc:docMk/>
            <pc:sldMk cId="0" sldId="265"/>
            <ac:spMk id="16" creationId="{D8CA3A40-26FD-2246-25E6-8268D94E4EE4}"/>
          </ac:spMkLst>
        </pc:spChg>
        <pc:graphicFrameChg chg="add mod ord modVis replST">
          <ac:chgData name="Ebrahim, Kamilah" userId="bf238fde-858a-4861-8523-750e6d83bb62" providerId="ADAL" clId="{6BC5FABB-5D65-4B5F-B9AF-9E3A20B82300}" dt="2023-12-27T01:01:26.258" v="315"/>
          <ac:graphicFrameMkLst>
            <pc:docMk/>
            <pc:sldMk cId="0" sldId="265"/>
            <ac:graphicFrameMk id="17" creationId="{3AFA79E7-1558-72A0-350D-9FF72EFD5096}"/>
          </ac:graphicFrameMkLst>
        </pc:graphicFrameChg>
      </pc:sldChg>
      <pc:sldChg chg="addSp delSp modSp mod">
        <pc:chgData name="Ebrahim, Kamilah" userId="bf238fde-858a-4861-8523-750e6d83bb62" providerId="ADAL" clId="{6BC5FABB-5D65-4B5F-B9AF-9E3A20B82300}" dt="2023-12-27T00:56:04.233" v="25"/>
        <pc:sldMkLst>
          <pc:docMk/>
          <pc:sldMk cId="0" sldId="266"/>
        </pc:sldMkLst>
        <pc:spChg chg="del mod">
          <ac:chgData name="Ebrahim, Kamilah" userId="bf238fde-858a-4861-8523-750e6d83bb62" providerId="ADAL" clId="{6BC5FABB-5D65-4B5F-B9AF-9E3A20B82300}" dt="2023-12-27T00:56:03.863" v="24" actId="478"/>
          <ac:spMkLst>
            <pc:docMk/>
            <pc:sldMk cId="0" sldId="266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6:04.233" v="25"/>
          <ac:spMkLst>
            <pc:docMk/>
            <pc:sldMk cId="0" sldId="266"/>
            <ac:spMk id="14" creationId="{9ED8AA3A-5C34-9845-B2C7-2524EDC671CB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1:01:55.833" v="383" actId="20577"/>
        <pc:sldMkLst>
          <pc:docMk/>
          <pc:sldMk cId="0" sldId="267"/>
        </pc:sldMkLst>
        <pc:spChg chg="mod">
          <ac:chgData name="Ebrahim, Kamilah" userId="bf238fde-858a-4861-8523-750e6d83bb62" providerId="ADAL" clId="{6BC5FABB-5D65-4B5F-B9AF-9E3A20B82300}" dt="2023-12-27T01:01:55.833" v="383" actId="20577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Ebrahim, Kamilah" userId="bf238fde-858a-4861-8523-750e6d83bb62" providerId="ADAL" clId="{6BC5FABB-5D65-4B5F-B9AF-9E3A20B82300}" dt="2023-12-27T00:56:07.324" v="26" actId="478"/>
          <ac:spMkLst>
            <pc:docMk/>
            <pc:sldMk cId="0" sldId="267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6:07.943" v="27"/>
          <ac:spMkLst>
            <pc:docMk/>
            <pc:sldMk cId="0" sldId="267"/>
            <ac:spMk id="15" creationId="{7AA50270-1338-7DA3-DBE1-06572D5952D7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6:10.734" v="29"/>
        <pc:sldMkLst>
          <pc:docMk/>
          <pc:sldMk cId="0" sldId="268"/>
        </pc:sldMkLst>
        <pc:spChg chg="del mod">
          <ac:chgData name="Ebrahim, Kamilah" userId="bf238fde-858a-4861-8523-750e6d83bb62" providerId="ADAL" clId="{6BC5FABB-5D65-4B5F-B9AF-9E3A20B82300}" dt="2023-12-27T00:56:10.484" v="28" actId="478"/>
          <ac:spMkLst>
            <pc:docMk/>
            <pc:sldMk cId="0" sldId="268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6:10.734" v="29"/>
          <ac:spMkLst>
            <pc:docMk/>
            <pc:sldMk cId="0" sldId="268"/>
            <ac:spMk id="12" creationId="{610A5B3E-4EB7-F7D5-3DED-99E24FE7DEC3}"/>
          </ac:spMkLst>
        </pc:spChg>
      </pc:sldChg>
      <pc:sldChg chg="addSp delSp modSp mod">
        <pc:chgData name="Ebrahim, Kamilah" userId="bf238fde-858a-4861-8523-750e6d83bb62" providerId="ADAL" clId="{6BC5FABB-5D65-4B5F-B9AF-9E3A20B82300}" dt="2023-12-27T00:56:12.744" v="31"/>
        <pc:sldMkLst>
          <pc:docMk/>
          <pc:sldMk cId="0" sldId="269"/>
        </pc:sldMkLst>
        <pc:spChg chg="del mod">
          <ac:chgData name="Ebrahim, Kamilah" userId="bf238fde-858a-4861-8523-750e6d83bb62" providerId="ADAL" clId="{6BC5FABB-5D65-4B5F-B9AF-9E3A20B82300}" dt="2023-12-27T00:56:12.554" v="30" actId="478"/>
          <ac:spMkLst>
            <pc:docMk/>
            <pc:sldMk cId="0" sldId="269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6BC5FABB-5D65-4B5F-B9AF-9E3A20B82300}" dt="2023-12-27T00:56:12.744" v="31"/>
          <ac:spMkLst>
            <pc:docMk/>
            <pc:sldMk cId="0" sldId="269"/>
            <ac:spMk id="11" creationId="{DA1FDF64-AB32-FE91-9B1F-71D46DC8C68E}"/>
          </ac:spMkLst>
        </pc:spChg>
      </pc:sldChg>
      <pc:sldMasterChg chg="addSp modSp mod modSldLayout">
        <pc:chgData name="Ebrahim, Kamilah" userId="bf238fde-858a-4861-8523-750e6d83bb62" providerId="ADAL" clId="{6BC5FABB-5D65-4B5F-B9AF-9E3A20B82300}" dt="2023-12-27T01:00:32.233" v="66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6BC5FABB-5D65-4B5F-B9AF-9E3A20B82300}" dt="2023-12-27T00:55:21.115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6BC5FABB-5D65-4B5F-B9AF-9E3A20B82300}" dt="2023-12-27T01:00:32.233" v="66"/>
          <ac:graphicFrameMkLst>
            <pc:docMk/>
            <pc:sldMasterMk cId="0" sldId="2147483648"/>
            <ac:graphicFrameMk id="7" creationId="{67AF559D-6F77-ADC5-18E5-E42B26EDC580}"/>
          </ac:graphicFrameMkLst>
        </pc:graphicFrameChg>
        <pc:sldLayoutChg chg="modSp">
          <pc:chgData name="Ebrahim, Kamilah" userId="bf238fde-858a-4861-8523-750e6d83bb62" providerId="ADAL" clId="{6BC5FABB-5D65-4B5F-B9AF-9E3A20B82300}" dt="2023-12-27T00:55:21.115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6BC5FABB-5D65-4B5F-B9AF-9E3A20B82300}" dt="2023-12-27T00:55:21.115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6BC5FABB-5D65-4B5F-B9AF-9E3A20B82300}" dt="2023-12-27T00:55:21.115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6BC5FABB-5D65-4B5F-B9AF-9E3A20B82300}" dt="2023-12-27T00:55:21.115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6BC5FABB-5D65-4B5F-B9AF-9E3A20B82300}" dt="2023-12-27T00:55:21.115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6BC5FABB-5D65-4B5F-B9AF-9E3A20B82300}" dt="2023-12-27T00:55:21.115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6BC5FABB-5D65-4B5F-B9AF-9E3A20B82300}" dt="2023-12-27T00:55:21.115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6BC5FABB-5D65-4B5F-B9AF-9E3A20B82300}" dt="2023-12-27T00:55:21.115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6BC5FABB-5D65-4B5F-B9AF-9E3A20B82300}" dt="2023-12-27T00:55:21.115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6BC5FABB-5D65-4B5F-B9AF-9E3A20B82300}" dt="2023-12-27T00:55:21.115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19075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7419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10675"/>
            <a:ext cx="5584825" cy="467995"/>
          </a:xfrm>
          <a:custGeom>
            <a:avLst/>
            <a:gdLst/>
            <a:ahLst/>
            <a:cxnLst/>
            <a:rect l="l" t="t" r="r" b="b"/>
            <a:pathLst>
              <a:path w="5584825" h="467994">
                <a:moveTo>
                  <a:pt x="5584580" y="0"/>
                </a:moveTo>
                <a:lnTo>
                  <a:pt x="0" y="0"/>
                </a:lnTo>
                <a:lnTo>
                  <a:pt x="0" y="467936"/>
                </a:lnTo>
                <a:lnTo>
                  <a:pt x="5584580" y="467936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1838"/>
            <a:ext cx="5584825" cy="436245"/>
          </a:xfrm>
          <a:custGeom>
            <a:avLst/>
            <a:gdLst/>
            <a:ahLst/>
            <a:cxnLst/>
            <a:rect l="l" t="t" r="r" b="b"/>
            <a:pathLst>
              <a:path w="5584825" h="436244">
                <a:moveTo>
                  <a:pt x="5584580" y="0"/>
                </a:moveTo>
                <a:lnTo>
                  <a:pt x="0" y="0"/>
                </a:lnTo>
                <a:lnTo>
                  <a:pt x="0" y="385171"/>
                </a:lnTo>
                <a:lnTo>
                  <a:pt x="4008" y="404896"/>
                </a:lnTo>
                <a:lnTo>
                  <a:pt x="14922" y="421049"/>
                </a:lnTo>
                <a:lnTo>
                  <a:pt x="31075" y="431963"/>
                </a:lnTo>
                <a:lnTo>
                  <a:pt x="50800" y="435972"/>
                </a:lnTo>
                <a:lnTo>
                  <a:pt x="5533780" y="435972"/>
                </a:lnTo>
                <a:lnTo>
                  <a:pt x="5553505" y="431963"/>
                </a:lnTo>
                <a:lnTo>
                  <a:pt x="5569658" y="421049"/>
                </a:lnTo>
                <a:lnTo>
                  <a:pt x="5580572" y="404896"/>
                </a:lnTo>
                <a:lnTo>
                  <a:pt x="5584580" y="385171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7AF559D-6F77-ADC5-18E5-E42B26EDC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84098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AF559D-6F77-ADC5-18E5-E42B26EDC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4486"/>
            <a:ext cx="321564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570928"/>
            <a:ext cx="5464175" cy="22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slide" Target="slide14.xml"/><Relationship Id="rId4" Type="http://schemas.openxmlformats.org/officeDocument/2006/relationships/image" Target="../media/image1.emf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emf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10675"/>
            <a:ext cx="5584825" cy="467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4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6.4: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Resampling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39505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latin typeface="Tahoma"/>
                <a:cs typeface="Tahoma"/>
              </a:rPr>
              <a:t>Kamilah Ebrahim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3AFA79E7-1558-72A0-350D-9FF72EFD50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8288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FA79E7-1558-72A0-350D-9FF72EFD5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4486"/>
            <a:ext cx="370200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Comparing </a:t>
            </a:r>
            <a:r>
              <a:rPr spc="50" dirty="0"/>
              <a:t>LOOC</a:t>
            </a:r>
            <a:r>
              <a:rPr spc="-40" dirty="0"/>
              <a:t> </a:t>
            </a:r>
            <a:r>
              <a:rPr spc="-30" dirty="0"/>
              <a:t>and</a:t>
            </a:r>
            <a:r>
              <a:rPr spc="-35" dirty="0"/>
              <a:t> </a:t>
            </a:r>
            <a:r>
              <a:rPr sz="1450" spc="-350" dirty="0">
                <a:latin typeface="Georgia"/>
                <a:cs typeface="Georgia"/>
              </a:rPr>
              <a:t>𝑘</a:t>
            </a:r>
            <a:r>
              <a:rPr spc="-350" dirty="0"/>
              <a:t>-</a:t>
            </a:r>
            <a:r>
              <a:rPr lang="en-US" spc="-350" dirty="0"/>
              <a:t>     </a:t>
            </a:r>
            <a:r>
              <a:rPr spc="-10" dirty="0"/>
              <a:t>fold</a:t>
            </a:r>
            <a:r>
              <a:rPr spc="-35" dirty="0"/>
              <a:t> </a:t>
            </a:r>
            <a:r>
              <a:rPr spc="50" dirty="0"/>
              <a:t>C</a:t>
            </a:r>
            <a:r>
              <a:rPr lang="en-US" spc="50" dirty="0"/>
              <a:t>ross </a:t>
            </a:r>
            <a:r>
              <a:rPr spc="50" dirty="0"/>
              <a:t>V</a:t>
            </a:r>
            <a:r>
              <a:rPr lang="en-US" spc="50" dirty="0"/>
              <a:t>alidation</a:t>
            </a:r>
            <a:endParaRPr sz="14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52344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95363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64193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90004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2330233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435762"/>
            <a:ext cx="5508625" cy="2606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1574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computational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time/effort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65" dirty="0">
                <a:solidFill>
                  <a:srgbClr val="FF0000"/>
                </a:solidFill>
                <a:latin typeface="Georgia"/>
                <a:cs typeface="Georgia"/>
              </a:rPr>
              <a:t>𝑘</a:t>
            </a:r>
            <a:r>
              <a:rPr sz="1100" spc="-265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lang="en-US" sz="1100" spc="-265" dirty="0">
                <a:solidFill>
                  <a:srgbClr val="FF0000"/>
                </a:solidFill>
                <a:latin typeface="Tahoma"/>
                <a:cs typeface="Tahoma"/>
              </a:rPr>
              <a:t>    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fold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CV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20" dirty="0">
                <a:solidFill>
                  <a:srgbClr val="FF0000"/>
                </a:solidFill>
                <a:latin typeface="Georgia"/>
                <a:cs typeface="Georgia"/>
              </a:rPr>
              <a:t>𝑘</a:t>
            </a:r>
            <a:r>
              <a:rPr sz="1100" spc="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1100" spc="60" dirty="0">
                <a:solidFill>
                  <a:srgbClr val="FF0000"/>
                </a:solidFill>
                <a:latin typeface="Georgia"/>
                <a:cs typeface="Georgia"/>
              </a:rPr>
              <a:t>  </a:t>
            </a:r>
            <a:r>
              <a:rPr sz="1100" spc="155" dirty="0">
                <a:solidFill>
                  <a:srgbClr val="FF0000"/>
                </a:solidFill>
                <a:latin typeface="Georgia"/>
                <a:cs typeface="Georgia"/>
              </a:rPr>
              <a:t>&lt;</a:t>
            </a:r>
            <a:r>
              <a:rPr sz="1100" spc="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spc="-430" dirty="0">
                <a:solidFill>
                  <a:srgbClr val="FF0000"/>
                </a:solidFill>
                <a:latin typeface="Georgia"/>
                <a:cs typeface="Georgia"/>
              </a:rPr>
              <a:t>𝑛</a:t>
            </a:r>
            <a:r>
              <a:rPr sz="1100" spc="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1100" spc="95" dirty="0">
                <a:solidFill>
                  <a:srgbClr val="FF0000"/>
                </a:solidFill>
                <a:latin typeface="Georgia"/>
                <a:cs typeface="Georgia"/>
              </a:rPr>
              <a:t> 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fewer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process.</a:t>
            </a:r>
            <a:endParaRPr sz="1100" dirty="0">
              <a:latin typeface="Tahoma"/>
              <a:cs typeface="Tahoma"/>
            </a:endParaRPr>
          </a:p>
          <a:p>
            <a:pPr marL="289560" marR="11938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LOOCV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biased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estimation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0" dirty="0">
                <a:latin typeface="Tahoma"/>
                <a:cs typeface="Tahoma"/>
              </a:rPr>
              <a:t> rate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observations.</a:t>
            </a:r>
            <a:endParaRPr sz="1100" dirty="0">
              <a:latin typeface="Tahoma"/>
              <a:cs typeface="Tahoma"/>
            </a:endParaRPr>
          </a:p>
          <a:p>
            <a:pPr marL="289560" marR="661670" indent="-277495">
              <a:lnSpc>
                <a:spcPct val="154000"/>
              </a:lnSpc>
            </a:pPr>
            <a:r>
              <a:rPr sz="1100" spc="-40" dirty="0">
                <a:latin typeface="Tahoma"/>
                <a:cs typeface="Tahoma"/>
              </a:rPr>
              <a:t>-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LOOCV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test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higher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variance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sz="1100" spc="-265" dirty="0">
                <a:latin typeface="Georgia"/>
                <a:cs typeface="Georgia"/>
              </a:rPr>
              <a:t>𝑘</a:t>
            </a:r>
            <a:r>
              <a:rPr lang="en-US" sz="1100" spc="-265" dirty="0">
                <a:latin typeface="Georgia"/>
                <a:cs typeface="Georgia"/>
              </a:rPr>
              <a:t>                                          </a:t>
            </a:r>
            <a:r>
              <a:rPr sz="1100" spc="-265" dirty="0">
                <a:latin typeface="Tahoma"/>
                <a:cs typeface="Tahoma"/>
              </a:rPr>
              <a:t>-</a:t>
            </a:r>
            <a:r>
              <a:rPr lang="en-US" sz="1100" spc="-265" dirty="0">
                <a:latin typeface="Tahoma"/>
                <a:cs typeface="Tahoma"/>
              </a:rPr>
              <a:t>      </a:t>
            </a:r>
            <a:r>
              <a:rPr sz="1100" spc="-10" dirty="0">
                <a:latin typeface="Tahoma"/>
                <a:cs typeface="Tahoma"/>
              </a:rPr>
              <a:t>fold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CV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65" dirty="0">
                <a:latin typeface="Tahoma"/>
                <a:cs typeface="Tahoma"/>
              </a:rPr>
              <a:t>(</a:t>
            </a:r>
            <a:r>
              <a:rPr sz="1100" spc="-265" dirty="0">
                <a:latin typeface="Georgia"/>
                <a:cs typeface="Georgia"/>
              </a:rPr>
              <a:t>𝑘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55" dirty="0">
                <a:latin typeface="Georgia"/>
                <a:cs typeface="Georgia"/>
              </a:rPr>
              <a:t>&lt;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60" dirty="0">
                <a:latin typeface="Georgia"/>
                <a:cs typeface="Georgia"/>
              </a:rPr>
              <a:t>𝑛</a:t>
            </a:r>
            <a:r>
              <a:rPr sz="1100" spc="-160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LOOCV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nearly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identical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sets</a:t>
            </a:r>
            <a:endParaRPr sz="1100" dirty="0">
              <a:latin typeface="Tahoma"/>
              <a:cs typeface="Tahoma"/>
            </a:endParaRPr>
          </a:p>
          <a:p>
            <a:pPr marL="289560" marR="50165">
              <a:lnSpc>
                <a:spcPct val="102600"/>
              </a:lnSpc>
              <a:spcBef>
                <a:spcPts val="680"/>
              </a:spcBef>
            </a:pPr>
            <a:r>
              <a:rPr sz="1100" spc="-25" dirty="0">
                <a:latin typeface="Tahoma"/>
                <a:cs typeface="Tahoma"/>
              </a:rPr>
              <a:t>thus,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correlated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another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would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65" dirty="0">
                <a:latin typeface="Georgia"/>
                <a:cs typeface="Georgia"/>
              </a:rPr>
              <a:t>𝑘</a:t>
            </a:r>
            <a:r>
              <a:rPr sz="1100" spc="-265" dirty="0">
                <a:latin typeface="Tahoma"/>
                <a:cs typeface="Tahoma"/>
              </a:rPr>
              <a:t>-</a:t>
            </a:r>
            <a:r>
              <a:rPr lang="en-US" sz="1100" spc="-265" dirty="0">
                <a:latin typeface="Tahoma"/>
                <a:cs typeface="Tahoma"/>
              </a:rPr>
              <a:t>       </a:t>
            </a:r>
            <a:r>
              <a:rPr sz="1100" spc="-10" dirty="0">
                <a:latin typeface="Tahoma"/>
                <a:cs typeface="Tahoma"/>
              </a:rPr>
              <a:t>fold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CV</a:t>
            </a:r>
            <a:endParaRPr sz="1100" dirty="0">
              <a:latin typeface="Tahoma"/>
              <a:cs typeface="Tahoma"/>
            </a:endParaRPr>
          </a:p>
          <a:p>
            <a:pPr marL="289560" marR="521334">
              <a:lnSpc>
                <a:spcPct val="102600"/>
              </a:lnSpc>
              <a:spcBef>
                <a:spcPts val="675"/>
              </a:spcBef>
            </a:pPr>
            <a:r>
              <a:rPr sz="1100" spc="-50" dirty="0">
                <a:latin typeface="Tahoma"/>
                <a:cs typeface="Tahoma"/>
              </a:rPr>
              <a:t>averaging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highly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correlated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quantities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higher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25" dirty="0">
                <a:latin typeface="Tahoma"/>
                <a:cs typeface="Tahoma"/>
              </a:rPr>
              <a:t> they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were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 </a:t>
            </a:r>
            <a:r>
              <a:rPr sz="1100" spc="-10" dirty="0">
                <a:latin typeface="Tahoma"/>
                <a:cs typeface="Tahoma"/>
              </a:rPr>
              <a:t>correlated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10" dirty="0">
                <a:latin typeface="Tahoma"/>
                <a:cs typeface="Tahoma"/>
              </a:rPr>
              <a:t>Thus,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bias-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trade-</a:t>
            </a:r>
            <a:r>
              <a:rPr sz="1100" spc="-20" dirty="0">
                <a:latin typeface="Tahoma"/>
                <a:cs typeface="Tahoma"/>
              </a:rPr>
              <a:t>off </a:t>
            </a:r>
            <a:r>
              <a:rPr sz="1100" spc="-60" dirty="0">
                <a:latin typeface="Tahoma"/>
                <a:cs typeface="Tahoma"/>
              </a:rPr>
              <a:t>when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choosing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20" dirty="0">
                <a:latin typeface="Georgia"/>
                <a:cs typeface="Georgia"/>
              </a:rPr>
              <a:t>𝑘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65" dirty="0">
                <a:latin typeface="Georgia"/>
                <a:cs typeface="Georgia"/>
              </a:rPr>
              <a:t>𝑘</a:t>
            </a:r>
            <a:r>
              <a:rPr sz="1100" spc="-265" dirty="0">
                <a:latin typeface="Tahoma"/>
                <a:cs typeface="Tahoma"/>
              </a:rPr>
              <a:t>-</a:t>
            </a:r>
            <a:r>
              <a:rPr sz="1100" spc="-20" dirty="0">
                <a:latin typeface="Tahoma"/>
                <a:cs typeface="Tahoma"/>
              </a:rPr>
              <a:t>fold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cross-</a:t>
            </a:r>
            <a:r>
              <a:rPr sz="1100" spc="-30" dirty="0">
                <a:latin typeface="Tahoma"/>
                <a:cs typeface="Tahoma"/>
              </a:rPr>
              <a:t>validation. </a:t>
            </a:r>
            <a:r>
              <a:rPr sz="1100" spc="-20" dirty="0">
                <a:latin typeface="Tahoma"/>
                <a:cs typeface="Tahoma"/>
              </a:rPr>
              <a:t>Typically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20" dirty="0">
                <a:latin typeface="Georgia"/>
                <a:cs typeface="Georgia"/>
              </a:rPr>
              <a:t>𝑘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55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5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0" dirty="0">
                <a:latin typeface="Tahoma"/>
                <a:cs typeface="Tahoma"/>
              </a:rPr>
              <a:t>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20" dirty="0">
                <a:latin typeface="Georgia"/>
                <a:cs typeface="Georgia"/>
              </a:rPr>
              <a:t>𝑘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55" dirty="0">
                <a:latin typeface="Georgia"/>
                <a:cs typeface="Georgia"/>
              </a:rPr>
              <a:t>=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10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used.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8CA3A40-26FD-2246-25E6-8268D94E4EE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Exercises:</a:t>
            </a:r>
            <a:r>
              <a:rPr spc="25" dirty="0"/>
              <a:t> </a:t>
            </a:r>
            <a:r>
              <a:rPr sz="1450" spc="-350" dirty="0">
                <a:latin typeface="Georgia"/>
                <a:cs typeface="Georgia"/>
              </a:rPr>
              <a:t>𝑘</a:t>
            </a:r>
            <a:r>
              <a:rPr spc="-350" dirty="0"/>
              <a:t>-</a:t>
            </a:r>
            <a:r>
              <a:rPr spc="-10" dirty="0"/>
              <a:t>fold</a:t>
            </a:r>
            <a:r>
              <a:rPr spc="-90" dirty="0"/>
              <a:t> </a:t>
            </a:r>
            <a:r>
              <a:rPr spc="50" dirty="0"/>
              <a:t>CV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09304"/>
            <a:ext cx="4217035" cy="1051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Resampling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Methods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Markdown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60" dirty="0">
                <a:latin typeface="Tahoma"/>
                <a:cs typeface="Tahoma"/>
              </a:rPr>
              <a:t>“</a:t>
            </a:r>
            <a:r>
              <a:rPr sz="1100" spc="-160" dirty="0">
                <a:latin typeface="Georgia"/>
                <a:cs typeface="Georgia"/>
              </a:rPr>
              <a:t>𝑘</a:t>
            </a:r>
            <a:r>
              <a:rPr sz="1100" spc="-160" dirty="0">
                <a:latin typeface="Tahoma"/>
                <a:cs typeface="Tahoma"/>
              </a:rPr>
              <a:t>-</a:t>
            </a:r>
            <a:r>
              <a:rPr sz="1100" spc="-10" dirty="0">
                <a:latin typeface="Tahoma"/>
                <a:cs typeface="Tahoma"/>
              </a:rPr>
              <a:t>fold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CV”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35" dirty="0">
                <a:latin typeface="Tahoma"/>
                <a:cs typeface="Tahoma"/>
              </a:rPr>
              <a:t> together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5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minutes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students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questions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60" dirty="0">
                <a:latin typeface="Tahoma"/>
                <a:cs typeface="Tahoma"/>
              </a:rPr>
              <a:t>“</a:t>
            </a:r>
            <a:r>
              <a:rPr sz="1100" spc="-160" dirty="0">
                <a:latin typeface="Georgia"/>
                <a:cs typeface="Georgia"/>
              </a:rPr>
              <a:t>𝑘</a:t>
            </a:r>
            <a:r>
              <a:rPr sz="1100" spc="-160" dirty="0">
                <a:latin typeface="Tahoma"/>
                <a:cs typeface="Tahoma"/>
              </a:rPr>
              <a:t>-</a:t>
            </a:r>
            <a:r>
              <a:rPr sz="1100" spc="-10" dirty="0">
                <a:latin typeface="Tahoma"/>
                <a:cs typeface="Tahoma"/>
              </a:rPr>
              <a:t>fold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CV”. </a:t>
            </a:r>
            <a:r>
              <a:rPr sz="1100" spc="-35" dirty="0">
                <a:latin typeface="Tahoma"/>
                <a:cs typeface="Tahoma"/>
              </a:rPr>
              <a:t>Questions </a:t>
            </a:r>
            <a:r>
              <a:rPr sz="1100" spc="-40" dirty="0">
                <a:latin typeface="Tahoma"/>
                <a:cs typeface="Tahoma"/>
              </a:rPr>
              <a:t>should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home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allow.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9ED8AA3A-5C34-9845-B2C7-2524EDC671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114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Bootstrap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495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7970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3780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95918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501446"/>
            <a:ext cx="5553075" cy="2433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74930">
              <a:lnSpc>
                <a:spcPct val="1026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Suppose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wish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population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Toronto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30" dirty="0">
                <a:latin typeface="Georgia"/>
                <a:cs typeface="Georgia"/>
              </a:rPr>
              <a:t>𝜇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size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40" dirty="0">
                <a:latin typeface="Georgia"/>
                <a:cs typeface="Georgia"/>
              </a:rPr>
              <a:t>𝑛</a:t>
            </a:r>
            <a:r>
              <a:rPr sz="1100" spc="-240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80" dirty="0">
                <a:latin typeface="Georgia"/>
                <a:cs typeface="Georgia"/>
              </a:rPr>
              <a:t>𝜇</a:t>
            </a:r>
            <a:r>
              <a:rPr sz="1125" spc="-569" baseline="-22222" dirty="0">
                <a:latin typeface="Georgia"/>
                <a:cs typeface="Georgia"/>
              </a:rPr>
              <a:t>𝑠</a:t>
            </a:r>
            <a:r>
              <a:rPr sz="1125" spc="337" baseline="-22222" dirty="0">
                <a:latin typeface="Georgia"/>
                <a:cs typeface="Georgia"/>
              </a:rPr>
              <a:t> </a:t>
            </a:r>
            <a:r>
              <a:rPr lang="en-US" sz="1125" spc="337" baseline="-22222" dirty="0">
                <a:latin typeface="Georgia"/>
                <a:cs typeface="Georgi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give</a:t>
            </a:r>
            <a:r>
              <a:rPr sz="1100" spc="-35" dirty="0">
                <a:latin typeface="Tahoma"/>
                <a:cs typeface="Tahoma"/>
              </a:rPr>
              <a:t> 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indication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how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population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5" dirty="0">
                <a:latin typeface="Georgia"/>
                <a:cs typeface="Georgia"/>
              </a:rPr>
              <a:t>𝜇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bootstrap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used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quantify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uncertainty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20" dirty="0">
                <a:latin typeface="Tahoma"/>
                <a:cs typeface="Tahoma"/>
              </a:rPr>
              <a:t>way:</a:t>
            </a:r>
            <a:endParaRPr sz="1100" dirty="0">
              <a:latin typeface="Tahoma"/>
              <a:cs typeface="Tahoma"/>
            </a:endParaRPr>
          </a:p>
          <a:p>
            <a:pPr marL="314960" marR="30480">
              <a:lnSpc>
                <a:spcPct val="102600"/>
              </a:lnSpc>
              <a:spcBef>
                <a:spcPts val="680"/>
              </a:spcBef>
            </a:pPr>
            <a:r>
              <a:rPr sz="1100" spc="-30" dirty="0">
                <a:latin typeface="Tahoma"/>
                <a:cs typeface="Tahoma"/>
              </a:rPr>
              <a:t>Randomly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30" dirty="0">
                <a:latin typeface="Georgia"/>
                <a:cs typeface="Georgia"/>
              </a:rPr>
              <a:t>𝑛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0" dirty="0">
                <a:latin typeface="Tahoma"/>
                <a:cs typeface="Tahoma"/>
              </a:rPr>
              <a:t> from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acquire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size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(repeat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allowed).</a:t>
            </a:r>
            <a:endParaRPr sz="1100" dirty="0">
              <a:latin typeface="Tahoma"/>
              <a:cs typeface="Tahoma"/>
            </a:endParaRPr>
          </a:p>
          <a:p>
            <a:pPr marL="314960" marR="1316355">
              <a:lnSpc>
                <a:spcPct val="154000"/>
              </a:lnSpc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desired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(i.e.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average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age)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sample. </a:t>
            </a:r>
            <a:r>
              <a:rPr sz="1100" spc="-30" dirty="0">
                <a:latin typeface="Tahoma"/>
                <a:cs typeface="Tahoma"/>
              </a:rPr>
              <a:t>Repeat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steps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1-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times.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(SE)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estimates.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method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able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variability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mean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280" dirty="0">
                <a:latin typeface="Georgia"/>
                <a:cs typeface="Georgia"/>
              </a:rPr>
              <a:t>𝜇</a:t>
            </a:r>
            <a:r>
              <a:rPr sz="1125" spc="-419" baseline="-22222" dirty="0">
                <a:latin typeface="Georgia"/>
                <a:cs typeface="Georgia"/>
              </a:rPr>
              <a:t>𝑠</a:t>
            </a:r>
            <a:r>
              <a:rPr sz="1100" spc="-28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7AA50270-1338-7DA3-DBE1-06572D5952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8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Bootstrap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19798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Resampling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Methods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Markdown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Bootstrap”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together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10A5B3E-4EB7-F7D5-3DED-99E24FE7DE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0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Chapter</a:t>
            </a:r>
            <a:r>
              <a:rPr spc="-45" dirty="0"/>
              <a:t> </a:t>
            </a:r>
            <a:r>
              <a:rPr dirty="0"/>
              <a:t>5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ISLR2</a:t>
            </a:r>
            <a:r>
              <a:rPr spc="-4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dirty="0"/>
              <a:t>ISLP</a:t>
            </a:r>
            <a:r>
              <a:rPr spc="-40" dirty="0"/>
              <a:t> </a:t>
            </a:r>
            <a:r>
              <a:rPr spc="-10" dirty="0"/>
              <a:t>books:</a:t>
            </a: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pc="-35" dirty="0"/>
              <a:t>James,</a:t>
            </a:r>
            <a:r>
              <a:rPr spc="-40" dirty="0"/>
              <a:t> </a:t>
            </a:r>
            <a:r>
              <a:rPr spc="-35" dirty="0"/>
              <a:t>Gareth,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35" dirty="0"/>
              <a:t> </a:t>
            </a:r>
            <a:r>
              <a:rPr spc="-30" dirty="0"/>
              <a:t>“Resampling</a:t>
            </a:r>
            <a:r>
              <a:rPr spc="-40" dirty="0"/>
              <a:t> </a:t>
            </a:r>
            <a:r>
              <a:rPr spc="-20" dirty="0"/>
              <a:t>Methods.”</a:t>
            </a:r>
            <a:r>
              <a:rPr spc="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R,</a:t>
            </a:r>
            <a:r>
              <a:rPr spc="-10" dirty="0"/>
              <a:t> </a:t>
            </a:r>
            <a:r>
              <a:rPr spc="-40" dirty="0"/>
              <a:t>2nd</a:t>
            </a:r>
            <a:r>
              <a:rPr spc="-5" dirty="0"/>
              <a:t> </a:t>
            </a:r>
            <a:r>
              <a:rPr spc="-50" dirty="0"/>
              <a:t>ed.,</a:t>
            </a:r>
            <a:r>
              <a:rPr spc="-10" dirty="0"/>
              <a:t> </a:t>
            </a:r>
            <a:r>
              <a:rPr spc="-40" dirty="0"/>
              <a:t>Springer,</a:t>
            </a:r>
            <a:r>
              <a:rPr spc="-10" dirty="0"/>
              <a:t> 2021.</a:t>
            </a: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pc="-35" dirty="0"/>
              <a:t>James,</a:t>
            </a:r>
            <a:r>
              <a:rPr spc="-40" dirty="0"/>
              <a:t> </a:t>
            </a:r>
            <a:r>
              <a:rPr spc="-35" dirty="0"/>
              <a:t>Gareth,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35" dirty="0"/>
              <a:t> </a:t>
            </a:r>
            <a:r>
              <a:rPr spc="-30" dirty="0"/>
              <a:t>“Resampling</a:t>
            </a:r>
            <a:r>
              <a:rPr spc="-40" dirty="0"/>
              <a:t> </a:t>
            </a:r>
            <a:r>
              <a:rPr spc="-20" dirty="0"/>
              <a:t>Methods.”</a:t>
            </a:r>
            <a:r>
              <a:rPr spc="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Python,</a:t>
            </a:r>
            <a:r>
              <a:rPr spc="-15" dirty="0"/>
              <a:t> </a:t>
            </a:r>
            <a:r>
              <a:rPr spc="-40" dirty="0"/>
              <a:t>Springer,</a:t>
            </a:r>
            <a:r>
              <a:rPr spc="-20" dirty="0"/>
              <a:t> </a:t>
            </a:r>
            <a:r>
              <a:rPr spc="-10" dirty="0"/>
              <a:t>2023.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A1FDF64-AB32-FE91-9B1F-71D46DC8C6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0065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158771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690" y="1001249"/>
            <a:ext cx="5508625" cy="131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Resampling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5" dirty="0">
                <a:latin typeface="Tahoma"/>
                <a:cs typeface="Tahoma"/>
              </a:rPr>
              <a:t> drawing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fitting 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interest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subset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repeated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many </a:t>
            </a:r>
            <a:r>
              <a:rPr sz="1100" spc="-25" dirty="0">
                <a:latin typeface="Tahoma"/>
                <a:cs typeface="Tahoma"/>
              </a:rPr>
              <a:t>times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allows </a:t>
            </a:r>
            <a:r>
              <a:rPr sz="1100" spc="-20" dirty="0">
                <a:latin typeface="Tahoma"/>
                <a:cs typeface="Tahoma"/>
              </a:rPr>
              <a:t>us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gain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30" dirty="0">
                <a:latin typeface="Tahoma"/>
                <a:cs typeface="Tahoma"/>
              </a:rPr>
              <a:t> information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without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requiring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 marL="289560" marR="2707640" indent="-27749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resampling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methods: </a:t>
            </a: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10" dirty="0">
                <a:latin typeface="Tahoma"/>
                <a:cs typeface="Tahoma"/>
              </a:rPr>
              <a:t>validation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bootstrap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0D8D0DF9-B5AE-0C7A-B432-F4C40BA9C7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Validation</a:t>
            </a:r>
            <a:r>
              <a:rPr spc="-5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spc="-3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2565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8376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89998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416212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67432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1719" y="635341"/>
            <a:ext cx="5191125" cy="2171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validation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set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approach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observations.</a:t>
            </a:r>
            <a:endParaRPr sz="1100" dirty="0">
              <a:latin typeface="Tahoma"/>
              <a:cs typeface="Tahoma"/>
            </a:endParaRPr>
          </a:p>
          <a:p>
            <a:pPr marL="289560" marR="276860">
              <a:lnSpc>
                <a:spcPct val="154000"/>
              </a:lnSpc>
            </a:pPr>
            <a:r>
              <a:rPr sz="1100" spc="-30" dirty="0">
                <a:latin typeface="Tahoma"/>
                <a:cs typeface="Tahoma"/>
              </a:rPr>
              <a:t>Randomly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divide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training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validation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20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Predict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rate.</a:t>
            </a:r>
            <a:endParaRPr sz="1100" dirty="0">
              <a:latin typeface="Tahoma"/>
              <a:cs typeface="Tahoma"/>
            </a:endParaRPr>
          </a:p>
          <a:p>
            <a:pPr marR="749300" algn="ctr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Tahoma"/>
                <a:cs typeface="Tahoma"/>
              </a:rPr>
              <a:t>Finding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depends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 dirty="0">
              <a:latin typeface="Tahoma"/>
              <a:cs typeface="Tahoma"/>
            </a:endParaRPr>
          </a:p>
          <a:p>
            <a:pPr marR="709930" algn="ctr">
              <a:lnSpc>
                <a:spcPct val="100000"/>
              </a:lnSpc>
              <a:spcBef>
                <a:spcPts val="715"/>
              </a:spcBef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setting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(MSE)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usually</a:t>
            </a:r>
            <a:r>
              <a:rPr sz="1100" spc="-10" dirty="0">
                <a:latin typeface="Tahoma"/>
                <a:cs typeface="Tahoma"/>
              </a:rPr>
              <a:t> used.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classification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setting,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misclassified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used.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D1C3208A-4C64-766C-0AB9-5C4C94A65B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Validation</a:t>
            </a:r>
            <a:r>
              <a:rPr spc="-5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spc="-3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839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2858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864905"/>
            <a:ext cx="5508625" cy="14020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potential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drawback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approach: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validation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can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highly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variable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 </a:t>
            </a:r>
            <a:r>
              <a:rPr sz="1100" spc="-40" dirty="0">
                <a:latin typeface="Tahoma"/>
                <a:cs typeface="Tahoma"/>
              </a:rPr>
              <a:t>observations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included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versus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overestimate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being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smaller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extension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accounts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issues.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C05A4124-EDE8-29FA-B1BA-6DF5CBF119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Validation</a:t>
            </a:r>
            <a:r>
              <a:rPr spc="-60" dirty="0"/>
              <a:t> </a:t>
            </a:r>
            <a:r>
              <a:rPr dirty="0"/>
              <a:t>Set</a:t>
            </a:r>
            <a:r>
              <a:rPr spc="-60" dirty="0"/>
              <a:t> </a:t>
            </a:r>
            <a:r>
              <a:rPr spc="-3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8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9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903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714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20" dirty="0"/>
              <a:t>Open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Resampling</a:t>
            </a:r>
            <a:r>
              <a:rPr spc="-35" dirty="0"/>
              <a:t> </a:t>
            </a:r>
            <a:r>
              <a:rPr spc="-10" dirty="0"/>
              <a:t>Methods</a:t>
            </a:r>
            <a:r>
              <a:rPr spc="-40" dirty="0"/>
              <a:t> </a:t>
            </a:r>
            <a:r>
              <a:rPr dirty="0"/>
              <a:t>R</a:t>
            </a:r>
            <a:r>
              <a:rPr spc="-35" dirty="0"/>
              <a:t> </a:t>
            </a:r>
            <a:r>
              <a:rPr spc="-30" dirty="0"/>
              <a:t>Markdown</a:t>
            </a:r>
            <a:r>
              <a:rPr spc="-40" dirty="0"/>
              <a:t> </a:t>
            </a:r>
            <a:r>
              <a:rPr spc="-20" dirty="0"/>
              <a:t>or</a:t>
            </a:r>
            <a:r>
              <a:rPr spc="-35" dirty="0"/>
              <a:t> </a:t>
            </a:r>
            <a:r>
              <a:rPr spc="-25" dirty="0"/>
              <a:t>Jupyter</a:t>
            </a:r>
            <a:r>
              <a:rPr spc="-40" dirty="0"/>
              <a:t> </a:t>
            </a:r>
            <a:r>
              <a:rPr spc="-25" dirty="0"/>
              <a:t>Notebook</a:t>
            </a:r>
            <a:r>
              <a:rPr spc="-35" dirty="0"/>
              <a:t> </a:t>
            </a:r>
            <a:r>
              <a:rPr spc="-10" dirty="0"/>
              <a:t>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dirty="0"/>
              <a:t>Go</a:t>
            </a:r>
            <a:r>
              <a:rPr spc="-65" dirty="0"/>
              <a:t> </a:t>
            </a:r>
            <a:r>
              <a:rPr spc="-50" dirty="0"/>
              <a:t>over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dirty="0"/>
              <a:t>“Getting</a:t>
            </a:r>
            <a:r>
              <a:rPr spc="-45" dirty="0"/>
              <a:t> </a:t>
            </a:r>
            <a:r>
              <a:rPr spc="-10" dirty="0"/>
              <a:t>Started”</a:t>
            </a:r>
            <a:r>
              <a:rPr spc="-45" dirty="0"/>
              <a:t> </a:t>
            </a:r>
            <a:r>
              <a:rPr spc="-30" dirty="0"/>
              <a:t>section</a:t>
            </a:r>
            <a:r>
              <a:rPr spc="-45" dirty="0"/>
              <a:t> </a:t>
            </a:r>
            <a:r>
              <a:rPr spc="-35" dirty="0"/>
              <a:t>together</a:t>
            </a:r>
            <a:r>
              <a:rPr spc="-45" dirty="0"/>
              <a:t> </a:t>
            </a:r>
            <a:r>
              <a:rPr spc="-30" dirty="0"/>
              <a:t>as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class.</a:t>
            </a: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dirty="0"/>
              <a:t>Go</a:t>
            </a:r>
            <a:r>
              <a:rPr spc="-40" dirty="0"/>
              <a:t> </a:t>
            </a:r>
            <a:r>
              <a:rPr spc="-50" dirty="0"/>
              <a:t>over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dirty="0"/>
              <a:t>“The</a:t>
            </a:r>
            <a:r>
              <a:rPr spc="-40" dirty="0"/>
              <a:t> </a:t>
            </a:r>
            <a:r>
              <a:rPr spc="-10" dirty="0"/>
              <a:t>Validation</a:t>
            </a:r>
            <a:r>
              <a:rPr spc="-35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spc="-20" dirty="0"/>
              <a:t>Approach”</a:t>
            </a:r>
            <a:r>
              <a:rPr spc="-40" dirty="0"/>
              <a:t> </a:t>
            </a:r>
            <a:r>
              <a:rPr spc="-30" dirty="0"/>
              <a:t>section</a:t>
            </a:r>
            <a:r>
              <a:rPr spc="-35" dirty="0"/>
              <a:t> together</a:t>
            </a:r>
            <a:r>
              <a:rPr spc="-40" dirty="0"/>
              <a:t> </a:t>
            </a:r>
            <a:r>
              <a:rPr spc="-30"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class.</a:t>
            </a:r>
          </a:p>
          <a:p>
            <a:pPr marL="289560" marR="5080">
              <a:lnSpc>
                <a:spcPct val="154000"/>
              </a:lnSpc>
            </a:pPr>
            <a:r>
              <a:rPr dirty="0"/>
              <a:t>5</a:t>
            </a:r>
            <a:r>
              <a:rPr spc="-40" dirty="0"/>
              <a:t> </a:t>
            </a:r>
            <a:r>
              <a:rPr spc="-35" dirty="0"/>
              <a:t>minutes</a:t>
            </a:r>
            <a:r>
              <a:rPr spc="-40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spc="-35" dirty="0"/>
              <a:t>students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40" dirty="0"/>
              <a:t>complete </a:t>
            </a:r>
            <a:r>
              <a:rPr spc="-10" dirty="0"/>
              <a:t>the</a:t>
            </a:r>
            <a:r>
              <a:rPr spc="-40" dirty="0"/>
              <a:t> questions </a:t>
            </a:r>
            <a:r>
              <a:rPr spc="-20" dirty="0"/>
              <a:t>from</a:t>
            </a:r>
            <a:r>
              <a:rPr spc="-40" dirty="0"/>
              <a:t> </a:t>
            </a:r>
            <a:r>
              <a:rPr dirty="0"/>
              <a:t>“The</a:t>
            </a:r>
            <a:r>
              <a:rPr spc="-35" dirty="0"/>
              <a:t> </a:t>
            </a:r>
            <a:r>
              <a:rPr spc="-10" dirty="0"/>
              <a:t>Validation</a:t>
            </a:r>
            <a:r>
              <a:rPr spc="-4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spc="-35" dirty="0"/>
              <a:t>Approach”. Questions </a:t>
            </a:r>
            <a:r>
              <a:rPr spc="-40" dirty="0"/>
              <a:t>should</a:t>
            </a:r>
            <a:r>
              <a:rPr spc="-30" dirty="0"/>
              <a:t> </a:t>
            </a:r>
            <a:r>
              <a:rPr spc="-10" dirty="0"/>
              <a:t>be</a:t>
            </a:r>
            <a:r>
              <a:rPr spc="-35" dirty="0"/>
              <a:t> </a:t>
            </a:r>
            <a:r>
              <a:rPr spc="-40" dirty="0"/>
              <a:t>completed</a:t>
            </a:r>
            <a:r>
              <a:rPr spc="-3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-60" dirty="0"/>
              <a:t>home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spc="-10" dirty="0"/>
              <a:t>time</a:t>
            </a:r>
            <a:r>
              <a:rPr spc="-35" dirty="0"/>
              <a:t> </a:t>
            </a:r>
            <a:r>
              <a:rPr spc="-55"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F8698AA-1F33-4C76-5FC7-3D8229CE70D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Leave-</a:t>
            </a:r>
            <a:r>
              <a:rPr spc="-45" dirty="0"/>
              <a:t>One-</a:t>
            </a:r>
            <a:r>
              <a:rPr dirty="0"/>
              <a:t>Out</a:t>
            </a:r>
            <a:r>
              <a:rPr spc="35" dirty="0"/>
              <a:t> </a:t>
            </a:r>
            <a:r>
              <a:rPr spc="-35" dirty="0"/>
              <a:t>Cross-</a:t>
            </a:r>
            <a:r>
              <a:rPr spc="-3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14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25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837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648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818437"/>
            <a:ext cx="5508625" cy="1655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Leave-one-</a:t>
            </a:r>
            <a:r>
              <a:rPr sz="1100" spc="-20" dirty="0">
                <a:latin typeface="Tahoma"/>
                <a:cs typeface="Tahoma"/>
              </a:rPr>
              <a:t>out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cross-</a:t>
            </a:r>
            <a:r>
              <a:rPr sz="1100" spc="-30" dirty="0">
                <a:latin typeface="Tahoma"/>
                <a:cs typeface="Tahoma"/>
              </a:rPr>
              <a:t>validation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(LOOCV)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follows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steps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approach except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validation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just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single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observation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Then,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Fit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289560" marR="825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Make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0" dirty="0">
                <a:latin typeface="Tahoma"/>
                <a:cs typeface="Tahoma"/>
              </a:rPr>
              <a:t> observation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model. </a:t>
            </a: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error.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0" dirty="0">
                <a:latin typeface="Tahoma"/>
                <a:cs typeface="Tahoma"/>
              </a:rPr>
              <a:t>Repeat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LOOCV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average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30" dirty="0">
                <a:latin typeface="Georgia"/>
                <a:cs typeface="Georgia"/>
              </a:rPr>
              <a:t>𝑛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errors.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F9E4E11-20EC-5BCE-6EA5-B26B7E1FE2D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Leave-</a:t>
            </a:r>
            <a:r>
              <a:rPr spc="-45" dirty="0"/>
              <a:t>One-</a:t>
            </a:r>
            <a:r>
              <a:rPr dirty="0"/>
              <a:t>Out</a:t>
            </a:r>
            <a:r>
              <a:rPr spc="35" dirty="0"/>
              <a:t> </a:t>
            </a:r>
            <a:r>
              <a:rPr spc="-35" dirty="0"/>
              <a:t>Cross-</a:t>
            </a:r>
            <a:r>
              <a:rPr spc="-3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0163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182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968169"/>
            <a:ext cx="536892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LOOCV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better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validation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approach?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It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bias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does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overestimate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lot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289560" marR="381635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LOOCV</a:t>
            </a:r>
            <a:r>
              <a:rPr sz="1100" spc="-25" dirty="0">
                <a:latin typeface="Tahoma"/>
                <a:cs typeface="Tahoma"/>
              </a:rPr>
              <a:t> result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randomness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25" dirty="0">
                <a:latin typeface="Tahoma"/>
                <a:cs typeface="Tahoma"/>
              </a:rPr>
              <a:t> and validation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splits.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9268B9E1-617F-9729-27BF-E50535E844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100" dirty="0"/>
              <a:t> </a:t>
            </a:r>
            <a:r>
              <a:rPr spc="-40" dirty="0"/>
              <a:t>Leave-</a:t>
            </a:r>
            <a:r>
              <a:rPr spc="-45" dirty="0"/>
              <a:t>One-</a:t>
            </a:r>
            <a:r>
              <a:rPr dirty="0"/>
              <a:t>Out</a:t>
            </a:r>
            <a:r>
              <a:rPr spc="-35" dirty="0"/>
              <a:t> Cross-</a:t>
            </a:r>
            <a:r>
              <a:rPr spc="-3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6721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2533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5520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933739"/>
            <a:ext cx="4629150" cy="12299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Resampling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Methods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Markdown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“Leave-One-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35" dirty="0">
                <a:latin typeface="Tahoma"/>
                <a:cs typeface="Tahoma"/>
              </a:rPr>
              <a:t> Cross-</a:t>
            </a:r>
            <a:r>
              <a:rPr sz="1100" spc="-10" dirty="0">
                <a:latin typeface="Tahoma"/>
                <a:cs typeface="Tahoma"/>
              </a:rPr>
              <a:t>Validation”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35" dirty="0">
                <a:latin typeface="Tahoma"/>
                <a:cs typeface="Tahoma"/>
              </a:rPr>
              <a:t> together</a:t>
            </a:r>
            <a:r>
              <a:rPr sz="1100" spc="-30" dirty="0">
                <a:latin typeface="Tahoma"/>
                <a:cs typeface="Tahoma"/>
              </a:rPr>
              <a:t> 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  <a:p>
            <a:pPr marL="289560" marR="118745">
              <a:lnSpc>
                <a:spcPct val="102699"/>
              </a:lnSpc>
              <a:spcBef>
                <a:spcPts val="675"/>
              </a:spcBef>
            </a:pPr>
            <a:r>
              <a:rPr sz="1100" spc="-20" dirty="0">
                <a:latin typeface="Tahoma"/>
                <a:cs typeface="Tahoma"/>
              </a:rPr>
              <a:t>10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minutes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students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questions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“Leave-One-</a:t>
            </a:r>
            <a:r>
              <a:rPr sz="1100" spc="-25" dirty="0">
                <a:latin typeface="Tahoma"/>
                <a:cs typeface="Tahoma"/>
              </a:rPr>
              <a:t>Out </a:t>
            </a:r>
            <a:r>
              <a:rPr sz="1100" spc="-35" dirty="0">
                <a:latin typeface="Tahoma"/>
                <a:cs typeface="Tahoma"/>
              </a:rPr>
              <a:t>Cross-</a:t>
            </a:r>
            <a:r>
              <a:rPr sz="1100" spc="-10" dirty="0">
                <a:latin typeface="Tahoma"/>
                <a:cs typeface="Tahoma"/>
              </a:rPr>
              <a:t>Validation”.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Tahoma"/>
                <a:cs typeface="Tahoma"/>
              </a:rPr>
              <a:t>Questions </a:t>
            </a:r>
            <a:r>
              <a:rPr sz="1100" spc="-40" dirty="0">
                <a:latin typeface="Tahoma"/>
                <a:cs typeface="Tahoma"/>
              </a:rPr>
              <a:t>should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home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allow.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0E22E4F2-B7F4-4BC3-10E1-D1CE4A5583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983B5A1-BD25-17D5-5A40-BFB3507870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5536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83B5A1-BD25-17D5-5A40-BFB350787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5" y="57912"/>
            <a:ext cx="321564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50" spc="-330" dirty="0">
                <a:latin typeface="Georgia"/>
                <a:cs typeface="Georgia"/>
              </a:rPr>
              <a:t>𝑘                  </a:t>
            </a:r>
            <a:r>
              <a:rPr lang="en-US" spc="-330" dirty="0"/>
              <a:t>-     </a:t>
            </a:r>
            <a:r>
              <a:rPr lang="en-US" spc="-10" dirty="0"/>
              <a:t>Fo</a:t>
            </a:r>
            <a:r>
              <a:rPr spc="-10" dirty="0"/>
              <a:t>ld </a:t>
            </a:r>
            <a:r>
              <a:rPr spc="-35" dirty="0"/>
              <a:t>Cross-</a:t>
            </a:r>
            <a:r>
              <a:rPr spc="-30" dirty="0"/>
              <a:t>Validation</a:t>
            </a:r>
            <a:endParaRPr sz="14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08879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34691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605025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86314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90"/>
              </a:spcBef>
            </a:pPr>
            <a:r>
              <a:rPr spc="-265" dirty="0">
                <a:latin typeface="Georgia"/>
                <a:cs typeface="Georgia"/>
              </a:rPr>
              <a:t>𝑘</a:t>
            </a:r>
            <a:r>
              <a:rPr lang="en-US" spc="-265" dirty="0">
                <a:latin typeface="Georgia"/>
                <a:cs typeface="Georgia"/>
              </a:rPr>
              <a:t>                                                                       </a:t>
            </a:r>
            <a:r>
              <a:rPr spc="-265" dirty="0"/>
              <a:t>-</a:t>
            </a:r>
            <a:r>
              <a:rPr lang="en-US" spc="-265" dirty="0"/>
              <a:t>    </a:t>
            </a:r>
            <a:r>
              <a:rPr spc="-10" dirty="0"/>
              <a:t>fold</a:t>
            </a:r>
            <a:r>
              <a:rPr spc="-80" dirty="0"/>
              <a:t> </a:t>
            </a:r>
            <a:r>
              <a:rPr spc="-50" dirty="0"/>
              <a:t>cross</a:t>
            </a:r>
            <a:r>
              <a:rPr spc="-35" dirty="0"/>
              <a:t> </a:t>
            </a:r>
            <a:r>
              <a:rPr spc="-25" dirty="0"/>
              <a:t>validation</a:t>
            </a:r>
            <a:r>
              <a:rPr spc="-35" dirty="0"/>
              <a:t> </a:t>
            </a:r>
            <a:r>
              <a:rPr spc="-40" dirty="0"/>
              <a:t>involves</a:t>
            </a:r>
            <a:r>
              <a:rPr spc="-35" dirty="0"/>
              <a:t> </a:t>
            </a:r>
            <a:r>
              <a:rPr spc="-40" dirty="0"/>
              <a:t>randomly</a:t>
            </a:r>
            <a:r>
              <a:rPr spc="-30" dirty="0"/>
              <a:t> </a:t>
            </a:r>
            <a:r>
              <a:rPr spc="-25" dirty="0"/>
              <a:t>dividing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0" dirty="0"/>
              <a:t>set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45" dirty="0"/>
              <a:t>observations</a:t>
            </a:r>
            <a:r>
              <a:rPr spc="-3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spc="-520" dirty="0">
                <a:latin typeface="Georgia"/>
                <a:cs typeface="Georgia"/>
              </a:rPr>
              <a:t>𝑘</a:t>
            </a:r>
            <a:r>
              <a:rPr spc="110" dirty="0">
                <a:latin typeface="Georgia"/>
                <a:cs typeface="Georgia"/>
              </a:rPr>
              <a:t> </a:t>
            </a:r>
            <a:r>
              <a:rPr spc="-35" dirty="0"/>
              <a:t>approximately </a:t>
            </a:r>
            <a:r>
              <a:rPr spc="-30" dirty="0"/>
              <a:t>equally</a:t>
            </a:r>
            <a:r>
              <a:rPr spc="-60" dirty="0"/>
              <a:t> </a:t>
            </a:r>
            <a:r>
              <a:rPr spc="-30" dirty="0"/>
              <a:t>sized</a:t>
            </a:r>
            <a:r>
              <a:rPr spc="-55" dirty="0"/>
              <a:t> </a:t>
            </a:r>
            <a:r>
              <a:rPr spc="-35" dirty="0"/>
              <a:t>groups.</a:t>
            </a:r>
            <a:r>
              <a:rPr spc="30" dirty="0"/>
              <a:t> </a:t>
            </a:r>
            <a:r>
              <a:rPr spc="-10" dirty="0"/>
              <a:t>Then,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dirty="0"/>
              <a:t>Fit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30" dirty="0"/>
              <a:t>model</a:t>
            </a:r>
            <a:r>
              <a:rPr spc="-35" dirty="0"/>
              <a:t> using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45" dirty="0"/>
              <a:t>observations</a:t>
            </a:r>
            <a:r>
              <a:rPr spc="-35" dirty="0"/>
              <a:t> </a:t>
            </a:r>
            <a:r>
              <a:rPr spc="-20" dirty="0"/>
              <a:t>from</a:t>
            </a:r>
            <a:r>
              <a:rPr spc="-35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but</a:t>
            </a:r>
            <a:r>
              <a:rPr spc="-35" dirty="0"/>
              <a:t> </a:t>
            </a:r>
            <a:r>
              <a:rPr spc="-50" dirty="0"/>
              <a:t>one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10" dirty="0"/>
              <a:t>groups.</a:t>
            </a:r>
          </a:p>
          <a:p>
            <a:pPr marL="289560" marR="669290">
              <a:lnSpc>
                <a:spcPct val="154000"/>
              </a:lnSpc>
            </a:pPr>
            <a:r>
              <a:rPr dirty="0"/>
              <a:t>Make</a:t>
            </a:r>
            <a:r>
              <a:rPr spc="-50" dirty="0"/>
              <a:t> </a:t>
            </a:r>
            <a:r>
              <a:rPr spc="-35" dirty="0"/>
              <a:t>predictions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65" dirty="0"/>
              <a:t>response</a:t>
            </a:r>
            <a:r>
              <a:rPr spc="-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45" dirty="0"/>
              <a:t>observations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40" dirty="0"/>
              <a:t>remaining</a:t>
            </a:r>
            <a:r>
              <a:rPr spc="-35" dirty="0"/>
              <a:t> </a:t>
            </a:r>
            <a:r>
              <a:rPr spc="-45" dirty="0"/>
              <a:t>group. </a:t>
            </a:r>
            <a:r>
              <a:rPr spc="-30" dirty="0"/>
              <a:t>Compute</a:t>
            </a:r>
            <a:r>
              <a:rPr spc="-50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25" dirty="0"/>
              <a:t>validation</a:t>
            </a:r>
            <a:r>
              <a:rPr spc="-45" dirty="0"/>
              <a:t> </a:t>
            </a:r>
            <a:r>
              <a:rPr spc="-20" dirty="0"/>
              <a:t>set</a:t>
            </a:r>
            <a:r>
              <a:rPr spc="-45" dirty="0"/>
              <a:t> </a:t>
            </a:r>
            <a:r>
              <a:rPr spc="-10" dirty="0"/>
              <a:t>error.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30" dirty="0"/>
              <a:t>Repeat</a:t>
            </a:r>
            <a:r>
              <a:rPr spc="-35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spc="-60" dirty="0"/>
              <a:t>process</a:t>
            </a:r>
            <a:r>
              <a:rPr spc="-25" dirty="0"/>
              <a:t> </a:t>
            </a:r>
            <a:r>
              <a:rPr spc="-20" dirty="0"/>
              <a:t>for</a:t>
            </a:r>
            <a:r>
              <a:rPr spc="-30" dirty="0"/>
              <a:t> </a:t>
            </a:r>
            <a:r>
              <a:rPr spc="-50" dirty="0"/>
              <a:t>each</a:t>
            </a:r>
            <a:r>
              <a:rPr spc="-30" dirty="0"/>
              <a:t> </a:t>
            </a:r>
            <a:r>
              <a:rPr spc="-10" dirty="0"/>
              <a:t>group.</a:t>
            </a:r>
          </a:p>
          <a:p>
            <a:pPr marL="12700" marR="229870">
              <a:lnSpc>
                <a:spcPct val="102600"/>
              </a:lnSpc>
              <a:spcBef>
                <a:spcPts val="68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spc="-265" dirty="0">
                <a:latin typeface="Georgia"/>
                <a:cs typeface="Georgia"/>
              </a:rPr>
              <a:t>𝑘</a:t>
            </a:r>
            <a:r>
              <a:rPr spc="-265" dirty="0"/>
              <a:t>-</a:t>
            </a:r>
            <a:r>
              <a:rPr spc="-10" dirty="0"/>
              <a:t>fold</a:t>
            </a:r>
            <a:r>
              <a:rPr spc="-45" dirty="0"/>
              <a:t> </a:t>
            </a:r>
            <a:r>
              <a:rPr spc="-50" dirty="0"/>
              <a:t>cross</a:t>
            </a:r>
            <a:r>
              <a:rPr spc="-35" dirty="0"/>
              <a:t> </a:t>
            </a:r>
            <a:r>
              <a:rPr spc="-25" dirty="0"/>
              <a:t>validation</a:t>
            </a:r>
            <a:r>
              <a:rPr spc="-35" dirty="0"/>
              <a:t> </a:t>
            </a:r>
            <a:r>
              <a:rPr spc="-30" dirty="0"/>
              <a:t>estimate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10" dirty="0"/>
              <a:t>test</a:t>
            </a:r>
            <a:r>
              <a:rPr spc="-35" dirty="0"/>
              <a:t> </a:t>
            </a:r>
            <a:r>
              <a:rPr spc="-50" dirty="0"/>
              <a:t>error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55" dirty="0"/>
              <a:t>average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520" dirty="0">
                <a:latin typeface="Georgia"/>
                <a:cs typeface="Georgia"/>
              </a:rPr>
              <a:t>𝑘</a:t>
            </a:r>
            <a:r>
              <a:rPr spc="110" dirty="0">
                <a:latin typeface="Georgia"/>
                <a:cs typeface="Georgia"/>
              </a:rPr>
              <a:t> </a:t>
            </a:r>
            <a:r>
              <a:rPr spc="-25" dirty="0"/>
              <a:t>validation</a:t>
            </a:r>
            <a:r>
              <a:rPr spc="-35" dirty="0"/>
              <a:t> </a:t>
            </a:r>
            <a:r>
              <a:rPr spc="-25" dirty="0"/>
              <a:t>set </a:t>
            </a:r>
            <a:r>
              <a:rPr spc="-10" dirty="0"/>
              <a:t>errors.</a:t>
            </a: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dirty="0"/>
              <a:t>LOOCV</a:t>
            </a:r>
            <a:r>
              <a:rPr spc="-6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30" dirty="0"/>
              <a:t>special</a:t>
            </a:r>
            <a:r>
              <a:rPr spc="-15" dirty="0"/>
              <a:t> </a:t>
            </a:r>
            <a:r>
              <a:rPr spc="-55" dirty="0"/>
              <a:t>case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the </a:t>
            </a:r>
            <a:r>
              <a:rPr spc="-265" dirty="0">
                <a:latin typeface="Georgia"/>
                <a:cs typeface="Georgia"/>
              </a:rPr>
              <a:t>𝑘</a:t>
            </a:r>
            <a:r>
              <a:rPr spc="-265" dirty="0"/>
              <a:t>-</a:t>
            </a:r>
            <a:r>
              <a:rPr spc="-10" dirty="0"/>
              <a:t>fold </a:t>
            </a:r>
            <a:r>
              <a:rPr spc="-50" dirty="0"/>
              <a:t>cross</a:t>
            </a:r>
            <a:r>
              <a:rPr spc="-15" dirty="0"/>
              <a:t> </a:t>
            </a:r>
            <a:r>
              <a:rPr spc="-25" dirty="0"/>
              <a:t>validation</a:t>
            </a:r>
            <a:r>
              <a:rPr spc="-10" dirty="0"/>
              <a:t> </a:t>
            </a:r>
            <a:r>
              <a:rPr spc="-45" dirty="0"/>
              <a:t>approach</a:t>
            </a:r>
            <a:r>
              <a:rPr spc="-10" dirty="0"/>
              <a:t> </a:t>
            </a:r>
            <a:r>
              <a:rPr spc="-40" dirty="0"/>
              <a:t>using</a:t>
            </a:r>
            <a:r>
              <a:rPr spc="-10" dirty="0"/>
              <a:t> </a:t>
            </a:r>
            <a:r>
              <a:rPr spc="-520" dirty="0">
                <a:latin typeface="Georgia"/>
                <a:cs typeface="Georgia"/>
              </a:rPr>
              <a:t>𝑘</a:t>
            </a:r>
            <a:r>
              <a:rPr spc="60" dirty="0">
                <a:latin typeface="Georgia"/>
                <a:cs typeface="Georgia"/>
              </a:rPr>
              <a:t> </a:t>
            </a:r>
            <a:r>
              <a:rPr spc="155" dirty="0">
                <a:latin typeface="Georgia"/>
                <a:cs typeface="Georgia"/>
              </a:rPr>
              <a:t>=</a:t>
            </a:r>
            <a:r>
              <a:rPr spc="25" dirty="0">
                <a:latin typeface="Georgia"/>
                <a:cs typeface="Georgia"/>
              </a:rPr>
              <a:t> </a:t>
            </a:r>
            <a:r>
              <a:rPr spc="-430" dirty="0">
                <a:latin typeface="Georgia"/>
                <a:cs typeface="Georgia"/>
              </a:rPr>
              <a:t>𝑛</a:t>
            </a:r>
            <a:r>
              <a:rPr spc="95" dirty="0">
                <a:latin typeface="Georgia"/>
                <a:cs typeface="Georgia"/>
              </a:rPr>
              <a:t> </a:t>
            </a:r>
            <a:r>
              <a:rPr spc="-10" dirty="0"/>
              <a:t>($n</a:t>
            </a:r>
            <a:r>
              <a:rPr spc="-1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$</a:t>
            </a:r>
            <a:r>
              <a:rPr spc="-10" dirty="0"/>
              <a:t> </a:t>
            </a:r>
            <a:r>
              <a:rPr spc="-30" dirty="0"/>
              <a:t>number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observations).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5186" y="3106011"/>
            <a:ext cx="8896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6.4: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Resampling</a:t>
            </a:r>
            <a:r>
              <a:rPr sz="600" spc="-2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Methods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14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38EAC5A4-ABF6-49D4-6AB5-B83D2131D5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06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1302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Georgia</vt:lpstr>
      <vt:lpstr>Tahoma</vt:lpstr>
      <vt:lpstr>Office Theme</vt:lpstr>
      <vt:lpstr>think-cell Slide</vt:lpstr>
      <vt:lpstr>PowerPoint Presentation</vt:lpstr>
      <vt:lpstr>Introduction</vt:lpstr>
      <vt:lpstr>The Validation Set Approach</vt:lpstr>
      <vt:lpstr>The Validation Set Approach</vt:lpstr>
      <vt:lpstr>Exercises: The Validation Set Approach</vt:lpstr>
      <vt:lpstr>Leave-One-Out Cross-Validation</vt:lpstr>
      <vt:lpstr>Leave-One-Out Cross-Validation</vt:lpstr>
      <vt:lpstr>Exercises: Leave-One-Out Cross-Validation</vt:lpstr>
      <vt:lpstr>𝑘                  -     Fold Cross-Validation</vt:lpstr>
      <vt:lpstr>Comparing LOOC and 𝑘-     fold Cross Validation</vt:lpstr>
      <vt:lpstr>Exercises: 𝑘-fold CV</vt:lpstr>
      <vt:lpstr>The Bootstrap</vt:lpstr>
      <vt:lpstr>Exercises: The Bootstrap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6.4: Resampling Methods</dc:title>
  <dc:creator>Navona Calarco</dc:creator>
  <cp:lastModifiedBy>Ebrahim, Kamilah</cp:lastModifiedBy>
  <cp:revision>1</cp:revision>
  <dcterms:created xsi:type="dcterms:W3CDTF">2023-12-26T18:56:36Z</dcterms:created>
  <dcterms:modified xsi:type="dcterms:W3CDTF">2023-12-27T01:02:01Z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2023-12-27T00:55:30Z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17c5985a-966c-4635-8639-c4a7a6ec20cc</vt:lpwstr>
  </property>
  <property fmtid="{D5CDD505-2E9C-101B-9397-08002B2CF9AE}" pid="12" name="MSIP_Label_b0d5c4f4-7a29-4385-b7a5-afbe2154ae6f_ContentBits">
    <vt:lpwstr>0</vt:lpwstr>
  </property>
</Properties>
</file>