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43"/>
  </p:normalViewPr>
  <p:slideViewPr>
    <p:cSldViewPr snapToGrid="0">
      <p:cViewPr>
        <p:scale>
          <a:sx n="86" d="100"/>
          <a:sy n="86" d="100"/>
        </p:scale>
        <p:origin x="169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807D-7190-992F-5932-D637FA02B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C5FB76-CC3A-5F9D-909B-47EDE8589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3C6BF-09CD-82A8-D897-4D9B9403EF9F}"/>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CC10CE92-E686-C833-CA4F-A73805317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F0257-726F-8BCF-9EF4-30EA891B31B5}"/>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37158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178A-36D0-3DD0-1B5D-603B737F8B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3182E8-184B-1205-A33E-24F493F552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4C76D-32FB-345D-683A-81C3D77FC5ED}"/>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C158ED63-943B-B5F5-3A1B-E731DCACC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6ED25-B915-1B3B-ACB0-2684277E4987}"/>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395562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DCCE8-AD6E-548B-6C12-6C7AF5C1B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6F5F6D-0BBF-2D96-43BD-9E302552B1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A6E74-7DF3-518A-815C-2AB9155063B9}"/>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AB961878-B35D-7B32-E1C7-3511716CD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B8702-B4EE-3ED7-38ED-22B465A1B90D}"/>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279172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2717-2D47-1B51-C3D7-18291DCB6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CC30E-0AEC-0779-0FBB-2C2ACDB1C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3D2DE-8447-B12A-773B-393468594B27}"/>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4B605858-A48A-79D2-5E64-4F272839C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A18E6-D321-EDD7-88EE-DF5AE7012764}"/>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46319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EAD4-71B8-585D-4A42-D26979B49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E8555-BFDB-FB58-EB41-B79AFA33F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53C64-8C5E-119B-AEF7-963602AAB490}"/>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7F72B3BD-DA21-1BC8-5886-374E6CDEE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E4BF0-051B-5213-C9C3-8C5796D03D5D}"/>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24651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5E01-E138-709D-2B7F-B91EDAE3F5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7AEFD-8373-0163-4EDA-02DFD9A7ED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34EBA-D304-5A65-10DF-6BBDC17298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09186-77BF-6BB5-0AA5-222C0BA6F389}"/>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6" name="Footer Placeholder 5">
            <a:extLst>
              <a:ext uri="{FF2B5EF4-FFF2-40B4-BE49-F238E27FC236}">
                <a16:creationId xmlns:a16="http://schemas.microsoft.com/office/drawing/2014/main" id="{65D157AD-F011-5909-D454-77F8DEBB4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24A0E-B7E2-DE6B-14DD-A60AF27D2C35}"/>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85961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739A-7678-A578-1F70-6393F0783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AABEB-2CB4-8DA8-7AD9-279DA1AE5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DADCAE-5A3D-9EBE-F9F1-69AB135E3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EA279-7152-F63D-B313-37664FFBC6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A78A1-D1ED-3576-556E-F04CA07B9B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DC5585-392C-5E3D-E22B-FE1B488E01A6}"/>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8" name="Footer Placeholder 7">
            <a:extLst>
              <a:ext uri="{FF2B5EF4-FFF2-40B4-BE49-F238E27FC236}">
                <a16:creationId xmlns:a16="http://schemas.microsoft.com/office/drawing/2014/main" id="{5907E6E3-5A5E-F4BE-DCA4-DC73161E6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82C42-3A89-D412-D5B1-C6C2AC011951}"/>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61178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0FE9-0E80-3454-0E20-18287E969C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EFD49-365A-7320-9BBB-5A301FC44666}"/>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4" name="Footer Placeholder 3">
            <a:extLst>
              <a:ext uri="{FF2B5EF4-FFF2-40B4-BE49-F238E27FC236}">
                <a16:creationId xmlns:a16="http://schemas.microsoft.com/office/drawing/2014/main" id="{F2EA8D3A-3E88-7183-47AD-C4638E3BF6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3BBB8-20D6-DF21-0FC9-546E62DB485E}"/>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86477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DD380-59F4-5832-2AFF-18B3F56D3E91}"/>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3" name="Footer Placeholder 2">
            <a:extLst>
              <a:ext uri="{FF2B5EF4-FFF2-40B4-BE49-F238E27FC236}">
                <a16:creationId xmlns:a16="http://schemas.microsoft.com/office/drawing/2014/main" id="{78018E44-60FC-8BB0-7C97-B07839461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AE1B6E-1AE4-0078-D1B6-ED2277D3D25B}"/>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238577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5A2E-E79B-BF40-F2F7-387877B5F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9EEEC-7E6C-8D3E-F7BE-2F556AC86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93E97-0E2A-9E99-48FC-31DF6A711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DBA65-6E51-B1D7-A73B-A053D8E38C37}"/>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6" name="Footer Placeholder 5">
            <a:extLst>
              <a:ext uri="{FF2B5EF4-FFF2-40B4-BE49-F238E27FC236}">
                <a16:creationId xmlns:a16="http://schemas.microsoft.com/office/drawing/2014/main" id="{8600837B-6143-0DE4-3CC6-884AD3F28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654F1-36C3-E94B-DD68-C15D3C6C646F}"/>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7741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0E8F-6935-4C09-621A-2D0CE2BF8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49886D-6799-D0EF-31CA-33E54CF04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6C7B2-00B8-F51A-6EEE-B8753BFB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EF2B-2B8B-08BA-B804-77101D8D6977}"/>
              </a:ext>
            </a:extLst>
          </p:cNvPr>
          <p:cNvSpPr>
            <a:spLocks noGrp="1"/>
          </p:cNvSpPr>
          <p:nvPr>
            <p:ph type="dt" sz="half" idx="10"/>
          </p:nvPr>
        </p:nvSpPr>
        <p:spPr/>
        <p:txBody>
          <a:bodyPr/>
          <a:lstStyle/>
          <a:p>
            <a:fld id="{7E805229-E58D-DC48-AE24-2C1F13ECED00}" type="datetimeFigureOut">
              <a:rPr lang="en-US" smtClean="0"/>
              <a:t>3/1/23</a:t>
            </a:fld>
            <a:endParaRPr lang="en-US"/>
          </a:p>
        </p:txBody>
      </p:sp>
      <p:sp>
        <p:nvSpPr>
          <p:cNvPr id="6" name="Footer Placeholder 5">
            <a:extLst>
              <a:ext uri="{FF2B5EF4-FFF2-40B4-BE49-F238E27FC236}">
                <a16:creationId xmlns:a16="http://schemas.microsoft.com/office/drawing/2014/main" id="{79012E3E-9E3B-4757-D501-A3A99D9C7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BA638-2CEF-99D4-3F5D-D177C6EBBCE5}"/>
              </a:ext>
            </a:extLst>
          </p:cNvPr>
          <p:cNvSpPr>
            <a:spLocks noGrp="1"/>
          </p:cNvSpPr>
          <p:nvPr>
            <p:ph type="sldNum" sz="quarter" idx="12"/>
          </p:nvPr>
        </p:nvSpPr>
        <p:spPr/>
        <p:txBody>
          <a:bodyPr/>
          <a:lstStyle/>
          <a:p>
            <a:fld id="{6A0C0B14-5803-EC41-B0FA-E41E84091D81}" type="slidenum">
              <a:rPr lang="en-US" smtClean="0"/>
              <a:t>‹#›</a:t>
            </a:fld>
            <a:endParaRPr lang="en-US"/>
          </a:p>
        </p:txBody>
      </p:sp>
    </p:spTree>
    <p:extLst>
      <p:ext uri="{BB962C8B-B14F-4D97-AF65-F5344CB8AC3E}">
        <p14:creationId xmlns:p14="http://schemas.microsoft.com/office/powerpoint/2010/main" val="188926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3EFEF-5CCC-C003-1E19-D414FDD9B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07B0B-A6ED-12DE-06AB-DE6E64B7C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57844-338B-D11F-488A-10E1BDDAC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05229-E58D-DC48-AE24-2C1F13ECED00}" type="datetimeFigureOut">
              <a:rPr lang="en-US" smtClean="0"/>
              <a:t>3/1/23</a:t>
            </a:fld>
            <a:endParaRPr lang="en-US"/>
          </a:p>
        </p:txBody>
      </p:sp>
      <p:sp>
        <p:nvSpPr>
          <p:cNvPr id="5" name="Footer Placeholder 4">
            <a:extLst>
              <a:ext uri="{FF2B5EF4-FFF2-40B4-BE49-F238E27FC236}">
                <a16:creationId xmlns:a16="http://schemas.microsoft.com/office/drawing/2014/main" id="{A4B1FB7F-A641-27B4-9023-0A5FDBCDD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5FA670-2D76-7230-E32E-F1500DCD9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C0B14-5803-EC41-B0FA-E41E84091D81}" type="slidenum">
              <a:rPr lang="en-US" smtClean="0"/>
              <a:t>‹#›</a:t>
            </a:fld>
            <a:endParaRPr lang="en-US"/>
          </a:p>
        </p:txBody>
      </p:sp>
    </p:spTree>
    <p:extLst>
      <p:ext uri="{BB962C8B-B14F-4D97-AF65-F5344CB8AC3E}">
        <p14:creationId xmlns:p14="http://schemas.microsoft.com/office/powerpoint/2010/main" val="323353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EEA-058A-61C0-833E-9C491A6859D6}"/>
              </a:ext>
            </a:extLst>
          </p:cNvPr>
          <p:cNvSpPr>
            <a:spLocks noGrp="1"/>
          </p:cNvSpPr>
          <p:nvPr>
            <p:ph type="ctrTitle"/>
          </p:nvPr>
        </p:nvSpPr>
        <p:spPr/>
        <p:txBody>
          <a:bodyPr/>
          <a:lstStyle/>
          <a:p>
            <a:r>
              <a:rPr lang="en-US" dirty="0"/>
              <a:t>ASSIGNMENT 1</a:t>
            </a:r>
          </a:p>
        </p:txBody>
      </p:sp>
      <p:sp>
        <p:nvSpPr>
          <p:cNvPr id="3" name="Subtitle 2">
            <a:extLst>
              <a:ext uri="{FF2B5EF4-FFF2-40B4-BE49-F238E27FC236}">
                <a16:creationId xmlns:a16="http://schemas.microsoft.com/office/drawing/2014/main" id="{A81789D9-9FBE-9AD8-E3FD-FE87488A27AE}"/>
              </a:ext>
            </a:extLst>
          </p:cNvPr>
          <p:cNvSpPr>
            <a:spLocks noGrp="1"/>
          </p:cNvSpPr>
          <p:nvPr>
            <p:ph type="subTitle" idx="1"/>
          </p:nvPr>
        </p:nvSpPr>
        <p:spPr/>
        <p:txBody>
          <a:bodyPr/>
          <a:lstStyle/>
          <a:p>
            <a:r>
              <a:rPr lang="en-US" dirty="0"/>
              <a:t>ANSWER KEY AND COMMON ERRORS</a:t>
            </a:r>
          </a:p>
        </p:txBody>
      </p:sp>
    </p:spTree>
    <p:extLst>
      <p:ext uri="{BB962C8B-B14F-4D97-AF65-F5344CB8AC3E}">
        <p14:creationId xmlns:p14="http://schemas.microsoft.com/office/powerpoint/2010/main" val="425948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EEA-058A-61C0-833E-9C491A6859D6}"/>
              </a:ext>
            </a:extLst>
          </p:cNvPr>
          <p:cNvSpPr>
            <a:spLocks noGrp="1"/>
          </p:cNvSpPr>
          <p:nvPr>
            <p:ph type="ctrTitle"/>
          </p:nvPr>
        </p:nvSpPr>
        <p:spPr/>
        <p:txBody>
          <a:bodyPr/>
          <a:lstStyle/>
          <a:p>
            <a:r>
              <a:rPr lang="en-US" dirty="0"/>
              <a:t>Question 3</a:t>
            </a:r>
          </a:p>
        </p:txBody>
      </p:sp>
      <p:sp>
        <p:nvSpPr>
          <p:cNvPr id="5" name="Subtitle 4">
            <a:extLst>
              <a:ext uri="{FF2B5EF4-FFF2-40B4-BE49-F238E27FC236}">
                <a16:creationId xmlns:a16="http://schemas.microsoft.com/office/drawing/2014/main" id="{A3EB5E23-E522-65F1-DF8D-CF66E92D8B8E}"/>
              </a:ext>
            </a:extLst>
          </p:cNvPr>
          <p:cNvSpPr>
            <a:spLocks noGrp="1"/>
          </p:cNvSpPr>
          <p:nvPr>
            <p:ph type="subTitle" idx="1"/>
          </p:nvPr>
        </p:nvSpPr>
        <p:spPr/>
        <p:txBody>
          <a:bodyPr/>
          <a:lstStyle/>
          <a:p>
            <a:r>
              <a:rPr lang="en-US" dirty="0"/>
              <a:t>Out of 22</a:t>
            </a:r>
          </a:p>
        </p:txBody>
      </p:sp>
    </p:spTree>
    <p:extLst>
      <p:ext uri="{BB962C8B-B14F-4D97-AF65-F5344CB8AC3E}">
        <p14:creationId xmlns:p14="http://schemas.microsoft.com/office/powerpoint/2010/main" val="141699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3BF64894-739E-7D3F-995A-0899454B2620}"/>
              </a:ext>
            </a:extLst>
          </p:cNvPr>
          <p:cNvPicPr>
            <a:picLocks noChangeAspect="1"/>
          </p:cNvPicPr>
          <p:nvPr/>
        </p:nvPicPr>
        <p:blipFill>
          <a:blip r:embed="rId2"/>
          <a:stretch>
            <a:fillRect/>
          </a:stretch>
        </p:blipFill>
        <p:spPr>
          <a:xfrm>
            <a:off x="687386" y="309562"/>
            <a:ext cx="9271001" cy="4759445"/>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FA47503F-591C-AE42-E99B-871B81855628}"/>
              </a:ext>
            </a:extLst>
          </p:cNvPr>
          <p:cNvPicPr>
            <a:picLocks noChangeAspect="1"/>
          </p:cNvPicPr>
          <p:nvPr/>
        </p:nvPicPr>
        <p:blipFill rotWithShape="1">
          <a:blip r:embed="rId3"/>
          <a:srcRect t="33930" b="5706"/>
          <a:stretch/>
        </p:blipFill>
        <p:spPr>
          <a:xfrm>
            <a:off x="7406964" y="5105524"/>
            <a:ext cx="1851336" cy="477722"/>
          </a:xfrm>
          <a:prstGeom prst="rect">
            <a:avLst/>
          </a:prstGeom>
        </p:spPr>
      </p:pic>
      <p:pic>
        <p:nvPicPr>
          <p:cNvPr id="10" name="Picture 9">
            <a:extLst>
              <a:ext uri="{FF2B5EF4-FFF2-40B4-BE49-F238E27FC236}">
                <a16:creationId xmlns:a16="http://schemas.microsoft.com/office/drawing/2014/main" id="{6929F7FF-9411-084E-2D35-7BF61991508E}"/>
              </a:ext>
            </a:extLst>
          </p:cNvPr>
          <p:cNvPicPr>
            <a:picLocks noChangeAspect="1"/>
          </p:cNvPicPr>
          <p:nvPr/>
        </p:nvPicPr>
        <p:blipFill rotWithShape="1">
          <a:blip r:embed="rId4"/>
          <a:srcRect r="20273"/>
          <a:stretch/>
        </p:blipFill>
        <p:spPr>
          <a:xfrm>
            <a:off x="7406964" y="5759123"/>
            <a:ext cx="4559921" cy="429304"/>
          </a:xfrm>
          <a:prstGeom prst="rect">
            <a:avLst/>
          </a:prstGeom>
        </p:spPr>
      </p:pic>
    </p:spTree>
    <p:extLst>
      <p:ext uri="{BB962C8B-B14F-4D97-AF65-F5344CB8AC3E}">
        <p14:creationId xmlns:p14="http://schemas.microsoft.com/office/powerpoint/2010/main" val="24041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5AF90EA2-0743-B2E3-20E2-089CAF0288B9}"/>
              </a:ext>
            </a:extLst>
          </p:cNvPr>
          <p:cNvPicPr>
            <a:picLocks noChangeAspect="1"/>
          </p:cNvPicPr>
          <p:nvPr/>
        </p:nvPicPr>
        <p:blipFill rotWithShape="1">
          <a:blip r:embed="rId2"/>
          <a:srcRect b="56217"/>
          <a:stretch/>
        </p:blipFill>
        <p:spPr>
          <a:xfrm>
            <a:off x="536575" y="477837"/>
            <a:ext cx="9677634" cy="1179513"/>
          </a:xfrm>
          <a:prstGeom prst="rect">
            <a:avLst/>
          </a:prstGeom>
        </p:spPr>
      </p:pic>
      <p:sp>
        <p:nvSpPr>
          <p:cNvPr id="2" name="TextBox 1">
            <a:extLst>
              <a:ext uri="{FF2B5EF4-FFF2-40B4-BE49-F238E27FC236}">
                <a16:creationId xmlns:a16="http://schemas.microsoft.com/office/drawing/2014/main" id="{470EE0BF-B595-01B9-93A2-6648FC116111}"/>
              </a:ext>
            </a:extLst>
          </p:cNvPr>
          <p:cNvSpPr txBox="1"/>
          <p:nvPr/>
        </p:nvSpPr>
        <p:spPr>
          <a:xfrm>
            <a:off x="536575" y="2026888"/>
            <a:ext cx="5664200" cy="1477328"/>
          </a:xfrm>
          <a:prstGeom prst="rect">
            <a:avLst/>
          </a:prstGeom>
          <a:noFill/>
        </p:spPr>
        <p:txBody>
          <a:bodyPr wrap="square">
            <a:spAutoFit/>
          </a:bodyPr>
          <a:lstStyle/>
          <a:p>
            <a:r>
              <a:rPr lang="en-US" b="1" dirty="0">
                <a:solidFill>
                  <a:srgbClr val="FF0000"/>
                </a:solidFill>
              </a:rPr>
              <a:t>If one variable contains much larger numbers because of the units or range of the variable, it will dominate other variables in the distance measurements. But this doesn't necessarily mean that it should be such an </a:t>
            </a:r>
            <a:r>
              <a:rPr lang="en-US" b="1" i="1" dirty="0">
                <a:solidFill>
                  <a:srgbClr val="FF0000"/>
                </a:solidFill>
              </a:rPr>
              <a:t>important </a:t>
            </a:r>
            <a:r>
              <a:rPr lang="en-US" b="1" dirty="0">
                <a:solidFill>
                  <a:srgbClr val="FF0000"/>
                </a:solidFill>
              </a:rPr>
              <a:t>variable.</a:t>
            </a:r>
          </a:p>
        </p:txBody>
      </p:sp>
      <p:sp>
        <p:nvSpPr>
          <p:cNvPr id="5" name="TextBox 4">
            <a:extLst>
              <a:ext uri="{FF2B5EF4-FFF2-40B4-BE49-F238E27FC236}">
                <a16:creationId xmlns:a16="http://schemas.microsoft.com/office/drawing/2014/main" id="{A541449E-2DA6-45AF-9C47-F5D1878E14F1}"/>
              </a:ext>
            </a:extLst>
          </p:cNvPr>
          <p:cNvSpPr txBox="1"/>
          <p:nvPr/>
        </p:nvSpPr>
        <p:spPr>
          <a:xfrm>
            <a:off x="10487180" y="59293"/>
            <a:ext cx="1701491" cy="369332"/>
          </a:xfrm>
          <a:prstGeom prst="rect">
            <a:avLst/>
          </a:prstGeom>
          <a:noFill/>
        </p:spPr>
        <p:txBody>
          <a:bodyPr wrap="none" rtlCol="0">
            <a:spAutoFit/>
          </a:bodyPr>
          <a:lstStyle/>
          <a:p>
            <a:r>
              <a:rPr lang="en-US" b="1" dirty="0">
                <a:highlight>
                  <a:srgbClr val="FFFF00"/>
                </a:highlight>
              </a:rPr>
              <a:t>Common error*</a:t>
            </a:r>
          </a:p>
        </p:txBody>
      </p:sp>
      <p:sp>
        <p:nvSpPr>
          <p:cNvPr id="7" name="TextBox 6">
            <a:extLst>
              <a:ext uri="{FF2B5EF4-FFF2-40B4-BE49-F238E27FC236}">
                <a16:creationId xmlns:a16="http://schemas.microsoft.com/office/drawing/2014/main" id="{94BB5857-A694-619E-D629-F4E094CF4E8F}"/>
              </a:ext>
            </a:extLst>
          </p:cNvPr>
          <p:cNvSpPr txBox="1"/>
          <p:nvPr/>
        </p:nvSpPr>
        <p:spPr>
          <a:xfrm>
            <a:off x="536575" y="3892715"/>
            <a:ext cx="6115050" cy="2308324"/>
          </a:xfrm>
          <a:prstGeom prst="rect">
            <a:avLst/>
          </a:prstGeom>
          <a:noFill/>
        </p:spPr>
        <p:txBody>
          <a:bodyPr wrap="square">
            <a:spAutoFit/>
          </a:bodyPr>
          <a:lstStyle/>
          <a:p>
            <a:pPr algn="l"/>
            <a:r>
              <a:rPr lang="en-CA" b="1" i="0" dirty="0">
                <a:solidFill>
                  <a:srgbClr val="FF0000"/>
                </a:solidFill>
                <a:effectLst/>
              </a:rPr>
              <a:t>EX. Effect of scaling feature axes on k (k = 1) nearest neighbor classification. </a:t>
            </a:r>
          </a:p>
          <a:p>
            <a:pPr marL="342900" indent="-342900" algn="l">
              <a:buAutoNum type="alphaLcParenBoth"/>
            </a:pPr>
            <a:r>
              <a:rPr lang="en-CA" b="1" i="0" dirty="0">
                <a:solidFill>
                  <a:srgbClr val="FF0000"/>
                </a:solidFill>
                <a:effectLst/>
              </a:rPr>
              <a:t>Original data.  Large range of the horizontal axis increases the distance between patterns which differ in feature 1, allowing the </a:t>
            </a:r>
            <a:r>
              <a:rPr lang="en-CA" b="1" i="0" dirty="0" err="1">
                <a:solidFill>
                  <a:srgbClr val="FF0000"/>
                </a:solidFill>
                <a:effectLst/>
              </a:rPr>
              <a:t>knn</a:t>
            </a:r>
            <a:r>
              <a:rPr lang="en-CA" b="1" i="0" dirty="0">
                <a:solidFill>
                  <a:srgbClr val="FF0000"/>
                </a:solidFill>
                <a:effectLst/>
              </a:rPr>
              <a:t> to discriminate more finely along this dimension.</a:t>
            </a:r>
          </a:p>
          <a:p>
            <a:pPr marL="342900" indent="-342900" algn="l">
              <a:buAutoNum type="alphaLcParenBoth"/>
            </a:pPr>
            <a:r>
              <a:rPr lang="en-CA" b="1" i="0" dirty="0">
                <a:solidFill>
                  <a:srgbClr val="FF0000"/>
                </a:solidFill>
                <a:effectLst/>
              </a:rPr>
              <a:t>Scaled data removes this influence of feature 1 on the distance calculation!</a:t>
            </a:r>
            <a:endParaRPr lang="en-CA" b="1" dirty="0">
              <a:solidFill>
                <a:srgbClr val="FF0000"/>
              </a:solidFill>
            </a:endParaRPr>
          </a:p>
        </p:txBody>
      </p:sp>
      <p:sp>
        <p:nvSpPr>
          <p:cNvPr id="8" name="L-Shape 7">
            <a:extLst>
              <a:ext uri="{FF2B5EF4-FFF2-40B4-BE49-F238E27FC236}">
                <a16:creationId xmlns:a16="http://schemas.microsoft.com/office/drawing/2014/main" id="{33B1AFC7-00EA-0F48-E79A-DA55DF966622}"/>
              </a:ext>
            </a:extLst>
          </p:cNvPr>
          <p:cNvSpPr/>
          <p:nvPr/>
        </p:nvSpPr>
        <p:spPr>
          <a:xfrm>
            <a:off x="7250113" y="2153079"/>
            <a:ext cx="4405312" cy="1181600"/>
          </a:xfrm>
          <a:prstGeom prst="corner">
            <a:avLst>
              <a:gd name="adj1" fmla="val 0"/>
              <a:gd name="adj2"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5F9999-8CB2-5965-6FB0-124FEEF4B4B7}"/>
              </a:ext>
            </a:extLst>
          </p:cNvPr>
          <p:cNvSpPr txBox="1"/>
          <p:nvPr/>
        </p:nvSpPr>
        <p:spPr>
          <a:xfrm>
            <a:off x="8671131" y="3409737"/>
            <a:ext cx="1072217" cy="369332"/>
          </a:xfrm>
          <a:prstGeom prst="rect">
            <a:avLst/>
          </a:prstGeom>
          <a:noFill/>
        </p:spPr>
        <p:txBody>
          <a:bodyPr wrap="none" rtlCol="0">
            <a:spAutoFit/>
          </a:bodyPr>
          <a:lstStyle/>
          <a:p>
            <a:r>
              <a:rPr lang="en-US" dirty="0"/>
              <a:t>Feature 1</a:t>
            </a:r>
          </a:p>
        </p:txBody>
      </p:sp>
      <p:sp>
        <p:nvSpPr>
          <p:cNvPr id="10" name="TextBox 9">
            <a:extLst>
              <a:ext uri="{FF2B5EF4-FFF2-40B4-BE49-F238E27FC236}">
                <a16:creationId xmlns:a16="http://schemas.microsoft.com/office/drawing/2014/main" id="{E05B45AC-1350-5D1C-F27E-D613818362AA}"/>
              </a:ext>
            </a:extLst>
          </p:cNvPr>
          <p:cNvSpPr txBox="1"/>
          <p:nvPr/>
        </p:nvSpPr>
        <p:spPr>
          <a:xfrm rot="16200000">
            <a:off x="6648765" y="2420713"/>
            <a:ext cx="1072217" cy="646331"/>
          </a:xfrm>
          <a:prstGeom prst="rect">
            <a:avLst/>
          </a:prstGeom>
          <a:noFill/>
        </p:spPr>
        <p:txBody>
          <a:bodyPr wrap="none" rtlCol="0">
            <a:spAutoFit/>
          </a:bodyPr>
          <a:lstStyle/>
          <a:p>
            <a:r>
              <a:rPr lang="en-US" dirty="0"/>
              <a:t>Feature 2</a:t>
            </a:r>
          </a:p>
          <a:p>
            <a:endParaRPr lang="en-US" dirty="0"/>
          </a:p>
        </p:txBody>
      </p:sp>
      <p:sp>
        <p:nvSpPr>
          <p:cNvPr id="12" name="Bevel 11">
            <a:extLst>
              <a:ext uri="{FF2B5EF4-FFF2-40B4-BE49-F238E27FC236}">
                <a16:creationId xmlns:a16="http://schemas.microsoft.com/office/drawing/2014/main" id="{DCEC842E-FBFC-46F9-CFBF-61B4DD39234E}"/>
              </a:ext>
            </a:extLst>
          </p:cNvPr>
          <p:cNvSpPr/>
          <p:nvPr/>
        </p:nvSpPr>
        <p:spPr>
          <a:xfrm>
            <a:off x="7556554" y="2526521"/>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vel 12">
            <a:extLst>
              <a:ext uri="{FF2B5EF4-FFF2-40B4-BE49-F238E27FC236}">
                <a16:creationId xmlns:a16="http://schemas.microsoft.com/office/drawing/2014/main" id="{A15F89BF-39A3-177C-851B-14E5C3C72385}"/>
              </a:ext>
            </a:extLst>
          </p:cNvPr>
          <p:cNvSpPr/>
          <p:nvPr/>
        </p:nvSpPr>
        <p:spPr>
          <a:xfrm>
            <a:off x="7440613" y="299595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evel 13">
            <a:extLst>
              <a:ext uri="{FF2B5EF4-FFF2-40B4-BE49-F238E27FC236}">
                <a16:creationId xmlns:a16="http://schemas.microsoft.com/office/drawing/2014/main" id="{38B750EA-886A-5772-7423-CF2EC7242B5B}"/>
              </a:ext>
            </a:extLst>
          </p:cNvPr>
          <p:cNvSpPr/>
          <p:nvPr/>
        </p:nvSpPr>
        <p:spPr>
          <a:xfrm>
            <a:off x="8133878" y="2351460"/>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nut 14">
            <a:extLst>
              <a:ext uri="{FF2B5EF4-FFF2-40B4-BE49-F238E27FC236}">
                <a16:creationId xmlns:a16="http://schemas.microsoft.com/office/drawing/2014/main" id="{D09AFECE-6F5C-4107-2F05-EA12C1A5DB5E}"/>
              </a:ext>
            </a:extLst>
          </p:cNvPr>
          <p:cNvSpPr/>
          <p:nvPr/>
        </p:nvSpPr>
        <p:spPr>
          <a:xfrm>
            <a:off x="9207240" y="2327613"/>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a:extLst>
              <a:ext uri="{FF2B5EF4-FFF2-40B4-BE49-F238E27FC236}">
                <a16:creationId xmlns:a16="http://schemas.microsoft.com/office/drawing/2014/main" id="{3F6DB0E9-5D6F-CE7E-1806-3064B1F257A5}"/>
              </a:ext>
            </a:extLst>
          </p:cNvPr>
          <p:cNvSpPr/>
          <p:nvPr/>
        </p:nvSpPr>
        <p:spPr>
          <a:xfrm>
            <a:off x="9359640" y="2480013"/>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a:extLst>
              <a:ext uri="{FF2B5EF4-FFF2-40B4-BE49-F238E27FC236}">
                <a16:creationId xmlns:a16="http://schemas.microsoft.com/office/drawing/2014/main" id="{D11CBADC-18AD-8F21-1F70-777208A1D705}"/>
              </a:ext>
            </a:extLst>
          </p:cNvPr>
          <p:cNvSpPr/>
          <p:nvPr/>
        </p:nvSpPr>
        <p:spPr>
          <a:xfrm>
            <a:off x="10114315" y="2592752"/>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nut 17">
            <a:extLst>
              <a:ext uri="{FF2B5EF4-FFF2-40B4-BE49-F238E27FC236}">
                <a16:creationId xmlns:a16="http://schemas.microsoft.com/office/drawing/2014/main" id="{D5AC1DB7-6290-1060-166C-25745F299B47}"/>
              </a:ext>
            </a:extLst>
          </p:cNvPr>
          <p:cNvSpPr/>
          <p:nvPr/>
        </p:nvSpPr>
        <p:spPr>
          <a:xfrm>
            <a:off x="10666531" y="2861745"/>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nut 18">
            <a:extLst>
              <a:ext uri="{FF2B5EF4-FFF2-40B4-BE49-F238E27FC236}">
                <a16:creationId xmlns:a16="http://schemas.microsoft.com/office/drawing/2014/main" id="{FB861C05-97F6-E27D-8D51-74497A7E7EB6}"/>
              </a:ext>
            </a:extLst>
          </p:cNvPr>
          <p:cNvSpPr/>
          <p:nvPr/>
        </p:nvSpPr>
        <p:spPr>
          <a:xfrm>
            <a:off x="9846601" y="2341855"/>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028F52F6-BABF-D14C-5111-60BE52E4A93A}"/>
              </a:ext>
            </a:extLst>
          </p:cNvPr>
          <p:cNvSpPr/>
          <p:nvPr/>
        </p:nvSpPr>
        <p:spPr>
          <a:xfrm>
            <a:off x="9760201" y="2948145"/>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vel 21">
            <a:extLst>
              <a:ext uri="{FF2B5EF4-FFF2-40B4-BE49-F238E27FC236}">
                <a16:creationId xmlns:a16="http://schemas.microsoft.com/office/drawing/2014/main" id="{AC9CAAB9-FCEC-2A4A-840D-5F9112AE891A}"/>
              </a:ext>
            </a:extLst>
          </p:cNvPr>
          <p:cNvSpPr/>
          <p:nvPr/>
        </p:nvSpPr>
        <p:spPr>
          <a:xfrm>
            <a:off x="7951287" y="274879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7A7D823-572C-4B4A-83E8-116751F82F4E}"/>
              </a:ext>
            </a:extLst>
          </p:cNvPr>
          <p:cNvSpPr txBox="1"/>
          <p:nvPr/>
        </p:nvSpPr>
        <p:spPr>
          <a:xfrm>
            <a:off x="8897733" y="2341855"/>
            <a:ext cx="284052" cy="369332"/>
          </a:xfrm>
          <a:prstGeom prst="rect">
            <a:avLst/>
          </a:prstGeom>
          <a:noFill/>
        </p:spPr>
        <p:txBody>
          <a:bodyPr wrap="none" rtlCol="0">
            <a:spAutoFit/>
          </a:bodyPr>
          <a:lstStyle/>
          <a:p>
            <a:r>
              <a:rPr lang="en-US" dirty="0">
                <a:solidFill>
                  <a:srgbClr val="FF0000"/>
                </a:solidFill>
              </a:rPr>
              <a:t>x</a:t>
            </a:r>
          </a:p>
        </p:txBody>
      </p:sp>
      <p:sp>
        <p:nvSpPr>
          <p:cNvPr id="25" name="Bevel 24">
            <a:extLst>
              <a:ext uri="{FF2B5EF4-FFF2-40B4-BE49-F238E27FC236}">
                <a16:creationId xmlns:a16="http://schemas.microsoft.com/office/drawing/2014/main" id="{E55137A0-EE02-AF3F-006B-57EDF4FB9C9C}"/>
              </a:ext>
            </a:extLst>
          </p:cNvPr>
          <p:cNvSpPr/>
          <p:nvPr/>
        </p:nvSpPr>
        <p:spPr>
          <a:xfrm>
            <a:off x="8581673" y="2928073"/>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a:extLst>
              <a:ext uri="{FF2B5EF4-FFF2-40B4-BE49-F238E27FC236}">
                <a16:creationId xmlns:a16="http://schemas.microsoft.com/office/drawing/2014/main" id="{F2C109DD-494E-D39D-17E3-3432E4A92F47}"/>
              </a:ext>
            </a:extLst>
          </p:cNvPr>
          <p:cNvSpPr/>
          <p:nvPr/>
        </p:nvSpPr>
        <p:spPr>
          <a:xfrm>
            <a:off x="7880628" y="3904577"/>
            <a:ext cx="2539911" cy="2577531"/>
          </a:xfrm>
          <a:prstGeom prst="corner">
            <a:avLst>
              <a:gd name="adj1" fmla="val 0"/>
              <a:gd name="adj2" fmla="val 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6C53C38-9E90-C336-8EF6-84EC4F9B8DBB}"/>
              </a:ext>
            </a:extLst>
          </p:cNvPr>
          <p:cNvSpPr txBox="1"/>
          <p:nvPr/>
        </p:nvSpPr>
        <p:spPr>
          <a:xfrm>
            <a:off x="8823531" y="6481887"/>
            <a:ext cx="1072217" cy="369332"/>
          </a:xfrm>
          <a:prstGeom prst="rect">
            <a:avLst/>
          </a:prstGeom>
          <a:noFill/>
        </p:spPr>
        <p:txBody>
          <a:bodyPr wrap="none" rtlCol="0">
            <a:spAutoFit/>
          </a:bodyPr>
          <a:lstStyle/>
          <a:p>
            <a:r>
              <a:rPr lang="en-US" dirty="0"/>
              <a:t>Feature 1</a:t>
            </a:r>
          </a:p>
        </p:txBody>
      </p:sp>
      <p:sp>
        <p:nvSpPr>
          <p:cNvPr id="29" name="TextBox 28">
            <a:extLst>
              <a:ext uri="{FF2B5EF4-FFF2-40B4-BE49-F238E27FC236}">
                <a16:creationId xmlns:a16="http://schemas.microsoft.com/office/drawing/2014/main" id="{5E86F900-12DF-2CD9-B771-825008D19B6B}"/>
              </a:ext>
            </a:extLst>
          </p:cNvPr>
          <p:cNvSpPr txBox="1"/>
          <p:nvPr/>
        </p:nvSpPr>
        <p:spPr>
          <a:xfrm rot="16200000">
            <a:off x="6973323" y="5015983"/>
            <a:ext cx="1072217" cy="369332"/>
          </a:xfrm>
          <a:prstGeom prst="rect">
            <a:avLst/>
          </a:prstGeom>
          <a:noFill/>
        </p:spPr>
        <p:txBody>
          <a:bodyPr wrap="none" rtlCol="0">
            <a:spAutoFit/>
          </a:bodyPr>
          <a:lstStyle/>
          <a:p>
            <a:r>
              <a:rPr lang="en-US" dirty="0"/>
              <a:t>Feature 2</a:t>
            </a:r>
          </a:p>
        </p:txBody>
      </p:sp>
      <p:sp>
        <p:nvSpPr>
          <p:cNvPr id="30" name="Bevel 29">
            <a:extLst>
              <a:ext uri="{FF2B5EF4-FFF2-40B4-BE49-F238E27FC236}">
                <a16:creationId xmlns:a16="http://schemas.microsoft.com/office/drawing/2014/main" id="{CF0186AD-49BE-488A-D7F0-F8CB401F36E1}"/>
              </a:ext>
            </a:extLst>
          </p:cNvPr>
          <p:cNvSpPr/>
          <p:nvPr/>
        </p:nvSpPr>
        <p:spPr>
          <a:xfrm>
            <a:off x="8294209" y="4231824"/>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vel 30">
            <a:extLst>
              <a:ext uri="{FF2B5EF4-FFF2-40B4-BE49-F238E27FC236}">
                <a16:creationId xmlns:a16="http://schemas.microsoft.com/office/drawing/2014/main" id="{9839E566-95BE-4C98-8365-34F6F666BC72}"/>
              </a:ext>
            </a:extLst>
          </p:cNvPr>
          <p:cNvSpPr/>
          <p:nvPr/>
        </p:nvSpPr>
        <p:spPr>
          <a:xfrm>
            <a:off x="8085431" y="4579269"/>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vel 31">
            <a:extLst>
              <a:ext uri="{FF2B5EF4-FFF2-40B4-BE49-F238E27FC236}">
                <a16:creationId xmlns:a16="http://schemas.microsoft.com/office/drawing/2014/main" id="{150B39A4-6EE7-722F-86D3-D7356695F490}"/>
              </a:ext>
            </a:extLst>
          </p:cNvPr>
          <p:cNvSpPr/>
          <p:nvPr/>
        </p:nvSpPr>
        <p:spPr>
          <a:xfrm>
            <a:off x="8719637" y="4264469"/>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vel 32">
            <a:extLst>
              <a:ext uri="{FF2B5EF4-FFF2-40B4-BE49-F238E27FC236}">
                <a16:creationId xmlns:a16="http://schemas.microsoft.com/office/drawing/2014/main" id="{BA09561F-5552-78EC-0AA5-007D5D1E5E57}"/>
              </a:ext>
            </a:extLst>
          </p:cNvPr>
          <p:cNvSpPr/>
          <p:nvPr/>
        </p:nvSpPr>
        <p:spPr>
          <a:xfrm>
            <a:off x="8551399" y="476847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evel 33">
            <a:extLst>
              <a:ext uri="{FF2B5EF4-FFF2-40B4-BE49-F238E27FC236}">
                <a16:creationId xmlns:a16="http://schemas.microsoft.com/office/drawing/2014/main" id="{2CBD0529-8895-F428-CC83-B1B8D7AA427B}"/>
              </a:ext>
            </a:extLst>
          </p:cNvPr>
          <p:cNvSpPr/>
          <p:nvPr/>
        </p:nvSpPr>
        <p:spPr>
          <a:xfrm>
            <a:off x="8306056" y="5865641"/>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nut 34">
            <a:extLst>
              <a:ext uri="{FF2B5EF4-FFF2-40B4-BE49-F238E27FC236}">
                <a16:creationId xmlns:a16="http://schemas.microsoft.com/office/drawing/2014/main" id="{57CF4D94-A48C-E6CD-8892-FD5652BD3EE5}"/>
              </a:ext>
            </a:extLst>
          </p:cNvPr>
          <p:cNvSpPr/>
          <p:nvPr/>
        </p:nvSpPr>
        <p:spPr>
          <a:xfrm>
            <a:off x="8711110" y="5090472"/>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Donut 35">
            <a:extLst>
              <a:ext uri="{FF2B5EF4-FFF2-40B4-BE49-F238E27FC236}">
                <a16:creationId xmlns:a16="http://schemas.microsoft.com/office/drawing/2014/main" id="{E24AAFFD-C511-906A-4091-09691AA4EE3C}"/>
              </a:ext>
            </a:extLst>
          </p:cNvPr>
          <p:cNvSpPr/>
          <p:nvPr/>
        </p:nvSpPr>
        <p:spPr>
          <a:xfrm>
            <a:off x="8593611" y="5437063"/>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onut 36">
            <a:extLst>
              <a:ext uri="{FF2B5EF4-FFF2-40B4-BE49-F238E27FC236}">
                <a16:creationId xmlns:a16="http://schemas.microsoft.com/office/drawing/2014/main" id="{5D632895-B5C4-2A79-2834-20C80F898EC6}"/>
              </a:ext>
            </a:extLst>
          </p:cNvPr>
          <p:cNvSpPr/>
          <p:nvPr/>
        </p:nvSpPr>
        <p:spPr>
          <a:xfrm>
            <a:off x="9618185" y="5355611"/>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Donut 37">
            <a:extLst>
              <a:ext uri="{FF2B5EF4-FFF2-40B4-BE49-F238E27FC236}">
                <a16:creationId xmlns:a16="http://schemas.microsoft.com/office/drawing/2014/main" id="{0DAB9DD5-65B2-C98E-EC4C-3694A2C5A5A7}"/>
              </a:ext>
            </a:extLst>
          </p:cNvPr>
          <p:cNvSpPr/>
          <p:nvPr/>
        </p:nvSpPr>
        <p:spPr>
          <a:xfrm>
            <a:off x="10143337" y="5124593"/>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Donut 38">
            <a:extLst>
              <a:ext uri="{FF2B5EF4-FFF2-40B4-BE49-F238E27FC236}">
                <a16:creationId xmlns:a16="http://schemas.microsoft.com/office/drawing/2014/main" id="{892EBF6A-604F-740D-6A20-80CE804588F0}"/>
              </a:ext>
            </a:extLst>
          </p:cNvPr>
          <p:cNvSpPr/>
          <p:nvPr/>
        </p:nvSpPr>
        <p:spPr>
          <a:xfrm>
            <a:off x="9596204" y="4821978"/>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Donut 39">
            <a:extLst>
              <a:ext uri="{FF2B5EF4-FFF2-40B4-BE49-F238E27FC236}">
                <a16:creationId xmlns:a16="http://schemas.microsoft.com/office/drawing/2014/main" id="{4D5AEAFE-5220-CA7C-1C5E-5A34627FA77D}"/>
              </a:ext>
            </a:extLst>
          </p:cNvPr>
          <p:cNvSpPr/>
          <p:nvPr/>
        </p:nvSpPr>
        <p:spPr>
          <a:xfrm>
            <a:off x="9264071" y="5711004"/>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D10DEB52-0693-B99E-A59C-82B5D8F02CE9}"/>
              </a:ext>
            </a:extLst>
          </p:cNvPr>
          <p:cNvSpPr txBox="1"/>
          <p:nvPr/>
        </p:nvSpPr>
        <p:spPr>
          <a:xfrm>
            <a:off x="9304014" y="4475709"/>
            <a:ext cx="284052" cy="369332"/>
          </a:xfrm>
          <a:prstGeom prst="rect">
            <a:avLst/>
          </a:prstGeom>
          <a:noFill/>
        </p:spPr>
        <p:txBody>
          <a:bodyPr wrap="none" rtlCol="0">
            <a:spAutoFit/>
          </a:bodyPr>
          <a:lstStyle/>
          <a:p>
            <a:r>
              <a:rPr lang="en-US" dirty="0">
                <a:solidFill>
                  <a:srgbClr val="FF0000"/>
                </a:solidFill>
              </a:rPr>
              <a:t>x</a:t>
            </a:r>
          </a:p>
        </p:txBody>
      </p:sp>
      <p:sp>
        <p:nvSpPr>
          <p:cNvPr id="44" name="Bevel 43">
            <a:extLst>
              <a:ext uri="{FF2B5EF4-FFF2-40B4-BE49-F238E27FC236}">
                <a16:creationId xmlns:a16="http://schemas.microsoft.com/office/drawing/2014/main" id="{7BD5F8EF-B129-D832-62A9-00CA2C6BDF30}"/>
              </a:ext>
            </a:extLst>
          </p:cNvPr>
          <p:cNvSpPr/>
          <p:nvPr/>
        </p:nvSpPr>
        <p:spPr>
          <a:xfrm>
            <a:off x="9077540" y="5077723"/>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5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5AF90EA2-0743-B2E3-20E2-089CAF0288B9}"/>
              </a:ext>
            </a:extLst>
          </p:cNvPr>
          <p:cNvPicPr>
            <a:picLocks noChangeAspect="1"/>
          </p:cNvPicPr>
          <p:nvPr/>
        </p:nvPicPr>
        <p:blipFill rotWithShape="1">
          <a:blip r:embed="rId2"/>
          <a:srcRect t="43783"/>
          <a:stretch/>
        </p:blipFill>
        <p:spPr>
          <a:xfrm>
            <a:off x="565150" y="528637"/>
            <a:ext cx="9677634" cy="1514475"/>
          </a:xfrm>
          <a:prstGeom prst="rect">
            <a:avLst/>
          </a:prstGeom>
        </p:spPr>
      </p:pic>
      <p:sp>
        <p:nvSpPr>
          <p:cNvPr id="11" name="TextBox 10">
            <a:extLst>
              <a:ext uri="{FF2B5EF4-FFF2-40B4-BE49-F238E27FC236}">
                <a16:creationId xmlns:a16="http://schemas.microsoft.com/office/drawing/2014/main" id="{3CCBC9C1-F23C-CCA5-D4E3-07FA470F1A19}"/>
              </a:ext>
            </a:extLst>
          </p:cNvPr>
          <p:cNvSpPr txBox="1"/>
          <p:nvPr/>
        </p:nvSpPr>
        <p:spPr>
          <a:xfrm>
            <a:off x="10487180" y="59293"/>
            <a:ext cx="1701491" cy="369332"/>
          </a:xfrm>
          <a:prstGeom prst="rect">
            <a:avLst/>
          </a:prstGeom>
          <a:noFill/>
        </p:spPr>
        <p:txBody>
          <a:bodyPr wrap="none" rtlCol="0">
            <a:spAutoFit/>
          </a:bodyPr>
          <a:lstStyle/>
          <a:p>
            <a:r>
              <a:rPr lang="en-US" b="1" dirty="0">
                <a:highlight>
                  <a:srgbClr val="FFFF00"/>
                </a:highlight>
              </a:rPr>
              <a:t>Common error*</a:t>
            </a:r>
          </a:p>
        </p:txBody>
      </p:sp>
      <p:sp>
        <p:nvSpPr>
          <p:cNvPr id="12" name="L-Shape 11">
            <a:extLst>
              <a:ext uri="{FF2B5EF4-FFF2-40B4-BE49-F238E27FC236}">
                <a16:creationId xmlns:a16="http://schemas.microsoft.com/office/drawing/2014/main" id="{2CE9958C-4612-5E65-FE0C-9519DA2611FD}"/>
              </a:ext>
            </a:extLst>
          </p:cNvPr>
          <p:cNvSpPr/>
          <p:nvPr/>
        </p:nvSpPr>
        <p:spPr>
          <a:xfrm>
            <a:off x="907836" y="2511268"/>
            <a:ext cx="2539911" cy="2577531"/>
          </a:xfrm>
          <a:prstGeom prst="corner">
            <a:avLst>
              <a:gd name="adj1" fmla="val 0"/>
              <a:gd name="adj2" fmla="val 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A65FD3-A611-AC39-00BB-6DD2C75D7ADC}"/>
              </a:ext>
            </a:extLst>
          </p:cNvPr>
          <p:cNvSpPr txBox="1"/>
          <p:nvPr/>
        </p:nvSpPr>
        <p:spPr>
          <a:xfrm rot="16200000">
            <a:off x="531" y="3622674"/>
            <a:ext cx="1072217" cy="369332"/>
          </a:xfrm>
          <a:prstGeom prst="rect">
            <a:avLst/>
          </a:prstGeom>
          <a:noFill/>
        </p:spPr>
        <p:txBody>
          <a:bodyPr wrap="none" rtlCol="0">
            <a:spAutoFit/>
          </a:bodyPr>
          <a:lstStyle/>
          <a:p>
            <a:r>
              <a:rPr lang="en-US" dirty="0"/>
              <a:t>Feature 2</a:t>
            </a:r>
          </a:p>
        </p:txBody>
      </p:sp>
      <p:sp>
        <p:nvSpPr>
          <p:cNvPr id="14" name="Bevel 13">
            <a:extLst>
              <a:ext uri="{FF2B5EF4-FFF2-40B4-BE49-F238E27FC236}">
                <a16:creationId xmlns:a16="http://schemas.microsoft.com/office/drawing/2014/main" id="{1C098375-5117-D288-38B8-45421F97D6F6}"/>
              </a:ext>
            </a:extLst>
          </p:cNvPr>
          <p:cNvSpPr/>
          <p:nvPr/>
        </p:nvSpPr>
        <p:spPr>
          <a:xfrm>
            <a:off x="1321417" y="283851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vel 14">
            <a:extLst>
              <a:ext uri="{FF2B5EF4-FFF2-40B4-BE49-F238E27FC236}">
                <a16:creationId xmlns:a16="http://schemas.microsoft.com/office/drawing/2014/main" id="{D3D42161-7F7F-A0D0-CD6C-DCFE850FCF23}"/>
              </a:ext>
            </a:extLst>
          </p:cNvPr>
          <p:cNvSpPr/>
          <p:nvPr/>
        </p:nvSpPr>
        <p:spPr>
          <a:xfrm>
            <a:off x="1112639" y="3185960"/>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vel 15">
            <a:extLst>
              <a:ext uri="{FF2B5EF4-FFF2-40B4-BE49-F238E27FC236}">
                <a16:creationId xmlns:a16="http://schemas.microsoft.com/office/drawing/2014/main" id="{BAFD36C2-32E5-A928-57A9-741B3ADD09B3}"/>
              </a:ext>
            </a:extLst>
          </p:cNvPr>
          <p:cNvSpPr/>
          <p:nvPr/>
        </p:nvSpPr>
        <p:spPr>
          <a:xfrm>
            <a:off x="1746845" y="2871160"/>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vel 16">
            <a:extLst>
              <a:ext uri="{FF2B5EF4-FFF2-40B4-BE49-F238E27FC236}">
                <a16:creationId xmlns:a16="http://schemas.microsoft.com/office/drawing/2014/main" id="{BEC2FCE7-FCD6-FFB8-02CF-321A45BE438B}"/>
              </a:ext>
            </a:extLst>
          </p:cNvPr>
          <p:cNvSpPr/>
          <p:nvPr/>
        </p:nvSpPr>
        <p:spPr>
          <a:xfrm>
            <a:off x="1578607" y="3375166"/>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vel 17">
            <a:extLst>
              <a:ext uri="{FF2B5EF4-FFF2-40B4-BE49-F238E27FC236}">
                <a16:creationId xmlns:a16="http://schemas.microsoft.com/office/drawing/2014/main" id="{70EAA8A6-8548-B453-CEDD-DCEF84D2C35E}"/>
              </a:ext>
            </a:extLst>
          </p:cNvPr>
          <p:cNvSpPr/>
          <p:nvPr/>
        </p:nvSpPr>
        <p:spPr>
          <a:xfrm>
            <a:off x="1333264" y="4472332"/>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nut 18">
            <a:extLst>
              <a:ext uri="{FF2B5EF4-FFF2-40B4-BE49-F238E27FC236}">
                <a16:creationId xmlns:a16="http://schemas.microsoft.com/office/drawing/2014/main" id="{5A074D17-6D30-BF14-BFEB-1BA748227DA2}"/>
              </a:ext>
            </a:extLst>
          </p:cNvPr>
          <p:cNvSpPr/>
          <p:nvPr/>
        </p:nvSpPr>
        <p:spPr>
          <a:xfrm>
            <a:off x="1738318" y="3697163"/>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A0B74274-A46B-C8E6-57EF-DD5E179BBB12}"/>
              </a:ext>
            </a:extLst>
          </p:cNvPr>
          <p:cNvSpPr/>
          <p:nvPr/>
        </p:nvSpPr>
        <p:spPr>
          <a:xfrm>
            <a:off x="1620819" y="4043754"/>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nut 20">
            <a:extLst>
              <a:ext uri="{FF2B5EF4-FFF2-40B4-BE49-F238E27FC236}">
                <a16:creationId xmlns:a16="http://schemas.microsoft.com/office/drawing/2014/main" id="{8DC1FB34-43AE-4395-6E63-F08A2AC99278}"/>
              </a:ext>
            </a:extLst>
          </p:cNvPr>
          <p:cNvSpPr/>
          <p:nvPr/>
        </p:nvSpPr>
        <p:spPr>
          <a:xfrm>
            <a:off x="2645393" y="3962302"/>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onut 22">
            <a:extLst>
              <a:ext uri="{FF2B5EF4-FFF2-40B4-BE49-F238E27FC236}">
                <a16:creationId xmlns:a16="http://schemas.microsoft.com/office/drawing/2014/main" id="{6A2EC11C-288A-594A-886E-0384C1772122}"/>
              </a:ext>
            </a:extLst>
          </p:cNvPr>
          <p:cNvSpPr/>
          <p:nvPr/>
        </p:nvSpPr>
        <p:spPr>
          <a:xfrm>
            <a:off x="2623412" y="3428669"/>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onut 23">
            <a:extLst>
              <a:ext uri="{FF2B5EF4-FFF2-40B4-BE49-F238E27FC236}">
                <a16:creationId xmlns:a16="http://schemas.microsoft.com/office/drawing/2014/main" id="{C942EA4C-979A-4853-1338-A6C03F089093}"/>
              </a:ext>
            </a:extLst>
          </p:cNvPr>
          <p:cNvSpPr/>
          <p:nvPr/>
        </p:nvSpPr>
        <p:spPr>
          <a:xfrm>
            <a:off x="2291279" y="4317695"/>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6F38FBEE-3646-FAAE-6829-5B3541C07CD4}"/>
              </a:ext>
            </a:extLst>
          </p:cNvPr>
          <p:cNvSpPr txBox="1"/>
          <p:nvPr/>
        </p:nvSpPr>
        <p:spPr>
          <a:xfrm>
            <a:off x="2331222" y="3082400"/>
            <a:ext cx="284052" cy="369332"/>
          </a:xfrm>
          <a:prstGeom prst="rect">
            <a:avLst/>
          </a:prstGeom>
          <a:noFill/>
        </p:spPr>
        <p:txBody>
          <a:bodyPr wrap="none" rtlCol="0">
            <a:spAutoFit/>
          </a:bodyPr>
          <a:lstStyle/>
          <a:p>
            <a:r>
              <a:rPr lang="en-US" dirty="0">
                <a:solidFill>
                  <a:srgbClr val="FF0000"/>
                </a:solidFill>
              </a:rPr>
              <a:t>x</a:t>
            </a:r>
          </a:p>
        </p:txBody>
      </p:sp>
      <p:sp>
        <p:nvSpPr>
          <p:cNvPr id="26" name="Bevel 25">
            <a:extLst>
              <a:ext uri="{FF2B5EF4-FFF2-40B4-BE49-F238E27FC236}">
                <a16:creationId xmlns:a16="http://schemas.microsoft.com/office/drawing/2014/main" id="{55FF7D62-2EDB-2839-F963-ED157D944216}"/>
              </a:ext>
            </a:extLst>
          </p:cNvPr>
          <p:cNvSpPr/>
          <p:nvPr/>
        </p:nvSpPr>
        <p:spPr>
          <a:xfrm>
            <a:off x="2104748" y="3684414"/>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329D0B5-6EB1-3903-2573-AEBBD38A1691}"/>
              </a:ext>
            </a:extLst>
          </p:cNvPr>
          <p:cNvSpPr txBox="1"/>
          <p:nvPr/>
        </p:nvSpPr>
        <p:spPr>
          <a:xfrm>
            <a:off x="1507948" y="5133565"/>
            <a:ext cx="1072217" cy="369332"/>
          </a:xfrm>
          <a:prstGeom prst="rect">
            <a:avLst/>
          </a:prstGeom>
          <a:noFill/>
        </p:spPr>
        <p:txBody>
          <a:bodyPr wrap="none" rtlCol="0">
            <a:spAutoFit/>
          </a:bodyPr>
          <a:lstStyle/>
          <a:p>
            <a:r>
              <a:rPr lang="en-US" dirty="0"/>
              <a:t>Feature 1</a:t>
            </a:r>
          </a:p>
        </p:txBody>
      </p:sp>
      <p:sp>
        <p:nvSpPr>
          <p:cNvPr id="28" name="Oval 27">
            <a:extLst>
              <a:ext uri="{FF2B5EF4-FFF2-40B4-BE49-F238E27FC236}">
                <a16:creationId xmlns:a16="http://schemas.microsoft.com/office/drawing/2014/main" id="{4BDBB0C2-712C-6946-ECCF-8E4E360C7A6C}"/>
              </a:ext>
            </a:extLst>
          </p:cNvPr>
          <p:cNvSpPr/>
          <p:nvPr/>
        </p:nvSpPr>
        <p:spPr>
          <a:xfrm>
            <a:off x="2036445" y="2950093"/>
            <a:ext cx="1292911" cy="1333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vel 28">
            <a:extLst>
              <a:ext uri="{FF2B5EF4-FFF2-40B4-BE49-F238E27FC236}">
                <a16:creationId xmlns:a16="http://schemas.microsoft.com/office/drawing/2014/main" id="{0CAF0ECB-2BFD-FEC4-28E6-4E653C8D2038}"/>
              </a:ext>
            </a:extLst>
          </p:cNvPr>
          <p:cNvSpPr/>
          <p:nvPr/>
        </p:nvSpPr>
        <p:spPr>
          <a:xfrm>
            <a:off x="3028554" y="3628494"/>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15EC75E-C17A-09F7-0EF9-17C639490EE1}"/>
              </a:ext>
            </a:extLst>
          </p:cNvPr>
          <p:cNvCxnSpPr/>
          <p:nvPr/>
        </p:nvCxnSpPr>
        <p:spPr>
          <a:xfrm>
            <a:off x="2818193" y="3267066"/>
            <a:ext cx="1076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L-Shape 31">
            <a:extLst>
              <a:ext uri="{FF2B5EF4-FFF2-40B4-BE49-F238E27FC236}">
                <a16:creationId xmlns:a16="http://schemas.microsoft.com/office/drawing/2014/main" id="{D390DD50-214C-4375-8A5A-9FC8BDF16E51}"/>
              </a:ext>
            </a:extLst>
          </p:cNvPr>
          <p:cNvSpPr/>
          <p:nvPr/>
        </p:nvSpPr>
        <p:spPr>
          <a:xfrm>
            <a:off x="5160600" y="2603793"/>
            <a:ext cx="2539911" cy="2577531"/>
          </a:xfrm>
          <a:prstGeom prst="corner">
            <a:avLst>
              <a:gd name="adj1" fmla="val 0"/>
              <a:gd name="adj2" fmla="val 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A029ECD-E704-4F01-EFA8-68C4D4FF22A3}"/>
              </a:ext>
            </a:extLst>
          </p:cNvPr>
          <p:cNvSpPr txBox="1"/>
          <p:nvPr/>
        </p:nvSpPr>
        <p:spPr>
          <a:xfrm rot="16200000">
            <a:off x="4253295" y="3715199"/>
            <a:ext cx="1072217" cy="369332"/>
          </a:xfrm>
          <a:prstGeom prst="rect">
            <a:avLst/>
          </a:prstGeom>
          <a:noFill/>
        </p:spPr>
        <p:txBody>
          <a:bodyPr wrap="none" rtlCol="0">
            <a:spAutoFit/>
          </a:bodyPr>
          <a:lstStyle/>
          <a:p>
            <a:r>
              <a:rPr lang="en-US" dirty="0"/>
              <a:t>Feature 2</a:t>
            </a:r>
          </a:p>
        </p:txBody>
      </p:sp>
      <p:sp>
        <p:nvSpPr>
          <p:cNvPr id="34" name="Bevel 33">
            <a:extLst>
              <a:ext uri="{FF2B5EF4-FFF2-40B4-BE49-F238E27FC236}">
                <a16:creationId xmlns:a16="http://schemas.microsoft.com/office/drawing/2014/main" id="{5CFD373B-EAF3-EC65-B557-F631B6938B04}"/>
              </a:ext>
            </a:extLst>
          </p:cNvPr>
          <p:cNvSpPr/>
          <p:nvPr/>
        </p:nvSpPr>
        <p:spPr>
          <a:xfrm>
            <a:off x="5574181" y="2931040"/>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vel 34">
            <a:extLst>
              <a:ext uri="{FF2B5EF4-FFF2-40B4-BE49-F238E27FC236}">
                <a16:creationId xmlns:a16="http://schemas.microsoft.com/office/drawing/2014/main" id="{C2F3F2B5-C38B-83D4-B323-953E4A9DC9EE}"/>
              </a:ext>
            </a:extLst>
          </p:cNvPr>
          <p:cNvSpPr/>
          <p:nvPr/>
        </p:nvSpPr>
        <p:spPr>
          <a:xfrm>
            <a:off x="5365403" y="327848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vel 35">
            <a:extLst>
              <a:ext uri="{FF2B5EF4-FFF2-40B4-BE49-F238E27FC236}">
                <a16:creationId xmlns:a16="http://schemas.microsoft.com/office/drawing/2014/main" id="{5ED62729-7F58-52CE-D720-88240ED54C8B}"/>
              </a:ext>
            </a:extLst>
          </p:cNvPr>
          <p:cNvSpPr/>
          <p:nvPr/>
        </p:nvSpPr>
        <p:spPr>
          <a:xfrm>
            <a:off x="5999609" y="2963685"/>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Bevel 36">
            <a:extLst>
              <a:ext uri="{FF2B5EF4-FFF2-40B4-BE49-F238E27FC236}">
                <a16:creationId xmlns:a16="http://schemas.microsoft.com/office/drawing/2014/main" id="{2843E556-CF27-99CF-C113-DBBB82416B3C}"/>
              </a:ext>
            </a:extLst>
          </p:cNvPr>
          <p:cNvSpPr/>
          <p:nvPr/>
        </p:nvSpPr>
        <p:spPr>
          <a:xfrm>
            <a:off x="5831371" y="3467691"/>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vel 37">
            <a:extLst>
              <a:ext uri="{FF2B5EF4-FFF2-40B4-BE49-F238E27FC236}">
                <a16:creationId xmlns:a16="http://schemas.microsoft.com/office/drawing/2014/main" id="{C2EED3F4-A1F2-0063-EE68-C25F2F4D5DDB}"/>
              </a:ext>
            </a:extLst>
          </p:cNvPr>
          <p:cNvSpPr/>
          <p:nvPr/>
        </p:nvSpPr>
        <p:spPr>
          <a:xfrm>
            <a:off x="5586028" y="4564857"/>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nut 38">
            <a:extLst>
              <a:ext uri="{FF2B5EF4-FFF2-40B4-BE49-F238E27FC236}">
                <a16:creationId xmlns:a16="http://schemas.microsoft.com/office/drawing/2014/main" id="{9533EE72-083B-0DAB-6696-AB172375CA63}"/>
              </a:ext>
            </a:extLst>
          </p:cNvPr>
          <p:cNvSpPr/>
          <p:nvPr/>
        </p:nvSpPr>
        <p:spPr>
          <a:xfrm>
            <a:off x="5991082" y="3789688"/>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Donut 39">
            <a:extLst>
              <a:ext uri="{FF2B5EF4-FFF2-40B4-BE49-F238E27FC236}">
                <a16:creationId xmlns:a16="http://schemas.microsoft.com/office/drawing/2014/main" id="{F9C12357-A725-FE0B-D482-A2A8FA074E45}"/>
              </a:ext>
            </a:extLst>
          </p:cNvPr>
          <p:cNvSpPr/>
          <p:nvPr/>
        </p:nvSpPr>
        <p:spPr>
          <a:xfrm>
            <a:off x="5873583" y="4136279"/>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Donut 40">
            <a:extLst>
              <a:ext uri="{FF2B5EF4-FFF2-40B4-BE49-F238E27FC236}">
                <a16:creationId xmlns:a16="http://schemas.microsoft.com/office/drawing/2014/main" id="{81CC71AB-724E-82B6-3954-5072B2F5B92E}"/>
              </a:ext>
            </a:extLst>
          </p:cNvPr>
          <p:cNvSpPr/>
          <p:nvPr/>
        </p:nvSpPr>
        <p:spPr>
          <a:xfrm>
            <a:off x="6898157" y="4054827"/>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Donut 41">
            <a:extLst>
              <a:ext uri="{FF2B5EF4-FFF2-40B4-BE49-F238E27FC236}">
                <a16:creationId xmlns:a16="http://schemas.microsoft.com/office/drawing/2014/main" id="{D6838D2B-9AEE-5AB3-72EF-13D88E7FBFF9}"/>
              </a:ext>
            </a:extLst>
          </p:cNvPr>
          <p:cNvSpPr/>
          <p:nvPr/>
        </p:nvSpPr>
        <p:spPr>
          <a:xfrm>
            <a:off x="6876176" y="3521194"/>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Donut 42">
            <a:extLst>
              <a:ext uri="{FF2B5EF4-FFF2-40B4-BE49-F238E27FC236}">
                <a16:creationId xmlns:a16="http://schemas.microsoft.com/office/drawing/2014/main" id="{4C976485-ED3E-6383-2172-E38215797CC7}"/>
              </a:ext>
            </a:extLst>
          </p:cNvPr>
          <p:cNvSpPr/>
          <p:nvPr/>
        </p:nvSpPr>
        <p:spPr>
          <a:xfrm>
            <a:off x="6544043" y="4410220"/>
            <a:ext cx="172800" cy="172800"/>
          </a:xfrm>
          <a:prstGeom prst="don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5646DA5-6FB4-63D6-5446-A8C853D5E363}"/>
              </a:ext>
            </a:extLst>
          </p:cNvPr>
          <p:cNvSpPr txBox="1"/>
          <p:nvPr/>
        </p:nvSpPr>
        <p:spPr>
          <a:xfrm>
            <a:off x="6583986" y="3174925"/>
            <a:ext cx="284052" cy="369332"/>
          </a:xfrm>
          <a:prstGeom prst="rect">
            <a:avLst/>
          </a:prstGeom>
          <a:noFill/>
        </p:spPr>
        <p:txBody>
          <a:bodyPr wrap="none" rtlCol="0">
            <a:spAutoFit/>
          </a:bodyPr>
          <a:lstStyle/>
          <a:p>
            <a:r>
              <a:rPr lang="en-US" dirty="0">
                <a:solidFill>
                  <a:srgbClr val="FF0000"/>
                </a:solidFill>
              </a:rPr>
              <a:t>x</a:t>
            </a:r>
          </a:p>
        </p:txBody>
      </p:sp>
      <p:sp>
        <p:nvSpPr>
          <p:cNvPr id="45" name="Bevel 44">
            <a:extLst>
              <a:ext uri="{FF2B5EF4-FFF2-40B4-BE49-F238E27FC236}">
                <a16:creationId xmlns:a16="http://schemas.microsoft.com/office/drawing/2014/main" id="{CBE6B15D-8386-DEF9-B90D-D9311DB1F2B8}"/>
              </a:ext>
            </a:extLst>
          </p:cNvPr>
          <p:cNvSpPr/>
          <p:nvPr/>
        </p:nvSpPr>
        <p:spPr>
          <a:xfrm>
            <a:off x="6357512" y="3776939"/>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2D39E76-83BB-8826-FF8C-8016083FA0BE}"/>
              </a:ext>
            </a:extLst>
          </p:cNvPr>
          <p:cNvSpPr txBox="1"/>
          <p:nvPr/>
        </p:nvSpPr>
        <p:spPr>
          <a:xfrm>
            <a:off x="5760712" y="5226090"/>
            <a:ext cx="1072217" cy="369332"/>
          </a:xfrm>
          <a:prstGeom prst="rect">
            <a:avLst/>
          </a:prstGeom>
          <a:noFill/>
        </p:spPr>
        <p:txBody>
          <a:bodyPr wrap="none" rtlCol="0">
            <a:spAutoFit/>
          </a:bodyPr>
          <a:lstStyle/>
          <a:p>
            <a:r>
              <a:rPr lang="en-US" dirty="0"/>
              <a:t>Feature 1</a:t>
            </a:r>
          </a:p>
        </p:txBody>
      </p:sp>
      <p:sp>
        <p:nvSpPr>
          <p:cNvPr id="47" name="Oval 46">
            <a:extLst>
              <a:ext uri="{FF2B5EF4-FFF2-40B4-BE49-F238E27FC236}">
                <a16:creationId xmlns:a16="http://schemas.microsoft.com/office/drawing/2014/main" id="{E8F205DA-6A62-0129-B58B-535C4ABADE1E}"/>
              </a:ext>
            </a:extLst>
          </p:cNvPr>
          <p:cNvSpPr/>
          <p:nvPr/>
        </p:nvSpPr>
        <p:spPr>
          <a:xfrm>
            <a:off x="6289209" y="3042618"/>
            <a:ext cx="1292911" cy="1333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Bevel 47">
            <a:extLst>
              <a:ext uri="{FF2B5EF4-FFF2-40B4-BE49-F238E27FC236}">
                <a16:creationId xmlns:a16="http://schemas.microsoft.com/office/drawing/2014/main" id="{2ADAA484-6715-28D4-90CA-B735C6EE0087}"/>
              </a:ext>
            </a:extLst>
          </p:cNvPr>
          <p:cNvSpPr/>
          <p:nvPr/>
        </p:nvSpPr>
        <p:spPr>
          <a:xfrm>
            <a:off x="7281318" y="3721019"/>
            <a:ext cx="186531" cy="171539"/>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8B2EBAE-E76E-B8E8-E3C1-5157C8A753C3}"/>
              </a:ext>
            </a:extLst>
          </p:cNvPr>
          <p:cNvCxnSpPr/>
          <p:nvPr/>
        </p:nvCxnSpPr>
        <p:spPr>
          <a:xfrm>
            <a:off x="7070957" y="3359591"/>
            <a:ext cx="10768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Bevel 49">
            <a:extLst>
              <a:ext uri="{FF2B5EF4-FFF2-40B4-BE49-F238E27FC236}">
                <a16:creationId xmlns:a16="http://schemas.microsoft.com/office/drawing/2014/main" id="{88D2D550-90FA-5975-D734-6055D9A5D734}"/>
              </a:ext>
            </a:extLst>
          </p:cNvPr>
          <p:cNvSpPr/>
          <p:nvPr/>
        </p:nvSpPr>
        <p:spPr>
          <a:xfrm>
            <a:off x="4004730" y="3197663"/>
            <a:ext cx="186531" cy="171539"/>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nut 50">
            <a:extLst>
              <a:ext uri="{FF2B5EF4-FFF2-40B4-BE49-F238E27FC236}">
                <a16:creationId xmlns:a16="http://schemas.microsoft.com/office/drawing/2014/main" id="{E917D2BC-E362-9053-762C-CE9DCD47A899}"/>
              </a:ext>
            </a:extLst>
          </p:cNvPr>
          <p:cNvSpPr/>
          <p:nvPr/>
        </p:nvSpPr>
        <p:spPr>
          <a:xfrm>
            <a:off x="8344150" y="3272369"/>
            <a:ext cx="172800" cy="172800"/>
          </a:xfrm>
          <a:prstGeom prst="don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9D358993-15E2-1D86-CB6A-79051BA4A139}"/>
              </a:ext>
            </a:extLst>
          </p:cNvPr>
          <p:cNvSpPr txBox="1"/>
          <p:nvPr/>
        </p:nvSpPr>
        <p:spPr>
          <a:xfrm>
            <a:off x="790988" y="2118204"/>
            <a:ext cx="1457835" cy="369332"/>
          </a:xfrm>
          <a:prstGeom prst="rect">
            <a:avLst/>
          </a:prstGeom>
          <a:noFill/>
        </p:spPr>
        <p:txBody>
          <a:bodyPr wrap="none" rtlCol="0">
            <a:spAutoFit/>
          </a:bodyPr>
          <a:lstStyle/>
          <a:p>
            <a:r>
              <a:rPr lang="en-US" dirty="0">
                <a:solidFill>
                  <a:srgbClr val="FF0000"/>
                </a:solidFill>
              </a:rPr>
              <a:t>set.seed(199)</a:t>
            </a:r>
          </a:p>
        </p:txBody>
      </p:sp>
      <p:sp>
        <p:nvSpPr>
          <p:cNvPr id="53" name="TextBox 52">
            <a:extLst>
              <a:ext uri="{FF2B5EF4-FFF2-40B4-BE49-F238E27FC236}">
                <a16:creationId xmlns:a16="http://schemas.microsoft.com/office/drawing/2014/main" id="{C13EBBDA-749C-F200-20AD-BC3AC69DBBF8}"/>
              </a:ext>
            </a:extLst>
          </p:cNvPr>
          <p:cNvSpPr txBox="1"/>
          <p:nvPr/>
        </p:nvSpPr>
        <p:spPr>
          <a:xfrm>
            <a:off x="5081410" y="2141936"/>
            <a:ext cx="1457835" cy="369332"/>
          </a:xfrm>
          <a:prstGeom prst="rect">
            <a:avLst/>
          </a:prstGeom>
          <a:noFill/>
        </p:spPr>
        <p:txBody>
          <a:bodyPr wrap="none" rtlCol="0">
            <a:spAutoFit/>
          </a:bodyPr>
          <a:lstStyle/>
          <a:p>
            <a:r>
              <a:rPr lang="en-US" dirty="0">
                <a:solidFill>
                  <a:srgbClr val="FF0000"/>
                </a:solidFill>
              </a:rPr>
              <a:t>set.seed(123)</a:t>
            </a:r>
          </a:p>
        </p:txBody>
      </p:sp>
    </p:spTree>
    <p:extLst>
      <p:ext uri="{BB962C8B-B14F-4D97-AF65-F5344CB8AC3E}">
        <p14:creationId xmlns:p14="http://schemas.microsoft.com/office/powerpoint/2010/main" val="26646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66A9EE7C-15F2-11C7-9919-024CC33D873A}"/>
              </a:ext>
            </a:extLst>
          </p:cNvPr>
          <p:cNvPicPr>
            <a:picLocks noGrp="1" noChangeAspect="1"/>
          </p:cNvPicPr>
          <p:nvPr>
            <p:ph idx="1"/>
          </p:nvPr>
        </p:nvPicPr>
        <p:blipFill>
          <a:blip r:embed="rId2"/>
          <a:stretch>
            <a:fillRect/>
          </a:stretch>
        </p:blipFill>
        <p:spPr>
          <a:xfrm>
            <a:off x="321427" y="431539"/>
            <a:ext cx="9649978" cy="5879319"/>
          </a:xfrm>
        </p:spPr>
      </p:pic>
      <p:pic>
        <p:nvPicPr>
          <p:cNvPr id="7" name="Picture 6" descr="A picture containing graphical user interface&#10;&#10;Description automatically generated">
            <a:extLst>
              <a:ext uri="{FF2B5EF4-FFF2-40B4-BE49-F238E27FC236}">
                <a16:creationId xmlns:a16="http://schemas.microsoft.com/office/drawing/2014/main" id="{94A242EF-158D-C8E5-30F5-723651476697}"/>
              </a:ext>
            </a:extLst>
          </p:cNvPr>
          <p:cNvPicPr>
            <a:picLocks noChangeAspect="1"/>
          </p:cNvPicPr>
          <p:nvPr/>
        </p:nvPicPr>
        <p:blipFill rotWithShape="1">
          <a:blip r:embed="rId3"/>
          <a:srcRect t="4909"/>
          <a:stretch/>
        </p:blipFill>
        <p:spPr>
          <a:xfrm>
            <a:off x="8409482" y="5336499"/>
            <a:ext cx="3640973" cy="832266"/>
          </a:xfrm>
          <a:prstGeom prst="rect">
            <a:avLst/>
          </a:prstGeom>
        </p:spPr>
      </p:pic>
    </p:spTree>
    <p:extLst>
      <p:ext uri="{BB962C8B-B14F-4D97-AF65-F5344CB8AC3E}">
        <p14:creationId xmlns:p14="http://schemas.microsoft.com/office/powerpoint/2010/main" val="39301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DFDCB1B2-7C95-F603-1B5F-59FEA010BFE4}"/>
              </a:ext>
            </a:extLst>
          </p:cNvPr>
          <p:cNvPicPr>
            <a:picLocks noChangeAspect="1"/>
          </p:cNvPicPr>
          <p:nvPr/>
        </p:nvPicPr>
        <p:blipFill>
          <a:blip r:embed="rId2"/>
          <a:stretch>
            <a:fillRect/>
          </a:stretch>
        </p:blipFill>
        <p:spPr>
          <a:xfrm>
            <a:off x="477604" y="665813"/>
            <a:ext cx="10150422" cy="2091074"/>
          </a:xfrm>
          <a:prstGeom prst="rect">
            <a:avLst/>
          </a:prstGeom>
        </p:spPr>
      </p:pic>
      <p:sp>
        <p:nvSpPr>
          <p:cNvPr id="6" name="TextBox 5">
            <a:extLst>
              <a:ext uri="{FF2B5EF4-FFF2-40B4-BE49-F238E27FC236}">
                <a16:creationId xmlns:a16="http://schemas.microsoft.com/office/drawing/2014/main" id="{A36D5998-AAC2-E64B-C11F-60B775E0E9A7}"/>
              </a:ext>
            </a:extLst>
          </p:cNvPr>
          <p:cNvSpPr txBox="1"/>
          <p:nvPr/>
        </p:nvSpPr>
        <p:spPr>
          <a:xfrm>
            <a:off x="10487180" y="59293"/>
            <a:ext cx="1701491" cy="369332"/>
          </a:xfrm>
          <a:prstGeom prst="rect">
            <a:avLst/>
          </a:prstGeom>
          <a:noFill/>
        </p:spPr>
        <p:txBody>
          <a:bodyPr wrap="none" rtlCol="0">
            <a:spAutoFit/>
          </a:bodyPr>
          <a:lstStyle/>
          <a:p>
            <a:r>
              <a:rPr lang="en-US" b="1" dirty="0">
                <a:highlight>
                  <a:srgbClr val="FFFF00"/>
                </a:highlight>
              </a:rPr>
              <a:t>Common error*</a:t>
            </a:r>
          </a:p>
        </p:txBody>
      </p:sp>
      <p:sp>
        <p:nvSpPr>
          <p:cNvPr id="7" name="TextBox 6">
            <a:extLst>
              <a:ext uri="{FF2B5EF4-FFF2-40B4-BE49-F238E27FC236}">
                <a16:creationId xmlns:a16="http://schemas.microsoft.com/office/drawing/2014/main" id="{812E3D6A-457F-E9BE-1C29-F2EA6E619A9F}"/>
              </a:ext>
            </a:extLst>
          </p:cNvPr>
          <p:cNvSpPr txBox="1"/>
          <p:nvPr/>
        </p:nvSpPr>
        <p:spPr>
          <a:xfrm>
            <a:off x="477604" y="2709394"/>
            <a:ext cx="10150422" cy="646331"/>
          </a:xfrm>
          <a:prstGeom prst="rect">
            <a:avLst/>
          </a:prstGeom>
          <a:solidFill>
            <a:schemeClr val="bg1"/>
          </a:solidFill>
        </p:spPr>
        <p:txBody>
          <a:bodyPr wrap="square">
            <a:spAutoFit/>
          </a:bodyPr>
          <a:lstStyle/>
          <a:p>
            <a:r>
              <a:rPr lang="en-US" b="1" dirty="0">
                <a:solidFill>
                  <a:srgbClr val="FF0000"/>
                </a:solidFill>
              </a:rPr>
              <a:t>This means, a model that guesses ‘No’ every single time has an error rate of 6.35% </a:t>
            </a:r>
            <a:r>
              <a:rPr lang="en-US" b="1" dirty="0">
                <a:solidFill>
                  <a:srgbClr val="FF0000"/>
                </a:solidFill>
                <a:sym typeface="Wingdings" pitchFamily="2" charset="2"/>
              </a:rPr>
              <a:t></a:t>
            </a:r>
            <a:r>
              <a:rPr lang="en-US" b="1" dirty="0">
                <a:solidFill>
                  <a:srgbClr val="FF0000"/>
                </a:solidFill>
              </a:rPr>
              <a:t>This error rate is smaller than our models! (10%)</a:t>
            </a:r>
          </a:p>
        </p:txBody>
      </p:sp>
      <p:pic>
        <p:nvPicPr>
          <p:cNvPr id="11" name="Picture 10" descr="Graphical user interface, text, application, email&#10;&#10;Description automatically generated">
            <a:extLst>
              <a:ext uri="{FF2B5EF4-FFF2-40B4-BE49-F238E27FC236}">
                <a16:creationId xmlns:a16="http://schemas.microsoft.com/office/drawing/2014/main" id="{6B05DFC1-066F-32C2-5C9A-8E40D352089D}"/>
              </a:ext>
            </a:extLst>
          </p:cNvPr>
          <p:cNvPicPr>
            <a:picLocks noChangeAspect="1"/>
          </p:cNvPicPr>
          <p:nvPr/>
        </p:nvPicPr>
        <p:blipFill>
          <a:blip r:embed="rId3"/>
          <a:stretch>
            <a:fillRect/>
          </a:stretch>
        </p:blipFill>
        <p:spPr>
          <a:xfrm>
            <a:off x="477604" y="3431627"/>
            <a:ext cx="10150421" cy="2471977"/>
          </a:xfrm>
          <a:prstGeom prst="rect">
            <a:avLst/>
          </a:prstGeom>
        </p:spPr>
      </p:pic>
      <p:pic>
        <p:nvPicPr>
          <p:cNvPr id="9" name="Picture 8">
            <a:extLst>
              <a:ext uri="{FF2B5EF4-FFF2-40B4-BE49-F238E27FC236}">
                <a16:creationId xmlns:a16="http://schemas.microsoft.com/office/drawing/2014/main" id="{F2EA58FA-F720-1085-A488-DADEDF07E76C}"/>
              </a:ext>
            </a:extLst>
          </p:cNvPr>
          <p:cNvPicPr>
            <a:picLocks noChangeAspect="1"/>
          </p:cNvPicPr>
          <p:nvPr/>
        </p:nvPicPr>
        <p:blipFill rotWithShape="1">
          <a:blip r:embed="rId4"/>
          <a:srcRect t="15265" b="13125"/>
          <a:stretch/>
        </p:blipFill>
        <p:spPr>
          <a:xfrm>
            <a:off x="7691076" y="3727335"/>
            <a:ext cx="3761410" cy="2950407"/>
          </a:xfrm>
          <a:prstGeom prst="rect">
            <a:avLst/>
          </a:prstGeom>
        </p:spPr>
      </p:pic>
    </p:spTree>
    <p:extLst>
      <p:ext uri="{BB962C8B-B14F-4D97-AF65-F5344CB8AC3E}">
        <p14:creationId xmlns:p14="http://schemas.microsoft.com/office/powerpoint/2010/main" val="265288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EEA-058A-61C0-833E-9C491A6859D6}"/>
              </a:ext>
            </a:extLst>
          </p:cNvPr>
          <p:cNvSpPr>
            <a:spLocks noGrp="1"/>
          </p:cNvSpPr>
          <p:nvPr>
            <p:ph type="ctrTitle"/>
          </p:nvPr>
        </p:nvSpPr>
        <p:spPr/>
        <p:txBody>
          <a:bodyPr/>
          <a:lstStyle/>
          <a:p>
            <a:r>
              <a:rPr lang="en-US" dirty="0"/>
              <a:t>Question 1</a:t>
            </a:r>
          </a:p>
        </p:txBody>
      </p:sp>
      <p:sp>
        <p:nvSpPr>
          <p:cNvPr id="5" name="Subtitle 4">
            <a:extLst>
              <a:ext uri="{FF2B5EF4-FFF2-40B4-BE49-F238E27FC236}">
                <a16:creationId xmlns:a16="http://schemas.microsoft.com/office/drawing/2014/main" id="{A3EB5E23-E522-65F1-DF8D-CF66E92D8B8E}"/>
              </a:ext>
            </a:extLst>
          </p:cNvPr>
          <p:cNvSpPr>
            <a:spLocks noGrp="1"/>
          </p:cNvSpPr>
          <p:nvPr>
            <p:ph type="subTitle" idx="1"/>
          </p:nvPr>
        </p:nvSpPr>
        <p:spPr/>
        <p:txBody>
          <a:bodyPr/>
          <a:lstStyle/>
          <a:p>
            <a:r>
              <a:rPr lang="en-US" dirty="0"/>
              <a:t>Out of 17</a:t>
            </a:r>
          </a:p>
        </p:txBody>
      </p:sp>
    </p:spTree>
    <p:extLst>
      <p:ext uri="{BB962C8B-B14F-4D97-AF65-F5344CB8AC3E}">
        <p14:creationId xmlns:p14="http://schemas.microsoft.com/office/powerpoint/2010/main" val="353974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D45705-F0EB-48F1-0DC1-4730ADDFA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511" y="3188825"/>
            <a:ext cx="5093825" cy="36384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 email&#10;&#10;Description automatically generated">
            <a:extLst>
              <a:ext uri="{FF2B5EF4-FFF2-40B4-BE49-F238E27FC236}">
                <a16:creationId xmlns:a16="http://schemas.microsoft.com/office/drawing/2014/main" id="{B5F7282B-C50B-C2B1-2B79-D5FD88345D79}"/>
              </a:ext>
            </a:extLst>
          </p:cNvPr>
          <p:cNvPicPr>
            <a:picLocks noChangeAspect="1"/>
          </p:cNvPicPr>
          <p:nvPr/>
        </p:nvPicPr>
        <p:blipFill>
          <a:blip r:embed="rId3"/>
          <a:stretch>
            <a:fillRect/>
          </a:stretch>
        </p:blipFill>
        <p:spPr>
          <a:xfrm>
            <a:off x="798653" y="30729"/>
            <a:ext cx="9351438" cy="3669175"/>
          </a:xfrm>
          <a:prstGeom prst="rect">
            <a:avLst/>
          </a:prstGeom>
        </p:spPr>
      </p:pic>
      <p:cxnSp>
        <p:nvCxnSpPr>
          <p:cNvPr id="7" name="Straight Connector 6">
            <a:extLst>
              <a:ext uri="{FF2B5EF4-FFF2-40B4-BE49-F238E27FC236}">
                <a16:creationId xmlns:a16="http://schemas.microsoft.com/office/drawing/2014/main" id="{48A5D490-F27F-407F-6545-237B853D9953}"/>
              </a:ext>
            </a:extLst>
          </p:cNvPr>
          <p:cNvCxnSpPr>
            <a:cxnSpLocks/>
          </p:cNvCxnSpPr>
          <p:nvPr/>
        </p:nvCxnSpPr>
        <p:spPr>
          <a:xfrm flipV="1">
            <a:off x="3298785" y="4710896"/>
            <a:ext cx="4213185" cy="61345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28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9BAEDD4B-FD93-5989-FBED-5AFC5A126751}"/>
              </a:ext>
            </a:extLst>
          </p:cNvPr>
          <p:cNvPicPr>
            <a:picLocks noGrp="1" noChangeAspect="1"/>
          </p:cNvPicPr>
          <p:nvPr>
            <p:ph idx="1"/>
          </p:nvPr>
        </p:nvPicPr>
        <p:blipFill rotWithShape="1">
          <a:blip r:embed="rId2"/>
          <a:srcRect b="72000"/>
          <a:stretch/>
        </p:blipFill>
        <p:spPr>
          <a:xfrm>
            <a:off x="0" y="186774"/>
            <a:ext cx="8924429" cy="1815646"/>
          </a:xfrm>
        </p:spPr>
      </p:pic>
      <p:pic>
        <p:nvPicPr>
          <p:cNvPr id="8" name="Content Placeholder 4" descr="Graphical user interface, text, application, email&#10;&#10;Description automatically generated">
            <a:extLst>
              <a:ext uri="{FF2B5EF4-FFF2-40B4-BE49-F238E27FC236}">
                <a16:creationId xmlns:a16="http://schemas.microsoft.com/office/drawing/2014/main" id="{90E1500A-40EF-72F5-C792-8A3A1C072864}"/>
              </a:ext>
            </a:extLst>
          </p:cNvPr>
          <p:cNvPicPr>
            <a:picLocks noChangeAspect="1"/>
          </p:cNvPicPr>
          <p:nvPr/>
        </p:nvPicPr>
        <p:blipFill rotWithShape="1">
          <a:blip r:embed="rId2"/>
          <a:srcRect t="52424"/>
          <a:stretch/>
        </p:blipFill>
        <p:spPr>
          <a:xfrm>
            <a:off x="-1" y="3469513"/>
            <a:ext cx="8924429" cy="3085003"/>
          </a:xfrm>
          <a:prstGeom prst="rect">
            <a:avLst/>
          </a:prstGeom>
        </p:spPr>
      </p:pic>
      <p:pic>
        <p:nvPicPr>
          <p:cNvPr id="7" name="Picture 6" descr="Text, letter&#10;&#10;Description automatically generated">
            <a:extLst>
              <a:ext uri="{FF2B5EF4-FFF2-40B4-BE49-F238E27FC236}">
                <a16:creationId xmlns:a16="http://schemas.microsoft.com/office/drawing/2014/main" id="{AB26D87F-F5D9-9F90-E314-A72B5175A759}"/>
              </a:ext>
            </a:extLst>
          </p:cNvPr>
          <p:cNvPicPr>
            <a:picLocks noChangeAspect="1"/>
          </p:cNvPicPr>
          <p:nvPr/>
        </p:nvPicPr>
        <p:blipFill>
          <a:blip r:embed="rId3"/>
          <a:stretch>
            <a:fillRect/>
          </a:stretch>
        </p:blipFill>
        <p:spPr>
          <a:xfrm>
            <a:off x="6937496" y="2002420"/>
            <a:ext cx="5088600" cy="3634714"/>
          </a:xfrm>
          <a:prstGeom prst="rect">
            <a:avLst/>
          </a:prstGeom>
        </p:spPr>
      </p:pic>
      <p:sp>
        <p:nvSpPr>
          <p:cNvPr id="13" name="Rectangle 12">
            <a:extLst>
              <a:ext uri="{FF2B5EF4-FFF2-40B4-BE49-F238E27FC236}">
                <a16:creationId xmlns:a16="http://schemas.microsoft.com/office/drawing/2014/main" id="{D6505A27-EA6D-4AFA-D135-24441D3B0ED8}"/>
              </a:ext>
            </a:extLst>
          </p:cNvPr>
          <p:cNvSpPr/>
          <p:nvPr/>
        </p:nvSpPr>
        <p:spPr>
          <a:xfrm>
            <a:off x="104172" y="3877519"/>
            <a:ext cx="1169043" cy="4282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DB8B38-FE69-B259-6845-010D37F3AD9B}"/>
              </a:ext>
            </a:extLst>
          </p:cNvPr>
          <p:cNvSpPr/>
          <p:nvPr/>
        </p:nvSpPr>
        <p:spPr>
          <a:xfrm>
            <a:off x="7824485" y="3902597"/>
            <a:ext cx="729205" cy="6694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793A99-61E5-14D9-978A-F72A7ECB8A78}"/>
              </a:ext>
            </a:extLst>
          </p:cNvPr>
          <p:cNvSpPr/>
          <p:nvPr/>
        </p:nvSpPr>
        <p:spPr>
          <a:xfrm>
            <a:off x="8568000" y="3902597"/>
            <a:ext cx="872679" cy="6696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85D450-5085-FC34-6B8F-F3CEE784FE10}"/>
              </a:ext>
            </a:extLst>
          </p:cNvPr>
          <p:cNvSpPr/>
          <p:nvPr/>
        </p:nvSpPr>
        <p:spPr>
          <a:xfrm>
            <a:off x="94525" y="4537276"/>
            <a:ext cx="1169043" cy="42826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4DD71C-2CDD-A056-8311-98E24B1746C9}"/>
              </a:ext>
            </a:extLst>
          </p:cNvPr>
          <p:cNvSpPr/>
          <p:nvPr/>
        </p:nvSpPr>
        <p:spPr>
          <a:xfrm>
            <a:off x="923662" y="5819171"/>
            <a:ext cx="812542" cy="27910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30A30E-661C-29DD-E4D4-2A373899316B}"/>
              </a:ext>
            </a:extLst>
          </p:cNvPr>
          <p:cNvSpPr/>
          <p:nvPr/>
        </p:nvSpPr>
        <p:spPr>
          <a:xfrm>
            <a:off x="6937496" y="5196067"/>
            <a:ext cx="4695061" cy="2324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EC53DC1-F615-B8BE-0297-E436B767C032}"/>
              </a:ext>
            </a:extLst>
          </p:cNvPr>
          <p:cNvSpPr/>
          <p:nvPr/>
        </p:nvSpPr>
        <p:spPr>
          <a:xfrm>
            <a:off x="839935" y="6275407"/>
            <a:ext cx="1984288" cy="27910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8A23D25-BEDF-6689-B95A-8D8CECFFFB7C}"/>
              </a:ext>
            </a:extLst>
          </p:cNvPr>
          <p:cNvSpPr/>
          <p:nvPr/>
        </p:nvSpPr>
        <p:spPr>
          <a:xfrm>
            <a:off x="6937495" y="5428526"/>
            <a:ext cx="4695061" cy="23245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Text&#10;&#10;Description automatically generated">
            <a:extLst>
              <a:ext uri="{FF2B5EF4-FFF2-40B4-BE49-F238E27FC236}">
                <a16:creationId xmlns:a16="http://schemas.microsoft.com/office/drawing/2014/main" id="{6FA7652F-D641-B4BA-98D1-2664C0F6FA93}"/>
              </a:ext>
            </a:extLst>
          </p:cNvPr>
          <p:cNvPicPr>
            <a:picLocks noChangeAspect="1"/>
          </p:cNvPicPr>
          <p:nvPr/>
        </p:nvPicPr>
        <p:blipFill rotWithShape="1">
          <a:blip r:embed="rId4"/>
          <a:srcRect t="6818" r="4005"/>
          <a:stretch/>
        </p:blipFill>
        <p:spPr>
          <a:xfrm>
            <a:off x="9576115" y="2002420"/>
            <a:ext cx="2445679" cy="700527"/>
          </a:xfrm>
          <a:prstGeom prst="rect">
            <a:avLst/>
          </a:prstGeom>
        </p:spPr>
      </p:pic>
      <p:sp>
        <p:nvSpPr>
          <p:cNvPr id="23" name="Rectangle 22">
            <a:extLst>
              <a:ext uri="{FF2B5EF4-FFF2-40B4-BE49-F238E27FC236}">
                <a16:creationId xmlns:a16="http://schemas.microsoft.com/office/drawing/2014/main" id="{381044AD-7AF4-EEEF-7BFA-A4FF038BD2E1}"/>
              </a:ext>
            </a:extLst>
          </p:cNvPr>
          <p:cNvSpPr/>
          <p:nvPr/>
        </p:nvSpPr>
        <p:spPr>
          <a:xfrm>
            <a:off x="9533225" y="2160000"/>
            <a:ext cx="2651059" cy="61419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869E44B-48F9-B2D4-522C-AD1550D55932}"/>
              </a:ext>
            </a:extLst>
          </p:cNvPr>
          <p:cNvSpPr/>
          <p:nvPr/>
        </p:nvSpPr>
        <p:spPr>
          <a:xfrm>
            <a:off x="4033321" y="4965538"/>
            <a:ext cx="1169043" cy="303303"/>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370094-1B55-A169-CD87-DE2F09ADC069}"/>
              </a:ext>
            </a:extLst>
          </p:cNvPr>
          <p:cNvSpPr/>
          <p:nvPr/>
        </p:nvSpPr>
        <p:spPr>
          <a:xfrm>
            <a:off x="104171" y="5165518"/>
            <a:ext cx="1169043" cy="303303"/>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07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EEA-058A-61C0-833E-9C491A6859D6}"/>
              </a:ext>
            </a:extLst>
          </p:cNvPr>
          <p:cNvSpPr>
            <a:spLocks noGrp="1"/>
          </p:cNvSpPr>
          <p:nvPr>
            <p:ph type="ctrTitle"/>
          </p:nvPr>
        </p:nvSpPr>
        <p:spPr/>
        <p:txBody>
          <a:bodyPr/>
          <a:lstStyle/>
          <a:p>
            <a:r>
              <a:rPr lang="en-US" dirty="0"/>
              <a:t>Question 2</a:t>
            </a:r>
          </a:p>
        </p:txBody>
      </p:sp>
      <p:sp>
        <p:nvSpPr>
          <p:cNvPr id="5" name="Subtitle 4">
            <a:extLst>
              <a:ext uri="{FF2B5EF4-FFF2-40B4-BE49-F238E27FC236}">
                <a16:creationId xmlns:a16="http://schemas.microsoft.com/office/drawing/2014/main" id="{A3EB5E23-E522-65F1-DF8D-CF66E92D8B8E}"/>
              </a:ext>
            </a:extLst>
          </p:cNvPr>
          <p:cNvSpPr>
            <a:spLocks noGrp="1"/>
          </p:cNvSpPr>
          <p:nvPr>
            <p:ph type="subTitle" idx="1"/>
          </p:nvPr>
        </p:nvSpPr>
        <p:spPr/>
        <p:txBody>
          <a:bodyPr/>
          <a:lstStyle/>
          <a:p>
            <a:r>
              <a:rPr lang="en-US" dirty="0"/>
              <a:t>Out of 10</a:t>
            </a:r>
          </a:p>
        </p:txBody>
      </p:sp>
    </p:spTree>
    <p:extLst>
      <p:ext uri="{BB962C8B-B14F-4D97-AF65-F5344CB8AC3E}">
        <p14:creationId xmlns:p14="http://schemas.microsoft.com/office/powerpoint/2010/main" val="274267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C7E00EB-F8BA-AD02-2889-78676EB3983F}"/>
              </a:ext>
            </a:extLst>
          </p:cNvPr>
          <p:cNvPicPr>
            <a:picLocks noChangeAspect="1"/>
          </p:cNvPicPr>
          <p:nvPr/>
        </p:nvPicPr>
        <p:blipFill rotWithShape="1">
          <a:blip r:embed="rId2"/>
          <a:srcRect b="23369"/>
          <a:stretch/>
        </p:blipFill>
        <p:spPr>
          <a:xfrm>
            <a:off x="825499" y="26611"/>
            <a:ext cx="9418639" cy="3573839"/>
          </a:xfrm>
          <a:prstGeom prst="rect">
            <a:avLst/>
          </a:prstGeom>
        </p:spPr>
      </p:pic>
      <p:pic>
        <p:nvPicPr>
          <p:cNvPr id="6" name="Picture 5" descr="Text&#10;&#10;Description automatically generated">
            <a:extLst>
              <a:ext uri="{FF2B5EF4-FFF2-40B4-BE49-F238E27FC236}">
                <a16:creationId xmlns:a16="http://schemas.microsoft.com/office/drawing/2014/main" id="{69963B14-3772-85E1-8F70-02BA8317F41E}"/>
              </a:ext>
            </a:extLst>
          </p:cNvPr>
          <p:cNvPicPr>
            <a:picLocks noChangeAspect="1"/>
          </p:cNvPicPr>
          <p:nvPr/>
        </p:nvPicPr>
        <p:blipFill>
          <a:blip r:embed="rId3"/>
          <a:stretch>
            <a:fillRect/>
          </a:stretch>
        </p:blipFill>
        <p:spPr>
          <a:xfrm>
            <a:off x="7065963" y="3272595"/>
            <a:ext cx="4872502" cy="3573839"/>
          </a:xfrm>
          <a:prstGeom prst="rect">
            <a:avLst/>
          </a:prstGeom>
        </p:spPr>
      </p:pic>
      <p:sp>
        <p:nvSpPr>
          <p:cNvPr id="8" name="Rectangle 7">
            <a:extLst>
              <a:ext uri="{FF2B5EF4-FFF2-40B4-BE49-F238E27FC236}">
                <a16:creationId xmlns:a16="http://schemas.microsoft.com/office/drawing/2014/main" id="{2C68FBD8-A07C-E57D-89BC-15E08FC6002C}"/>
              </a:ext>
            </a:extLst>
          </p:cNvPr>
          <p:cNvSpPr/>
          <p:nvPr/>
        </p:nvSpPr>
        <p:spPr>
          <a:xfrm>
            <a:off x="6937495" y="6598930"/>
            <a:ext cx="4695061" cy="23245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93DD7-C7D9-728C-0D20-ABE573D0B89B}"/>
              </a:ext>
            </a:extLst>
          </p:cNvPr>
          <p:cNvSpPr/>
          <p:nvPr/>
        </p:nvSpPr>
        <p:spPr>
          <a:xfrm>
            <a:off x="9961683" y="5365442"/>
            <a:ext cx="1011118" cy="39242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7E7DE9-BF9C-8CD1-A01D-3672FBE3DAC6}"/>
              </a:ext>
            </a:extLst>
          </p:cNvPr>
          <p:cNvSpPr/>
          <p:nvPr/>
        </p:nvSpPr>
        <p:spPr>
          <a:xfrm>
            <a:off x="1212969" y="3282121"/>
            <a:ext cx="4872501" cy="31833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B84D200A-3815-9CC4-D814-BC36C605B893}"/>
              </a:ext>
            </a:extLst>
          </p:cNvPr>
          <p:cNvPicPr>
            <a:picLocks noChangeAspect="1"/>
          </p:cNvPicPr>
          <p:nvPr/>
        </p:nvPicPr>
        <p:blipFill rotWithShape="1">
          <a:blip r:embed="rId2"/>
          <a:srcRect t="75544" b="1000"/>
          <a:stretch/>
        </p:blipFill>
        <p:spPr>
          <a:xfrm>
            <a:off x="854074" y="428625"/>
            <a:ext cx="9418639" cy="1100138"/>
          </a:xfrm>
          <a:prstGeom prst="rect">
            <a:avLst/>
          </a:prstGeom>
        </p:spPr>
      </p:pic>
      <p:pic>
        <p:nvPicPr>
          <p:cNvPr id="3078" name="Picture 6">
            <a:extLst>
              <a:ext uri="{FF2B5EF4-FFF2-40B4-BE49-F238E27FC236}">
                <a16:creationId xmlns:a16="http://schemas.microsoft.com/office/drawing/2014/main" id="{B3D32CBC-DAE3-7AC1-684B-E0C1F2929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619" y="1528763"/>
            <a:ext cx="6419850" cy="45856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5D1ECBC-E517-7E75-27AD-0986B0DCCDEA}"/>
              </a:ext>
            </a:extLst>
          </p:cNvPr>
          <p:cNvPicPr>
            <a:picLocks noChangeAspect="1"/>
          </p:cNvPicPr>
          <p:nvPr/>
        </p:nvPicPr>
        <p:blipFill>
          <a:blip r:embed="rId4"/>
          <a:stretch>
            <a:fillRect/>
          </a:stretch>
        </p:blipFill>
        <p:spPr>
          <a:xfrm>
            <a:off x="854074" y="6114370"/>
            <a:ext cx="10093570" cy="672193"/>
          </a:xfrm>
          <a:prstGeom prst="rect">
            <a:avLst/>
          </a:prstGeom>
        </p:spPr>
      </p:pic>
      <p:sp>
        <p:nvSpPr>
          <p:cNvPr id="7" name="TextBox 6">
            <a:extLst>
              <a:ext uri="{FF2B5EF4-FFF2-40B4-BE49-F238E27FC236}">
                <a16:creationId xmlns:a16="http://schemas.microsoft.com/office/drawing/2014/main" id="{0F422AE0-90F2-19E8-D2F2-652D9E07A7C0}"/>
              </a:ext>
            </a:extLst>
          </p:cNvPr>
          <p:cNvSpPr txBox="1"/>
          <p:nvPr/>
        </p:nvSpPr>
        <p:spPr>
          <a:xfrm>
            <a:off x="10487180" y="59293"/>
            <a:ext cx="1701491" cy="369332"/>
          </a:xfrm>
          <a:prstGeom prst="rect">
            <a:avLst/>
          </a:prstGeom>
          <a:noFill/>
        </p:spPr>
        <p:txBody>
          <a:bodyPr wrap="none" rtlCol="0">
            <a:spAutoFit/>
          </a:bodyPr>
          <a:lstStyle/>
          <a:p>
            <a:r>
              <a:rPr lang="en-US" b="1" dirty="0">
                <a:highlight>
                  <a:srgbClr val="FFFF00"/>
                </a:highlight>
              </a:rPr>
              <a:t>Common error*</a:t>
            </a:r>
          </a:p>
        </p:txBody>
      </p:sp>
      <p:pic>
        <p:nvPicPr>
          <p:cNvPr id="8" name="Picture 7">
            <a:extLst>
              <a:ext uri="{FF2B5EF4-FFF2-40B4-BE49-F238E27FC236}">
                <a16:creationId xmlns:a16="http://schemas.microsoft.com/office/drawing/2014/main" id="{985BB7BF-C8A4-D2BA-85DB-7B45C9449E0D}"/>
              </a:ext>
            </a:extLst>
          </p:cNvPr>
          <p:cNvPicPr>
            <a:picLocks noChangeAspect="1"/>
          </p:cNvPicPr>
          <p:nvPr/>
        </p:nvPicPr>
        <p:blipFill rotWithShape="1">
          <a:blip r:embed="rId5"/>
          <a:srcRect l="1377"/>
          <a:stretch/>
        </p:blipFill>
        <p:spPr>
          <a:xfrm>
            <a:off x="8148813" y="1665732"/>
            <a:ext cx="3671223" cy="2934843"/>
          </a:xfrm>
          <a:prstGeom prst="rect">
            <a:avLst/>
          </a:prstGeom>
        </p:spPr>
      </p:pic>
      <p:sp>
        <p:nvSpPr>
          <p:cNvPr id="9" name="TextBox 8">
            <a:extLst>
              <a:ext uri="{FF2B5EF4-FFF2-40B4-BE49-F238E27FC236}">
                <a16:creationId xmlns:a16="http://schemas.microsoft.com/office/drawing/2014/main" id="{6CB5930D-1437-7FD6-4E38-C4D480A6F579}"/>
              </a:ext>
            </a:extLst>
          </p:cNvPr>
          <p:cNvSpPr txBox="1"/>
          <p:nvPr/>
        </p:nvSpPr>
        <p:spPr>
          <a:xfrm>
            <a:off x="8627418" y="4727721"/>
            <a:ext cx="2710507" cy="923330"/>
          </a:xfrm>
          <a:prstGeom prst="rect">
            <a:avLst/>
          </a:prstGeom>
          <a:noFill/>
        </p:spPr>
        <p:txBody>
          <a:bodyPr wrap="square" rtlCol="0">
            <a:spAutoFit/>
          </a:bodyPr>
          <a:lstStyle/>
          <a:p>
            <a:r>
              <a:rPr lang="en-US" b="1" dirty="0">
                <a:solidFill>
                  <a:srgbClr val="FF0000"/>
                </a:solidFill>
              </a:rPr>
              <a:t>Example of how an outlier</a:t>
            </a:r>
          </a:p>
          <a:p>
            <a:r>
              <a:rPr lang="en-US" b="1" dirty="0">
                <a:solidFill>
                  <a:srgbClr val="FF0000"/>
                </a:solidFill>
              </a:rPr>
              <a:t>Can alter the slope of the line of best fit!</a:t>
            </a:r>
          </a:p>
        </p:txBody>
      </p:sp>
      <p:sp>
        <p:nvSpPr>
          <p:cNvPr id="10" name="Rectangle 9">
            <a:extLst>
              <a:ext uri="{FF2B5EF4-FFF2-40B4-BE49-F238E27FC236}">
                <a16:creationId xmlns:a16="http://schemas.microsoft.com/office/drawing/2014/main" id="{903A7F10-0EFC-3E52-C5D8-C70089D1E504}"/>
              </a:ext>
            </a:extLst>
          </p:cNvPr>
          <p:cNvSpPr/>
          <p:nvPr/>
        </p:nvSpPr>
        <p:spPr>
          <a:xfrm>
            <a:off x="7948124" y="1665732"/>
            <a:ext cx="3871912" cy="4448638"/>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E678AD5-63CA-60E7-3D12-E71F5307BE9F}"/>
              </a:ext>
            </a:extLst>
          </p:cNvPr>
          <p:cNvSpPr txBox="1"/>
          <p:nvPr/>
        </p:nvSpPr>
        <p:spPr>
          <a:xfrm>
            <a:off x="41524" y="2528904"/>
            <a:ext cx="1536923" cy="2585323"/>
          </a:xfrm>
          <a:prstGeom prst="rect">
            <a:avLst/>
          </a:prstGeom>
          <a:noFill/>
        </p:spPr>
        <p:txBody>
          <a:bodyPr wrap="square" rtlCol="0">
            <a:spAutoFit/>
          </a:bodyPr>
          <a:lstStyle/>
          <a:p>
            <a:r>
              <a:rPr lang="en-US" b="1" dirty="0">
                <a:solidFill>
                  <a:srgbClr val="FF0000"/>
                </a:solidFill>
              </a:rPr>
              <a:t>Residual vs Fitted plot is what is used to plot linearity and flags the most extreme values</a:t>
            </a:r>
          </a:p>
          <a:p>
            <a:endParaRPr lang="en-US" b="1" dirty="0">
              <a:solidFill>
                <a:srgbClr val="FF0000"/>
              </a:solidFill>
            </a:endParaRPr>
          </a:p>
        </p:txBody>
      </p:sp>
    </p:spTree>
    <p:extLst>
      <p:ext uri="{BB962C8B-B14F-4D97-AF65-F5344CB8AC3E}">
        <p14:creationId xmlns:p14="http://schemas.microsoft.com/office/powerpoint/2010/main" val="130747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ABFEE0-6ABB-6F4C-45A6-5A218B91793D}"/>
              </a:ext>
            </a:extLst>
          </p:cNvPr>
          <p:cNvPicPr>
            <a:picLocks noChangeAspect="1"/>
          </p:cNvPicPr>
          <p:nvPr/>
        </p:nvPicPr>
        <p:blipFill>
          <a:blip r:embed="rId2"/>
          <a:stretch>
            <a:fillRect/>
          </a:stretch>
        </p:blipFill>
        <p:spPr>
          <a:xfrm>
            <a:off x="1166812" y="197224"/>
            <a:ext cx="9291637" cy="6463017"/>
          </a:xfrm>
          <a:prstGeom prst="rect">
            <a:avLst/>
          </a:prstGeom>
        </p:spPr>
      </p:pic>
      <p:sp>
        <p:nvSpPr>
          <p:cNvPr id="6" name="TextBox 5">
            <a:extLst>
              <a:ext uri="{FF2B5EF4-FFF2-40B4-BE49-F238E27FC236}">
                <a16:creationId xmlns:a16="http://schemas.microsoft.com/office/drawing/2014/main" id="{4A36CBEE-035C-5D22-107A-FE7B773C2E5B}"/>
              </a:ext>
            </a:extLst>
          </p:cNvPr>
          <p:cNvSpPr txBox="1"/>
          <p:nvPr/>
        </p:nvSpPr>
        <p:spPr>
          <a:xfrm>
            <a:off x="2140894" y="1370158"/>
            <a:ext cx="3374082" cy="2031325"/>
          </a:xfrm>
          <a:prstGeom prst="rect">
            <a:avLst/>
          </a:prstGeom>
          <a:noFill/>
        </p:spPr>
        <p:txBody>
          <a:bodyPr wrap="square" rtlCol="0">
            <a:spAutoFit/>
          </a:bodyPr>
          <a:lstStyle/>
          <a:p>
            <a:r>
              <a:rPr lang="en-US" b="1" dirty="0">
                <a:solidFill>
                  <a:srgbClr val="FF0000"/>
                </a:solidFill>
              </a:rPr>
              <a:t>Cook’s distance plot is what is used to identify influential data points/ outliers </a:t>
            </a:r>
          </a:p>
          <a:p>
            <a:endParaRPr lang="en-US" b="1" dirty="0">
              <a:solidFill>
                <a:srgbClr val="FF0000"/>
              </a:solidFill>
            </a:endParaRPr>
          </a:p>
          <a:p>
            <a:r>
              <a:rPr lang="en-US" b="1" dirty="0">
                <a:solidFill>
                  <a:srgbClr val="FF0000"/>
                </a:solidFill>
              </a:rPr>
              <a:t>As you can see, observations 366, 365, 369 are outliers (NOT 373, although extreme!)</a:t>
            </a:r>
          </a:p>
        </p:txBody>
      </p:sp>
    </p:spTree>
    <p:extLst>
      <p:ext uri="{BB962C8B-B14F-4D97-AF65-F5344CB8AC3E}">
        <p14:creationId xmlns:p14="http://schemas.microsoft.com/office/powerpoint/2010/main" val="22632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1C27A3-8B0E-AF9F-6417-9770F145F832}"/>
              </a:ext>
            </a:extLst>
          </p:cNvPr>
          <p:cNvPicPr>
            <a:picLocks noChangeAspect="1"/>
          </p:cNvPicPr>
          <p:nvPr/>
        </p:nvPicPr>
        <p:blipFill>
          <a:blip r:embed="rId2"/>
          <a:stretch>
            <a:fillRect/>
          </a:stretch>
        </p:blipFill>
        <p:spPr>
          <a:xfrm>
            <a:off x="928687" y="323849"/>
            <a:ext cx="9115426" cy="908611"/>
          </a:xfrm>
          <a:prstGeom prst="rect">
            <a:avLst/>
          </a:prstGeom>
        </p:spPr>
      </p:pic>
      <p:pic>
        <p:nvPicPr>
          <p:cNvPr id="8" name="Picture 7">
            <a:extLst>
              <a:ext uri="{FF2B5EF4-FFF2-40B4-BE49-F238E27FC236}">
                <a16:creationId xmlns:a16="http://schemas.microsoft.com/office/drawing/2014/main" id="{6978E3CA-A4EB-BC61-9028-5885596DA735}"/>
              </a:ext>
            </a:extLst>
          </p:cNvPr>
          <p:cNvPicPr>
            <a:picLocks noChangeAspect="1"/>
          </p:cNvPicPr>
          <p:nvPr/>
        </p:nvPicPr>
        <p:blipFill>
          <a:blip r:embed="rId3"/>
          <a:stretch>
            <a:fillRect/>
          </a:stretch>
        </p:blipFill>
        <p:spPr>
          <a:xfrm>
            <a:off x="928687" y="5734049"/>
            <a:ext cx="9629192" cy="908611"/>
          </a:xfrm>
          <a:prstGeom prst="rect">
            <a:avLst/>
          </a:prstGeom>
        </p:spPr>
      </p:pic>
      <p:pic>
        <p:nvPicPr>
          <p:cNvPr id="10" name="Picture 9" descr="Table&#10;&#10;Description automatically generated with medium confidence">
            <a:extLst>
              <a:ext uri="{FF2B5EF4-FFF2-40B4-BE49-F238E27FC236}">
                <a16:creationId xmlns:a16="http://schemas.microsoft.com/office/drawing/2014/main" id="{CDA94EFA-982E-ED47-1D19-5AF127DB627D}"/>
              </a:ext>
            </a:extLst>
          </p:cNvPr>
          <p:cNvPicPr>
            <a:picLocks noChangeAspect="1"/>
          </p:cNvPicPr>
          <p:nvPr/>
        </p:nvPicPr>
        <p:blipFill>
          <a:blip r:embed="rId4"/>
          <a:stretch>
            <a:fillRect/>
          </a:stretch>
        </p:blipFill>
        <p:spPr>
          <a:xfrm>
            <a:off x="2776391" y="1348619"/>
            <a:ext cx="5420017" cy="4269270"/>
          </a:xfrm>
          <a:prstGeom prst="rect">
            <a:avLst/>
          </a:prstGeom>
        </p:spPr>
      </p:pic>
      <p:sp>
        <p:nvSpPr>
          <p:cNvPr id="11" name="Rectangle 10">
            <a:extLst>
              <a:ext uri="{FF2B5EF4-FFF2-40B4-BE49-F238E27FC236}">
                <a16:creationId xmlns:a16="http://schemas.microsoft.com/office/drawing/2014/main" id="{7D35B42D-C872-5CC0-BCE9-3E24E6AC665F}"/>
              </a:ext>
            </a:extLst>
          </p:cNvPr>
          <p:cNvSpPr/>
          <p:nvPr/>
        </p:nvSpPr>
        <p:spPr>
          <a:xfrm>
            <a:off x="2776391" y="4174059"/>
            <a:ext cx="4567384" cy="21220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8EB55-F1A8-6894-7E81-47378BDA562B}"/>
              </a:ext>
            </a:extLst>
          </p:cNvPr>
          <p:cNvSpPr/>
          <p:nvPr/>
        </p:nvSpPr>
        <p:spPr>
          <a:xfrm>
            <a:off x="2042966" y="5734048"/>
            <a:ext cx="2100409" cy="2809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0C0DD5-6FC2-AA35-7564-61C49D78852F}"/>
              </a:ext>
            </a:extLst>
          </p:cNvPr>
          <p:cNvSpPr/>
          <p:nvPr/>
        </p:nvSpPr>
        <p:spPr>
          <a:xfrm>
            <a:off x="2776391" y="3758546"/>
            <a:ext cx="4567384" cy="3410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7A9ED-6906-8817-405A-694B013C2692}"/>
              </a:ext>
            </a:extLst>
          </p:cNvPr>
          <p:cNvSpPr/>
          <p:nvPr/>
        </p:nvSpPr>
        <p:spPr>
          <a:xfrm>
            <a:off x="4143375" y="5734048"/>
            <a:ext cx="4414838" cy="2809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20A076-D4E3-207E-FB74-B18F209606F7}"/>
              </a:ext>
            </a:extLst>
          </p:cNvPr>
          <p:cNvSpPr/>
          <p:nvPr/>
        </p:nvSpPr>
        <p:spPr>
          <a:xfrm>
            <a:off x="8558212" y="5735929"/>
            <a:ext cx="1590821" cy="27910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F731B-B30F-D8D1-C8E5-C6188F95FB8C}"/>
              </a:ext>
            </a:extLst>
          </p:cNvPr>
          <p:cNvSpPr/>
          <p:nvPr/>
        </p:nvSpPr>
        <p:spPr>
          <a:xfrm>
            <a:off x="2747816" y="5106426"/>
            <a:ext cx="4996009" cy="28099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77666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269</Words>
  <Application>Microsoft Macintosh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 2013 - 2022</vt:lpstr>
      <vt:lpstr>ASSIGNMENT 1</vt:lpstr>
      <vt:lpstr>Question 1</vt:lpstr>
      <vt:lpstr>PowerPoint Presentation</vt:lpstr>
      <vt:lpstr>PowerPoint Presentation</vt:lpstr>
      <vt:lpstr>Question 2</vt:lpstr>
      <vt:lpstr>PowerPoint Presentation</vt:lpstr>
      <vt:lpstr>PowerPoint Presentation</vt:lpstr>
      <vt:lpstr>PowerPoint Presentation</vt:lpstr>
      <vt:lpstr>PowerPoint Presentation</vt:lpstr>
      <vt:lpstr>Question 3</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Julia Gallucci</dc:creator>
  <cp:lastModifiedBy>Julia Gallucci</cp:lastModifiedBy>
  <cp:revision>2</cp:revision>
  <dcterms:created xsi:type="dcterms:W3CDTF">2023-03-01T18:49:27Z</dcterms:created>
  <dcterms:modified xsi:type="dcterms:W3CDTF">2023-03-02T01:10:28Z</dcterms:modified>
</cp:coreProperties>
</file>