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5765800" cy="3244850"/>
  <p:notesSz cx="5765800" cy="3244850"/>
  <p:custDataLst>
    <p:tags r:id="rId28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5982F-FE1D-4D5B-BAFF-43E6AF04EC51}" v="89" dt="2023-12-26T23:47:49.3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54" autoAdjust="0"/>
  </p:normalViewPr>
  <p:slideViewPr>
    <p:cSldViewPr>
      <p:cViewPr>
        <p:scale>
          <a:sx n="195" d="100"/>
          <a:sy n="195" d="100"/>
        </p:scale>
        <p:origin x="570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rahim, Kamilah" userId="bf238fde-858a-4861-8523-750e6d83bb62" providerId="ADAL" clId="{9C05982F-FE1D-4D5B-BAFF-43E6AF04EC51}"/>
    <pc:docChg chg="undo custSel addSld modSld sldOrd modMainMaster replTag">
      <pc:chgData name="Ebrahim, Kamilah" userId="bf238fde-858a-4861-8523-750e6d83bb62" providerId="ADAL" clId="{9C05982F-FE1D-4D5B-BAFF-43E6AF04EC51}" dt="2023-12-26T23:47:49.317" v="634"/>
      <pc:docMkLst>
        <pc:docMk/>
      </pc:docMkLst>
      <pc:sldChg chg="modSp mod">
        <pc:chgData name="Ebrahim, Kamilah" userId="bf238fde-858a-4861-8523-750e6d83bb62" providerId="ADAL" clId="{9C05982F-FE1D-4D5B-BAFF-43E6AF04EC51}" dt="2023-12-26T23:47:08.097" v="626" actId="14100"/>
        <pc:sldMkLst>
          <pc:docMk/>
          <pc:sldMk cId="0" sldId="256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Ebrahim, Kamilah" userId="bf238fde-858a-4861-8523-750e6d83bb62" providerId="ADAL" clId="{9C05982F-FE1D-4D5B-BAFF-43E6AF04EC51}" dt="2023-12-26T23:47:08.097" v="626" actId="14100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Ebrahim, Kamilah" userId="bf238fde-858a-4861-8523-750e6d83bb62" providerId="ADAL" clId="{9C05982F-FE1D-4D5B-BAFF-43E6AF04EC51}" dt="2023-12-26T20:26:53.352" v="337" actId="20577"/>
        <pc:sldMkLst>
          <pc:docMk/>
          <pc:sldMk cId="0" sldId="257"/>
        </pc:sldMkLst>
        <pc:spChg chg="mod">
          <ac:chgData name="Ebrahim, Kamilah" userId="bf238fde-858a-4861-8523-750e6d83bb62" providerId="ADAL" clId="{9C05982F-FE1D-4D5B-BAFF-43E6AF04EC51}" dt="2023-12-26T20:26:53.352" v="337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58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58"/>
            <ac:spMk id="9" creationId="{00000000-0000-0000-0000-000000000000}"/>
          </ac:spMkLst>
        </pc:spChg>
      </pc:sldChg>
      <pc:sldChg chg="addSp modSp mod">
        <pc:chgData name="Ebrahim, Kamilah" userId="bf238fde-858a-4861-8523-750e6d83bb62" providerId="ADAL" clId="{9C05982F-FE1D-4D5B-BAFF-43E6AF04EC51}" dt="2023-12-26T20:31:53.464" v="625" actId="1076"/>
        <pc:sldMkLst>
          <pc:docMk/>
          <pc:sldMk cId="0" sldId="259"/>
        </pc:sldMkLst>
        <pc:spChg chg="mod">
          <ac:chgData name="Ebrahim, Kamilah" userId="bf238fde-858a-4861-8523-750e6d83bb62" providerId="ADAL" clId="{9C05982F-FE1D-4D5B-BAFF-43E6AF04EC51}" dt="2023-12-26T20:31:49.671" v="623" actId="164"/>
          <ac:spMkLst>
            <pc:docMk/>
            <pc:sldMk cId="0" sldId="259"/>
            <ac:spMk id="8" creationId="{00000000-0000-0000-0000-000000000000}"/>
          </ac:spMkLst>
        </pc:spChg>
        <pc:spChg chg="mod">
          <ac:chgData name="Ebrahim, Kamilah" userId="bf238fde-858a-4861-8523-750e6d83bb62" providerId="ADAL" clId="{9C05982F-FE1D-4D5B-BAFF-43E6AF04EC51}" dt="2023-12-26T20:31:42.311" v="620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59"/>
            <ac:spMk id="14" creationId="{00000000-0000-0000-0000-000000000000}"/>
          </ac:spMkLst>
        </pc:spChg>
        <pc:grpChg chg="mod">
          <ac:chgData name="Ebrahim, Kamilah" userId="bf238fde-858a-4861-8523-750e6d83bb62" providerId="ADAL" clId="{9C05982F-FE1D-4D5B-BAFF-43E6AF04EC51}" dt="2023-12-26T20:31:49.671" v="623" actId="164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Ebrahim, Kamilah" userId="bf238fde-858a-4861-8523-750e6d83bb62" providerId="ADAL" clId="{9C05982F-FE1D-4D5B-BAFF-43E6AF04EC51}" dt="2023-12-26T20:31:53.464" v="625" actId="1076"/>
          <ac:grpSpMkLst>
            <pc:docMk/>
            <pc:sldMk cId="0" sldId="259"/>
            <ac:grpSpMk id="17" creationId="{6F04214C-4342-59AD-F909-04853FF4D6D3}"/>
          </ac:grpSpMkLst>
        </pc:gr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60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60"/>
            <ac:spMk id="8" creationId="{00000000-0000-0000-0000-000000000000}"/>
          </ac:spMkLst>
        </pc:spChg>
      </pc:sldChg>
      <pc:sldChg chg="modSp mod">
        <pc:chgData name="Ebrahim, Kamilah" userId="bf238fde-858a-4861-8523-750e6d83bb62" providerId="ADAL" clId="{9C05982F-FE1D-4D5B-BAFF-43E6AF04EC51}" dt="2023-12-26T20:27:47.597" v="339" actId="20577"/>
        <pc:sldMkLst>
          <pc:docMk/>
          <pc:sldMk cId="0" sldId="261"/>
        </pc:sldMkLst>
        <pc:spChg chg="mod">
          <ac:chgData name="Ebrahim, Kamilah" userId="bf238fde-858a-4861-8523-750e6d83bb62" providerId="ADAL" clId="{9C05982F-FE1D-4D5B-BAFF-43E6AF04EC51}" dt="2023-12-26T20:27:47.597" v="339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61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62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62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63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63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64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Ebrahim, Kamilah" userId="bf238fde-858a-4861-8523-750e6d83bb62" providerId="ADAL" clId="{9C05982F-FE1D-4D5B-BAFF-43E6AF04EC51}" dt="2023-12-26T19:10:22.432" v="56" actId="14100"/>
        <pc:sldMkLst>
          <pc:docMk/>
          <pc:sldMk cId="0" sldId="265"/>
        </pc:sldMkLst>
        <pc:spChg chg="mod ord">
          <ac:chgData name="Ebrahim, Kamilah" userId="bf238fde-858a-4861-8523-750e6d83bb62" providerId="ADAL" clId="{9C05982F-FE1D-4D5B-BAFF-43E6AF04EC51}" dt="2023-12-26T19:10:07.897" v="7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Ebrahim, Kamilah" userId="bf238fde-858a-4861-8523-750e6d83bb62" providerId="ADAL" clId="{9C05982F-FE1D-4D5B-BAFF-43E6AF04EC51}" dt="2023-12-26T19:10:07.897" v="9"/>
          <ac:spMkLst>
            <pc:docMk/>
            <pc:sldMk cId="0" sldId="265"/>
            <ac:spMk id="3" creationId="{00000000-0000-0000-0000-000000000000}"/>
          </ac:spMkLst>
        </pc:spChg>
        <pc:spChg chg="mod ord">
          <ac:chgData name="Ebrahim, Kamilah" userId="bf238fde-858a-4861-8523-750e6d83bb62" providerId="ADAL" clId="{9C05982F-FE1D-4D5B-BAFF-43E6AF04EC51}" dt="2023-12-26T19:10:07.898" v="11"/>
          <ac:spMkLst>
            <pc:docMk/>
            <pc:sldMk cId="0" sldId="265"/>
            <ac:spMk id="4" creationId="{00000000-0000-0000-0000-000000000000}"/>
          </ac:spMkLst>
        </pc:spChg>
        <pc:spChg chg="mod ord">
          <ac:chgData name="Ebrahim, Kamilah" userId="bf238fde-858a-4861-8523-750e6d83bb62" providerId="ADAL" clId="{9C05982F-FE1D-4D5B-BAFF-43E6AF04EC51}" dt="2023-12-26T19:10:07.898" v="13"/>
          <ac:spMkLst>
            <pc:docMk/>
            <pc:sldMk cId="0" sldId="265"/>
            <ac:spMk id="8" creationId="{00000000-0000-0000-0000-000000000000}"/>
          </ac:spMkLst>
        </pc:spChg>
        <pc:spChg chg="mod ord">
          <ac:chgData name="Ebrahim, Kamilah" userId="bf238fde-858a-4861-8523-750e6d83bb62" providerId="ADAL" clId="{9C05982F-FE1D-4D5B-BAFF-43E6AF04EC51}" dt="2023-12-26T19:10:07.899" v="17"/>
          <ac:spMkLst>
            <pc:docMk/>
            <pc:sldMk cId="0" sldId="265"/>
            <ac:spMk id="13" creationId="{00000000-0000-0000-0000-000000000000}"/>
          </ac:spMkLst>
        </pc:spChg>
        <pc:spChg chg="mod ord">
          <ac:chgData name="Ebrahim, Kamilah" userId="bf238fde-858a-4861-8523-750e6d83bb62" providerId="ADAL" clId="{9C05982F-FE1D-4D5B-BAFF-43E6AF04EC51}" dt="2023-12-26T19:10:07.899" v="19"/>
          <ac:spMkLst>
            <pc:docMk/>
            <pc:sldMk cId="0" sldId="265"/>
            <ac:spMk id="14" creationId="{00000000-0000-0000-0000-000000000000}"/>
          </ac:spMkLst>
        </pc:spChg>
        <pc:spChg chg="mod ord">
          <ac:chgData name="Ebrahim, Kamilah" userId="bf238fde-858a-4861-8523-750e6d83bb62" providerId="ADAL" clId="{9C05982F-FE1D-4D5B-BAFF-43E6AF04EC51}" dt="2023-12-26T19:10:07.900" v="21"/>
          <ac:spMkLst>
            <pc:docMk/>
            <pc:sldMk cId="0" sldId="265"/>
            <ac:spMk id="15" creationId="{00000000-0000-0000-0000-000000000000}"/>
          </ac:spMkLst>
        </pc:spChg>
        <pc:grpChg chg="mod ord">
          <ac:chgData name="Ebrahim, Kamilah" userId="bf238fde-858a-4861-8523-750e6d83bb62" providerId="ADAL" clId="{9C05982F-FE1D-4D5B-BAFF-43E6AF04EC51}" dt="2023-12-26T19:10:22.432" v="56" actId="14100"/>
          <ac:grpSpMkLst>
            <pc:docMk/>
            <pc:sldMk cId="0" sldId="265"/>
            <ac:grpSpMk id="5" creationId="{00000000-0000-0000-0000-000000000000}"/>
          </ac:grpSpMkLst>
        </pc:grpChg>
        <pc:grpChg chg="mod ord">
          <ac:chgData name="Ebrahim, Kamilah" userId="bf238fde-858a-4861-8523-750e6d83bb62" providerId="ADAL" clId="{9C05982F-FE1D-4D5B-BAFF-43E6AF04EC51}" dt="2023-12-26T19:10:07.898" v="15"/>
          <ac:grpSpMkLst>
            <pc:docMk/>
            <pc:sldMk cId="0" sldId="265"/>
            <ac:grpSpMk id="9" creationId="{00000000-0000-0000-0000-000000000000}"/>
          </ac:grpSpMkLst>
        </pc:grpChg>
        <pc:graphicFrameChg chg="add mod ord modVis replST">
          <ac:chgData name="Ebrahim, Kamilah" userId="bf238fde-858a-4861-8523-750e6d83bb62" providerId="ADAL" clId="{9C05982F-FE1D-4D5B-BAFF-43E6AF04EC51}" dt="2023-12-26T19:10:08.187" v="53"/>
          <ac:graphicFrameMkLst>
            <pc:docMk/>
            <pc:sldMk cId="0" sldId="265"/>
            <ac:graphicFrameMk id="16" creationId="{41A73E34-030C-B12C-8615-1BE2BB0E7EE4}"/>
          </ac:graphicFrameMkLst>
        </pc:graphicFrameChg>
      </pc:sldChg>
      <pc:sldChg chg="addSp modSp mod">
        <pc:chgData name="Ebrahim, Kamilah" userId="bf238fde-858a-4861-8523-750e6d83bb62" providerId="ADAL" clId="{9C05982F-FE1D-4D5B-BAFF-43E6AF04EC51}" dt="2023-12-26T19:10:34.502" v="74"/>
        <pc:sldMkLst>
          <pc:docMk/>
          <pc:sldMk cId="0" sldId="266"/>
        </pc:sldMkLst>
        <pc:spChg chg="mod">
          <ac:chgData name="Ebrahim, Kamilah" userId="bf238fde-858a-4861-8523-750e6d83bb62" providerId="ADAL" clId="{9C05982F-FE1D-4D5B-BAFF-43E6AF04EC51}" dt="2023-12-26T19:10:33.928" v="57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66"/>
            <ac:spMk id="8" creationId="{00000000-0000-0000-0000-000000000000}"/>
          </ac:spMkLst>
        </pc:spChg>
        <pc:graphicFrameChg chg="add mod ord modVis replST">
          <ac:chgData name="Ebrahim, Kamilah" userId="bf238fde-858a-4861-8523-750e6d83bb62" providerId="ADAL" clId="{9C05982F-FE1D-4D5B-BAFF-43E6AF04EC51}" dt="2023-12-26T19:10:34.502" v="74"/>
          <ac:graphicFrameMkLst>
            <pc:docMk/>
            <pc:sldMk cId="0" sldId="266"/>
            <ac:graphicFrameMk id="11" creationId="{9FF1E8D8-D584-0B2B-8FEF-81447C0E2C95}"/>
          </ac:graphicFrameMkLst>
        </pc:graphicFrame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67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67"/>
            <ac:spMk id="8" creationId="{00000000-0000-0000-0000-000000000000}"/>
          </ac:spMkLst>
        </pc:spChg>
      </pc:sldChg>
      <pc:sldChg chg="addSp delSp modSp mod">
        <pc:chgData name="Ebrahim, Kamilah" userId="bf238fde-858a-4861-8523-750e6d83bb62" providerId="ADAL" clId="{9C05982F-FE1D-4D5B-BAFF-43E6AF04EC51}" dt="2023-12-26T23:47:36.618" v="631"/>
        <pc:sldMkLst>
          <pc:docMk/>
          <pc:sldMk cId="0" sldId="268"/>
        </pc:sldMkLst>
        <pc:spChg chg="del mod">
          <ac:chgData name="Ebrahim, Kamilah" userId="bf238fde-858a-4861-8523-750e6d83bb62" providerId="ADAL" clId="{9C05982F-FE1D-4D5B-BAFF-43E6AF04EC51}" dt="2023-12-26T23:47:35.757" v="630" actId="478"/>
          <ac:spMkLst>
            <pc:docMk/>
            <pc:sldMk cId="0" sldId="268"/>
            <ac:spMk id="8" creationId="{00000000-0000-0000-0000-000000000000}"/>
          </ac:spMkLst>
        </pc:spChg>
        <pc:spChg chg="add mod">
          <ac:chgData name="Ebrahim, Kamilah" userId="bf238fde-858a-4861-8523-750e6d83bb62" providerId="ADAL" clId="{9C05982F-FE1D-4D5B-BAFF-43E6AF04EC51}" dt="2023-12-26T23:47:36.618" v="631"/>
          <ac:spMkLst>
            <pc:docMk/>
            <pc:sldMk cId="0" sldId="268"/>
            <ac:spMk id="11" creationId="{4983A477-1C6F-AA98-5EEA-E7BB57B1D279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69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69"/>
            <ac:spMk id="8" creationId="{00000000-0000-0000-0000-000000000000}"/>
          </ac:spMkLst>
        </pc:spChg>
      </pc:sldChg>
      <pc:sldChg chg="modSp mod">
        <pc:chgData name="Ebrahim, Kamilah" userId="bf238fde-858a-4861-8523-750e6d83bb62" providerId="ADAL" clId="{9C05982F-FE1D-4D5B-BAFF-43E6AF04EC51}" dt="2023-12-26T23:47:44.012" v="632" actId="14100"/>
        <pc:sldMkLst>
          <pc:docMk/>
          <pc:sldMk cId="0" sldId="270"/>
        </pc:sldMkLst>
        <pc:spChg chg="mod">
          <ac:chgData name="Ebrahim, Kamilah" userId="bf238fde-858a-4861-8523-750e6d83bb62" providerId="ADAL" clId="{9C05982F-FE1D-4D5B-BAFF-43E6AF04EC51}" dt="2023-12-26T23:47:44.012" v="632" actId="14100"/>
          <ac:spMkLst>
            <pc:docMk/>
            <pc:sldMk cId="0" sldId="270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71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71"/>
            <ac:spMk id="9" creationId="{00000000-0000-0000-0000-000000000000}"/>
          </ac:spMkLst>
        </pc:spChg>
      </pc:sldChg>
      <pc:sldChg chg="addSp delSp modSp mod">
        <pc:chgData name="Ebrahim, Kamilah" userId="bf238fde-858a-4861-8523-750e6d83bb62" providerId="ADAL" clId="{9C05982F-FE1D-4D5B-BAFF-43E6AF04EC51}" dt="2023-12-26T23:47:49.317" v="634"/>
        <pc:sldMkLst>
          <pc:docMk/>
          <pc:sldMk cId="0" sldId="272"/>
        </pc:sldMkLst>
        <pc:spChg chg="mod">
          <ac:chgData name="Ebrahim, Kamilah" userId="bf238fde-858a-4861-8523-750e6d83bb62" providerId="ADAL" clId="{9C05982F-FE1D-4D5B-BAFF-43E6AF04EC51}" dt="2023-12-26T20:29:31.451" v="340" actId="207"/>
          <ac:spMkLst>
            <pc:docMk/>
            <pc:sldMk cId="0" sldId="272"/>
            <ac:spMk id="3" creationId="{00000000-0000-0000-0000-000000000000}"/>
          </ac:spMkLst>
        </pc:spChg>
        <pc:spChg chg="del mod">
          <ac:chgData name="Ebrahim, Kamilah" userId="bf238fde-858a-4861-8523-750e6d83bb62" providerId="ADAL" clId="{9C05982F-FE1D-4D5B-BAFF-43E6AF04EC51}" dt="2023-12-26T23:47:49.058" v="633" actId="478"/>
          <ac:spMkLst>
            <pc:docMk/>
            <pc:sldMk cId="0" sldId="272"/>
            <ac:spMk id="8" creationId="{00000000-0000-0000-0000-000000000000}"/>
          </ac:spMkLst>
        </pc:spChg>
        <pc:spChg chg="add mod">
          <ac:chgData name="Ebrahim, Kamilah" userId="bf238fde-858a-4861-8523-750e6d83bb62" providerId="ADAL" clId="{9C05982F-FE1D-4D5B-BAFF-43E6AF04EC51}" dt="2023-12-26T23:47:49.317" v="634"/>
          <ac:spMkLst>
            <pc:docMk/>
            <pc:sldMk cId="0" sldId="272"/>
            <ac:spMk id="11" creationId="{A1D8975A-31A1-00EF-BF5A-F42614A96A2A}"/>
          </ac:spMkLst>
        </pc:spChg>
      </pc:sldChg>
      <pc:sldChg chg="modSp mod">
        <pc:chgData name="Ebrahim, Kamilah" userId="bf238fde-858a-4861-8523-750e6d83bb62" providerId="ADAL" clId="{9C05982F-FE1D-4D5B-BAFF-43E6AF04EC51}" dt="2023-12-26T20:29:50.260" v="344" actId="1076"/>
        <pc:sldMkLst>
          <pc:docMk/>
          <pc:sldMk cId="0" sldId="273"/>
        </pc:sldMkLst>
        <pc:spChg chg="mod">
          <ac:chgData name="Ebrahim, Kamilah" userId="bf238fde-858a-4861-8523-750e6d83bb62" providerId="ADAL" clId="{9C05982F-FE1D-4D5B-BAFF-43E6AF04EC51}" dt="2023-12-26T20:29:50.260" v="344" actId="1076"/>
          <ac:spMkLst>
            <pc:docMk/>
            <pc:sldMk cId="0" sldId="273"/>
            <ac:spMk id="5" creationId="{00000000-0000-0000-0000-000000000000}"/>
          </ac:spMkLst>
        </pc:spChg>
        <pc:spChg chg="mod">
          <ac:chgData name="Ebrahim, Kamilah" userId="bf238fde-858a-4861-8523-750e6d83bb62" providerId="ADAL" clId="{9C05982F-FE1D-4D5B-BAFF-43E6AF04EC51}" dt="2023-12-26T20:29:45.613" v="342" actId="1076"/>
          <ac:spMkLst>
            <pc:docMk/>
            <pc:sldMk cId="0" sldId="273"/>
            <ac:spMk id="6" creationId="{00000000-0000-0000-0000-000000000000}"/>
          </ac:spMkLst>
        </pc:spChg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73"/>
            <ac:spMk id="11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74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74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75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75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76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76"/>
            <ac:spMk id="9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77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77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9C05982F-FE1D-4D5B-BAFF-43E6AF04EC51}" dt="2023-12-26T19:09:36.595" v="0"/>
        <pc:sldMkLst>
          <pc:docMk/>
          <pc:sldMk cId="0" sldId="278"/>
        </pc:sld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k cId="0" sldId="278"/>
            <ac:spMk id="8" creationId="{00000000-0000-0000-0000-000000000000}"/>
          </ac:spMkLst>
        </pc:spChg>
      </pc:sldChg>
      <pc:sldChg chg="addSp delSp modSp add mod ord">
        <pc:chgData name="Ebrahim, Kamilah" userId="bf238fde-858a-4861-8523-750e6d83bb62" providerId="ADAL" clId="{9C05982F-FE1D-4D5B-BAFF-43E6AF04EC51}" dt="2023-12-26T23:47:14.377" v="628"/>
        <pc:sldMkLst>
          <pc:docMk/>
          <pc:sldMk cId="1170210172" sldId="279"/>
        </pc:sldMkLst>
        <pc:spChg chg="mod">
          <ac:chgData name="Ebrahim, Kamilah" userId="bf238fde-858a-4861-8523-750e6d83bb62" providerId="ADAL" clId="{9C05982F-FE1D-4D5B-BAFF-43E6AF04EC51}" dt="2023-12-26T20:19:53.282" v="99" actId="20577"/>
          <ac:spMkLst>
            <pc:docMk/>
            <pc:sldMk cId="1170210172" sldId="279"/>
            <ac:spMk id="2" creationId="{00000000-0000-0000-0000-000000000000}"/>
          </ac:spMkLst>
        </pc:spChg>
        <pc:spChg chg="del mod">
          <ac:chgData name="Ebrahim, Kamilah" userId="bf238fde-858a-4861-8523-750e6d83bb62" providerId="ADAL" clId="{9C05982F-FE1D-4D5B-BAFF-43E6AF04EC51}" dt="2023-12-26T20:20:33.612" v="171"/>
          <ac:spMkLst>
            <pc:docMk/>
            <pc:sldMk cId="1170210172" sldId="279"/>
            <ac:spMk id="3" creationId="{00000000-0000-0000-0000-000000000000}"/>
          </ac:spMkLst>
        </pc:spChg>
        <pc:spChg chg="add mod">
          <ac:chgData name="Ebrahim, Kamilah" userId="bf238fde-858a-4861-8523-750e6d83bb62" providerId="ADAL" clId="{9C05982F-FE1D-4D5B-BAFF-43E6AF04EC51}" dt="2023-12-26T23:47:14.377" v="628"/>
          <ac:spMkLst>
            <pc:docMk/>
            <pc:sldMk cId="1170210172" sldId="279"/>
            <ac:spMk id="3" creationId="{F6359012-47CC-A751-75AB-DB0C0B233450}"/>
          </ac:spMkLst>
        </pc:spChg>
        <pc:spChg chg="del">
          <ac:chgData name="Ebrahim, Kamilah" userId="bf238fde-858a-4861-8523-750e6d83bb62" providerId="ADAL" clId="{9C05982F-FE1D-4D5B-BAFF-43E6AF04EC51}" dt="2023-12-26T23:47:13.747" v="627" actId="478"/>
          <ac:spMkLst>
            <pc:docMk/>
            <pc:sldMk cId="1170210172" sldId="279"/>
            <ac:spMk id="8" creationId="{00000000-0000-0000-0000-000000000000}"/>
          </ac:spMkLst>
        </pc:spChg>
        <pc:spChg chg="add del">
          <ac:chgData name="Ebrahim, Kamilah" userId="bf238fde-858a-4861-8523-750e6d83bb62" providerId="ADAL" clId="{9C05982F-FE1D-4D5B-BAFF-43E6AF04EC51}" dt="2023-12-26T20:20:37.790" v="173"/>
          <ac:spMkLst>
            <pc:docMk/>
            <pc:sldMk cId="1170210172" sldId="279"/>
            <ac:spMk id="12" creationId="{BB833260-FBC0-8E84-0F36-50A4E2F193C2}"/>
          </ac:spMkLst>
        </pc:spChg>
        <pc:spChg chg="add del">
          <ac:chgData name="Ebrahim, Kamilah" userId="bf238fde-858a-4861-8523-750e6d83bb62" providerId="ADAL" clId="{9C05982F-FE1D-4D5B-BAFF-43E6AF04EC51}" dt="2023-12-26T20:21:23.148" v="179"/>
          <ac:spMkLst>
            <pc:docMk/>
            <pc:sldMk cId="1170210172" sldId="279"/>
            <ac:spMk id="14" creationId="{7F56D7D3-3C2D-BD54-B98F-65E5D0F1F71B}"/>
          </ac:spMkLst>
        </pc:spChg>
        <pc:spChg chg="add mod">
          <ac:chgData name="Ebrahim, Kamilah" userId="bf238fde-858a-4861-8523-750e6d83bb62" providerId="ADAL" clId="{9C05982F-FE1D-4D5B-BAFF-43E6AF04EC51}" dt="2023-12-26T20:25:59.042" v="309" actId="403"/>
          <ac:spMkLst>
            <pc:docMk/>
            <pc:sldMk cId="1170210172" sldId="279"/>
            <ac:spMk id="16" creationId="{DDE45EA3-4D32-7B18-18B4-C228C563834D}"/>
          </ac:spMkLst>
        </pc:spChg>
        <pc:graphicFrameChg chg="add mod ord modVis replST">
          <ac:chgData name="Ebrahim, Kamilah" userId="bf238fde-858a-4861-8523-750e6d83bb62" providerId="ADAL" clId="{9C05982F-FE1D-4D5B-BAFF-43E6AF04EC51}" dt="2023-12-26T20:19:53.832" v="116"/>
          <ac:graphicFrameMkLst>
            <pc:docMk/>
            <pc:sldMk cId="1170210172" sldId="279"/>
            <ac:graphicFrameMk id="11" creationId="{9AC4FFA3-0603-6C12-4F9B-D3A5C7ECF2D4}"/>
          </ac:graphicFrameMkLst>
        </pc:graphicFrameChg>
        <pc:picChg chg="add mod modCrop">
          <ac:chgData name="Ebrahim, Kamilah" userId="bf238fde-858a-4861-8523-750e6d83bb62" providerId="ADAL" clId="{9C05982F-FE1D-4D5B-BAFF-43E6AF04EC51}" dt="2023-12-26T20:26:22.939" v="321" actId="1076"/>
          <ac:picMkLst>
            <pc:docMk/>
            <pc:sldMk cId="1170210172" sldId="279"/>
            <ac:picMk id="13" creationId="{7E12395E-675A-E829-829A-19123B261EF2}"/>
          </ac:picMkLst>
        </pc:picChg>
        <pc:picChg chg="add mod">
          <ac:chgData name="Ebrahim, Kamilah" userId="bf238fde-858a-4861-8523-750e6d83bb62" providerId="ADAL" clId="{9C05982F-FE1D-4D5B-BAFF-43E6AF04EC51}" dt="2023-12-26T20:26:27.287" v="324" actId="14100"/>
          <ac:picMkLst>
            <pc:docMk/>
            <pc:sldMk cId="1170210172" sldId="279"/>
            <ac:picMk id="15" creationId="{87C3D43B-0B6A-499A-0906-90ADB96A0069}"/>
          </ac:picMkLst>
        </pc:picChg>
        <pc:picChg chg="add mod">
          <ac:chgData name="Ebrahim, Kamilah" userId="bf238fde-858a-4861-8523-750e6d83bb62" providerId="ADAL" clId="{9C05982F-FE1D-4D5B-BAFF-43E6AF04EC51}" dt="2023-12-26T20:25:51.072" v="302" actId="571"/>
          <ac:picMkLst>
            <pc:docMk/>
            <pc:sldMk cId="1170210172" sldId="279"/>
            <ac:picMk id="17" creationId="{0414038B-4831-55B9-EAE1-6D334BC5BFE3}"/>
          </ac:picMkLst>
        </pc:picChg>
        <pc:picChg chg="add mod">
          <ac:chgData name="Ebrahim, Kamilah" userId="bf238fde-858a-4861-8523-750e6d83bb62" providerId="ADAL" clId="{9C05982F-FE1D-4D5B-BAFF-43E6AF04EC51}" dt="2023-12-26T20:25:51.072" v="302" actId="571"/>
          <ac:picMkLst>
            <pc:docMk/>
            <pc:sldMk cId="1170210172" sldId="279"/>
            <ac:picMk id="18" creationId="{414AE2C9-3491-E904-C80B-7DAD6D6B7E5B}"/>
          </ac:picMkLst>
        </pc:picChg>
        <pc:picChg chg="add mod">
          <ac:chgData name="Ebrahim, Kamilah" userId="bf238fde-858a-4861-8523-750e6d83bb62" providerId="ADAL" clId="{9C05982F-FE1D-4D5B-BAFF-43E6AF04EC51}" dt="2023-12-26T20:25:51.072" v="302" actId="571"/>
          <ac:picMkLst>
            <pc:docMk/>
            <pc:sldMk cId="1170210172" sldId="279"/>
            <ac:picMk id="19" creationId="{54E091A1-5496-FD19-D185-643E6CF3BC26}"/>
          </ac:picMkLst>
        </pc:picChg>
        <pc:picChg chg="add mod">
          <ac:chgData name="Ebrahim, Kamilah" userId="bf238fde-858a-4861-8523-750e6d83bb62" providerId="ADAL" clId="{9C05982F-FE1D-4D5B-BAFF-43E6AF04EC51}" dt="2023-12-26T20:26:30.475" v="326" actId="1076"/>
          <ac:picMkLst>
            <pc:docMk/>
            <pc:sldMk cId="1170210172" sldId="279"/>
            <ac:picMk id="1030" creationId="{BCD38E72-27A2-3A7D-695F-368A2BBF5A06}"/>
          </ac:picMkLst>
        </pc:picChg>
      </pc:sldChg>
      <pc:sldChg chg="delSp modSp add mod">
        <pc:chgData name="Ebrahim, Kamilah" userId="bf238fde-858a-4861-8523-750e6d83bb62" providerId="ADAL" clId="{9C05982F-FE1D-4D5B-BAFF-43E6AF04EC51}" dt="2023-12-26T20:31:33.322" v="619" actId="114"/>
        <pc:sldMkLst>
          <pc:docMk/>
          <pc:sldMk cId="1422056887" sldId="280"/>
        </pc:sldMkLst>
        <pc:spChg chg="mod">
          <ac:chgData name="Ebrahim, Kamilah" userId="bf238fde-858a-4861-8523-750e6d83bb62" providerId="ADAL" clId="{9C05982F-FE1D-4D5B-BAFF-43E6AF04EC51}" dt="2023-12-26T20:30:28.421" v="359" actId="20577"/>
          <ac:spMkLst>
            <pc:docMk/>
            <pc:sldMk cId="1422056887" sldId="280"/>
            <ac:spMk id="2" creationId="{00000000-0000-0000-0000-000000000000}"/>
          </ac:spMkLst>
        </pc:spChg>
        <pc:spChg chg="mod">
          <ac:chgData name="Ebrahim, Kamilah" userId="bf238fde-858a-4861-8523-750e6d83bb62" providerId="ADAL" clId="{9C05982F-FE1D-4D5B-BAFF-43E6AF04EC51}" dt="2023-12-26T20:31:33.322" v="619" actId="114"/>
          <ac:spMkLst>
            <pc:docMk/>
            <pc:sldMk cId="1422056887" sldId="280"/>
            <ac:spMk id="16" creationId="{DDE45EA3-4D32-7B18-18B4-C228C563834D}"/>
          </ac:spMkLst>
        </pc:spChg>
        <pc:graphicFrameChg chg="mod">
          <ac:chgData name="Ebrahim, Kamilah" userId="bf238fde-858a-4861-8523-750e6d83bb62" providerId="ADAL" clId="{9C05982F-FE1D-4D5B-BAFF-43E6AF04EC51}" dt="2023-12-26T20:30:28.922" v="363"/>
          <ac:graphicFrameMkLst>
            <pc:docMk/>
            <pc:sldMk cId="1422056887" sldId="280"/>
            <ac:graphicFrameMk id="11" creationId="{9AC4FFA3-0603-6C12-4F9B-D3A5C7ECF2D4}"/>
          </ac:graphicFrameMkLst>
        </pc:graphicFrameChg>
        <pc:picChg chg="del">
          <ac:chgData name="Ebrahim, Kamilah" userId="bf238fde-858a-4861-8523-750e6d83bb62" providerId="ADAL" clId="{9C05982F-FE1D-4D5B-BAFF-43E6AF04EC51}" dt="2023-12-26T20:30:25.122" v="347" actId="478"/>
          <ac:picMkLst>
            <pc:docMk/>
            <pc:sldMk cId="1422056887" sldId="280"/>
            <ac:picMk id="13" creationId="{7E12395E-675A-E829-829A-19123B261EF2}"/>
          </ac:picMkLst>
        </pc:picChg>
        <pc:picChg chg="del">
          <ac:chgData name="Ebrahim, Kamilah" userId="bf238fde-858a-4861-8523-750e6d83bb62" providerId="ADAL" clId="{9C05982F-FE1D-4D5B-BAFF-43E6AF04EC51}" dt="2023-12-26T20:30:25.122" v="347" actId="478"/>
          <ac:picMkLst>
            <pc:docMk/>
            <pc:sldMk cId="1422056887" sldId="280"/>
            <ac:picMk id="15" creationId="{87C3D43B-0B6A-499A-0906-90ADB96A0069}"/>
          </ac:picMkLst>
        </pc:picChg>
        <pc:picChg chg="del">
          <ac:chgData name="Ebrahim, Kamilah" userId="bf238fde-858a-4861-8523-750e6d83bb62" providerId="ADAL" clId="{9C05982F-FE1D-4D5B-BAFF-43E6AF04EC51}" dt="2023-12-26T20:30:25.122" v="347" actId="478"/>
          <ac:picMkLst>
            <pc:docMk/>
            <pc:sldMk cId="1422056887" sldId="280"/>
            <ac:picMk id="1030" creationId="{BCD38E72-27A2-3A7D-695F-368A2BBF5A06}"/>
          </ac:picMkLst>
        </pc:picChg>
      </pc:sldChg>
      <pc:sldMasterChg chg="addSp modSp mod modSldLayout">
        <pc:chgData name="Ebrahim, Kamilah" userId="bf238fde-858a-4861-8523-750e6d83bb62" providerId="ADAL" clId="{9C05982F-FE1D-4D5B-BAFF-43E6AF04EC51}" dt="2023-12-26T19:10:08.162" v="38"/>
        <pc:sldMasterMkLst>
          <pc:docMk/>
          <pc:sldMasterMk cId="0" sldId="2147483648"/>
        </pc:sldMasterMkLst>
        <pc:spChg chg="mod">
          <ac:chgData name="Ebrahim, Kamilah" userId="bf238fde-858a-4861-8523-750e6d83bb62" providerId="ADAL" clId="{9C05982F-FE1D-4D5B-BAFF-43E6AF04EC51}" dt="2023-12-26T19:09:36.595" v="0"/>
          <ac:spMkLst>
            <pc:docMk/>
            <pc:sldMasterMk cId="0" sldId="2147483648"/>
            <ac:spMk id="4" creationId="{00000000-0000-0000-0000-000000000000}"/>
          </ac:spMkLst>
        </pc:spChg>
        <pc:graphicFrameChg chg="add mod ord modVis replST">
          <ac:chgData name="Ebrahim, Kamilah" userId="bf238fde-858a-4861-8523-750e6d83bb62" providerId="ADAL" clId="{9C05982F-FE1D-4D5B-BAFF-43E6AF04EC51}" dt="2023-12-26T19:10:08.162" v="38"/>
          <ac:graphicFrameMkLst>
            <pc:docMk/>
            <pc:sldMasterMk cId="0" sldId="2147483648"/>
            <ac:graphicFrameMk id="7" creationId="{EBADF8CD-0B18-1C35-769E-483F90008501}"/>
          </ac:graphicFrameMkLst>
        </pc:graphicFrameChg>
        <pc:sldLayoutChg chg="modSp">
          <pc:chgData name="Ebrahim, Kamilah" userId="bf238fde-858a-4861-8523-750e6d83bb62" providerId="ADAL" clId="{9C05982F-FE1D-4D5B-BAFF-43E6AF04EC51}" dt="2023-12-26T19:09:36.595" v="0"/>
          <pc:sldLayoutMkLst>
            <pc:docMk/>
            <pc:sldMasterMk cId="0" sldId="2147483648"/>
            <pc:sldLayoutMk cId="0" sldId="2147483661"/>
          </pc:sldLayoutMkLst>
          <pc:spChg chg="mod">
            <ac:chgData name="Ebrahim, Kamilah" userId="bf238fde-858a-4861-8523-750e6d83bb62" providerId="ADAL" clId="{9C05982F-FE1D-4D5B-BAFF-43E6AF04EC51}" dt="2023-12-26T19:09:36.595" v="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9C05982F-FE1D-4D5B-BAFF-43E6AF04EC51}" dt="2023-12-26T19:09:36.595" v="0"/>
          <pc:sldLayoutMkLst>
            <pc:docMk/>
            <pc:sldMasterMk cId="0" sldId="2147483648"/>
            <pc:sldLayoutMk cId="0" sldId="2147483662"/>
          </pc:sldLayoutMkLst>
          <pc:spChg chg="mod">
            <ac:chgData name="Ebrahim, Kamilah" userId="bf238fde-858a-4861-8523-750e6d83bb62" providerId="ADAL" clId="{9C05982F-FE1D-4D5B-BAFF-43E6AF04EC51}" dt="2023-12-26T19:09:36.595" v="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9C05982F-FE1D-4D5B-BAFF-43E6AF04EC51}" dt="2023-12-26T19:09:36.595" v="0"/>
          <pc:sldLayoutMkLst>
            <pc:docMk/>
            <pc:sldMasterMk cId="0" sldId="2147483648"/>
            <pc:sldLayoutMk cId="0" sldId="2147483663"/>
          </pc:sldLayoutMkLst>
          <pc:spChg chg="mod">
            <ac:chgData name="Ebrahim, Kamilah" userId="bf238fde-858a-4861-8523-750e6d83bb62" providerId="ADAL" clId="{9C05982F-FE1D-4D5B-BAFF-43E6AF04EC51}" dt="2023-12-26T19:09:36.595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9C05982F-FE1D-4D5B-BAFF-43E6AF04EC51}" dt="2023-12-26T19:09:36.595" v="0"/>
          <pc:sldLayoutMkLst>
            <pc:docMk/>
            <pc:sldMasterMk cId="0" sldId="2147483648"/>
            <pc:sldLayoutMk cId="0" sldId="2147483664"/>
          </pc:sldLayoutMkLst>
          <pc:spChg chg="mod">
            <ac:chgData name="Ebrahim, Kamilah" userId="bf238fde-858a-4861-8523-750e6d83bb62" providerId="ADAL" clId="{9C05982F-FE1D-4D5B-BAFF-43E6AF04EC51}" dt="2023-12-26T19:09:36.595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9C05982F-FE1D-4D5B-BAFF-43E6AF04EC51}" dt="2023-12-26T19:09:36.595" v="0"/>
          <pc:sldLayoutMkLst>
            <pc:docMk/>
            <pc:sldMasterMk cId="0" sldId="2147483648"/>
            <pc:sldLayoutMk cId="0" sldId="2147483665"/>
          </pc:sldLayoutMkLst>
          <pc:spChg chg="mod">
            <ac:chgData name="Ebrahim, Kamilah" userId="bf238fde-858a-4861-8523-750e6d83bb62" providerId="ADAL" clId="{9C05982F-FE1D-4D5B-BAFF-43E6AF04EC51}" dt="2023-12-26T19:09:36.595" v="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0450B-1185-4B60-9585-2EFD3EC079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D9B1-BD0E-4247-9847-AE23D613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1D9B1-BD0E-4247-9847-AE23D61342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92333"/>
          </a:xfr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45718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08982"/>
            <a:ext cx="5584825" cy="471805"/>
          </a:xfrm>
          <a:custGeom>
            <a:avLst/>
            <a:gdLst/>
            <a:ahLst/>
            <a:cxnLst/>
            <a:rect l="l" t="t" r="r" b="b"/>
            <a:pathLst>
              <a:path w="5584825" h="471805">
                <a:moveTo>
                  <a:pt x="5584580" y="0"/>
                </a:moveTo>
                <a:lnTo>
                  <a:pt x="0" y="0"/>
                </a:lnTo>
                <a:lnTo>
                  <a:pt x="0" y="471762"/>
                </a:lnTo>
                <a:lnTo>
                  <a:pt x="5584580" y="471762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790146"/>
            <a:ext cx="5584825" cy="440055"/>
          </a:xfrm>
          <a:custGeom>
            <a:avLst/>
            <a:gdLst/>
            <a:ahLst/>
            <a:cxnLst/>
            <a:rect l="l" t="t" r="r" b="b"/>
            <a:pathLst>
              <a:path w="5584825" h="440055">
                <a:moveTo>
                  <a:pt x="5584580" y="0"/>
                </a:moveTo>
                <a:lnTo>
                  <a:pt x="0" y="0"/>
                </a:lnTo>
                <a:lnTo>
                  <a:pt x="0" y="388997"/>
                </a:lnTo>
                <a:lnTo>
                  <a:pt x="4008" y="408722"/>
                </a:lnTo>
                <a:lnTo>
                  <a:pt x="14922" y="424875"/>
                </a:lnTo>
                <a:lnTo>
                  <a:pt x="31075" y="435789"/>
                </a:lnTo>
                <a:lnTo>
                  <a:pt x="50800" y="439798"/>
                </a:lnTo>
                <a:lnTo>
                  <a:pt x="5533780" y="439798"/>
                </a:lnTo>
                <a:lnTo>
                  <a:pt x="5553505" y="435789"/>
                </a:lnTo>
                <a:lnTo>
                  <a:pt x="5569658" y="424875"/>
                </a:lnTo>
                <a:lnTo>
                  <a:pt x="5580572" y="408722"/>
                </a:lnTo>
                <a:lnTo>
                  <a:pt x="5584580" y="388997"/>
                </a:lnTo>
                <a:lnTo>
                  <a:pt x="55845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92333"/>
          </a:xfr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BADF8CD-0B18-1C35-769E-483F900085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2423127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ADF8CD-0B18-1C35-769E-483F90008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25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278"/>
                </a:lnTo>
                <a:lnTo>
                  <a:pt x="5759996" y="350278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4486"/>
            <a:ext cx="2788920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4" y="745145"/>
            <a:ext cx="5497830" cy="183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7535" y="3106011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slide" Target="slide25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slide" Target="slide1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" Target="slide25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slide" Target="slide2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08982"/>
            <a:ext cx="5584825" cy="4718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47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6.1: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Statistical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4222" y="1441626"/>
            <a:ext cx="1191895" cy="47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25" dirty="0">
                <a:latin typeface="Tahoma"/>
                <a:cs typeface="Tahoma"/>
              </a:rPr>
              <a:t>Kamilah Ebrahim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80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University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Toronto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898370"/>
            <a:ext cx="5559425" cy="131699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35" dirty="0">
                <a:latin typeface="Tahoma"/>
                <a:cs typeface="Tahoma"/>
              </a:rPr>
              <a:t> want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know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related.</a:t>
            </a:r>
            <a:endParaRPr sz="1100" dirty="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100" i="1" dirty="0">
                <a:latin typeface="Calibri"/>
                <a:cs typeface="Calibri"/>
              </a:rPr>
              <a:t>Which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predictors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affect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the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response?</a:t>
            </a:r>
            <a:endParaRPr sz="1100" dirty="0">
              <a:latin typeface="Calibri"/>
              <a:cs typeface="Calibri"/>
            </a:endParaRPr>
          </a:p>
          <a:p>
            <a:pPr marL="314960" marR="81915">
              <a:lnSpc>
                <a:spcPct val="102600"/>
              </a:lnSpc>
            </a:pPr>
            <a:r>
              <a:rPr sz="1100" i="1" dirty="0">
                <a:latin typeface="Calibri"/>
                <a:cs typeface="Calibri"/>
              </a:rPr>
              <a:t>Is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linear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equation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good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approximation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for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the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relationship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between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the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predictors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and </a:t>
            </a:r>
            <a:r>
              <a:rPr sz="1100" i="1" dirty="0">
                <a:latin typeface="Calibri"/>
                <a:cs typeface="Calibri"/>
              </a:rPr>
              <a:t>the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response?</a:t>
            </a:r>
            <a:endParaRPr sz="1100" dirty="0">
              <a:latin typeface="Calibri"/>
              <a:cs typeface="Calibri"/>
            </a:endParaRPr>
          </a:p>
          <a:p>
            <a:pPr marL="38100" marR="30480">
              <a:lnSpc>
                <a:spcPct val="102600"/>
              </a:lnSpc>
              <a:spcBef>
                <a:spcPts val="680"/>
              </a:spcBef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case,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do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want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make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predictions </a:t>
            </a:r>
            <a:r>
              <a:rPr sz="1100" spc="-30" dirty="0">
                <a:latin typeface="Tahoma"/>
                <a:cs typeface="Tahoma"/>
              </a:rPr>
              <a:t>for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7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using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650" spc="-30" baseline="15151" dirty="0">
                <a:latin typeface="Cambria"/>
                <a:cs typeface="Cambria"/>
              </a:rPr>
              <a:t>̂</a:t>
            </a:r>
            <a:r>
              <a:rPr sz="1650" spc="284" baseline="15151" dirty="0">
                <a:latin typeface="Cambria"/>
                <a:cs typeface="Cambri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want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35" dirty="0">
                <a:latin typeface="Tahoma"/>
                <a:cs typeface="Tahoma"/>
              </a:rPr>
              <a:t> form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How</a:t>
            </a:r>
            <a:r>
              <a:rPr spc="-90" dirty="0"/>
              <a:t> </a:t>
            </a:r>
            <a:r>
              <a:rPr dirty="0"/>
              <a:t>do</a:t>
            </a:r>
            <a:r>
              <a:rPr spc="-55" dirty="0"/>
              <a:t> </a:t>
            </a:r>
            <a:r>
              <a:rPr spc="-110" dirty="0"/>
              <a:t>we</a:t>
            </a:r>
            <a:r>
              <a:rPr spc="5" dirty="0"/>
              <a:t> </a:t>
            </a:r>
            <a:r>
              <a:rPr spc="-20" dirty="0"/>
              <a:t>Estimate</a:t>
            </a:r>
            <a:r>
              <a:rPr spc="-45" dirty="0"/>
              <a:t> </a:t>
            </a:r>
            <a:r>
              <a:rPr sz="1450" spc="-25" dirty="0">
                <a:latin typeface="Cambria"/>
                <a:cs typeface="Cambria"/>
              </a:rPr>
              <a:t>𝑓</a:t>
            </a:r>
            <a:r>
              <a:rPr spc="-25" dirty="0"/>
              <a:t>?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87005"/>
            <a:ext cx="5484495" cy="1228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92405">
              <a:lnSpc>
                <a:spcPct val="1026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Assume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our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set.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approach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split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testing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14" dirty="0">
                <a:latin typeface="Arial Black"/>
                <a:cs typeface="Arial Black"/>
              </a:rPr>
              <a:t>training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data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train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teach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using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125" dirty="0">
                <a:latin typeface="Arial Black"/>
                <a:cs typeface="Arial Black"/>
              </a:rPr>
              <a:t>testing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data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accuracy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resulting</a:t>
            </a:r>
            <a:r>
              <a:rPr sz="1100" spc="-30" dirty="0">
                <a:latin typeface="Tahoma"/>
                <a:cs typeface="Tahoma"/>
              </a:rPr>
              <a:t> estimate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65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general,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 methods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characterized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35" dirty="0">
                <a:latin typeface="Arial Black"/>
                <a:cs typeface="Arial Black"/>
              </a:rPr>
              <a:t>parametric</a:t>
            </a:r>
            <a:r>
              <a:rPr sz="1100" spc="-135" dirty="0">
                <a:latin typeface="Tahoma"/>
                <a:cs typeface="Tahoma"/>
              </a:rPr>
              <a:t>,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non-</a:t>
            </a:r>
            <a:r>
              <a:rPr sz="1100" spc="-35" dirty="0">
                <a:latin typeface="Arial Black"/>
                <a:cs typeface="Arial Black"/>
              </a:rPr>
              <a:t>parametric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41A73E34-030C-B12C-8615-1BE2BB0E7E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440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A73E34-030C-B12C-8615-1BE2BB0E7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7743" y="1358180"/>
            <a:ext cx="5584825" cy="1413518"/>
            <a:chOff x="87743" y="1420420"/>
            <a:chExt cx="5635625" cy="1290320"/>
          </a:xfrm>
        </p:grpSpPr>
        <p:sp>
          <p:nvSpPr>
            <p:cNvPr id="6" name="object 6"/>
            <p:cNvSpPr/>
            <p:nvPr/>
          </p:nvSpPr>
          <p:spPr>
            <a:xfrm>
              <a:off x="138544" y="1420420"/>
              <a:ext cx="5584825" cy="1290320"/>
            </a:xfrm>
            <a:custGeom>
              <a:avLst/>
              <a:gdLst/>
              <a:ahLst/>
              <a:cxnLst/>
              <a:rect l="l" t="t" r="r" b="b"/>
              <a:pathLst>
                <a:path w="5584825" h="1290320">
                  <a:moveTo>
                    <a:pt x="5584580" y="0"/>
                  </a:moveTo>
                  <a:lnTo>
                    <a:pt x="0" y="0"/>
                  </a:lnTo>
                  <a:lnTo>
                    <a:pt x="0" y="1289861"/>
                  </a:lnTo>
                  <a:lnTo>
                    <a:pt x="5584580" y="1289861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43" y="1593348"/>
              <a:ext cx="5584825" cy="1066165"/>
            </a:xfrm>
            <a:custGeom>
              <a:avLst/>
              <a:gdLst/>
              <a:ahLst/>
              <a:cxnLst/>
              <a:rect l="l" t="t" r="r" b="b"/>
              <a:pathLst>
                <a:path w="5584825" h="1066164">
                  <a:moveTo>
                    <a:pt x="5584580" y="0"/>
                  </a:moveTo>
                  <a:lnTo>
                    <a:pt x="0" y="0"/>
                  </a:lnTo>
                  <a:lnTo>
                    <a:pt x="0" y="1015333"/>
                  </a:lnTo>
                  <a:lnTo>
                    <a:pt x="4008" y="1035057"/>
                  </a:lnTo>
                  <a:lnTo>
                    <a:pt x="14922" y="1051210"/>
                  </a:lnTo>
                  <a:lnTo>
                    <a:pt x="31075" y="1062125"/>
                  </a:lnTo>
                  <a:lnTo>
                    <a:pt x="50800" y="1066133"/>
                  </a:lnTo>
                  <a:lnTo>
                    <a:pt x="5533780" y="1066133"/>
                  </a:lnTo>
                  <a:lnTo>
                    <a:pt x="5553505" y="1062125"/>
                  </a:lnTo>
                  <a:lnTo>
                    <a:pt x="5569658" y="1051210"/>
                  </a:lnTo>
                  <a:lnTo>
                    <a:pt x="5580572" y="1035057"/>
                  </a:lnTo>
                  <a:lnTo>
                    <a:pt x="5584580" y="1015333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530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Parametric</a:t>
            </a:r>
            <a:r>
              <a:rPr spc="-1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363496"/>
            <a:ext cx="5584825" cy="198755"/>
          </a:xfrm>
          <a:custGeom>
            <a:avLst/>
            <a:gdLst/>
            <a:ahLst/>
            <a:cxnLst/>
            <a:rect l="l" t="t" r="r" b="b"/>
            <a:pathLst>
              <a:path w="5584825" h="198755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232"/>
                </a:lnTo>
                <a:lnTo>
                  <a:pt x="5584580" y="198232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3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331756"/>
            <a:ext cx="52260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4" y="567140"/>
            <a:ext cx="5635625" cy="205993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approach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implemented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steps:</a:t>
            </a:r>
            <a:endParaRPr sz="1100" dirty="0">
              <a:latin typeface="Tahoma"/>
              <a:cs typeface="Tahoma"/>
            </a:endParaRPr>
          </a:p>
          <a:p>
            <a:pPr marL="340360" marR="1919605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Make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assumption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functional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form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. </a:t>
            </a:r>
            <a:r>
              <a:rPr sz="1100" spc="-40" dirty="0">
                <a:latin typeface="Tahoma"/>
                <a:cs typeface="Tahoma"/>
              </a:rPr>
              <a:t>Develop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procedure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100" dirty="0">
              <a:latin typeface="Tahoma"/>
              <a:cs typeface="Tahoma"/>
            </a:endParaRPr>
          </a:p>
          <a:p>
            <a:pPr marL="340360" marR="81280">
              <a:lnSpc>
                <a:spcPct val="102600"/>
              </a:lnSpc>
              <a:spcBef>
                <a:spcPts val="5"/>
              </a:spcBef>
            </a:pPr>
            <a:r>
              <a:rPr sz="1100" spc="-45" dirty="0">
                <a:latin typeface="Tahoma"/>
                <a:cs typeface="Tahoma"/>
              </a:rPr>
              <a:t>Suppose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00" spc="190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linear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90" dirty="0">
                <a:latin typeface="Cambria"/>
                <a:cs typeface="Cambria"/>
              </a:rPr>
              <a:t>𝑋</a:t>
            </a:r>
            <a:r>
              <a:rPr sz="1100" spc="90" dirty="0">
                <a:latin typeface="Tahoma"/>
                <a:cs typeface="Tahoma"/>
              </a:rPr>
              <a:t>: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80" dirty="0">
                <a:latin typeface="Cambria"/>
                <a:cs typeface="Cambria"/>
              </a:rPr>
              <a:t>𝑓(𝑋)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4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𝛽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00" spc="70" dirty="0">
                <a:latin typeface="Cambria"/>
                <a:cs typeface="Cambria"/>
              </a:rPr>
              <a:t>𝑋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25" spc="13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𝛽</a:t>
            </a:r>
            <a:r>
              <a:rPr sz="1125" spc="104" baseline="-22222" dirty="0">
                <a:latin typeface="Cambria"/>
                <a:cs typeface="Cambria"/>
              </a:rPr>
              <a:t>2</a:t>
            </a:r>
            <a:r>
              <a:rPr sz="1100" spc="70" dirty="0">
                <a:latin typeface="Cambria"/>
                <a:cs typeface="Cambria"/>
              </a:rPr>
              <a:t>𝑋</a:t>
            </a:r>
            <a:r>
              <a:rPr sz="1125" spc="104" baseline="-22222" dirty="0">
                <a:latin typeface="Cambria"/>
                <a:cs typeface="Cambria"/>
              </a:rPr>
              <a:t>2</a:t>
            </a:r>
            <a:r>
              <a:rPr sz="1125" spc="14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spc="-75" dirty="0">
                <a:latin typeface="Cambria"/>
                <a:cs typeface="Cambria"/>
              </a:rPr>
              <a:t>⋯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𝛽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r>
              <a:rPr sz="1100" spc="65" dirty="0">
                <a:latin typeface="Cambria"/>
                <a:cs typeface="Cambria"/>
              </a:rPr>
              <a:t>𝑋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r>
              <a:rPr sz="1100" spc="65" dirty="0">
                <a:latin typeface="Tahoma"/>
                <a:cs typeface="Tahoma"/>
              </a:rPr>
              <a:t>.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assumption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has </a:t>
            </a:r>
            <a:r>
              <a:rPr sz="1100" spc="-50" dirty="0">
                <a:latin typeface="Tahoma"/>
                <a:cs typeface="Tahoma"/>
              </a:rPr>
              <a:t>reduced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significantly </a:t>
            </a:r>
            <a:r>
              <a:rPr sz="1100" spc="-55" dirty="0">
                <a:latin typeface="Tahoma"/>
                <a:cs typeface="Tahoma"/>
              </a:rPr>
              <a:t>compared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generic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p-</a:t>
            </a:r>
            <a:r>
              <a:rPr sz="1100" spc="-40" dirty="0">
                <a:latin typeface="Tahoma"/>
                <a:cs typeface="Tahoma"/>
              </a:rPr>
              <a:t>dimensional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function.</a:t>
            </a:r>
            <a:endParaRPr sz="1100" dirty="0">
              <a:latin typeface="Tahoma"/>
              <a:cs typeface="Tahoma"/>
            </a:endParaRPr>
          </a:p>
          <a:p>
            <a:pPr marL="340360" marR="159385" algn="just">
              <a:lnSpc>
                <a:spcPct val="102600"/>
              </a:lnSpc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0" dirty="0">
                <a:latin typeface="Cambria"/>
                <a:cs typeface="Cambria"/>
              </a:rPr>
              <a:t>𝛽</a:t>
            </a:r>
            <a:r>
              <a:rPr sz="1125" spc="60" baseline="-22222" dirty="0">
                <a:latin typeface="Cambria"/>
                <a:cs typeface="Cambria"/>
              </a:rPr>
              <a:t>0</a:t>
            </a:r>
            <a:r>
              <a:rPr sz="1100" spc="4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𝛽</a:t>
            </a:r>
            <a:r>
              <a:rPr sz="1125" spc="67" baseline="-22222" dirty="0">
                <a:latin typeface="Cambria"/>
                <a:cs typeface="Cambria"/>
              </a:rPr>
              <a:t>1</a:t>
            </a:r>
            <a:r>
              <a:rPr sz="1100" spc="4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𝛽</a:t>
            </a:r>
            <a:r>
              <a:rPr sz="1125" spc="67" baseline="-22222" dirty="0">
                <a:latin typeface="Cambria"/>
                <a:cs typeface="Cambria"/>
              </a:rPr>
              <a:t>2</a:t>
            </a:r>
            <a:r>
              <a:rPr sz="1100" spc="4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𝛽</a:t>
            </a:r>
            <a:r>
              <a:rPr sz="1125" spc="15" baseline="-22222" dirty="0">
                <a:latin typeface="Cambria"/>
                <a:cs typeface="Cambria"/>
              </a:rPr>
              <a:t>𝑝</a:t>
            </a:r>
            <a:r>
              <a:rPr sz="1125" spc="359" baseline="-22222" dirty="0">
                <a:latin typeface="Cambria"/>
                <a:cs typeface="Cambria"/>
              </a:rPr>
              <a:t> </a:t>
            </a:r>
            <a:r>
              <a:rPr sz="1100" spc="-55" dirty="0">
                <a:latin typeface="Tahoma"/>
                <a:cs typeface="Tahoma"/>
              </a:rPr>
              <a:t>such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Cambria"/>
                <a:cs typeface="Cambria"/>
              </a:rPr>
              <a:t>𝑌</a:t>
            </a:r>
            <a:r>
              <a:rPr sz="1100" spc="295" dirty="0">
                <a:latin typeface="Cambria"/>
                <a:cs typeface="Cambria"/>
              </a:rPr>
              <a:t> </a:t>
            </a:r>
            <a:r>
              <a:rPr sz="1100" spc="250" dirty="0">
                <a:latin typeface="Cambria"/>
                <a:cs typeface="Cambria"/>
              </a:rPr>
              <a:t>≈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𝛽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00" spc="70" dirty="0">
                <a:latin typeface="Cambria"/>
                <a:cs typeface="Cambria"/>
              </a:rPr>
              <a:t>𝑋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𝛽</a:t>
            </a:r>
            <a:r>
              <a:rPr sz="1125" spc="104" baseline="-22222" dirty="0">
                <a:latin typeface="Cambria"/>
                <a:cs typeface="Cambria"/>
              </a:rPr>
              <a:t>2</a:t>
            </a:r>
            <a:r>
              <a:rPr sz="1100" spc="70" dirty="0">
                <a:latin typeface="Cambria"/>
                <a:cs typeface="Cambria"/>
              </a:rPr>
              <a:t>𝑋</a:t>
            </a:r>
            <a:r>
              <a:rPr sz="1125" spc="104" baseline="-22222" dirty="0">
                <a:latin typeface="Cambria"/>
                <a:cs typeface="Cambria"/>
              </a:rPr>
              <a:t>2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𝛽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r>
              <a:rPr sz="1100" spc="65" dirty="0">
                <a:latin typeface="Cambria"/>
                <a:cs typeface="Cambria"/>
              </a:rPr>
              <a:t>𝑋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r>
              <a:rPr sz="1100" spc="65" dirty="0">
                <a:latin typeface="Tahoma"/>
                <a:cs typeface="Tahoma"/>
              </a:rPr>
              <a:t>.</a:t>
            </a:r>
            <a:r>
              <a:rPr sz="1100" spc="-40" dirty="0">
                <a:latin typeface="Tahoma"/>
                <a:cs typeface="Tahoma"/>
              </a:rPr>
              <a:t> 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approach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attempts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minimize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9FF1E8D8-D584-0B2B-8FEF-81447C0E2C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4085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FF1E8D8-D584-0B2B-8FEF-81447C0E2C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559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Non-</a:t>
            </a:r>
            <a:r>
              <a:rPr spc="-40" dirty="0"/>
              <a:t>Parametric</a:t>
            </a:r>
            <a:r>
              <a:rPr spc="-3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45439"/>
            <a:ext cx="5508625" cy="18307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make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assumption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form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Instead,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goal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  <a:p>
            <a:pPr marL="12700" marR="81915">
              <a:lnSpc>
                <a:spcPct val="102600"/>
              </a:lnSpc>
              <a:spcBef>
                <a:spcPts val="5"/>
              </a:spcBef>
            </a:pPr>
            <a:r>
              <a:rPr sz="1100" spc="-60" dirty="0">
                <a:latin typeface="Tahoma"/>
                <a:cs typeface="Tahoma"/>
              </a:rPr>
              <a:t>non-</a:t>
            </a:r>
            <a:r>
              <a:rPr sz="1100" spc="-35" dirty="0">
                <a:latin typeface="Tahoma"/>
                <a:cs typeface="Tahoma"/>
              </a:rPr>
              <a:t>parametric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fitting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create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estimate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𝑓</a:t>
            </a:r>
            <a:r>
              <a:rPr sz="11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follows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close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possible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while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staying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”smooth”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possible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marR="177800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avoids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danger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seen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parametric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approaches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where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functional </a:t>
            </a:r>
            <a:r>
              <a:rPr sz="1100" spc="-40" dirty="0">
                <a:latin typeface="Tahoma"/>
                <a:cs typeface="Tahoma"/>
              </a:rPr>
              <a:t>form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the </a:t>
            </a:r>
            <a:r>
              <a:rPr sz="1100" spc="-30" dirty="0">
                <a:latin typeface="Tahoma"/>
                <a:cs typeface="Tahoma"/>
              </a:rPr>
              <a:t>estimate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could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completely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99"/>
              </a:lnSpc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approach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requires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from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00" spc="165" dirty="0">
                <a:latin typeface="Cambria"/>
                <a:cs typeface="Cambria"/>
              </a:rPr>
              <a:t> </a:t>
            </a:r>
            <a:r>
              <a:rPr sz="1100" spc="-75" dirty="0">
                <a:latin typeface="Tahoma"/>
                <a:cs typeface="Tahoma"/>
              </a:rPr>
              <a:t>needs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flexible. </a:t>
            </a:r>
            <a:r>
              <a:rPr sz="1100" dirty="0">
                <a:latin typeface="Tahoma"/>
                <a:cs typeface="Tahoma"/>
              </a:rPr>
              <a:t>As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result,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many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needed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get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accurate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marR="45847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approach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could </a:t>
            </a:r>
            <a:r>
              <a:rPr sz="1100" spc="-35" dirty="0">
                <a:latin typeface="Tahoma"/>
                <a:cs typeface="Tahoma"/>
              </a:rPr>
              <a:t>lead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overfitting</a:t>
            </a:r>
            <a:r>
              <a:rPr sz="1100" spc="-105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00" spc="17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follows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noise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random </a:t>
            </a:r>
            <a:r>
              <a:rPr sz="1100" spc="-30" dirty="0">
                <a:latin typeface="Tahoma"/>
                <a:cs typeface="Tahoma"/>
              </a:rPr>
              <a:t>variation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closely.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Tahoma"/>
                <a:cs typeface="Tahoma"/>
              </a:rPr>
              <a:t>Splines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example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non-</a:t>
            </a:r>
            <a:r>
              <a:rPr sz="1100" spc="-35" dirty="0">
                <a:latin typeface="Tahoma"/>
                <a:cs typeface="Tahoma"/>
              </a:rPr>
              <a:t>parametric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fitting.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Accuracy-</a:t>
            </a:r>
            <a:r>
              <a:rPr spc="-40" dirty="0"/>
              <a:t>Interpretability</a:t>
            </a:r>
            <a:r>
              <a:rPr spc="170" dirty="0"/>
              <a:t> </a:t>
            </a:r>
            <a:r>
              <a:rPr spc="-45" dirty="0"/>
              <a:t>Trade-</a:t>
            </a:r>
            <a:r>
              <a:rPr spc="-25" dirty="0"/>
              <a:t>Off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6644" rIns="0" bIns="0" rtlCol="0">
            <a:spAutoFit/>
          </a:bodyPr>
          <a:lstStyle/>
          <a:p>
            <a:pPr marL="327660" marR="224154">
              <a:lnSpc>
                <a:spcPct val="102699"/>
              </a:lnSpc>
              <a:spcBef>
                <a:spcPts val="55"/>
              </a:spcBef>
            </a:pPr>
            <a:r>
              <a:rPr dirty="0"/>
              <a:t>The</a:t>
            </a:r>
            <a:r>
              <a:rPr spc="-70" dirty="0"/>
              <a:t> </a:t>
            </a:r>
            <a:r>
              <a:rPr spc="-40" dirty="0"/>
              <a:t>methods</a:t>
            </a:r>
            <a:r>
              <a:rPr spc="-25" dirty="0"/>
              <a:t> </a:t>
            </a:r>
            <a:r>
              <a:rPr spc="-95" dirty="0"/>
              <a:t>we</a:t>
            </a:r>
            <a:r>
              <a:rPr spc="5" dirty="0"/>
              <a:t> </a:t>
            </a:r>
            <a:r>
              <a:rPr dirty="0"/>
              <a:t>will</a:t>
            </a:r>
            <a:r>
              <a:rPr spc="-30" dirty="0"/>
              <a:t> introduce</a:t>
            </a:r>
            <a:r>
              <a:rPr spc="-25" dirty="0"/>
              <a:t> </a:t>
            </a:r>
            <a:r>
              <a:rPr spc="-55" dirty="0"/>
              <a:t>have</a:t>
            </a:r>
            <a:r>
              <a:rPr spc="-30" dirty="0"/>
              <a:t> </a:t>
            </a:r>
            <a:r>
              <a:rPr spc="-35" dirty="0"/>
              <a:t>different</a:t>
            </a:r>
            <a:r>
              <a:rPr spc="-30" dirty="0"/>
              <a:t> </a:t>
            </a:r>
            <a:r>
              <a:rPr spc="-40" dirty="0"/>
              <a:t>levels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40" dirty="0"/>
              <a:t>restrictiveness</a:t>
            </a:r>
            <a:r>
              <a:rPr spc="-30" dirty="0"/>
              <a:t> </a:t>
            </a:r>
            <a:r>
              <a:rPr spc="-20" dirty="0"/>
              <a:t>or</a:t>
            </a:r>
            <a:r>
              <a:rPr spc="-30" dirty="0"/>
              <a:t> </a:t>
            </a:r>
            <a:r>
              <a:rPr spc="-25" dirty="0"/>
              <a:t>flexibility. </a:t>
            </a:r>
            <a:r>
              <a:rPr spc="-30" dirty="0"/>
              <a:t>Choosing</a:t>
            </a:r>
            <a:r>
              <a:rPr spc="-5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30" dirty="0"/>
              <a:t>model</a:t>
            </a:r>
            <a:r>
              <a:rPr spc="-40" dirty="0"/>
              <a:t> </a:t>
            </a:r>
            <a:r>
              <a:rPr spc="-10" dirty="0"/>
              <a:t>on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35" dirty="0"/>
              <a:t>basis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0" dirty="0"/>
              <a:t>flexibility</a:t>
            </a:r>
            <a:r>
              <a:rPr spc="-35" dirty="0"/>
              <a:t> </a:t>
            </a:r>
            <a:r>
              <a:rPr dirty="0"/>
              <a:t>will</a:t>
            </a:r>
            <a:r>
              <a:rPr spc="-40" dirty="0"/>
              <a:t> </a:t>
            </a:r>
            <a:r>
              <a:rPr spc="-60" dirty="0"/>
              <a:t>depend</a:t>
            </a:r>
            <a:r>
              <a:rPr spc="-30" dirty="0"/>
              <a:t> </a:t>
            </a:r>
            <a:r>
              <a:rPr spc="-10" dirty="0"/>
              <a:t>on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45" dirty="0"/>
              <a:t>problem</a:t>
            </a:r>
            <a:r>
              <a:rPr spc="-40" dirty="0"/>
              <a:t> </a:t>
            </a:r>
            <a:r>
              <a:rPr dirty="0"/>
              <a:t>at</a:t>
            </a:r>
            <a:r>
              <a:rPr spc="-40" dirty="0"/>
              <a:t> </a:t>
            </a:r>
            <a:r>
              <a:rPr spc="-10" dirty="0"/>
              <a:t>hand.</a:t>
            </a:r>
          </a:p>
          <a:p>
            <a:pPr marL="604520" marR="27940">
              <a:lnSpc>
                <a:spcPts val="1200"/>
              </a:lnSpc>
              <a:spcBef>
                <a:spcPts val="15"/>
              </a:spcBef>
            </a:pPr>
            <a:r>
              <a:rPr sz="1000" spc="-20" dirty="0">
                <a:solidFill>
                  <a:srgbClr val="FF0000"/>
                </a:solidFill>
              </a:rPr>
              <a:t>If</a:t>
            </a:r>
            <a:r>
              <a:rPr sz="1000" spc="-40" dirty="0">
                <a:solidFill>
                  <a:srgbClr val="FF0000"/>
                </a:solidFill>
              </a:rPr>
              <a:t> </a:t>
            </a:r>
            <a:r>
              <a:rPr sz="1000" spc="-85" dirty="0">
                <a:solidFill>
                  <a:srgbClr val="FF0000"/>
                </a:solidFill>
              </a:rPr>
              <a:t>we</a:t>
            </a:r>
            <a:r>
              <a:rPr sz="1000" spc="10" dirty="0">
                <a:solidFill>
                  <a:srgbClr val="FF0000"/>
                </a:solidFill>
              </a:rPr>
              <a:t> </a:t>
            </a:r>
            <a:r>
              <a:rPr sz="1000" spc="-50" dirty="0">
                <a:solidFill>
                  <a:srgbClr val="FF0000"/>
                </a:solidFill>
              </a:rPr>
              <a:t>are</a:t>
            </a:r>
            <a:r>
              <a:rPr sz="1000" spc="-15" dirty="0">
                <a:solidFill>
                  <a:srgbClr val="FF0000"/>
                </a:solidFill>
              </a:rPr>
              <a:t> </a:t>
            </a:r>
            <a:r>
              <a:rPr sz="1000" spc="-40" dirty="0">
                <a:solidFill>
                  <a:srgbClr val="FF0000"/>
                </a:solidFill>
              </a:rPr>
              <a:t>interested</a:t>
            </a:r>
            <a:r>
              <a:rPr sz="1000" spc="-15" dirty="0">
                <a:solidFill>
                  <a:srgbClr val="FF0000"/>
                </a:solidFill>
              </a:rPr>
              <a:t> </a:t>
            </a:r>
            <a:r>
              <a:rPr sz="1000" dirty="0">
                <a:solidFill>
                  <a:srgbClr val="FF0000"/>
                </a:solidFill>
              </a:rPr>
              <a:t>in</a:t>
            </a:r>
            <a:r>
              <a:rPr sz="1000" spc="-15" dirty="0">
                <a:solidFill>
                  <a:srgbClr val="FF0000"/>
                </a:solidFill>
              </a:rPr>
              <a:t> </a:t>
            </a:r>
            <a:r>
              <a:rPr sz="1000" spc="-40" dirty="0">
                <a:solidFill>
                  <a:srgbClr val="FF0000"/>
                </a:solidFill>
              </a:rPr>
              <a:t>inference,</a:t>
            </a:r>
            <a:r>
              <a:rPr sz="1000" spc="-15" dirty="0">
                <a:solidFill>
                  <a:srgbClr val="FF0000"/>
                </a:solidFill>
              </a:rPr>
              <a:t> </a:t>
            </a:r>
            <a:r>
              <a:rPr sz="1000" spc="-25" dirty="0">
                <a:solidFill>
                  <a:srgbClr val="FF0000"/>
                </a:solidFill>
              </a:rPr>
              <a:t>restrictive</a:t>
            </a:r>
            <a:r>
              <a:rPr sz="1000" spc="-15" dirty="0">
                <a:solidFill>
                  <a:srgbClr val="FF0000"/>
                </a:solidFill>
              </a:rPr>
              <a:t> </a:t>
            </a:r>
            <a:r>
              <a:rPr sz="1000" spc="-35" dirty="0">
                <a:solidFill>
                  <a:srgbClr val="FF0000"/>
                </a:solidFill>
              </a:rPr>
              <a:t>models</a:t>
            </a:r>
            <a:r>
              <a:rPr sz="1000" spc="-15" dirty="0">
                <a:solidFill>
                  <a:srgbClr val="FF0000"/>
                </a:solidFill>
              </a:rPr>
              <a:t> </a:t>
            </a:r>
            <a:r>
              <a:rPr sz="1000" spc="-50" dirty="0">
                <a:solidFill>
                  <a:srgbClr val="FF0000"/>
                </a:solidFill>
              </a:rPr>
              <a:t>are</a:t>
            </a:r>
            <a:r>
              <a:rPr sz="1000" spc="-10" dirty="0">
                <a:solidFill>
                  <a:srgbClr val="FF0000"/>
                </a:solidFill>
              </a:rPr>
              <a:t> </a:t>
            </a:r>
            <a:r>
              <a:rPr sz="1000" spc="-35" dirty="0">
                <a:solidFill>
                  <a:srgbClr val="FF0000"/>
                </a:solidFill>
              </a:rPr>
              <a:t>much</a:t>
            </a:r>
            <a:r>
              <a:rPr sz="1000" spc="-15" dirty="0">
                <a:solidFill>
                  <a:srgbClr val="FF0000"/>
                </a:solidFill>
              </a:rPr>
              <a:t> </a:t>
            </a:r>
            <a:r>
              <a:rPr sz="1000" spc="-50" dirty="0">
                <a:solidFill>
                  <a:srgbClr val="FF0000"/>
                </a:solidFill>
              </a:rPr>
              <a:t>more</a:t>
            </a:r>
            <a:r>
              <a:rPr sz="1000" spc="-15" dirty="0">
                <a:solidFill>
                  <a:srgbClr val="FF0000"/>
                </a:solidFill>
              </a:rPr>
              <a:t> </a:t>
            </a:r>
            <a:r>
              <a:rPr sz="1000" spc="-35" dirty="0">
                <a:solidFill>
                  <a:srgbClr val="FF0000"/>
                </a:solidFill>
              </a:rPr>
              <a:t>interpretable</a:t>
            </a:r>
            <a:r>
              <a:rPr sz="1000" spc="-15" dirty="0">
                <a:solidFill>
                  <a:srgbClr val="FF0000"/>
                </a:solidFill>
              </a:rPr>
              <a:t> </a:t>
            </a:r>
            <a:r>
              <a:rPr sz="1000" spc="-10" dirty="0"/>
              <a:t>(i.e.</a:t>
            </a:r>
            <a:r>
              <a:rPr sz="1000" spc="-15" dirty="0"/>
              <a:t> </a:t>
            </a:r>
            <a:r>
              <a:rPr sz="1000" spc="-25" dirty="0"/>
              <a:t>the </a:t>
            </a:r>
            <a:r>
              <a:rPr sz="1000" spc="-30" dirty="0"/>
              <a:t>relationship</a:t>
            </a:r>
            <a:r>
              <a:rPr sz="1000" spc="-15" dirty="0"/>
              <a:t> </a:t>
            </a:r>
            <a:r>
              <a:rPr sz="1000" spc="-65" dirty="0"/>
              <a:t>between</a:t>
            </a:r>
            <a:r>
              <a:rPr sz="1000" spc="-10" dirty="0"/>
              <a:t> </a:t>
            </a:r>
            <a:r>
              <a:rPr sz="1000" spc="-20" dirty="0"/>
              <a:t>the</a:t>
            </a:r>
            <a:r>
              <a:rPr sz="1000" spc="-10" dirty="0"/>
              <a:t> </a:t>
            </a:r>
            <a:r>
              <a:rPr sz="1000" spc="-35" dirty="0"/>
              <a:t>predictors</a:t>
            </a:r>
            <a:r>
              <a:rPr sz="1000" spc="-15" dirty="0"/>
              <a:t> </a:t>
            </a:r>
            <a:r>
              <a:rPr sz="1000" spc="-20" dirty="0"/>
              <a:t>and</a:t>
            </a:r>
            <a:r>
              <a:rPr sz="1000" spc="-10" dirty="0"/>
              <a:t> </a:t>
            </a:r>
            <a:r>
              <a:rPr sz="1000" spc="-20" dirty="0"/>
              <a:t>the</a:t>
            </a:r>
            <a:r>
              <a:rPr sz="1000" spc="-10" dirty="0"/>
              <a:t> </a:t>
            </a:r>
            <a:r>
              <a:rPr sz="1000" spc="-60" dirty="0"/>
              <a:t>response</a:t>
            </a:r>
            <a:r>
              <a:rPr sz="1000" spc="-10" dirty="0"/>
              <a:t> </a:t>
            </a:r>
            <a:r>
              <a:rPr sz="1000" dirty="0"/>
              <a:t>is</a:t>
            </a:r>
            <a:r>
              <a:rPr sz="1000" spc="-15" dirty="0"/>
              <a:t> </a:t>
            </a:r>
            <a:r>
              <a:rPr sz="1000" spc="-50" dirty="0"/>
              <a:t>more</a:t>
            </a:r>
            <a:r>
              <a:rPr sz="1000" spc="-10" dirty="0"/>
              <a:t> clear)</a:t>
            </a:r>
            <a:endParaRPr sz="1000"/>
          </a:p>
          <a:p>
            <a:pPr marL="604520">
              <a:lnSpc>
                <a:spcPts val="1150"/>
              </a:lnSpc>
            </a:pPr>
            <a:r>
              <a:rPr sz="1000" spc="-20" dirty="0">
                <a:solidFill>
                  <a:srgbClr val="FF0000"/>
                </a:solidFill>
              </a:rPr>
              <a:t>If</a:t>
            </a:r>
            <a:r>
              <a:rPr sz="1000" spc="-50" dirty="0">
                <a:solidFill>
                  <a:srgbClr val="FF0000"/>
                </a:solidFill>
              </a:rPr>
              <a:t> </a:t>
            </a:r>
            <a:r>
              <a:rPr sz="1000" spc="-85" dirty="0">
                <a:solidFill>
                  <a:srgbClr val="FF0000"/>
                </a:solidFill>
              </a:rPr>
              <a:t>we</a:t>
            </a:r>
            <a:r>
              <a:rPr sz="1000" spc="5" dirty="0">
                <a:solidFill>
                  <a:srgbClr val="FF0000"/>
                </a:solidFill>
              </a:rPr>
              <a:t> </a:t>
            </a:r>
            <a:r>
              <a:rPr sz="1000" spc="-50" dirty="0">
                <a:solidFill>
                  <a:srgbClr val="FF0000"/>
                </a:solidFill>
              </a:rPr>
              <a:t>are</a:t>
            </a:r>
            <a:r>
              <a:rPr sz="1000" spc="-10" dirty="0">
                <a:solidFill>
                  <a:srgbClr val="FF0000"/>
                </a:solidFill>
              </a:rPr>
              <a:t> </a:t>
            </a:r>
            <a:r>
              <a:rPr sz="1000" spc="-20" dirty="0">
                <a:solidFill>
                  <a:srgbClr val="FF0000"/>
                </a:solidFill>
              </a:rPr>
              <a:t>only</a:t>
            </a:r>
            <a:r>
              <a:rPr sz="1000" spc="-10" dirty="0">
                <a:solidFill>
                  <a:srgbClr val="FF0000"/>
                </a:solidFill>
              </a:rPr>
              <a:t> </a:t>
            </a:r>
            <a:r>
              <a:rPr sz="1000" spc="-40" dirty="0">
                <a:solidFill>
                  <a:srgbClr val="FF0000"/>
                </a:solidFill>
              </a:rPr>
              <a:t>interested</a:t>
            </a:r>
            <a:r>
              <a:rPr sz="1000" spc="-5" dirty="0">
                <a:solidFill>
                  <a:srgbClr val="FF0000"/>
                </a:solidFill>
              </a:rPr>
              <a:t> </a:t>
            </a:r>
            <a:r>
              <a:rPr sz="1000" dirty="0">
                <a:solidFill>
                  <a:srgbClr val="FF0000"/>
                </a:solidFill>
              </a:rPr>
              <a:t>in</a:t>
            </a:r>
            <a:r>
              <a:rPr sz="1000" spc="-10" dirty="0">
                <a:solidFill>
                  <a:srgbClr val="FF0000"/>
                </a:solidFill>
              </a:rPr>
              <a:t> </a:t>
            </a:r>
            <a:r>
              <a:rPr sz="1000" spc="-30" dirty="0">
                <a:solidFill>
                  <a:srgbClr val="FF0000"/>
                </a:solidFill>
              </a:rPr>
              <a:t>prediction</a:t>
            </a:r>
            <a:r>
              <a:rPr sz="1000" spc="-10" dirty="0">
                <a:solidFill>
                  <a:srgbClr val="FF0000"/>
                </a:solidFill>
              </a:rPr>
              <a:t> </a:t>
            </a:r>
            <a:r>
              <a:rPr sz="1000" spc="-40" dirty="0">
                <a:solidFill>
                  <a:srgbClr val="FF0000"/>
                </a:solidFill>
              </a:rPr>
              <a:t>accuracy,</a:t>
            </a:r>
            <a:r>
              <a:rPr sz="1000" spc="-10" dirty="0">
                <a:solidFill>
                  <a:srgbClr val="FF0000"/>
                </a:solidFill>
              </a:rPr>
              <a:t> </a:t>
            </a:r>
            <a:r>
              <a:rPr sz="1000" spc="-25" dirty="0">
                <a:solidFill>
                  <a:srgbClr val="FF0000"/>
                </a:solidFill>
              </a:rPr>
              <a:t>flexible</a:t>
            </a:r>
            <a:r>
              <a:rPr sz="1000" spc="-10" dirty="0">
                <a:solidFill>
                  <a:srgbClr val="FF0000"/>
                </a:solidFill>
              </a:rPr>
              <a:t> </a:t>
            </a:r>
            <a:r>
              <a:rPr sz="1000" spc="-35" dirty="0">
                <a:solidFill>
                  <a:srgbClr val="FF0000"/>
                </a:solidFill>
              </a:rPr>
              <a:t>models</a:t>
            </a:r>
            <a:r>
              <a:rPr sz="1000" spc="-5" dirty="0">
                <a:solidFill>
                  <a:srgbClr val="FF0000"/>
                </a:solidFill>
              </a:rPr>
              <a:t> </a:t>
            </a:r>
            <a:r>
              <a:rPr sz="1000" spc="-105" dirty="0">
                <a:solidFill>
                  <a:srgbClr val="FF0000"/>
                </a:solidFill>
                <a:latin typeface="Arial Black"/>
                <a:cs typeface="Arial Black"/>
              </a:rPr>
              <a:t>might</a:t>
            </a:r>
            <a:r>
              <a:rPr sz="1000" spc="-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000" spc="-35" dirty="0">
                <a:solidFill>
                  <a:srgbClr val="FF0000"/>
                </a:solidFill>
              </a:rPr>
              <a:t>perform</a:t>
            </a:r>
            <a:r>
              <a:rPr sz="1000" spc="-10" dirty="0">
                <a:solidFill>
                  <a:srgbClr val="FF0000"/>
                </a:solidFill>
              </a:rPr>
              <a:t> better.</a:t>
            </a:r>
            <a:endParaRPr sz="1000">
              <a:latin typeface="Arial Black"/>
              <a:cs typeface="Arial Black"/>
            </a:endParaRPr>
          </a:p>
          <a:p>
            <a:pPr marL="327660" marR="5080">
              <a:lnSpc>
                <a:spcPct val="102699"/>
              </a:lnSpc>
              <a:spcBef>
                <a:spcPts val="20"/>
              </a:spcBef>
            </a:pPr>
            <a:r>
              <a:rPr spc="-20" dirty="0"/>
              <a:t>Flexible</a:t>
            </a:r>
            <a:r>
              <a:rPr spc="-25" dirty="0"/>
              <a:t> </a:t>
            </a:r>
            <a:r>
              <a:rPr spc="-50" dirty="0"/>
              <a:t>models</a:t>
            </a:r>
            <a:r>
              <a:rPr spc="-20" dirty="0"/>
              <a:t> </a:t>
            </a:r>
            <a:r>
              <a:rPr dirty="0"/>
              <a:t>will</a:t>
            </a:r>
            <a:r>
              <a:rPr spc="-20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spc="-60" dirty="0"/>
              <a:t>always</a:t>
            </a:r>
            <a:r>
              <a:rPr spc="-20" dirty="0"/>
              <a:t> </a:t>
            </a:r>
            <a:r>
              <a:rPr spc="-45" dirty="0"/>
              <a:t>provide</a:t>
            </a:r>
            <a:r>
              <a:rPr spc="-20" dirty="0"/>
              <a:t> better </a:t>
            </a:r>
            <a:r>
              <a:rPr spc="-35" dirty="0"/>
              <a:t>predictions</a:t>
            </a:r>
            <a:r>
              <a:rPr spc="-25" dirty="0"/>
              <a:t> </a:t>
            </a:r>
            <a:r>
              <a:rPr spc="-45" dirty="0"/>
              <a:t>since</a:t>
            </a:r>
            <a:r>
              <a:rPr spc="-20" dirty="0"/>
              <a:t> </a:t>
            </a:r>
            <a:r>
              <a:rPr spc="-25" dirty="0"/>
              <a:t>they</a:t>
            </a:r>
            <a:r>
              <a:rPr spc="-20" dirty="0"/>
              <a:t> </a:t>
            </a:r>
            <a:r>
              <a:rPr spc="-55" dirty="0"/>
              <a:t>are</a:t>
            </a:r>
            <a:r>
              <a:rPr spc="-25" dirty="0"/>
              <a:t> </a:t>
            </a:r>
            <a:r>
              <a:rPr spc="-50" dirty="0"/>
              <a:t>very</a:t>
            </a:r>
            <a:r>
              <a:rPr spc="-20" dirty="0"/>
              <a:t> </a:t>
            </a:r>
            <a:r>
              <a:rPr spc="-60" dirty="0"/>
              <a:t>prone</a:t>
            </a:r>
            <a:r>
              <a:rPr spc="-20" dirty="0"/>
              <a:t> </a:t>
            </a:r>
            <a:r>
              <a:rPr spc="-25" dirty="0"/>
              <a:t>to </a:t>
            </a:r>
            <a:r>
              <a:rPr spc="-10" dirty="0"/>
              <a:t>overfitting!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Supervised</a:t>
            </a:r>
            <a:r>
              <a:rPr spc="-45" dirty="0"/>
              <a:t> </a:t>
            </a:r>
            <a:r>
              <a:rPr spc="-10" dirty="0"/>
              <a:t>vs</a:t>
            </a:r>
            <a:r>
              <a:rPr spc="-40" dirty="0"/>
              <a:t> </a:t>
            </a:r>
            <a:r>
              <a:rPr spc="-55" dirty="0"/>
              <a:t>Unsupervised</a:t>
            </a:r>
            <a:r>
              <a:rPr spc="-40" dirty="0"/>
              <a:t> </a:t>
            </a:r>
            <a:r>
              <a:rPr spc="-30" dirty="0"/>
              <a:t>Learning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7660" marR="374015">
              <a:lnSpc>
                <a:spcPct val="102699"/>
              </a:lnSpc>
              <a:spcBef>
                <a:spcPts val="55"/>
              </a:spcBef>
            </a:pPr>
            <a:r>
              <a:rPr spc="-145" dirty="0">
                <a:latin typeface="Arial Black"/>
                <a:cs typeface="Arial Black"/>
              </a:rPr>
              <a:t>Supervised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40" dirty="0">
                <a:latin typeface="Arial Black"/>
                <a:cs typeface="Arial Black"/>
              </a:rPr>
              <a:t>learning</a:t>
            </a:r>
            <a:r>
              <a:rPr spc="-5" dirty="0">
                <a:latin typeface="Arial Black"/>
                <a:cs typeface="Arial Black"/>
              </a:rPr>
              <a:t> </a:t>
            </a:r>
            <a:r>
              <a:rPr spc="-40" dirty="0"/>
              <a:t>involves</a:t>
            </a:r>
            <a:r>
              <a:rPr spc="-25" dirty="0"/>
              <a:t> </a:t>
            </a:r>
            <a:r>
              <a:rPr spc="-50" dirty="0"/>
              <a:t>models</a:t>
            </a:r>
            <a:r>
              <a:rPr spc="5" dirty="0"/>
              <a:t> </a:t>
            </a:r>
            <a:r>
              <a:rPr spc="-20" dirty="0"/>
              <a:t>for</a:t>
            </a:r>
            <a:r>
              <a:rPr spc="5" dirty="0"/>
              <a:t> </a:t>
            </a:r>
            <a:r>
              <a:rPr spc="-35" dirty="0"/>
              <a:t>predicting</a:t>
            </a:r>
            <a:r>
              <a:rPr spc="5" dirty="0"/>
              <a:t> </a:t>
            </a:r>
            <a:r>
              <a:rPr dirty="0"/>
              <a:t>a </a:t>
            </a:r>
            <a:r>
              <a:rPr spc="-65" dirty="0"/>
              <a:t>response</a:t>
            </a:r>
            <a:r>
              <a:rPr spc="5" dirty="0"/>
              <a:t> </a:t>
            </a:r>
            <a:r>
              <a:rPr spc="-60" dirty="0"/>
              <a:t>based</a:t>
            </a:r>
            <a:r>
              <a:rPr spc="5" dirty="0"/>
              <a:t> </a:t>
            </a:r>
            <a:r>
              <a:rPr spc="-10" dirty="0"/>
              <a:t>on</a:t>
            </a:r>
            <a:r>
              <a:rPr dirty="0"/>
              <a:t> </a:t>
            </a:r>
            <a:r>
              <a:rPr spc="-30" dirty="0"/>
              <a:t>predictor </a:t>
            </a:r>
            <a:r>
              <a:rPr spc="-10" dirty="0"/>
              <a:t>variables</a:t>
            </a:r>
          </a:p>
          <a:p>
            <a:pPr marL="604520">
              <a:lnSpc>
                <a:spcPts val="1175"/>
              </a:lnSpc>
            </a:pPr>
            <a:r>
              <a:rPr sz="1000" spc="-30" dirty="0"/>
              <a:t>Examples:</a:t>
            </a:r>
            <a:r>
              <a:rPr sz="1000" spc="85" dirty="0"/>
              <a:t> </a:t>
            </a:r>
            <a:r>
              <a:rPr sz="1000" spc="-30" dirty="0"/>
              <a:t>linear</a:t>
            </a:r>
            <a:r>
              <a:rPr sz="1000" spc="-15" dirty="0"/>
              <a:t> </a:t>
            </a:r>
            <a:r>
              <a:rPr sz="1000" spc="-50" dirty="0"/>
              <a:t>regression,</a:t>
            </a:r>
            <a:r>
              <a:rPr sz="1000" spc="-15" dirty="0"/>
              <a:t> </a:t>
            </a:r>
            <a:r>
              <a:rPr sz="1000" spc="-25" dirty="0"/>
              <a:t>boosting,</a:t>
            </a:r>
            <a:r>
              <a:rPr sz="1000" spc="-15" dirty="0"/>
              <a:t> </a:t>
            </a:r>
            <a:r>
              <a:rPr sz="1000" spc="-30" dirty="0"/>
              <a:t>support</a:t>
            </a:r>
            <a:r>
              <a:rPr sz="1000" spc="-10" dirty="0"/>
              <a:t> </a:t>
            </a:r>
            <a:r>
              <a:rPr sz="1000" spc="-30" dirty="0"/>
              <a:t>vector</a:t>
            </a:r>
            <a:r>
              <a:rPr sz="1000" spc="-15" dirty="0"/>
              <a:t> </a:t>
            </a:r>
            <a:r>
              <a:rPr sz="1000" spc="-45" dirty="0"/>
              <a:t>machines</a:t>
            </a:r>
            <a:r>
              <a:rPr sz="1000" spc="-15" dirty="0"/>
              <a:t> </a:t>
            </a:r>
            <a:r>
              <a:rPr sz="1000" spc="-10" dirty="0"/>
              <a:t>(SVM)</a:t>
            </a:r>
            <a:endParaRPr sz="1000"/>
          </a:p>
          <a:p>
            <a:pPr marL="327660" marR="201295">
              <a:lnSpc>
                <a:spcPct val="102600"/>
              </a:lnSpc>
              <a:spcBef>
                <a:spcPts val="20"/>
              </a:spcBef>
            </a:pPr>
            <a:r>
              <a:rPr spc="-145" dirty="0">
                <a:latin typeface="Arial Black"/>
                <a:cs typeface="Arial Black"/>
              </a:rPr>
              <a:t>Unsupervised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40" dirty="0">
                <a:latin typeface="Arial Black"/>
                <a:cs typeface="Arial Black"/>
              </a:rPr>
              <a:t>learning</a:t>
            </a:r>
            <a:r>
              <a:rPr spc="-5" dirty="0">
                <a:latin typeface="Arial Black"/>
                <a:cs typeface="Arial Black"/>
              </a:rPr>
              <a:t> </a:t>
            </a:r>
            <a:r>
              <a:rPr spc="-55" dirty="0"/>
              <a:t>refers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0" dirty="0"/>
              <a:t>models</a:t>
            </a:r>
            <a:r>
              <a:rPr spc="10" dirty="0"/>
              <a:t> </a:t>
            </a:r>
            <a:r>
              <a:rPr spc="-60" dirty="0"/>
              <a:t>used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35" dirty="0"/>
              <a:t>investigate</a:t>
            </a:r>
            <a:r>
              <a:rPr spc="5" dirty="0"/>
              <a:t> </a:t>
            </a:r>
            <a:r>
              <a:rPr spc="-45" dirty="0"/>
              <a:t>features</a:t>
            </a:r>
            <a:r>
              <a:rPr spc="10" dirty="0"/>
              <a:t> </a:t>
            </a:r>
            <a:r>
              <a:rPr spc="-40" dirty="0"/>
              <a:t>associated</a:t>
            </a:r>
            <a:r>
              <a:rPr spc="10" dirty="0"/>
              <a:t> </a:t>
            </a:r>
            <a:r>
              <a:rPr spc="-20" dirty="0"/>
              <a:t>with </a:t>
            </a:r>
            <a:r>
              <a:rPr spc="-10" dirty="0"/>
              <a:t>observations.</a:t>
            </a:r>
          </a:p>
          <a:p>
            <a:pPr marL="604520">
              <a:lnSpc>
                <a:spcPts val="1175"/>
              </a:lnSpc>
            </a:pPr>
            <a:r>
              <a:rPr sz="1000" spc="-20" dirty="0"/>
              <a:t>There</a:t>
            </a:r>
            <a:r>
              <a:rPr sz="1000" spc="-35" dirty="0"/>
              <a:t> </a:t>
            </a:r>
            <a:r>
              <a:rPr sz="1000" dirty="0"/>
              <a:t>is</a:t>
            </a:r>
            <a:r>
              <a:rPr sz="1000" spc="-25" dirty="0"/>
              <a:t> </a:t>
            </a:r>
            <a:r>
              <a:rPr sz="1000" dirty="0"/>
              <a:t>no</a:t>
            </a:r>
            <a:r>
              <a:rPr sz="1000" spc="-25" dirty="0"/>
              <a:t> </a:t>
            </a:r>
            <a:r>
              <a:rPr sz="1000" spc="-60" dirty="0"/>
              <a:t>response</a:t>
            </a:r>
            <a:r>
              <a:rPr sz="1000" spc="-20" dirty="0"/>
              <a:t> </a:t>
            </a:r>
            <a:r>
              <a:rPr sz="1000" spc="-30" dirty="0"/>
              <a:t>variable</a:t>
            </a:r>
            <a:r>
              <a:rPr sz="1000" spc="-25" dirty="0"/>
              <a:t> </a:t>
            </a:r>
            <a:r>
              <a:rPr sz="1000" dirty="0"/>
              <a:t>to</a:t>
            </a:r>
            <a:r>
              <a:rPr sz="1000" spc="-25" dirty="0"/>
              <a:t> </a:t>
            </a:r>
            <a:r>
              <a:rPr sz="1000" spc="-10" dirty="0"/>
              <a:t>predict.</a:t>
            </a:r>
            <a:endParaRPr sz="1000"/>
          </a:p>
          <a:p>
            <a:pPr marL="604520" marR="786130">
              <a:lnSpc>
                <a:spcPts val="1200"/>
              </a:lnSpc>
              <a:spcBef>
                <a:spcPts val="35"/>
              </a:spcBef>
            </a:pPr>
            <a:r>
              <a:rPr sz="1000" dirty="0"/>
              <a:t>The</a:t>
            </a:r>
            <a:r>
              <a:rPr sz="1000" spc="-20" dirty="0"/>
              <a:t> goal </a:t>
            </a:r>
            <a:r>
              <a:rPr sz="1000" dirty="0"/>
              <a:t>is</a:t>
            </a:r>
            <a:r>
              <a:rPr sz="1000" spc="-15" dirty="0"/>
              <a:t> </a:t>
            </a:r>
            <a:r>
              <a:rPr sz="1000" dirty="0"/>
              <a:t>to</a:t>
            </a:r>
            <a:r>
              <a:rPr sz="1000" spc="-15" dirty="0"/>
              <a:t> </a:t>
            </a:r>
            <a:r>
              <a:rPr sz="1000" spc="-45" dirty="0"/>
              <a:t>understand</a:t>
            </a:r>
            <a:r>
              <a:rPr sz="1000" spc="-15" dirty="0"/>
              <a:t> </a:t>
            </a:r>
            <a:r>
              <a:rPr sz="1000" spc="-20" dirty="0"/>
              <a:t>the </a:t>
            </a:r>
            <a:r>
              <a:rPr sz="1000" spc="-30" dirty="0"/>
              <a:t>relationship</a:t>
            </a:r>
            <a:r>
              <a:rPr sz="1000" spc="-15" dirty="0"/>
              <a:t> </a:t>
            </a:r>
            <a:r>
              <a:rPr sz="1000" spc="-65" dirty="0"/>
              <a:t>between</a:t>
            </a:r>
            <a:r>
              <a:rPr sz="1000" spc="-15" dirty="0"/>
              <a:t> </a:t>
            </a:r>
            <a:r>
              <a:rPr sz="1000" spc="-35" dirty="0"/>
              <a:t>variables</a:t>
            </a:r>
            <a:r>
              <a:rPr sz="1000" spc="-15" dirty="0"/>
              <a:t> </a:t>
            </a:r>
            <a:r>
              <a:rPr sz="1000" spc="-10" dirty="0"/>
              <a:t>or</a:t>
            </a:r>
            <a:r>
              <a:rPr sz="1000" spc="-15" dirty="0"/>
              <a:t> </a:t>
            </a:r>
            <a:r>
              <a:rPr sz="1000" spc="-30" dirty="0"/>
              <a:t>observations. </a:t>
            </a:r>
            <a:r>
              <a:rPr sz="1000" spc="-25" dirty="0"/>
              <a:t>Example:</a:t>
            </a:r>
            <a:r>
              <a:rPr sz="1000" spc="35" dirty="0"/>
              <a:t> </a:t>
            </a:r>
            <a:r>
              <a:rPr sz="1000" spc="-10" dirty="0"/>
              <a:t>clustering</a:t>
            </a:r>
            <a:endParaRPr sz="1000"/>
          </a:p>
          <a:p>
            <a:pPr marL="327660" marR="5080">
              <a:lnSpc>
                <a:spcPts val="1350"/>
              </a:lnSpc>
              <a:spcBef>
                <a:spcPts val="35"/>
              </a:spcBef>
            </a:pPr>
            <a:r>
              <a:rPr spc="-130" dirty="0">
                <a:latin typeface="Arial Black"/>
                <a:cs typeface="Arial Black"/>
              </a:rPr>
              <a:t>Semi-</a:t>
            </a:r>
            <a:r>
              <a:rPr spc="-145" dirty="0">
                <a:latin typeface="Arial Black"/>
                <a:cs typeface="Arial Black"/>
              </a:rPr>
              <a:t>supervised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40" dirty="0">
                <a:latin typeface="Arial Black"/>
                <a:cs typeface="Arial Black"/>
              </a:rPr>
              <a:t>learning</a:t>
            </a:r>
            <a:r>
              <a:rPr spc="-5" dirty="0">
                <a:latin typeface="Arial Black"/>
                <a:cs typeface="Arial Black"/>
              </a:rPr>
              <a:t> </a:t>
            </a:r>
            <a:r>
              <a:rPr spc="-40" dirty="0"/>
              <a:t>involves</a:t>
            </a:r>
            <a:r>
              <a:rPr spc="-5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20" dirty="0"/>
              <a:t>set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45" dirty="0"/>
              <a:t>observations,</a:t>
            </a:r>
            <a:r>
              <a:rPr spc="-10" dirty="0"/>
              <a:t> </a:t>
            </a:r>
            <a:r>
              <a:rPr spc="-65" dirty="0"/>
              <a:t>some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5" dirty="0"/>
              <a:t>which</a:t>
            </a:r>
            <a:r>
              <a:rPr spc="-10" dirty="0"/>
              <a:t> </a:t>
            </a:r>
            <a:r>
              <a:rPr spc="-55" dirty="0"/>
              <a:t>have</a:t>
            </a:r>
            <a:r>
              <a:rPr spc="-10" dirty="0"/>
              <a:t> </a:t>
            </a:r>
            <a:r>
              <a:rPr spc="-20" dirty="0"/>
              <a:t>both </a:t>
            </a:r>
            <a:r>
              <a:rPr spc="-40" dirty="0"/>
              <a:t>predictor</a:t>
            </a:r>
            <a:r>
              <a:rPr spc="-25" dirty="0"/>
              <a:t> </a:t>
            </a:r>
            <a:r>
              <a:rPr spc="-35" dirty="0"/>
              <a:t>and</a:t>
            </a:r>
            <a:r>
              <a:rPr spc="-25" dirty="0"/>
              <a:t> </a:t>
            </a:r>
            <a:r>
              <a:rPr spc="-65" dirty="0"/>
              <a:t>response</a:t>
            </a:r>
            <a:r>
              <a:rPr spc="-20" dirty="0"/>
              <a:t> </a:t>
            </a:r>
            <a:r>
              <a:rPr spc="-40" dirty="0"/>
              <a:t>variables</a:t>
            </a:r>
            <a:r>
              <a:rPr spc="-25" dirty="0"/>
              <a:t> </a:t>
            </a:r>
            <a:r>
              <a:rPr spc="-35" dirty="0"/>
              <a:t>and</a:t>
            </a:r>
            <a:r>
              <a:rPr spc="-20" dirty="0"/>
              <a:t> </a:t>
            </a:r>
            <a:r>
              <a:rPr spc="-65" dirty="0"/>
              <a:t>some</a:t>
            </a:r>
            <a:r>
              <a:rPr spc="-25" dirty="0"/>
              <a:t> </a:t>
            </a:r>
            <a:r>
              <a:rPr dirty="0"/>
              <a:t>with</a:t>
            </a:r>
            <a:r>
              <a:rPr spc="-20" dirty="0"/>
              <a:t> only</a:t>
            </a:r>
            <a:r>
              <a:rPr spc="-25" dirty="0"/>
              <a:t> </a:t>
            </a:r>
            <a:r>
              <a:rPr spc="-40" dirty="0"/>
              <a:t>predictor</a:t>
            </a:r>
            <a:r>
              <a:rPr spc="-25" dirty="0"/>
              <a:t> </a:t>
            </a:r>
            <a:r>
              <a:rPr spc="-35" dirty="0"/>
              <a:t>variables.</a:t>
            </a:r>
            <a:r>
              <a:rPr spc="85" dirty="0"/>
              <a:t> </a:t>
            </a:r>
            <a:r>
              <a:rPr dirty="0"/>
              <a:t>(Not</a:t>
            </a:r>
            <a:r>
              <a:rPr spc="-20" dirty="0"/>
              <a:t> </a:t>
            </a:r>
            <a:r>
              <a:rPr spc="-55" dirty="0"/>
              <a:t>covered</a:t>
            </a:r>
            <a:r>
              <a:rPr spc="-25" dirty="0"/>
              <a:t> in </a:t>
            </a:r>
            <a:r>
              <a:rPr dirty="0"/>
              <a:t>this</a:t>
            </a:r>
            <a:r>
              <a:rPr spc="-75" dirty="0"/>
              <a:t> </a:t>
            </a:r>
            <a:r>
              <a:rPr spc="-10" dirty="0"/>
              <a:t>module)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983A477-1C6F-AA98-5EEA-E7BB57B1D27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Regression</a:t>
            </a:r>
            <a:r>
              <a:rPr spc="-50" dirty="0"/>
              <a:t> </a:t>
            </a:r>
            <a:r>
              <a:rPr spc="-10" dirty="0"/>
              <a:t>vs</a:t>
            </a:r>
            <a:r>
              <a:rPr spc="-45" dirty="0"/>
              <a:t> </a:t>
            </a:r>
            <a:r>
              <a:rPr spc="-25" dirty="0"/>
              <a:t>Classification</a:t>
            </a:r>
            <a:r>
              <a:rPr spc="-50" dirty="0"/>
              <a:t> </a:t>
            </a:r>
            <a:r>
              <a:rPr spc="-2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32" y="1004276"/>
            <a:ext cx="4868545" cy="1183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Variables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either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qualitative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quantitative.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185"/>
              </a:lnSpc>
            </a:pPr>
            <a:r>
              <a:rPr sz="1000" spc="-105" dirty="0">
                <a:latin typeface="Arial Black"/>
                <a:cs typeface="Arial Black"/>
              </a:rPr>
              <a:t>Quantitative</a:t>
            </a:r>
            <a:r>
              <a:rPr sz="1000" spc="-5" dirty="0">
                <a:latin typeface="Arial Black"/>
                <a:cs typeface="Arial Black"/>
              </a:rPr>
              <a:t> </a:t>
            </a:r>
            <a:r>
              <a:rPr sz="1000" spc="-35" dirty="0">
                <a:latin typeface="Tahoma"/>
                <a:cs typeface="Tahoma"/>
              </a:rPr>
              <a:t>variables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have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numerical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values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(ex: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age,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monetary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value,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etc.)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100" dirty="0">
                <a:latin typeface="Arial Black"/>
                <a:cs typeface="Arial Black"/>
              </a:rPr>
              <a:t>Qualitative</a:t>
            </a:r>
            <a:r>
              <a:rPr sz="1000" spc="-5" dirty="0">
                <a:latin typeface="Arial Black"/>
                <a:cs typeface="Arial Black"/>
              </a:rPr>
              <a:t> </a:t>
            </a:r>
            <a:r>
              <a:rPr sz="1000" spc="-35" dirty="0">
                <a:latin typeface="Tahoma"/>
                <a:cs typeface="Tahoma"/>
              </a:rPr>
              <a:t>variables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are</a:t>
            </a:r>
            <a:r>
              <a:rPr sz="1000" spc="-30" dirty="0">
                <a:latin typeface="Tahoma"/>
                <a:cs typeface="Tahoma"/>
              </a:rPr>
              <a:t> categorical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values </a:t>
            </a:r>
            <a:r>
              <a:rPr sz="1000" spc="-20" dirty="0">
                <a:latin typeface="Tahoma"/>
                <a:cs typeface="Tahoma"/>
              </a:rPr>
              <a:t>(ex: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{small,</a:t>
            </a:r>
            <a:r>
              <a:rPr sz="1000" spc="-35" dirty="0">
                <a:latin typeface="Tahoma"/>
                <a:cs typeface="Tahoma"/>
              </a:rPr>
              <a:t> medium,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large}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{yes,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no})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20"/>
              </a:spcBef>
            </a:pP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Problems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involve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quantitative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variables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55" dirty="0">
                <a:solidFill>
                  <a:srgbClr val="FF0000"/>
                </a:solidFill>
                <a:latin typeface="Arial Black"/>
                <a:cs typeface="Arial Black"/>
              </a:rPr>
              <a:t>regression</a:t>
            </a:r>
            <a:r>
              <a:rPr sz="1100" spc="-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problems.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Problems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involve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qualitative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variables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FF0000"/>
                </a:solidFill>
                <a:latin typeface="Arial Black"/>
                <a:cs typeface="Arial Black"/>
              </a:rPr>
              <a:t>classification</a:t>
            </a:r>
            <a:r>
              <a:rPr sz="1100" spc="-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problems.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generalisation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(logistic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classification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25" dirty="0">
                <a:latin typeface="Tahoma"/>
                <a:cs typeface="Tahoma"/>
              </a:rPr>
              <a:t> its </a:t>
            </a:r>
            <a:r>
              <a:rPr sz="1100" spc="-20" dirty="0">
                <a:latin typeface="Tahoma"/>
                <a:cs typeface="Tahoma"/>
              </a:rPr>
              <a:t>output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numerical </a:t>
            </a: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thought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well)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Assessing</a:t>
            </a:r>
            <a:r>
              <a:rPr spc="-45" dirty="0"/>
              <a:t> </a:t>
            </a:r>
            <a:r>
              <a:rPr dirty="0"/>
              <a:t>Model</a:t>
            </a:r>
            <a:r>
              <a:rPr spc="-40" dirty="0"/>
              <a:t> </a:t>
            </a:r>
            <a:r>
              <a:rPr spc="-20" dirty="0"/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06677"/>
            <a:ext cx="5508625" cy="1935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There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no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assess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quality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model’s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Tahoma"/>
                <a:cs typeface="Tahoma"/>
              </a:rPr>
              <a:t>Recall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  <a:p>
            <a:pPr marL="289560" marR="429895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Then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see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well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5" dirty="0">
                <a:latin typeface="Tahoma"/>
                <a:cs typeface="Tahoma"/>
              </a:rPr>
              <a:t> performs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computing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some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statistic.</a:t>
            </a:r>
            <a:endParaRPr sz="1100">
              <a:latin typeface="Tahoma"/>
              <a:cs typeface="Tahoma"/>
            </a:endParaRPr>
          </a:p>
          <a:p>
            <a:pPr marL="289560" marR="211454">
              <a:lnSpc>
                <a:spcPct val="102600"/>
              </a:lnSpc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50" dirty="0">
                <a:latin typeface="Tahoma"/>
                <a:cs typeface="Tahoma"/>
              </a:rPr>
              <a:t> regression,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65" dirty="0">
                <a:latin typeface="Arial Black"/>
                <a:cs typeface="Arial Black"/>
              </a:rPr>
              <a:t>mean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squared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error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(MSE) is </a:t>
            </a:r>
            <a:r>
              <a:rPr sz="1100" spc="-25" dirty="0">
                <a:latin typeface="Tahoma"/>
                <a:cs typeface="Tahoma"/>
              </a:rPr>
              <a:t>most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common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how </a:t>
            </a:r>
            <a:r>
              <a:rPr sz="1100" spc="-35" dirty="0">
                <a:latin typeface="Tahoma"/>
                <a:cs typeface="Tahoma"/>
              </a:rPr>
              <a:t>close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predicted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responses.</a:t>
            </a:r>
            <a:endParaRPr sz="1100">
              <a:latin typeface="Tahoma"/>
              <a:cs typeface="Tahoma"/>
            </a:endParaRPr>
          </a:p>
          <a:p>
            <a:pPr marR="769620" algn="ctr">
              <a:lnSpc>
                <a:spcPts val="131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compute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both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R="794385" algn="ctr">
              <a:lnSpc>
                <a:spcPts val="1185"/>
              </a:lnSpc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20" dirty="0">
                <a:latin typeface="Tahoma"/>
                <a:cs typeface="Tahoma"/>
              </a:rPr>
              <a:t> training </a:t>
            </a:r>
            <a:r>
              <a:rPr sz="1000" dirty="0">
                <a:latin typeface="Tahoma"/>
                <a:cs typeface="Tahoma"/>
              </a:rPr>
              <a:t>MSE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will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usually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lower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(better)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than</a:t>
            </a:r>
            <a:r>
              <a:rPr sz="1000" spc="-20" dirty="0">
                <a:latin typeface="Tahoma"/>
                <a:cs typeface="Tahoma"/>
              </a:rPr>
              <a:t> 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test</a:t>
            </a:r>
            <a:r>
              <a:rPr sz="1000" spc="-20" dirty="0">
                <a:latin typeface="Tahoma"/>
                <a:cs typeface="Tahoma"/>
              </a:rPr>
              <a:t> MSE.</a:t>
            </a:r>
            <a:endParaRPr sz="1000">
              <a:latin typeface="Tahoma"/>
              <a:cs typeface="Tahoma"/>
            </a:endParaRPr>
          </a:p>
          <a:p>
            <a:pPr marL="566420" marR="11811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Tahoma"/>
                <a:cs typeface="Tahoma"/>
              </a:rPr>
              <a:t>We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want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choose</a:t>
            </a: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 model</a:t>
            </a:r>
            <a:r>
              <a:rPr sz="1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0000"/>
                </a:solidFill>
                <a:latin typeface="Tahoma"/>
                <a:cs typeface="Tahoma"/>
              </a:rPr>
              <a:t>minimizes</a:t>
            </a: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000" spc="-10" dirty="0">
                <a:solidFill>
                  <a:srgbClr val="FF0000"/>
                </a:solidFill>
                <a:latin typeface="Tahoma"/>
                <a:cs typeface="Tahoma"/>
              </a:rPr>
              <a:t>test</a:t>
            </a: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MSE</a:t>
            </a: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since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we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only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really </a:t>
            </a:r>
            <a:r>
              <a:rPr sz="1000" spc="-45" dirty="0">
                <a:latin typeface="Tahoma"/>
                <a:cs typeface="Tahoma"/>
              </a:rPr>
              <a:t>care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about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performance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model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new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Assessing</a:t>
            </a:r>
            <a:r>
              <a:rPr spc="-45" dirty="0"/>
              <a:t> </a:t>
            </a:r>
            <a:r>
              <a:rPr dirty="0"/>
              <a:t>Model</a:t>
            </a:r>
            <a:r>
              <a:rPr spc="-40" dirty="0"/>
              <a:t> </a:t>
            </a:r>
            <a:r>
              <a:rPr spc="-20" dirty="0"/>
              <a:t>Accuracy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44" y="903082"/>
            <a:ext cx="3394171" cy="18405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436218"/>
            <a:ext cx="5505450" cy="26371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810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left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three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right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MSE </a:t>
            </a:r>
            <a:r>
              <a:rPr sz="1100" spc="-30" dirty="0">
                <a:latin typeface="Tahoma"/>
                <a:cs typeface="Tahoma"/>
              </a:rPr>
              <a:t>(grey)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(red)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versus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  <a:p>
            <a:pPr marL="4009390" marR="32384">
              <a:lnSpc>
                <a:spcPct val="102600"/>
              </a:lnSpc>
              <a:spcBef>
                <a:spcPts val="28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 </a:t>
            </a:r>
            <a:r>
              <a:rPr sz="1100" spc="-30" dirty="0">
                <a:latin typeface="Tahoma"/>
                <a:cs typeface="Tahoma"/>
              </a:rPr>
              <a:t>flexible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model </a:t>
            </a:r>
            <a:r>
              <a:rPr sz="1100" spc="-45" dirty="0">
                <a:latin typeface="Tahoma"/>
                <a:cs typeface="Tahoma"/>
              </a:rPr>
              <a:t>(orange)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worst training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dirty="0">
                <a:latin typeface="Tahoma"/>
                <a:cs typeface="Tahoma"/>
              </a:rPr>
              <a:t> MSE </a:t>
            </a:r>
            <a:r>
              <a:rPr sz="1100" spc="-55" dirty="0">
                <a:latin typeface="Tahoma"/>
                <a:cs typeface="Tahoma"/>
              </a:rPr>
              <a:t>so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data </a:t>
            </a:r>
            <a:r>
              <a:rPr sz="1100" spc="-10" dirty="0">
                <a:latin typeface="Tahoma"/>
                <a:cs typeface="Tahoma"/>
              </a:rPr>
              <a:t>well.</a:t>
            </a:r>
            <a:endParaRPr sz="1100">
              <a:latin typeface="Tahoma"/>
              <a:cs typeface="Tahoma"/>
            </a:endParaRPr>
          </a:p>
          <a:p>
            <a:pPr marL="4009390" marR="508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most</a:t>
            </a:r>
            <a:r>
              <a:rPr sz="1100" spc="-30" dirty="0">
                <a:latin typeface="Tahoma"/>
                <a:cs typeface="Tahoma"/>
              </a:rPr>
              <a:t> flexible </a:t>
            </a:r>
            <a:r>
              <a:rPr sz="1100" spc="-20" dirty="0">
                <a:latin typeface="Tahoma"/>
                <a:cs typeface="Tahoma"/>
              </a:rPr>
              <a:t>model </a:t>
            </a:r>
            <a:r>
              <a:rPr sz="1100" spc="-40" dirty="0">
                <a:latin typeface="Tahoma"/>
                <a:cs typeface="Tahoma"/>
              </a:rPr>
              <a:t>(green)</a:t>
            </a:r>
            <a:r>
              <a:rPr sz="1100" spc="-45" dirty="0">
                <a:latin typeface="Tahoma"/>
                <a:cs typeface="Tahoma"/>
              </a:rPr>
              <a:t> has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lowest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 but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much </a:t>
            </a:r>
            <a:r>
              <a:rPr sz="1100" spc="-35" dirty="0">
                <a:latin typeface="Tahoma"/>
                <a:cs typeface="Tahoma"/>
              </a:rPr>
              <a:t>higher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model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overfit.</a:t>
            </a:r>
            <a:endParaRPr sz="1100">
              <a:latin typeface="Tahoma"/>
              <a:cs typeface="Tahoma"/>
            </a:endParaRPr>
          </a:p>
          <a:p>
            <a:pPr marL="4009390" marR="113664" algn="just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blue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lowest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winner.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Assessing</a:t>
            </a:r>
            <a:r>
              <a:rPr spc="-45" dirty="0"/>
              <a:t> </a:t>
            </a:r>
            <a:r>
              <a:rPr dirty="0"/>
              <a:t>Model</a:t>
            </a:r>
            <a:r>
              <a:rPr spc="-40" dirty="0"/>
              <a:t> </a:t>
            </a:r>
            <a:r>
              <a:rPr spc="-20" dirty="0"/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95411"/>
            <a:ext cx="5309235" cy="15741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Tahoma"/>
                <a:cs typeface="Tahoma"/>
              </a:rPr>
              <a:t>What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available?</a:t>
            </a:r>
            <a:endParaRPr sz="1100" dirty="0">
              <a:latin typeface="Tahoma"/>
              <a:cs typeface="Tahoma"/>
            </a:endParaRPr>
          </a:p>
          <a:p>
            <a:pPr marL="289560" marR="22225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As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saw,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guarantee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minimises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training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20" dirty="0">
                <a:latin typeface="Tahoma"/>
                <a:cs typeface="Tahoma"/>
              </a:rPr>
              <a:t> will </a:t>
            </a:r>
            <a:r>
              <a:rPr sz="1100" spc="-30" dirty="0">
                <a:latin typeface="Tahoma"/>
                <a:cs typeface="Tahoma"/>
              </a:rPr>
              <a:t>minimise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MSE.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flexibility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increases,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the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training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MSE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decreases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10" dirty="0">
                <a:latin typeface="Tahoma"/>
                <a:cs typeface="Tahoma"/>
              </a:rPr>
              <a:t> the test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not.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said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overfit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less</a:t>
            </a:r>
            <a:r>
              <a:rPr sz="1100" spc="-30" dirty="0">
                <a:latin typeface="Tahoma"/>
                <a:cs typeface="Tahoma"/>
              </a:rPr>
              <a:t> flexible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 </a:t>
            </a:r>
            <a:r>
              <a:rPr sz="1100" spc="-45" dirty="0">
                <a:latin typeface="Tahoma"/>
                <a:cs typeface="Tahoma"/>
              </a:rPr>
              <a:t>would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lower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MSE.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overfit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picking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patterns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test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many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approaches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1D8975A-31A1-00EF-BF5A-F42614A96A2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9AC4FFA3-0603-6C12-4F9B-D3A5C7ECF2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0011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AC4FFA3-0603-6C12-4F9B-D3A5C7ECF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4486"/>
            <a:ext cx="27889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Welcome! </a:t>
            </a:r>
            <a:endParaRPr spc="-35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12395E-675A-E829-829A-19123B261E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492" t="25974" r="14772" b="5506"/>
          <a:stretch/>
        </p:blipFill>
        <p:spPr>
          <a:xfrm>
            <a:off x="444500" y="860425"/>
            <a:ext cx="1598001" cy="2123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C3D43B-0B6A-499A-0906-90ADB96A0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437" y="861508"/>
            <a:ext cx="1579864" cy="2171394"/>
          </a:xfrm>
          <a:prstGeom prst="rect">
            <a:avLst/>
          </a:prstGeom>
        </p:spPr>
      </p:pic>
      <p:pic>
        <p:nvPicPr>
          <p:cNvPr id="1030" name="Picture 6" descr="Boston Consulting Group - Wikipedia">
            <a:extLst>
              <a:ext uri="{FF2B5EF4-FFF2-40B4-BE49-F238E27FC236}">
                <a16:creationId xmlns:a16="http://schemas.microsoft.com/office/drawing/2014/main" id="{BCD38E72-27A2-3A7D-695F-368A2BBF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37" y="1134016"/>
            <a:ext cx="1405154" cy="1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E45EA3-4D32-7B18-18B4-C228C563834D}"/>
              </a:ext>
            </a:extLst>
          </p:cNvPr>
          <p:cNvSpPr txBox="1"/>
          <p:nvPr/>
        </p:nvSpPr>
        <p:spPr>
          <a:xfrm>
            <a:off x="151617" y="464473"/>
            <a:ext cx="513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Kamilah Ebrahim | kamilah.ebrahim@mail.utoronto.ca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F6359012-47CC-A751-75AB-DB0C0B23345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</p:spTree>
    <p:extLst>
      <p:ext uri="{BB962C8B-B14F-4D97-AF65-F5344CB8AC3E}">
        <p14:creationId xmlns:p14="http://schemas.microsoft.com/office/powerpoint/2010/main" val="1170210172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Bias-</a:t>
            </a:r>
            <a:r>
              <a:rPr spc="-45" dirty="0"/>
              <a:t>Variance</a:t>
            </a:r>
            <a:r>
              <a:rPr dirty="0"/>
              <a:t> </a:t>
            </a:r>
            <a:r>
              <a:rPr spc="-45" dirty="0"/>
              <a:t>Trade-</a:t>
            </a:r>
            <a:r>
              <a:rPr spc="-25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964766"/>
            <a:ext cx="5467985" cy="8629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84455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</a:t>
            </a:r>
            <a:r>
              <a:rPr sz="1100" spc="-20" dirty="0">
                <a:latin typeface="Tahoma"/>
                <a:cs typeface="Tahoma"/>
              </a:rPr>
              <a:t> exhibit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U-</a:t>
            </a:r>
            <a:r>
              <a:rPr sz="1100" spc="-35" dirty="0">
                <a:latin typeface="Tahoma"/>
                <a:cs typeface="Tahoma"/>
              </a:rPr>
              <a:t>shaped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curve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function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flexibility.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because</a:t>
            </a:r>
            <a:r>
              <a:rPr sz="1100" spc="-10" dirty="0">
                <a:latin typeface="Tahoma"/>
                <a:cs typeface="Tahoma"/>
              </a:rPr>
              <a:t> the </a:t>
            </a:r>
            <a:r>
              <a:rPr sz="1100" spc="-45" dirty="0">
                <a:latin typeface="Tahoma"/>
                <a:cs typeface="Tahoma"/>
              </a:rPr>
              <a:t>expected</a:t>
            </a:r>
            <a:r>
              <a:rPr sz="1100" spc="-10" dirty="0">
                <a:latin typeface="Tahoma"/>
                <a:cs typeface="Tahoma"/>
              </a:rPr>
              <a:t> test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some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observation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315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the </a:t>
            </a:r>
            <a:r>
              <a:rPr sz="1100" spc="-45" dirty="0">
                <a:latin typeface="Tahoma"/>
                <a:cs typeface="Tahoma"/>
              </a:rPr>
              <a:t>sum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of:</a:t>
            </a:r>
            <a:endParaRPr sz="1100" dirty="0">
              <a:latin typeface="Tahoma"/>
              <a:cs typeface="Tahoma"/>
            </a:endParaRPr>
          </a:p>
          <a:p>
            <a:pPr marL="314960" marR="30480">
              <a:lnSpc>
                <a:spcPct val="131900"/>
              </a:lnSpc>
              <a:spcBef>
                <a:spcPts val="440"/>
              </a:spcBef>
            </a:pPr>
            <a:r>
              <a:rPr sz="1100" dirty="0">
                <a:latin typeface="Palatino Linotype"/>
                <a:cs typeface="Palatino Linotype"/>
              </a:rPr>
              <a:t>Var</a:t>
            </a:r>
            <a:r>
              <a:rPr sz="1100" spc="-90" dirty="0">
                <a:latin typeface="Palatino Linotype"/>
                <a:cs typeface="Palatino Linotype"/>
              </a:rPr>
              <a:t> </a:t>
            </a:r>
            <a:r>
              <a:rPr sz="1100" spc="50" dirty="0">
                <a:latin typeface="Cambria"/>
                <a:cs typeface="Cambria"/>
              </a:rPr>
              <a:t>(𝑓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00" dirty="0">
                <a:latin typeface="Cambria"/>
                <a:cs typeface="Cambria"/>
              </a:rPr>
              <a:t>))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(the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dirty="0">
                <a:latin typeface="Tahoma"/>
                <a:cs typeface="Tahoma"/>
              </a:rPr>
              <a:t> of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test </a:t>
            </a:r>
            <a:r>
              <a:rPr sz="1100" spc="-40" dirty="0">
                <a:latin typeface="Tahoma"/>
                <a:cs typeface="Tahoma"/>
              </a:rPr>
              <a:t>observation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315" baseline="-22222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given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many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-89" baseline="15151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10" dirty="0">
                <a:latin typeface="Tahoma"/>
                <a:cs typeface="Tahoma"/>
              </a:rPr>
              <a:t> 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10" dirty="0">
                <a:latin typeface="Tahoma"/>
                <a:cs typeface="Tahoma"/>
              </a:rPr>
              <a:t> sets).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933" y="1941428"/>
            <a:ext cx="193421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63725" algn="l"/>
              </a:tabLst>
            </a:pPr>
            <a:r>
              <a:rPr sz="750" spc="-50" dirty="0">
                <a:latin typeface="Cambria"/>
                <a:cs typeface="Cambria"/>
              </a:rPr>
              <a:t>0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50" dirty="0">
                <a:latin typeface="Cambria"/>
                <a:cs typeface="Cambria"/>
              </a:rPr>
              <a:t>0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489" y="2003319"/>
            <a:ext cx="3114968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[</a:t>
            </a:r>
            <a:r>
              <a:rPr sz="1100" dirty="0">
                <a:latin typeface="Palatino Linotype"/>
                <a:cs typeface="Palatino Linotype"/>
              </a:rPr>
              <a:t>Bias</a:t>
            </a:r>
            <a:r>
              <a:rPr sz="1100" spc="-90" dirty="0">
                <a:latin typeface="Palatino Linotype"/>
                <a:cs typeface="Palatino Linotype"/>
              </a:rPr>
              <a:t> </a:t>
            </a:r>
            <a:r>
              <a:rPr sz="1100" spc="50" dirty="0">
                <a:latin typeface="Cambria"/>
                <a:cs typeface="Cambria"/>
              </a:rPr>
              <a:t>(𝑓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00" spc="26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))]</a:t>
            </a:r>
            <a:r>
              <a:rPr sz="1125" spc="82" baseline="66666" dirty="0">
                <a:latin typeface="Cambria"/>
                <a:cs typeface="Cambria"/>
              </a:rPr>
              <a:t>2</a:t>
            </a:r>
            <a:r>
              <a:rPr sz="1100" spc="55" dirty="0">
                <a:latin typeface="Tahoma"/>
                <a:cs typeface="Tahoma"/>
              </a:rPr>
              <a:t>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00" spc="2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)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321" y="2244982"/>
            <a:ext cx="3437014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Palatino Linotype"/>
                <a:cs typeface="Palatino Linotype"/>
              </a:rPr>
              <a:t>Var</a:t>
            </a:r>
            <a:r>
              <a:rPr sz="1100" dirty="0">
                <a:latin typeface="Cambria"/>
                <a:cs typeface="Cambria"/>
              </a:rPr>
              <a:t>(𝜖)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terms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Cambria"/>
                <a:cs typeface="Cambria"/>
              </a:rPr>
              <a:t>𝜖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Bias-</a:t>
            </a:r>
            <a:r>
              <a:rPr spc="-45" dirty="0"/>
              <a:t>Variance</a:t>
            </a:r>
            <a:r>
              <a:rPr dirty="0"/>
              <a:t> </a:t>
            </a:r>
            <a:r>
              <a:rPr spc="-45" dirty="0"/>
              <a:t>Trade-</a:t>
            </a:r>
            <a:r>
              <a:rPr spc="-25" dirty="0"/>
              <a:t>Off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2963" rIns="0" bIns="0" rtlCol="0">
            <a:spAutoFit/>
          </a:bodyPr>
          <a:lstStyle/>
          <a:p>
            <a:pPr marL="50800" marR="65405">
              <a:lnSpc>
                <a:spcPct val="102600"/>
              </a:lnSpc>
              <a:spcBef>
                <a:spcPts val="55"/>
              </a:spcBef>
            </a:pPr>
            <a:r>
              <a:rPr spc="-65" dirty="0">
                <a:solidFill>
                  <a:srgbClr val="FF0000"/>
                </a:solidFill>
              </a:rPr>
              <a:t>In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55" dirty="0">
                <a:solidFill>
                  <a:srgbClr val="FF0000"/>
                </a:solidFill>
              </a:rPr>
              <a:t>order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to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30" dirty="0">
                <a:solidFill>
                  <a:srgbClr val="FF0000"/>
                </a:solidFill>
              </a:rPr>
              <a:t>minimise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the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45" dirty="0">
                <a:solidFill>
                  <a:srgbClr val="FF0000"/>
                </a:solidFill>
              </a:rPr>
              <a:t>expected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test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error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95" dirty="0">
                <a:solidFill>
                  <a:srgbClr val="FF0000"/>
                </a:solidFill>
              </a:rPr>
              <a:t>we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65" dirty="0">
                <a:solidFill>
                  <a:srgbClr val="FF0000"/>
                </a:solidFill>
              </a:rPr>
              <a:t>need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60" dirty="0">
                <a:solidFill>
                  <a:srgbClr val="FF0000"/>
                </a:solidFill>
              </a:rPr>
              <a:t>use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statistical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learning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methods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that </a:t>
            </a:r>
            <a:r>
              <a:rPr spc="-25" dirty="0">
                <a:solidFill>
                  <a:srgbClr val="FF0000"/>
                </a:solidFill>
              </a:rPr>
              <a:t>result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low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bias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i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5" dirty="0">
                <a:solidFill>
                  <a:srgbClr val="FF0000"/>
                </a:solidFill>
              </a:rPr>
              <a:t>low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variance.</a:t>
            </a:r>
          </a:p>
          <a:p>
            <a:pPr marL="327660">
              <a:lnSpc>
                <a:spcPts val="1310"/>
              </a:lnSpc>
              <a:spcBef>
                <a:spcPts val="710"/>
              </a:spcBef>
            </a:pPr>
            <a:r>
              <a:rPr spc="-155" dirty="0">
                <a:latin typeface="Arial Black"/>
                <a:cs typeface="Arial Black"/>
              </a:rPr>
              <a:t>Variance</a:t>
            </a:r>
            <a:r>
              <a:rPr spc="-5" dirty="0">
                <a:latin typeface="Arial Black"/>
                <a:cs typeface="Arial Black"/>
              </a:rPr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spc="-10" dirty="0"/>
              <a:t>the</a:t>
            </a:r>
            <a:r>
              <a:rPr spc="-15" dirty="0"/>
              <a:t> </a:t>
            </a:r>
            <a:r>
              <a:rPr spc="-35" dirty="0"/>
              <a:t>amount</a:t>
            </a:r>
            <a:r>
              <a:rPr spc="-10" dirty="0"/>
              <a:t> </a:t>
            </a:r>
            <a:r>
              <a:rPr dirty="0">
                <a:latin typeface="Cambria"/>
                <a:cs typeface="Cambria"/>
              </a:rPr>
              <a:t>𝑓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-89" baseline="15151" dirty="0">
                <a:latin typeface="Cambria"/>
                <a:cs typeface="Cambria"/>
              </a:rPr>
              <a:t> </a:t>
            </a:r>
            <a:r>
              <a:rPr sz="1100" spc="-40" dirty="0"/>
              <a:t>would</a:t>
            </a:r>
            <a:r>
              <a:rPr sz="1100" spc="-15" dirty="0"/>
              <a:t> </a:t>
            </a:r>
            <a:r>
              <a:rPr sz="1100" spc="-50" dirty="0"/>
              <a:t>change</a:t>
            </a:r>
            <a:r>
              <a:rPr sz="1100" spc="-15" dirty="0"/>
              <a:t> </a:t>
            </a:r>
            <a:r>
              <a:rPr sz="1100" dirty="0"/>
              <a:t>if</a:t>
            </a:r>
            <a:r>
              <a:rPr sz="1100" spc="-15" dirty="0"/>
              <a:t> </a:t>
            </a:r>
            <a:r>
              <a:rPr sz="1100" spc="-95" dirty="0"/>
              <a:t>we</a:t>
            </a:r>
            <a:r>
              <a:rPr sz="1100" spc="5" dirty="0"/>
              <a:t> </a:t>
            </a:r>
            <a:r>
              <a:rPr sz="1100" dirty="0"/>
              <a:t>fit</a:t>
            </a:r>
            <a:r>
              <a:rPr sz="1100" spc="-15" dirty="0"/>
              <a:t> </a:t>
            </a:r>
            <a:r>
              <a:rPr sz="1100" dirty="0"/>
              <a:t>it</a:t>
            </a:r>
            <a:r>
              <a:rPr sz="1100" spc="-10" dirty="0"/>
              <a:t> </a:t>
            </a:r>
            <a:r>
              <a:rPr sz="1100" spc="-35" dirty="0"/>
              <a:t>using</a:t>
            </a:r>
            <a:r>
              <a:rPr sz="1100" spc="-15" dirty="0"/>
              <a:t> </a:t>
            </a:r>
            <a:r>
              <a:rPr sz="1100" dirty="0"/>
              <a:t>a</a:t>
            </a:r>
            <a:r>
              <a:rPr sz="1100" spc="-15" dirty="0"/>
              <a:t> </a:t>
            </a:r>
            <a:r>
              <a:rPr sz="1100" spc="-35" dirty="0"/>
              <a:t>different</a:t>
            </a:r>
            <a:r>
              <a:rPr sz="1100" spc="-15" dirty="0"/>
              <a:t> </a:t>
            </a:r>
            <a:r>
              <a:rPr sz="1100" spc="-20" dirty="0"/>
              <a:t>training</a:t>
            </a:r>
            <a:r>
              <a:rPr sz="1100" spc="-15" dirty="0"/>
              <a:t> </a:t>
            </a:r>
            <a:r>
              <a:rPr sz="1100" spc="-20" dirty="0"/>
              <a:t>set.</a:t>
            </a:r>
            <a:endParaRPr sz="1100" dirty="0">
              <a:latin typeface="Cambria"/>
              <a:cs typeface="Cambria"/>
            </a:endParaRPr>
          </a:p>
          <a:p>
            <a:pPr marL="604520">
              <a:lnSpc>
                <a:spcPts val="1190"/>
              </a:lnSpc>
            </a:pPr>
            <a:r>
              <a:rPr sz="1000" dirty="0"/>
              <a:t>More</a:t>
            </a:r>
            <a:r>
              <a:rPr sz="1000" spc="-25" dirty="0"/>
              <a:t> flexible </a:t>
            </a:r>
            <a:r>
              <a:rPr sz="1000" spc="-35" dirty="0"/>
              <a:t>models</a:t>
            </a:r>
            <a:r>
              <a:rPr sz="1000" spc="-25" dirty="0"/>
              <a:t> </a:t>
            </a:r>
            <a:r>
              <a:rPr sz="1000" spc="-50" dirty="0"/>
              <a:t>have</a:t>
            </a:r>
            <a:r>
              <a:rPr sz="1000" spc="-25" dirty="0"/>
              <a:t> </a:t>
            </a:r>
            <a:r>
              <a:rPr sz="1000" spc="-35" dirty="0"/>
              <a:t>higher</a:t>
            </a:r>
            <a:r>
              <a:rPr sz="1000" spc="-25" dirty="0"/>
              <a:t> </a:t>
            </a:r>
            <a:r>
              <a:rPr sz="1000" spc="-40" dirty="0"/>
              <a:t>variance</a:t>
            </a:r>
            <a:r>
              <a:rPr sz="1000" spc="-25" dirty="0"/>
              <a:t> </a:t>
            </a:r>
            <a:r>
              <a:rPr sz="1000" spc="-35" dirty="0"/>
              <a:t>since</a:t>
            </a:r>
            <a:r>
              <a:rPr sz="1000" spc="-20" dirty="0"/>
              <a:t> </a:t>
            </a:r>
            <a:r>
              <a:rPr sz="1000" spc="-25" dirty="0"/>
              <a:t>they </a:t>
            </a:r>
            <a:r>
              <a:rPr sz="1000" dirty="0"/>
              <a:t>fit</a:t>
            </a:r>
            <a:r>
              <a:rPr sz="1000" spc="-25" dirty="0"/>
              <a:t> </a:t>
            </a:r>
            <a:r>
              <a:rPr sz="1000" spc="-20" dirty="0"/>
              <a:t>the</a:t>
            </a:r>
            <a:r>
              <a:rPr sz="1000" spc="-25" dirty="0"/>
              <a:t> </a:t>
            </a:r>
            <a:r>
              <a:rPr sz="1000" spc="-20" dirty="0"/>
              <a:t>training</a:t>
            </a:r>
            <a:r>
              <a:rPr sz="1000" spc="-25" dirty="0"/>
              <a:t> </a:t>
            </a:r>
            <a:r>
              <a:rPr sz="1000" spc="-10" dirty="0"/>
              <a:t>data</a:t>
            </a:r>
            <a:r>
              <a:rPr sz="1000" spc="-25" dirty="0"/>
              <a:t> </a:t>
            </a:r>
            <a:r>
              <a:rPr sz="1000" spc="-50" dirty="0"/>
              <a:t>more</a:t>
            </a:r>
            <a:r>
              <a:rPr sz="1000" spc="-25" dirty="0"/>
              <a:t> </a:t>
            </a:r>
            <a:r>
              <a:rPr sz="1000" spc="-10" dirty="0"/>
              <a:t>closely.</a:t>
            </a:r>
            <a:endParaRPr sz="1000" dirty="0"/>
          </a:p>
          <a:p>
            <a:pPr marL="327660">
              <a:lnSpc>
                <a:spcPts val="1310"/>
              </a:lnSpc>
              <a:spcBef>
                <a:spcPts val="55"/>
              </a:spcBef>
            </a:pPr>
            <a:r>
              <a:rPr spc="-140" dirty="0">
                <a:latin typeface="Arial Black"/>
                <a:cs typeface="Arial Black"/>
              </a:rPr>
              <a:t>Bias</a:t>
            </a:r>
            <a:r>
              <a:rPr spc="-5" dirty="0">
                <a:latin typeface="Arial Black"/>
                <a:cs typeface="Arial Black"/>
              </a:rPr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spc="-10" dirty="0"/>
              <a:t>the</a:t>
            </a:r>
            <a:r>
              <a:rPr spc="-25" dirty="0"/>
              <a:t> </a:t>
            </a:r>
            <a:r>
              <a:rPr spc="-50" dirty="0"/>
              <a:t>error</a:t>
            </a:r>
            <a:r>
              <a:rPr spc="-20" dirty="0"/>
              <a:t> from</a:t>
            </a:r>
            <a:r>
              <a:rPr spc="-25" dirty="0"/>
              <a:t> </a:t>
            </a:r>
            <a:r>
              <a:rPr spc="-45" dirty="0"/>
              <a:t>approximating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5" dirty="0"/>
              <a:t>complicated</a:t>
            </a:r>
            <a:r>
              <a:rPr spc="-25" dirty="0"/>
              <a:t> </a:t>
            </a:r>
            <a:r>
              <a:rPr spc="-30" dirty="0"/>
              <a:t>relationship</a:t>
            </a:r>
            <a:r>
              <a:rPr spc="-2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5" dirty="0"/>
              <a:t>simpler</a:t>
            </a:r>
            <a:r>
              <a:rPr spc="-25" dirty="0"/>
              <a:t> </a:t>
            </a:r>
            <a:r>
              <a:rPr spc="-10" dirty="0"/>
              <a:t>model.</a:t>
            </a:r>
          </a:p>
          <a:p>
            <a:pPr marL="604520" marR="17780">
              <a:lnSpc>
                <a:spcPts val="1200"/>
              </a:lnSpc>
              <a:spcBef>
                <a:spcPts val="30"/>
              </a:spcBef>
            </a:pPr>
            <a:r>
              <a:rPr sz="1000" dirty="0"/>
              <a:t>More</a:t>
            </a:r>
            <a:r>
              <a:rPr sz="1000" spc="-35" dirty="0"/>
              <a:t> </a:t>
            </a:r>
            <a:r>
              <a:rPr sz="1000" spc="-25" dirty="0"/>
              <a:t>restrictive</a:t>
            </a:r>
            <a:r>
              <a:rPr sz="1000" spc="-30" dirty="0"/>
              <a:t> </a:t>
            </a:r>
            <a:r>
              <a:rPr sz="1000" spc="-35" dirty="0"/>
              <a:t>models</a:t>
            </a:r>
            <a:r>
              <a:rPr sz="1000" spc="-30" dirty="0"/>
              <a:t> </a:t>
            </a:r>
            <a:r>
              <a:rPr sz="1000" spc="-50" dirty="0"/>
              <a:t>have</a:t>
            </a:r>
            <a:r>
              <a:rPr sz="1000" spc="-25" dirty="0"/>
              <a:t> </a:t>
            </a:r>
            <a:r>
              <a:rPr sz="1000" spc="-35" dirty="0"/>
              <a:t>higher</a:t>
            </a:r>
            <a:r>
              <a:rPr sz="1000" spc="-30" dirty="0"/>
              <a:t> </a:t>
            </a:r>
            <a:r>
              <a:rPr sz="1000" spc="-20" dirty="0"/>
              <a:t>bias</a:t>
            </a:r>
            <a:r>
              <a:rPr sz="1000" spc="-30" dirty="0"/>
              <a:t> </a:t>
            </a:r>
            <a:r>
              <a:rPr sz="1000" spc="-35" dirty="0"/>
              <a:t>since</a:t>
            </a:r>
            <a:r>
              <a:rPr sz="1000" spc="-30" dirty="0"/>
              <a:t> </a:t>
            </a:r>
            <a:r>
              <a:rPr sz="1000" spc="-25" dirty="0"/>
              <a:t>they</a:t>
            </a:r>
            <a:r>
              <a:rPr sz="1000" spc="-30" dirty="0"/>
              <a:t> </a:t>
            </a:r>
            <a:r>
              <a:rPr sz="1000" spc="-50" dirty="0"/>
              <a:t>make</a:t>
            </a:r>
            <a:r>
              <a:rPr sz="1000" spc="-30" dirty="0"/>
              <a:t> </a:t>
            </a:r>
            <a:r>
              <a:rPr sz="1000" spc="-50" dirty="0"/>
              <a:t>more</a:t>
            </a:r>
            <a:r>
              <a:rPr sz="1000" spc="-25" dirty="0"/>
              <a:t> </a:t>
            </a:r>
            <a:r>
              <a:rPr sz="1000" spc="-40" dirty="0"/>
              <a:t>assumptions</a:t>
            </a:r>
            <a:r>
              <a:rPr sz="1000" spc="-30" dirty="0"/>
              <a:t> </a:t>
            </a:r>
            <a:r>
              <a:rPr sz="1000" spc="-10" dirty="0"/>
              <a:t>about</a:t>
            </a:r>
            <a:r>
              <a:rPr sz="1000" spc="-30" dirty="0"/>
              <a:t> </a:t>
            </a:r>
            <a:r>
              <a:rPr sz="1000" spc="-20" dirty="0"/>
              <a:t>the</a:t>
            </a:r>
            <a:r>
              <a:rPr sz="1000" spc="-30" dirty="0"/>
              <a:t> </a:t>
            </a:r>
            <a:r>
              <a:rPr sz="1000" spc="-20" dirty="0"/>
              <a:t>form </a:t>
            </a:r>
            <a:r>
              <a:rPr sz="1000" dirty="0"/>
              <a:t>of</a:t>
            </a:r>
            <a:r>
              <a:rPr sz="1000" spc="-35" dirty="0"/>
              <a:t> </a:t>
            </a:r>
            <a:r>
              <a:rPr sz="1000" spc="-55" dirty="0">
                <a:latin typeface="Cambria"/>
                <a:cs typeface="Cambria"/>
              </a:rPr>
              <a:t>𝑓</a:t>
            </a:r>
            <a:r>
              <a:rPr sz="1000" spc="-130" dirty="0">
                <a:latin typeface="Cambria"/>
                <a:cs typeface="Cambria"/>
              </a:rPr>
              <a:t> </a:t>
            </a:r>
            <a:r>
              <a:rPr sz="1000" spc="-50" dirty="0"/>
              <a:t>.</a:t>
            </a:r>
            <a:endParaRPr sz="10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Bias-</a:t>
            </a:r>
            <a:r>
              <a:rPr spc="-45" dirty="0"/>
              <a:t>Variance</a:t>
            </a:r>
            <a:r>
              <a:rPr dirty="0"/>
              <a:t> </a:t>
            </a:r>
            <a:r>
              <a:rPr spc="-45" dirty="0"/>
              <a:t>Trade-</a:t>
            </a:r>
            <a:r>
              <a:rPr spc="-25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43773"/>
            <a:ext cx="5459730" cy="1591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rate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change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bias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versus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determines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whether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decrease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increase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flexibility.</a:t>
            </a:r>
            <a:endParaRPr sz="1100">
              <a:latin typeface="Tahoma"/>
              <a:cs typeface="Tahoma"/>
            </a:endParaRPr>
          </a:p>
          <a:p>
            <a:pPr marL="289560" marR="305435">
              <a:lnSpc>
                <a:spcPct val="102600"/>
              </a:lnSpc>
              <a:spcBef>
                <a:spcPts val="680"/>
              </a:spcBef>
            </a:pPr>
            <a:r>
              <a:rPr sz="1100" spc="-30" dirty="0">
                <a:latin typeface="Tahoma"/>
                <a:cs typeface="Tahoma"/>
              </a:rPr>
              <a:t>Initially,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increases,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bias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decreases</a:t>
            </a:r>
            <a:r>
              <a:rPr sz="1100" spc="-30" dirty="0">
                <a:latin typeface="Tahoma"/>
                <a:cs typeface="Tahoma"/>
              </a:rPr>
              <a:t> faster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increases.</a:t>
            </a:r>
            <a:endParaRPr sz="1100">
              <a:latin typeface="Tahoma"/>
              <a:cs typeface="Tahoma"/>
            </a:endParaRPr>
          </a:p>
          <a:p>
            <a:pPr marL="566420">
              <a:lnSpc>
                <a:spcPts val="1175"/>
              </a:lnSpc>
            </a:pPr>
            <a:r>
              <a:rPr sz="1000" spc="155" dirty="0">
                <a:latin typeface="Cambria"/>
                <a:cs typeface="Cambria"/>
              </a:rPr>
              <a:t>⇒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test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MSE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declines.</a:t>
            </a:r>
            <a:endParaRPr sz="1000">
              <a:latin typeface="Tahoma"/>
              <a:cs typeface="Tahoma"/>
            </a:endParaRPr>
          </a:p>
          <a:p>
            <a:pPr marL="289560" marR="280035">
              <a:lnSpc>
                <a:spcPct val="102600"/>
              </a:lnSpc>
              <a:spcBef>
                <a:spcPts val="20"/>
              </a:spcBef>
            </a:pP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point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increasing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little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impact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 </a:t>
            </a:r>
            <a:r>
              <a:rPr sz="1100" spc="-50" dirty="0">
                <a:latin typeface="Tahoma"/>
                <a:cs typeface="Tahoma"/>
              </a:rPr>
              <a:t>increases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significantly.</a:t>
            </a:r>
            <a:endParaRPr sz="1100">
              <a:latin typeface="Tahoma"/>
              <a:cs typeface="Tahoma"/>
            </a:endParaRPr>
          </a:p>
          <a:p>
            <a:pPr marL="566420" marR="306070">
              <a:lnSpc>
                <a:spcPts val="1200"/>
              </a:lnSpc>
              <a:spcBef>
                <a:spcPts val="15"/>
              </a:spcBef>
            </a:pPr>
            <a:r>
              <a:rPr sz="1000" spc="155" dirty="0">
                <a:latin typeface="Cambria"/>
                <a:cs typeface="Cambria"/>
              </a:rPr>
              <a:t>⇒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test </a:t>
            </a:r>
            <a:r>
              <a:rPr sz="1000" dirty="0">
                <a:latin typeface="Tahoma"/>
                <a:cs typeface="Tahoma"/>
              </a:rPr>
              <a:t>MSE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increases.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-</a:t>
            </a:r>
            <a:r>
              <a:rPr sz="1000" dirty="0">
                <a:latin typeface="Tahoma"/>
                <a:cs typeface="Tahoma"/>
              </a:rPr>
              <a:t>This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results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U-</a:t>
            </a:r>
            <a:r>
              <a:rPr sz="1000" spc="-30" dirty="0">
                <a:latin typeface="Tahoma"/>
                <a:cs typeface="Tahoma"/>
              </a:rPr>
              <a:t>shaped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curve</a:t>
            </a:r>
            <a:r>
              <a:rPr sz="1000" spc="-10" dirty="0">
                <a:latin typeface="Tahoma"/>
                <a:cs typeface="Tahoma"/>
              </a:rPr>
              <a:t> for test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MSE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method flexibility.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Bias-</a:t>
            </a:r>
            <a:r>
              <a:rPr spc="-45" dirty="0"/>
              <a:t>Variance</a:t>
            </a:r>
            <a:r>
              <a:rPr dirty="0"/>
              <a:t> </a:t>
            </a:r>
            <a:r>
              <a:rPr spc="-45" dirty="0"/>
              <a:t>Trade-</a:t>
            </a:r>
            <a:r>
              <a:rPr spc="-25" dirty="0"/>
              <a:t>Off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85" y="1028410"/>
            <a:ext cx="3791287" cy="17533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562519"/>
            <a:ext cx="5541645" cy="2294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84150">
              <a:lnSpc>
                <a:spcPct val="102600"/>
              </a:lnSpc>
              <a:spcBef>
                <a:spcPts val="55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(blue),</a:t>
            </a:r>
            <a:r>
              <a:rPr sz="1100" spc="-40" dirty="0">
                <a:latin typeface="Tahoma"/>
                <a:cs typeface="Tahoma"/>
              </a:rPr>
              <a:t> variance (orange), variance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(dashed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line),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test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(red) </a:t>
            </a:r>
            <a:r>
              <a:rPr sz="1100" spc="-55" dirty="0">
                <a:latin typeface="Tahoma"/>
                <a:cs typeface="Tahoma"/>
              </a:rPr>
              <a:t>versus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20" dirty="0">
                <a:latin typeface="Tahoma"/>
                <a:cs typeface="Tahoma"/>
              </a:rPr>
              <a:t> flexibility for </a:t>
            </a:r>
            <a:r>
              <a:rPr sz="1100" spc="-35" dirty="0">
                <a:latin typeface="Tahoma"/>
                <a:cs typeface="Tahoma"/>
              </a:rPr>
              <a:t>three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sets.</a:t>
            </a:r>
            <a:endParaRPr sz="1100">
              <a:latin typeface="Tahoma"/>
              <a:cs typeface="Tahoma"/>
            </a:endParaRPr>
          </a:p>
          <a:p>
            <a:pPr marL="4173854" marR="5080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sum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of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other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three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curves.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cannot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 </a:t>
            </a:r>
            <a:r>
              <a:rPr sz="1100" spc="-30" dirty="0">
                <a:latin typeface="Tahoma"/>
                <a:cs typeface="Tahoma"/>
              </a:rPr>
              <a:t>smaller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error </a:t>
            </a:r>
            <a:r>
              <a:rPr sz="1100" spc="-30" dirty="0">
                <a:latin typeface="Tahoma"/>
                <a:cs typeface="Tahoma"/>
              </a:rPr>
              <a:t>(irreducible</a:t>
            </a:r>
            <a:r>
              <a:rPr sz="1100" spc="-10" dirty="0">
                <a:latin typeface="Tahoma"/>
                <a:cs typeface="Tahoma"/>
              </a:rPr>
              <a:t> error).</a:t>
            </a:r>
            <a:endParaRPr sz="1100">
              <a:latin typeface="Tahoma"/>
              <a:cs typeface="Tahoma"/>
            </a:endParaRPr>
          </a:p>
          <a:p>
            <a:pPr marL="4173854" marR="76835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middle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close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linear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MSE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immediately </a:t>
            </a:r>
            <a:r>
              <a:rPr sz="1100" spc="-50" dirty="0">
                <a:latin typeface="Tahoma"/>
                <a:cs typeface="Tahoma"/>
              </a:rPr>
              <a:t>increases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with </a:t>
            </a:r>
            <a:r>
              <a:rPr sz="1100" spc="-10" dirty="0">
                <a:latin typeface="Tahoma"/>
                <a:cs typeface="Tahoma"/>
              </a:rPr>
              <a:t>flexibility.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Classification </a:t>
            </a:r>
            <a:r>
              <a:rPr dirty="0"/>
              <a:t>Model</a:t>
            </a:r>
            <a:r>
              <a:rPr spc="-20" dirty="0"/>
              <a:t> 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6913"/>
            <a:ext cx="5508625" cy="1310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069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So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far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discussed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accuracy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context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idea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apply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classification.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most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common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approach</a:t>
            </a:r>
            <a:r>
              <a:rPr sz="1100" spc="-20" dirty="0">
                <a:latin typeface="Tahoma"/>
                <a:cs typeface="Tahoma"/>
              </a:rPr>
              <a:t> for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assessing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accuracy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14" dirty="0">
                <a:latin typeface="Arial Black"/>
                <a:cs typeface="Arial Black"/>
              </a:rPr>
              <a:t>training</a:t>
            </a:r>
            <a:r>
              <a:rPr sz="1100" spc="25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error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rate</a:t>
            </a:r>
            <a:endParaRPr sz="1100">
              <a:latin typeface="Arial Black"/>
              <a:cs typeface="Arial Black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proportion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misclassified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training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observations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test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error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rate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what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actually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interested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hoping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minimise.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bias-</a:t>
            </a:r>
            <a:r>
              <a:rPr sz="1100" spc="-40" dirty="0">
                <a:latin typeface="Tahoma"/>
                <a:cs typeface="Tahoma"/>
              </a:rPr>
              <a:t>variance </a:t>
            </a:r>
            <a:r>
              <a:rPr sz="1100" spc="-50" dirty="0">
                <a:latin typeface="Tahoma"/>
                <a:cs typeface="Tahoma"/>
              </a:rPr>
              <a:t>trade-</a:t>
            </a:r>
            <a:r>
              <a:rPr sz="1100" spc="-10" dirty="0">
                <a:latin typeface="Tahoma"/>
                <a:cs typeface="Tahoma"/>
              </a:rPr>
              <a:t>off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controls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error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rate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classification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context as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well.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5842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15"/>
              </a:spcBef>
            </a:pPr>
            <a:r>
              <a:rPr spc="-25" dirty="0"/>
              <a:t>Chapter</a:t>
            </a:r>
            <a:r>
              <a:rPr spc="-45" dirty="0"/>
              <a:t> </a:t>
            </a:r>
            <a:r>
              <a:rPr dirty="0"/>
              <a:t>2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ISLR2</a:t>
            </a:r>
            <a:r>
              <a:rPr spc="-40" dirty="0"/>
              <a:t> </a:t>
            </a:r>
            <a:r>
              <a:rPr spc="-35" dirty="0"/>
              <a:t>and</a:t>
            </a:r>
            <a:r>
              <a:rPr spc="-40" dirty="0"/>
              <a:t> </a:t>
            </a:r>
            <a:r>
              <a:rPr dirty="0"/>
              <a:t>ISLP</a:t>
            </a:r>
            <a:r>
              <a:rPr spc="-40" dirty="0"/>
              <a:t> </a:t>
            </a:r>
            <a:r>
              <a:rPr spc="-10" dirty="0"/>
              <a:t>books:</a:t>
            </a:r>
          </a:p>
          <a:p>
            <a:pPr marL="50800" marR="5080">
              <a:lnSpc>
                <a:spcPct val="102600"/>
              </a:lnSpc>
              <a:spcBef>
                <a:spcPts val="675"/>
              </a:spcBef>
            </a:pPr>
            <a:r>
              <a:rPr spc="-35" dirty="0"/>
              <a:t>James,</a:t>
            </a:r>
            <a:r>
              <a:rPr spc="-50" dirty="0"/>
              <a:t> </a:t>
            </a:r>
            <a:r>
              <a:rPr spc="-35" dirty="0"/>
              <a:t>Gareth,</a:t>
            </a:r>
            <a:r>
              <a:rPr spc="-40" dirty="0"/>
              <a:t> </a:t>
            </a:r>
            <a:r>
              <a:rPr dirty="0"/>
              <a:t>et</a:t>
            </a:r>
            <a:r>
              <a:rPr spc="-40" dirty="0"/>
              <a:t> </a:t>
            </a:r>
            <a:r>
              <a:rPr dirty="0"/>
              <a:t>al.</a:t>
            </a:r>
            <a:r>
              <a:rPr spc="-40" dirty="0"/>
              <a:t> </a:t>
            </a:r>
            <a:r>
              <a:rPr dirty="0"/>
              <a:t>“Statistical</a:t>
            </a:r>
            <a:r>
              <a:rPr spc="-40" dirty="0"/>
              <a:t> </a:t>
            </a:r>
            <a:r>
              <a:rPr spc="-35" dirty="0"/>
              <a:t>Learning.”</a:t>
            </a:r>
            <a:r>
              <a:rPr spc="60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spc="-30"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Statistical</a:t>
            </a:r>
            <a:r>
              <a:rPr spc="-40" dirty="0"/>
              <a:t> </a:t>
            </a:r>
            <a:r>
              <a:rPr spc="-35" dirty="0"/>
              <a:t>Learning:</a:t>
            </a:r>
            <a:r>
              <a:rPr spc="65" dirty="0"/>
              <a:t> </a:t>
            </a:r>
            <a:r>
              <a:rPr spc="-20" dirty="0"/>
              <a:t>with Applications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R,</a:t>
            </a:r>
            <a:r>
              <a:rPr spc="-10" dirty="0"/>
              <a:t> </a:t>
            </a:r>
            <a:r>
              <a:rPr spc="-40" dirty="0"/>
              <a:t>2nd</a:t>
            </a:r>
            <a:r>
              <a:rPr spc="-5" dirty="0"/>
              <a:t> </a:t>
            </a:r>
            <a:r>
              <a:rPr spc="-50" dirty="0"/>
              <a:t>ed.,</a:t>
            </a:r>
            <a:r>
              <a:rPr spc="-10" dirty="0"/>
              <a:t> </a:t>
            </a:r>
            <a:r>
              <a:rPr spc="-40" dirty="0"/>
              <a:t>Springer,</a:t>
            </a:r>
            <a:r>
              <a:rPr spc="-10" dirty="0"/>
              <a:t> 2021.</a:t>
            </a:r>
          </a:p>
          <a:p>
            <a:pPr marL="50800" marR="5080">
              <a:lnSpc>
                <a:spcPct val="102600"/>
              </a:lnSpc>
              <a:spcBef>
                <a:spcPts val="680"/>
              </a:spcBef>
            </a:pPr>
            <a:r>
              <a:rPr spc="-35" dirty="0"/>
              <a:t>James,</a:t>
            </a:r>
            <a:r>
              <a:rPr spc="-50" dirty="0"/>
              <a:t> </a:t>
            </a:r>
            <a:r>
              <a:rPr spc="-35" dirty="0"/>
              <a:t>Gareth,</a:t>
            </a:r>
            <a:r>
              <a:rPr spc="-40" dirty="0"/>
              <a:t> </a:t>
            </a:r>
            <a:r>
              <a:rPr dirty="0"/>
              <a:t>et</a:t>
            </a:r>
            <a:r>
              <a:rPr spc="-40" dirty="0"/>
              <a:t> </a:t>
            </a:r>
            <a:r>
              <a:rPr dirty="0"/>
              <a:t>al.</a:t>
            </a:r>
            <a:r>
              <a:rPr spc="-40" dirty="0"/>
              <a:t> </a:t>
            </a:r>
            <a:r>
              <a:rPr dirty="0"/>
              <a:t>“Statistical</a:t>
            </a:r>
            <a:r>
              <a:rPr spc="-40" dirty="0"/>
              <a:t> </a:t>
            </a:r>
            <a:r>
              <a:rPr spc="-35" dirty="0"/>
              <a:t>Learning.”</a:t>
            </a:r>
            <a:r>
              <a:rPr spc="60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spc="-30"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Statistical</a:t>
            </a:r>
            <a:r>
              <a:rPr spc="-40" dirty="0"/>
              <a:t> </a:t>
            </a:r>
            <a:r>
              <a:rPr spc="-35" dirty="0"/>
              <a:t>Learning:</a:t>
            </a:r>
            <a:r>
              <a:rPr spc="65" dirty="0"/>
              <a:t> </a:t>
            </a:r>
            <a:r>
              <a:rPr spc="-20" dirty="0"/>
              <a:t>with Applications </a:t>
            </a: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Python,</a:t>
            </a:r>
            <a:r>
              <a:rPr spc="-15" dirty="0"/>
              <a:t> </a:t>
            </a:r>
            <a:r>
              <a:rPr spc="-40" dirty="0"/>
              <a:t>Springer,</a:t>
            </a:r>
            <a:r>
              <a:rPr spc="-20" dirty="0"/>
              <a:t> </a:t>
            </a:r>
            <a:r>
              <a:rPr spc="-10" dirty="0"/>
              <a:t>2023.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9AC4FFA3-0603-6C12-4F9B-D3A5C7ECF2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4947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AC4FFA3-0603-6C12-4F9B-D3A5C7ECF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4486"/>
            <a:ext cx="27889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Class Norms </a:t>
            </a:r>
            <a:endParaRPr spc="-35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45EA3-4D32-7B18-18B4-C228C563834D}"/>
              </a:ext>
            </a:extLst>
          </p:cNvPr>
          <p:cNvSpPr txBox="1"/>
          <p:nvPr/>
        </p:nvSpPr>
        <p:spPr>
          <a:xfrm>
            <a:off x="33346" y="1012825"/>
            <a:ext cx="5134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remain engaged and ask questions as needed, this is your time! 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constructive feedback to make the course better 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Listen to and learn from each other </a:t>
            </a: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Anything else? </a:t>
            </a: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5688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Statistical</a:t>
            </a:r>
            <a:r>
              <a:rPr spc="-50" dirty="0"/>
              <a:t> </a:t>
            </a:r>
            <a:r>
              <a:rPr spc="-35" dirty="0"/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715859"/>
            <a:ext cx="5478145" cy="1913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Suppose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want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figure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out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association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Tahoma"/>
                <a:cs typeface="Tahoma"/>
              </a:rPr>
              <a:t>between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allocation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advertising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budgets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sales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sales</a:t>
            </a:r>
            <a:r>
              <a:rPr sz="1100" spc="-20" dirty="0">
                <a:latin typeface="Tahoma"/>
                <a:cs typeface="Tahoma"/>
              </a:rPr>
              <a:t> 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client.</a:t>
            </a:r>
            <a:endParaRPr sz="1100" dirty="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710"/>
              </a:spcBef>
            </a:pPr>
            <a:r>
              <a:rPr sz="1100" spc="-20" dirty="0">
                <a:latin typeface="Tahoma"/>
                <a:cs typeface="Tahoma"/>
              </a:rPr>
              <a:t>There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three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types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advertising: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TV,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radio,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newspaper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labelled</a:t>
            </a:r>
            <a:endParaRPr sz="1100" dirty="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35"/>
              </a:spcBef>
            </a:pP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1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2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𝑎𝑛𝑑</a:t>
            </a:r>
            <a:r>
              <a:rPr sz="1100" spc="120" dirty="0">
                <a:latin typeface="Cambria"/>
                <a:cs typeface="Cambria"/>
              </a:rPr>
              <a:t> 𝑋</a:t>
            </a:r>
            <a:r>
              <a:rPr sz="1125" spc="179" baseline="-22222" dirty="0">
                <a:latin typeface="Cambria"/>
                <a:cs typeface="Cambria"/>
              </a:rPr>
              <a:t>3</a:t>
            </a:r>
            <a:r>
              <a:rPr sz="1125" spc="345" baseline="-22222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respectively.</a:t>
            </a:r>
            <a:endParaRPr sz="1100" dirty="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advertising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budgets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independent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 </a:t>
            </a:r>
            <a:r>
              <a:rPr sz="1100" spc="-140" dirty="0">
                <a:latin typeface="Arial Black"/>
                <a:cs typeface="Arial Black"/>
              </a:rPr>
              <a:t>predictor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variables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340360" marR="123189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sales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dependent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variable,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165" dirty="0">
                <a:latin typeface="Arial Black"/>
                <a:cs typeface="Arial Black"/>
              </a:rPr>
              <a:t>response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variable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label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Y.When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you </a:t>
            </a:r>
            <a:r>
              <a:rPr sz="1100" dirty="0">
                <a:latin typeface="Tahoma"/>
                <a:cs typeface="Tahoma"/>
              </a:rPr>
              <a:t>click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Render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Tahoma"/>
                <a:cs typeface="Tahoma"/>
              </a:rPr>
              <a:t>button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includes:</a:t>
            </a:r>
            <a:endParaRPr sz="1100" dirty="0">
              <a:latin typeface="Tahoma"/>
              <a:cs typeface="Tahoma"/>
            </a:endParaRPr>
          </a:p>
          <a:p>
            <a:pPr marL="340360" marR="327025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Each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observation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dataset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value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1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2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3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Statistical</a:t>
            </a:r>
            <a:r>
              <a:rPr spc="-50" dirty="0"/>
              <a:t> </a:t>
            </a:r>
            <a:r>
              <a:rPr spc="-35" dirty="0"/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05776"/>
            <a:ext cx="53651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sales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relation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advertising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budgets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shown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along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simple </a:t>
            </a:r>
            <a:r>
              <a:rPr sz="1100" spc="-10" dirty="0">
                <a:latin typeface="Tahoma"/>
                <a:cs typeface="Tahoma"/>
              </a:rPr>
              <a:t>fitted line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relationships.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56896"/>
            <a:ext cx="5760085" cy="2283460"/>
            <a:chOff x="0" y="956896"/>
            <a:chExt cx="5760085" cy="228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9" y="956896"/>
              <a:ext cx="4843771" cy="21556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Statistical</a:t>
            </a:r>
            <a:r>
              <a:rPr spc="-50" dirty="0"/>
              <a:t> </a:t>
            </a:r>
            <a:r>
              <a:rPr spc="-35" dirty="0"/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684908"/>
            <a:ext cx="5480685" cy="7073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want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relationship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62865" marR="55880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assume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relationship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210" dirty="0">
                <a:latin typeface="Cambria"/>
                <a:cs typeface="Cambria"/>
              </a:rPr>
              <a:t>𝑋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95" dirty="0">
                <a:latin typeface="Cambria"/>
                <a:cs typeface="Cambria"/>
              </a:rPr>
              <a:t>(𝑋</a:t>
            </a:r>
            <a:r>
              <a:rPr sz="1125" spc="142" baseline="-22222" dirty="0">
                <a:latin typeface="Cambria"/>
                <a:cs typeface="Cambria"/>
              </a:rPr>
              <a:t>1</a:t>
            </a:r>
            <a:r>
              <a:rPr sz="1100" spc="9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2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𝑋</a:t>
            </a:r>
            <a:r>
              <a:rPr sz="1125" spc="150" baseline="-22222" dirty="0">
                <a:latin typeface="Cambria"/>
                <a:cs typeface="Cambria"/>
              </a:rPr>
              <a:t>3</a:t>
            </a:r>
            <a:r>
              <a:rPr sz="1100" spc="100" dirty="0">
                <a:latin typeface="Cambria"/>
                <a:cs typeface="Cambria"/>
              </a:rPr>
              <a:t>)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95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 </a:t>
            </a:r>
            <a:r>
              <a:rPr sz="1100" spc="-25" dirty="0">
                <a:latin typeface="Tahoma"/>
                <a:cs typeface="Tahoma"/>
              </a:rPr>
              <a:t>be </a:t>
            </a:r>
            <a:r>
              <a:rPr sz="1100" spc="-20" dirty="0">
                <a:latin typeface="Tahoma"/>
                <a:cs typeface="Tahoma"/>
              </a:rPr>
              <a:t>written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form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4214C-4342-59AD-F909-04853FF4D6D3}"/>
              </a:ext>
            </a:extLst>
          </p:cNvPr>
          <p:cNvGrpSpPr/>
          <p:nvPr/>
        </p:nvGrpSpPr>
        <p:grpSpPr>
          <a:xfrm>
            <a:off x="90262" y="1669719"/>
            <a:ext cx="5635626" cy="770000"/>
            <a:chOff x="87743" y="1667033"/>
            <a:chExt cx="5635626" cy="770000"/>
          </a:xfrm>
        </p:grpSpPr>
        <p:grpSp>
          <p:nvGrpSpPr>
            <p:cNvPr id="4" name="object 4"/>
            <p:cNvGrpSpPr/>
            <p:nvPr/>
          </p:nvGrpSpPr>
          <p:grpSpPr>
            <a:xfrm>
              <a:off x="87743" y="1671858"/>
              <a:ext cx="5635625" cy="765175"/>
              <a:chOff x="87743" y="1481264"/>
              <a:chExt cx="5635625" cy="765175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87743" y="1481264"/>
                <a:ext cx="55848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5584825" h="82550">
                    <a:moveTo>
                      <a:pt x="5533780" y="0"/>
                    </a:moveTo>
                    <a:lnTo>
                      <a:pt x="50800" y="0"/>
                    </a:lnTo>
                    <a:lnTo>
                      <a:pt x="31075" y="4008"/>
                    </a:lnTo>
                    <a:lnTo>
                      <a:pt x="14922" y="14922"/>
                    </a:lnTo>
                    <a:lnTo>
                      <a:pt x="4008" y="31075"/>
                    </a:lnTo>
                    <a:lnTo>
                      <a:pt x="0" y="50800"/>
                    </a:lnTo>
                    <a:lnTo>
                      <a:pt x="0" y="82384"/>
                    </a:lnTo>
                    <a:lnTo>
                      <a:pt x="5584580" y="82384"/>
                    </a:lnTo>
                    <a:lnTo>
                      <a:pt x="5584580" y="50800"/>
                    </a:lnTo>
                    <a:lnTo>
                      <a:pt x="5580572" y="31075"/>
                    </a:lnTo>
                    <a:lnTo>
                      <a:pt x="5569658" y="14922"/>
                    </a:lnTo>
                    <a:lnTo>
                      <a:pt x="5553505" y="4008"/>
                    </a:lnTo>
                    <a:lnTo>
                      <a:pt x="5533780" y="0"/>
                    </a:lnTo>
                    <a:close/>
                  </a:path>
                </a:pathLst>
              </a:custGeom>
              <a:solidFill>
                <a:srgbClr val="E5E5E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38544" y="1544522"/>
                <a:ext cx="5584825" cy="702310"/>
              </a:xfrm>
              <a:custGeom>
                <a:avLst/>
                <a:gdLst/>
                <a:ahLst/>
                <a:cxnLst/>
                <a:rect l="l" t="t" r="r" b="b"/>
                <a:pathLst>
                  <a:path w="5584825" h="702310">
                    <a:moveTo>
                      <a:pt x="5584580" y="0"/>
                    </a:moveTo>
                    <a:lnTo>
                      <a:pt x="0" y="0"/>
                    </a:lnTo>
                    <a:lnTo>
                      <a:pt x="0" y="701739"/>
                    </a:lnTo>
                    <a:lnTo>
                      <a:pt x="5584580" y="701739"/>
                    </a:lnTo>
                    <a:lnTo>
                      <a:pt x="55845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87743" y="1525686"/>
                <a:ext cx="5584825" cy="669925"/>
              </a:xfrm>
              <a:custGeom>
                <a:avLst/>
                <a:gdLst/>
                <a:ahLst/>
                <a:cxnLst/>
                <a:rect l="l" t="t" r="r" b="b"/>
                <a:pathLst>
                  <a:path w="5584825" h="669925">
                    <a:moveTo>
                      <a:pt x="5584580" y="0"/>
                    </a:moveTo>
                    <a:lnTo>
                      <a:pt x="0" y="0"/>
                    </a:lnTo>
                    <a:lnTo>
                      <a:pt x="0" y="618975"/>
                    </a:lnTo>
                    <a:lnTo>
                      <a:pt x="4008" y="638700"/>
                    </a:lnTo>
                    <a:lnTo>
                      <a:pt x="14922" y="654853"/>
                    </a:lnTo>
                    <a:lnTo>
                      <a:pt x="31075" y="665767"/>
                    </a:lnTo>
                    <a:lnTo>
                      <a:pt x="50800" y="669775"/>
                    </a:lnTo>
                    <a:lnTo>
                      <a:pt x="5533780" y="669775"/>
                    </a:lnTo>
                    <a:lnTo>
                      <a:pt x="5553505" y="665767"/>
                    </a:lnTo>
                    <a:lnTo>
                      <a:pt x="5569658" y="654853"/>
                    </a:lnTo>
                    <a:lnTo>
                      <a:pt x="5580572" y="638700"/>
                    </a:lnTo>
                    <a:lnTo>
                      <a:pt x="5584580" y="618975"/>
                    </a:lnTo>
                    <a:lnTo>
                      <a:pt x="5584580" y="0"/>
                    </a:lnTo>
                    <a:close/>
                  </a:path>
                </a:pathLst>
              </a:custGeom>
              <a:solidFill>
                <a:srgbClr val="E5E5E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138544" y="1667033"/>
              <a:ext cx="5584825" cy="702310"/>
            </a:xfrm>
            <a:prstGeom prst="rect">
              <a:avLst/>
            </a:prstGeom>
          </p:spPr>
          <p:txBody>
            <a:bodyPr vert="horz" wrap="square" lIns="0" tIns="38735" rIns="0" bIns="0" rtlCol="0">
              <a:spAutoFit/>
            </a:bodyPr>
            <a:lstStyle/>
            <a:p>
              <a:pPr marR="93980" algn="ctr">
                <a:lnSpc>
                  <a:spcPct val="100000"/>
                </a:lnSpc>
                <a:spcBef>
                  <a:spcPts val="305"/>
                </a:spcBef>
              </a:pPr>
              <a:r>
                <a:rPr sz="1100" dirty="0">
                  <a:latin typeface="Cambria"/>
                  <a:cs typeface="Cambria"/>
                </a:rPr>
                <a:t>𝑌</a:t>
              </a:r>
              <a:r>
                <a:rPr sz="1100" spc="295" dirty="0">
                  <a:latin typeface="Cambria"/>
                  <a:cs typeface="Cambria"/>
                </a:rPr>
                <a:t> </a:t>
              </a:r>
              <a:r>
                <a:rPr sz="1100" spc="254" dirty="0">
                  <a:latin typeface="Cambria"/>
                  <a:cs typeface="Cambria"/>
                </a:rPr>
                <a:t>=</a:t>
              </a:r>
              <a:r>
                <a:rPr sz="1100" spc="75" dirty="0">
                  <a:latin typeface="Cambria"/>
                  <a:cs typeface="Cambria"/>
                </a:rPr>
                <a:t> </a:t>
              </a:r>
              <a:r>
                <a:rPr sz="1100" spc="80" dirty="0">
                  <a:latin typeface="Cambria"/>
                  <a:cs typeface="Cambria"/>
                </a:rPr>
                <a:t>𝑓(𝑋)</a:t>
              </a:r>
              <a:r>
                <a:rPr sz="1100" spc="5" dirty="0">
                  <a:latin typeface="Cambria"/>
                  <a:cs typeface="Cambria"/>
                </a:rPr>
                <a:t> </a:t>
              </a:r>
              <a:r>
                <a:rPr sz="1100" spc="254" dirty="0">
                  <a:latin typeface="Cambria"/>
                  <a:cs typeface="Cambria"/>
                </a:rPr>
                <a:t>+</a:t>
              </a:r>
              <a:r>
                <a:rPr sz="1100" spc="5" dirty="0">
                  <a:latin typeface="Cambria"/>
                  <a:cs typeface="Cambria"/>
                </a:rPr>
                <a:t> </a:t>
              </a:r>
              <a:r>
                <a:rPr sz="1100" spc="-50" dirty="0">
                  <a:latin typeface="Cambria"/>
                  <a:cs typeface="Cambria"/>
                </a:rPr>
                <a:t>𝜖</a:t>
              </a:r>
              <a:endParaRPr sz="1100" dirty="0">
                <a:latin typeface="Cambria"/>
                <a:cs typeface="Cambria"/>
              </a:endParaRPr>
            </a:p>
            <a:p>
              <a:pPr marL="276860">
                <a:lnSpc>
                  <a:spcPct val="100000"/>
                </a:lnSpc>
                <a:spcBef>
                  <a:spcPts val="680"/>
                </a:spcBef>
              </a:pPr>
              <a:r>
                <a:rPr sz="1100" dirty="0">
                  <a:latin typeface="Cambria"/>
                  <a:cs typeface="Cambria"/>
                </a:rPr>
                <a:t>𝑓</a:t>
              </a:r>
              <a:r>
                <a:rPr sz="1100" spc="150" dirty="0">
                  <a:latin typeface="Cambria"/>
                  <a:cs typeface="Cambria"/>
                </a:rPr>
                <a:t> </a:t>
              </a:r>
              <a:r>
                <a:rPr sz="1100" dirty="0">
                  <a:latin typeface="Tahoma"/>
                  <a:cs typeface="Tahoma"/>
                </a:rPr>
                <a:t>is</a:t>
              </a:r>
              <a:r>
                <a:rPr sz="1100" spc="-40" dirty="0">
                  <a:latin typeface="Tahoma"/>
                  <a:cs typeface="Tahoma"/>
                </a:rPr>
                <a:t> </a:t>
              </a:r>
              <a:r>
                <a:rPr sz="1100" dirty="0">
                  <a:latin typeface="Tahoma"/>
                  <a:cs typeface="Tahoma"/>
                </a:rPr>
                <a:t>a</a:t>
              </a:r>
              <a:r>
                <a:rPr sz="1100" spc="-35" dirty="0">
                  <a:latin typeface="Tahoma"/>
                  <a:cs typeface="Tahoma"/>
                </a:rPr>
                <a:t> </a:t>
              </a:r>
              <a:r>
                <a:rPr sz="1100" spc="-30" dirty="0">
                  <a:latin typeface="Tahoma"/>
                  <a:cs typeface="Tahoma"/>
                </a:rPr>
                <a:t>fixed</a:t>
              </a:r>
              <a:r>
                <a:rPr sz="1100" spc="-35" dirty="0">
                  <a:latin typeface="Tahoma"/>
                  <a:cs typeface="Tahoma"/>
                </a:rPr>
                <a:t> </a:t>
              </a:r>
              <a:r>
                <a:rPr sz="1100" spc="-50" dirty="0">
                  <a:latin typeface="Tahoma"/>
                  <a:cs typeface="Tahoma"/>
                </a:rPr>
                <a:t>unknown</a:t>
              </a:r>
              <a:r>
                <a:rPr sz="1100" spc="-35" dirty="0">
                  <a:latin typeface="Tahoma"/>
                  <a:cs typeface="Tahoma"/>
                </a:rPr>
                <a:t> </a:t>
              </a:r>
              <a:r>
                <a:rPr sz="1100" spc="-25" dirty="0">
                  <a:latin typeface="Tahoma"/>
                  <a:cs typeface="Tahoma"/>
                </a:rPr>
                <a:t>function</a:t>
              </a:r>
              <a:r>
                <a:rPr sz="1100" spc="-40" dirty="0">
                  <a:latin typeface="Tahoma"/>
                  <a:cs typeface="Tahoma"/>
                </a:rPr>
                <a:t> </a:t>
              </a:r>
              <a:r>
                <a:rPr sz="1100" dirty="0">
                  <a:latin typeface="Tahoma"/>
                  <a:cs typeface="Tahoma"/>
                </a:rPr>
                <a:t>of</a:t>
              </a:r>
              <a:r>
                <a:rPr sz="1100" spc="-35" dirty="0">
                  <a:latin typeface="Tahoma"/>
                  <a:cs typeface="Tahoma"/>
                </a:rPr>
                <a:t> </a:t>
              </a:r>
              <a:r>
                <a:rPr sz="1100" spc="-10" dirty="0">
                  <a:latin typeface="Tahoma"/>
                  <a:cs typeface="Tahoma"/>
                </a:rPr>
                <a:t>the</a:t>
              </a:r>
              <a:r>
                <a:rPr sz="1100" spc="-35" dirty="0">
                  <a:latin typeface="Tahoma"/>
                  <a:cs typeface="Tahoma"/>
                </a:rPr>
                <a:t> </a:t>
              </a:r>
              <a:r>
                <a:rPr sz="1100" spc="-40" dirty="0">
                  <a:latin typeface="Tahoma"/>
                  <a:cs typeface="Tahoma"/>
                </a:rPr>
                <a:t>predictor </a:t>
              </a:r>
              <a:r>
                <a:rPr sz="1100" spc="-10" dirty="0">
                  <a:latin typeface="Tahoma"/>
                  <a:cs typeface="Tahoma"/>
                </a:rPr>
                <a:t>variables.</a:t>
              </a:r>
              <a:endParaRPr sz="1100" dirty="0">
                <a:latin typeface="Tahoma"/>
                <a:cs typeface="Tahoma"/>
              </a:endParaRPr>
            </a:p>
            <a:p>
              <a:pPr marL="276860">
                <a:lnSpc>
                  <a:spcPct val="100000"/>
                </a:lnSpc>
                <a:spcBef>
                  <a:spcPts val="35"/>
                </a:spcBef>
              </a:pPr>
              <a:r>
                <a:rPr sz="1100" dirty="0">
                  <a:latin typeface="Cambria"/>
                  <a:cs typeface="Cambria"/>
                </a:rPr>
                <a:t>𝜖</a:t>
              </a:r>
              <a:r>
                <a:rPr sz="1100" spc="55" dirty="0">
                  <a:latin typeface="Cambria"/>
                  <a:cs typeface="Cambria"/>
                </a:rPr>
                <a:t> </a:t>
              </a:r>
              <a:r>
                <a:rPr sz="1100" dirty="0">
                  <a:latin typeface="Tahoma"/>
                  <a:cs typeface="Tahoma"/>
                </a:rPr>
                <a:t>is</a:t>
              </a:r>
              <a:r>
                <a:rPr sz="1100" spc="-40" dirty="0">
                  <a:latin typeface="Tahoma"/>
                  <a:cs typeface="Tahoma"/>
                </a:rPr>
                <a:t> </a:t>
              </a:r>
              <a:r>
                <a:rPr sz="1100" dirty="0">
                  <a:latin typeface="Tahoma"/>
                  <a:cs typeface="Tahoma"/>
                </a:rPr>
                <a:t>a</a:t>
              </a:r>
              <a:r>
                <a:rPr sz="1100" spc="-35" dirty="0">
                  <a:latin typeface="Tahoma"/>
                  <a:cs typeface="Tahoma"/>
                </a:rPr>
                <a:t> </a:t>
              </a:r>
              <a:r>
                <a:rPr sz="1100" spc="-40" dirty="0">
                  <a:latin typeface="Tahoma"/>
                  <a:cs typeface="Tahoma"/>
                </a:rPr>
                <a:t>random </a:t>
              </a:r>
              <a:r>
                <a:rPr sz="1100" spc="-50" dirty="0">
                  <a:latin typeface="Tahoma"/>
                  <a:cs typeface="Tahoma"/>
                </a:rPr>
                <a:t>error</a:t>
              </a:r>
              <a:r>
                <a:rPr sz="1100" spc="-40" dirty="0">
                  <a:latin typeface="Tahoma"/>
                  <a:cs typeface="Tahoma"/>
                </a:rPr>
                <a:t> </a:t>
              </a:r>
              <a:r>
                <a:rPr sz="1100" spc="-20" dirty="0">
                  <a:latin typeface="Tahoma"/>
                  <a:cs typeface="Tahoma"/>
                </a:rPr>
                <a:t>term</a:t>
              </a:r>
              <a:r>
                <a:rPr sz="1100" spc="-35" dirty="0">
                  <a:latin typeface="Tahoma"/>
                  <a:cs typeface="Tahoma"/>
                </a:rPr>
                <a:t> </a:t>
              </a:r>
              <a:r>
                <a:rPr sz="1100" spc="-25" dirty="0">
                  <a:latin typeface="Tahoma"/>
                  <a:cs typeface="Tahoma"/>
                </a:rPr>
                <a:t>which</a:t>
              </a:r>
              <a:r>
                <a:rPr sz="1100" spc="-40" dirty="0">
                  <a:latin typeface="Tahoma"/>
                  <a:cs typeface="Tahoma"/>
                </a:rPr>
                <a:t> </a:t>
              </a:r>
              <a:r>
                <a:rPr sz="1100" spc="-45" dirty="0">
                  <a:latin typeface="Tahoma"/>
                  <a:cs typeface="Tahoma"/>
                </a:rPr>
                <a:t>has</a:t>
              </a:r>
              <a:r>
                <a:rPr sz="1100" spc="-40" dirty="0">
                  <a:latin typeface="Tahoma"/>
                  <a:cs typeface="Tahoma"/>
                </a:rPr>
                <a:t> </a:t>
              </a:r>
              <a:r>
                <a:rPr sz="1100" spc="-60" dirty="0">
                  <a:latin typeface="Tahoma"/>
                  <a:cs typeface="Tahoma"/>
                </a:rPr>
                <a:t>mean</a:t>
              </a:r>
              <a:r>
                <a:rPr sz="1100" spc="-25" dirty="0">
                  <a:latin typeface="Tahoma"/>
                  <a:cs typeface="Tahoma"/>
                </a:rPr>
                <a:t> </a:t>
              </a:r>
              <a:r>
                <a:rPr sz="1100" spc="-10" dirty="0">
                  <a:latin typeface="Tahoma"/>
                  <a:cs typeface="Tahoma"/>
                </a:rPr>
                <a:t>zero.</a:t>
              </a:r>
              <a:endParaRPr sz="1100" dirty="0">
                <a:latin typeface="Tahoma"/>
                <a:cs typeface="Tahoma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5844" y="2602563"/>
            <a:ext cx="51987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Statistical</a:t>
            </a:r>
            <a:r>
              <a:rPr sz="11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learning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summarized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by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approached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which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used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estimate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Cambria"/>
                <a:cs typeface="Cambria"/>
              </a:rPr>
              <a:t>𝑓</a:t>
            </a:r>
            <a:r>
              <a:rPr sz="1100" spc="-1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Prediction</a:t>
            </a:r>
            <a:r>
              <a:rPr spc="-75" dirty="0"/>
              <a:t> </a:t>
            </a:r>
            <a:r>
              <a:rPr spc="-10" dirty="0"/>
              <a:t>vs</a:t>
            </a:r>
            <a:r>
              <a:rPr spc="-75" dirty="0"/>
              <a:t> </a:t>
            </a:r>
            <a:r>
              <a:rPr spc="-7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2084"/>
            <a:ext cx="5508625" cy="11499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main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reasons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 </a:t>
            </a:r>
            <a:r>
              <a:rPr sz="1100" spc="-45" dirty="0">
                <a:latin typeface="Tahoma"/>
                <a:cs typeface="Tahoma"/>
              </a:rPr>
              <a:t>why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want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289560" marR="223520">
              <a:lnSpc>
                <a:spcPct val="102699"/>
              </a:lnSpc>
              <a:spcBef>
                <a:spcPts val="675"/>
              </a:spcBef>
            </a:pPr>
            <a:r>
              <a:rPr sz="1100" spc="-120" dirty="0">
                <a:latin typeface="Arial Black"/>
                <a:cs typeface="Arial Black"/>
              </a:rPr>
              <a:t>Prediction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want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know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what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expected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given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predictors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Ex: </a:t>
            </a:r>
            <a:r>
              <a:rPr sz="1100" dirty="0">
                <a:latin typeface="Tahoma"/>
                <a:cs typeface="Tahoma"/>
              </a:rPr>
              <a:t>What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expected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given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level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education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seniority?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99"/>
              </a:lnSpc>
              <a:spcBef>
                <a:spcPts val="680"/>
              </a:spcBef>
            </a:pPr>
            <a:r>
              <a:rPr sz="1100" spc="-135" dirty="0">
                <a:latin typeface="Arial Black"/>
                <a:cs typeface="Arial Black"/>
              </a:rPr>
              <a:t>Inference</a:t>
            </a:r>
            <a:r>
              <a:rPr sz="1100" spc="-1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want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understand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how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variable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affected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by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changes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predictors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Ex: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extent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income</a:t>
            </a:r>
            <a:r>
              <a:rPr sz="1100" spc="-40" dirty="0">
                <a:latin typeface="Tahoma"/>
                <a:cs typeface="Tahoma"/>
              </a:rPr>
              <a:t> associated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education?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569264"/>
            <a:ext cx="5478145" cy="2271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17780">
              <a:lnSpc>
                <a:spcPct val="1026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Prediction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problems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often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arise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predictor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variables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210" dirty="0">
                <a:solidFill>
                  <a:srgbClr val="FF0000"/>
                </a:solidFill>
                <a:latin typeface="Cambria"/>
                <a:cs typeface="Cambria"/>
              </a:rPr>
              <a:t>𝑋</a:t>
            </a:r>
            <a:r>
              <a:rPr sz="11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known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but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Cambria"/>
                <a:cs typeface="Cambria"/>
              </a:rPr>
              <a:t>𝑌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easily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obtained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general</a:t>
            </a:r>
            <a:r>
              <a:rPr sz="1100" spc="-40" dirty="0">
                <a:latin typeface="Tahoma"/>
                <a:cs typeface="Tahoma"/>
              </a:rPr>
              <a:t> form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relationship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predictor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variables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00" dirty="0">
              <a:latin typeface="Tahoma"/>
              <a:cs typeface="Tahoma"/>
            </a:endParaRPr>
          </a:p>
          <a:p>
            <a:pPr marL="106045"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mbria"/>
                <a:cs typeface="Cambria"/>
              </a:rPr>
              <a:t>𝑌</a:t>
            </a:r>
            <a:r>
              <a:rPr sz="1100" spc="29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𝑓(𝑋)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𝜖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Tahoma"/>
                <a:cs typeface="Tahoma"/>
              </a:rPr>
              <a:t>Since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term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𝜖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averages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zero,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go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75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using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00" dirty="0">
              <a:latin typeface="Tahoma"/>
              <a:cs typeface="Tahoma"/>
            </a:endParaRPr>
          </a:p>
          <a:p>
            <a:pPr marL="106045"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mbria"/>
                <a:cs typeface="Cambria"/>
              </a:rPr>
              <a:t>𝑌</a:t>
            </a:r>
            <a:r>
              <a:rPr sz="1650" baseline="12626" dirty="0">
                <a:latin typeface="Cambria"/>
                <a:cs typeface="Cambria"/>
              </a:rPr>
              <a:t>̂</a:t>
            </a:r>
            <a:r>
              <a:rPr sz="1650" spc="359" baseline="12626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3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(𝑋)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100" dirty="0">
              <a:latin typeface="Cambria"/>
              <a:cs typeface="Cambria"/>
            </a:endParaRPr>
          </a:p>
          <a:p>
            <a:pPr marL="50800" marR="366395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”</a:t>
            </a:r>
            <a:r>
              <a:rPr lang="en-US" sz="1100" spc="70" dirty="0">
                <a:latin typeface="Tahoma"/>
                <a:cs typeface="Tahoma"/>
              </a:rPr>
              <a:t>^</a:t>
            </a:r>
            <a:r>
              <a:rPr sz="1100" spc="70" dirty="0">
                <a:latin typeface="Tahoma"/>
                <a:cs typeface="Tahoma"/>
              </a:rPr>
              <a:t>”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denote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estimates.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650" baseline="12626" dirty="0">
                <a:latin typeface="Cambria"/>
                <a:cs typeface="Cambria"/>
              </a:rPr>
              <a:t>̂</a:t>
            </a:r>
            <a:r>
              <a:rPr sz="1650" spc="315" baseline="12626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</a:t>
            </a:r>
            <a:r>
              <a:rPr sz="1100" spc="-20" dirty="0">
                <a:latin typeface="Tahoma"/>
                <a:cs typeface="Tahoma"/>
              </a:rPr>
              <a:t> for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9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𝑓 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-89" baseline="15151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 </a:t>
            </a:r>
            <a:r>
              <a:rPr sz="1100" spc="-30" dirty="0">
                <a:latin typeface="Tahoma"/>
                <a:cs typeface="Tahoma"/>
              </a:rPr>
              <a:t>estimate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924618"/>
            <a:ext cx="5559425" cy="12471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accuracy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prediction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650" baseline="12626" dirty="0">
                <a:latin typeface="Cambria"/>
                <a:cs typeface="Cambria"/>
              </a:rPr>
              <a:t>̂</a:t>
            </a:r>
            <a:r>
              <a:rPr sz="1650" spc="337" baseline="12626" dirty="0">
                <a:latin typeface="Cambria"/>
                <a:cs typeface="Cambria"/>
              </a:rPr>
              <a:t> </a:t>
            </a:r>
            <a:r>
              <a:rPr sz="1100" spc="-65" dirty="0">
                <a:latin typeface="Tahoma"/>
                <a:cs typeface="Tahoma"/>
              </a:rPr>
              <a:t>depends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on:</a:t>
            </a:r>
            <a:endParaRPr sz="1100" dirty="0">
              <a:latin typeface="Tahoma"/>
              <a:cs typeface="Tahoma"/>
            </a:endParaRPr>
          </a:p>
          <a:p>
            <a:pPr marL="314960" marR="133985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reducible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error</a:t>
            </a:r>
            <a:r>
              <a:rPr sz="1100" spc="-95" dirty="0">
                <a:latin typeface="Tahoma"/>
                <a:cs typeface="Tahoma"/>
              </a:rPr>
              <a:t>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our estimate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434" baseline="15151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reducible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since</a:t>
            </a:r>
            <a:r>
              <a:rPr sz="1100" spc="-25" dirty="0">
                <a:latin typeface="Tahoma"/>
                <a:cs typeface="Tahoma"/>
              </a:rPr>
              <a:t> estimates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improved.</a:t>
            </a:r>
            <a:endParaRPr sz="1100" dirty="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irreducible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error</a:t>
            </a:r>
            <a:r>
              <a:rPr sz="1100" spc="-105" dirty="0">
                <a:latin typeface="Tahoma"/>
                <a:cs typeface="Tahoma"/>
              </a:rPr>
              <a:t>: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random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10" dirty="0">
                <a:latin typeface="Tahoma"/>
                <a:cs typeface="Tahoma"/>
              </a:rPr>
              <a:t> the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7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𝑓(𝑥)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𝜖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314960" marR="427355">
              <a:lnSpc>
                <a:spcPct val="102600"/>
              </a:lnSpc>
              <a:spcBef>
                <a:spcPts val="135"/>
              </a:spcBef>
            </a:pPr>
            <a:r>
              <a:rPr sz="1100" spc="-20" dirty="0">
                <a:latin typeface="Tahoma"/>
                <a:cs typeface="Tahoma"/>
              </a:rPr>
              <a:t>(Even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𝑓 </a:t>
            </a:r>
            <a:r>
              <a:rPr sz="1650" spc="292" baseline="15151" dirty="0">
                <a:latin typeface="Cambria"/>
                <a:cs typeface="Cambria"/>
              </a:rPr>
              <a:t>̂</a:t>
            </a:r>
            <a:r>
              <a:rPr sz="1100" spc="195" dirty="0">
                <a:latin typeface="Cambria"/>
                <a:cs typeface="Cambria"/>
              </a:rPr>
              <a:t>=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650" baseline="12626" dirty="0">
                <a:latin typeface="Cambria"/>
                <a:cs typeface="Cambria"/>
              </a:rPr>
              <a:t>̂</a:t>
            </a:r>
            <a:r>
              <a:rPr sz="1650" spc="322" baseline="12626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still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prediction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since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𝜖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function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50" dirty="0">
                <a:latin typeface="Cambria"/>
                <a:cs typeface="Cambria"/>
              </a:rPr>
              <a:t>𝑋</a:t>
            </a:r>
            <a:r>
              <a:rPr sz="1100" spc="50" dirty="0">
                <a:latin typeface="Tahoma"/>
                <a:cs typeface="Tahoma"/>
              </a:rPr>
              <a:t>.)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4839" y="3106011"/>
            <a:ext cx="13703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6.1:</a:t>
            </a:r>
            <a:r>
              <a:rPr sz="600" spc="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Statistical</a:t>
            </a:r>
            <a:r>
              <a:rPr sz="600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2565</Words>
  <Application>Microsoft Office PowerPoint</Application>
  <PresentationFormat>Custom</PresentationFormat>
  <Paragraphs>216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Black</vt:lpstr>
      <vt:lpstr>Calibri</vt:lpstr>
      <vt:lpstr>Cambria</vt:lpstr>
      <vt:lpstr>Palatino Linotype</vt:lpstr>
      <vt:lpstr>Tahoma</vt:lpstr>
      <vt:lpstr>Office Theme</vt:lpstr>
      <vt:lpstr>think-cell Slide</vt:lpstr>
      <vt:lpstr>PowerPoint Presentation</vt:lpstr>
      <vt:lpstr>Welcome! </vt:lpstr>
      <vt:lpstr>Class Norms </vt:lpstr>
      <vt:lpstr>What is Statistical Learning?</vt:lpstr>
      <vt:lpstr>What is Statistical Learning?</vt:lpstr>
      <vt:lpstr>What is Statistical Learning?</vt:lpstr>
      <vt:lpstr>Prediction vs Inference</vt:lpstr>
      <vt:lpstr>Prediction</vt:lpstr>
      <vt:lpstr>Prediction</vt:lpstr>
      <vt:lpstr>Inference</vt:lpstr>
      <vt:lpstr>How do we Estimate 𝑓?</vt:lpstr>
      <vt:lpstr>Parametric Methods</vt:lpstr>
      <vt:lpstr>Non-Parametric Methods</vt:lpstr>
      <vt:lpstr>Accuracy-Interpretability Trade-Off</vt:lpstr>
      <vt:lpstr>Supervised vs Unsupervised Learning</vt:lpstr>
      <vt:lpstr>Regression vs Classification Problems</vt:lpstr>
      <vt:lpstr>Assessing Model Accuracy</vt:lpstr>
      <vt:lpstr>Assessing Model Accuracy</vt:lpstr>
      <vt:lpstr>Assessing Model Accuracy</vt:lpstr>
      <vt:lpstr>The Bias-Variance Trade-Off</vt:lpstr>
      <vt:lpstr>The Bias-Variance Trade-Off</vt:lpstr>
      <vt:lpstr>The Bias-Variance Trade-Off</vt:lpstr>
      <vt:lpstr>The Bias-Variance Trade-Off</vt:lpstr>
      <vt:lpstr>Classification Model Accuracy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6.1: Introduction to Statistical Learning</dc:title>
  <dc:creator>Navona Calarco</dc:creator>
  <cp:lastModifiedBy>Ebrahim, Kamilah</cp:lastModifiedBy>
  <cp:revision>1</cp:revision>
  <dcterms:created xsi:type="dcterms:W3CDTF">2023-12-26T18:51:01Z</dcterms:created>
  <dcterms:modified xsi:type="dcterms:W3CDTF">2023-12-26T23:47:53Z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LaTeX via pandoc</vt:lpwstr>
  </property>
  <property fmtid="{D5CDD505-2E9C-101B-9397-08002B2CF9AE}" pid="4" name="Producer">
    <vt:lpwstr>xdvipdfmx (20220710)</vt:lpwstr>
  </property>
  <property fmtid="{D5CDD505-2E9C-101B-9397-08002B2CF9AE}" pid="5" name="LastSaved">
    <vt:filetime>2023-11-02T00:00:00Z</vt:filetime>
  </property>
  <property fmtid="{D5CDD505-2E9C-101B-9397-08002B2CF9AE}" pid="6" name="MSIP_Label_b0d5c4f4-7a29-4385-b7a5-afbe2154ae6f_Enabled">
    <vt:lpwstr>true</vt:lpwstr>
  </property>
  <property fmtid="{D5CDD505-2E9C-101B-9397-08002B2CF9AE}" pid="7" name="MSIP_Label_b0d5c4f4-7a29-4385-b7a5-afbe2154ae6f_SetDate">
    <vt:lpwstr>2023-12-26T19:09:45Z</vt:lpwstr>
  </property>
  <property fmtid="{D5CDD505-2E9C-101B-9397-08002B2CF9AE}" pid="8" name="MSIP_Label_b0d5c4f4-7a29-4385-b7a5-afbe2154ae6f_Method">
    <vt:lpwstr>Standard</vt:lpwstr>
  </property>
  <property fmtid="{D5CDD505-2E9C-101B-9397-08002B2CF9AE}" pid="9" name="MSIP_Label_b0d5c4f4-7a29-4385-b7a5-afbe2154ae6f_Name">
    <vt:lpwstr>Confidential</vt:lpwstr>
  </property>
  <property fmtid="{D5CDD505-2E9C-101B-9397-08002B2CF9AE}" pid="10" name="MSIP_Label_b0d5c4f4-7a29-4385-b7a5-afbe2154ae6f_SiteId">
    <vt:lpwstr>2dfb2f0b-4d21-4268-9559-72926144c918</vt:lpwstr>
  </property>
  <property fmtid="{D5CDD505-2E9C-101B-9397-08002B2CF9AE}" pid="11" name="MSIP_Label_b0d5c4f4-7a29-4385-b7a5-afbe2154ae6f_ActionId">
    <vt:lpwstr>477aa333-2d09-45ee-9911-ddbba0cf336d</vt:lpwstr>
  </property>
  <property fmtid="{D5CDD505-2E9C-101B-9397-08002B2CF9AE}" pid="12" name="MSIP_Label_b0d5c4f4-7a29-4385-b7a5-afbe2154ae6f_ContentBits">
    <vt:lpwstr>0</vt:lpwstr>
  </property>
</Properties>
</file>