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5765800" cy="3244850"/>
  <p:notesSz cx="5765800" cy="324485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0E454-52F9-4D0C-A8E2-51D8D676A732}" v="131" dt="2023-12-28T17:03:34.5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5" d="100"/>
          <a:sy n="195" d="100"/>
        </p:scale>
        <p:origin x="570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2EB0E454-52F9-4D0C-A8E2-51D8D676A732}"/>
    <pc:docChg chg="undo custSel modSld modMainMaster replTag">
      <pc:chgData name="Ebrahim, Kamilah" userId="bf238fde-858a-4861-8523-750e6d83bb62" providerId="ADAL" clId="{2EB0E454-52F9-4D0C-A8E2-51D8D676A732}" dt="2023-12-28T17:03:34.516" v="316"/>
      <pc:docMkLst>
        <pc:docMk/>
      </pc:docMkLst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56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2EB0E454-52F9-4D0C-A8E2-51D8D676A732}" dt="2023-12-28T16:56:27.331" v="13" actId="20577"/>
        <pc:sldMkLst>
          <pc:docMk/>
          <pc:sldMk cId="0" sldId="257"/>
        </pc:sldMkLst>
        <pc:spChg chg="mod">
          <ac:chgData name="Ebrahim, Kamilah" userId="bf238fde-858a-4861-8523-750e6d83bb62" providerId="ADAL" clId="{2EB0E454-52F9-4D0C-A8E2-51D8D676A732}" dt="2023-12-28T16:56:27.331" v="13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57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58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58"/>
            <ac:spMk id="14" creationId="{00000000-0000-0000-0000-000000000000}"/>
          </ac:spMkLst>
        </pc:spChg>
      </pc:sldChg>
      <pc:sldChg chg="addSp modSp mod">
        <pc:chgData name="Ebrahim, Kamilah" userId="bf238fde-858a-4861-8523-750e6d83bb62" providerId="ADAL" clId="{2EB0E454-52F9-4D0C-A8E2-51D8D676A732}" dt="2023-12-28T16:56:36.975" v="31"/>
        <pc:sldMkLst>
          <pc:docMk/>
          <pc:sldMk cId="0" sldId="259"/>
        </pc:sldMkLst>
        <pc:spChg chg="mod">
          <ac:chgData name="Ebrahim, Kamilah" userId="bf238fde-858a-4861-8523-750e6d83bb62" providerId="ADAL" clId="{2EB0E454-52F9-4D0C-A8E2-51D8D676A732}" dt="2023-12-28T16:56:36.578" v="14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59"/>
            <ac:spMk id="15" creationId="{00000000-0000-0000-0000-000000000000}"/>
          </ac:spMkLst>
        </pc:spChg>
        <pc:graphicFrameChg chg="add mod ord modVis replST">
          <ac:chgData name="Ebrahim, Kamilah" userId="bf238fde-858a-4861-8523-750e6d83bb62" providerId="ADAL" clId="{2EB0E454-52F9-4D0C-A8E2-51D8D676A732}" dt="2023-12-28T16:56:36.975" v="31"/>
          <ac:graphicFrameMkLst>
            <pc:docMk/>
            <pc:sldMk cId="0" sldId="259"/>
            <ac:graphicFrameMk id="18" creationId="{963004DC-0D37-DBC0-1815-A482E9027B42}"/>
          </ac:graphicFrameMkLst>
        </pc:graphicFrame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60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60"/>
            <ac:spMk id="16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61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61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62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62"/>
            <ac:spMk id="15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63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63"/>
            <ac:spMk id="13" creationId="{00000000-0000-0000-0000-000000000000}"/>
          </ac:spMkLst>
        </pc:spChg>
      </pc:sldChg>
      <pc:sldChg chg="addSp modSp mod">
        <pc:chgData name="Ebrahim, Kamilah" userId="bf238fde-858a-4861-8523-750e6d83bb62" providerId="ADAL" clId="{2EB0E454-52F9-4D0C-A8E2-51D8D676A732}" dt="2023-12-28T17:01:32.710" v="259" actId="14100"/>
        <pc:sldMkLst>
          <pc:docMk/>
          <pc:sldMk cId="0" sldId="264"/>
        </pc:sldMkLst>
        <pc:spChg chg="mod ord">
          <ac:chgData name="Ebrahim, Kamilah" userId="bf238fde-858a-4861-8523-750e6d83bb62" providerId="ADAL" clId="{2EB0E454-52F9-4D0C-A8E2-51D8D676A732}" dt="2023-12-28T17:01:29.670" v="227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7:01:29.670" v="229"/>
          <ac:spMkLst>
            <pc:docMk/>
            <pc:sldMk cId="0" sldId="264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7:01:32.710" v="259" actId="14100"/>
          <ac:spMkLst>
            <pc:docMk/>
            <pc:sldMk cId="0" sldId="264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7:01:29.670" v="233"/>
          <ac:spMkLst>
            <pc:docMk/>
            <pc:sldMk cId="0" sldId="264"/>
            <ac:spMk id="13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7:01:29.670" v="237"/>
          <ac:spMkLst>
            <pc:docMk/>
            <pc:sldMk cId="0" sldId="264"/>
            <ac:spMk id="18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7:01:29.670" v="239"/>
          <ac:spMkLst>
            <pc:docMk/>
            <pc:sldMk cId="0" sldId="264"/>
            <ac:spMk id="19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7:01:29.670" v="241"/>
          <ac:spMkLst>
            <pc:docMk/>
            <pc:sldMk cId="0" sldId="264"/>
            <ac:spMk id="20" creationId="{00000000-0000-0000-0000-000000000000}"/>
          </ac:spMkLst>
        </pc:spChg>
        <pc:grpChg chg="mod ord">
          <ac:chgData name="Ebrahim, Kamilah" userId="bf238fde-858a-4861-8523-750e6d83bb62" providerId="ADAL" clId="{2EB0E454-52F9-4D0C-A8E2-51D8D676A732}" dt="2023-12-28T17:01:29.665" v="225"/>
          <ac:grpSpMkLst>
            <pc:docMk/>
            <pc:sldMk cId="0" sldId="264"/>
            <ac:grpSpMk id="5" creationId="{00000000-0000-0000-0000-000000000000}"/>
          </ac:grpSpMkLst>
        </pc:grpChg>
        <pc:grpChg chg="mod ord">
          <ac:chgData name="Ebrahim, Kamilah" userId="bf238fde-858a-4861-8523-750e6d83bb62" providerId="ADAL" clId="{2EB0E454-52F9-4D0C-A8E2-51D8D676A732}" dt="2023-12-28T17:01:29.670" v="235"/>
          <ac:grpSpMkLst>
            <pc:docMk/>
            <pc:sldMk cId="0" sldId="264"/>
            <ac:grpSpMk id="14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2EB0E454-52F9-4D0C-A8E2-51D8D676A732}" dt="2023-12-28T17:01:29.733" v="258"/>
          <ac:graphicFrameMkLst>
            <pc:docMk/>
            <pc:sldMk cId="0" sldId="264"/>
            <ac:graphicFrameMk id="21" creationId="{402C227B-5F87-C45A-D382-A0E959DD2751}"/>
          </ac:graphicFrameMkLst>
        </pc:graphicFrameChg>
      </pc:sldChg>
      <pc:sldChg chg="modSp mod">
        <pc:chgData name="Ebrahim, Kamilah" userId="bf238fde-858a-4861-8523-750e6d83bb62" providerId="ADAL" clId="{2EB0E454-52F9-4D0C-A8E2-51D8D676A732}" dt="2023-12-28T16:56:51.904" v="47" actId="14100"/>
        <pc:sldMkLst>
          <pc:docMk/>
          <pc:sldMk cId="0" sldId="265"/>
        </pc:sldMkLst>
        <pc:spChg chg="mod">
          <ac:chgData name="Ebrahim, Kamilah" userId="bf238fde-858a-4861-8523-750e6d83bb62" providerId="ADAL" clId="{2EB0E454-52F9-4D0C-A8E2-51D8D676A732}" dt="2023-12-28T16:56:51.904" v="47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2EB0E454-52F9-4D0C-A8E2-51D8D676A732}" dt="2023-12-28T17:01:50.793" v="265" actId="6549"/>
        <pc:sldMkLst>
          <pc:docMk/>
          <pc:sldMk cId="0" sldId="266"/>
        </pc:sldMkLst>
        <pc:spChg chg="mod">
          <ac:chgData name="Ebrahim, Kamilah" userId="bf238fde-858a-4861-8523-750e6d83bb62" providerId="ADAL" clId="{2EB0E454-52F9-4D0C-A8E2-51D8D676A732}" dt="2023-12-28T17:01:50.793" v="265" actId="6549"/>
          <ac:spMkLst>
            <pc:docMk/>
            <pc:sldMk cId="0" sldId="266"/>
            <ac:spMk id="4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66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67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67"/>
            <ac:spMk id="9" creationId="{00000000-0000-0000-0000-000000000000}"/>
          </ac:spMkLst>
        </pc:spChg>
      </pc:sldChg>
      <pc:sldChg chg="addSp modSp mod">
        <pc:chgData name="Ebrahim, Kamilah" userId="bf238fde-858a-4861-8523-750e6d83bb62" providerId="ADAL" clId="{2EB0E454-52F9-4D0C-A8E2-51D8D676A732}" dt="2023-12-28T17:03:09.272" v="270"/>
        <pc:sldMkLst>
          <pc:docMk/>
          <pc:sldMk cId="0" sldId="268"/>
        </pc:sldMkLst>
        <pc:spChg chg="mod ord">
          <ac:chgData name="Ebrahim, Kamilah" userId="bf238fde-858a-4861-8523-750e6d83bb62" providerId="ADAL" clId="{2EB0E454-52F9-4D0C-A8E2-51D8D676A732}" dt="2023-12-28T17:03:08.614" v="266" actId="14100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1.458" v="53"/>
          <ac:spMkLst>
            <pc:docMk/>
            <pc:sldMk cId="0" sldId="268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4.857" v="93" actId="14100"/>
          <ac:spMkLst>
            <pc:docMk/>
            <pc:sldMk cId="0" sldId="268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1.458" v="57"/>
          <ac:spMkLst>
            <pc:docMk/>
            <pc:sldMk cId="0" sldId="268"/>
            <ac:spMk id="10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1.458" v="61"/>
          <ac:spMkLst>
            <pc:docMk/>
            <pc:sldMk cId="0" sldId="268"/>
            <ac:spMk id="1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1.458" v="65"/>
          <ac:spMkLst>
            <pc:docMk/>
            <pc:sldMk cId="0" sldId="268"/>
            <ac:spMk id="16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1.458" v="67"/>
          <ac:spMkLst>
            <pc:docMk/>
            <pc:sldMk cId="0" sldId="268"/>
            <ac:spMk id="17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1.467" v="71"/>
          <ac:spMkLst>
            <pc:docMk/>
            <pc:sldMk cId="0" sldId="268"/>
            <ac:spMk id="2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1.467" v="73"/>
          <ac:spMkLst>
            <pc:docMk/>
            <pc:sldMk cId="0" sldId="268"/>
            <ac:spMk id="23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01.467" v="75"/>
          <ac:spMkLst>
            <pc:docMk/>
            <pc:sldMk cId="0" sldId="268"/>
            <ac:spMk id="24" creationId="{00000000-0000-0000-0000-000000000000}"/>
          </ac:spMkLst>
        </pc:spChg>
        <pc:grpChg chg="mod ord">
          <ac:chgData name="Ebrahim, Kamilah" userId="bf238fde-858a-4861-8523-750e6d83bb62" providerId="ADAL" clId="{2EB0E454-52F9-4D0C-A8E2-51D8D676A732}" dt="2023-12-28T16:57:01.458" v="49"/>
          <ac:grpSpMkLst>
            <pc:docMk/>
            <pc:sldMk cId="0" sldId="268"/>
            <ac:grpSpMk id="5" creationId="{00000000-0000-0000-0000-000000000000}"/>
          </ac:grpSpMkLst>
        </pc:grpChg>
        <pc:grpChg chg="mod ord">
          <ac:chgData name="Ebrahim, Kamilah" userId="bf238fde-858a-4861-8523-750e6d83bb62" providerId="ADAL" clId="{2EB0E454-52F9-4D0C-A8E2-51D8D676A732}" dt="2023-12-28T16:57:01.458" v="63"/>
          <ac:grpSpMkLst>
            <pc:docMk/>
            <pc:sldMk cId="0" sldId="268"/>
            <ac:grpSpMk id="13" creationId="{00000000-0000-0000-0000-000000000000}"/>
          </ac:grpSpMkLst>
        </pc:grpChg>
        <pc:grpChg chg="mod ord">
          <ac:chgData name="Ebrahim, Kamilah" userId="bf238fde-858a-4861-8523-750e6d83bb62" providerId="ADAL" clId="{2EB0E454-52F9-4D0C-A8E2-51D8D676A732}" dt="2023-12-28T16:57:01.467" v="69"/>
          <ac:grpSpMkLst>
            <pc:docMk/>
            <pc:sldMk cId="0" sldId="268"/>
            <ac:grpSpMk id="18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2EB0E454-52F9-4D0C-A8E2-51D8D676A732}" dt="2023-12-28T17:03:09.272" v="270"/>
          <ac:graphicFrameMkLst>
            <pc:docMk/>
            <pc:sldMk cId="0" sldId="268"/>
            <ac:graphicFrameMk id="25" creationId="{8C183E73-0688-2C08-123B-31DCCB6E8B91}"/>
          </ac:graphicFrameMkLst>
        </pc:graphicFrameChg>
        <pc:picChg chg="mod ord">
          <ac:chgData name="Ebrahim, Kamilah" userId="bf238fde-858a-4861-8523-750e6d83bb62" providerId="ADAL" clId="{2EB0E454-52F9-4D0C-A8E2-51D8D676A732}" dt="2023-12-28T16:57:01.458" v="59"/>
          <ac:picMkLst>
            <pc:docMk/>
            <pc:sldMk cId="0" sldId="268"/>
            <ac:picMk id="11" creationId="{00000000-0000-0000-0000-000000000000}"/>
          </ac:picMkLst>
        </pc:pic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69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69"/>
            <ac:spMk id="12" creationId="{00000000-0000-0000-0000-000000000000}"/>
          </ac:spMkLst>
        </pc:spChg>
      </pc:sldChg>
      <pc:sldChg chg="addSp modSp mod">
        <pc:chgData name="Ebrahim, Kamilah" userId="bf238fde-858a-4861-8523-750e6d83bb62" providerId="ADAL" clId="{2EB0E454-52F9-4D0C-A8E2-51D8D676A732}" dt="2023-12-28T17:03:16.827" v="298" actId="1076"/>
        <pc:sldMkLst>
          <pc:docMk/>
          <pc:sldMk cId="0" sldId="270"/>
        </pc:sldMkLst>
        <pc:spChg chg="mod">
          <ac:chgData name="Ebrahim, Kamilah" userId="bf238fde-858a-4861-8523-750e6d83bb62" providerId="ADAL" clId="{2EB0E454-52F9-4D0C-A8E2-51D8D676A732}" dt="2023-12-28T17:03:16.827" v="298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70"/>
            <ac:spMk id="13" creationId="{00000000-0000-0000-0000-000000000000}"/>
          </ac:spMkLst>
        </pc:spChg>
        <pc:graphicFrameChg chg="add mod ord modVis replST delST">
          <ac:chgData name="Ebrahim, Kamilah" userId="bf238fde-858a-4861-8523-750e6d83bb62" providerId="ADAL" clId="{2EB0E454-52F9-4D0C-A8E2-51D8D676A732}" dt="2023-12-28T17:03:16.827" v="295" actId="14100"/>
          <ac:graphicFrameMkLst>
            <pc:docMk/>
            <pc:sldMk cId="0" sldId="270"/>
            <ac:graphicFrameMk id="16" creationId="{A874FF0E-B760-02D7-6498-3CDC7C7A4AE7}"/>
          </ac:graphicFrameMkLst>
        </pc:graphicFrameChg>
      </pc:sldChg>
      <pc:sldChg chg="addSp modSp mod">
        <pc:chgData name="Ebrahim, Kamilah" userId="bf238fde-858a-4861-8523-750e6d83bb62" providerId="ADAL" clId="{2EB0E454-52F9-4D0C-A8E2-51D8D676A732}" dt="2023-12-28T16:57:16.594" v="137" actId="14100"/>
        <pc:sldMkLst>
          <pc:docMk/>
          <pc:sldMk cId="0" sldId="271"/>
        </pc:sldMkLst>
        <pc:spChg chg="mod ord">
          <ac:chgData name="Ebrahim, Kamilah" userId="bf238fde-858a-4861-8523-750e6d83bb62" providerId="ADAL" clId="{2EB0E454-52F9-4D0C-A8E2-51D8D676A732}" dt="2023-12-28T16:57:14.040" v="97"/>
          <ac:spMkLst>
            <pc:docMk/>
            <pc:sldMk cId="0" sldId="271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4.047" v="99"/>
          <ac:spMkLst>
            <pc:docMk/>
            <pc:sldMk cId="0" sldId="271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4.047" v="101"/>
          <ac:spMkLst>
            <pc:docMk/>
            <pc:sldMk cId="0" sldId="271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6.594" v="137" actId="14100"/>
          <ac:spMkLst>
            <pc:docMk/>
            <pc:sldMk cId="0" sldId="271"/>
            <ac:spMk id="5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4.047" v="105"/>
          <ac:spMkLst>
            <pc:docMk/>
            <pc:sldMk cId="0" sldId="271"/>
            <ac:spMk id="1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4.047" v="109"/>
          <ac:spMkLst>
            <pc:docMk/>
            <pc:sldMk cId="0" sldId="271"/>
            <ac:spMk id="14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4.047" v="111"/>
          <ac:spMkLst>
            <pc:docMk/>
            <pc:sldMk cId="0" sldId="271"/>
            <ac:spMk id="15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4.047" v="115"/>
          <ac:spMkLst>
            <pc:docMk/>
            <pc:sldMk cId="0" sldId="271"/>
            <ac:spMk id="20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4.047" v="117"/>
          <ac:spMkLst>
            <pc:docMk/>
            <pc:sldMk cId="0" sldId="271"/>
            <ac:spMk id="21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14.047" v="119"/>
          <ac:spMkLst>
            <pc:docMk/>
            <pc:sldMk cId="0" sldId="271"/>
            <ac:spMk id="22" creationId="{00000000-0000-0000-0000-000000000000}"/>
          </ac:spMkLst>
        </pc:spChg>
        <pc:grpChg chg="mod ord">
          <ac:chgData name="Ebrahim, Kamilah" userId="bf238fde-858a-4861-8523-750e6d83bb62" providerId="ADAL" clId="{2EB0E454-52F9-4D0C-A8E2-51D8D676A732}" dt="2023-12-28T16:57:14.040" v="95"/>
          <ac:grpSpMkLst>
            <pc:docMk/>
            <pc:sldMk cId="0" sldId="271"/>
            <ac:grpSpMk id="6" creationId="{00000000-0000-0000-0000-000000000000}"/>
          </ac:grpSpMkLst>
        </pc:grpChg>
        <pc:grpChg chg="mod ord">
          <ac:chgData name="Ebrahim, Kamilah" userId="bf238fde-858a-4861-8523-750e6d83bb62" providerId="ADAL" clId="{2EB0E454-52F9-4D0C-A8E2-51D8D676A732}" dt="2023-12-28T16:57:14.047" v="113"/>
          <ac:grpSpMkLst>
            <pc:docMk/>
            <pc:sldMk cId="0" sldId="271"/>
            <ac:grpSpMk id="16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2EB0E454-52F9-4D0C-A8E2-51D8D676A732}" dt="2023-12-28T16:57:14.124" v="136"/>
          <ac:graphicFrameMkLst>
            <pc:docMk/>
            <pc:sldMk cId="0" sldId="271"/>
            <ac:graphicFrameMk id="23" creationId="{87F4B5F7-9425-390D-0638-311A47E0A3C0}"/>
          </ac:graphicFrameMkLst>
        </pc:graphicFrameChg>
        <pc:picChg chg="mod ord">
          <ac:chgData name="Ebrahim, Kamilah" userId="bf238fde-858a-4861-8523-750e6d83bb62" providerId="ADAL" clId="{2EB0E454-52F9-4D0C-A8E2-51D8D676A732}" dt="2023-12-28T16:57:14.047" v="107"/>
          <ac:picMkLst>
            <pc:docMk/>
            <pc:sldMk cId="0" sldId="271"/>
            <ac:picMk id="13" creationId="{00000000-0000-0000-0000-000000000000}"/>
          </ac:picMkLst>
        </pc:picChg>
      </pc:sldChg>
      <pc:sldChg chg="addSp modSp mod">
        <pc:chgData name="Ebrahim, Kamilah" userId="bf238fde-858a-4861-8523-750e6d83bb62" providerId="ADAL" clId="{2EB0E454-52F9-4D0C-A8E2-51D8D676A732}" dt="2023-12-28T16:57:23.233" v="172"/>
        <pc:sldMkLst>
          <pc:docMk/>
          <pc:sldMk cId="0" sldId="272"/>
        </pc:sldMkLst>
        <pc:spChg chg="mod ord">
          <ac:chgData name="Ebrahim, Kamilah" userId="bf238fde-858a-4861-8523-750e6d83bb62" providerId="ADAL" clId="{2EB0E454-52F9-4D0C-A8E2-51D8D676A732}" dt="2023-12-28T16:57:23.159" v="141"/>
          <ac:spMkLst>
            <pc:docMk/>
            <pc:sldMk cId="0" sldId="272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23.159" v="143"/>
          <ac:spMkLst>
            <pc:docMk/>
            <pc:sldMk cId="0" sldId="272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23.160" v="145"/>
          <ac:spMkLst>
            <pc:docMk/>
            <pc:sldMk cId="0" sldId="272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23.161" v="147"/>
          <ac:spMkLst>
            <pc:docMk/>
            <pc:sldMk cId="0" sldId="272"/>
            <ac:spMk id="9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23.162" v="151"/>
          <ac:spMkLst>
            <pc:docMk/>
            <pc:sldMk cId="0" sldId="272"/>
            <ac:spMk id="14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23.164" v="153"/>
          <ac:spMkLst>
            <pc:docMk/>
            <pc:sldMk cId="0" sldId="272"/>
            <ac:spMk id="15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23.164" v="155"/>
          <ac:spMkLst>
            <pc:docMk/>
            <pc:sldMk cId="0" sldId="272"/>
            <ac:spMk id="16" creationId="{00000000-0000-0000-0000-000000000000}"/>
          </ac:spMkLst>
        </pc:spChg>
        <pc:grpChg chg="mod ord">
          <ac:chgData name="Ebrahim, Kamilah" userId="bf238fde-858a-4861-8523-750e6d83bb62" providerId="ADAL" clId="{2EB0E454-52F9-4D0C-A8E2-51D8D676A732}" dt="2023-12-28T16:57:23.156" v="139"/>
          <ac:grpSpMkLst>
            <pc:docMk/>
            <pc:sldMk cId="0" sldId="272"/>
            <ac:grpSpMk id="5" creationId="{00000000-0000-0000-0000-000000000000}"/>
          </ac:grpSpMkLst>
        </pc:grpChg>
        <pc:grpChg chg="mod ord">
          <ac:chgData name="Ebrahim, Kamilah" userId="bf238fde-858a-4861-8523-750e6d83bb62" providerId="ADAL" clId="{2EB0E454-52F9-4D0C-A8E2-51D8D676A732}" dt="2023-12-28T16:57:23.162" v="149"/>
          <ac:grpSpMkLst>
            <pc:docMk/>
            <pc:sldMk cId="0" sldId="272"/>
            <ac:grpSpMk id="10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2EB0E454-52F9-4D0C-A8E2-51D8D676A732}" dt="2023-12-28T16:57:23.233" v="172"/>
          <ac:graphicFrameMkLst>
            <pc:docMk/>
            <pc:sldMk cId="0" sldId="272"/>
            <ac:graphicFrameMk id="17" creationId="{9727C5A1-911F-3AAF-DD6E-32C572A03572}"/>
          </ac:graphicFrameMkLst>
        </pc:graphicFrame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73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73"/>
            <ac:spMk id="17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74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74"/>
            <ac:spMk id="15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75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75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76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76"/>
            <ac:spMk id="22" creationId="{00000000-0000-0000-0000-000000000000}"/>
          </ac:spMkLst>
        </pc:spChg>
      </pc:sldChg>
      <pc:sldChg chg="addSp modSp mod">
        <pc:chgData name="Ebrahim, Kamilah" userId="bf238fde-858a-4861-8523-750e6d83bb62" providerId="ADAL" clId="{2EB0E454-52F9-4D0C-A8E2-51D8D676A732}" dt="2023-12-28T16:57:49.179" v="218" actId="1076"/>
        <pc:sldMkLst>
          <pc:docMk/>
          <pc:sldMk cId="0" sldId="277"/>
        </pc:sldMkLst>
        <pc:spChg chg="mod ord">
          <ac:chgData name="Ebrahim, Kamilah" userId="bf238fde-858a-4861-8523-750e6d83bb62" providerId="ADAL" clId="{2EB0E454-52F9-4D0C-A8E2-51D8D676A732}" dt="2023-12-28T16:57:36.721" v="177"/>
          <ac:spMkLst>
            <pc:docMk/>
            <pc:sldMk cId="0" sldId="277"/>
            <ac:spMk id="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40.613" v="216" actId="1076"/>
          <ac:spMkLst>
            <pc:docMk/>
            <pc:sldMk cId="0" sldId="277"/>
            <ac:spMk id="3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43.886" v="217" actId="14100"/>
          <ac:spMkLst>
            <pc:docMk/>
            <pc:sldMk cId="0" sldId="277"/>
            <ac:spMk id="4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36.729" v="183"/>
          <ac:spMkLst>
            <pc:docMk/>
            <pc:sldMk cId="0" sldId="277"/>
            <ac:spMk id="12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36.729" v="187"/>
          <ac:spMkLst>
            <pc:docMk/>
            <pc:sldMk cId="0" sldId="277"/>
            <ac:spMk id="18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36.729" v="189"/>
          <ac:spMkLst>
            <pc:docMk/>
            <pc:sldMk cId="0" sldId="277"/>
            <ac:spMk id="19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36.729" v="193"/>
          <ac:spMkLst>
            <pc:docMk/>
            <pc:sldMk cId="0" sldId="277"/>
            <ac:spMk id="24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36.729" v="195"/>
          <ac:spMkLst>
            <pc:docMk/>
            <pc:sldMk cId="0" sldId="277"/>
            <ac:spMk id="25" creationId="{00000000-0000-0000-0000-000000000000}"/>
          </ac:spMkLst>
        </pc:spChg>
        <pc:spChg chg="mod ord">
          <ac:chgData name="Ebrahim, Kamilah" userId="bf238fde-858a-4861-8523-750e6d83bb62" providerId="ADAL" clId="{2EB0E454-52F9-4D0C-A8E2-51D8D676A732}" dt="2023-12-28T16:57:36.729" v="197"/>
          <ac:spMkLst>
            <pc:docMk/>
            <pc:sldMk cId="0" sldId="277"/>
            <ac:spMk id="26" creationId="{00000000-0000-0000-0000-000000000000}"/>
          </ac:spMkLst>
        </pc:spChg>
        <pc:grpChg chg="mod ord">
          <ac:chgData name="Ebrahim, Kamilah" userId="bf238fde-858a-4861-8523-750e6d83bb62" providerId="ADAL" clId="{2EB0E454-52F9-4D0C-A8E2-51D8D676A732}" dt="2023-12-28T16:57:49.179" v="218" actId="1076"/>
          <ac:grpSpMkLst>
            <pc:docMk/>
            <pc:sldMk cId="0" sldId="277"/>
            <ac:grpSpMk id="5" creationId="{00000000-0000-0000-0000-000000000000}"/>
          </ac:grpSpMkLst>
        </pc:grpChg>
        <pc:grpChg chg="mod ord">
          <ac:chgData name="Ebrahim, Kamilah" userId="bf238fde-858a-4861-8523-750e6d83bb62" providerId="ADAL" clId="{2EB0E454-52F9-4D0C-A8E2-51D8D676A732}" dt="2023-12-28T16:57:36.729" v="185"/>
          <ac:grpSpMkLst>
            <pc:docMk/>
            <pc:sldMk cId="0" sldId="277"/>
            <ac:grpSpMk id="13" creationId="{00000000-0000-0000-0000-000000000000}"/>
          </ac:grpSpMkLst>
        </pc:grpChg>
        <pc:grpChg chg="mod ord">
          <ac:chgData name="Ebrahim, Kamilah" userId="bf238fde-858a-4861-8523-750e6d83bb62" providerId="ADAL" clId="{2EB0E454-52F9-4D0C-A8E2-51D8D676A732}" dt="2023-12-28T16:57:36.729" v="191"/>
          <ac:grpSpMkLst>
            <pc:docMk/>
            <pc:sldMk cId="0" sldId="277"/>
            <ac:grpSpMk id="20" creationId="{00000000-0000-0000-0000-000000000000}"/>
          </ac:grpSpMkLst>
        </pc:grpChg>
        <pc:graphicFrameChg chg="add mod ord modVis replST">
          <ac:chgData name="Ebrahim, Kamilah" userId="bf238fde-858a-4861-8523-750e6d83bb62" providerId="ADAL" clId="{2EB0E454-52F9-4D0C-A8E2-51D8D676A732}" dt="2023-12-28T16:57:36.794" v="214"/>
          <ac:graphicFrameMkLst>
            <pc:docMk/>
            <pc:sldMk cId="0" sldId="277"/>
            <ac:graphicFrameMk id="27" creationId="{308D1BA2-A429-E634-B332-56CCEB257F0E}"/>
          </ac:graphicFrameMkLst>
        </pc:graphicFrameChg>
      </pc:sldChg>
      <pc:sldChg chg="addSp modSp mod">
        <pc:chgData name="Ebrahim, Kamilah" userId="bf238fde-858a-4861-8523-750e6d83bb62" providerId="ADAL" clId="{2EB0E454-52F9-4D0C-A8E2-51D8D676A732}" dt="2023-12-28T17:03:34.516" v="316"/>
        <pc:sldMkLst>
          <pc:docMk/>
          <pc:sldMk cId="0" sldId="278"/>
        </pc:sldMkLst>
        <pc:spChg chg="mod">
          <ac:chgData name="Ebrahim, Kamilah" userId="bf238fde-858a-4861-8523-750e6d83bb62" providerId="ADAL" clId="{2EB0E454-52F9-4D0C-A8E2-51D8D676A732}" dt="2023-12-28T17:03:33.865" v="299" actId="14100"/>
          <ac:spMkLst>
            <pc:docMk/>
            <pc:sldMk cId="0" sldId="278"/>
            <ac:spMk id="2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78"/>
            <ac:spMk id="15" creationId="{00000000-0000-0000-0000-000000000000}"/>
          </ac:spMkLst>
        </pc:spChg>
        <pc:graphicFrameChg chg="add mod ord modVis replST">
          <ac:chgData name="Ebrahim, Kamilah" userId="bf238fde-858a-4861-8523-750e6d83bb62" providerId="ADAL" clId="{2EB0E454-52F9-4D0C-A8E2-51D8D676A732}" dt="2023-12-28T17:03:34.516" v="316"/>
          <ac:graphicFrameMkLst>
            <pc:docMk/>
            <pc:sldMk cId="0" sldId="278"/>
            <ac:graphicFrameMk id="18" creationId="{CE57BF5F-3B06-D3B3-2491-B3A39C99565E}"/>
          </ac:graphicFrameMkLst>
        </pc:graphicFrame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79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79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80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80"/>
            <ac:spMk id="13" creationId="{00000000-0000-0000-0000-000000000000}"/>
          </ac:spMkLst>
        </pc:spChg>
      </pc:sldChg>
      <pc:sldChg chg="modSp mod">
        <pc:chgData name="Ebrahim, Kamilah" userId="bf238fde-858a-4861-8523-750e6d83bb62" providerId="ADAL" clId="{2EB0E454-52F9-4D0C-A8E2-51D8D676A732}" dt="2023-12-28T16:58:11.550" v="220" actId="1076"/>
        <pc:sldMkLst>
          <pc:docMk/>
          <pc:sldMk cId="0" sldId="281"/>
        </pc:sldMkLst>
        <pc:spChg chg="mod">
          <ac:chgData name="Ebrahim, Kamilah" userId="bf238fde-858a-4861-8523-750e6d83bb62" providerId="ADAL" clId="{2EB0E454-52F9-4D0C-A8E2-51D8D676A732}" dt="2023-12-28T16:58:11.550" v="220" actId="1076"/>
          <ac:spMkLst>
            <pc:docMk/>
            <pc:sldMk cId="0" sldId="281"/>
            <ac:spMk id="12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81"/>
            <ac:spMk id="17" creationId="{00000000-0000-0000-0000-000000000000}"/>
          </ac:spMkLst>
        </pc:spChg>
      </pc:sldChg>
      <pc:sldChg chg="modSp mod">
        <pc:chgData name="Ebrahim, Kamilah" userId="bf238fde-858a-4861-8523-750e6d83bb62" providerId="ADAL" clId="{2EB0E454-52F9-4D0C-A8E2-51D8D676A732}" dt="2023-12-28T16:58:27.232" v="223" actId="1076"/>
        <pc:sldMkLst>
          <pc:docMk/>
          <pc:sldMk cId="0" sldId="282"/>
        </pc:sldMkLst>
        <pc:spChg chg="mod">
          <ac:chgData name="Ebrahim, Kamilah" userId="bf238fde-858a-4861-8523-750e6d83bb62" providerId="ADAL" clId="{2EB0E454-52F9-4D0C-A8E2-51D8D676A732}" dt="2023-12-28T16:58:22.491" v="221" actId="14100"/>
          <ac:spMkLst>
            <pc:docMk/>
            <pc:sldMk cId="0" sldId="282"/>
            <ac:spMk id="39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8:27.232" v="223" actId="1076"/>
          <ac:spMkLst>
            <pc:docMk/>
            <pc:sldMk cId="0" sldId="282"/>
            <ac:spMk id="40" creationId="{00000000-0000-0000-0000-000000000000}"/>
          </ac:spMkLst>
        </pc:spChg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82"/>
            <ac:spMk id="58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83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83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2EB0E454-52F9-4D0C-A8E2-51D8D676A732}" dt="2023-12-28T16:55:57.091" v="0"/>
        <pc:sldMkLst>
          <pc:docMk/>
          <pc:sldMk cId="0" sldId="284"/>
        </pc:sld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k cId="0" sldId="284"/>
            <ac:spMk id="8" creationId="{00000000-0000-0000-0000-000000000000}"/>
          </ac:spMkLst>
        </pc:spChg>
      </pc:sldChg>
      <pc:sldMasterChg chg="addSp modSp mod modSldLayout">
        <pc:chgData name="Ebrahim, Kamilah" userId="bf238fde-858a-4861-8523-750e6d83bb62" providerId="ADAL" clId="{2EB0E454-52F9-4D0C-A8E2-51D8D676A732}" dt="2023-12-28T16:56:37.014" v="46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2EB0E454-52F9-4D0C-A8E2-51D8D676A732}" dt="2023-12-28T16:55:57.091" v="0"/>
          <ac:spMkLst>
            <pc:docMk/>
            <pc:sldMasterMk cId="0" sldId="2147483648"/>
            <ac:spMk id="4" creationId="{00000000-0000-0000-0000-000000000000}"/>
          </ac:spMkLst>
        </pc:spChg>
        <pc:graphicFrameChg chg="add mod ord modVis replST">
          <ac:chgData name="Ebrahim, Kamilah" userId="bf238fde-858a-4861-8523-750e6d83bb62" providerId="ADAL" clId="{2EB0E454-52F9-4D0C-A8E2-51D8D676A732}" dt="2023-12-28T16:56:37.014" v="46"/>
          <ac:graphicFrameMkLst>
            <pc:docMk/>
            <pc:sldMasterMk cId="0" sldId="2147483648"/>
            <ac:graphicFrameMk id="7" creationId="{010D71CF-E989-5E99-7240-B25938AD503D}"/>
          </ac:graphicFrameMkLst>
        </pc:graphicFrameChg>
        <pc:sldLayoutChg chg="modSp">
          <pc:chgData name="Ebrahim, Kamilah" userId="bf238fde-858a-4861-8523-750e6d83bb62" providerId="ADAL" clId="{2EB0E454-52F9-4D0C-A8E2-51D8D676A732}" dt="2023-12-28T16:55:57.091" v="0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2EB0E454-52F9-4D0C-A8E2-51D8D676A732}" dt="2023-12-28T16:55:57.091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2EB0E454-52F9-4D0C-A8E2-51D8D676A732}" dt="2023-12-28T16:55:57.091" v="0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2EB0E454-52F9-4D0C-A8E2-51D8D676A732}" dt="2023-12-28T16:55:57.091" v="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2EB0E454-52F9-4D0C-A8E2-51D8D676A732}" dt="2023-12-28T16:55:57.091" v="0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2EB0E454-52F9-4D0C-A8E2-51D8D676A732}" dt="2023-12-28T16:55:57.091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2EB0E454-52F9-4D0C-A8E2-51D8D676A732}" dt="2023-12-28T16:55:57.091" v="0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2EB0E454-52F9-4D0C-A8E2-51D8D676A732}" dt="2023-12-28T16:55:57.091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2EB0E454-52F9-4D0C-A8E2-51D8D676A732}" dt="2023-12-28T16:55:57.091" v="0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2EB0E454-52F9-4D0C-A8E2-51D8D676A732}" dt="2023-12-28T16:55:57.091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979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62317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25581"/>
            <a:ext cx="5584825" cy="434975"/>
          </a:xfrm>
          <a:custGeom>
            <a:avLst/>
            <a:gdLst/>
            <a:ahLst/>
            <a:cxnLst/>
            <a:rect l="l" t="t" r="r" b="b"/>
            <a:pathLst>
              <a:path w="5584825" h="434975">
                <a:moveTo>
                  <a:pt x="5584580" y="0"/>
                </a:moveTo>
                <a:lnTo>
                  <a:pt x="0" y="0"/>
                </a:lnTo>
                <a:lnTo>
                  <a:pt x="0" y="434411"/>
                </a:lnTo>
                <a:lnTo>
                  <a:pt x="5584580" y="434411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06745"/>
            <a:ext cx="5584825" cy="402590"/>
          </a:xfrm>
          <a:custGeom>
            <a:avLst/>
            <a:gdLst/>
            <a:ahLst/>
            <a:cxnLst/>
            <a:rect l="l" t="t" r="r" b="b"/>
            <a:pathLst>
              <a:path w="5584825" h="402590">
                <a:moveTo>
                  <a:pt x="5584580" y="0"/>
                </a:moveTo>
                <a:lnTo>
                  <a:pt x="0" y="0"/>
                </a:lnTo>
                <a:lnTo>
                  <a:pt x="0" y="351647"/>
                </a:lnTo>
                <a:lnTo>
                  <a:pt x="4008" y="371371"/>
                </a:lnTo>
                <a:lnTo>
                  <a:pt x="14922" y="387524"/>
                </a:lnTo>
                <a:lnTo>
                  <a:pt x="31075" y="398439"/>
                </a:lnTo>
                <a:lnTo>
                  <a:pt x="50800" y="402447"/>
                </a:lnTo>
                <a:lnTo>
                  <a:pt x="5533780" y="402447"/>
                </a:lnTo>
                <a:lnTo>
                  <a:pt x="5553505" y="398439"/>
                </a:lnTo>
                <a:lnTo>
                  <a:pt x="5569658" y="387524"/>
                </a:lnTo>
                <a:lnTo>
                  <a:pt x="5580572" y="371371"/>
                </a:lnTo>
                <a:lnTo>
                  <a:pt x="5584580" y="351647"/>
                </a:lnTo>
                <a:lnTo>
                  <a:pt x="55845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010D71CF-E989-5E99-7240-B25938AD50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8265402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0D71CF-E989-5E99-7240-B25938AD50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79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86126"/>
            <a:ext cx="2807335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3162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slide" Target="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slide" Target="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slide" Target="slide29.xml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9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slide" Target="slide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7679" y="864816"/>
            <a:ext cx="1844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6.7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Tree-Based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222" y="1420874"/>
            <a:ext cx="1191895" cy="47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60" dirty="0">
                <a:latin typeface="Microsoft Sans Serif"/>
                <a:cs typeface="Microsoft Sans Serif"/>
              </a:rPr>
              <a:t>Kamilah Ebrahim</a:t>
            </a:r>
            <a:endParaRPr sz="11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University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Toronto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17970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Trees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167077"/>
            <a:ext cx="5337810" cy="79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40" dirty="0">
                <a:latin typeface="Microsoft Sans Serif"/>
                <a:cs typeface="Microsoft Sans Serif"/>
              </a:rPr>
              <a:t>classification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used</a:t>
            </a:r>
            <a:r>
              <a:rPr sz="1100" spc="-8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80" dirty="0">
                <a:latin typeface="Microsoft Sans Serif"/>
                <a:cs typeface="Microsoft Sans Serif"/>
              </a:rPr>
              <a:t>make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predictions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-8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qualitative </a:t>
            </a:r>
            <a:r>
              <a:rPr sz="1100" spc="-75" dirty="0">
                <a:latin typeface="Microsoft Sans Serif"/>
                <a:cs typeface="Microsoft Sans Serif"/>
              </a:rPr>
              <a:t>response.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It </a:t>
            </a:r>
            <a:r>
              <a:rPr sz="1100" spc="-85" dirty="0">
                <a:latin typeface="Microsoft Sans Serif"/>
                <a:cs typeface="Microsoft Sans Serif"/>
              </a:rPr>
              <a:t>assigns 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most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commonly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Microsoft Sans Serif"/>
                <a:cs typeface="Microsoft Sans Serif"/>
              </a:rPr>
              <a:t>occurring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class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region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which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observation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belongs.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5" dirty="0">
                <a:latin typeface="Microsoft Sans Serif"/>
                <a:cs typeface="Microsoft Sans Serif"/>
              </a:rPr>
              <a:t>Before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describe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method,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define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three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indices.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10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828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Classification</a:t>
            </a:r>
            <a:r>
              <a:rPr spc="15" dirty="0"/>
              <a:t> </a:t>
            </a:r>
            <a:r>
              <a:rPr spc="-30" dirty="0"/>
              <a:t>Error</a:t>
            </a:r>
            <a:r>
              <a:rPr spc="10" dirty="0"/>
              <a:t> </a:t>
            </a:r>
            <a:r>
              <a:rPr spc="-30" dirty="0"/>
              <a:t>Rate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16432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744" y="969961"/>
            <a:ext cx="5556250" cy="12303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62560">
              <a:lnSpc>
                <a:spcPct val="102699"/>
              </a:lnSpc>
              <a:spcBef>
                <a:spcPts val="55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classification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65" dirty="0">
                <a:latin typeface="Trebuchet MS"/>
                <a:cs typeface="Trebuchet MS"/>
              </a:rPr>
              <a:t>error</a:t>
            </a:r>
            <a:r>
              <a:rPr sz="1100" b="1" spc="7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rate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fraction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region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do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belong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common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class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region.</a:t>
            </a:r>
            <a:endParaRPr sz="1100" dirty="0">
              <a:latin typeface="Microsoft Sans Serif"/>
              <a:cs typeface="Microsoft Sans Serif"/>
            </a:endParaRPr>
          </a:p>
          <a:p>
            <a:pPr marL="27940" algn="ctr">
              <a:lnSpc>
                <a:spcPts val="1210"/>
              </a:lnSpc>
              <a:spcBef>
                <a:spcPts val="1130"/>
              </a:spcBef>
            </a:pPr>
            <a:r>
              <a:rPr sz="1100" spc="225" dirty="0">
                <a:latin typeface="Cambria"/>
                <a:cs typeface="Cambria"/>
              </a:rPr>
              <a:t>𝐸 </a:t>
            </a:r>
            <a:r>
              <a:rPr sz="1100" spc="-114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20" dirty="0">
                <a:latin typeface="Georgia"/>
                <a:cs typeface="Georgia"/>
              </a:rPr>
              <a:t>max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15" dirty="0">
                <a:latin typeface="Cambria"/>
                <a:cs typeface="Cambria"/>
              </a:rPr>
              <a:t>(</a:t>
            </a:r>
            <a:r>
              <a:rPr sz="1100" spc="-100" dirty="0">
                <a:latin typeface="Cambria"/>
                <a:cs typeface="Cambria"/>
              </a:rPr>
              <a:t>𝑝</a:t>
            </a:r>
            <a:r>
              <a:rPr sz="1100" spc="10" dirty="0">
                <a:latin typeface="Cambria"/>
                <a:cs typeface="Cambria"/>
              </a:rPr>
              <a:t>̂</a:t>
            </a:r>
            <a:r>
              <a:rPr sz="1125" spc="247" baseline="-22222" dirty="0">
                <a:latin typeface="Cambria"/>
                <a:cs typeface="Cambria"/>
              </a:rPr>
              <a:t>𝑚</a:t>
            </a:r>
            <a:r>
              <a:rPr sz="1125" spc="315" baseline="-22222" dirty="0">
                <a:latin typeface="Cambria"/>
                <a:cs typeface="Cambria"/>
              </a:rPr>
              <a:t>𝑘</a:t>
            </a:r>
            <a:r>
              <a:rPr sz="1100" spc="15" dirty="0">
                <a:latin typeface="Cambria"/>
                <a:cs typeface="Cambria"/>
              </a:rPr>
              <a:t>)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Cambria"/>
                <a:cs typeface="Cambria"/>
              </a:rPr>
              <a:t>𝑝̂</a:t>
            </a:r>
            <a:r>
              <a:rPr sz="1125" spc="52" baseline="-22222" dirty="0">
                <a:latin typeface="Cambria"/>
                <a:cs typeface="Cambria"/>
              </a:rPr>
              <a:t>𝑚   </a:t>
            </a:r>
            <a:endParaRPr lang="en-US" sz="1125" spc="52" baseline="-22222" dirty="0">
              <a:latin typeface="Cambria"/>
              <a:cs typeface="Cambria"/>
            </a:endParaRPr>
          </a:p>
          <a:p>
            <a:pPr marL="27940" algn="ctr">
              <a:lnSpc>
                <a:spcPts val="1210"/>
              </a:lnSpc>
              <a:spcBef>
                <a:spcPts val="1130"/>
              </a:spcBef>
            </a:pP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proportion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Cambria"/>
                <a:cs typeface="Cambria"/>
              </a:rPr>
              <a:t>𝑚</a:t>
            </a:r>
            <a:r>
              <a:rPr sz="1100" spc="35" dirty="0">
                <a:latin typeface="Microsoft Sans Serif"/>
                <a:cs typeface="Microsoft Sans Serif"/>
              </a:rPr>
              <a:t>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region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Cambria"/>
                <a:cs typeface="Cambria"/>
              </a:rPr>
              <a:t>𝑘</a:t>
            </a:r>
            <a:r>
              <a:rPr sz="1100" spc="10" dirty="0">
                <a:latin typeface="Microsoft Sans Serif"/>
                <a:cs typeface="Microsoft Sans Serif"/>
              </a:rPr>
              <a:t>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class.</a:t>
            </a:r>
            <a:endParaRPr sz="1100" dirty="0">
              <a:latin typeface="Microsoft Sans Serif"/>
              <a:cs typeface="Microsoft Sans Serif"/>
            </a:endParaRPr>
          </a:p>
          <a:p>
            <a:pPr marL="315595">
              <a:lnSpc>
                <a:spcPts val="509"/>
              </a:lnSpc>
            </a:pPr>
            <a:endParaRPr sz="550" dirty="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350"/>
              </a:spcBef>
            </a:pPr>
            <a:r>
              <a:rPr sz="1100" spc="-85" dirty="0">
                <a:latin typeface="Microsoft Sans Serif"/>
                <a:cs typeface="Microsoft Sans Serif"/>
              </a:rPr>
              <a:t>We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want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small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100" dirty="0">
                <a:latin typeface="Cambria"/>
                <a:cs typeface="Cambria"/>
              </a:rPr>
              <a:t>𝐸</a:t>
            </a:r>
            <a:r>
              <a:rPr sz="1100" spc="100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606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Entro</a:t>
            </a:r>
            <a:r>
              <a:rPr spc="-65" dirty="0"/>
              <a:t>p</a:t>
            </a:r>
            <a:r>
              <a:rPr spc="-55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0514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744" y="1027187"/>
            <a:ext cx="4790440" cy="1133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latin typeface="Trebuchet MS"/>
                <a:cs typeface="Trebuchet MS"/>
              </a:rPr>
              <a:t>Entropy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another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measure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total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variance.</a:t>
            </a:r>
            <a:endParaRPr sz="1100">
              <a:latin typeface="Microsoft Sans Serif"/>
              <a:cs typeface="Microsoft Sans Serif"/>
            </a:endParaRPr>
          </a:p>
          <a:p>
            <a:pPr marL="464820" algn="ctr">
              <a:lnSpc>
                <a:spcPct val="100000"/>
              </a:lnSpc>
              <a:spcBef>
                <a:spcPts val="1120"/>
              </a:spcBef>
            </a:pPr>
            <a:r>
              <a:rPr sz="750" spc="229" dirty="0">
                <a:latin typeface="Cambria"/>
                <a:cs typeface="Cambria"/>
              </a:rPr>
              <a:t>𝐾</a:t>
            </a:r>
            <a:endParaRPr sz="750">
              <a:latin typeface="Cambria"/>
              <a:cs typeface="Cambria"/>
            </a:endParaRPr>
          </a:p>
          <a:p>
            <a:pPr marL="2082800">
              <a:lnSpc>
                <a:spcPct val="100000"/>
              </a:lnSpc>
              <a:spcBef>
                <a:spcPts val="45"/>
              </a:spcBef>
            </a:pPr>
            <a:r>
              <a:rPr sz="1100" spc="240" dirty="0">
                <a:latin typeface="Cambria"/>
                <a:cs typeface="Cambria"/>
              </a:rPr>
              <a:t>𝐷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-105" dirty="0">
                <a:latin typeface="Cambria"/>
                <a:cs typeface="Cambria"/>
              </a:rPr>
              <a:t>𝑝</a:t>
            </a:r>
            <a:r>
              <a:rPr sz="1100" spc="10" dirty="0">
                <a:latin typeface="Cambria"/>
                <a:cs typeface="Cambria"/>
              </a:rPr>
              <a:t>̂</a:t>
            </a:r>
            <a:r>
              <a:rPr sz="1125" spc="247" baseline="-22222" dirty="0">
                <a:latin typeface="Cambria"/>
                <a:cs typeface="Cambria"/>
              </a:rPr>
              <a:t>𝑚𝑘</a:t>
            </a:r>
            <a:r>
              <a:rPr sz="1125" spc="104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Georgia"/>
                <a:cs typeface="Georgia"/>
              </a:rPr>
              <a:t>log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-105" dirty="0">
                <a:latin typeface="Cambria"/>
                <a:cs typeface="Cambria"/>
              </a:rPr>
              <a:t>𝑝</a:t>
            </a:r>
            <a:r>
              <a:rPr sz="1100" spc="10" dirty="0">
                <a:latin typeface="Cambria"/>
                <a:cs typeface="Cambria"/>
              </a:rPr>
              <a:t>̂</a:t>
            </a:r>
            <a:r>
              <a:rPr sz="1125" spc="247" baseline="-22222" dirty="0">
                <a:latin typeface="Cambria"/>
                <a:cs typeface="Cambria"/>
              </a:rPr>
              <a:t>𝑚</a:t>
            </a:r>
            <a:r>
              <a:rPr sz="1125" spc="315" baseline="-22222" dirty="0">
                <a:latin typeface="Cambria"/>
                <a:cs typeface="Cambria"/>
              </a:rPr>
              <a:t>𝑘</a:t>
            </a:r>
            <a:r>
              <a:rPr sz="1100" spc="8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469900" algn="ctr">
              <a:lnSpc>
                <a:spcPct val="100000"/>
              </a:lnSpc>
              <a:spcBef>
                <a:spcPts val="265"/>
              </a:spcBef>
            </a:pPr>
            <a:r>
              <a:rPr sz="750" spc="95" dirty="0">
                <a:latin typeface="Cambria"/>
                <a:cs typeface="Cambria"/>
              </a:rPr>
              <a:t>𝑘=1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8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600"/>
              </a:spcBef>
            </a:pPr>
            <a:r>
              <a:rPr sz="1100" spc="140" dirty="0">
                <a:latin typeface="Cambria"/>
                <a:cs typeface="Cambria"/>
              </a:rPr>
              <a:t>𝐸</a:t>
            </a:r>
            <a:r>
              <a:rPr sz="1100" spc="175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small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node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contains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predominantly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single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hink-cell data - do not delete" hidden="1">
            <a:extLst>
              <a:ext uri="{FF2B5EF4-FFF2-40B4-BE49-F238E27FC236}">
                <a16:creationId xmlns:a16="http://schemas.microsoft.com/office/drawing/2014/main" id="{8C183E73-0688-2C08-123B-31DCCB6E8B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8787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2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83E73-0688-2C08-123B-31DCCB6E8B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743" y="923267"/>
            <a:ext cx="5635625" cy="1457960"/>
            <a:chOff x="87743" y="923267"/>
            <a:chExt cx="5635625" cy="14579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1055115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923267"/>
              <a:ext cx="5584825" cy="1457960"/>
            </a:xfrm>
            <a:custGeom>
              <a:avLst/>
              <a:gdLst/>
              <a:ahLst/>
              <a:cxnLst/>
              <a:rect l="l" t="t" r="r" b="b"/>
              <a:pathLst>
                <a:path w="5584825" h="1457960">
                  <a:moveTo>
                    <a:pt x="5584580" y="0"/>
                  </a:moveTo>
                  <a:lnTo>
                    <a:pt x="0" y="0"/>
                  </a:lnTo>
                  <a:lnTo>
                    <a:pt x="0" y="1457488"/>
                  </a:lnTo>
                  <a:lnTo>
                    <a:pt x="5584580" y="1457488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099383"/>
              <a:ext cx="5584825" cy="1230630"/>
            </a:xfrm>
            <a:custGeom>
              <a:avLst/>
              <a:gdLst/>
              <a:ahLst/>
              <a:cxnLst/>
              <a:rect l="l" t="t" r="r" b="b"/>
              <a:pathLst>
                <a:path w="5584825" h="1230630">
                  <a:moveTo>
                    <a:pt x="5584580" y="0"/>
                  </a:moveTo>
                  <a:lnTo>
                    <a:pt x="0" y="0"/>
                  </a:lnTo>
                  <a:lnTo>
                    <a:pt x="0" y="1179771"/>
                  </a:lnTo>
                  <a:lnTo>
                    <a:pt x="4008" y="1199495"/>
                  </a:lnTo>
                  <a:lnTo>
                    <a:pt x="14922" y="1215648"/>
                  </a:lnTo>
                  <a:lnTo>
                    <a:pt x="31075" y="1226562"/>
                  </a:lnTo>
                  <a:lnTo>
                    <a:pt x="50800" y="1230571"/>
                  </a:lnTo>
                  <a:lnTo>
                    <a:pt x="5533780" y="1230571"/>
                  </a:lnTo>
                  <a:lnTo>
                    <a:pt x="5553505" y="1226562"/>
                  </a:lnTo>
                  <a:lnTo>
                    <a:pt x="5569658" y="1215648"/>
                  </a:lnTo>
                  <a:lnTo>
                    <a:pt x="5580572" y="1199495"/>
                  </a:lnTo>
                  <a:lnTo>
                    <a:pt x="5584580" y="1179771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1129172"/>
              <a:ext cx="114103" cy="11410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873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Classification</a:t>
            </a:r>
            <a:r>
              <a:rPr spc="-30" dirty="0"/>
              <a:t> </a:t>
            </a:r>
            <a:r>
              <a:rPr spc="-65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66342"/>
            <a:ext cx="5584825" cy="201930"/>
          </a:xfrm>
          <a:custGeom>
            <a:avLst/>
            <a:gdLst/>
            <a:ahLst/>
            <a:cxnLst/>
            <a:rect l="l" t="t" r="r" b="b"/>
            <a:pathLst>
              <a:path w="5584825" h="20193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421"/>
                </a:lnTo>
                <a:lnTo>
                  <a:pt x="5584580" y="201421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3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36125"/>
            <a:ext cx="4725556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complete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building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tree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summarised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993" y="11169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796" y="1645380"/>
            <a:ext cx="114103" cy="1141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993" y="16331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796" y="1989540"/>
            <a:ext cx="114300" cy="286385"/>
            <a:chOff x="227796" y="1989540"/>
            <a:chExt cx="114300" cy="2863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1989540"/>
              <a:ext cx="114103" cy="1141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2161609"/>
              <a:ext cx="114103" cy="11410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1993" y="1976556"/>
            <a:ext cx="66040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1074952"/>
            <a:ext cx="5231130" cy="1225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Microsoft Sans Serif"/>
                <a:cs typeface="Microsoft Sans Serif"/>
              </a:rPr>
              <a:t>Build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-8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21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recursive </a:t>
            </a:r>
            <a:r>
              <a:rPr sz="1100" b="1" spc="-45" dirty="0">
                <a:latin typeface="Trebuchet MS"/>
                <a:cs typeface="Trebuchet MS"/>
              </a:rPr>
              <a:t>binary </a:t>
            </a:r>
            <a:r>
              <a:rPr sz="1100" b="1" spc="-20" dirty="0">
                <a:latin typeface="Trebuchet MS"/>
                <a:cs typeface="Trebuchet MS"/>
              </a:rPr>
              <a:t>splitting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training </a:t>
            </a:r>
            <a:r>
              <a:rPr sz="1100" spc="-30" dirty="0">
                <a:latin typeface="Microsoft Sans Serif"/>
                <a:cs typeface="Microsoft Sans Serif"/>
              </a:rPr>
              <a:t>data.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You</a:t>
            </a:r>
            <a:r>
              <a:rPr sz="1100" spc="15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15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use 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Gini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index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entropy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goal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minimizing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it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every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split.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Stop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when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terminal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node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has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some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fixed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observations.</a:t>
            </a:r>
            <a:endParaRPr sz="1100">
              <a:latin typeface="Microsoft Sans Serif"/>
              <a:cs typeface="Microsoft Sans Serif"/>
            </a:endParaRPr>
          </a:p>
          <a:p>
            <a:pPr marL="12700" marR="189230">
              <a:lnSpc>
                <a:spcPct val="102600"/>
              </a:lnSpc>
            </a:pPr>
            <a:r>
              <a:rPr sz="1100" spc="-45" dirty="0">
                <a:latin typeface="Microsoft Sans Serif"/>
                <a:cs typeface="Microsoft Sans Serif"/>
              </a:rPr>
              <a:t>Perform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cost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complexity</a:t>
            </a:r>
            <a:r>
              <a:rPr sz="1100" b="1" spc="70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pruning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many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values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Cambria"/>
                <a:cs typeface="Cambria"/>
              </a:rPr>
              <a:t>𝛼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obtain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sequence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best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subtrees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classification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error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rate.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5" dirty="0">
                <a:latin typeface="Microsoft Sans Serif"/>
                <a:cs typeface="Microsoft Sans Serif"/>
              </a:rPr>
              <a:t>Use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K-fold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cross-validation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Cambria"/>
                <a:cs typeface="Cambria"/>
              </a:rPr>
              <a:t>𝛼</a:t>
            </a:r>
            <a:r>
              <a:rPr sz="1100" spc="2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Return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subtree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step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2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corresponds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chosen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value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Cambria"/>
                <a:cs typeface="Cambria"/>
              </a:rPr>
              <a:t>𝛼</a:t>
            </a:r>
            <a:r>
              <a:rPr sz="1100" spc="2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3759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Exercises:</a:t>
            </a:r>
            <a:r>
              <a:rPr spc="175" dirty="0"/>
              <a:t> </a:t>
            </a:r>
            <a:r>
              <a:rPr spc="-65" dirty="0"/>
              <a:t>Trees</a:t>
            </a:r>
            <a:r>
              <a:rPr spc="25" dirty="0"/>
              <a:t> </a:t>
            </a:r>
            <a:r>
              <a:rPr spc="-50" dirty="0"/>
              <a:t>for</a:t>
            </a:r>
            <a:r>
              <a:rPr spc="20" dirty="0"/>
              <a:t> </a:t>
            </a:r>
            <a:r>
              <a:rPr spc="-60" dirty="0"/>
              <a:t>Regression</a:t>
            </a:r>
            <a:r>
              <a:rPr spc="25" dirty="0"/>
              <a:t> </a:t>
            </a:r>
            <a:r>
              <a:rPr spc="-60" dirty="0"/>
              <a:t>and</a:t>
            </a:r>
            <a:r>
              <a:rPr spc="25" dirty="0"/>
              <a:t> </a:t>
            </a:r>
            <a:r>
              <a:rPr spc="-20" dirty="0"/>
              <a:t>Classification}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14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9025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837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6485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898675"/>
            <a:ext cx="4654550" cy="13163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65" dirty="0">
                <a:latin typeface="Microsoft Sans Serif"/>
                <a:cs typeface="Microsoft Sans Serif"/>
              </a:rPr>
              <a:t>Open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Based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Exercises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Markdown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Jupyter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Notebook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file.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over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“Fitting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Trees”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section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together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54000"/>
              </a:lnSpc>
            </a:pPr>
            <a:r>
              <a:rPr sz="1100" spc="-70" dirty="0">
                <a:latin typeface="Microsoft Sans Serif"/>
                <a:cs typeface="Microsoft Sans Serif"/>
              </a:rPr>
              <a:t>7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minutes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students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complete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questions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section.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Questions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should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completed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home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time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does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allow.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over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“Fitting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Regression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Trees”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section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together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7646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Pros</a:t>
            </a:r>
            <a:r>
              <a:rPr spc="15" dirty="0"/>
              <a:t> </a:t>
            </a:r>
            <a:r>
              <a:rPr spc="-60" dirty="0"/>
              <a:t>and</a:t>
            </a:r>
            <a:r>
              <a:rPr spc="15" dirty="0"/>
              <a:t> </a:t>
            </a:r>
            <a:r>
              <a:rPr spc="-40" dirty="0"/>
              <a:t>Cons</a:t>
            </a:r>
            <a:r>
              <a:rPr spc="15" dirty="0"/>
              <a:t> </a:t>
            </a:r>
            <a:r>
              <a:rPr spc="-40" dirty="0"/>
              <a:t>of</a:t>
            </a:r>
            <a:r>
              <a:rPr spc="15" dirty="0"/>
              <a:t> </a:t>
            </a:r>
            <a:r>
              <a:rPr spc="-65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67625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2574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83855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00084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35818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634146"/>
            <a:ext cx="5361940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472565" indent="-277495">
              <a:lnSpc>
                <a:spcPct val="154000"/>
              </a:lnSpc>
              <a:spcBef>
                <a:spcPts val="100"/>
              </a:spcBef>
            </a:pPr>
            <a:r>
              <a:rPr sz="1100" spc="-60" dirty="0">
                <a:latin typeface="Microsoft Sans Serif"/>
                <a:cs typeface="Microsoft Sans Serif"/>
              </a:rPr>
              <a:t>Advantages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classification: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very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easy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interpret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40" dirty="0">
                <a:latin typeface="Microsoft Sans Serif"/>
                <a:cs typeface="Microsoft Sans Serif"/>
              </a:rPr>
              <a:t>They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displayed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graphically</a:t>
            </a:r>
            <a:endParaRPr sz="1100">
              <a:latin typeface="Microsoft Sans Serif"/>
              <a:cs typeface="Microsoft Sans Serif"/>
            </a:endParaRPr>
          </a:p>
          <a:p>
            <a:pPr marL="12700" marR="609600" indent="276860">
              <a:lnSpc>
                <a:spcPct val="154000"/>
              </a:lnSpc>
            </a:pPr>
            <a:r>
              <a:rPr sz="1100" spc="-40" dirty="0">
                <a:latin typeface="Microsoft Sans Serif"/>
                <a:cs typeface="Microsoft Sans Serif"/>
              </a:rPr>
              <a:t>They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handle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qualitative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predictors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without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need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dummy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variables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Disadvantages: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predictive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accuracy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lower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other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methods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675"/>
              </a:spcBef>
            </a:pPr>
            <a:r>
              <a:rPr sz="1100" spc="-40" dirty="0">
                <a:latin typeface="Microsoft Sans Serif"/>
                <a:cs typeface="Microsoft Sans Serif"/>
              </a:rPr>
              <a:t>They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very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robust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small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change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cause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change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hink-cell data - do not delete" hidden="1">
            <a:extLst>
              <a:ext uri="{FF2B5EF4-FFF2-40B4-BE49-F238E27FC236}">
                <a16:creationId xmlns:a16="http://schemas.microsoft.com/office/drawing/2014/main" id="{87F4B5F7-9425-390D-0638-311A47E0A3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5448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2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F4B5F7-9425-390D-0638-311A47E0A3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87743" y="1404860"/>
            <a:ext cx="5635625" cy="941705"/>
            <a:chOff x="87743" y="1404860"/>
            <a:chExt cx="5635625" cy="94170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1535176"/>
              <a:ext cx="5584580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8544" y="1404860"/>
              <a:ext cx="5584825" cy="941705"/>
            </a:xfrm>
            <a:custGeom>
              <a:avLst/>
              <a:gdLst/>
              <a:ahLst/>
              <a:cxnLst/>
              <a:rect l="l" t="t" r="r" b="b"/>
              <a:pathLst>
                <a:path w="5584825" h="941705">
                  <a:moveTo>
                    <a:pt x="5584580" y="0"/>
                  </a:moveTo>
                  <a:lnTo>
                    <a:pt x="0" y="0"/>
                  </a:lnTo>
                  <a:lnTo>
                    <a:pt x="0" y="941401"/>
                  </a:lnTo>
                  <a:lnTo>
                    <a:pt x="5584580" y="941401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579458"/>
              <a:ext cx="5584825" cy="716280"/>
            </a:xfrm>
            <a:custGeom>
              <a:avLst/>
              <a:gdLst/>
              <a:ahLst/>
              <a:cxnLst/>
              <a:rect l="l" t="t" r="r" b="b"/>
              <a:pathLst>
                <a:path w="5584825" h="716280">
                  <a:moveTo>
                    <a:pt x="5584580" y="0"/>
                  </a:moveTo>
                  <a:lnTo>
                    <a:pt x="0" y="0"/>
                  </a:lnTo>
                  <a:lnTo>
                    <a:pt x="0" y="665202"/>
                  </a:lnTo>
                  <a:lnTo>
                    <a:pt x="4008" y="684927"/>
                  </a:lnTo>
                  <a:lnTo>
                    <a:pt x="14922" y="701080"/>
                  </a:lnTo>
                  <a:lnTo>
                    <a:pt x="31075" y="711994"/>
                  </a:lnTo>
                  <a:lnTo>
                    <a:pt x="50800" y="716003"/>
                  </a:lnTo>
                  <a:lnTo>
                    <a:pt x="5533780" y="716003"/>
                  </a:lnTo>
                  <a:lnTo>
                    <a:pt x="5553505" y="711994"/>
                  </a:lnTo>
                  <a:lnTo>
                    <a:pt x="5569658" y="701080"/>
                  </a:lnTo>
                  <a:lnTo>
                    <a:pt x="5580572" y="684927"/>
                  </a:lnTo>
                  <a:lnTo>
                    <a:pt x="5584580" y="665202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1609220"/>
              <a:ext cx="114103" cy="1141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1781324"/>
              <a:ext cx="114103" cy="11410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630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Bagging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94942"/>
            <a:ext cx="54489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Microsoft Sans Serif"/>
                <a:cs typeface="Microsoft Sans Serif"/>
              </a:rPr>
              <a:t>Bagging, </a:t>
            </a:r>
            <a:r>
              <a:rPr sz="1100" spc="-70" dirty="0">
                <a:latin typeface="Microsoft Sans Serif"/>
                <a:cs typeface="Microsoft Sans Serif"/>
              </a:rPr>
              <a:t>also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known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bootstrap,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 </a:t>
            </a:r>
            <a:r>
              <a:rPr sz="1100" spc="10" dirty="0">
                <a:latin typeface="Microsoft Sans Serif"/>
                <a:cs typeface="Microsoft Sans Serif"/>
              </a:rPr>
              <a:t>that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1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applied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 </a:t>
            </a:r>
            <a:r>
              <a:rPr sz="1100" spc="-55" dirty="0">
                <a:latin typeface="Microsoft Sans Serif"/>
                <a:cs typeface="Microsoft Sans Serif"/>
              </a:rPr>
              <a:t>order </a:t>
            </a:r>
            <a:r>
              <a:rPr sz="1100" spc="-28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reduce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their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variance.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results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improved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accuracy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but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worse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interpretability.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1347926"/>
            <a:ext cx="5584825" cy="200025"/>
          </a:xfrm>
          <a:custGeom>
            <a:avLst/>
            <a:gdLst/>
            <a:ahLst/>
            <a:cxnLst/>
            <a:rect l="l" t="t" r="r" b="b"/>
            <a:pathLst>
              <a:path w="5584825" h="200025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903"/>
                </a:lnTo>
                <a:lnTo>
                  <a:pt x="5584580" y="199903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3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544" y="1316186"/>
            <a:ext cx="1982356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Bagging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Trees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993" y="1597030"/>
            <a:ext cx="66040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796" y="2125462"/>
            <a:ext cx="114103" cy="1141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1993" y="211247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550847"/>
            <a:ext cx="4716780" cy="713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75" dirty="0">
                <a:latin typeface="Microsoft Sans Serif"/>
                <a:cs typeface="Microsoft Sans Serif"/>
              </a:rPr>
              <a:t>Sample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bootstrapped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sets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set.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spc="-35" dirty="0">
                <a:latin typeface="Microsoft Sans Serif"/>
                <a:cs typeface="Microsoft Sans Serif"/>
              </a:rPr>
              <a:t>Construct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60" dirty="0">
                <a:latin typeface="Cambria"/>
                <a:cs typeface="Cambria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bootstrapped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sets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leave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them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unpruned.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6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given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observation,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average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resulting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predictions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trees.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9727C5A1-911F-3AAF-DD6E-32C572A035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862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727C5A1-911F-3AAF-DD6E-32C572A035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743" y="877686"/>
            <a:ext cx="5635625" cy="1113155"/>
            <a:chOff x="87743" y="877686"/>
            <a:chExt cx="5635625" cy="111315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1009688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877686"/>
              <a:ext cx="5584825" cy="1113155"/>
            </a:xfrm>
            <a:custGeom>
              <a:avLst/>
              <a:gdLst/>
              <a:ahLst/>
              <a:cxnLst/>
              <a:rect l="l" t="t" r="r" b="b"/>
              <a:pathLst>
                <a:path w="5584825" h="1113155">
                  <a:moveTo>
                    <a:pt x="5584580" y="0"/>
                  </a:moveTo>
                  <a:lnTo>
                    <a:pt x="0" y="0"/>
                  </a:lnTo>
                  <a:lnTo>
                    <a:pt x="0" y="1112849"/>
                  </a:lnTo>
                  <a:lnTo>
                    <a:pt x="5584580" y="1112849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053954"/>
              <a:ext cx="5584825" cy="885825"/>
            </a:xfrm>
            <a:custGeom>
              <a:avLst/>
              <a:gdLst/>
              <a:ahLst/>
              <a:cxnLst/>
              <a:rect l="l" t="t" r="r" b="b"/>
              <a:pathLst>
                <a:path w="5584825" h="885825">
                  <a:moveTo>
                    <a:pt x="5584580" y="0"/>
                  </a:moveTo>
                  <a:lnTo>
                    <a:pt x="0" y="0"/>
                  </a:lnTo>
                  <a:lnTo>
                    <a:pt x="0" y="834980"/>
                  </a:lnTo>
                  <a:lnTo>
                    <a:pt x="4008" y="854704"/>
                  </a:lnTo>
                  <a:lnTo>
                    <a:pt x="14922" y="870857"/>
                  </a:lnTo>
                  <a:lnTo>
                    <a:pt x="31075" y="881771"/>
                  </a:lnTo>
                  <a:lnTo>
                    <a:pt x="50800" y="885780"/>
                  </a:lnTo>
                  <a:lnTo>
                    <a:pt x="5533780" y="885780"/>
                  </a:lnTo>
                  <a:lnTo>
                    <a:pt x="5553505" y="881771"/>
                  </a:lnTo>
                  <a:lnTo>
                    <a:pt x="5569658" y="870857"/>
                  </a:lnTo>
                  <a:lnTo>
                    <a:pt x="5580572" y="854704"/>
                  </a:lnTo>
                  <a:lnTo>
                    <a:pt x="5584580" y="834980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A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630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Bagging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20762"/>
            <a:ext cx="5584825" cy="201930"/>
          </a:xfrm>
          <a:custGeom>
            <a:avLst/>
            <a:gdLst/>
            <a:ahLst/>
            <a:cxnLst/>
            <a:rect l="l" t="t" r="r" b="b"/>
            <a:pathLst>
              <a:path w="5584825" h="20193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573"/>
                </a:lnTo>
                <a:lnTo>
                  <a:pt x="5584580" y="201573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5EA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790698"/>
            <a:ext cx="173799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Bagging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Trees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023048"/>
            <a:ext cx="5508625" cy="1438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18224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Sample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bootstrapped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sets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set.</a:t>
            </a:r>
            <a:endParaRPr sz="1100">
              <a:latin typeface="Microsoft Sans Serif"/>
              <a:cs typeface="Microsoft Sans Serif"/>
            </a:endParaRPr>
          </a:p>
          <a:p>
            <a:pPr marL="12700" marR="467995">
              <a:lnSpc>
                <a:spcPct val="102600"/>
              </a:lnSpc>
              <a:spcBef>
                <a:spcPts val="5"/>
              </a:spcBef>
              <a:buAutoNum type="arabicPeriod"/>
              <a:tabLst>
                <a:tab pos="18224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Construct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60" dirty="0">
                <a:latin typeface="Cambria"/>
                <a:cs typeface="Cambria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classification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bootstrapped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sets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leave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them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unpruned.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buAutoNum type="arabicPeriod"/>
              <a:tabLst>
                <a:tab pos="181610" algn="l"/>
              </a:tabLst>
            </a:pPr>
            <a:r>
              <a:rPr sz="1100" spc="-60" dirty="0">
                <a:latin typeface="Microsoft Sans Serif"/>
                <a:cs typeface="Microsoft Sans Serif"/>
              </a:rPr>
              <a:t>For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given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test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observation,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record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results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take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commonly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occurring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class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among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predictions.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 marR="9525">
              <a:lnSpc>
                <a:spcPct val="102600"/>
              </a:lnSpc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great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importance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long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it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suﬀiciently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error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relatively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constant.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154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Out-of-Bag</a:t>
            </a:r>
            <a:r>
              <a:rPr spc="20" dirty="0"/>
              <a:t> </a:t>
            </a:r>
            <a:r>
              <a:rPr spc="-30" dirty="0"/>
              <a:t>Error</a:t>
            </a:r>
            <a:r>
              <a:rPr spc="20" dirty="0"/>
              <a:t> </a:t>
            </a:r>
            <a:r>
              <a:rPr spc="-20" dirty="0"/>
              <a:t>Estimation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9191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7727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485696"/>
            <a:ext cx="5017135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54000"/>
              </a:lnSpc>
              <a:spcBef>
                <a:spcPts val="100"/>
              </a:spcBef>
            </a:pPr>
            <a:r>
              <a:rPr sz="1100" spc="-30" dirty="0">
                <a:latin typeface="Microsoft Sans Serif"/>
                <a:cs typeface="Microsoft Sans Serif"/>
              </a:rPr>
              <a:t>Out-of-bag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error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estimation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used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estimate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error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bagged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model.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Each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bagged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uses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average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two</a:t>
            </a:r>
            <a:r>
              <a:rPr sz="1100" spc="2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thirds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35" dirty="0">
                <a:latin typeface="Microsoft Sans Serif"/>
                <a:cs typeface="Microsoft Sans Serif"/>
              </a:rPr>
              <a:t>fit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remaining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call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out-of-bag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(OOB)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outlined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by: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796" y="1664185"/>
            <a:ext cx="114103" cy="1141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1993" y="165199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609990"/>
            <a:ext cx="5099685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604">
              <a:lnSpc>
                <a:spcPct val="102600"/>
              </a:lnSpc>
              <a:spcBef>
                <a:spcPts val="55"/>
              </a:spcBef>
            </a:pPr>
            <a:r>
              <a:rPr sz="1100" spc="-6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observation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response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which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was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OOB.</a:t>
            </a:r>
            <a:endParaRPr sz="1100">
              <a:latin typeface="Microsoft Sans Serif"/>
              <a:cs typeface="Microsoft Sans Serif"/>
            </a:endParaRPr>
          </a:p>
          <a:p>
            <a:pPr marL="12700" marR="227329">
              <a:lnSpc>
                <a:spcPct val="102600"/>
              </a:lnSpc>
              <a:spcBef>
                <a:spcPts val="680"/>
              </a:spcBef>
            </a:pPr>
            <a:r>
              <a:rPr sz="1100" spc="-70" dirty="0">
                <a:latin typeface="Microsoft Sans Serif"/>
                <a:cs typeface="Microsoft Sans Serif"/>
              </a:rPr>
              <a:t>Average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quantitative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responses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common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qualitative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response.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50" dirty="0">
                <a:latin typeface="Microsoft Sans Serif"/>
                <a:cs typeface="Microsoft Sans Serif"/>
              </a:rPr>
              <a:t>Compute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classification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error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use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estimated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error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bagged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model.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796" y="2094382"/>
            <a:ext cx="114103" cy="1141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1993" y="208218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796" y="2524566"/>
            <a:ext cx="114103" cy="1141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993" y="251158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220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Random </a:t>
            </a:r>
            <a:r>
              <a:rPr spc="-50" dirty="0"/>
              <a:t>Forests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96136"/>
            <a:ext cx="5635625" cy="1153160"/>
            <a:chOff x="87743" y="896136"/>
            <a:chExt cx="5635625" cy="1153160"/>
          </a:xfrm>
        </p:grpSpPr>
        <p:sp>
          <p:nvSpPr>
            <p:cNvPr id="4" name="object 4"/>
            <p:cNvSpPr/>
            <p:nvPr/>
          </p:nvSpPr>
          <p:spPr>
            <a:xfrm>
              <a:off x="87743" y="896136"/>
              <a:ext cx="5584825" cy="82550"/>
            </a:xfrm>
            <a:custGeom>
              <a:avLst/>
              <a:gdLst/>
              <a:ahLst/>
              <a:cxnLst/>
              <a:rect l="l" t="t" r="r" b="b"/>
              <a:pathLst>
                <a:path w="5584825" h="82550">
                  <a:moveTo>
                    <a:pt x="553378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4580" y="82384"/>
                  </a:lnTo>
                  <a:lnTo>
                    <a:pt x="5584580" y="50800"/>
                  </a:lnTo>
                  <a:lnTo>
                    <a:pt x="5580572" y="31075"/>
                  </a:lnTo>
                  <a:lnTo>
                    <a:pt x="5569658" y="14922"/>
                  </a:lnTo>
                  <a:lnTo>
                    <a:pt x="5553505" y="4008"/>
                  </a:lnTo>
                  <a:lnTo>
                    <a:pt x="5533780" y="0"/>
                  </a:lnTo>
                  <a:close/>
                </a:path>
              </a:pathLst>
            </a:custGeom>
            <a:solidFill>
              <a:srgbClr val="E5EA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959388"/>
              <a:ext cx="5584825" cy="1090295"/>
            </a:xfrm>
            <a:custGeom>
              <a:avLst/>
              <a:gdLst/>
              <a:ahLst/>
              <a:cxnLst/>
              <a:rect l="l" t="t" r="r" b="b"/>
              <a:pathLst>
                <a:path w="5584825" h="1090295">
                  <a:moveTo>
                    <a:pt x="5584580" y="0"/>
                  </a:moveTo>
                  <a:lnTo>
                    <a:pt x="0" y="0"/>
                  </a:lnTo>
                  <a:lnTo>
                    <a:pt x="0" y="1089821"/>
                  </a:lnTo>
                  <a:lnTo>
                    <a:pt x="5584580" y="1089821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3" y="940551"/>
              <a:ext cx="5584825" cy="1057910"/>
            </a:xfrm>
            <a:custGeom>
              <a:avLst/>
              <a:gdLst/>
              <a:ahLst/>
              <a:cxnLst/>
              <a:rect l="l" t="t" r="r" b="b"/>
              <a:pathLst>
                <a:path w="5584825" h="1057910">
                  <a:moveTo>
                    <a:pt x="5584580" y="0"/>
                  </a:moveTo>
                  <a:lnTo>
                    <a:pt x="0" y="0"/>
                  </a:lnTo>
                  <a:lnTo>
                    <a:pt x="0" y="1007057"/>
                  </a:lnTo>
                  <a:lnTo>
                    <a:pt x="4008" y="1026781"/>
                  </a:lnTo>
                  <a:lnTo>
                    <a:pt x="14922" y="1042934"/>
                  </a:lnTo>
                  <a:lnTo>
                    <a:pt x="31075" y="1053849"/>
                  </a:lnTo>
                  <a:lnTo>
                    <a:pt x="50800" y="1057857"/>
                  </a:lnTo>
                  <a:lnTo>
                    <a:pt x="5533780" y="1057857"/>
                  </a:lnTo>
                  <a:lnTo>
                    <a:pt x="5553505" y="1053849"/>
                  </a:lnTo>
                  <a:lnTo>
                    <a:pt x="5569658" y="1042934"/>
                  </a:lnTo>
                  <a:lnTo>
                    <a:pt x="5580572" y="1026781"/>
                  </a:lnTo>
                  <a:lnTo>
                    <a:pt x="5584580" y="1007057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A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1353" y="131658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3926" y="0"/>
                  </a:lnTo>
                </a:path>
              </a:pathLst>
            </a:custGeom>
            <a:ln w="5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39441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669628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244" y="615084"/>
            <a:ext cx="5648325" cy="2162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Random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forests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operate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very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similarly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bagging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but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often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provide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better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results.</a:t>
            </a:r>
            <a:endParaRPr sz="1100">
              <a:latin typeface="Microsoft Sans Serif"/>
              <a:cs typeface="Microsoft Sans Serif"/>
            </a:endParaRPr>
          </a:p>
          <a:p>
            <a:pPr marL="283210" indent="-16954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28384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Sample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bootstrapped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sets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set.</a:t>
            </a:r>
            <a:endParaRPr sz="1100">
              <a:latin typeface="Microsoft Sans Serif"/>
              <a:cs typeface="Microsoft Sans Serif"/>
            </a:endParaRPr>
          </a:p>
          <a:p>
            <a:pPr marL="113664" marR="146050">
              <a:lnSpc>
                <a:spcPct val="102600"/>
              </a:lnSpc>
              <a:buAutoNum type="arabicPeriod"/>
              <a:tabLst>
                <a:tab pos="283845" algn="l"/>
                <a:tab pos="409702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Construct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bootstrapped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sets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but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when</a:t>
            </a:r>
            <a:r>
              <a:rPr sz="1650" spc="-104" baseline="-32828" dirty="0">
                <a:latin typeface="Cambria"/>
                <a:cs typeface="Cambria"/>
              </a:rPr>
              <a:t>√</a:t>
            </a:r>
            <a:r>
              <a:rPr sz="1100" spc="-70" dirty="0">
                <a:latin typeface="Microsoft Sans Serif"/>
                <a:cs typeface="Microsoft Sans Serif"/>
              </a:rPr>
              <a:t>building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split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recursive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binary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splitting,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only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random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subset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Cambria"/>
                <a:cs typeface="Cambria"/>
              </a:rPr>
              <a:t>𝑚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≈	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-45" dirty="0">
                <a:latin typeface="Cambria"/>
                <a:cs typeface="Cambria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predictors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 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considered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  </a:t>
            </a:r>
            <a:r>
              <a:rPr sz="1100" spc="-50" dirty="0">
                <a:latin typeface="Microsoft Sans Serif"/>
                <a:cs typeface="Microsoft Sans Serif"/>
              </a:rPr>
              <a:t>candidates.</a:t>
            </a:r>
            <a:endParaRPr sz="1100">
              <a:latin typeface="Microsoft Sans Serif"/>
              <a:cs typeface="Microsoft Sans Serif"/>
            </a:endParaRPr>
          </a:p>
          <a:p>
            <a:pPr marL="113664" marR="43180">
              <a:lnSpc>
                <a:spcPct val="102600"/>
              </a:lnSpc>
              <a:spcBef>
                <a:spcPts val="5"/>
              </a:spcBef>
              <a:buAutoNum type="arabicPeriod"/>
              <a:tabLst>
                <a:tab pos="283210" algn="l"/>
              </a:tabLst>
            </a:pPr>
            <a:r>
              <a:rPr sz="1100" spc="-60" dirty="0">
                <a:latin typeface="Microsoft Sans Serif"/>
                <a:cs typeface="Microsoft Sans Serif"/>
              </a:rPr>
              <a:t>For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given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test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observation,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record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results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take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average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commonly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occurring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class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among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predictions.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391160" marR="213360">
              <a:lnSpc>
                <a:spcPct val="102699"/>
              </a:lnSpc>
            </a:pPr>
            <a:r>
              <a:rPr sz="1100" spc="-65" dirty="0">
                <a:latin typeface="Microsoft Sans Serif"/>
                <a:cs typeface="Microsoft Sans Serif"/>
              </a:rPr>
              <a:t>Choosing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between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60" dirty="0">
                <a:latin typeface="Cambria"/>
                <a:cs typeface="Cambria"/>
              </a:rPr>
              <a:t>𝑚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&lt;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𝑝</a:t>
            </a:r>
            <a:r>
              <a:rPr sz="1100" spc="140" dirty="0">
                <a:latin typeface="Cambria"/>
                <a:cs typeface="Cambria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predictors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split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ensures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always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powerful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predictors.</a:t>
            </a:r>
            <a:endParaRPr sz="1100">
              <a:latin typeface="Microsoft Sans Serif"/>
              <a:cs typeface="Microsoft Sans Serif"/>
            </a:endParaRPr>
          </a:p>
          <a:p>
            <a:pPr marL="391160">
              <a:lnSpc>
                <a:spcPct val="100000"/>
              </a:lnSpc>
              <a:spcBef>
                <a:spcPts val="715"/>
              </a:spcBef>
            </a:pP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results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uncorrelated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lower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resulting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variance.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19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Intr</a:t>
            </a:r>
            <a:r>
              <a:rPr spc="-30" dirty="0"/>
              <a:t>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9349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951608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723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67838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779" y="992630"/>
            <a:ext cx="5508625" cy="16576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section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will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cover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tree-based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methods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classification.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These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methods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easy</a:t>
            </a:r>
            <a:r>
              <a:rPr sz="1100" spc="-9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5" dirty="0">
                <a:latin typeface="Microsoft Sans Serif"/>
                <a:cs typeface="Microsoft Sans Serif"/>
              </a:rPr>
              <a:t>interpret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yet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their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accuracy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good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other</a:t>
            </a:r>
            <a:r>
              <a:rPr sz="1100" spc="23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methods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have 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seen.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276225" indent="-277495">
              <a:lnSpc>
                <a:spcPct val="154000"/>
              </a:lnSpc>
            </a:pPr>
            <a:r>
              <a:rPr sz="1100" spc="-8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also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cover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several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methods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combine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multiple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overcome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problem: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endParaRPr lang="en-US" sz="1100" spc="-280" dirty="0">
              <a:latin typeface="Microsoft Sans Serif"/>
              <a:cs typeface="Microsoft Sans Serif"/>
            </a:endParaRPr>
          </a:p>
          <a:p>
            <a:pPr marL="289560" marR="276225" indent="-277495">
              <a:lnSpc>
                <a:spcPct val="154000"/>
              </a:lnSpc>
            </a:pPr>
            <a:r>
              <a:rPr lang="en-US" sz="1100" spc="-280" dirty="0">
                <a:latin typeface="Microsoft Sans Serif"/>
                <a:cs typeface="Microsoft Sans Serif"/>
              </a:rPr>
              <a:t>	</a:t>
            </a:r>
            <a:r>
              <a:rPr sz="1100" spc="-50" dirty="0">
                <a:latin typeface="Microsoft Sans Serif"/>
                <a:cs typeface="Microsoft Sans Serif"/>
              </a:rPr>
              <a:t>Bagging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4312920">
              <a:lnSpc>
                <a:spcPct val="154000"/>
              </a:lnSpc>
            </a:pPr>
            <a:r>
              <a:rPr sz="1100" spc="-65" dirty="0">
                <a:latin typeface="Microsoft Sans Serif"/>
                <a:cs typeface="Microsoft Sans Serif"/>
              </a:rPr>
              <a:t>Random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forests </a:t>
            </a:r>
            <a:r>
              <a:rPr sz="1100" spc="-28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Boosting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75" dirty="0">
                <a:latin typeface="Microsoft Sans Serif"/>
                <a:cs typeface="Microsoft Sans Serif"/>
              </a:rPr>
              <a:t>Bayesian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additive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3006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Exercises:</a:t>
            </a:r>
            <a:r>
              <a:rPr spc="170" dirty="0"/>
              <a:t> </a:t>
            </a:r>
            <a:r>
              <a:rPr spc="-35" dirty="0"/>
              <a:t>Bagging</a:t>
            </a:r>
            <a:r>
              <a:rPr spc="20" dirty="0"/>
              <a:t> </a:t>
            </a:r>
            <a:r>
              <a:rPr spc="-60" dirty="0"/>
              <a:t>and</a:t>
            </a:r>
            <a:r>
              <a:rPr spc="15" dirty="0"/>
              <a:t> </a:t>
            </a:r>
            <a:r>
              <a:rPr spc="-45" dirty="0"/>
              <a:t>Random</a:t>
            </a:r>
            <a:r>
              <a:rPr spc="20" dirty="0"/>
              <a:t> </a:t>
            </a:r>
            <a:r>
              <a:rPr spc="-50" dirty="0"/>
              <a:t>Forests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002561"/>
            <a:ext cx="4654550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65" dirty="0">
                <a:latin typeface="Microsoft Sans Serif"/>
                <a:cs typeface="Microsoft Sans Serif"/>
              </a:rPr>
              <a:t>Open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Based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Exercises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Markdown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Jupyter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Notebook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file.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over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“Bagging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Random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Forests”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section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together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54000"/>
              </a:lnSpc>
            </a:pPr>
            <a:r>
              <a:rPr sz="1100" spc="-70" dirty="0">
                <a:latin typeface="Microsoft Sans Serif"/>
                <a:cs typeface="Microsoft Sans Serif"/>
              </a:rPr>
              <a:t>2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minutes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students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complete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questions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section.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Questions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should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completed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home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time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does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allow.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20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68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B</a:t>
            </a:r>
            <a:r>
              <a:rPr spc="55" dirty="0"/>
              <a:t>o</a:t>
            </a:r>
            <a:r>
              <a:rPr spc="-40" dirty="0"/>
              <a:t>osting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4292"/>
            <a:ext cx="55086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Microsoft Sans Serif"/>
                <a:cs typeface="Microsoft Sans Serif"/>
              </a:rPr>
              <a:t>Boosting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very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different from </a:t>
            </a:r>
            <a:r>
              <a:rPr sz="1100" spc="-55" dirty="0">
                <a:latin typeface="Microsoft Sans Serif"/>
                <a:cs typeface="Microsoft Sans Serif"/>
              </a:rPr>
              <a:t>bagging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since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it </a:t>
            </a:r>
            <a:r>
              <a:rPr sz="1100" spc="-70" dirty="0">
                <a:latin typeface="Microsoft Sans Serif"/>
                <a:cs typeface="Microsoft Sans Serif"/>
              </a:rPr>
              <a:t>grows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sequential,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information from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previously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grown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trees.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Although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also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applied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classification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will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only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outline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procedure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trees.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130766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11857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984692"/>
            <a:ext cx="5210175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15185">
              <a:lnSpc>
                <a:spcPct val="154000"/>
              </a:lnSpc>
              <a:spcBef>
                <a:spcPts val="100"/>
              </a:spcBef>
            </a:pPr>
            <a:r>
              <a:rPr sz="1100" spc="15" dirty="0">
                <a:latin typeface="Microsoft Sans Serif"/>
                <a:cs typeface="Microsoft Sans Serif"/>
              </a:rPr>
              <a:t>Fit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usual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way.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Compute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residuals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  <a:p>
            <a:pPr marL="12700" marR="596900">
              <a:lnSpc>
                <a:spcPct val="154000"/>
              </a:lnSpc>
            </a:pPr>
            <a:r>
              <a:rPr sz="1100" spc="15" dirty="0">
                <a:latin typeface="Microsoft Sans Serif"/>
                <a:cs typeface="Microsoft Sans Serif"/>
              </a:rPr>
              <a:t>Fit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new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Cambria"/>
                <a:cs typeface="Cambria"/>
              </a:rPr>
              <a:t>𝑑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nodes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residuals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response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values.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Take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base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99"/>
              </a:lnSpc>
              <a:spcBef>
                <a:spcPts val="675"/>
              </a:spcBef>
            </a:pPr>
            <a:r>
              <a:rPr sz="1100" spc="-40" dirty="0">
                <a:latin typeface="Microsoft Sans Serif"/>
                <a:cs typeface="Microsoft Sans Serif"/>
              </a:rPr>
              <a:t>Update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residuals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fit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new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adding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shrunken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version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base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65" dirty="0">
                <a:latin typeface="Microsoft Sans Serif"/>
                <a:cs typeface="Microsoft Sans Serif"/>
              </a:rPr>
              <a:t>Repeat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step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5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30" dirty="0">
                <a:latin typeface="Cambria"/>
                <a:cs typeface="Cambria"/>
              </a:rPr>
              <a:t>𝐵</a:t>
            </a:r>
            <a:r>
              <a:rPr sz="1100" spc="140" dirty="0">
                <a:latin typeface="Cambria"/>
                <a:cs typeface="Cambria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times.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388881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37668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1646986"/>
            <a:ext cx="114103" cy="1141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1993" y="163399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905101"/>
            <a:ext cx="114103" cy="1141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993" y="189211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2163216"/>
            <a:ext cx="114103" cy="1141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1993" y="214942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2593400"/>
            <a:ext cx="114103" cy="1141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1993" y="258041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844" y="2797300"/>
            <a:ext cx="2700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formal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algorithm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following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slide.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hink-cell data - do not delete" hidden="1">
            <a:extLst>
              <a:ext uri="{FF2B5EF4-FFF2-40B4-BE49-F238E27FC236}">
                <a16:creationId xmlns:a16="http://schemas.microsoft.com/office/drawing/2014/main" id="{308D1BA2-A429-E634-B332-56CCEB257F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8098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2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8D1BA2-A429-E634-B332-56CCEB257F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743" y="415408"/>
            <a:ext cx="5635625" cy="2635250"/>
            <a:chOff x="87743" y="449022"/>
            <a:chExt cx="5635625" cy="263525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580885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449022"/>
              <a:ext cx="5584825" cy="2635250"/>
            </a:xfrm>
            <a:custGeom>
              <a:avLst/>
              <a:gdLst/>
              <a:ahLst/>
              <a:cxnLst/>
              <a:rect l="l" t="t" r="r" b="b"/>
              <a:pathLst>
                <a:path w="5584825" h="2635250">
                  <a:moveTo>
                    <a:pt x="5584580" y="0"/>
                  </a:moveTo>
                  <a:lnTo>
                    <a:pt x="0" y="0"/>
                  </a:lnTo>
                  <a:lnTo>
                    <a:pt x="0" y="2635021"/>
                  </a:lnTo>
                  <a:lnTo>
                    <a:pt x="5584580" y="2635021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625138"/>
              <a:ext cx="5584825" cy="2408555"/>
            </a:xfrm>
            <a:custGeom>
              <a:avLst/>
              <a:gdLst/>
              <a:ahLst/>
              <a:cxnLst/>
              <a:rect l="l" t="t" r="r" b="b"/>
              <a:pathLst>
                <a:path w="5584825" h="2408555">
                  <a:moveTo>
                    <a:pt x="5584580" y="0"/>
                  </a:moveTo>
                  <a:lnTo>
                    <a:pt x="0" y="0"/>
                  </a:lnTo>
                  <a:lnTo>
                    <a:pt x="0" y="2357304"/>
                  </a:lnTo>
                  <a:lnTo>
                    <a:pt x="4008" y="2377028"/>
                  </a:lnTo>
                  <a:lnTo>
                    <a:pt x="14922" y="2393181"/>
                  </a:lnTo>
                  <a:lnTo>
                    <a:pt x="31075" y="2404095"/>
                  </a:lnTo>
                  <a:lnTo>
                    <a:pt x="50800" y="2408104"/>
                  </a:lnTo>
                  <a:lnTo>
                    <a:pt x="5533780" y="2408104"/>
                  </a:lnTo>
                  <a:lnTo>
                    <a:pt x="5553505" y="2404095"/>
                  </a:lnTo>
                  <a:lnTo>
                    <a:pt x="5569658" y="2393181"/>
                  </a:lnTo>
                  <a:lnTo>
                    <a:pt x="5580572" y="2377028"/>
                  </a:lnTo>
                  <a:lnTo>
                    <a:pt x="5584580" y="2357304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654945"/>
              <a:ext cx="114103" cy="1141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844984"/>
              <a:ext cx="114103" cy="1141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1017088"/>
              <a:ext cx="114103" cy="11410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68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B</a:t>
            </a:r>
            <a:r>
              <a:rPr spc="55" dirty="0"/>
              <a:t>o</a:t>
            </a:r>
            <a:r>
              <a:rPr spc="-40" dirty="0"/>
              <a:t>osting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392112"/>
            <a:ext cx="5584825" cy="201930"/>
          </a:xfrm>
          <a:custGeom>
            <a:avLst/>
            <a:gdLst/>
            <a:ahLst/>
            <a:cxnLst/>
            <a:rect l="l" t="t" r="r" b="b"/>
            <a:pathLst>
              <a:path w="5584825" h="201929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421"/>
                </a:lnTo>
                <a:lnTo>
                  <a:pt x="5584580" y="201421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3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361895"/>
            <a:ext cx="2210956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Boosting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Trees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993" y="642739"/>
            <a:ext cx="66040" cy="478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796" y="1218450"/>
            <a:ext cx="118745" cy="1323340"/>
            <a:chOff x="227796" y="1218450"/>
            <a:chExt cx="118745" cy="132334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165" y="121845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165" y="1407642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165" y="2030158"/>
              <a:ext cx="65201" cy="652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96" y="2427255"/>
              <a:ext cx="114103" cy="1141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51993" y="241426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7532" y="577743"/>
            <a:ext cx="4622165" cy="242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3399"/>
              </a:lnSpc>
              <a:spcBef>
                <a:spcPts val="95"/>
              </a:spcBef>
            </a:pPr>
            <a:r>
              <a:rPr sz="1100" spc="15" dirty="0">
                <a:latin typeface="Microsoft Sans Serif"/>
                <a:cs typeface="Microsoft Sans Serif"/>
              </a:rPr>
              <a:t>Fit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compute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resulting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residuals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Cambria"/>
                <a:cs typeface="Cambria"/>
              </a:rPr>
              <a:t>𝑟</a:t>
            </a:r>
            <a:r>
              <a:rPr sz="1125" spc="52" baseline="-22222" dirty="0">
                <a:latin typeface="Cambria"/>
                <a:cs typeface="Cambria"/>
              </a:rPr>
              <a:t>𝑖</a:t>
            </a:r>
            <a:r>
              <a:rPr sz="1100" spc="35" dirty="0">
                <a:latin typeface="Microsoft Sans Serif"/>
                <a:cs typeface="Microsoft Sans Serif"/>
              </a:rPr>
              <a:t>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(𝑥)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blank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Cambria"/>
                <a:cs typeface="Cambria"/>
              </a:rPr>
              <a:t>𝑟</a:t>
            </a:r>
            <a:r>
              <a:rPr sz="1125" spc="44" baseline="-22222" dirty="0">
                <a:latin typeface="Cambria"/>
                <a:cs typeface="Cambria"/>
              </a:rPr>
              <a:t>𝑖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𝑦</a:t>
            </a:r>
            <a:r>
              <a:rPr sz="1125" spc="7" baseline="-22222" dirty="0">
                <a:latin typeface="Cambria"/>
                <a:cs typeface="Cambria"/>
              </a:rPr>
              <a:t>𝑖</a:t>
            </a:r>
            <a:r>
              <a:rPr sz="1125" spc="120" baseline="-22222" dirty="0">
                <a:latin typeface="Cambria"/>
                <a:cs typeface="Cambria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Cambria"/>
                <a:cs typeface="Cambria"/>
              </a:rPr>
              <a:t>𝑖</a:t>
            </a:r>
            <a:r>
              <a:rPr sz="1100" spc="1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85" dirty="0">
                <a:latin typeface="Microsoft Sans Serif"/>
                <a:cs typeface="Microsoft Sans Serif"/>
              </a:rPr>
              <a:t>F</a:t>
            </a:r>
            <a:r>
              <a:rPr sz="1100" spc="-105" dirty="0">
                <a:latin typeface="Microsoft Sans Serif"/>
                <a:cs typeface="Microsoft Sans Serif"/>
              </a:rPr>
              <a:t>o</a:t>
            </a:r>
            <a:r>
              <a:rPr sz="1100" spc="5" dirty="0">
                <a:latin typeface="Microsoft Sans Serif"/>
                <a:cs typeface="Microsoft Sans Serif"/>
              </a:rPr>
              <a:t>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10" dirty="0">
                <a:latin typeface="Cambria"/>
                <a:cs typeface="Cambria"/>
              </a:rPr>
              <a:t>𝑏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1,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2,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220" dirty="0">
                <a:latin typeface="Cambria"/>
                <a:cs typeface="Cambria"/>
              </a:rPr>
              <a:t>𝐵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endParaRPr sz="1100" dirty="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Microsoft Sans Serif"/>
                <a:cs typeface="Microsoft Sans Serif"/>
              </a:rPr>
              <a:t>Fit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25" spc="-375" baseline="29629" dirty="0">
                <a:latin typeface="Cambria"/>
                <a:cs typeface="Cambria"/>
              </a:rPr>
              <a:t>𝑏</a:t>
            </a:r>
            <a:r>
              <a:rPr sz="1650" baseline="15151" dirty="0">
                <a:latin typeface="Cambria"/>
                <a:cs typeface="Cambria"/>
              </a:rPr>
              <a:t>̂  </a:t>
            </a:r>
            <a:r>
              <a:rPr sz="1650" spc="-127" baseline="15151" dirty="0">
                <a:latin typeface="Cambria"/>
                <a:cs typeface="Cambria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Cambria"/>
                <a:cs typeface="Cambria"/>
              </a:rPr>
              <a:t>𝑑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internal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</a:t>
            </a:r>
            <a:r>
              <a:rPr sz="1100" spc="-30" dirty="0">
                <a:latin typeface="Microsoft Sans Serif"/>
                <a:cs typeface="Microsoft Sans Serif"/>
              </a:rPr>
              <a:t>o</a:t>
            </a:r>
            <a:r>
              <a:rPr sz="1100" spc="-105" dirty="0">
                <a:latin typeface="Microsoft Sans Serif"/>
                <a:cs typeface="Microsoft Sans Serif"/>
              </a:rPr>
              <a:t>des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85" dirty="0">
                <a:latin typeface="Cambria"/>
                <a:cs typeface="Cambria"/>
              </a:rPr>
              <a:t>(</a:t>
            </a:r>
            <a:r>
              <a:rPr sz="1100" spc="285" dirty="0">
                <a:latin typeface="Cambria"/>
                <a:cs typeface="Cambria"/>
              </a:rPr>
              <a:t>𝑋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𝑟</a:t>
            </a:r>
            <a:r>
              <a:rPr sz="1100" spc="15" dirty="0">
                <a:latin typeface="Cambria"/>
                <a:cs typeface="Cambria"/>
              </a:rPr>
              <a:t>)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100" spc="-55" dirty="0">
                <a:latin typeface="Microsoft Sans Serif"/>
                <a:cs typeface="Microsoft Sans Serif"/>
              </a:rPr>
              <a:t>U</a:t>
            </a:r>
            <a:r>
              <a:rPr sz="1100" spc="-10" dirty="0">
                <a:latin typeface="Microsoft Sans Serif"/>
                <a:cs typeface="Microsoft Sans Serif"/>
              </a:rPr>
              <a:t>p</a:t>
            </a:r>
            <a:r>
              <a:rPr sz="1100" spc="-45" dirty="0">
                <a:latin typeface="Microsoft Sans Serif"/>
                <a:cs typeface="Microsoft Sans Serif"/>
              </a:rPr>
              <a:t>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-75" baseline="15151" dirty="0">
                <a:latin typeface="Cambria"/>
                <a:cs typeface="Cambria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b</a:t>
            </a:r>
            <a:r>
              <a:rPr sz="1100" spc="-50" dirty="0">
                <a:latin typeface="Microsoft Sans Serif"/>
                <a:cs typeface="Microsoft Sans Serif"/>
              </a:rPr>
              <a:t>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adding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shrun</a:t>
            </a:r>
            <a:r>
              <a:rPr sz="1100" spc="-80" dirty="0">
                <a:latin typeface="Microsoft Sans Serif"/>
                <a:cs typeface="Microsoft Sans Serif"/>
              </a:rPr>
              <a:t>k</a:t>
            </a:r>
            <a:r>
              <a:rPr sz="1100" spc="-90" dirty="0">
                <a:latin typeface="Microsoft Sans Serif"/>
                <a:cs typeface="Microsoft Sans Serif"/>
              </a:rPr>
              <a:t>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version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25" spc="-375" baseline="29629" dirty="0">
                <a:latin typeface="Cambria"/>
                <a:cs typeface="Cambria"/>
              </a:rPr>
              <a:t>𝑏</a:t>
            </a:r>
            <a:endParaRPr sz="1125" baseline="29629" dirty="0">
              <a:latin typeface="Cambria"/>
              <a:cs typeface="Cambria"/>
            </a:endParaRPr>
          </a:p>
          <a:p>
            <a:pPr marL="659765" algn="ctr">
              <a:lnSpc>
                <a:spcPct val="100000"/>
              </a:lnSpc>
              <a:spcBef>
                <a:spcPts val="1130"/>
              </a:spcBef>
            </a:pP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(</a:t>
            </a:r>
            <a:r>
              <a:rPr sz="1100" spc="60" dirty="0">
                <a:latin typeface="Cambria"/>
                <a:cs typeface="Cambria"/>
              </a:rPr>
              <a:t>𝑥)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00" dirty="0">
                <a:latin typeface="Cambria"/>
                <a:cs typeface="Cambria"/>
              </a:rPr>
              <a:t>←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(</a:t>
            </a:r>
            <a:r>
              <a:rPr sz="1100" spc="60" dirty="0">
                <a:latin typeface="Cambria"/>
                <a:cs typeface="Cambria"/>
              </a:rPr>
              <a:t>𝑥)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65" dirty="0">
                <a:latin typeface="Cambria"/>
                <a:cs typeface="Cambria"/>
              </a:rPr>
              <a:t>𝜆</a:t>
            </a: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25" spc="-375" baseline="29629" dirty="0">
                <a:latin typeface="Cambria"/>
                <a:cs typeface="Cambria"/>
              </a:rPr>
              <a:t>𝑏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52" baseline="15151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(𝑥)</a:t>
            </a:r>
            <a:endParaRPr sz="1100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100" spc="-40" dirty="0">
                <a:latin typeface="Microsoft Sans Serif"/>
                <a:cs typeface="Microsoft Sans Serif"/>
              </a:rPr>
              <a:t>Update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residuals</a:t>
            </a:r>
            <a:endParaRPr sz="1100" dirty="0">
              <a:latin typeface="Microsoft Sans Serif"/>
              <a:cs typeface="Microsoft Sans Serif"/>
            </a:endParaRPr>
          </a:p>
          <a:p>
            <a:pPr marL="659765" algn="ct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Cambria"/>
                <a:cs typeface="Cambria"/>
              </a:rPr>
              <a:t>𝑟</a:t>
            </a:r>
            <a:r>
              <a:rPr sz="1125" spc="375" baseline="-22222" dirty="0">
                <a:latin typeface="Cambria"/>
                <a:cs typeface="Cambria"/>
              </a:rPr>
              <a:t>𝑖 </a:t>
            </a:r>
            <a:r>
              <a:rPr sz="1125" spc="44" baseline="-22222" dirty="0">
                <a:latin typeface="Cambria"/>
                <a:cs typeface="Cambria"/>
              </a:rPr>
              <a:t> </a:t>
            </a:r>
            <a:r>
              <a:rPr sz="1100" spc="200" dirty="0">
                <a:latin typeface="Cambria"/>
                <a:cs typeface="Cambria"/>
              </a:rPr>
              <a:t>←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𝑟</a:t>
            </a:r>
            <a:r>
              <a:rPr sz="1125" spc="375" baseline="-22222" dirty="0">
                <a:latin typeface="Cambria"/>
                <a:cs typeface="Cambria"/>
              </a:rPr>
              <a:t>𝑖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65" dirty="0">
                <a:latin typeface="Cambria"/>
                <a:cs typeface="Cambria"/>
              </a:rPr>
              <a:t>𝜆</a:t>
            </a: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25" spc="-375" baseline="29629" dirty="0">
                <a:latin typeface="Cambria"/>
                <a:cs typeface="Cambria"/>
              </a:rPr>
              <a:t>𝑏</a:t>
            </a:r>
            <a:r>
              <a:rPr sz="1650" baseline="15151" dirty="0">
                <a:latin typeface="Cambria"/>
                <a:cs typeface="Cambria"/>
              </a:rPr>
              <a:t>̂ </a:t>
            </a:r>
            <a:r>
              <a:rPr sz="1650" spc="-30" baseline="15151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</a:t>
            </a:r>
            <a:r>
              <a:rPr sz="1100" spc="75" dirty="0">
                <a:latin typeface="Cambria"/>
                <a:cs typeface="Cambria"/>
              </a:rPr>
              <a:t>𝑥</a:t>
            </a:r>
            <a:r>
              <a:rPr sz="1125" spc="442" baseline="-22222" dirty="0">
                <a:latin typeface="Cambria"/>
                <a:cs typeface="Cambria"/>
              </a:rPr>
              <a:t>𝑖</a:t>
            </a:r>
            <a:r>
              <a:rPr sz="1100" spc="15" dirty="0">
                <a:latin typeface="Cambria"/>
                <a:cs typeface="Cambria"/>
              </a:rPr>
              <a:t>)</a:t>
            </a:r>
            <a:endParaRPr sz="1100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100" spc="-5" dirty="0">
                <a:latin typeface="Microsoft Sans Serif"/>
                <a:cs typeface="Microsoft Sans Serif"/>
              </a:rPr>
              <a:t>Output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boosted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endParaRPr sz="1100" dirty="0">
              <a:latin typeface="Microsoft Sans Serif"/>
              <a:cs typeface="Microsoft Sans Serif"/>
            </a:endParaRPr>
          </a:p>
          <a:p>
            <a:pPr marL="686435" algn="ctr">
              <a:lnSpc>
                <a:spcPct val="100000"/>
              </a:lnSpc>
              <a:spcBef>
                <a:spcPts val="15"/>
              </a:spcBef>
            </a:pPr>
            <a:r>
              <a:rPr sz="750" spc="185" dirty="0">
                <a:latin typeface="Cambria"/>
                <a:cs typeface="Cambria"/>
              </a:rPr>
              <a:t>𝐵</a:t>
            </a:r>
            <a:endParaRPr sz="750" dirty="0">
              <a:latin typeface="Cambria"/>
              <a:cs typeface="Cambria"/>
            </a:endParaRPr>
          </a:p>
          <a:p>
            <a:pPr marL="659765" algn="ctr">
              <a:lnSpc>
                <a:spcPct val="100000"/>
              </a:lnSpc>
              <a:spcBef>
                <a:spcPts val="45"/>
              </a:spcBef>
            </a:pP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(</a:t>
            </a:r>
            <a:r>
              <a:rPr sz="1100" spc="60" dirty="0">
                <a:latin typeface="Cambria"/>
                <a:cs typeface="Cambria"/>
              </a:rPr>
              <a:t>𝑥)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65" dirty="0">
                <a:latin typeface="Cambria"/>
                <a:cs typeface="Cambria"/>
              </a:rPr>
              <a:t>𝜆</a:t>
            </a: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25" spc="-375" baseline="29629" dirty="0">
                <a:latin typeface="Cambria"/>
                <a:cs typeface="Cambria"/>
              </a:rPr>
              <a:t>𝑏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52" baseline="15151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(𝑥)</a:t>
            </a:r>
            <a:endParaRPr sz="1100" dirty="0">
              <a:latin typeface="Cambria"/>
              <a:cs typeface="Cambria"/>
            </a:endParaRPr>
          </a:p>
          <a:p>
            <a:pPr marL="686435" algn="ctr">
              <a:lnSpc>
                <a:spcPct val="100000"/>
              </a:lnSpc>
              <a:spcBef>
                <a:spcPts val="265"/>
              </a:spcBef>
            </a:pPr>
            <a:r>
              <a:rPr sz="750" spc="70" dirty="0">
                <a:latin typeface="Cambria"/>
                <a:cs typeface="Cambria"/>
              </a:rPr>
              <a:t>𝑏=1</a:t>
            </a:r>
            <a:endParaRPr sz="750" dirty="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CE57BF5F-3B06-D3B3-2491-B3A39C9956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66888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E57BF5F-3B06-D3B3-2491-B3A39C995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8064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B</a:t>
            </a:r>
            <a:r>
              <a:rPr spc="55" dirty="0"/>
              <a:t>o</a:t>
            </a:r>
            <a:r>
              <a:rPr spc="-40" dirty="0"/>
              <a:t>osting</a:t>
            </a: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05583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1306385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915" y="1544256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789683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2040229"/>
            <a:ext cx="52527" cy="52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2285669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2536215"/>
            <a:ext cx="52527" cy="52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844" y="629091"/>
            <a:ext cx="4355465" cy="20002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key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parameters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procedure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are: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75" dirty="0">
                <a:latin typeface="Cambria"/>
                <a:cs typeface="Cambria"/>
              </a:rPr>
              <a:t>𝐵</a:t>
            </a:r>
            <a:r>
              <a:rPr sz="1100" spc="75" dirty="0">
                <a:latin typeface="Microsoft Sans Serif"/>
                <a:cs typeface="Microsoft Sans Serif"/>
              </a:rPr>
              <a:t>: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trees.</a:t>
            </a:r>
            <a:endParaRPr sz="1100">
              <a:latin typeface="Microsoft Sans Serif"/>
              <a:cs typeface="Microsoft Sans Serif"/>
            </a:endParaRPr>
          </a:p>
          <a:p>
            <a:pPr marL="566420" marR="1872614">
              <a:lnSpc>
                <a:spcPts val="1870"/>
              </a:lnSpc>
              <a:spcBef>
                <a:spcPts val="160"/>
              </a:spcBef>
            </a:pPr>
            <a:r>
              <a:rPr sz="1000" spc="10" dirty="0">
                <a:latin typeface="Microsoft Sans Serif"/>
                <a:cs typeface="Microsoft Sans Serif"/>
              </a:rPr>
              <a:t>If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120" dirty="0">
                <a:latin typeface="Cambria"/>
                <a:cs typeface="Cambria"/>
              </a:rPr>
              <a:t>𝐵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too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large,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we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risk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overfitting.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Cross-validation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select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Cambria"/>
                <a:cs typeface="Cambria"/>
              </a:rPr>
              <a:t>𝐵</a:t>
            </a:r>
            <a:r>
              <a:rPr sz="1000" spc="7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60"/>
              </a:spcBef>
            </a:pPr>
            <a:r>
              <a:rPr sz="1100" spc="40" dirty="0">
                <a:latin typeface="Cambria"/>
                <a:cs typeface="Cambria"/>
              </a:rPr>
              <a:t>𝜆</a:t>
            </a:r>
            <a:r>
              <a:rPr sz="1100" spc="40" dirty="0">
                <a:latin typeface="Microsoft Sans Serif"/>
                <a:cs typeface="Microsoft Sans Serif"/>
              </a:rPr>
              <a:t>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shrinkage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parameter.</a:t>
            </a:r>
            <a:endParaRPr sz="1100">
              <a:latin typeface="Microsoft Sans Serif"/>
              <a:cs typeface="Microsoft Sans Serif"/>
            </a:endParaRPr>
          </a:p>
          <a:p>
            <a:pPr marL="566420">
              <a:lnSpc>
                <a:spcPct val="100000"/>
              </a:lnSpc>
              <a:spcBef>
                <a:spcPts val="655"/>
              </a:spcBef>
            </a:pP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small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positive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number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control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rate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which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boosting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learns.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30"/>
              </a:spcBef>
            </a:pPr>
            <a:r>
              <a:rPr sz="1100" spc="-20" dirty="0">
                <a:latin typeface="Cambria"/>
                <a:cs typeface="Cambria"/>
              </a:rPr>
              <a:t>𝑑</a:t>
            </a:r>
            <a:r>
              <a:rPr sz="1100" spc="-20" dirty="0">
                <a:latin typeface="Microsoft Sans Serif"/>
                <a:cs typeface="Microsoft Sans Serif"/>
              </a:rPr>
              <a:t>: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splits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  <a:p>
            <a:pPr marL="566420">
              <a:lnSpc>
                <a:spcPct val="100000"/>
              </a:lnSpc>
              <a:spcBef>
                <a:spcPts val="655"/>
              </a:spcBef>
            </a:pPr>
            <a:r>
              <a:rPr sz="1000" spc="-35" dirty="0">
                <a:latin typeface="Microsoft Sans Serif"/>
                <a:cs typeface="Microsoft Sans Serif"/>
              </a:rPr>
              <a:t>Controls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complexity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boosted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tree.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476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Exercises:</a:t>
            </a:r>
            <a:r>
              <a:rPr spc="120" dirty="0"/>
              <a:t> </a:t>
            </a:r>
            <a:r>
              <a:rPr spc="-20" dirty="0"/>
              <a:t>Boosting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002561"/>
            <a:ext cx="4654550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65" dirty="0">
                <a:latin typeface="Microsoft Sans Serif"/>
                <a:cs typeface="Microsoft Sans Serif"/>
              </a:rPr>
              <a:t>Open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Based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Exercises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Markdown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Jupyter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Notebook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file.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over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“Boosting”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section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together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 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54000"/>
              </a:lnSpc>
            </a:pPr>
            <a:r>
              <a:rPr sz="1100" spc="-70" dirty="0">
                <a:latin typeface="Microsoft Sans Serif"/>
                <a:cs typeface="Microsoft Sans Serif"/>
              </a:rPr>
              <a:t>7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minutes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students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complete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questions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section.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Questions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should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completed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home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time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does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allow.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628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Bayesian</a:t>
            </a:r>
            <a:r>
              <a:rPr spc="25" dirty="0"/>
              <a:t> </a:t>
            </a:r>
            <a:r>
              <a:rPr spc="-25" dirty="0"/>
              <a:t>Additive</a:t>
            </a:r>
            <a:r>
              <a:rPr spc="30" dirty="0"/>
              <a:t> </a:t>
            </a:r>
            <a:r>
              <a:rPr spc="-60" dirty="0"/>
              <a:t>Regression</a:t>
            </a:r>
            <a:r>
              <a:rPr spc="30" dirty="0"/>
              <a:t> </a:t>
            </a:r>
            <a:r>
              <a:rPr spc="-65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2631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56499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14614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44801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674988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608444"/>
            <a:ext cx="5365750" cy="2176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0485">
              <a:lnSpc>
                <a:spcPct val="102600"/>
              </a:lnSpc>
              <a:spcBef>
                <a:spcPts val="90"/>
              </a:spcBef>
            </a:pPr>
            <a:r>
              <a:rPr sz="1100" spc="-75" dirty="0">
                <a:latin typeface="Microsoft Sans Serif"/>
                <a:cs typeface="Microsoft Sans Serif"/>
              </a:rPr>
              <a:t>Bayesian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additive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(BART)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work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iteratively.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At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iteration,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85" dirty="0">
                <a:latin typeface="Cambria"/>
                <a:cs typeface="Cambria"/>
              </a:rPr>
              <a:t>𝐾</a:t>
            </a:r>
            <a:r>
              <a:rPr sz="1100" spc="210" dirty="0">
                <a:latin typeface="Cambria"/>
                <a:cs typeface="Cambria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created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summed.</a:t>
            </a:r>
            <a:endParaRPr sz="1100">
              <a:latin typeface="Microsoft Sans Serif"/>
              <a:cs typeface="Microsoft Sans Serif"/>
            </a:endParaRPr>
          </a:p>
          <a:p>
            <a:pPr marL="289560" marR="191135">
              <a:lnSpc>
                <a:spcPct val="102600"/>
              </a:lnSpc>
              <a:spcBef>
                <a:spcPts val="675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85" dirty="0">
                <a:latin typeface="Cambria"/>
                <a:cs typeface="Cambria"/>
              </a:rPr>
              <a:t>𝐾</a:t>
            </a:r>
            <a:r>
              <a:rPr sz="1100" spc="204" dirty="0">
                <a:latin typeface="Cambria"/>
                <a:cs typeface="Cambria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1st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iteration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have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single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root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node: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mean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85" dirty="0">
                <a:solidFill>
                  <a:srgbClr val="FF0000"/>
                </a:solidFill>
                <a:latin typeface="Microsoft Sans Serif"/>
                <a:cs typeface="Microsoft Sans Serif"/>
              </a:rPr>
              <a:t>response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values </a:t>
            </a:r>
            <a:r>
              <a:rPr sz="1100" spc="-2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divided</a:t>
            </a:r>
            <a:r>
              <a:rPr sz="11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Microsoft Sans Serif"/>
                <a:cs typeface="Microsoft Sans Serif"/>
              </a:rPr>
              <a:t>by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total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number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trees.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85" dirty="0">
                <a:solidFill>
                  <a:srgbClr val="FF0000"/>
                </a:solidFill>
                <a:latin typeface="Cambria"/>
                <a:cs typeface="Cambria"/>
              </a:rPr>
              <a:t>𝐾</a:t>
            </a:r>
            <a:r>
              <a:rPr sz="1100" spc="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Microsoft Sans Serif"/>
                <a:cs typeface="Microsoft Sans Serif"/>
              </a:rPr>
              <a:t>trees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are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summed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1st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iteration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mean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response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value.</a:t>
            </a:r>
            <a:endParaRPr sz="1100">
              <a:latin typeface="Microsoft Sans Serif"/>
              <a:cs typeface="Microsoft Sans Serif"/>
            </a:endParaRPr>
          </a:p>
          <a:p>
            <a:pPr marL="289560" marR="220979">
              <a:lnSpc>
                <a:spcPct val="102600"/>
              </a:lnSpc>
              <a:spcBef>
                <a:spcPts val="675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Cambria"/>
                <a:cs typeface="Cambria"/>
              </a:rPr>
              <a:t>𝑏</a:t>
            </a:r>
            <a:r>
              <a:rPr sz="1100" spc="-20" dirty="0">
                <a:latin typeface="Microsoft Sans Serif"/>
                <a:cs typeface="Microsoft Sans Serif"/>
              </a:rPr>
              <a:t>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iteration,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response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values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Cambria"/>
                <a:cs typeface="Cambria"/>
              </a:rPr>
              <a:t>𝑘</a:t>
            </a:r>
            <a:r>
              <a:rPr sz="1100" spc="10" dirty="0">
                <a:latin typeface="Microsoft Sans Serif"/>
                <a:cs typeface="Microsoft Sans Serif"/>
              </a:rPr>
              <a:t>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Cambria"/>
                <a:cs typeface="Cambria"/>
              </a:rPr>
              <a:t>𝑏</a:t>
            </a:r>
            <a:r>
              <a:rPr sz="1100" spc="-10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1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iteration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Microsoft Sans Serif"/>
                <a:cs typeface="Microsoft Sans Serif"/>
              </a:rPr>
              <a:t>subtracted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Microsoft Sans Serif"/>
                <a:cs typeface="Microsoft Sans Serif"/>
              </a:rPr>
              <a:t>by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predictions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from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other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185" dirty="0">
                <a:solidFill>
                  <a:srgbClr val="FF0000"/>
                </a:solidFill>
                <a:latin typeface="Cambria"/>
                <a:cs typeface="Cambria"/>
              </a:rPr>
              <a:t>𝐾</a:t>
            </a:r>
            <a:r>
              <a:rPr sz="11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265" dirty="0">
                <a:solidFill>
                  <a:srgbClr val="FF0000"/>
                </a:solidFill>
                <a:latin typeface="Cambria"/>
                <a:cs typeface="Cambria"/>
              </a:rPr>
              <a:t>−</a:t>
            </a:r>
            <a:r>
              <a:rPr sz="11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11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Microsoft Sans Serif"/>
                <a:cs typeface="Microsoft Sans Serif"/>
              </a:rPr>
              <a:t>trees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(partial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residual).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680"/>
              </a:spcBef>
            </a:pPr>
            <a:r>
              <a:rPr sz="1100" spc="-40" dirty="0">
                <a:latin typeface="Microsoft Sans Serif"/>
                <a:cs typeface="Microsoft Sans Serif"/>
              </a:rPr>
              <a:t>Then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Cambria"/>
                <a:cs typeface="Cambria"/>
              </a:rPr>
              <a:t>𝑘</a:t>
            </a:r>
            <a:r>
              <a:rPr sz="1100" spc="10" dirty="0">
                <a:latin typeface="Microsoft Sans Serif"/>
                <a:cs typeface="Microsoft Sans Serif"/>
              </a:rPr>
              <a:t>th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updated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choosing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random</a:t>
            </a:r>
            <a:r>
              <a:rPr sz="11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perturbation</a:t>
            </a:r>
            <a:r>
              <a:rPr sz="11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possible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perturbations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improve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fit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partial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residual.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85" dirty="0">
                <a:solidFill>
                  <a:srgbClr val="FF0000"/>
                </a:solidFill>
                <a:latin typeface="Cambria"/>
                <a:cs typeface="Cambria"/>
              </a:rPr>
              <a:t>𝐾</a:t>
            </a:r>
            <a:r>
              <a:rPr sz="1100" spc="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Microsoft Sans Serif"/>
                <a:cs typeface="Microsoft Sans Serif"/>
              </a:rPr>
              <a:t>trees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are</a:t>
            </a:r>
            <a:r>
              <a:rPr sz="11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summed</a:t>
            </a:r>
            <a:r>
              <a:rPr sz="11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acquire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Cambria"/>
                <a:cs typeface="Cambria"/>
              </a:rPr>
              <a:t>𝑏</a:t>
            </a:r>
            <a:r>
              <a:rPr sz="1100" spc="-20" dirty="0">
                <a:latin typeface="Microsoft Sans Serif"/>
                <a:cs typeface="Microsoft Sans Serif"/>
              </a:rPr>
              <a:t>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iteration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628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Bayesian</a:t>
            </a:r>
            <a:r>
              <a:rPr spc="25" dirty="0"/>
              <a:t> </a:t>
            </a:r>
            <a:r>
              <a:rPr spc="-25" dirty="0"/>
              <a:t>Additive</a:t>
            </a:r>
            <a:r>
              <a:rPr spc="30" dirty="0"/>
              <a:t> </a:t>
            </a:r>
            <a:r>
              <a:rPr spc="-60" dirty="0"/>
              <a:t>Regression</a:t>
            </a:r>
            <a:r>
              <a:rPr spc="30" dirty="0"/>
              <a:t> </a:t>
            </a:r>
            <a:r>
              <a:rPr spc="-65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95357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1169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526831"/>
            <a:ext cx="4183379" cy="7943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55" dirty="0">
                <a:latin typeface="Microsoft Sans Serif"/>
                <a:cs typeface="Microsoft Sans Serif"/>
              </a:rPr>
              <a:t>Before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describe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algorithm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formally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need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some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notation: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125" dirty="0">
                <a:latin typeface="Cambria"/>
                <a:cs typeface="Cambria"/>
              </a:rPr>
              <a:t>𝐾</a:t>
            </a:r>
            <a:r>
              <a:rPr sz="1100" spc="125" dirty="0">
                <a:latin typeface="Microsoft Sans Serif"/>
                <a:cs typeface="Microsoft Sans Serif"/>
              </a:rPr>
              <a:t>: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trees.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75" dirty="0">
                <a:latin typeface="Cambria"/>
                <a:cs typeface="Cambria"/>
              </a:rPr>
              <a:t>𝐵</a:t>
            </a:r>
            <a:r>
              <a:rPr sz="1100" spc="75" dirty="0">
                <a:latin typeface="Microsoft Sans Serif"/>
                <a:cs typeface="Microsoft Sans Serif"/>
              </a:rPr>
              <a:t>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iterations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BART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algorithm.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69809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6844" y="1345717"/>
            <a:ext cx="254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̂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711" y="1373116"/>
            <a:ext cx="6286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40" dirty="0">
                <a:latin typeface="Cambria"/>
                <a:cs typeface="Cambria"/>
              </a:rPr>
              <a:t>𝑏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382115"/>
            <a:ext cx="47339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(𝑥)</a:t>
            </a:r>
            <a:r>
              <a:rPr sz="1100" spc="20" dirty="0">
                <a:latin typeface="Microsoft Sans Serif"/>
                <a:cs typeface="Microsoft Sans Serif"/>
              </a:rPr>
              <a:t>: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Cambria"/>
                <a:cs typeface="Cambria"/>
              </a:rPr>
              <a:t>𝑥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Cambria"/>
                <a:cs typeface="Cambria"/>
              </a:rPr>
              <a:t>𝑘</a:t>
            </a:r>
            <a:r>
              <a:rPr sz="1100" spc="10" dirty="0">
                <a:latin typeface="Microsoft Sans Serif"/>
                <a:cs typeface="Microsoft Sans Serif"/>
              </a:rPr>
              <a:t>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regression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used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Cambria"/>
                <a:cs typeface="Cambria"/>
              </a:rPr>
              <a:t>𝑏</a:t>
            </a:r>
            <a:r>
              <a:rPr sz="1100" spc="-20" dirty="0">
                <a:latin typeface="Microsoft Sans Serif"/>
                <a:cs typeface="Microsoft Sans Serif"/>
              </a:rPr>
              <a:t>th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iteration.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86026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44140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2265" y="1432049"/>
            <a:ext cx="5617920" cy="13595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465"/>
              </a:spcBef>
            </a:pPr>
            <a:r>
              <a:rPr sz="750" spc="60" dirty="0">
                <a:latin typeface="Cambria"/>
                <a:cs typeface="Cambria"/>
              </a:rPr>
              <a:t>𝑘</a:t>
            </a:r>
            <a:endParaRPr sz="7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perturbations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discussed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step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4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only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45" dirty="0">
                <a:latin typeface="Microsoft Sans Serif"/>
                <a:cs typeface="Microsoft Sans Serif"/>
              </a:rPr>
              <a:t>Add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prune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branches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80" dirty="0">
                <a:latin typeface="Microsoft Sans Serif"/>
                <a:cs typeface="Microsoft Sans Serif"/>
              </a:rPr>
              <a:t>Change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terminal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node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first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few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iterations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BART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provide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good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results,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known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burn-in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period,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so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usually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exclude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these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80" dirty="0">
                <a:latin typeface="Cambria"/>
                <a:cs typeface="Cambria"/>
              </a:rPr>
              <a:t>𝐿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samples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average.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2628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Bayesian</a:t>
            </a:r>
            <a:r>
              <a:rPr spc="25" dirty="0"/>
              <a:t> </a:t>
            </a:r>
            <a:r>
              <a:rPr spc="-25" dirty="0"/>
              <a:t>Additive</a:t>
            </a:r>
            <a:r>
              <a:rPr spc="30" dirty="0"/>
              <a:t> </a:t>
            </a:r>
            <a:r>
              <a:rPr spc="-60" dirty="0"/>
              <a:t>Regression</a:t>
            </a:r>
            <a:r>
              <a:rPr spc="30" dirty="0"/>
              <a:t> </a:t>
            </a:r>
            <a:r>
              <a:rPr spc="-65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467248"/>
            <a:ext cx="114103" cy="1141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993" y="45504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597" y="372465"/>
            <a:ext cx="254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̂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477" y="399864"/>
            <a:ext cx="698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4" dirty="0">
                <a:latin typeface="Cambria"/>
                <a:cs typeface="Cambria"/>
              </a:rPr>
              <a:t>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564" y="372465"/>
            <a:ext cx="254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̂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432" y="399864"/>
            <a:ext cx="698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4" dirty="0">
                <a:latin typeface="Cambria"/>
                <a:cs typeface="Cambria"/>
              </a:rPr>
              <a:t>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8611" y="372465"/>
            <a:ext cx="254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̂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7491" y="399864"/>
            <a:ext cx="698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54" dirty="0">
                <a:latin typeface="Cambria"/>
                <a:cs typeface="Cambria"/>
              </a:rPr>
              <a:t>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624" y="490936"/>
            <a:ext cx="148082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41020" algn="l"/>
                <a:tab pos="1371600" algn="l"/>
              </a:tabLst>
            </a:pPr>
            <a:r>
              <a:rPr sz="750" spc="30" dirty="0">
                <a:latin typeface="Cambria"/>
                <a:cs typeface="Cambria"/>
              </a:rPr>
              <a:t>1	2	</a:t>
            </a:r>
            <a:r>
              <a:rPr sz="750" spc="330" dirty="0">
                <a:latin typeface="Cambria"/>
                <a:cs typeface="Cambria"/>
              </a:rPr>
              <a:t>𝐾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9768" y="395432"/>
            <a:ext cx="1968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 </a:t>
            </a:r>
            <a:r>
              <a:rPr sz="750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750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750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9768" y="500918"/>
            <a:ext cx="19240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80" dirty="0">
                <a:latin typeface="Cambria"/>
                <a:cs typeface="Cambria"/>
              </a:rPr>
              <a:t>𝑛𝐾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601" y="369600"/>
            <a:ext cx="9652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15" dirty="0">
                <a:latin typeface="Cambria"/>
                <a:cs typeface="Cambria"/>
              </a:rPr>
              <a:t>𝑛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601" y="507331"/>
            <a:ext cx="2006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65" dirty="0">
                <a:latin typeface="Cambria"/>
                <a:cs typeface="Cambria"/>
              </a:rPr>
              <a:t>𝑖=1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5581" y="486935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0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408851"/>
            <a:ext cx="29133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89505" algn="l"/>
                <a:tab pos="274510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Let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3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(𝑥)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35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(𝑥)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175" dirty="0">
                <a:latin typeface="Cambria"/>
                <a:cs typeface="Cambria"/>
              </a:rPr>
              <a:t>  </a:t>
            </a:r>
            <a:r>
              <a:rPr sz="1100" spc="30" dirty="0">
                <a:latin typeface="Cambria"/>
                <a:cs typeface="Cambria"/>
              </a:rPr>
              <a:t>(𝑥)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	</a:t>
            </a:r>
            <a:r>
              <a:rPr sz="1100" spc="405" dirty="0">
                <a:latin typeface="Cambria"/>
                <a:cs typeface="Cambria"/>
              </a:rPr>
              <a:t>∑	</a:t>
            </a:r>
            <a:r>
              <a:rPr sz="1100" spc="-65" dirty="0">
                <a:latin typeface="Cambria"/>
                <a:cs typeface="Cambria"/>
              </a:rPr>
              <a:t>𝑦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772890"/>
            <a:ext cx="114103" cy="11410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1993" y="76069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9773" y="812982"/>
            <a:ext cx="129413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819785" algn="l"/>
                <a:tab pos="1080135" algn="l"/>
              </a:tabLst>
            </a:pPr>
            <a:r>
              <a:rPr sz="750" spc="95" dirty="0">
                <a:latin typeface="Cambria"/>
                <a:cs typeface="Cambria"/>
              </a:rPr>
              <a:t>𝑘=1  </a:t>
            </a:r>
            <a:r>
              <a:rPr sz="750" spc="105" dirty="0">
                <a:latin typeface="Cambria"/>
                <a:cs typeface="Cambria"/>
              </a:rPr>
              <a:t> </a:t>
            </a:r>
            <a:r>
              <a:rPr sz="1125" spc="89" baseline="7407" dirty="0">
                <a:latin typeface="Cambria"/>
                <a:cs typeface="Cambria"/>
              </a:rPr>
              <a:t>𝑘	</a:t>
            </a:r>
            <a:r>
              <a:rPr sz="1125" spc="187" baseline="3703" dirty="0">
                <a:latin typeface="Cambria"/>
                <a:cs typeface="Cambria"/>
              </a:rPr>
              <a:t>𝑛	</a:t>
            </a:r>
            <a:r>
              <a:rPr sz="750" spc="100" dirty="0">
                <a:latin typeface="Cambria"/>
                <a:cs typeface="Cambria"/>
              </a:rPr>
              <a:t>𝑖=1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2557" y="792586"/>
            <a:ext cx="660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0" dirty="0">
                <a:latin typeface="Cambria"/>
                <a:cs typeface="Cambria"/>
              </a:rPr>
              <a:t>𝑖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532" y="714502"/>
            <a:ext cx="24911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287780" algn="l"/>
                <a:tab pos="2297430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Then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-140" dirty="0">
                <a:latin typeface="Cambria"/>
                <a:cs typeface="Cambria"/>
              </a:rPr>
              <a:t> </a:t>
            </a:r>
            <a:r>
              <a:rPr sz="1125" spc="-195" baseline="29629" dirty="0">
                <a:latin typeface="Cambria"/>
                <a:cs typeface="Cambria"/>
              </a:rPr>
              <a:t>1</a:t>
            </a:r>
            <a:r>
              <a:rPr sz="1650" spc="-195" baseline="15151" dirty="0">
                <a:latin typeface="Cambria"/>
                <a:cs typeface="Cambria"/>
              </a:rPr>
              <a:t>̂</a:t>
            </a:r>
            <a:r>
              <a:rPr sz="1650" spc="127" baseline="15151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(𝑥)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315" dirty="0">
                <a:latin typeface="Cambria"/>
                <a:cs typeface="Cambria"/>
              </a:rPr>
              <a:t>∑</a:t>
            </a:r>
            <a:r>
              <a:rPr sz="1125" spc="472" baseline="48148" dirty="0">
                <a:latin typeface="Cambria"/>
                <a:cs typeface="Cambria"/>
              </a:rPr>
              <a:t>𝐾	</a:t>
            </a: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25" spc="-195" baseline="29629" dirty="0">
                <a:latin typeface="Cambria"/>
                <a:cs typeface="Cambria"/>
              </a:rPr>
              <a:t>1</a:t>
            </a:r>
            <a:r>
              <a:rPr sz="1650" spc="-195" baseline="15151" dirty="0">
                <a:latin typeface="Cambria"/>
                <a:cs typeface="Cambria"/>
              </a:rPr>
              <a:t>̂</a:t>
            </a:r>
            <a:r>
              <a:rPr sz="1650" spc="127" baseline="15151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(𝑥)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245" dirty="0">
                <a:latin typeface="Cambria"/>
                <a:cs typeface="Cambria"/>
              </a:rPr>
              <a:t> </a:t>
            </a:r>
            <a:r>
              <a:rPr sz="1125" u="sng" spc="44" baseline="33333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25" spc="292" baseline="33333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∑</a:t>
            </a:r>
            <a:r>
              <a:rPr sz="1125" spc="397" baseline="48148" dirty="0">
                <a:latin typeface="Cambria"/>
                <a:cs typeface="Cambria"/>
              </a:rPr>
              <a:t>𝑛	</a:t>
            </a:r>
            <a:r>
              <a:rPr sz="1100" spc="-65" dirty="0">
                <a:latin typeface="Cambria"/>
                <a:cs typeface="Cambria"/>
              </a:rPr>
              <a:t>𝑦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060310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310855"/>
            <a:ext cx="52527" cy="525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017" y="1536064"/>
            <a:ext cx="52527" cy="52527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pc="-85" dirty="0">
                <a:latin typeface="Microsoft Sans Serif"/>
                <a:cs typeface="Microsoft Sans Serif"/>
              </a:rPr>
              <a:t>F</a:t>
            </a:r>
            <a:r>
              <a:rPr spc="-105" dirty="0">
                <a:latin typeface="Microsoft Sans Serif"/>
                <a:cs typeface="Microsoft Sans Serif"/>
              </a:rPr>
              <a:t>o</a:t>
            </a:r>
            <a:r>
              <a:rPr spc="5" dirty="0">
                <a:latin typeface="Microsoft Sans Serif"/>
                <a:cs typeface="Microsoft Sans Serif"/>
              </a:rPr>
              <a:t>r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210" dirty="0"/>
              <a:t>𝑏</a:t>
            </a:r>
            <a:r>
              <a:rPr spc="80" dirty="0"/>
              <a:t> </a:t>
            </a:r>
            <a:r>
              <a:rPr spc="265" dirty="0"/>
              <a:t>=</a:t>
            </a:r>
            <a:r>
              <a:rPr spc="70" dirty="0"/>
              <a:t> </a:t>
            </a:r>
            <a:r>
              <a:rPr spc="15" dirty="0"/>
              <a:t>2,</a:t>
            </a:r>
            <a:r>
              <a:rPr spc="-55" dirty="0"/>
              <a:t> </a:t>
            </a:r>
            <a:r>
              <a:rPr spc="110" dirty="0"/>
              <a:t>…</a:t>
            </a:r>
            <a:r>
              <a:rPr spc="-60" dirty="0"/>
              <a:t> </a:t>
            </a:r>
            <a:r>
              <a:rPr spc="85" dirty="0"/>
              <a:t>,</a:t>
            </a:r>
            <a:r>
              <a:rPr spc="-55" dirty="0"/>
              <a:t> </a:t>
            </a:r>
            <a:r>
              <a:rPr spc="220" dirty="0"/>
              <a:t>𝐵</a:t>
            </a:r>
            <a:r>
              <a:rPr spc="-5" dirty="0">
                <a:latin typeface="Microsoft Sans Serif"/>
                <a:cs typeface="Microsoft Sans Serif"/>
              </a:rPr>
              <a:t>:</a:t>
            </a:r>
          </a:p>
          <a:p>
            <a:pPr marL="289560">
              <a:lnSpc>
                <a:spcPct val="100000"/>
              </a:lnSpc>
              <a:spcBef>
                <a:spcPts val="650"/>
              </a:spcBef>
            </a:pPr>
            <a:r>
              <a:rPr sz="1000" spc="-75" dirty="0">
                <a:latin typeface="Microsoft Sans Serif"/>
                <a:cs typeface="Microsoft Sans Serif"/>
              </a:rPr>
              <a:t>F</a:t>
            </a:r>
            <a:r>
              <a:rPr sz="1000" spc="-90" dirty="0">
                <a:latin typeface="Microsoft Sans Serif"/>
                <a:cs typeface="Microsoft Sans Serif"/>
              </a:rPr>
              <a:t>o</a:t>
            </a:r>
            <a:r>
              <a:rPr sz="1000" spc="5" dirty="0">
                <a:latin typeface="Microsoft Sans Serif"/>
                <a:cs typeface="Microsoft Sans Serif"/>
              </a:rPr>
              <a:t>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/>
              <a:t>𝑘</a:t>
            </a:r>
            <a:r>
              <a:rPr sz="1000" spc="75" dirty="0"/>
              <a:t> </a:t>
            </a:r>
            <a:r>
              <a:rPr sz="1000" spc="240" dirty="0"/>
              <a:t>=</a:t>
            </a:r>
            <a:r>
              <a:rPr sz="1000" spc="65" dirty="0"/>
              <a:t> </a:t>
            </a:r>
            <a:r>
              <a:rPr sz="1000" spc="15" dirty="0"/>
              <a:t>1,</a:t>
            </a:r>
            <a:r>
              <a:rPr sz="1000" spc="-50" dirty="0"/>
              <a:t> </a:t>
            </a:r>
            <a:r>
              <a:rPr sz="1000" spc="15" dirty="0"/>
              <a:t>2,</a:t>
            </a:r>
            <a:r>
              <a:rPr sz="1000" spc="-50" dirty="0"/>
              <a:t> </a:t>
            </a:r>
            <a:r>
              <a:rPr sz="1000" spc="105" dirty="0"/>
              <a:t>…</a:t>
            </a:r>
            <a:r>
              <a:rPr sz="1000" spc="-50" dirty="0"/>
              <a:t> </a:t>
            </a:r>
            <a:r>
              <a:rPr sz="1000" spc="315" dirty="0"/>
              <a:t>𝐾</a:t>
            </a:r>
            <a:r>
              <a:rPr sz="1000" spc="-5" dirty="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  <a:p>
            <a:pPr marL="566420">
              <a:lnSpc>
                <a:spcPct val="100000"/>
              </a:lnSpc>
              <a:spcBef>
                <a:spcPts val="675"/>
              </a:spcBef>
            </a:pPr>
            <a:r>
              <a:rPr sz="900" spc="-40" dirty="0">
                <a:latin typeface="Microsoft Sans Serif"/>
                <a:cs typeface="Microsoft Sans Serif"/>
              </a:rPr>
              <a:t>For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85" dirty="0"/>
              <a:t>𝑖</a:t>
            </a:r>
            <a:r>
              <a:rPr sz="900" spc="55" dirty="0"/>
              <a:t> </a:t>
            </a:r>
            <a:r>
              <a:rPr sz="900" spc="220" dirty="0"/>
              <a:t>=</a:t>
            </a:r>
            <a:r>
              <a:rPr sz="900" spc="60" dirty="0"/>
              <a:t> </a:t>
            </a:r>
            <a:r>
              <a:rPr sz="900" spc="75" dirty="0"/>
              <a:t>1,</a:t>
            </a:r>
            <a:r>
              <a:rPr sz="900" spc="-45" dirty="0"/>
              <a:t> </a:t>
            </a:r>
            <a:r>
              <a:rPr sz="900" spc="95" dirty="0"/>
              <a:t>…</a:t>
            </a:r>
            <a:r>
              <a:rPr sz="900" spc="-45" dirty="0"/>
              <a:t> </a:t>
            </a:r>
            <a:r>
              <a:rPr sz="900" spc="125" dirty="0"/>
              <a:t>,</a:t>
            </a:r>
            <a:r>
              <a:rPr sz="900" spc="-45" dirty="0"/>
              <a:t> </a:t>
            </a:r>
            <a:r>
              <a:rPr sz="900" spc="70" dirty="0"/>
              <a:t>𝑛</a:t>
            </a:r>
            <a:r>
              <a:rPr sz="900" spc="70" dirty="0">
                <a:latin typeface="Microsoft Sans Serif"/>
                <a:cs typeface="Microsoft Sans Serif"/>
              </a:rPr>
              <a:t>, </a:t>
            </a:r>
            <a:r>
              <a:rPr sz="900" spc="-25" dirty="0">
                <a:latin typeface="Microsoft Sans Serif"/>
                <a:cs typeface="Microsoft Sans Serif"/>
              </a:rPr>
              <a:t>compute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partial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residual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3095" y="1671717"/>
            <a:ext cx="2540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Cambria"/>
                <a:cs typeface="Cambria"/>
              </a:rPr>
              <a:t>̂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72701" y="1758977"/>
            <a:ext cx="16764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spc="187" baseline="-18518" dirty="0">
                <a:latin typeface="Cambria"/>
                <a:cs typeface="Cambria"/>
              </a:rPr>
              <a:t>𝑘</a:t>
            </a:r>
            <a:r>
              <a:rPr sz="500" spc="125" dirty="0">
                <a:latin typeface="Cambria"/>
                <a:cs typeface="Cambria"/>
              </a:rPr>
              <a:t>′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57525" y="1876910"/>
            <a:ext cx="110426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835025" algn="l"/>
              </a:tabLst>
            </a:pPr>
            <a:r>
              <a:rPr sz="600" spc="145" dirty="0">
                <a:latin typeface="Cambria"/>
                <a:cs typeface="Cambria"/>
              </a:rPr>
              <a:t>𝑘</a:t>
            </a:r>
            <a:r>
              <a:rPr sz="750" spc="217" baseline="22222" dirty="0">
                <a:latin typeface="Cambria"/>
                <a:cs typeface="Cambria"/>
              </a:rPr>
              <a:t>′</a:t>
            </a:r>
            <a:r>
              <a:rPr sz="600" spc="145" dirty="0">
                <a:latin typeface="Cambria"/>
                <a:cs typeface="Cambria"/>
              </a:rPr>
              <a:t>&lt;𝑘	𝑘</a:t>
            </a:r>
            <a:r>
              <a:rPr sz="750" spc="217" baseline="22222" dirty="0">
                <a:latin typeface="Cambria"/>
                <a:cs typeface="Cambria"/>
              </a:rPr>
              <a:t>′</a:t>
            </a:r>
            <a:r>
              <a:rPr sz="600" spc="145" dirty="0">
                <a:latin typeface="Cambria"/>
                <a:cs typeface="Cambria"/>
              </a:rPr>
              <a:t>&gt;𝑘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91521" y="1698030"/>
            <a:ext cx="18923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120" dirty="0">
                <a:latin typeface="Cambria"/>
                <a:cs typeface="Cambria"/>
              </a:rPr>
              <a:t>𝑏</a:t>
            </a:r>
            <a:r>
              <a:rPr sz="600" spc="114" dirty="0">
                <a:latin typeface="Cambria"/>
                <a:cs typeface="Cambria"/>
              </a:rPr>
              <a:t>−1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5009" y="1781583"/>
            <a:ext cx="99060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589915" algn="l"/>
                <a:tab pos="909955" algn="l"/>
              </a:tabLst>
            </a:pPr>
            <a:r>
              <a:rPr sz="900" spc="202" baseline="9259" dirty="0">
                <a:latin typeface="Cambria"/>
                <a:cs typeface="Cambria"/>
              </a:rPr>
              <a:t>𝑖	</a:t>
            </a:r>
            <a:r>
              <a:rPr sz="600" spc="125" dirty="0">
                <a:latin typeface="Cambria"/>
                <a:cs typeface="Cambria"/>
              </a:rPr>
              <a:t>𝑘</a:t>
            </a:r>
            <a:r>
              <a:rPr sz="750" spc="187" baseline="22222" dirty="0">
                <a:latin typeface="Cambria"/>
                <a:cs typeface="Cambria"/>
              </a:rPr>
              <a:t>′	</a:t>
            </a:r>
            <a:r>
              <a:rPr sz="900" spc="202" baseline="9259" dirty="0">
                <a:latin typeface="Cambria"/>
                <a:cs typeface="Cambria"/>
              </a:rPr>
              <a:t>𝑖</a:t>
            </a:r>
            <a:endParaRPr sz="900" baseline="9259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44102" y="1701524"/>
            <a:ext cx="21031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849120" algn="l"/>
              </a:tabLst>
            </a:pPr>
            <a:r>
              <a:rPr sz="900" spc="100" dirty="0">
                <a:latin typeface="Cambria"/>
                <a:cs typeface="Cambria"/>
              </a:rPr>
              <a:t>𝑟</a:t>
            </a:r>
            <a:r>
              <a:rPr sz="900" spc="150" baseline="-23148" dirty="0">
                <a:latin typeface="Cambria"/>
                <a:cs typeface="Cambria"/>
              </a:rPr>
              <a:t>𝑖</a:t>
            </a:r>
            <a:r>
              <a:rPr sz="900" spc="254" baseline="-23148" dirty="0">
                <a:latin typeface="Cambria"/>
                <a:cs typeface="Cambria"/>
              </a:rPr>
              <a:t> </a:t>
            </a:r>
            <a:r>
              <a:rPr sz="900" spc="220" dirty="0">
                <a:latin typeface="Cambria"/>
                <a:cs typeface="Cambria"/>
              </a:rPr>
              <a:t>=</a:t>
            </a:r>
            <a:r>
              <a:rPr sz="900" spc="60" dirty="0">
                <a:latin typeface="Cambria"/>
                <a:cs typeface="Cambria"/>
              </a:rPr>
              <a:t> </a:t>
            </a:r>
            <a:r>
              <a:rPr sz="900" spc="80" dirty="0">
                <a:latin typeface="Cambria"/>
                <a:cs typeface="Cambria"/>
              </a:rPr>
              <a:t>𝑦</a:t>
            </a:r>
            <a:r>
              <a:rPr sz="900" spc="120" baseline="-23148" dirty="0">
                <a:latin typeface="Cambria"/>
                <a:cs typeface="Cambria"/>
              </a:rPr>
              <a:t>𝑖</a:t>
            </a:r>
            <a:r>
              <a:rPr sz="900" spc="179" baseline="-23148" dirty="0">
                <a:latin typeface="Cambria"/>
                <a:cs typeface="Cambria"/>
              </a:rPr>
              <a:t> </a:t>
            </a:r>
            <a:r>
              <a:rPr sz="900" spc="220" dirty="0">
                <a:latin typeface="Cambria"/>
                <a:cs typeface="Cambria"/>
              </a:rPr>
              <a:t>−</a:t>
            </a:r>
            <a:r>
              <a:rPr sz="900" spc="195" dirty="0">
                <a:latin typeface="Cambria"/>
                <a:cs typeface="Cambria"/>
              </a:rPr>
              <a:t> </a:t>
            </a:r>
            <a:r>
              <a:rPr sz="900" spc="695" dirty="0">
                <a:latin typeface="Cambria"/>
                <a:cs typeface="Cambria"/>
              </a:rPr>
              <a:t>∑</a:t>
            </a:r>
            <a:r>
              <a:rPr sz="900" spc="150" dirty="0">
                <a:latin typeface="Cambria"/>
                <a:cs typeface="Cambria"/>
              </a:rPr>
              <a:t> </a:t>
            </a:r>
            <a:r>
              <a:rPr sz="900" spc="75" dirty="0">
                <a:latin typeface="Cambria"/>
                <a:cs typeface="Cambria"/>
              </a:rPr>
              <a:t>𝑓</a:t>
            </a:r>
            <a:r>
              <a:rPr sz="900" spc="112" baseline="32407" dirty="0">
                <a:latin typeface="Cambria"/>
                <a:cs typeface="Cambria"/>
              </a:rPr>
              <a:t>𝑏 </a:t>
            </a:r>
            <a:r>
              <a:rPr sz="900" spc="254" baseline="32407" dirty="0">
                <a:latin typeface="Cambria"/>
                <a:cs typeface="Cambria"/>
              </a:rPr>
              <a:t> </a:t>
            </a:r>
            <a:r>
              <a:rPr sz="900" spc="65" dirty="0">
                <a:latin typeface="Cambria"/>
                <a:cs typeface="Cambria"/>
              </a:rPr>
              <a:t>(𝑥</a:t>
            </a:r>
            <a:r>
              <a:rPr sz="900" spc="180" dirty="0">
                <a:latin typeface="Cambria"/>
                <a:cs typeface="Cambria"/>
              </a:rPr>
              <a:t> </a:t>
            </a:r>
            <a:r>
              <a:rPr sz="900" spc="15" dirty="0">
                <a:latin typeface="Cambria"/>
                <a:cs typeface="Cambria"/>
              </a:rPr>
              <a:t>)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220" dirty="0">
                <a:latin typeface="Cambria"/>
                <a:cs typeface="Cambria"/>
              </a:rPr>
              <a:t>−</a:t>
            </a:r>
            <a:r>
              <a:rPr sz="900" spc="195" dirty="0">
                <a:latin typeface="Cambria"/>
                <a:cs typeface="Cambria"/>
              </a:rPr>
              <a:t> </a:t>
            </a:r>
            <a:r>
              <a:rPr sz="900" spc="695" dirty="0">
                <a:latin typeface="Cambria"/>
                <a:cs typeface="Cambria"/>
              </a:rPr>
              <a:t>∑</a:t>
            </a:r>
            <a:r>
              <a:rPr sz="900" spc="150" dirty="0">
                <a:latin typeface="Cambria"/>
                <a:cs typeface="Cambria"/>
              </a:rPr>
              <a:t> </a:t>
            </a:r>
            <a:r>
              <a:rPr sz="900" spc="15" dirty="0">
                <a:latin typeface="Cambria"/>
                <a:cs typeface="Cambria"/>
              </a:rPr>
              <a:t>𝑓	</a:t>
            </a:r>
            <a:r>
              <a:rPr sz="900" spc="65" dirty="0">
                <a:latin typeface="Cambria"/>
                <a:cs typeface="Cambria"/>
              </a:rPr>
              <a:t>(𝑥</a:t>
            </a:r>
            <a:r>
              <a:rPr sz="900" spc="125" dirty="0">
                <a:latin typeface="Cambria"/>
                <a:cs typeface="Cambria"/>
              </a:rPr>
              <a:t> </a:t>
            </a:r>
            <a:r>
              <a:rPr sz="900" spc="15" dirty="0">
                <a:latin typeface="Cambria"/>
                <a:cs typeface="Cambria"/>
              </a:rPr>
              <a:t>)</a:t>
            </a:r>
            <a:endParaRPr sz="900">
              <a:latin typeface="Cambria"/>
              <a:cs typeface="Cambr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017" y="2247023"/>
            <a:ext cx="52527" cy="5252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775891" y="2142277"/>
            <a:ext cx="2540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Cambria"/>
                <a:cs typeface="Cambria"/>
              </a:rPr>
              <a:t>̂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9699" y="2168590"/>
            <a:ext cx="6223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200" dirty="0">
                <a:latin typeface="Cambria"/>
                <a:cs typeface="Cambria"/>
              </a:rPr>
              <a:t>𝑏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50898" y="2242492"/>
            <a:ext cx="8509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245" dirty="0">
                <a:latin typeface="Cambria"/>
                <a:cs typeface="Cambria"/>
              </a:rPr>
              <a:t>𝑘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70757" y="2168590"/>
            <a:ext cx="18923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120" dirty="0">
                <a:latin typeface="Cambria"/>
                <a:cs typeface="Cambria"/>
              </a:rPr>
              <a:t>𝑏</a:t>
            </a:r>
            <a:r>
              <a:rPr sz="600" spc="114" dirty="0">
                <a:latin typeface="Cambria"/>
                <a:cs typeface="Cambria"/>
              </a:rPr>
              <a:t>−1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24849" y="2242492"/>
            <a:ext cx="142240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49375" algn="l"/>
              </a:tabLst>
            </a:pPr>
            <a:r>
              <a:rPr sz="600" spc="434" dirty="0">
                <a:latin typeface="Cambria"/>
                <a:cs typeface="Cambria"/>
              </a:rPr>
              <a:t>𝑖	</a:t>
            </a:r>
            <a:r>
              <a:rPr sz="600" spc="245" dirty="0">
                <a:latin typeface="Cambria"/>
                <a:cs typeface="Cambria"/>
              </a:rPr>
              <a:t>𝑘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7122" y="2172072"/>
            <a:ext cx="4668978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95905" algn="l"/>
              </a:tabLst>
            </a:pPr>
            <a:r>
              <a:rPr sz="900" spc="25" dirty="0">
                <a:latin typeface="Microsoft Sans Serif"/>
                <a:cs typeface="Microsoft Sans Serif"/>
              </a:rPr>
              <a:t>Fit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new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tree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5" dirty="0">
                <a:latin typeface="Cambria"/>
                <a:cs typeface="Cambria"/>
              </a:rPr>
              <a:t>𝑓 </a:t>
            </a:r>
            <a:r>
              <a:rPr sz="900" spc="114" dirty="0">
                <a:latin typeface="Cambria"/>
                <a:cs typeface="Cambria"/>
              </a:rPr>
              <a:t> </a:t>
            </a:r>
            <a:r>
              <a:rPr sz="900" spc="50" dirty="0">
                <a:latin typeface="Cambria"/>
                <a:cs typeface="Cambria"/>
              </a:rPr>
              <a:t>(𝑥)</a:t>
            </a:r>
            <a:r>
              <a:rPr sz="900" spc="110" dirty="0">
                <a:latin typeface="Cambria"/>
                <a:cs typeface="Cambria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60" dirty="0">
                <a:latin typeface="Cambria"/>
                <a:cs typeface="Cambria"/>
              </a:rPr>
              <a:t>𝑟 </a:t>
            </a:r>
            <a:r>
              <a:rPr sz="900" spc="240" dirty="0">
                <a:latin typeface="Cambria"/>
                <a:cs typeface="Cambria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by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randomly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perturbing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5" dirty="0">
                <a:latin typeface="Cambria"/>
                <a:cs typeface="Cambria"/>
              </a:rPr>
              <a:t>𝑓	</a:t>
            </a:r>
            <a:r>
              <a:rPr sz="900" spc="35" dirty="0">
                <a:latin typeface="Cambria"/>
                <a:cs typeface="Cambria"/>
              </a:rPr>
              <a:t>(𝑥)</a:t>
            </a:r>
            <a:r>
              <a:rPr sz="900" spc="35" dirty="0">
                <a:latin typeface="Microsoft Sans Serif"/>
                <a:cs typeface="Microsoft Sans Serif"/>
              </a:rPr>
              <a:t>.</a:t>
            </a:r>
            <a:r>
              <a:rPr sz="900" spc="15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Perturbations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improve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endParaRPr sz="900" dirty="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73403" y="2310382"/>
            <a:ext cx="1154989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latin typeface="Microsoft Sans Serif"/>
                <a:cs typeface="Microsoft Sans Serif"/>
              </a:rPr>
              <a:t>fit</a:t>
            </a:r>
            <a:r>
              <a:rPr sz="900" spc="3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3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favored.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631643"/>
            <a:ext cx="65201" cy="6520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77532" y="2543949"/>
            <a:ext cx="14141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Microsoft Sans Serif"/>
                <a:cs typeface="Microsoft Sans Serif"/>
              </a:rPr>
              <a:t>Compute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25" spc="-375" baseline="29629" dirty="0">
                <a:latin typeface="Cambria"/>
                <a:cs typeface="Cambria"/>
              </a:rPr>
              <a:t>𝑏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52" baseline="15151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(𝑥)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405" dirty="0">
                <a:latin typeface="Cambria"/>
                <a:cs typeface="Cambria"/>
              </a:rPr>
              <a:t>∑</a:t>
            </a:r>
            <a:r>
              <a:rPr sz="1125" spc="494" baseline="48148" dirty="0">
                <a:latin typeface="Cambria"/>
                <a:cs typeface="Cambria"/>
              </a:rPr>
              <a:t>𝐾</a:t>
            </a:r>
            <a:endParaRPr sz="1125" baseline="48148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4650" y="2642430"/>
            <a:ext cx="220979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35" dirty="0">
                <a:latin typeface="Cambria"/>
                <a:cs typeface="Cambria"/>
              </a:rPr>
              <a:t>𝑘=1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73884" y="2507551"/>
            <a:ext cx="254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̂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2764" y="2534950"/>
            <a:ext cx="6286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-240" dirty="0">
                <a:latin typeface="Cambria"/>
                <a:cs typeface="Cambria"/>
              </a:rPr>
              <a:t>𝑏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39912" y="2628117"/>
            <a:ext cx="86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14" dirty="0">
                <a:latin typeface="Cambria"/>
                <a:cs typeface="Cambria"/>
              </a:rPr>
              <a:t>𝑘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69986" y="2543949"/>
            <a:ext cx="3575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22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(𝑥)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01913" y="2548126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2907995"/>
            <a:ext cx="114103" cy="114103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251993" y="289500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932" y="2849600"/>
            <a:ext cx="31210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Microsoft Sans Serif"/>
                <a:cs typeface="Microsoft Sans Serif"/>
              </a:rPr>
              <a:t>Compute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mean,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excluding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80" dirty="0">
                <a:latin typeface="Cambria"/>
                <a:cs typeface="Cambria"/>
              </a:rPr>
              <a:t>𝐿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burn-in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samples: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13937" y="2849600"/>
            <a:ext cx="1343025" cy="243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1055"/>
              </a:lnSpc>
              <a:spcBef>
                <a:spcPts val="120"/>
              </a:spcBef>
            </a:pPr>
            <a:r>
              <a:rPr sz="1100" spc="-55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(𝑥)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650" u="sng" spc="397" baseline="2272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50" u="sng" spc="900" baseline="2272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25" u="sng" spc="44" baseline="33333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   </a:t>
            </a:r>
            <a:r>
              <a:rPr sz="1125" spc="44" baseline="33333" dirty="0">
                <a:latin typeface="Cambria"/>
                <a:cs typeface="Cambria"/>
              </a:rPr>
              <a:t> </a:t>
            </a:r>
            <a:r>
              <a:rPr sz="1125" spc="135" baseline="33333" dirty="0">
                <a:latin typeface="Cambria"/>
                <a:cs typeface="Cambria"/>
              </a:rPr>
              <a:t> </a:t>
            </a:r>
            <a:r>
              <a:rPr sz="1100" spc="295" dirty="0">
                <a:latin typeface="Cambria"/>
                <a:cs typeface="Cambria"/>
              </a:rPr>
              <a:t>∑</a:t>
            </a:r>
            <a:r>
              <a:rPr sz="1125" spc="442" baseline="48148" dirty="0">
                <a:latin typeface="Cambria"/>
                <a:cs typeface="Cambria"/>
              </a:rPr>
              <a:t>𝐵</a:t>
            </a:r>
            <a:endParaRPr sz="1125" baseline="48148">
              <a:latin typeface="Cambria"/>
              <a:cs typeface="Cambria"/>
            </a:endParaRPr>
          </a:p>
          <a:p>
            <a:pPr marL="531495">
              <a:lnSpc>
                <a:spcPts val="635"/>
              </a:lnSpc>
              <a:tabLst>
                <a:tab pos="963294" algn="l"/>
              </a:tabLst>
            </a:pPr>
            <a:r>
              <a:rPr sz="1125" spc="300" baseline="3703" dirty="0">
                <a:latin typeface="Cambria"/>
                <a:cs typeface="Cambria"/>
              </a:rPr>
              <a:t>𝐵−𝐿	</a:t>
            </a:r>
            <a:r>
              <a:rPr sz="750" spc="125" dirty="0">
                <a:latin typeface="Cambria"/>
                <a:cs typeface="Cambria"/>
              </a:rPr>
              <a:t>𝑏=𝐿+1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10467" y="2849600"/>
            <a:ext cx="4083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100" dirty="0">
                <a:latin typeface="Cambria"/>
                <a:cs typeface="Cambria"/>
              </a:rPr>
              <a:t>𝑓</a:t>
            </a:r>
            <a:r>
              <a:rPr sz="1100" spc="-145" dirty="0">
                <a:latin typeface="Cambria"/>
                <a:cs typeface="Cambria"/>
              </a:rPr>
              <a:t> </a:t>
            </a:r>
            <a:r>
              <a:rPr sz="1125" spc="-375" baseline="29629" dirty="0">
                <a:latin typeface="Cambria"/>
                <a:cs typeface="Cambria"/>
              </a:rPr>
              <a:t>𝑏</a:t>
            </a:r>
            <a:r>
              <a:rPr sz="1650" baseline="15151" dirty="0">
                <a:latin typeface="Cambria"/>
                <a:cs typeface="Cambria"/>
              </a:rPr>
              <a:t>̂</a:t>
            </a:r>
            <a:r>
              <a:rPr sz="1650" spc="52" baseline="15151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(𝑥)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5" name="object 5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979"/>
            <a:ext cx="3421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Exercises:</a:t>
            </a:r>
            <a:r>
              <a:rPr sz="140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Bayesian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Additive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Trees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79107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65" dirty="0">
                <a:latin typeface="Microsoft Sans Serif"/>
                <a:cs typeface="Microsoft Sans Serif"/>
              </a:rPr>
              <a:t>Open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Based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Exercises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Markdown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Jupyter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Notebook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file.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over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“Bayesian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Additive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Regression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Trees”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section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together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as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class.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811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7483"/>
            <a:ext cx="5277485" cy="11442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45" dirty="0">
                <a:latin typeface="Microsoft Sans Serif"/>
                <a:cs typeface="Microsoft Sans Serif"/>
              </a:rPr>
              <a:t>Chapter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8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ISLR2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ISLP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books: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75" dirty="0">
                <a:latin typeface="Microsoft Sans Serif"/>
                <a:cs typeface="Microsoft Sans Serif"/>
              </a:rPr>
              <a:t>James,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Gareth,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“Tree-Based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Methods.”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Introduction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Statistical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Learning: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2nd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ed.,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Springer,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2021.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z="1100" spc="-75" dirty="0">
                <a:latin typeface="Microsoft Sans Serif"/>
                <a:cs typeface="Microsoft Sans Serif"/>
              </a:rPr>
              <a:t>James,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Gareth,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“Tree-Based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Methods.”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Introduction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Statistical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Learning: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Python,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Springer,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2023.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29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262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Regression</a:t>
            </a:r>
            <a:r>
              <a:rPr spc="-25" dirty="0"/>
              <a:t> </a:t>
            </a:r>
            <a:r>
              <a:rPr spc="-6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83791"/>
            <a:ext cx="53619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latin typeface="Microsoft Sans Serif"/>
                <a:cs typeface="Microsoft Sans Serif"/>
              </a:rPr>
              <a:t>Regression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trees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able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make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predictions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quantitative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responses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predictors.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summarized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two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steps: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368186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35598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1309801"/>
            <a:ext cx="5230495" cy="7994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5" dirty="0">
                <a:latin typeface="Microsoft Sans Serif"/>
                <a:cs typeface="Microsoft Sans Serif"/>
              </a:rPr>
              <a:t>Divide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space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1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2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130" dirty="0">
                <a:latin typeface="Cambria"/>
                <a:cs typeface="Cambria"/>
              </a:rPr>
              <a:t>𝑋</a:t>
            </a:r>
            <a:r>
              <a:rPr sz="1125" spc="195" baseline="-22222" dirty="0">
                <a:latin typeface="Cambria"/>
                <a:cs typeface="Cambria"/>
              </a:rPr>
              <a:t>𝑝</a:t>
            </a:r>
            <a:r>
              <a:rPr sz="1125" spc="375" baseline="-22222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200" dirty="0">
                <a:latin typeface="Cambria"/>
                <a:cs typeface="Cambria"/>
              </a:rPr>
              <a:t>𝐽</a:t>
            </a:r>
            <a:r>
              <a:rPr sz="1100" spc="245" dirty="0">
                <a:latin typeface="Cambria"/>
                <a:cs typeface="Cambria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distinct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non-overlapping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regions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235" dirty="0">
                <a:latin typeface="Cambria"/>
                <a:cs typeface="Cambria"/>
              </a:rPr>
              <a:t>𝑅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𝑅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𝑅</a:t>
            </a:r>
            <a:r>
              <a:rPr sz="1125" spc="825" baseline="-22222" dirty="0">
                <a:latin typeface="Cambria"/>
                <a:cs typeface="Cambria"/>
              </a:rPr>
              <a:t>𝐽</a:t>
            </a:r>
            <a:r>
              <a:rPr sz="1125" spc="-75" baseline="-22222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 marR="30480">
              <a:lnSpc>
                <a:spcPct val="102600"/>
              </a:lnSpc>
              <a:spcBef>
                <a:spcPts val="68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response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observation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falls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region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25" dirty="0">
                <a:latin typeface="Cambria"/>
                <a:cs typeface="Cambria"/>
              </a:rPr>
              <a:t>𝑅</a:t>
            </a:r>
            <a:r>
              <a:rPr sz="1125" spc="187" baseline="-22222" dirty="0">
                <a:latin typeface="Cambria"/>
                <a:cs typeface="Cambria"/>
              </a:rPr>
              <a:t>𝑗</a:t>
            </a:r>
            <a:r>
              <a:rPr sz="1125" spc="375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mean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response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values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95" dirty="0">
                <a:latin typeface="Cambria"/>
                <a:cs typeface="Cambria"/>
              </a:rPr>
              <a:t>𝑅</a:t>
            </a:r>
            <a:r>
              <a:rPr sz="1125" spc="142" baseline="-22222" dirty="0">
                <a:latin typeface="Cambria"/>
                <a:cs typeface="Cambria"/>
              </a:rPr>
              <a:t>𝑗</a:t>
            </a:r>
            <a:r>
              <a:rPr sz="1100" spc="9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798370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78617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44" y="2170175"/>
            <a:ext cx="27482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Microsoft Sans Serif"/>
                <a:cs typeface="Microsoft Sans Serif"/>
              </a:rPr>
              <a:t>H</a:t>
            </a:r>
            <a:r>
              <a:rPr sz="1100" spc="-70" dirty="0">
                <a:latin typeface="Microsoft Sans Serif"/>
                <a:cs typeface="Microsoft Sans Serif"/>
              </a:rPr>
              <a:t>o</a:t>
            </a:r>
            <a:r>
              <a:rPr sz="1100" spc="-50" dirty="0">
                <a:latin typeface="Microsoft Sans Serif"/>
                <a:cs typeface="Microsoft Sans Serif"/>
              </a:rPr>
              <a:t>w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w</a:t>
            </a:r>
            <a:r>
              <a:rPr sz="1100" spc="-130" dirty="0">
                <a:latin typeface="Microsoft Sans Serif"/>
                <a:cs typeface="Microsoft Sans Serif"/>
              </a:rPr>
              <a:t>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</a:t>
            </a:r>
            <a:r>
              <a:rPr sz="1100" spc="-35" dirty="0">
                <a:latin typeface="Microsoft Sans Serif"/>
                <a:cs typeface="Microsoft Sans Serif"/>
              </a:rPr>
              <a:t>o</a:t>
            </a:r>
            <a:r>
              <a:rPr sz="1100" spc="-110" dirty="0">
                <a:latin typeface="Microsoft Sans Serif"/>
                <a:cs typeface="Microsoft Sans Serif"/>
              </a:rPr>
              <a:t>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regions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229" dirty="0">
                <a:latin typeface="Cambria"/>
                <a:cs typeface="Cambria"/>
              </a:rPr>
              <a:t>𝑅</a:t>
            </a:r>
            <a:r>
              <a:rPr sz="1125" spc="112" baseline="-22222" dirty="0">
                <a:latin typeface="Cambria"/>
                <a:cs typeface="Cambria"/>
              </a:rPr>
              <a:t>1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𝑅</a:t>
            </a:r>
            <a:r>
              <a:rPr sz="1125" spc="112" baseline="-22222" dirty="0">
                <a:latin typeface="Cambria"/>
                <a:cs typeface="Cambria"/>
              </a:rPr>
              <a:t>2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𝑅</a:t>
            </a:r>
            <a:r>
              <a:rPr sz="1125" spc="825" baseline="-22222" dirty="0">
                <a:latin typeface="Cambria"/>
                <a:cs typeface="Cambria"/>
              </a:rPr>
              <a:t>𝐽</a:t>
            </a:r>
            <a:r>
              <a:rPr sz="1125" spc="-75" baseline="-22222" dirty="0">
                <a:latin typeface="Cambria"/>
                <a:cs typeface="Cambria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?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963004DC-0D37-DBC0-1815-A482E9027B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0549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3004DC-0D37-DBC0-1815-A482E9027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54486"/>
            <a:ext cx="250820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Constructing</a:t>
            </a:r>
            <a:r>
              <a:rPr spc="30" dirty="0"/>
              <a:t> </a:t>
            </a:r>
            <a:r>
              <a:rPr sz="1450" spc="310" dirty="0">
                <a:latin typeface="Cambria"/>
                <a:cs typeface="Cambria"/>
              </a:rPr>
              <a:t>𝑅</a:t>
            </a:r>
            <a:r>
              <a:rPr sz="1500" baseline="-19444" dirty="0">
                <a:latin typeface="Cambria"/>
                <a:cs typeface="Cambria"/>
              </a:rPr>
              <a:t>1</a:t>
            </a:r>
            <a:r>
              <a:rPr sz="1450" spc="110" dirty="0">
                <a:latin typeface="Cambria"/>
                <a:cs typeface="Cambria"/>
              </a:rPr>
              <a:t>,</a:t>
            </a:r>
            <a:r>
              <a:rPr sz="1450" spc="-75" dirty="0">
                <a:latin typeface="Cambria"/>
                <a:cs typeface="Cambria"/>
              </a:rPr>
              <a:t> </a:t>
            </a:r>
            <a:r>
              <a:rPr sz="1450" spc="310" dirty="0">
                <a:latin typeface="Cambria"/>
                <a:cs typeface="Cambria"/>
              </a:rPr>
              <a:t>𝑅</a:t>
            </a:r>
            <a:r>
              <a:rPr sz="1500" baseline="-19444" dirty="0">
                <a:latin typeface="Cambria"/>
                <a:cs typeface="Cambria"/>
              </a:rPr>
              <a:t>2</a:t>
            </a:r>
            <a:r>
              <a:rPr sz="1450" spc="110" dirty="0">
                <a:latin typeface="Cambria"/>
                <a:cs typeface="Cambria"/>
              </a:rPr>
              <a:t>,</a:t>
            </a:r>
            <a:r>
              <a:rPr sz="1450" spc="-75" dirty="0">
                <a:latin typeface="Cambria"/>
                <a:cs typeface="Cambria"/>
              </a:rPr>
              <a:t> </a:t>
            </a:r>
            <a:r>
              <a:rPr sz="1450" spc="145" dirty="0">
                <a:latin typeface="Cambria"/>
                <a:cs typeface="Cambria"/>
              </a:rPr>
              <a:t>…</a:t>
            </a:r>
            <a:r>
              <a:rPr sz="1450" spc="-75" dirty="0">
                <a:latin typeface="Cambria"/>
                <a:cs typeface="Cambria"/>
              </a:rPr>
              <a:t> </a:t>
            </a:r>
            <a:r>
              <a:rPr sz="1450" spc="310" dirty="0">
                <a:latin typeface="Cambria"/>
                <a:cs typeface="Cambria"/>
              </a:rPr>
              <a:t>𝑅</a:t>
            </a:r>
            <a:r>
              <a:rPr sz="1500" spc="735" baseline="-19444" dirty="0">
                <a:latin typeface="Cambria"/>
                <a:cs typeface="Cambria"/>
              </a:rPr>
              <a:t>𝐽</a:t>
            </a:r>
            <a:endParaRPr sz="1500" baseline="-19444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828878"/>
            <a:ext cx="45497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goal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regions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5" dirty="0">
                <a:latin typeface="Cambria"/>
                <a:cs typeface="Cambria"/>
              </a:rPr>
              <a:t>𝑅</a:t>
            </a:r>
            <a:r>
              <a:rPr sz="1125" spc="157" baseline="-22222" dirty="0">
                <a:latin typeface="Cambria"/>
                <a:cs typeface="Cambria"/>
              </a:rPr>
              <a:t>1</a:t>
            </a:r>
            <a:r>
              <a:rPr sz="1100" spc="10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05" dirty="0">
                <a:latin typeface="Cambria"/>
                <a:cs typeface="Cambria"/>
              </a:rPr>
              <a:t>𝑅</a:t>
            </a:r>
            <a:r>
              <a:rPr sz="1125" spc="157" baseline="-22222" dirty="0">
                <a:latin typeface="Cambria"/>
                <a:cs typeface="Cambria"/>
              </a:rPr>
              <a:t>2</a:t>
            </a:r>
            <a:r>
              <a:rPr sz="1100" spc="10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180" dirty="0">
                <a:latin typeface="Cambria"/>
                <a:cs typeface="Cambria"/>
              </a:rPr>
              <a:t>𝑅</a:t>
            </a:r>
            <a:r>
              <a:rPr sz="1125" spc="270" baseline="-22222" dirty="0">
                <a:latin typeface="Cambria"/>
                <a:cs typeface="Cambria"/>
              </a:rPr>
              <a:t>𝐽</a:t>
            </a:r>
            <a:r>
              <a:rPr sz="1125" spc="480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(boxes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simplicity)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minimize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2664" y="1468556"/>
            <a:ext cx="5289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750" spc="110" dirty="0">
                <a:latin typeface="Cambria"/>
                <a:cs typeface="Cambria"/>
              </a:rPr>
              <a:t>𝑗=1</a:t>
            </a:r>
            <a:r>
              <a:rPr sz="750" spc="65" dirty="0">
                <a:latin typeface="Cambria"/>
                <a:cs typeface="Cambria"/>
              </a:rPr>
              <a:t> </a:t>
            </a:r>
            <a:r>
              <a:rPr sz="750" spc="114" dirty="0">
                <a:latin typeface="Cambria"/>
                <a:cs typeface="Cambria"/>
              </a:rPr>
              <a:t>𝑖∈𝑅</a:t>
            </a:r>
            <a:r>
              <a:rPr sz="825" spc="172" baseline="-20202" dirty="0">
                <a:latin typeface="Cambria"/>
                <a:cs typeface="Cambria"/>
              </a:rPr>
              <a:t>𝑗</a:t>
            </a:r>
            <a:endParaRPr sz="825" baseline="-20202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2609" y="1400746"/>
            <a:ext cx="6794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365" dirty="0">
                <a:latin typeface="Cambria"/>
                <a:cs typeface="Cambria"/>
              </a:rPr>
              <a:t>𝑗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1469" y="1146141"/>
            <a:ext cx="1681480" cy="320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81330" algn="ctr">
              <a:lnSpc>
                <a:spcPct val="100000"/>
              </a:lnSpc>
              <a:spcBef>
                <a:spcPts val="135"/>
              </a:spcBef>
            </a:pPr>
            <a:r>
              <a:rPr sz="750" spc="210" dirty="0">
                <a:latin typeface="Cambria"/>
                <a:cs typeface="Cambria"/>
              </a:rPr>
              <a:t>𝐽</a:t>
            </a:r>
            <a:endParaRPr sz="7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60"/>
              </a:spcBef>
              <a:tabLst>
                <a:tab pos="1567815" algn="l"/>
              </a:tabLst>
            </a:pPr>
            <a:r>
              <a:rPr sz="1100" dirty="0">
                <a:latin typeface="Georgia"/>
                <a:cs typeface="Georgia"/>
              </a:rPr>
              <a:t>RSS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26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(𝑦</a:t>
            </a:r>
            <a:r>
              <a:rPr sz="1125" spc="89" baseline="-22222" dirty="0">
                <a:latin typeface="Cambria"/>
                <a:cs typeface="Cambria"/>
              </a:rPr>
              <a:t>𝑖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155" dirty="0">
                <a:latin typeface="Cambria"/>
                <a:cs typeface="Cambria"/>
              </a:rPr>
              <a:t>𝑦</a:t>
            </a:r>
            <a:r>
              <a:rPr sz="1125" spc="-232" baseline="-22222" dirty="0">
                <a:latin typeface="Cambria"/>
                <a:cs typeface="Cambria"/>
              </a:rPr>
              <a:t>𝑅</a:t>
            </a:r>
            <a:r>
              <a:rPr sz="1100" spc="-155" dirty="0">
                <a:latin typeface="Cambria"/>
                <a:cs typeface="Cambria"/>
              </a:rPr>
              <a:t>̂	</a:t>
            </a:r>
            <a:r>
              <a:rPr sz="1100" spc="16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856" y="1198516"/>
            <a:ext cx="825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3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12492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1824799"/>
            <a:ext cx="4923155" cy="626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170"/>
              </a:lnSpc>
              <a:spcBef>
                <a:spcPts val="120"/>
              </a:spcBef>
              <a:tabLst>
                <a:tab pos="294640" algn="l"/>
              </a:tabLst>
            </a:pPr>
            <a:r>
              <a:rPr sz="1100" spc="-155" dirty="0">
                <a:latin typeface="Cambria"/>
                <a:cs typeface="Cambria"/>
              </a:rPr>
              <a:t>𝑦</a:t>
            </a:r>
            <a:r>
              <a:rPr sz="1125" spc="-232" baseline="-22222" dirty="0">
                <a:latin typeface="Cambria"/>
                <a:cs typeface="Cambria"/>
              </a:rPr>
              <a:t>𝑅</a:t>
            </a:r>
            <a:r>
              <a:rPr sz="1100" spc="-155" dirty="0">
                <a:latin typeface="Cambria"/>
                <a:cs typeface="Cambria"/>
              </a:rPr>
              <a:t>̂	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mean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response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Cambria"/>
                <a:cs typeface="Cambria"/>
              </a:rPr>
              <a:t>𝑗</a:t>
            </a:r>
            <a:r>
              <a:rPr sz="1100" spc="25" dirty="0">
                <a:latin typeface="Microsoft Sans Serif"/>
                <a:cs typeface="Microsoft Sans Serif"/>
              </a:rPr>
              <a:t>-th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box.</a:t>
            </a:r>
            <a:endParaRPr sz="1100">
              <a:latin typeface="Microsoft Sans Serif"/>
              <a:cs typeface="Microsoft Sans Serif"/>
            </a:endParaRPr>
          </a:p>
          <a:p>
            <a:pPr marL="193675">
              <a:lnSpc>
                <a:spcPts val="509"/>
              </a:lnSpc>
            </a:pPr>
            <a:r>
              <a:rPr sz="550" spc="130" dirty="0">
                <a:latin typeface="Cambria"/>
                <a:cs typeface="Cambria"/>
              </a:rPr>
              <a:t>𝑗</a:t>
            </a:r>
            <a:endParaRPr sz="550">
              <a:latin typeface="Cambria"/>
              <a:cs typeface="Cambria"/>
            </a:endParaRPr>
          </a:p>
          <a:p>
            <a:pPr marL="38100" marR="30480">
              <a:lnSpc>
                <a:spcPct val="102600"/>
              </a:lnSpc>
              <a:spcBef>
                <a:spcPts val="320"/>
              </a:spcBef>
            </a:pPr>
            <a:r>
              <a:rPr sz="1100" spc="-85" dirty="0">
                <a:latin typeface="Microsoft Sans Serif"/>
                <a:cs typeface="Microsoft Sans Serif"/>
              </a:rPr>
              <a:t>We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cannot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consider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every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possible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splitting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use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recursive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binary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splitting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construct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regions.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170607"/>
            <a:ext cx="65201" cy="6520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941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Recursive</a:t>
            </a:r>
            <a:r>
              <a:rPr spc="10" dirty="0"/>
              <a:t> </a:t>
            </a:r>
            <a:r>
              <a:rPr spc="-25" dirty="0"/>
              <a:t>Binary</a:t>
            </a:r>
            <a:r>
              <a:rPr spc="5" dirty="0"/>
              <a:t> </a:t>
            </a:r>
            <a:r>
              <a:rPr spc="-10" dirty="0"/>
              <a:t>Splitting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939047"/>
            <a:ext cx="114103" cy="1141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993" y="92685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32" y="880656"/>
            <a:ext cx="5203825" cy="1486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30835">
              <a:lnSpc>
                <a:spcPct val="1026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Consider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predictors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25" dirty="0">
                <a:latin typeface="Cambria"/>
                <a:cs typeface="Cambria"/>
              </a:rPr>
              <a:t>𝑋</a:t>
            </a:r>
            <a:r>
              <a:rPr sz="1125" spc="187" baseline="-22222" dirty="0">
                <a:latin typeface="Cambria"/>
                <a:cs typeface="Cambria"/>
              </a:rPr>
              <a:t>1</a:t>
            </a:r>
            <a:r>
              <a:rPr sz="1100" spc="125" dirty="0">
                <a:latin typeface="Cambria"/>
                <a:cs typeface="Cambria"/>
              </a:rPr>
              <a:t>,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50" dirty="0">
                <a:latin typeface="Cambria"/>
                <a:cs typeface="Cambria"/>
              </a:rPr>
              <a:t> </a:t>
            </a:r>
            <a:r>
              <a:rPr sz="1100" spc="130" dirty="0">
                <a:latin typeface="Cambria"/>
                <a:cs typeface="Cambria"/>
              </a:rPr>
              <a:t>𝑋</a:t>
            </a:r>
            <a:r>
              <a:rPr sz="1125" spc="195" baseline="-22222" dirty="0">
                <a:latin typeface="Cambria"/>
                <a:cs typeface="Cambria"/>
              </a:rPr>
              <a:t>𝑝</a:t>
            </a:r>
            <a:r>
              <a:rPr sz="1125" spc="375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possible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values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cutpoint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Cambria"/>
                <a:cs typeface="Cambria"/>
              </a:rPr>
              <a:t>𝑠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predictor.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spc="-50" dirty="0">
                <a:latin typeface="Microsoft Sans Serif"/>
                <a:cs typeface="Microsoft Sans Serif"/>
              </a:rPr>
              <a:t>Compute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RSS</a:t>
            </a:r>
            <a:r>
              <a:rPr sz="1100" spc="-10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cut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combination.</a:t>
            </a:r>
            <a:endParaRPr sz="1100">
              <a:latin typeface="Microsoft Sans Serif"/>
              <a:cs typeface="Microsoft Sans Serif"/>
            </a:endParaRPr>
          </a:p>
          <a:p>
            <a:pPr marL="38100" marR="128905">
              <a:lnSpc>
                <a:spcPct val="102600"/>
              </a:lnSpc>
              <a:spcBef>
                <a:spcPts val="680"/>
              </a:spcBef>
            </a:pPr>
            <a:r>
              <a:rPr sz="1100" spc="-60" dirty="0">
                <a:latin typeface="Microsoft Sans Serif"/>
                <a:cs typeface="Microsoft Sans Serif"/>
              </a:rPr>
              <a:t>Select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60" dirty="0">
                <a:latin typeface="Cambria"/>
                <a:cs typeface="Cambria"/>
              </a:rPr>
              <a:t>𝑋</a:t>
            </a:r>
            <a:r>
              <a:rPr sz="1125" spc="240" baseline="-22222" dirty="0">
                <a:latin typeface="Cambria"/>
                <a:cs typeface="Cambria"/>
              </a:rPr>
              <a:t>𝑗</a:t>
            </a:r>
            <a:r>
              <a:rPr sz="1125" spc="367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cut-point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Cambria"/>
                <a:cs typeface="Cambria"/>
              </a:rPr>
              <a:t>𝑠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such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splitting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space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regions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40" dirty="0">
                <a:latin typeface="Cambria"/>
                <a:cs typeface="Cambria"/>
              </a:rPr>
              <a:t>{𝑋|𝑋</a:t>
            </a:r>
            <a:r>
              <a:rPr sz="1125" spc="209" baseline="-22222" dirty="0">
                <a:latin typeface="Cambria"/>
                <a:cs typeface="Cambria"/>
              </a:rPr>
              <a:t>𝑗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&lt;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𝑠}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40" dirty="0">
                <a:latin typeface="Cambria"/>
                <a:cs typeface="Cambria"/>
              </a:rPr>
              <a:t>{𝑋|𝑋</a:t>
            </a:r>
            <a:r>
              <a:rPr sz="1125" spc="209" baseline="-22222" dirty="0">
                <a:latin typeface="Cambria"/>
                <a:cs typeface="Cambria"/>
              </a:rPr>
              <a:t>𝑗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≥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𝑠}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results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greatest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reduction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RSS.</a:t>
            </a:r>
            <a:endParaRPr sz="1100">
              <a:latin typeface="Microsoft Sans Serif"/>
              <a:cs typeface="Microsoft Sans Serif"/>
            </a:endParaRPr>
          </a:p>
          <a:p>
            <a:pPr marL="38100" marR="30480">
              <a:lnSpc>
                <a:spcPct val="102600"/>
              </a:lnSpc>
              <a:spcBef>
                <a:spcPts val="675"/>
              </a:spcBef>
            </a:pPr>
            <a:r>
              <a:rPr sz="1100" spc="-65" dirty="0">
                <a:latin typeface="Microsoft Sans Serif"/>
                <a:cs typeface="Microsoft Sans Serif"/>
              </a:rPr>
              <a:t>Repeat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steps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1-3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minimize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14" dirty="0">
                <a:latin typeface="Microsoft Sans Serif"/>
                <a:cs typeface="Microsoft Sans Serif"/>
              </a:rPr>
              <a:t>RSS</a:t>
            </a:r>
            <a:r>
              <a:rPr sz="1100" spc="-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within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regions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until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decide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stop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(stop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reach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5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region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some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other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criteria).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369244"/>
            <a:ext cx="114103" cy="1141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1993" y="135703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627358"/>
            <a:ext cx="114103" cy="1141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1993" y="161436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2057542"/>
            <a:ext cx="114103" cy="1141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1993" y="204455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262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Regression</a:t>
            </a:r>
            <a:r>
              <a:rPr spc="-25" dirty="0"/>
              <a:t> </a:t>
            </a:r>
            <a:r>
              <a:rPr spc="-65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715" y="573177"/>
            <a:ext cx="2066799" cy="2302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90" y="55590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90570" y="472387"/>
            <a:ext cx="245491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2382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terminal</a:t>
            </a:r>
            <a:r>
              <a:rPr sz="1100" b="1" spc="55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nodes</a:t>
            </a:r>
            <a:r>
              <a:rPr sz="1100" b="1" spc="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resulting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regions.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99"/>
              </a:lnSpc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internal </a:t>
            </a:r>
            <a:r>
              <a:rPr sz="1100" b="1" spc="-30" dirty="0">
                <a:latin typeface="Trebuchet MS"/>
                <a:cs typeface="Trebuchet MS"/>
              </a:rPr>
              <a:t>nodes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points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where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predictor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space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split.</a:t>
            </a:r>
            <a:endParaRPr sz="1100">
              <a:latin typeface="Microsoft Sans Serif"/>
              <a:cs typeface="Microsoft Sans Serif"/>
            </a:endParaRPr>
          </a:p>
          <a:p>
            <a:pPr marL="12700" marR="481330">
              <a:lnSpc>
                <a:spcPct val="102600"/>
              </a:lnSpc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branches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segments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connect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nodes.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90" y="900048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90" y="1244193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990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Tree</a:t>
            </a:r>
            <a:r>
              <a:rPr spc="-30" dirty="0"/>
              <a:t> </a:t>
            </a:r>
            <a:r>
              <a:rPr spc="-25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0336" y="1494040"/>
            <a:ext cx="11303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270" dirty="0">
                <a:latin typeface="Cambria"/>
                <a:cs typeface="Cambria"/>
              </a:rPr>
              <a:t>𝑚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548335"/>
            <a:ext cx="5559425" cy="88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90"/>
              </a:spcBef>
            </a:pP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recursive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binary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splitting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itself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yields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Cambria"/>
                <a:cs typeface="Cambria"/>
              </a:rPr>
              <a:t>𝑇</a:t>
            </a:r>
            <a:r>
              <a:rPr sz="1125" spc="22" baseline="-22222" dirty="0">
                <a:latin typeface="Cambria"/>
                <a:cs typeface="Cambria"/>
              </a:rPr>
              <a:t>0</a:t>
            </a:r>
            <a:r>
              <a:rPr sz="1125" spc="112" baseline="-22222" dirty="0">
                <a:latin typeface="Cambria"/>
                <a:cs typeface="Cambria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prone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overfitting,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high 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variance,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poor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test </a:t>
            </a:r>
            <a:r>
              <a:rPr sz="1100" spc="-45" dirty="0">
                <a:latin typeface="Microsoft Sans Serif"/>
                <a:cs typeface="Microsoft Sans Serif"/>
              </a:rPr>
              <a:t>error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rates.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So</a:t>
            </a:r>
            <a:r>
              <a:rPr sz="1100" spc="-9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we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use</a:t>
            </a:r>
            <a:r>
              <a:rPr sz="1100" spc="-100" dirty="0">
                <a:latin typeface="Microsoft Sans Serif"/>
                <a:cs typeface="Microsoft Sans Serif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cost </a:t>
            </a:r>
            <a:r>
              <a:rPr sz="1100" b="1" spc="-40" dirty="0">
                <a:latin typeface="Trebuchet MS"/>
                <a:cs typeface="Trebuchet MS"/>
              </a:rPr>
              <a:t>complexity </a:t>
            </a:r>
            <a:r>
              <a:rPr sz="1100" b="1" spc="-35" dirty="0">
                <a:latin typeface="Trebuchet MS"/>
                <a:cs typeface="Trebuchet MS"/>
              </a:rPr>
              <a:t>pruning </a:t>
            </a:r>
            <a:r>
              <a:rPr sz="1100" spc="-35" dirty="0">
                <a:latin typeface="Microsoft Sans Serif"/>
                <a:cs typeface="Microsoft Sans Serif"/>
              </a:rPr>
              <a:t>(aka </a:t>
            </a:r>
            <a:r>
              <a:rPr sz="1100" spc="-75" dirty="0">
                <a:latin typeface="Microsoft Sans Serif"/>
                <a:cs typeface="Microsoft Sans Serif"/>
              </a:rPr>
              <a:t>weakest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pruning)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after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fact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shrink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tree.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For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Cambria"/>
                <a:cs typeface="Cambria"/>
              </a:rPr>
              <a:t>𝛼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there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subtree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Cambria"/>
                <a:cs typeface="Cambria"/>
              </a:rPr>
              <a:t>𝑇  </a:t>
            </a:r>
            <a:r>
              <a:rPr sz="1100" spc="50" dirty="0">
                <a:latin typeface="Cambria"/>
                <a:cs typeface="Cambria"/>
              </a:rPr>
              <a:t>⊂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𝑇</a:t>
            </a:r>
            <a:r>
              <a:rPr sz="1125" spc="22" baseline="-22222" dirty="0">
                <a:latin typeface="Cambria"/>
                <a:cs typeface="Cambria"/>
              </a:rPr>
              <a:t>0</a:t>
            </a:r>
            <a:r>
              <a:rPr sz="1125" spc="89" baseline="-22222" dirty="0">
                <a:latin typeface="Cambria"/>
                <a:cs typeface="Cambria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minimizes</a:t>
            </a:r>
            <a:endParaRPr sz="1100">
              <a:latin typeface="Microsoft Sans Serif"/>
              <a:cs typeface="Microsoft Sans Serif"/>
            </a:endParaRPr>
          </a:p>
          <a:p>
            <a:pPr marR="1997710" algn="ctr">
              <a:lnSpc>
                <a:spcPts val="745"/>
              </a:lnSpc>
              <a:spcBef>
                <a:spcPts val="1240"/>
              </a:spcBef>
            </a:pPr>
            <a:r>
              <a:rPr sz="750" spc="55" dirty="0">
                <a:latin typeface="Cambria"/>
                <a:cs typeface="Cambria"/>
              </a:rPr>
              <a:t>|𝑇</a:t>
            </a:r>
            <a:r>
              <a:rPr sz="750" spc="-55" dirty="0">
                <a:latin typeface="Cambria"/>
                <a:cs typeface="Cambria"/>
              </a:rPr>
              <a:t> </a:t>
            </a:r>
            <a:r>
              <a:rPr sz="750" spc="-20" dirty="0">
                <a:latin typeface="Cambria"/>
                <a:cs typeface="Cambria"/>
              </a:rPr>
              <a:t>|</a:t>
            </a:r>
            <a:endParaRPr sz="750">
              <a:latin typeface="Cambria"/>
              <a:cs typeface="Cambria"/>
            </a:endParaRPr>
          </a:p>
          <a:p>
            <a:pPr marL="1272540" algn="ctr">
              <a:lnSpc>
                <a:spcPts val="745"/>
              </a:lnSpc>
            </a:pPr>
            <a:r>
              <a:rPr sz="750" spc="30" dirty="0">
                <a:latin typeface="Cambria"/>
                <a:cs typeface="Cambria"/>
              </a:rPr>
              <a:t>2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013" y="1362735"/>
            <a:ext cx="23031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677035" algn="l"/>
              </a:tabLst>
            </a:pP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840" dirty="0">
                <a:latin typeface="Cambria"/>
                <a:cs typeface="Cambria"/>
              </a:rPr>
              <a:t>∑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375" baseline="-22222" dirty="0">
                <a:latin typeface="Cambria"/>
                <a:cs typeface="Cambria"/>
              </a:rPr>
              <a:t>𝑖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44" baseline="-22222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∈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𝑅</a:t>
            </a:r>
            <a:r>
              <a:rPr sz="1125" spc="300" baseline="-22222" dirty="0">
                <a:latin typeface="Cambria"/>
                <a:cs typeface="Cambria"/>
              </a:rPr>
              <a:t>𝑚</a:t>
            </a:r>
            <a:r>
              <a:rPr sz="1125" spc="104" baseline="-22222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(𝑦</a:t>
            </a:r>
            <a:r>
              <a:rPr sz="1125" spc="375" baseline="-22222" dirty="0">
                <a:latin typeface="Cambria"/>
                <a:cs typeface="Cambria"/>
              </a:rPr>
              <a:t>𝑖</a:t>
            </a:r>
            <a:r>
              <a:rPr sz="1125" baseline="-22222" dirty="0">
                <a:latin typeface="Cambria"/>
                <a:cs typeface="Cambria"/>
              </a:rPr>
              <a:t> </a:t>
            </a:r>
            <a:r>
              <a:rPr sz="1125" spc="-52" baseline="-22222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−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125" dirty="0">
                <a:latin typeface="Cambria"/>
                <a:cs typeface="Cambria"/>
              </a:rPr>
              <a:t>𝑦</a:t>
            </a:r>
            <a:r>
              <a:rPr sz="1125" spc="-419" baseline="-22222" dirty="0">
                <a:latin typeface="Cambria"/>
                <a:cs typeface="Cambria"/>
              </a:rPr>
              <a:t>𝑅</a:t>
            </a:r>
            <a:r>
              <a:rPr sz="1100" dirty="0">
                <a:latin typeface="Cambria"/>
                <a:cs typeface="Cambria"/>
              </a:rPr>
              <a:t>̂	</a:t>
            </a:r>
            <a:r>
              <a:rPr sz="1100" spc="165" dirty="0">
                <a:latin typeface="Cambria"/>
                <a:cs typeface="Cambria"/>
              </a:rPr>
              <a:t>)</a:t>
            </a:r>
            <a:r>
              <a:rPr sz="1100" dirty="0">
                <a:latin typeface="Cambria"/>
                <a:cs typeface="Cambria"/>
              </a:rPr>
              <a:t> 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65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𝛼|𝑇</a:t>
            </a:r>
            <a:r>
              <a:rPr sz="1100" spc="-80" dirty="0">
                <a:latin typeface="Cambria"/>
                <a:cs typeface="Cambria"/>
              </a:rPr>
              <a:t> </a:t>
            </a:r>
            <a:r>
              <a:rPr sz="1100" spc="-40" dirty="0"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832" y="1559946"/>
            <a:ext cx="4331970" cy="1326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3825">
              <a:lnSpc>
                <a:spcPct val="100000"/>
              </a:lnSpc>
              <a:spcBef>
                <a:spcPts val="135"/>
              </a:spcBef>
            </a:pPr>
            <a:r>
              <a:rPr sz="750" spc="130" dirty="0">
                <a:latin typeface="Cambria"/>
                <a:cs typeface="Cambria"/>
              </a:rPr>
              <a:t>𝑚=1 </a:t>
            </a:r>
            <a:r>
              <a:rPr sz="750" spc="195" dirty="0">
                <a:latin typeface="Cambria"/>
                <a:cs typeface="Cambria"/>
              </a:rPr>
              <a:t> </a:t>
            </a:r>
            <a:r>
              <a:rPr sz="750" spc="35" dirty="0">
                <a:latin typeface="Cambria"/>
                <a:cs typeface="Cambria"/>
              </a:rPr>
              <a:t>𝑖∶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8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585"/>
              </a:spcBef>
            </a:pPr>
            <a:r>
              <a:rPr sz="1100" spc="55" dirty="0">
                <a:latin typeface="Cambria"/>
                <a:cs typeface="Cambria"/>
              </a:rPr>
              <a:t>𝛼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tuning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parameter.</a:t>
            </a:r>
            <a:endParaRPr sz="11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Cambria"/>
                <a:cs typeface="Cambria"/>
              </a:rPr>
              <a:t>|𝑇</a:t>
            </a:r>
            <a:r>
              <a:rPr sz="1100" spc="-80" dirty="0">
                <a:latin typeface="Cambria"/>
                <a:cs typeface="Cambria"/>
              </a:rPr>
              <a:t> </a:t>
            </a:r>
            <a:r>
              <a:rPr sz="1100" spc="-40" dirty="0">
                <a:latin typeface="Cambria"/>
                <a:cs typeface="Cambria"/>
              </a:rPr>
              <a:t>|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num</a:t>
            </a:r>
            <a:r>
              <a:rPr sz="1100" spc="-15" dirty="0">
                <a:latin typeface="Microsoft Sans Serif"/>
                <a:cs typeface="Microsoft Sans Serif"/>
              </a:rPr>
              <a:t>b</a:t>
            </a:r>
            <a:r>
              <a:rPr sz="1100" spc="-65" dirty="0">
                <a:latin typeface="Microsoft Sans Serif"/>
                <a:cs typeface="Microsoft Sans Serif"/>
              </a:rPr>
              <a:t>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terminal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</a:t>
            </a:r>
            <a:r>
              <a:rPr sz="1100" spc="-30" dirty="0">
                <a:latin typeface="Microsoft Sans Serif"/>
                <a:cs typeface="Microsoft Sans Serif"/>
              </a:rPr>
              <a:t>o</a:t>
            </a:r>
            <a:r>
              <a:rPr sz="1100" spc="-105" dirty="0">
                <a:latin typeface="Microsoft Sans Serif"/>
                <a:cs typeface="Microsoft Sans Serif"/>
              </a:rPr>
              <a:t>des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Cambria"/>
                <a:cs typeface="Cambria"/>
              </a:rPr>
              <a:t>𝑇</a:t>
            </a:r>
            <a:r>
              <a:rPr sz="1100" spc="-80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sz="1100" spc="160" dirty="0">
                <a:latin typeface="Cambria"/>
                <a:cs typeface="Cambria"/>
              </a:rPr>
              <a:t>𝑅</a:t>
            </a:r>
            <a:r>
              <a:rPr sz="1125" spc="240" baseline="-22222" dirty="0">
                <a:latin typeface="Cambria"/>
                <a:cs typeface="Cambria"/>
              </a:rPr>
              <a:t>𝑚</a:t>
            </a:r>
            <a:r>
              <a:rPr sz="1125" spc="367" baseline="-22222" dirty="0">
                <a:latin typeface="Cambria"/>
                <a:cs typeface="Cambri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region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(rectangle)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corresponds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Cambria"/>
                <a:cs typeface="Cambria"/>
              </a:rPr>
              <a:t>𝑚</a:t>
            </a:r>
            <a:r>
              <a:rPr sz="1100" spc="30" dirty="0">
                <a:latin typeface="Microsoft Sans Serif"/>
                <a:cs typeface="Microsoft Sans Serif"/>
              </a:rPr>
              <a:t>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terminal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node.</a:t>
            </a:r>
            <a:endParaRPr sz="1100">
              <a:latin typeface="Microsoft Sans Serif"/>
              <a:cs typeface="Microsoft Sans Serif"/>
            </a:endParaRPr>
          </a:p>
          <a:p>
            <a:pPr marL="50800">
              <a:lnSpc>
                <a:spcPts val="1170"/>
              </a:lnSpc>
              <a:spcBef>
                <a:spcPts val="710"/>
              </a:spcBef>
              <a:tabLst>
                <a:tab pos="353060" algn="l"/>
              </a:tabLst>
            </a:pPr>
            <a:r>
              <a:rPr sz="1100" spc="-155" dirty="0">
                <a:latin typeface="Cambria"/>
                <a:cs typeface="Cambria"/>
              </a:rPr>
              <a:t>𝑦</a:t>
            </a:r>
            <a:r>
              <a:rPr sz="1125" spc="-232" baseline="-22222" dirty="0">
                <a:latin typeface="Cambria"/>
                <a:cs typeface="Cambria"/>
              </a:rPr>
              <a:t>𝑅</a:t>
            </a:r>
            <a:r>
              <a:rPr sz="1100" spc="-155" dirty="0">
                <a:latin typeface="Cambria"/>
                <a:cs typeface="Cambria"/>
              </a:rPr>
              <a:t>̂	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mean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60" dirty="0">
                <a:latin typeface="Cambria"/>
                <a:cs typeface="Cambria"/>
              </a:rPr>
              <a:t>𝑅</a:t>
            </a:r>
            <a:r>
              <a:rPr sz="1125" spc="240" baseline="-22222" dirty="0">
                <a:latin typeface="Cambria"/>
                <a:cs typeface="Cambria"/>
              </a:rPr>
              <a:t>𝑚</a:t>
            </a:r>
            <a:r>
              <a:rPr sz="1125" spc="359" baseline="-22222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206375">
              <a:lnSpc>
                <a:spcPts val="509"/>
              </a:lnSpc>
            </a:pPr>
            <a:r>
              <a:rPr sz="550" spc="225" dirty="0">
                <a:latin typeface="Cambria"/>
                <a:cs typeface="Cambria"/>
              </a:rPr>
              <a:t>𝑚</a:t>
            </a:r>
            <a:endParaRPr sz="55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956968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15070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73185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731299"/>
            <a:ext cx="65201" cy="6520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4486"/>
            <a:ext cx="153670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Tuning</a:t>
            </a:r>
            <a:r>
              <a:rPr spc="-5" dirty="0"/>
              <a:t> </a:t>
            </a:r>
            <a:r>
              <a:rPr spc="-45" dirty="0"/>
              <a:t>Parameter</a:t>
            </a:r>
            <a:r>
              <a:rPr spc="-5" dirty="0"/>
              <a:t> </a:t>
            </a:r>
            <a:r>
              <a:rPr sz="1450" spc="75" dirty="0">
                <a:latin typeface="Cambria"/>
                <a:cs typeface="Cambria"/>
              </a:rPr>
              <a:t>𝛼</a:t>
            </a:r>
            <a:endParaRPr sz="14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87056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45158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867776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2105647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351087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444" y="747478"/>
            <a:ext cx="5557520" cy="17125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tuning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parameter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Cambria"/>
                <a:cs typeface="Cambria"/>
              </a:rPr>
              <a:t>𝛼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cost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complexity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method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has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several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features.</a:t>
            </a:r>
            <a:endParaRPr sz="11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non-negative.</a:t>
            </a:r>
            <a:endParaRPr sz="1100">
              <a:latin typeface="Microsoft Sans Serif"/>
              <a:cs typeface="Microsoft Sans Serif"/>
            </a:endParaRPr>
          </a:p>
          <a:p>
            <a:pPr marL="314960" marR="128905">
              <a:lnSpc>
                <a:spcPct val="102600"/>
              </a:lnSpc>
              <a:spcBef>
                <a:spcPts val="675"/>
              </a:spcBef>
            </a:pP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controls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trade-off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between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complexity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subtree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its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fit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  <a:p>
            <a:pPr marL="591820">
              <a:lnSpc>
                <a:spcPct val="100000"/>
              </a:lnSpc>
              <a:spcBef>
                <a:spcPts val="655"/>
              </a:spcBef>
            </a:pPr>
            <a:r>
              <a:rPr sz="1000" spc="55" dirty="0">
                <a:latin typeface="Cambria"/>
                <a:cs typeface="Cambria"/>
              </a:rPr>
              <a:t>𝛼 </a:t>
            </a:r>
            <a:r>
              <a:rPr sz="1000" spc="240" dirty="0">
                <a:latin typeface="Cambria"/>
                <a:cs typeface="Cambria"/>
              </a:rPr>
              <a:t>=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-45" dirty="0">
                <a:latin typeface="Cambria"/>
                <a:cs typeface="Cambria"/>
              </a:rPr>
              <a:t>0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implies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maximum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complexity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so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Cambria"/>
                <a:cs typeface="Cambria"/>
              </a:rPr>
              <a:t>𝑇</a:t>
            </a:r>
            <a:r>
              <a:rPr sz="1000" spc="210" dirty="0">
                <a:latin typeface="Cambria"/>
                <a:cs typeface="Cambria"/>
              </a:rPr>
              <a:t> </a:t>
            </a:r>
            <a:r>
              <a:rPr sz="1000" spc="240" dirty="0">
                <a:latin typeface="Cambria"/>
                <a:cs typeface="Cambria"/>
              </a:rPr>
              <a:t>=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10" dirty="0">
                <a:latin typeface="Cambria"/>
                <a:cs typeface="Cambria"/>
              </a:rPr>
              <a:t>𝑇</a:t>
            </a:r>
            <a:r>
              <a:rPr sz="1050" spc="15" baseline="-19841" dirty="0">
                <a:latin typeface="Cambria"/>
                <a:cs typeface="Cambria"/>
              </a:rPr>
              <a:t>0</a:t>
            </a:r>
            <a:endParaRPr sz="1050" baseline="-19841">
              <a:latin typeface="Cambria"/>
              <a:cs typeface="Cambria"/>
            </a:endParaRPr>
          </a:p>
          <a:p>
            <a:pPr marL="591820">
              <a:lnSpc>
                <a:spcPct val="100000"/>
              </a:lnSpc>
              <a:spcBef>
                <a:spcPts val="670"/>
              </a:spcBef>
            </a:pPr>
            <a:r>
              <a:rPr sz="1000" spc="-65" dirty="0">
                <a:latin typeface="Microsoft Sans Serif"/>
                <a:cs typeface="Microsoft Sans Serif"/>
              </a:rPr>
              <a:t>As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Cambria"/>
                <a:cs typeface="Cambria"/>
              </a:rPr>
              <a:t>𝛼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increases,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there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penalty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having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meany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terminal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nodes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so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subtree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shrink.</a:t>
            </a:r>
            <a:endParaRPr sz="10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735"/>
              </a:spcBef>
            </a:pPr>
            <a:r>
              <a:rPr sz="1100" spc="-85" dirty="0">
                <a:latin typeface="Microsoft Sans Serif"/>
                <a:cs typeface="Microsoft Sans Serif"/>
              </a:rPr>
              <a:t>We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use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validation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cross-validation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value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Cambria"/>
                <a:cs typeface="Cambria"/>
              </a:rPr>
              <a:t>𝛼</a:t>
            </a:r>
            <a:r>
              <a:rPr sz="1100" spc="2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hink-cell data - do not delete" hidden="1">
            <a:extLst>
              <a:ext uri="{FF2B5EF4-FFF2-40B4-BE49-F238E27FC236}">
                <a16:creationId xmlns:a16="http://schemas.microsoft.com/office/drawing/2014/main" id="{402C227B-5F87-C45A-D382-A0E959DD27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861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2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02C227B-5F87-C45A-D382-A0E959DD2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7743" y="993021"/>
            <a:ext cx="5635625" cy="1283335"/>
            <a:chOff x="87743" y="993021"/>
            <a:chExt cx="5635625" cy="128333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1124864"/>
              <a:ext cx="5584580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544" y="993021"/>
              <a:ext cx="5584825" cy="1283335"/>
            </a:xfrm>
            <a:custGeom>
              <a:avLst/>
              <a:gdLst/>
              <a:ahLst/>
              <a:cxnLst/>
              <a:rect l="l" t="t" r="r" b="b"/>
              <a:pathLst>
                <a:path w="5584825" h="1283335">
                  <a:moveTo>
                    <a:pt x="5584580" y="0"/>
                  </a:moveTo>
                  <a:lnTo>
                    <a:pt x="0" y="0"/>
                  </a:lnTo>
                  <a:lnTo>
                    <a:pt x="0" y="1283111"/>
                  </a:lnTo>
                  <a:lnTo>
                    <a:pt x="5584580" y="1283111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169137"/>
              <a:ext cx="5584825" cy="1056640"/>
            </a:xfrm>
            <a:custGeom>
              <a:avLst/>
              <a:gdLst/>
              <a:ahLst/>
              <a:cxnLst/>
              <a:rect l="l" t="t" r="r" b="b"/>
              <a:pathLst>
                <a:path w="5584825" h="1056639">
                  <a:moveTo>
                    <a:pt x="5584580" y="0"/>
                  </a:moveTo>
                  <a:lnTo>
                    <a:pt x="0" y="0"/>
                  </a:lnTo>
                  <a:lnTo>
                    <a:pt x="0" y="1005394"/>
                  </a:lnTo>
                  <a:lnTo>
                    <a:pt x="4008" y="1025119"/>
                  </a:lnTo>
                  <a:lnTo>
                    <a:pt x="14922" y="1041272"/>
                  </a:lnTo>
                  <a:lnTo>
                    <a:pt x="31075" y="1052186"/>
                  </a:lnTo>
                  <a:lnTo>
                    <a:pt x="50800" y="1056194"/>
                  </a:lnTo>
                  <a:lnTo>
                    <a:pt x="5533780" y="1056194"/>
                  </a:lnTo>
                  <a:lnTo>
                    <a:pt x="5553505" y="1052186"/>
                  </a:lnTo>
                  <a:lnTo>
                    <a:pt x="5569658" y="1041272"/>
                  </a:lnTo>
                  <a:lnTo>
                    <a:pt x="5580572" y="1025119"/>
                  </a:lnTo>
                  <a:lnTo>
                    <a:pt x="5584580" y="1005394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5E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165" y="1225918"/>
              <a:ext cx="65201" cy="652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165" y="1570062"/>
              <a:ext cx="65201" cy="652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165" y="1914220"/>
              <a:ext cx="65201" cy="652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165" y="2086292"/>
              <a:ext cx="65201" cy="65201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262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Regression</a:t>
            </a:r>
            <a:r>
              <a:rPr spc="-25" dirty="0"/>
              <a:t> </a:t>
            </a:r>
            <a:r>
              <a:rPr spc="-65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36091"/>
            <a:ext cx="5584825" cy="201930"/>
          </a:xfrm>
          <a:custGeom>
            <a:avLst/>
            <a:gdLst/>
            <a:ahLst/>
            <a:cxnLst/>
            <a:rect l="l" t="t" r="r" b="b"/>
            <a:pathLst>
              <a:path w="5584825" h="20193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421"/>
                </a:lnTo>
                <a:lnTo>
                  <a:pt x="5584580" y="201421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35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905874"/>
            <a:ext cx="4801756" cy="207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complete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building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tree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summarised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1142401"/>
            <a:ext cx="5189220" cy="1053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Microsoft Sans Serif"/>
                <a:cs typeface="Microsoft Sans Serif"/>
              </a:rPr>
              <a:t>Build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recursive</a:t>
            </a:r>
            <a:r>
              <a:rPr sz="1100" b="1" spc="70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binary</a:t>
            </a:r>
            <a:r>
              <a:rPr sz="1100" b="1" spc="7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splitting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data.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Stop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each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terminal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node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has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some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fixed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number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observations.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46685">
              <a:lnSpc>
                <a:spcPct val="102600"/>
              </a:lnSpc>
            </a:pPr>
            <a:r>
              <a:rPr sz="1100" spc="-45" dirty="0">
                <a:latin typeface="Microsoft Sans Serif"/>
                <a:cs typeface="Microsoft Sans Serif"/>
              </a:rPr>
              <a:t>Perform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cost</a:t>
            </a:r>
            <a:r>
              <a:rPr sz="1100" b="1" spc="6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complexity</a:t>
            </a:r>
            <a:r>
              <a:rPr sz="1100" b="1" spc="70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pruning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with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many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values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5" dirty="0">
                <a:latin typeface="Cambria"/>
                <a:cs typeface="Cambria"/>
              </a:rPr>
              <a:t>𝛼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obtain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sequence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best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subtrees.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5" dirty="0">
                <a:latin typeface="Microsoft Sans Serif"/>
                <a:cs typeface="Microsoft Sans Serif"/>
              </a:rPr>
              <a:t>Use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K-fold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cross-validation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Cambria"/>
                <a:cs typeface="Cambria"/>
              </a:rPr>
              <a:t>𝛼</a:t>
            </a:r>
            <a:r>
              <a:rPr sz="1100" spc="2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Return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subtree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step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2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that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corresponds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chosen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value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Cambria"/>
                <a:cs typeface="Cambria"/>
              </a:rPr>
              <a:t>𝛼</a:t>
            </a:r>
            <a:r>
              <a:rPr sz="1100" spc="2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15" dirty="0"/>
              <a:t>Kamilah Ebrahim</a:t>
            </a:r>
            <a:r>
              <a:rPr spc="260" dirty="0"/>
              <a:t> </a:t>
            </a:r>
            <a:r>
              <a:rPr spc="10" dirty="0"/>
              <a:t>(The</a:t>
            </a:r>
            <a:r>
              <a:rPr spc="50" dirty="0"/>
              <a:t> </a:t>
            </a:r>
            <a:r>
              <a:rPr spc="-5" dirty="0"/>
              <a:t>University</a:t>
            </a:r>
            <a:r>
              <a:rPr spc="50" dirty="0"/>
              <a:t>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5" dirty="0"/>
              <a:t>Toronto)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55113" y="3106011"/>
            <a:ext cx="85026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6.7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Tree-Based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9" action="ppaction://hlinksldjump"/>
              </a:rPr>
              <a:t>Methods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0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2967</Words>
  <Application>Microsoft Office PowerPoint</Application>
  <PresentationFormat>Custom</PresentationFormat>
  <Paragraphs>342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Cambria</vt:lpstr>
      <vt:lpstr>Georgia</vt:lpstr>
      <vt:lpstr>Microsoft Sans Serif</vt:lpstr>
      <vt:lpstr>Tahoma</vt:lpstr>
      <vt:lpstr>Trebuchet MS</vt:lpstr>
      <vt:lpstr>Office Theme</vt:lpstr>
      <vt:lpstr>think-cell Slide</vt:lpstr>
      <vt:lpstr>PowerPoint Presentation</vt:lpstr>
      <vt:lpstr>Introduction</vt:lpstr>
      <vt:lpstr>Regression Trees</vt:lpstr>
      <vt:lpstr>Constructing 𝑅1, 𝑅2, … 𝑅𝐽</vt:lpstr>
      <vt:lpstr>Recursive Binary Splitting</vt:lpstr>
      <vt:lpstr>Regression Trees</vt:lpstr>
      <vt:lpstr>Tree Pruning</vt:lpstr>
      <vt:lpstr>Tuning Parameter 𝛼</vt:lpstr>
      <vt:lpstr>Regression Trees</vt:lpstr>
      <vt:lpstr>PowerPoint Presentation</vt:lpstr>
      <vt:lpstr>Classification Error Rate</vt:lpstr>
      <vt:lpstr>Entropy</vt:lpstr>
      <vt:lpstr>Classification Trees</vt:lpstr>
      <vt:lpstr>Exercises: Trees for Regression and Classification}</vt:lpstr>
      <vt:lpstr>Pros and Cons of Trees</vt:lpstr>
      <vt:lpstr>Bagging</vt:lpstr>
      <vt:lpstr>Bagging</vt:lpstr>
      <vt:lpstr>Out-of-Bag Error Estimation</vt:lpstr>
      <vt:lpstr>Random Forests</vt:lpstr>
      <vt:lpstr>Exercises: Bagging and Random Forests</vt:lpstr>
      <vt:lpstr>Boosting</vt:lpstr>
      <vt:lpstr>Boosting</vt:lpstr>
      <vt:lpstr>Boosting</vt:lpstr>
      <vt:lpstr>Exercises: Boosting</vt:lpstr>
      <vt:lpstr>Bayesian Additive Regression Trees</vt:lpstr>
      <vt:lpstr>Bayesian Additive Regression Trees</vt:lpstr>
      <vt:lpstr>Bayesian Additive Regression Trees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6.7 Tree-Based Methods</dc:title>
  <dc:creator>Navona Calarco</dc:creator>
  <cp:lastModifiedBy>Ebrahim, Kamilah</cp:lastModifiedBy>
  <cp:revision>1</cp:revision>
  <dcterms:created xsi:type="dcterms:W3CDTF">2023-12-26T18:57:42Z</dcterms:created>
  <dcterms:modified xsi:type="dcterms:W3CDTF">2023-12-28T17:03:42Z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2023-11-02T00:00:00Z</vt:filetime>
  </property>
  <property fmtid="{D5CDD505-2E9C-101B-9397-08002B2CF9AE}" pid="5" name="MSIP_Label_b0d5c4f4-7a29-4385-b7a5-afbe2154ae6f_Enabled">
    <vt:lpwstr>true</vt:lpwstr>
  </property>
  <property fmtid="{D5CDD505-2E9C-101B-9397-08002B2CF9AE}" pid="6" name="MSIP_Label_b0d5c4f4-7a29-4385-b7a5-afbe2154ae6f_SetDate">
    <vt:lpwstr>2023-12-28T16:56:06Z</vt:lpwstr>
  </property>
  <property fmtid="{D5CDD505-2E9C-101B-9397-08002B2CF9AE}" pid="7" name="MSIP_Label_b0d5c4f4-7a29-4385-b7a5-afbe2154ae6f_Method">
    <vt:lpwstr>Standard</vt:lpwstr>
  </property>
  <property fmtid="{D5CDD505-2E9C-101B-9397-08002B2CF9AE}" pid="8" name="MSIP_Label_b0d5c4f4-7a29-4385-b7a5-afbe2154ae6f_Name">
    <vt:lpwstr>Confidential</vt:lpwstr>
  </property>
  <property fmtid="{D5CDD505-2E9C-101B-9397-08002B2CF9AE}" pid="9" name="MSIP_Label_b0d5c4f4-7a29-4385-b7a5-afbe2154ae6f_SiteId">
    <vt:lpwstr>2dfb2f0b-4d21-4268-9559-72926144c918</vt:lpwstr>
  </property>
  <property fmtid="{D5CDD505-2E9C-101B-9397-08002B2CF9AE}" pid="10" name="MSIP_Label_b0d5c4f4-7a29-4385-b7a5-afbe2154ae6f_ActionId">
    <vt:lpwstr>9a0f3f99-e644-4b9c-ba5f-0bb1e121afec</vt:lpwstr>
  </property>
  <property fmtid="{D5CDD505-2E9C-101B-9397-08002B2CF9AE}" pid="11" name="MSIP_Label_b0d5c4f4-7a29-4385-b7a5-afbe2154ae6f_ContentBits">
    <vt:lpwstr>0</vt:lpwstr>
  </property>
</Properties>
</file>