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5765800" cy="3244850"/>
  <p:notesSz cx="5765800" cy="3244850"/>
  <p:custDataLst>
    <p:tags r:id="rId34"/>
  </p:custDataLst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C81558-75B2-4BB1-98A1-5C8318F1C1B5}" v="44" dt="2023-12-26T22:23:26.68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95" d="100"/>
          <a:sy n="195" d="100"/>
        </p:scale>
        <p:origin x="570" y="1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brahim, Kamilah" userId="bf238fde-858a-4861-8523-750e6d83bb62" providerId="ADAL" clId="{EEC81558-75B2-4BB1-98A1-5C8318F1C1B5}"/>
    <pc:docChg chg="undo custSel modSld modMainMaster replTag">
      <pc:chgData name="Ebrahim, Kamilah" userId="bf238fde-858a-4861-8523-750e6d83bb62" providerId="ADAL" clId="{EEC81558-75B2-4BB1-98A1-5C8318F1C1B5}" dt="2023-12-26T22:24:11.547" v="182" actId="1076"/>
      <pc:docMkLst>
        <pc:docMk/>
      </pc:docMkLst>
      <pc:sldChg chg="modSp">
        <pc:chgData name="Ebrahim, Kamilah" userId="bf238fde-858a-4861-8523-750e6d83bb62" providerId="ADAL" clId="{EEC81558-75B2-4BB1-98A1-5C8318F1C1B5}" dt="2023-12-26T20:58:34.510" v="0"/>
        <pc:sldMkLst>
          <pc:docMk/>
          <pc:sldMk cId="0" sldId="256"/>
        </pc:sldMkLst>
        <pc:spChg chg="mod">
          <ac:chgData name="Ebrahim, Kamilah" userId="bf238fde-858a-4861-8523-750e6d83bb62" providerId="ADAL" clId="{EEC81558-75B2-4BB1-98A1-5C8318F1C1B5}" dt="2023-12-26T20:58:34.510" v="0"/>
          <ac:spMkLst>
            <pc:docMk/>
            <pc:sldMk cId="0" sldId="256"/>
            <ac:spMk id="3" creationId="{00000000-0000-0000-0000-000000000000}"/>
          </ac:spMkLst>
        </pc:spChg>
        <pc:spChg chg="mod">
          <ac:chgData name="Ebrahim, Kamilah" userId="bf238fde-858a-4861-8523-750e6d83bb62" providerId="ADAL" clId="{EEC81558-75B2-4BB1-98A1-5C8318F1C1B5}" dt="2023-12-26T20:58:34.510" v="0"/>
          <ac:spMkLst>
            <pc:docMk/>
            <pc:sldMk cId="0" sldId="256"/>
            <ac:spMk id="8" creationId="{00000000-0000-0000-0000-000000000000}"/>
          </ac:spMkLst>
        </pc:spChg>
      </pc:sldChg>
      <pc:sldChg chg="addSp modSp mod">
        <pc:chgData name="Ebrahim, Kamilah" userId="bf238fde-858a-4861-8523-750e6d83bb62" providerId="ADAL" clId="{EEC81558-75B2-4BB1-98A1-5C8318F1C1B5}" dt="2023-12-26T22:19:34.645" v="104"/>
        <pc:sldMkLst>
          <pc:docMk/>
          <pc:sldMk cId="0" sldId="257"/>
        </pc:sldMkLst>
        <pc:spChg chg="mod">
          <ac:chgData name="Ebrahim, Kamilah" userId="bf238fde-858a-4861-8523-750e6d83bb62" providerId="ADAL" clId="{EEC81558-75B2-4BB1-98A1-5C8318F1C1B5}" dt="2023-12-26T22:19:34.017" v="100" actId="14100"/>
          <ac:spMkLst>
            <pc:docMk/>
            <pc:sldMk cId="0" sldId="257"/>
            <ac:spMk id="2" creationId="{00000000-0000-0000-0000-000000000000}"/>
          </ac:spMkLst>
        </pc:spChg>
        <pc:spChg chg="mod">
          <ac:chgData name="Ebrahim, Kamilah" userId="bf238fde-858a-4861-8523-750e6d83bb62" providerId="ADAL" clId="{EEC81558-75B2-4BB1-98A1-5C8318F1C1B5}" dt="2023-12-26T20:58:44.090" v="2" actId="20577"/>
          <ac:spMkLst>
            <pc:docMk/>
            <pc:sldMk cId="0" sldId="257"/>
            <ac:spMk id="5" creationId="{00000000-0000-0000-0000-000000000000}"/>
          </ac:spMkLst>
        </pc:spChg>
        <pc:spChg chg="mod">
          <ac:chgData name="Ebrahim, Kamilah" userId="bf238fde-858a-4861-8523-750e6d83bb62" providerId="ADAL" clId="{EEC81558-75B2-4BB1-98A1-5C8318F1C1B5}" dt="2023-12-26T20:58:34.510" v="0"/>
          <ac:spMkLst>
            <pc:docMk/>
            <pc:sldMk cId="0" sldId="257"/>
            <ac:spMk id="10" creationId="{00000000-0000-0000-0000-000000000000}"/>
          </ac:spMkLst>
        </pc:spChg>
        <pc:graphicFrameChg chg="add mod ord modVis replST">
          <ac:chgData name="Ebrahim, Kamilah" userId="bf238fde-858a-4861-8523-750e6d83bb62" providerId="ADAL" clId="{EEC81558-75B2-4BB1-98A1-5C8318F1C1B5}" dt="2023-12-26T22:19:34.645" v="104"/>
          <ac:graphicFrameMkLst>
            <pc:docMk/>
            <pc:sldMk cId="0" sldId="257"/>
            <ac:graphicFrameMk id="13" creationId="{A407DE5E-4C2F-1DFC-6AB3-8A6B5C96470E}"/>
          </ac:graphicFrameMkLst>
        </pc:graphicFrameChg>
      </pc:sldChg>
      <pc:sldChg chg="addSp delSp modSp mod">
        <pc:chgData name="Ebrahim, Kamilah" userId="bf238fde-858a-4861-8523-750e6d83bb62" providerId="ADAL" clId="{EEC81558-75B2-4BB1-98A1-5C8318F1C1B5}" dt="2023-12-26T22:19:45.907" v="106" actId="14100"/>
        <pc:sldMkLst>
          <pc:docMk/>
          <pc:sldMk cId="0" sldId="258"/>
        </pc:sldMkLst>
        <pc:spChg chg="mod">
          <ac:chgData name="Ebrahim, Kamilah" userId="bf238fde-858a-4861-8523-750e6d83bb62" providerId="ADAL" clId="{EEC81558-75B2-4BB1-98A1-5C8318F1C1B5}" dt="2023-12-26T21:00:13.360" v="10" actId="20577"/>
          <ac:spMkLst>
            <pc:docMk/>
            <pc:sldMk cId="0" sldId="258"/>
            <ac:spMk id="4" creationId="{00000000-0000-0000-0000-000000000000}"/>
          </ac:spMkLst>
        </pc:spChg>
        <pc:spChg chg="mod">
          <ac:chgData name="Ebrahim, Kamilah" userId="bf238fde-858a-4861-8523-750e6d83bb62" providerId="ADAL" clId="{EEC81558-75B2-4BB1-98A1-5C8318F1C1B5}" dt="2023-12-26T21:00:38.450" v="17" actId="6549"/>
          <ac:spMkLst>
            <pc:docMk/>
            <pc:sldMk cId="0" sldId="258"/>
            <ac:spMk id="5" creationId="{00000000-0000-0000-0000-000000000000}"/>
          </ac:spMkLst>
        </pc:spChg>
        <pc:spChg chg="del mod">
          <ac:chgData name="Ebrahim, Kamilah" userId="bf238fde-858a-4861-8523-750e6d83bb62" providerId="ADAL" clId="{EEC81558-75B2-4BB1-98A1-5C8318F1C1B5}" dt="2023-12-26T21:00:15.980" v="11" actId="478"/>
          <ac:spMkLst>
            <pc:docMk/>
            <pc:sldMk cId="0" sldId="258"/>
            <ac:spMk id="6" creationId="{00000000-0000-0000-0000-000000000000}"/>
          </ac:spMkLst>
        </pc:spChg>
        <pc:spChg chg="mod">
          <ac:chgData name="Ebrahim, Kamilah" userId="bf238fde-858a-4861-8523-750e6d83bb62" providerId="ADAL" clId="{EEC81558-75B2-4BB1-98A1-5C8318F1C1B5}" dt="2023-12-26T20:59:55.923" v="7" actId="14100"/>
          <ac:spMkLst>
            <pc:docMk/>
            <pc:sldMk cId="0" sldId="258"/>
            <ac:spMk id="8" creationId="{00000000-0000-0000-0000-000000000000}"/>
          </ac:spMkLst>
        </pc:spChg>
        <pc:spChg chg="mod">
          <ac:chgData name="Ebrahim, Kamilah" userId="bf238fde-858a-4861-8523-750e6d83bb62" providerId="ADAL" clId="{EEC81558-75B2-4BB1-98A1-5C8318F1C1B5}" dt="2023-12-26T22:19:45.907" v="106" actId="14100"/>
          <ac:spMkLst>
            <pc:docMk/>
            <pc:sldMk cId="0" sldId="258"/>
            <ac:spMk id="12" creationId="{00000000-0000-0000-0000-000000000000}"/>
          </ac:spMkLst>
        </pc:spChg>
        <pc:spChg chg="mod">
          <ac:chgData name="Ebrahim, Kamilah" userId="bf238fde-858a-4861-8523-750e6d83bb62" providerId="ADAL" clId="{EEC81558-75B2-4BB1-98A1-5C8318F1C1B5}" dt="2023-12-26T20:58:34.510" v="0"/>
          <ac:spMkLst>
            <pc:docMk/>
            <pc:sldMk cId="0" sldId="258"/>
            <ac:spMk id="17" creationId="{00000000-0000-0000-0000-000000000000}"/>
          </ac:spMkLst>
        </pc:spChg>
        <pc:spChg chg="add mod">
          <ac:chgData name="Ebrahim, Kamilah" userId="bf238fde-858a-4861-8523-750e6d83bb62" providerId="ADAL" clId="{EEC81558-75B2-4BB1-98A1-5C8318F1C1B5}" dt="2023-12-26T21:00:50.231" v="21" actId="20577"/>
          <ac:spMkLst>
            <pc:docMk/>
            <pc:sldMk cId="0" sldId="258"/>
            <ac:spMk id="20" creationId="{96139ED0-EBC2-13E2-2240-86B3B24D5E20}"/>
          </ac:spMkLst>
        </pc:spChg>
        <pc:spChg chg="add mod">
          <ac:chgData name="Ebrahim, Kamilah" userId="bf238fde-858a-4861-8523-750e6d83bb62" providerId="ADAL" clId="{EEC81558-75B2-4BB1-98A1-5C8318F1C1B5}" dt="2023-12-26T21:01:17.050" v="28" actId="207"/>
          <ac:spMkLst>
            <pc:docMk/>
            <pc:sldMk cId="0" sldId="258"/>
            <ac:spMk id="21" creationId="{C30B1B9C-D13A-EEAB-3F8F-BEFCF9940AB8}"/>
          </ac:spMkLst>
        </pc:spChg>
      </pc:sldChg>
      <pc:sldChg chg="modSp mod">
        <pc:chgData name="Ebrahim, Kamilah" userId="bf238fde-858a-4861-8523-750e6d83bb62" providerId="ADAL" clId="{EEC81558-75B2-4BB1-98A1-5C8318F1C1B5}" dt="2023-12-26T22:20:03.401" v="108" actId="1076"/>
        <pc:sldMkLst>
          <pc:docMk/>
          <pc:sldMk cId="0" sldId="259"/>
        </pc:sldMkLst>
        <pc:spChg chg="mod">
          <ac:chgData name="Ebrahim, Kamilah" userId="bf238fde-858a-4861-8523-750e6d83bb62" providerId="ADAL" clId="{EEC81558-75B2-4BB1-98A1-5C8318F1C1B5}" dt="2023-12-26T22:20:03.401" v="108" actId="1076"/>
          <ac:spMkLst>
            <pc:docMk/>
            <pc:sldMk cId="0" sldId="259"/>
            <ac:spMk id="7" creationId="{00000000-0000-0000-0000-000000000000}"/>
          </ac:spMkLst>
        </pc:spChg>
        <pc:spChg chg="mod">
          <ac:chgData name="Ebrahim, Kamilah" userId="bf238fde-858a-4861-8523-750e6d83bb62" providerId="ADAL" clId="{EEC81558-75B2-4BB1-98A1-5C8318F1C1B5}" dt="2023-12-26T20:58:34.510" v="0"/>
          <ac:spMkLst>
            <pc:docMk/>
            <pc:sldMk cId="0" sldId="259"/>
            <ac:spMk id="12" creationId="{00000000-0000-0000-0000-000000000000}"/>
          </ac:spMkLst>
        </pc:spChg>
      </pc:sldChg>
      <pc:sldChg chg="modSp">
        <pc:chgData name="Ebrahim, Kamilah" userId="bf238fde-858a-4861-8523-750e6d83bb62" providerId="ADAL" clId="{EEC81558-75B2-4BB1-98A1-5C8318F1C1B5}" dt="2023-12-26T20:58:34.510" v="0"/>
        <pc:sldMkLst>
          <pc:docMk/>
          <pc:sldMk cId="0" sldId="260"/>
        </pc:sldMkLst>
        <pc:spChg chg="mod">
          <ac:chgData name="Ebrahim, Kamilah" userId="bf238fde-858a-4861-8523-750e6d83bb62" providerId="ADAL" clId="{EEC81558-75B2-4BB1-98A1-5C8318F1C1B5}" dt="2023-12-26T20:58:34.510" v="0"/>
          <ac:spMkLst>
            <pc:docMk/>
            <pc:sldMk cId="0" sldId="260"/>
            <ac:spMk id="12" creationId="{00000000-0000-0000-0000-000000000000}"/>
          </ac:spMkLst>
        </pc:spChg>
      </pc:sldChg>
      <pc:sldChg chg="modSp">
        <pc:chgData name="Ebrahim, Kamilah" userId="bf238fde-858a-4861-8523-750e6d83bb62" providerId="ADAL" clId="{EEC81558-75B2-4BB1-98A1-5C8318F1C1B5}" dt="2023-12-26T20:58:34.510" v="0"/>
        <pc:sldMkLst>
          <pc:docMk/>
          <pc:sldMk cId="0" sldId="261"/>
        </pc:sldMkLst>
        <pc:spChg chg="mod">
          <ac:chgData name="Ebrahim, Kamilah" userId="bf238fde-858a-4861-8523-750e6d83bb62" providerId="ADAL" clId="{EEC81558-75B2-4BB1-98A1-5C8318F1C1B5}" dt="2023-12-26T20:58:34.510" v="0"/>
          <ac:spMkLst>
            <pc:docMk/>
            <pc:sldMk cId="0" sldId="261"/>
            <ac:spMk id="8" creationId="{00000000-0000-0000-0000-000000000000}"/>
          </ac:spMkLst>
        </pc:spChg>
      </pc:sldChg>
      <pc:sldChg chg="modSp">
        <pc:chgData name="Ebrahim, Kamilah" userId="bf238fde-858a-4861-8523-750e6d83bb62" providerId="ADAL" clId="{EEC81558-75B2-4BB1-98A1-5C8318F1C1B5}" dt="2023-12-26T20:58:34.510" v="0"/>
        <pc:sldMkLst>
          <pc:docMk/>
          <pc:sldMk cId="0" sldId="262"/>
        </pc:sldMkLst>
        <pc:spChg chg="mod">
          <ac:chgData name="Ebrahim, Kamilah" userId="bf238fde-858a-4861-8523-750e6d83bb62" providerId="ADAL" clId="{EEC81558-75B2-4BB1-98A1-5C8318F1C1B5}" dt="2023-12-26T20:58:34.510" v="0"/>
          <ac:spMkLst>
            <pc:docMk/>
            <pc:sldMk cId="0" sldId="262"/>
            <ac:spMk id="11" creationId="{00000000-0000-0000-0000-000000000000}"/>
          </ac:spMkLst>
        </pc:spChg>
      </pc:sldChg>
      <pc:sldChg chg="addSp modSp mod">
        <pc:chgData name="Ebrahim, Kamilah" userId="bf238fde-858a-4861-8523-750e6d83bb62" providerId="ADAL" clId="{EEC81558-75B2-4BB1-98A1-5C8318F1C1B5}" dt="2023-12-26T22:20:25.978" v="127" actId="14100"/>
        <pc:sldMkLst>
          <pc:docMk/>
          <pc:sldMk cId="0" sldId="263"/>
        </pc:sldMkLst>
        <pc:spChg chg="mod">
          <ac:chgData name="Ebrahim, Kamilah" userId="bf238fde-858a-4861-8523-750e6d83bb62" providerId="ADAL" clId="{EEC81558-75B2-4BB1-98A1-5C8318F1C1B5}" dt="2023-12-26T22:20:19.362" v="109" actId="14100"/>
          <ac:spMkLst>
            <pc:docMk/>
            <pc:sldMk cId="0" sldId="263"/>
            <ac:spMk id="2" creationId="{00000000-0000-0000-0000-000000000000}"/>
          </ac:spMkLst>
        </pc:spChg>
        <pc:spChg chg="mod">
          <ac:chgData name="Ebrahim, Kamilah" userId="bf238fde-858a-4861-8523-750e6d83bb62" providerId="ADAL" clId="{EEC81558-75B2-4BB1-98A1-5C8318F1C1B5}" dt="2023-12-26T22:20:25.978" v="127" actId="14100"/>
          <ac:spMkLst>
            <pc:docMk/>
            <pc:sldMk cId="0" sldId="263"/>
            <ac:spMk id="4" creationId="{00000000-0000-0000-0000-000000000000}"/>
          </ac:spMkLst>
        </pc:spChg>
        <pc:spChg chg="mod">
          <ac:chgData name="Ebrahim, Kamilah" userId="bf238fde-858a-4861-8523-750e6d83bb62" providerId="ADAL" clId="{EEC81558-75B2-4BB1-98A1-5C8318F1C1B5}" dt="2023-12-26T20:58:34.510" v="0"/>
          <ac:spMkLst>
            <pc:docMk/>
            <pc:sldMk cId="0" sldId="263"/>
            <ac:spMk id="13" creationId="{00000000-0000-0000-0000-000000000000}"/>
          </ac:spMkLst>
        </pc:spChg>
        <pc:graphicFrameChg chg="add mod ord modVis replST">
          <ac:chgData name="Ebrahim, Kamilah" userId="bf238fde-858a-4861-8523-750e6d83bb62" providerId="ADAL" clId="{EEC81558-75B2-4BB1-98A1-5C8318F1C1B5}" dt="2023-12-26T22:20:19.938" v="126"/>
          <ac:graphicFrameMkLst>
            <pc:docMk/>
            <pc:sldMk cId="0" sldId="263"/>
            <ac:graphicFrameMk id="16" creationId="{2C63EB8B-C452-B6A2-B306-6A58EFC973A7}"/>
          </ac:graphicFrameMkLst>
        </pc:graphicFrameChg>
      </pc:sldChg>
      <pc:sldChg chg="modSp">
        <pc:chgData name="Ebrahim, Kamilah" userId="bf238fde-858a-4861-8523-750e6d83bb62" providerId="ADAL" clId="{EEC81558-75B2-4BB1-98A1-5C8318F1C1B5}" dt="2023-12-26T20:58:34.510" v="0"/>
        <pc:sldMkLst>
          <pc:docMk/>
          <pc:sldMk cId="0" sldId="264"/>
        </pc:sldMkLst>
        <pc:spChg chg="mod">
          <ac:chgData name="Ebrahim, Kamilah" userId="bf238fde-858a-4861-8523-750e6d83bb62" providerId="ADAL" clId="{EEC81558-75B2-4BB1-98A1-5C8318F1C1B5}" dt="2023-12-26T20:58:34.510" v="0"/>
          <ac:spMkLst>
            <pc:docMk/>
            <pc:sldMk cId="0" sldId="264"/>
            <ac:spMk id="8" creationId="{00000000-0000-0000-0000-000000000000}"/>
          </ac:spMkLst>
        </pc:spChg>
      </pc:sldChg>
      <pc:sldChg chg="modSp">
        <pc:chgData name="Ebrahim, Kamilah" userId="bf238fde-858a-4861-8523-750e6d83bb62" providerId="ADAL" clId="{EEC81558-75B2-4BB1-98A1-5C8318F1C1B5}" dt="2023-12-26T20:58:34.510" v="0"/>
        <pc:sldMkLst>
          <pc:docMk/>
          <pc:sldMk cId="0" sldId="265"/>
        </pc:sldMkLst>
        <pc:spChg chg="mod">
          <ac:chgData name="Ebrahim, Kamilah" userId="bf238fde-858a-4861-8523-750e6d83bb62" providerId="ADAL" clId="{EEC81558-75B2-4BB1-98A1-5C8318F1C1B5}" dt="2023-12-26T20:58:34.510" v="0"/>
          <ac:spMkLst>
            <pc:docMk/>
            <pc:sldMk cId="0" sldId="265"/>
            <ac:spMk id="11" creationId="{00000000-0000-0000-0000-000000000000}"/>
          </ac:spMkLst>
        </pc:spChg>
      </pc:sldChg>
      <pc:sldChg chg="modSp mod">
        <pc:chgData name="Ebrahim, Kamilah" userId="bf238fde-858a-4861-8523-750e6d83bb62" providerId="ADAL" clId="{EEC81558-75B2-4BB1-98A1-5C8318F1C1B5}" dt="2023-12-26T22:21:00.949" v="135" actId="20577"/>
        <pc:sldMkLst>
          <pc:docMk/>
          <pc:sldMk cId="0" sldId="266"/>
        </pc:sldMkLst>
        <pc:spChg chg="mod">
          <ac:chgData name="Ebrahim, Kamilah" userId="bf238fde-858a-4861-8523-750e6d83bb62" providerId="ADAL" clId="{EEC81558-75B2-4BB1-98A1-5C8318F1C1B5}" dt="2023-12-26T22:21:00.949" v="135" actId="20577"/>
          <ac:spMkLst>
            <pc:docMk/>
            <pc:sldMk cId="0" sldId="266"/>
            <ac:spMk id="7" creationId="{00000000-0000-0000-0000-000000000000}"/>
          </ac:spMkLst>
        </pc:spChg>
        <pc:spChg chg="mod">
          <ac:chgData name="Ebrahim, Kamilah" userId="bf238fde-858a-4861-8523-750e6d83bb62" providerId="ADAL" clId="{EEC81558-75B2-4BB1-98A1-5C8318F1C1B5}" dt="2023-12-26T20:58:34.510" v="0"/>
          <ac:spMkLst>
            <pc:docMk/>
            <pc:sldMk cId="0" sldId="266"/>
            <ac:spMk id="12" creationId="{00000000-0000-0000-0000-000000000000}"/>
          </ac:spMkLst>
        </pc:spChg>
      </pc:sldChg>
      <pc:sldChg chg="modSp">
        <pc:chgData name="Ebrahim, Kamilah" userId="bf238fde-858a-4861-8523-750e6d83bb62" providerId="ADAL" clId="{EEC81558-75B2-4BB1-98A1-5C8318F1C1B5}" dt="2023-12-26T20:58:34.510" v="0"/>
        <pc:sldMkLst>
          <pc:docMk/>
          <pc:sldMk cId="0" sldId="267"/>
        </pc:sldMkLst>
        <pc:spChg chg="mod">
          <ac:chgData name="Ebrahim, Kamilah" userId="bf238fde-858a-4861-8523-750e6d83bb62" providerId="ADAL" clId="{EEC81558-75B2-4BB1-98A1-5C8318F1C1B5}" dt="2023-12-26T20:58:34.510" v="0"/>
          <ac:spMkLst>
            <pc:docMk/>
            <pc:sldMk cId="0" sldId="267"/>
            <ac:spMk id="26" creationId="{00000000-0000-0000-0000-000000000000}"/>
          </ac:spMkLst>
        </pc:spChg>
      </pc:sldChg>
      <pc:sldChg chg="modSp">
        <pc:chgData name="Ebrahim, Kamilah" userId="bf238fde-858a-4861-8523-750e6d83bb62" providerId="ADAL" clId="{EEC81558-75B2-4BB1-98A1-5C8318F1C1B5}" dt="2023-12-26T20:58:34.510" v="0"/>
        <pc:sldMkLst>
          <pc:docMk/>
          <pc:sldMk cId="0" sldId="268"/>
        </pc:sldMkLst>
        <pc:spChg chg="mod">
          <ac:chgData name="Ebrahim, Kamilah" userId="bf238fde-858a-4861-8523-750e6d83bb62" providerId="ADAL" clId="{EEC81558-75B2-4BB1-98A1-5C8318F1C1B5}" dt="2023-12-26T20:58:34.510" v="0"/>
          <ac:spMkLst>
            <pc:docMk/>
            <pc:sldMk cId="0" sldId="268"/>
            <ac:spMk id="15" creationId="{00000000-0000-0000-0000-000000000000}"/>
          </ac:spMkLst>
        </pc:spChg>
      </pc:sldChg>
      <pc:sldChg chg="modSp">
        <pc:chgData name="Ebrahim, Kamilah" userId="bf238fde-858a-4861-8523-750e6d83bb62" providerId="ADAL" clId="{EEC81558-75B2-4BB1-98A1-5C8318F1C1B5}" dt="2023-12-26T20:58:34.510" v="0"/>
        <pc:sldMkLst>
          <pc:docMk/>
          <pc:sldMk cId="0" sldId="269"/>
        </pc:sldMkLst>
        <pc:spChg chg="mod">
          <ac:chgData name="Ebrahim, Kamilah" userId="bf238fde-858a-4861-8523-750e6d83bb62" providerId="ADAL" clId="{EEC81558-75B2-4BB1-98A1-5C8318F1C1B5}" dt="2023-12-26T20:58:34.510" v="0"/>
          <ac:spMkLst>
            <pc:docMk/>
            <pc:sldMk cId="0" sldId="269"/>
            <ac:spMk id="13" creationId="{00000000-0000-0000-0000-000000000000}"/>
          </ac:spMkLst>
        </pc:spChg>
      </pc:sldChg>
      <pc:sldChg chg="addSp delSp modSp mod">
        <pc:chgData name="Ebrahim, Kamilah" userId="bf238fde-858a-4861-8523-750e6d83bb62" providerId="ADAL" clId="{EEC81558-75B2-4BB1-98A1-5C8318F1C1B5}" dt="2023-12-26T22:22:53.419" v="147" actId="1076"/>
        <pc:sldMkLst>
          <pc:docMk/>
          <pc:sldMk cId="0" sldId="270"/>
        </pc:sldMkLst>
        <pc:spChg chg="del">
          <ac:chgData name="Ebrahim, Kamilah" userId="bf238fde-858a-4861-8523-750e6d83bb62" providerId="ADAL" clId="{EEC81558-75B2-4BB1-98A1-5C8318F1C1B5}" dt="2023-12-26T22:22:31.128" v="142" actId="478"/>
          <ac:spMkLst>
            <pc:docMk/>
            <pc:sldMk cId="0" sldId="270"/>
            <ac:spMk id="7" creationId="{00000000-0000-0000-0000-000000000000}"/>
          </ac:spMkLst>
        </pc:spChg>
        <pc:spChg chg="del">
          <ac:chgData name="Ebrahim, Kamilah" userId="bf238fde-858a-4861-8523-750e6d83bb62" providerId="ADAL" clId="{EEC81558-75B2-4BB1-98A1-5C8318F1C1B5}" dt="2023-12-26T22:22:31.128" v="142" actId="478"/>
          <ac:spMkLst>
            <pc:docMk/>
            <pc:sldMk cId="0" sldId="270"/>
            <ac:spMk id="8" creationId="{00000000-0000-0000-0000-000000000000}"/>
          </ac:spMkLst>
        </pc:spChg>
        <pc:spChg chg="del mod">
          <ac:chgData name="Ebrahim, Kamilah" userId="bf238fde-858a-4861-8523-750e6d83bb62" providerId="ADAL" clId="{EEC81558-75B2-4BB1-98A1-5C8318F1C1B5}" dt="2023-12-26T22:22:27.218" v="141" actId="478"/>
          <ac:spMkLst>
            <pc:docMk/>
            <pc:sldMk cId="0" sldId="270"/>
            <ac:spMk id="9" creationId="{00000000-0000-0000-0000-000000000000}"/>
          </ac:spMkLst>
        </pc:spChg>
        <pc:spChg chg="del mod">
          <ac:chgData name="Ebrahim, Kamilah" userId="bf238fde-858a-4861-8523-750e6d83bb62" providerId="ADAL" clId="{EEC81558-75B2-4BB1-98A1-5C8318F1C1B5}" dt="2023-12-26T22:22:37.419" v="143" actId="478"/>
          <ac:spMkLst>
            <pc:docMk/>
            <pc:sldMk cId="0" sldId="270"/>
            <ac:spMk id="10" creationId="{00000000-0000-0000-0000-000000000000}"/>
          </ac:spMkLst>
        </pc:spChg>
        <pc:spChg chg="mod">
          <ac:chgData name="Ebrahim, Kamilah" userId="bf238fde-858a-4861-8523-750e6d83bb62" providerId="ADAL" clId="{EEC81558-75B2-4BB1-98A1-5C8318F1C1B5}" dt="2023-12-26T20:58:34.510" v="0"/>
          <ac:spMkLst>
            <pc:docMk/>
            <pc:sldMk cId="0" sldId="270"/>
            <ac:spMk id="15" creationId="{00000000-0000-0000-0000-000000000000}"/>
          </ac:spMkLst>
        </pc:spChg>
        <pc:picChg chg="add mod">
          <ac:chgData name="Ebrahim, Kamilah" userId="bf238fde-858a-4861-8523-750e6d83bb62" providerId="ADAL" clId="{EEC81558-75B2-4BB1-98A1-5C8318F1C1B5}" dt="2023-12-26T22:22:53.419" v="147" actId="1076"/>
          <ac:picMkLst>
            <pc:docMk/>
            <pc:sldMk cId="0" sldId="270"/>
            <ac:picMk id="19" creationId="{A03A8CAF-AE0B-99BA-A5E9-0263F243998A}"/>
          </ac:picMkLst>
        </pc:picChg>
      </pc:sldChg>
      <pc:sldChg chg="modSp">
        <pc:chgData name="Ebrahim, Kamilah" userId="bf238fde-858a-4861-8523-750e6d83bb62" providerId="ADAL" clId="{EEC81558-75B2-4BB1-98A1-5C8318F1C1B5}" dt="2023-12-26T20:58:34.510" v="0"/>
        <pc:sldMkLst>
          <pc:docMk/>
          <pc:sldMk cId="0" sldId="271"/>
        </pc:sldMkLst>
        <pc:spChg chg="mod">
          <ac:chgData name="Ebrahim, Kamilah" userId="bf238fde-858a-4861-8523-750e6d83bb62" providerId="ADAL" clId="{EEC81558-75B2-4BB1-98A1-5C8318F1C1B5}" dt="2023-12-26T20:58:34.510" v="0"/>
          <ac:spMkLst>
            <pc:docMk/>
            <pc:sldMk cId="0" sldId="271"/>
            <ac:spMk id="20" creationId="{00000000-0000-0000-0000-000000000000}"/>
          </ac:spMkLst>
        </pc:spChg>
      </pc:sldChg>
      <pc:sldChg chg="modSp mod">
        <pc:chgData name="Ebrahim, Kamilah" userId="bf238fde-858a-4861-8523-750e6d83bb62" providerId="ADAL" clId="{EEC81558-75B2-4BB1-98A1-5C8318F1C1B5}" dt="2023-12-26T21:55:08.110" v="36" actId="20577"/>
        <pc:sldMkLst>
          <pc:docMk/>
          <pc:sldMk cId="0" sldId="272"/>
        </pc:sldMkLst>
        <pc:spChg chg="mod">
          <ac:chgData name="Ebrahim, Kamilah" userId="bf238fde-858a-4861-8523-750e6d83bb62" providerId="ADAL" clId="{EEC81558-75B2-4BB1-98A1-5C8318F1C1B5}" dt="2023-12-26T21:54:59.786" v="32" actId="14100"/>
          <ac:spMkLst>
            <pc:docMk/>
            <pc:sldMk cId="0" sldId="272"/>
            <ac:spMk id="3" creationId="{00000000-0000-0000-0000-000000000000}"/>
          </ac:spMkLst>
        </pc:spChg>
        <pc:spChg chg="mod">
          <ac:chgData name="Ebrahim, Kamilah" userId="bf238fde-858a-4861-8523-750e6d83bb62" providerId="ADAL" clId="{EEC81558-75B2-4BB1-98A1-5C8318F1C1B5}" dt="2023-12-26T21:55:08.110" v="36" actId="20577"/>
          <ac:spMkLst>
            <pc:docMk/>
            <pc:sldMk cId="0" sldId="272"/>
            <ac:spMk id="6" creationId="{00000000-0000-0000-0000-000000000000}"/>
          </ac:spMkLst>
        </pc:spChg>
        <pc:spChg chg="mod">
          <ac:chgData name="Ebrahim, Kamilah" userId="bf238fde-858a-4861-8523-750e6d83bb62" providerId="ADAL" clId="{EEC81558-75B2-4BB1-98A1-5C8318F1C1B5}" dt="2023-12-26T20:58:34.510" v="0"/>
          <ac:spMkLst>
            <pc:docMk/>
            <pc:sldMk cId="0" sldId="272"/>
            <ac:spMk id="11" creationId="{00000000-0000-0000-0000-000000000000}"/>
          </ac:spMkLst>
        </pc:spChg>
      </pc:sldChg>
      <pc:sldChg chg="modSp">
        <pc:chgData name="Ebrahim, Kamilah" userId="bf238fde-858a-4861-8523-750e6d83bb62" providerId="ADAL" clId="{EEC81558-75B2-4BB1-98A1-5C8318F1C1B5}" dt="2023-12-26T20:58:34.510" v="0"/>
        <pc:sldMkLst>
          <pc:docMk/>
          <pc:sldMk cId="0" sldId="273"/>
        </pc:sldMkLst>
        <pc:spChg chg="mod">
          <ac:chgData name="Ebrahim, Kamilah" userId="bf238fde-858a-4861-8523-750e6d83bb62" providerId="ADAL" clId="{EEC81558-75B2-4BB1-98A1-5C8318F1C1B5}" dt="2023-12-26T20:58:34.510" v="0"/>
          <ac:spMkLst>
            <pc:docMk/>
            <pc:sldMk cId="0" sldId="273"/>
            <ac:spMk id="10" creationId="{00000000-0000-0000-0000-000000000000}"/>
          </ac:spMkLst>
        </pc:spChg>
      </pc:sldChg>
      <pc:sldChg chg="modSp mod">
        <pc:chgData name="Ebrahim, Kamilah" userId="bf238fde-858a-4861-8523-750e6d83bb62" providerId="ADAL" clId="{EEC81558-75B2-4BB1-98A1-5C8318F1C1B5}" dt="2023-12-26T22:23:17.193" v="150" actId="207"/>
        <pc:sldMkLst>
          <pc:docMk/>
          <pc:sldMk cId="0" sldId="274"/>
        </pc:sldMkLst>
        <pc:spChg chg="mod">
          <ac:chgData name="Ebrahim, Kamilah" userId="bf238fde-858a-4861-8523-750e6d83bb62" providerId="ADAL" clId="{EEC81558-75B2-4BB1-98A1-5C8318F1C1B5}" dt="2023-12-26T22:23:17.193" v="150" actId="207"/>
          <ac:spMkLst>
            <pc:docMk/>
            <pc:sldMk cId="0" sldId="274"/>
            <ac:spMk id="4" creationId="{00000000-0000-0000-0000-000000000000}"/>
          </ac:spMkLst>
        </pc:spChg>
        <pc:spChg chg="mod">
          <ac:chgData name="Ebrahim, Kamilah" userId="bf238fde-858a-4861-8523-750e6d83bb62" providerId="ADAL" clId="{EEC81558-75B2-4BB1-98A1-5C8318F1C1B5}" dt="2023-12-26T20:58:34.510" v="0"/>
          <ac:spMkLst>
            <pc:docMk/>
            <pc:sldMk cId="0" sldId="274"/>
            <ac:spMk id="12" creationId="{00000000-0000-0000-0000-000000000000}"/>
          </ac:spMkLst>
        </pc:spChg>
      </pc:sldChg>
      <pc:sldChg chg="modSp">
        <pc:chgData name="Ebrahim, Kamilah" userId="bf238fde-858a-4861-8523-750e6d83bb62" providerId="ADAL" clId="{EEC81558-75B2-4BB1-98A1-5C8318F1C1B5}" dt="2023-12-26T20:58:34.510" v="0"/>
        <pc:sldMkLst>
          <pc:docMk/>
          <pc:sldMk cId="0" sldId="275"/>
        </pc:sldMkLst>
        <pc:spChg chg="mod">
          <ac:chgData name="Ebrahim, Kamilah" userId="bf238fde-858a-4861-8523-750e6d83bb62" providerId="ADAL" clId="{EEC81558-75B2-4BB1-98A1-5C8318F1C1B5}" dt="2023-12-26T20:58:34.510" v="0"/>
          <ac:spMkLst>
            <pc:docMk/>
            <pc:sldMk cId="0" sldId="275"/>
            <ac:spMk id="8" creationId="{00000000-0000-0000-0000-000000000000}"/>
          </ac:spMkLst>
        </pc:spChg>
      </pc:sldChg>
      <pc:sldChg chg="addSp modSp mod">
        <pc:chgData name="Ebrahim, Kamilah" userId="bf238fde-858a-4861-8523-750e6d83bb62" providerId="ADAL" clId="{EEC81558-75B2-4BB1-98A1-5C8318F1C1B5}" dt="2023-12-26T22:23:33.500" v="179" actId="1076"/>
        <pc:sldMkLst>
          <pc:docMk/>
          <pc:sldMk cId="0" sldId="276"/>
        </pc:sldMkLst>
        <pc:spChg chg="mod">
          <ac:chgData name="Ebrahim, Kamilah" userId="bf238fde-858a-4861-8523-750e6d83bb62" providerId="ADAL" clId="{EEC81558-75B2-4BB1-98A1-5C8318F1C1B5}" dt="2023-12-26T22:23:26.809" v="178" actId="1076"/>
          <ac:spMkLst>
            <pc:docMk/>
            <pc:sldMk cId="0" sldId="276"/>
            <ac:spMk id="3" creationId="{00000000-0000-0000-0000-000000000000}"/>
          </ac:spMkLst>
        </pc:spChg>
        <pc:spChg chg="mod">
          <ac:chgData name="Ebrahim, Kamilah" userId="bf238fde-858a-4861-8523-750e6d83bb62" providerId="ADAL" clId="{EEC81558-75B2-4BB1-98A1-5C8318F1C1B5}" dt="2023-12-26T22:23:33.500" v="179" actId="1076"/>
          <ac:spMkLst>
            <pc:docMk/>
            <pc:sldMk cId="0" sldId="276"/>
            <ac:spMk id="6" creationId="{00000000-0000-0000-0000-000000000000}"/>
          </ac:spMkLst>
        </pc:spChg>
        <pc:spChg chg="mod">
          <ac:chgData name="Ebrahim, Kamilah" userId="bf238fde-858a-4861-8523-750e6d83bb62" providerId="ADAL" clId="{EEC81558-75B2-4BB1-98A1-5C8318F1C1B5}" dt="2023-12-26T20:58:34.510" v="0"/>
          <ac:spMkLst>
            <pc:docMk/>
            <pc:sldMk cId="0" sldId="276"/>
            <ac:spMk id="13" creationId="{00000000-0000-0000-0000-000000000000}"/>
          </ac:spMkLst>
        </pc:spChg>
        <pc:graphicFrameChg chg="add mod ord modVis replST delST">
          <ac:chgData name="Ebrahim, Kamilah" userId="bf238fde-858a-4861-8523-750e6d83bb62" providerId="ADAL" clId="{EEC81558-75B2-4BB1-98A1-5C8318F1C1B5}" dt="2023-12-26T22:23:26.809" v="175" actId="14100"/>
          <ac:graphicFrameMkLst>
            <pc:docMk/>
            <pc:sldMk cId="0" sldId="276"/>
            <ac:graphicFrameMk id="16" creationId="{4C3EB181-B72E-E368-D7EB-3591DE9C74EE}"/>
          </ac:graphicFrameMkLst>
        </pc:graphicFrameChg>
        <pc:picChg chg="mod">
          <ac:chgData name="Ebrahim, Kamilah" userId="bf238fde-858a-4861-8523-750e6d83bb62" providerId="ADAL" clId="{EEC81558-75B2-4BB1-98A1-5C8318F1C1B5}" dt="2023-12-26T22:23:33.500" v="179" actId="1076"/>
          <ac:picMkLst>
            <pc:docMk/>
            <pc:sldMk cId="0" sldId="276"/>
            <ac:picMk id="5" creationId="{00000000-0000-0000-0000-000000000000}"/>
          </ac:picMkLst>
        </pc:picChg>
        <pc:picChg chg="mod">
          <ac:chgData name="Ebrahim, Kamilah" userId="bf238fde-858a-4861-8523-750e6d83bb62" providerId="ADAL" clId="{EEC81558-75B2-4BB1-98A1-5C8318F1C1B5}" dt="2023-12-26T22:23:33.500" v="179" actId="1076"/>
          <ac:picMkLst>
            <pc:docMk/>
            <pc:sldMk cId="0" sldId="276"/>
            <ac:picMk id="7" creationId="{00000000-0000-0000-0000-000000000000}"/>
          </ac:picMkLst>
        </pc:picChg>
        <pc:picChg chg="mod">
          <ac:chgData name="Ebrahim, Kamilah" userId="bf238fde-858a-4861-8523-750e6d83bb62" providerId="ADAL" clId="{EEC81558-75B2-4BB1-98A1-5C8318F1C1B5}" dt="2023-12-26T22:23:33.500" v="179" actId="1076"/>
          <ac:picMkLst>
            <pc:docMk/>
            <pc:sldMk cId="0" sldId="276"/>
            <ac:picMk id="8" creationId="{00000000-0000-0000-0000-000000000000}"/>
          </ac:picMkLst>
        </pc:picChg>
      </pc:sldChg>
      <pc:sldChg chg="modSp mod">
        <pc:chgData name="Ebrahim, Kamilah" userId="bf238fde-858a-4861-8523-750e6d83bb62" providerId="ADAL" clId="{EEC81558-75B2-4BB1-98A1-5C8318F1C1B5}" dt="2023-12-26T22:23:40.317" v="180" actId="1076"/>
        <pc:sldMkLst>
          <pc:docMk/>
          <pc:sldMk cId="0" sldId="277"/>
        </pc:sldMkLst>
        <pc:spChg chg="mod">
          <ac:chgData name="Ebrahim, Kamilah" userId="bf238fde-858a-4861-8523-750e6d83bb62" providerId="ADAL" clId="{EEC81558-75B2-4BB1-98A1-5C8318F1C1B5}" dt="2023-12-26T22:23:40.317" v="180" actId="1076"/>
          <ac:spMkLst>
            <pc:docMk/>
            <pc:sldMk cId="0" sldId="277"/>
            <ac:spMk id="6" creationId="{00000000-0000-0000-0000-000000000000}"/>
          </ac:spMkLst>
        </pc:spChg>
        <pc:spChg chg="mod">
          <ac:chgData name="Ebrahim, Kamilah" userId="bf238fde-858a-4861-8523-750e6d83bb62" providerId="ADAL" clId="{EEC81558-75B2-4BB1-98A1-5C8318F1C1B5}" dt="2023-12-26T20:58:34.510" v="0"/>
          <ac:spMkLst>
            <pc:docMk/>
            <pc:sldMk cId="0" sldId="277"/>
            <ac:spMk id="11" creationId="{00000000-0000-0000-0000-000000000000}"/>
          </ac:spMkLst>
        </pc:spChg>
      </pc:sldChg>
      <pc:sldChg chg="modSp">
        <pc:chgData name="Ebrahim, Kamilah" userId="bf238fde-858a-4861-8523-750e6d83bb62" providerId="ADAL" clId="{EEC81558-75B2-4BB1-98A1-5C8318F1C1B5}" dt="2023-12-26T20:58:34.510" v="0"/>
        <pc:sldMkLst>
          <pc:docMk/>
          <pc:sldMk cId="0" sldId="278"/>
        </pc:sldMkLst>
        <pc:spChg chg="mod">
          <ac:chgData name="Ebrahim, Kamilah" userId="bf238fde-858a-4861-8523-750e6d83bb62" providerId="ADAL" clId="{EEC81558-75B2-4BB1-98A1-5C8318F1C1B5}" dt="2023-12-26T20:58:34.510" v="0"/>
          <ac:spMkLst>
            <pc:docMk/>
            <pc:sldMk cId="0" sldId="278"/>
            <ac:spMk id="10" creationId="{00000000-0000-0000-0000-000000000000}"/>
          </ac:spMkLst>
        </pc:spChg>
      </pc:sldChg>
      <pc:sldChg chg="modSp">
        <pc:chgData name="Ebrahim, Kamilah" userId="bf238fde-858a-4861-8523-750e6d83bb62" providerId="ADAL" clId="{EEC81558-75B2-4BB1-98A1-5C8318F1C1B5}" dt="2023-12-26T20:58:34.510" v="0"/>
        <pc:sldMkLst>
          <pc:docMk/>
          <pc:sldMk cId="0" sldId="279"/>
        </pc:sldMkLst>
        <pc:spChg chg="mod">
          <ac:chgData name="Ebrahim, Kamilah" userId="bf238fde-858a-4861-8523-750e6d83bb62" providerId="ADAL" clId="{EEC81558-75B2-4BB1-98A1-5C8318F1C1B5}" dt="2023-12-26T20:58:34.510" v="0"/>
          <ac:spMkLst>
            <pc:docMk/>
            <pc:sldMk cId="0" sldId="279"/>
            <ac:spMk id="10" creationId="{00000000-0000-0000-0000-000000000000}"/>
          </ac:spMkLst>
        </pc:spChg>
      </pc:sldChg>
      <pc:sldChg chg="modSp">
        <pc:chgData name="Ebrahim, Kamilah" userId="bf238fde-858a-4861-8523-750e6d83bb62" providerId="ADAL" clId="{EEC81558-75B2-4BB1-98A1-5C8318F1C1B5}" dt="2023-12-26T20:58:34.510" v="0"/>
        <pc:sldMkLst>
          <pc:docMk/>
          <pc:sldMk cId="0" sldId="280"/>
        </pc:sldMkLst>
        <pc:spChg chg="mod">
          <ac:chgData name="Ebrahim, Kamilah" userId="bf238fde-858a-4861-8523-750e6d83bb62" providerId="ADAL" clId="{EEC81558-75B2-4BB1-98A1-5C8318F1C1B5}" dt="2023-12-26T20:58:34.510" v="0"/>
          <ac:spMkLst>
            <pc:docMk/>
            <pc:sldMk cId="0" sldId="280"/>
            <ac:spMk id="11" creationId="{00000000-0000-0000-0000-000000000000}"/>
          </ac:spMkLst>
        </pc:spChg>
      </pc:sldChg>
      <pc:sldChg chg="modSp mod">
        <pc:chgData name="Ebrahim, Kamilah" userId="bf238fde-858a-4861-8523-750e6d83bb62" providerId="ADAL" clId="{EEC81558-75B2-4BB1-98A1-5C8318F1C1B5}" dt="2023-12-26T22:24:00.024" v="181" actId="14100"/>
        <pc:sldMkLst>
          <pc:docMk/>
          <pc:sldMk cId="0" sldId="281"/>
        </pc:sldMkLst>
        <pc:spChg chg="mod">
          <ac:chgData name="Ebrahim, Kamilah" userId="bf238fde-858a-4861-8523-750e6d83bb62" providerId="ADAL" clId="{EEC81558-75B2-4BB1-98A1-5C8318F1C1B5}" dt="2023-12-26T22:24:00.024" v="181" actId="14100"/>
          <ac:spMkLst>
            <pc:docMk/>
            <pc:sldMk cId="0" sldId="281"/>
            <ac:spMk id="10" creationId="{00000000-0000-0000-0000-000000000000}"/>
          </ac:spMkLst>
        </pc:spChg>
        <pc:spChg chg="mod">
          <ac:chgData name="Ebrahim, Kamilah" userId="bf238fde-858a-4861-8523-750e6d83bb62" providerId="ADAL" clId="{EEC81558-75B2-4BB1-98A1-5C8318F1C1B5}" dt="2023-12-26T20:58:34.510" v="0"/>
          <ac:spMkLst>
            <pc:docMk/>
            <pc:sldMk cId="0" sldId="281"/>
            <ac:spMk id="15" creationId="{00000000-0000-0000-0000-000000000000}"/>
          </ac:spMkLst>
        </pc:spChg>
      </pc:sldChg>
      <pc:sldChg chg="modSp">
        <pc:chgData name="Ebrahim, Kamilah" userId="bf238fde-858a-4861-8523-750e6d83bb62" providerId="ADAL" clId="{EEC81558-75B2-4BB1-98A1-5C8318F1C1B5}" dt="2023-12-26T20:58:34.510" v="0"/>
        <pc:sldMkLst>
          <pc:docMk/>
          <pc:sldMk cId="0" sldId="282"/>
        </pc:sldMkLst>
        <pc:spChg chg="mod">
          <ac:chgData name="Ebrahim, Kamilah" userId="bf238fde-858a-4861-8523-750e6d83bb62" providerId="ADAL" clId="{EEC81558-75B2-4BB1-98A1-5C8318F1C1B5}" dt="2023-12-26T20:58:34.510" v="0"/>
          <ac:spMkLst>
            <pc:docMk/>
            <pc:sldMk cId="0" sldId="282"/>
            <ac:spMk id="11" creationId="{00000000-0000-0000-0000-000000000000}"/>
          </ac:spMkLst>
        </pc:spChg>
      </pc:sldChg>
      <pc:sldChg chg="modSp">
        <pc:chgData name="Ebrahim, Kamilah" userId="bf238fde-858a-4861-8523-750e6d83bb62" providerId="ADAL" clId="{EEC81558-75B2-4BB1-98A1-5C8318F1C1B5}" dt="2023-12-26T20:58:34.510" v="0"/>
        <pc:sldMkLst>
          <pc:docMk/>
          <pc:sldMk cId="0" sldId="283"/>
        </pc:sldMkLst>
        <pc:spChg chg="mod">
          <ac:chgData name="Ebrahim, Kamilah" userId="bf238fde-858a-4861-8523-750e6d83bb62" providerId="ADAL" clId="{EEC81558-75B2-4BB1-98A1-5C8318F1C1B5}" dt="2023-12-26T20:58:34.510" v="0"/>
          <ac:spMkLst>
            <pc:docMk/>
            <pc:sldMk cId="0" sldId="283"/>
            <ac:spMk id="8" creationId="{00000000-0000-0000-0000-000000000000}"/>
          </ac:spMkLst>
        </pc:spChg>
      </pc:sldChg>
      <pc:sldChg chg="modSp">
        <pc:chgData name="Ebrahim, Kamilah" userId="bf238fde-858a-4861-8523-750e6d83bb62" providerId="ADAL" clId="{EEC81558-75B2-4BB1-98A1-5C8318F1C1B5}" dt="2023-12-26T20:58:34.510" v="0"/>
        <pc:sldMkLst>
          <pc:docMk/>
          <pc:sldMk cId="0" sldId="284"/>
        </pc:sldMkLst>
        <pc:spChg chg="mod">
          <ac:chgData name="Ebrahim, Kamilah" userId="bf238fde-858a-4861-8523-750e6d83bb62" providerId="ADAL" clId="{EEC81558-75B2-4BB1-98A1-5C8318F1C1B5}" dt="2023-12-26T20:58:34.510" v="0"/>
          <ac:spMkLst>
            <pc:docMk/>
            <pc:sldMk cId="0" sldId="284"/>
            <ac:spMk id="9" creationId="{00000000-0000-0000-0000-000000000000}"/>
          </ac:spMkLst>
        </pc:spChg>
      </pc:sldChg>
      <pc:sldChg chg="modSp mod">
        <pc:chgData name="Ebrahim, Kamilah" userId="bf238fde-858a-4861-8523-750e6d83bb62" providerId="ADAL" clId="{EEC81558-75B2-4BB1-98A1-5C8318F1C1B5}" dt="2023-12-26T22:24:11.547" v="182" actId="1076"/>
        <pc:sldMkLst>
          <pc:docMk/>
          <pc:sldMk cId="0" sldId="285"/>
        </pc:sldMkLst>
        <pc:spChg chg="mod">
          <ac:chgData name="Ebrahim, Kamilah" userId="bf238fde-858a-4861-8523-750e6d83bb62" providerId="ADAL" clId="{EEC81558-75B2-4BB1-98A1-5C8318F1C1B5}" dt="2023-12-26T22:24:11.547" v="182" actId="1076"/>
          <ac:spMkLst>
            <pc:docMk/>
            <pc:sldMk cId="0" sldId="285"/>
            <ac:spMk id="6" creationId="{00000000-0000-0000-0000-000000000000}"/>
          </ac:spMkLst>
        </pc:spChg>
        <pc:spChg chg="mod">
          <ac:chgData name="Ebrahim, Kamilah" userId="bf238fde-858a-4861-8523-750e6d83bb62" providerId="ADAL" clId="{EEC81558-75B2-4BB1-98A1-5C8318F1C1B5}" dt="2023-12-26T20:58:34.510" v="0"/>
          <ac:spMkLst>
            <pc:docMk/>
            <pc:sldMk cId="0" sldId="285"/>
            <ac:spMk id="11" creationId="{00000000-0000-0000-0000-000000000000}"/>
          </ac:spMkLst>
        </pc:spChg>
      </pc:sldChg>
      <pc:sldChg chg="addSp modSp mod">
        <pc:chgData name="Ebrahim, Kamilah" userId="bf238fde-858a-4861-8523-750e6d83bb62" providerId="ADAL" clId="{EEC81558-75B2-4BB1-98A1-5C8318F1C1B5}" dt="2023-12-26T22:19:11.859" v="70" actId="20577"/>
        <pc:sldMkLst>
          <pc:docMk/>
          <pc:sldMk cId="0" sldId="286"/>
        </pc:sldMkLst>
        <pc:spChg chg="mod">
          <ac:chgData name="Ebrahim, Kamilah" userId="bf238fde-858a-4861-8523-750e6d83bb62" providerId="ADAL" clId="{EEC81558-75B2-4BB1-98A1-5C8318F1C1B5}" dt="2023-12-26T21:55:44.166" v="37" actId="14100"/>
          <ac:spMkLst>
            <pc:docMk/>
            <pc:sldMk cId="0" sldId="286"/>
            <ac:spMk id="2" creationId="{00000000-0000-0000-0000-000000000000}"/>
          </ac:spMkLst>
        </pc:spChg>
        <pc:spChg chg="mod">
          <ac:chgData name="Ebrahim, Kamilah" userId="bf238fde-858a-4861-8523-750e6d83bb62" providerId="ADAL" clId="{EEC81558-75B2-4BB1-98A1-5C8318F1C1B5}" dt="2023-12-26T22:19:11.859" v="70" actId="20577"/>
          <ac:spMkLst>
            <pc:docMk/>
            <pc:sldMk cId="0" sldId="286"/>
            <ac:spMk id="5" creationId="{00000000-0000-0000-0000-000000000000}"/>
          </ac:spMkLst>
        </pc:spChg>
        <pc:spChg chg="mod">
          <ac:chgData name="Ebrahim, Kamilah" userId="bf238fde-858a-4861-8523-750e6d83bb62" providerId="ADAL" clId="{EEC81558-75B2-4BB1-98A1-5C8318F1C1B5}" dt="2023-12-26T20:58:34.510" v="0"/>
          <ac:spMkLst>
            <pc:docMk/>
            <pc:sldMk cId="0" sldId="286"/>
            <ac:spMk id="10" creationId="{00000000-0000-0000-0000-000000000000}"/>
          </ac:spMkLst>
        </pc:spChg>
        <pc:graphicFrameChg chg="add mod ord modVis replST">
          <ac:chgData name="Ebrahim, Kamilah" userId="bf238fde-858a-4861-8523-750e6d83bb62" providerId="ADAL" clId="{EEC81558-75B2-4BB1-98A1-5C8318F1C1B5}" dt="2023-12-26T21:55:44.749" v="54"/>
          <ac:graphicFrameMkLst>
            <pc:docMk/>
            <pc:sldMk cId="0" sldId="286"/>
            <ac:graphicFrameMk id="13" creationId="{0CD234FD-B91C-7449-5D12-9B13341E6FF8}"/>
          </ac:graphicFrameMkLst>
        </pc:graphicFrameChg>
      </pc:sldChg>
      <pc:sldChg chg="modSp">
        <pc:chgData name="Ebrahim, Kamilah" userId="bf238fde-858a-4861-8523-750e6d83bb62" providerId="ADAL" clId="{EEC81558-75B2-4BB1-98A1-5C8318F1C1B5}" dt="2023-12-26T20:58:34.510" v="0"/>
        <pc:sldMkLst>
          <pc:docMk/>
          <pc:sldMk cId="0" sldId="287"/>
        </pc:sldMkLst>
        <pc:spChg chg="mod">
          <ac:chgData name="Ebrahim, Kamilah" userId="bf238fde-858a-4861-8523-750e6d83bb62" providerId="ADAL" clId="{EEC81558-75B2-4BB1-98A1-5C8318F1C1B5}" dt="2023-12-26T20:58:34.510" v="0"/>
          <ac:spMkLst>
            <pc:docMk/>
            <pc:sldMk cId="0" sldId="287"/>
            <ac:spMk id="8" creationId="{00000000-0000-0000-0000-000000000000}"/>
          </ac:spMkLst>
        </pc:spChg>
      </pc:sldChg>
      <pc:sldMasterChg chg="addSp modSp mod modSldLayout">
        <pc:chgData name="Ebrahim, Kamilah" userId="bf238fde-858a-4861-8523-750e6d83bb62" providerId="ADAL" clId="{EEC81558-75B2-4BB1-98A1-5C8318F1C1B5}" dt="2023-12-26T21:55:44.780" v="69"/>
        <pc:sldMasterMkLst>
          <pc:docMk/>
          <pc:sldMasterMk cId="0" sldId="2147483648"/>
        </pc:sldMasterMkLst>
        <pc:spChg chg="mod">
          <ac:chgData name="Ebrahim, Kamilah" userId="bf238fde-858a-4861-8523-750e6d83bb62" providerId="ADAL" clId="{EEC81558-75B2-4BB1-98A1-5C8318F1C1B5}" dt="2023-12-26T20:58:34.510" v="0"/>
          <ac:spMkLst>
            <pc:docMk/>
            <pc:sldMasterMk cId="0" sldId="2147483648"/>
            <ac:spMk id="4" creationId="{00000000-0000-0000-0000-000000000000}"/>
          </ac:spMkLst>
        </pc:spChg>
        <pc:graphicFrameChg chg="add mod ord modVis replST">
          <ac:chgData name="Ebrahim, Kamilah" userId="bf238fde-858a-4861-8523-750e6d83bb62" providerId="ADAL" clId="{EEC81558-75B2-4BB1-98A1-5C8318F1C1B5}" dt="2023-12-26T21:55:44.780" v="69"/>
          <ac:graphicFrameMkLst>
            <pc:docMk/>
            <pc:sldMasterMk cId="0" sldId="2147483648"/>
            <ac:graphicFrameMk id="7" creationId="{EA680E6A-6799-BCC3-F5E0-35889BD051AE}"/>
          </ac:graphicFrameMkLst>
        </pc:graphicFrameChg>
        <pc:sldLayoutChg chg="modSp">
          <pc:chgData name="Ebrahim, Kamilah" userId="bf238fde-858a-4861-8523-750e6d83bb62" providerId="ADAL" clId="{EEC81558-75B2-4BB1-98A1-5C8318F1C1B5}" dt="2023-12-26T20:58:34.510" v="0"/>
          <pc:sldLayoutMkLst>
            <pc:docMk/>
            <pc:sldMasterMk cId="0" sldId="2147483648"/>
            <pc:sldLayoutMk cId="0" sldId="2147483661"/>
          </pc:sldLayoutMkLst>
          <pc:spChg chg="mod">
            <ac:chgData name="Ebrahim, Kamilah" userId="bf238fde-858a-4861-8523-750e6d83bb62" providerId="ADAL" clId="{EEC81558-75B2-4BB1-98A1-5C8318F1C1B5}" dt="2023-12-26T20:58:34.510" v="0"/>
            <ac:spMkLst>
              <pc:docMk/>
              <pc:sldMasterMk cId="0" sldId="2147483648"/>
              <pc:sldLayoutMk cId="0" sldId="2147483661"/>
              <ac:spMk id="4" creationId="{00000000-0000-0000-0000-000000000000}"/>
            </ac:spMkLst>
          </pc:spChg>
        </pc:sldLayoutChg>
        <pc:sldLayoutChg chg="modSp">
          <pc:chgData name="Ebrahim, Kamilah" userId="bf238fde-858a-4861-8523-750e6d83bb62" providerId="ADAL" clId="{EEC81558-75B2-4BB1-98A1-5C8318F1C1B5}" dt="2023-12-26T20:58:34.510" v="0"/>
          <pc:sldLayoutMkLst>
            <pc:docMk/>
            <pc:sldMasterMk cId="0" sldId="2147483648"/>
            <pc:sldLayoutMk cId="0" sldId="2147483662"/>
          </pc:sldLayoutMkLst>
          <pc:spChg chg="mod">
            <ac:chgData name="Ebrahim, Kamilah" userId="bf238fde-858a-4861-8523-750e6d83bb62" providerId="ADAL" clId="{EEC81558-75B2-4BB1-98A1-5C8318F1C1B5}" dt="2023-12-26T20:58:34.510" v="0"/>
            <ac:spMkLst>
              <pc:docMk/>
              <pc:sldMasterMk cId="0" sldId="2147483648"/>
              <pc:sldLayoutMk cId="0" sldId="2147483662"/>
              <ac:spMk id="4" creationId="{00000000-0000-0000-0000-000000000000}"/>
            </ac:spMkLst>
          </pc:spChg>
        </pc:sldLayoutChg>
        <pc:sldLayoutChg chg="modSp">
          <pc:chgData name="Ebrahim, Kamilah" userId="bf238fde-858a-4861-8523-750e6d83bb62" providerId="ADAL" clId="{EEC81558-75B2-4BB1-98A1-5C8318F1C1B5}" dt="2023-12-26T20:58:34.510" v="0"/>
          <pc:sldLayoutMkLst>
            <pc:docMk/>
            <pc:sldMasterMk cId="0" sldId="2147483648"/>
            <pc:sldLayoutMk cId="0" sldId="2147483663"/>
          </pc:sldLayoutMkLst>
          <pc:spChg chg="mod">
            <ac:chgData name="Ebrahim, Kamilah" userId="bf238fde-858a-4861-8523-750e6d83bb62" providerId="ADAL" clId="{EEC81558-75B2-4BB1-98A1-5C8318F1C1B5}" dt="2023-12-26T20:58:34.510" v="0"/>
            <ac:spMkLst>
              <pc:docMk/>
              <pc:sldMasterMk cId="0" sldId="2147483648"/>
              <pc:sldLayoutMk cId="0" sldId="2147483663"/>
              <ac:spMk id="5" creationId="{00000000-0000-0000-0000-000000000000}"/>
            </ac:spMkLst>
          </pc:spChg>
        </pc:sldLayoutChg>
        <pc:sldLayoutChg chg="modSp">
          <pc:chgData name="Ebrahim, Kamilah" userId="bf238fde-858a-4861-8523-750e6d83bb62" providerId="ADAL" clId="{EEC81558-75B2-4BB1-98A1-5C8318F1C1B5}" dt="2023-12-26T20:58:34.510" v="0"/>
          <pc:sldLayoutMkLst>
            <pc:docMk/>
            <pc:sldMasterMk cId="0" sldId="2147483648"/>
            <pc:sldLayoutMk cId="0" sldId="2147483664"/>
          </pc:sldLayoutMkLst>
          <pc:spChg chg="mod">
            <ac:chgData name="Ebrahim, Kamilah" userId="bf238fde-858a-4861-8523-750e6d83bb62" providerId="ADAL" clId="{EEC81558-75B2-4BB1-98A1-5C8318F1C1B5}" dt="2023-12-26T20:58:34.510" v="0"/>
            <ac:spMkLst>
              <pc:docMk/>
              <pc:sldMasterMk cId="0" sldId="2147483648"/>
              <pc:sldLayoutMk cId="0" sldId="2147483664"/>
              <ac:spMk id="3" creationId="{00000000-0000-0000-0000-000000000000}"/>
            </ac:spMkLst>
          </pc:spChg>
        </pc:sldLayoutChg>
        <pc:sldLayoutChg chg="modSp">
          <pc:chgData name="Ebrahim, Kamilah" userId="bf238fde-858a-4861-8523-750e6d83bb62" providerId="ADAL" clId="{EEC81558-75B2-4BB1-98A1-5C8318F1C1B5}" dt="2023-12-26T20:58:34.510" v="0"/>
          <pc:sldLayoutMkLst>
            <pc:docMk/>
            <pc:sldMasterMk cId="0" sldId="2147483648"/>
            <pc:sldLayoutMk cId="0" sldId="2147483665"/>
          </pc:sldLayoutMkLst>
          <pc:spChg chg="mod">
            <ac:chgData name="Ebrahim, Kamilah" userId="bf238fde-858a-4861-8523-750e6d83bb62" providerId="ADAL" clId="{EEC81558-75B2-4BB1-98A1-5C8318F1C1B5}" dt="2023-12-26T20:58:34.510" v="0"/>
            <ac:spMkLst>
              <pc:docMk/>
              <pc:sldMasterMk cId="0" sldId="2147483648"/>
              <pc:sldLayoutMk cId="0" sldId="2147483665"/>
              <ac:spMk id="2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54486"/>
            <a:ext cx="3038475" cy="250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‹#›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25" dirty="0"/>
              <a:t>32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‹#›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25" dirty="0"/>
              <a:t>32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‹#›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25" dirty="0"/>
              <a:t>32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‹#›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25" dirty="0"/>
              <a:t>32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7743" y="761428"/>
            <a:ext cx="5584825" cy="82550"/>
          </a:xfrm>
          <a:custGeom>
            <a:avLst/>
            <a:gdLst/>
            <a:ahLst/>
            <a:cxnLst/>
            <a:rect l="l" t="t" r="r" b="b"/>
            <a:pathLst>
              <a:path w="5584825" h="82550">
                <a:moveTo>
                  <a:pt x="5533780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5584580" y="82384"/>
                </a:lnTo>
                <a:lnTo>
                  <a:pt x="5584580" y="50800"/>
                </a:lnTo>
                <a:lnTo>
                  <a:pt x="5580572" y="31075"/>
                </a:lnTo>
                <a:lnTo>
                  <a:pt x="5569658" y="14922"/>
                </a:lnTo>
                <a:lnTo>
                  <a:pt x="5553505" y="4008"/>
                </a:lnTo>
                <a:lnTo>
                  <a:pt x="5533780" y="0"/>
                </a:lnTo>
                <a:close/>
              </a:path>
            </a:pathLst>
          </a:custGeom>
          <a:solidFill>
            <a:srgbClr val="0C2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8544" y="824695"/>
            <a:ext cx="5584825" cy="436880"/>
          </a:xfrm>
          <a:custGeom>
            <a:avLst/>
            <a:gdLst/>
            <a:ahLst/>
            <a:cxnLst/>
            <a:rect l="l" t="t" r="r" b="b"/>
            <a:pathLst>
              <a:path w="5584825" h="436880">
                <a:moveTo>
                  <a:pt x="5584580" y="0"/>
                </a:moveTo>
                <a:lnTo>
                  <a:pt x="0" y="0"/>
                </a:lnTo>
                <a:lnTo>
                  <a:pt x="0" y="436415"/>
                </a:lnTo>
                <a:lnTo>
                  <a:pt x="5584580" y="436415"/>
                </a:lnTo>
                <a:lnTo>
                  <a:pt x="55845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7743" y="805858"/>
            <a:ext cx="5584825" cy="404495"/>
          </a:xfrm>
          <a:custGeom>
            <a:avLst/>
            <a:gdLst/>
            <a:ahLst/>
            <a:cxnLst/>
            <a:rect l="l" t="t" r="r" b="b"/>
            <a:pathLst>
              <a:path w="5584825" h="404494">
                <a:moveTo>
                  <a:pt x="5584580" y="0"/>
                </a:moveTo>
                <a:lnTo>
                  <a:pt x="0" y="0"/>
                </a:lnTo>
                <a:lnTo>
                  <a:pt x="0" y="353651"/>
                </a:lnTo>
                <a:lnTo>
                  <a:pt x="4008" y="373376"/>
                </a:lnTo>
                <a:lnTo>
                  <a:pt x="14922" y="389529"/>
                </a:lnTo>
                <a:lnTo>
                  <a:pt x="31075" y="400443"/>
                </a:lnTo>
                <a:lnTo>
                  <a:pt x="50800" y="404451"/>
                </a:lnTo>
                <a:lnTo>
                  <a:pt x="5533780" y="404451"/>
                </a:lnTo>
                <a:lnTo>
                  <a:pt x="5553505" y="400443"/>
                </a:lnTo>
                <a:lnTo>
                  <a:pt x="5569658" y="389529"/>
                </a:lnTo>
                <a:lnTo>
                  <a:pt x="5580572" y="373376"/>
                </a:lnTo>
                <a:lnTo>
                  <a:pt x="5584580" y="353651"/>
                </a:lnTo>
                <a:lnTo>
                  <a:pt x="5584580" y="0"/>
                </a:lnTo>
                <a:close/>
              </a:path>
            </a:pathLst>
          </a:custGeom>
          <a:solidFill>
            <a:srgbClr val="0C2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184666"/>
          </a:xfrm>
        </p:spPr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‹#›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25" dirty="0"/>
              <a:t>32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EA680E6A-6799-BCC3-F5E0-35889BD051A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0271953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606" imgH="608" progId="TCLayout.ActiveDocument.1">
                  <p:embed/>
                </p:oleObj>
              </mc:Choice>
              <mc:Fallback>
                <p:oleObj name="think-cell Slide" r:id="rId8" imgW="606" imgH="608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A680E6A-6799-BCC3-F5E0-35889BD051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bg object 16"/>
          <p:cNvSpPr/>
          <p:nvPr/>
        </p:nvSpPr>
        <p:spPr>
          <a:xfrm>
            <a:off x="0" y="25"/>
            <a:ext cx="5760085" cy="350520"/>
          </a:xfrm>
          <a:custGeom>
            <a:avLst/>
            <a:gdLst/>
            <a:ahLst/>
            <a:cxnLst/>
            <a:rect l="l" t="t" r="r" b="b"/>
            <a:pathLst>
              <a:path w="5760085" h="350520">
                <a:moveTo>
                  <a:pt x="5759996" y="0"/>
                </a:moveTo>
                <a:lnTo>
                  <a:pt x="0" y="0"/>
                </a:lnTo>
                <a:lnTo>
                  <a:pt x="0" y="350278"/>
                </a:lnTo>
                <a:lnTo>
                  <a:pt x="5759996" y="350278"/>
                </a:lnTo>
                <a:lnTo>
                  <a:pt x="5759996" y="0"/>
                </a:lnTo>
                <a:close/>
              </a:path>
            </a:pathLst>
          </a:custGeom>
          <a:solidFill>
            <a:srgbClr val="0C2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54486"/>
            <a:ext cx="3134360" cy="250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5844" y="967483"/>
            <a:ext cx="5424805" cy="1144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27535" y="3106011"/>
            <a:ext cx="278129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‹#›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25" dirty="0"/>
              <a:t>32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32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slide" Target="slide1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slide" Target="slid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slide" Target="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slide" Target="slide1.xml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slide" Target="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image" Target="../media/image45.png"/><Relationship Id="rId5" Type="http://schemas.openxmlformats.org/officeDocument/2006/relationships/image" Target="../media/image55.png"/><Relationship Id="rId4" Type="http://schemas.openxmlformats.org/officeDocument/2006/relationships/image" Target="../media/image1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3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3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oleObject" Target="../embeddings/oleObject3.bin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544" y="824695"/>
            <a:ext cx="5584825" cy="4368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R="93980" algn="ctr">
              <a:lnSpc>
                <a:spcPct val="100000"/>
              </a:lnSpc>
              <a:spcBef>
                <a:spcPts val="459"/>
              </a:spcBef>
            </a:pP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6.3: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Classification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4222" y="1421992"/>
            <a:ext cx="1191895" cy="4724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n-US" sz="1100" spc="-50" dirty="0">
                <a:latin typeface="Arial MT"/>
                <a:cs typeface="Arial MT"/>
              </a:rPr>
              <a:t>Kamilah Ebrahim</a:t>
            </a:r>
            <a:endParaRPr sz="1100" dirty="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245"/>
              </a:spcBef>
            </a:pPr>
            <a:r>
              <a:rPr sz="800" dirty="0">
                <a:latin typeface="Tahoma"/>
                <a:cs typeface="Tahoma"/>
              </a:rPr>
              <a:t>The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University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of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Toronto</a:t>
            </a:r>
            <a:endParaRPr sz="800" dirty="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567355" y="3106011"/>
            <a:ext cx="6254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6.3: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Classification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1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25" dirty="0"/>
              <a:t>32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Multiple</a:t>
            </a:r>
            <a:r>
              <a:rPr spc="-20" dirty="0"/>
              <a:t> </a:t>
            </a:r>
            <a:r>
              <a:rPr spc="-25" dirty="0"/>
              <a:t>Predictors</a:t>
            </a:r>
          </a:p>
        </p:txBody>
      </p:sp>
      <p:sp>
        <p:nvSpPr>
          <p:cNvPr id="3" name="object 3"/>
          <p:cNvSpPr/>
          <p:nvPr/>
        </p:nvSpPr>
        <p:spPr>
          <a:xfrm>
            <a:off x="2483446" y="1308442"/>
            <a:ext cx="1294130" cy="0"/>
          </a:xfrm>
          <a:custGeom>
            <a:avLst/>
            <a:gdLst/>
            <a:ahLst/>
            <a:cxnLst/>
            <a:rect l="l" t="t" r="r" b="b"/>
            <a:pathLst>
              <a:path w="1294129">
                <a:moveTo>
                  <a:pt x="0" y="0"/>
                </a:moveTo>
                <a:lnTo>
                  <a:pt x="1293863" y="0"/>
                </a:lnTo>
              </a:path>
            </a:pathLst>
          </a:custGeom>
          <a:ln w="57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7744" y="713698"/>
            <a:ext cx="4269740" cy="1039494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705"/>
              </a:spcBef>
            </a:pPr>
            <a:r>
              <a:rPr sz="1100" spc="-45" dirty="0">
                <a:latin typeface="Arial MT"/>
                <a:cs typeface="Arial MT"/>
              </a:rPr>
              <a:t>Simple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logistic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75" dirty="0">
                <a:latin typeface="Arial MT"/>
                <a:cs typeface="Arial MT"/>
              </a:rPr>
              <a:t>regression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can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be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extended</a:t>
            </a:r>
            <a:r>
              <a:rPr sz="1100" dirty="0">
                <a:latin typeface="Arial MT"/>
                <a:cs typeface="Arial MT"/>
              </a:rPr>
              <a:t> to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include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multiple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predictors</a:t>
            </a:r>
            <a:endParaRPr sz="1100">
              <a:latin typeface="Arial MT"/>
              <a:cs typeface="Arial MT"/>
            </a:endParaRPr>
          </a:p>
          <a:p>
            <a:pPr marL="1879600">
              <a:lnSpc>
                <a:spcPct val="100000"/>
              </a:lnSpc>
              <a:spcBef>
                <a:spcPts val="650"/>
              </a:spcBef>
            </a:pPr>
            <a:r>
              <a:rPr sz="1650" spc="97" baseline="-60606" dirty="0">
                <a:latin typeface="Cambria"/>
                <a:cs typeface="Cambria"/>
              </a:rPr>
              <a:t>𝑝(𝐸)</a:t>
            </a:r>
            <a:r>
              <a:rPr sz="1650" spc="82" baseline="-60606" dirty="0">
                <a:latin typeface="Cambria"/>
                <a:cs typeface="Cambria"/>
              </a:rPr>
              <a:t> </a:t>
            </a:r>
            <a:r>
              <a:rPr sz="1650" spc="382" baseline="-60606" dirty="0">
                <a:latin typeface="Cambria"/>
                <a:cs typeface="Cambria"/>
              </a:rPr>
              <a:t>=</a:t>
            </a:r>
            <a:r>
              <a:rPr sz="1650" spc="247" baseline="-60606" dirty="0">
                <a:latin typeface="Cambria"/>
                <a:cs typeface="Cambria"/>
              </a:rPr>
              <a:t> </a:t>
            </a:r>
            <a:r>
              <a:rPr sz="1650" baseline="-103535" dirty="0">
                <a:latin typeface="Cambria"/>
                <a:cs typeface="Cambria"/>
              </a:rPr>
              <a:t>1</a:t>
            </a:r>
            <a:r>
              <a:rPr sz="1650" spc="217" baseline="-103535" dirty="0">
                <a:latin typeface="Cambria"/>
                <a:cs typeface="Cambria"/>
              </a:rPr>
              <a:t> </a:t>
            </a:r>
            <a:r>
              <a:rPr sz="1650" spc="172" baseline="-20202" dirty="0">
                <a:latin typeface="Cambria"/>
                <a:cs typeface="Cambria"/>
              </a:rPr>
              <a:t>𝑒</a:t>
            </a:r>
            <a:r>
              <a:rPr sz="750" spc="114" dirty="0">
                <a:latin typeface="Cambria"/>
                <a:cs typeface="Cambria"/>
              </a:rPr>
              <a:t>𝛽</a:t>
            </a:r>
            <a:r>
              <a:rPr sz="825" spc="172" baseline="-20202" dirty="0">
                <a:latin typeface="Cambria"/>
                <a:cs typeface="Cambria"/>
              </a:rPr>
              <a:t>0</a:t>
            </a:r>
            <a:r>
              <a:rPr sz="750" spc="114" dirty="0">
                <a:latin typeface="Cambria"/>
                <a:cs typeface="Cambria"/>
              </a:rPr>
              <a:t>+𝛽</a:t>
            </a:r>
            <a:r>
              <a:rPr sz="825" spc="172" baseline="-20202" dirty="0">
                <a:latin typeface="Cambria"/>
                <a:cs typeface="Cambria"/>
              </a:rPr>
              <a:t>1</a:t>
            </a:r>
            <a:r>
              <a:rPr sz="750" spc="114" dirty="0">
                <a:latin typeface="Cambria"/>
                <a:cs typeface="Cambria"/>
              </a:rPr>
              <a:t>𝐸</a:t>
            </a:r>
            <a:r>
              <a:rPr sz="825" spc="172" baseline="-20202" dirty="0">
                <a:latin typeface="Cambria"/>
                <a:cs typeface="Cambria"/>
              </a:rPr>
              <a:t>1</a:t>
            </a:r>
            <a:r>
              <a:rPr sz="750" spc="114" dirty="0">
                <a:latin typeface="Cambria"/>
                <a:cs typeface="Cambria"/>
              </a:rPr>
              <a:t>+⋯+𝛽</a:t>
            </a:r>
            <a:r>
              <a:rPr sz="825" spc="172" baseline="-20202" dirty="0">
                <a:latin typeface="Cambria"/>
                <a:cs typeface="Cambria"/>
              </a:rPr>
              <a:t>𝑝</a:t>
            </a:r>
            <a:r>
              <a:rPr sz="750" spc="114" dirty="0">
                <a:latin typeface="Cambria"/>
                <a:cs typeface="Cambria"/>
              </a:rPr>
              <a:t>𝐸</a:t>
            </a:r>
            <a:r>
              <a:rPr sz="825" spc="172" baseline="-20202" dirty="0">
                <a:latin typeface="Cambria"/>
                <a:cs typeface="Cambria"/>
              </a:rPr>
              <a:t>𝑝</a:t>
            </a:r>
            <a:endParaRPr sz="825" baseline="-20202">
              <a:latin typeface="Cambria"/>
              <a:cs typeface="Cambria"/>
            </a:endParaRPr>
          </a:p>
          <a:p>
            <a:pPr marL="2498725">
              <a:lnSpc>
                <a:spcPct val="100000"/>
              </a:lnSpc>
              <a:spcBef>
                <a:spcPts val="300"/>
              </a:spcBef>
            </a:pPr>
            <a:r>
              <a:rPr sz="1650" spc="382" baseline="-20202" dirty="0">
                <a:latin typeface="Cambria"/>
                <a:cs typeface="Cambria"/>
              </a:rPr>
              <a:t>+</a:t>
            </a:r>
            <a:r>
              <a:rPr sz="1650" spc="7" baseline="-20202" dirty="0">
                <a:latin typeface="Cambria"/>
                <a:cs typeface="Cambria"/>
              </a:rPr>
              <a:t> </a:t>
            </a:r>
            <a:r>
              <a:rPr sz="1650" spc="172" baseline="-20202" dirty="0">
                <a:latin typeface="Cambria"/>
                <a:cs typeface="Cambria"/>
              </a:rPr>
              <a:t>𝑒</a:t>
            </a:r>
            <a:r>
              <a:rPr sz="750" spc="114" dirty="0">
                <a:latin typeface="Cambria"/>
                <a:cs typeface="Cambria"/>
              </a:rPr>
              <a:t>𝛽</a:t>
            </a:r>
            <a:r>
              <a:rPr sz="825" spc="172" baseline="-20202" dirty="0">
                <a:latin typeface="Cambria"/>
                <a:cs typeface="Cambria"/>
              </a:rPr>
              <a:t>0</a:t>
            </a:r>
            <a:r>
              <a:rPr sz="750" spc="114" dirty="0">
                <a:latin typeface="Cambria"/>
                <a:cs typeface="Cambria"/>
              </a:rPr>
              <a:t>+𝛽</a:t>
            </a:r>
            <a:r>
              <a:rPr sz="825" spc="172" baseline="-20202" dirty="0">
                <a:latin typeface="Cambria"/>
                <a:cs typeface="Cambria"/>
              </a:rPr>
              <a:t>1</a:t>
            </a:r>
            <a:r>
              <a:rPr sz="750" spc="114" dirty="0">
                <a:latin typeface="Cambria"/>
                <a:cs typeface="Cambria"/>
              </a:rPr>
              <a:t>𝐸</a:t>
            </a:r>
            <a:r>
              <a:rPr sz="825" spc="172" baseline="-20202" dirty="0">
                <a:latin typeface="Cambria"/>
                <a:cs typeface="Cambria"/>
              </a:rPr>
              <a:t>1</a:t>
            </a:r>
            <a:r>
              <a:rPr sz="750" spc="114" dirty="0">
                <a:latin typeface="Cambria"/>
                <a:cs typeface="Cambria"/>
              </a:rPr>
              <a:t>+⋯+𝛽</a:t>
            </a:r>
            <a:r>
              <a:rPr sz="825" spc="172" baseline="-20202" dirty="0">
                <a:latin typeface="Cambria"/>
                <a:cs typeface="Cambria"/>
              </a:rPr>
              <a:t>𝑝</a:t>
            </a:r>
            <a:r>
              <a:rPr sz="750" spc="114" dirty="0">
                <a:latin typeface="Cambria"/>
                <a:cs typeface="Cambria"/>
              </a:rPr>
              <a:t>𝐸</a:t>
            </a:r>
            <a:r>
              <a:rPr sz="825" spc="172" baseline="-20202" dirty="0">
                <a:latin typeface="Cambria"/>
                <a:cs typeface="Cambria"/>
              </a:rPr>
              <a:t>𝑝</a:t>
            </a:r>
            <a:endParaRPr sz="825" baseline="-20202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70"/>
              </a:spcBef>
            </a:pPr>
            <a:endParaRPr sz="750">
              <a:latin typeface="Cambria"/>
              <a:cs typeface="Cambria"/>
            </a:endParaRPr>
          </a:p>
          <a:p>
            <a:pPr marL="50800">
              <a:lnSpc>
                <a:spcPct val="100000"/>
              </a:lnSpc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log </a:t>
            </a:r>
            <a:r>
              <a:rPr sz="1100" spc="-55" dirty="0">
                <a:latin typeface="Arial MT"/>
                <a:cs typeface="Arial MT"/>
              </a:rPr>
              <a:t>odds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this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105" dirty="0">
                <a:latin typeface="Arial MT"/>
                <a:cs typeface="Arial MT"/>
              </a:rPr>
              <a:t>case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becomes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1581" y="1943849"/>
            <a:ext cx="269113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100" spc="-30" dirty="0">
                <a:latin typeface="Georgia"/>
                <a:cs typeface="Georgia"/>
              </a:rPr>
              <a:t>log</a:t>
            </a:r>
            <a:r>
              <a:rPr sz="1100" spc="-80" dirty="0">
                <a:latin typeface="Georgia"/>
                <a:cs typeface="Georgia"/>
              </a:rPr>
              <a:t> </a:t>
            </a:r>
            <a:r>
              <a:rPr sz="1100" spc="395" dirty="0">
                <a:latin typeface="Cambria"/>
                <a:cs typeface="Cambria"/>
              </a:rPr>
              <a:t>(</a:t>
            </a:r>
            <a:r>
              <a:rPr sz="1100" spc="-125" dirty="0">
                <a:latin typeface="Cambria"/>
                <a:cs typeface="Cambria"/>
              </a:rPr>
              <a:t> </a:t>
            </a:r>
            <a:r>
              <a:rPr sz="1650" u="sng" spc="367" baseline="37878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 </a:t>
            </a:r>
            <a:r>
              <a:rPr sz="1650" u="sng" spc="97" baseline="37878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𝑝(𝐸)</a:t>
            </a:r>
            <a:r>
              <a:rPr sz="1650" u="sng" spc="359" baseline="37878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 </a:t>
            </a:r>
            <a:r>
              <a:rPr sz="1100" spc="395" dirty="0">
                <a:latin typeface="Cambria"/>
                <a:cs typeface="Cambria"/>
              </a:rPr>
              <a:t>)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=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𝛽</a:t>
            </a:r>
            <a:r>
              <a:rPr sz="1125" baseline="-22222" dirty="0">
                <a:latin typeface="Cambria"/>
                <a:cs typeface="Cambria"/>
              </a:rPr>
              <a:t>0</a:t>
            </a:r>
            <a:r>
              <a:rPr sz="1125" spc="195" baseline="-22222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+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80" dirty="0">
                <a:latin typeface="Cambria"/>
                <a:cs typeface="Cambria"/>
              </a:rPr>
              <a:t>𝛽</a:t>
            </a:r>
            <a:r>
              <a:rPr sz="1125" spc="120" baseline="-22222" dirty="0">
                <a:latin typeface="Cambria"/>
                <a:cs typeface="Cambria"/>
              </a:rPr>
              <a:t>1</a:t>
            </a:r>
            <a:r>
              <a:rPr sz="1100" spc="80" dirty="0">
                <a:latin typeface="Cambria"/>
                <a:cs typeface="Cambria"/>
              </a:rPr>
              <a:t>𝐸</a:t>
            </a:r>
            <a:r>
              <a:rPr sz="1125" spc="120" baseline="-22222" dirty="0">
                <a:latin typeface="Cambria"/>
                <a:cs typeface="Cambria"/>
              </a:rPr>
              <a:t>1</a:t>
            </a:r>
            <a:r>
              <a:rPr sz="1125" spc="195" baseline="-22222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+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spc="-70" dirty="0">
                <a:latin typeface="Cambria"/>
                <a:cs typeface="Cambria"/>
              </a:rPr>
              <a:t>⋯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+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spc="65" dirty="0">
                <a:latin typeface="Cambria"/>
                <a:cs typeface="Cambria"/>
              </a:rPr>
              <a:t>𝛽</a:t>
            </a:r>
            <a:r>
              <a:rPr sz="1125" spc="97" baseline="-22222" dirty="0">
                <a:latin typeface="Cambria"/>
                <a:cs typeface="Cambria"/>
              </a:rPr>
              <a:t>𝑝</a:t>
            </a:r>
            <a:r>
              <a:rPr sz="1100" spc="65" dirty="0">
                <a:latin typeface="Cambria"/>
                <a:cs typeface="Cambria"/>
              </a:rPr>
              <a:t>𝐸</a:t>
            </a:r>
            <a:r>
              <a:rPr sz="1125" spc="97" baseline="-22222" dirty="0">
                <a:latin typeface="Cambria"/>
                <a:cs typeface="Cambria"/>
              </a:rPr>
              <a:t>𝑝</a:t>
            </a:r>
            <a:endParaRPr sz="1125" baseline="-22222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844" y="2041778"/>
            <a:ext cx="4131310" cy="4826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36830" algn="ctr">
              <a:lnSpc>
                <a:spcPct val="100000"/>
              </a:lnSpc>
              <a:spcBef>
                <a:spcPts val="120"/>
              </a:spcBef>
            </a:pPr>
            <a:r>
              <a:rPr sz="1100" dirty="0">
                <a:latin typeface="Cambria"/>
                <a:cs typeface="Cambria"/>
              </a:rPr>
              <a:t>1</a:t>
            </a:r>
            <a:r>
              <a:rPr sz="1100" spc="-25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−</a:t>
            </a:r>
            <a:r>
              <a:rPr sz="1100" spc="-20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𝑝(𝐸)</a:t>
            </a:r>
            <a:endParaRPr sz="11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940"/>
              </a:spcBef>
            </a:pPr>
            <a:r>
              <a:rPr sz="1100" spc="-25" dirty="0">
                <a:latin typeface="Arial MT"/>
                <a:cs typeface="Arial MT"/>
              </a:rPr>
              <a:t>As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before,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maximum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likelihood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is </a:t>
            </a:r>
            <a:r>
              <a:rPr sz="1100" spc="-80" dirty="0">
                <a:latin typeface="Arial MT"/>
                <a:cs typeface="Arial MT"/>
              </a:rPr>
              <a:t>used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estimate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coeﬀicients.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8" name="object 8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567355" y="3106011"/>
            <a:ext cx="6254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6.3: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Classification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10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32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Exercise:</a:t>
            </a:r>
            <a:r>
              <a:rPr spc="25" dirty="0"/>
              <a:t> </a:t>
            </a:r>
            <a:r>
              <a:rPr dirty="0"/>
              <a:t>Logistic</a:t>
            </a:r>
            <a:r>
              <a:rPr spc="-90" dirty="0"/>
              <a:t> </a:t>
            </a:r>
            <a:r>
              <a:rPr spc="-55" dirty="0"/>
              <a:t>Regression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332814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590916"/>
            <a:ext cx="65201" cy="652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849030"/>
            <a:ext cx="65201" cy="652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2107145"/>
            <a:ext cx="65201" cy="6520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54876" y="932738"/>
            <a:ext cx="5500256" cy="131635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100" spc="-50" dirty="0">
                <a:latin typeface="Arial MT"/>
                <a:cs typeface="Arial MT"/>
              </a:rPr>
              <a:t>Open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Classification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75" dirty="0">
                <a:latin typeface="Arial MT"/>
                <a:cs typeface="Arial MT"/>
              </a:rPr>
              <a:t>Exercises</a:t>
            </a:r>
            <a:r>
              <a:rPr sz="1100" dirty="0">
                <a:latin typeface="Arial MT"/>
                <a:cs typeface="Arial MT"/>
              </a:rPr>
              <a:t> R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Markdown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or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Jupyter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Notebook</a:t>
            </a:r>
            <a:r>
              <a:rPr sz="1100" spc="-10" dirty="0">
                <a:latin typeface="Arial MT"/>
                <a:cs typeface="Arial MT"/>
              </a:rPr>
              <a:t> file.</a:t>
            </a:r>
            <a:endParaRPr sz="1100" dirty="0">
              <a:latin typeface="Arial MT"/>
              <a:cs typeface="Arial MT"/>
            </a:endParaRPr>
          </a:p>
          <a:p>
            <a:pPr marL="289560" marR="1657350">
              <a:lnSpc>
                <a:spcPct val="154000"/>
              </a:lnSpc>
            </a:pPr>
            <a:r>
              <a:rPr sz="1100" spc="-65" dirty="0">
                <a:latin typeface="Arial MT"/>
                <a:cs typeface="Arial MT"/>
              </a:rPr>
              <a:t>Go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over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“Getting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Started”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together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95" dirty="0">
                <a:latin typeface="Arial MT"/>
                <a:cs typeface="Arial MT"/>
              </a:rPr>
              <a:t>as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10" dirty="0">
                <a:latin typeface="Arial MT"/>
                <a:cs typeface="Arial MT"/>
              </a:rPr>
              <a:t> class. </a:t>
            </a:r>
            <a:endParaRPr lang="en-US" sz="1100" spc="-10" dirty="0">
              <a:latin typeface="Arial MT"/>
              <a:cs typeface="Arial MT"/>
            </a:endParaRPr>
          </a:p>
          <a:p>
            <a:pPr marL="289560" marR="1657350">
              <a:lnSpc>
                <a:spcPct val="154000"/>
              </a:lnSpc>
            </a:pPr>
            <a:r>
              <a:rPr sz="1100" spc="-65" dirty="0">
                <a:latin typeface="Arial MT"/>
                <a:cs typeface="Arial MT"/>
              </a:rPr>
              <a:t>Go</a:t>
            </a:r>
            <a:r>
              <a:rPr sz="1100" spc="-10" dirty="0">
                <a:latin typeface="Arial MT"/>
                <a:cs typeface="Arial MT"/>
              </a:rPr>
              <a:t> through</a:t>
            </a:r>
            <a:r>
              <a:rPr sz="1100" spc="-6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lang="en-US" sz="1100" dirty="0">
                <a:latin typeface="Arial MT"/>
                <a:cs typeface="Arial MT"/>
              </a:rPr>
              <a:t> </a:t>
            </a:r>
            <a:r>
              <a:rPr lang="en-US" sz="1100" spc="-55" dirty="0">
                <a:latin typeface="Arial MT"/>
                <a:cs typeface="Arial MT"/>
              </a:rPr>
              <a:t> </a:t>
            </a:r>
            <a:r>
              <a:rPr lang="en-US" sz="1100" dirty="0">
                <a:latin typeface="Arial MT"/>
                <a:cs typeface="Arial MT"/>
              </a:rPr>
              <a:t>“</a:t>
            </a:r>
            <a:r>
              <a:rPr sz="1100" dirty="0">
                <a:latin typeface="Arial MT"/>
                <a:cs typeface="Arial MT"/>
              </a:rPr>
              <a:t>Logistic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Regression”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95" dirty="0">
                <a:latin typeface="Arial MT"/>
                <a:cs typeface="Arial MT"/>
              </a:rPr>
              <a:t>as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class.</a:t>
            </a:r>
            <a:endParaRPr sz="1100" dirty="0">
              <a:latin typeface="Arial MT"/>
              <a:cs typeface="Arial MT"/>
            </a:endParaRPr>
          </a:p>
          <a:p>
            <a:pPr marL="289560" marR="5080">
              <a:lnSpc>
                <a:spcPct val="154000"/>
              </a:lnSpc>
            </a:pPr>
            <a:r>
              <a:rPr sz="1100" dirty="0">
                <a:latin typeface="Arial MT"/>
                <a:cs typeface="Arial MT"/>
              </a:rPr>
              <a:t>5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minutes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students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complete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questions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from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“Logistic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Regression”. Questions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should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be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completed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at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home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if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time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80" dirty="0">
                <a:latin typeface="Arial MT"/>
                <a:cs typeface="Arial MT"/>
              </a:rPr>
              <a:t>does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not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allow.</a:t>
            </a:r>
            <a:endParaRPr sz="1100" dirty="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567355" y="3106011"/>
            <a:ext cx="6254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6.3: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Classification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11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32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Multinomial</a:t>
            </a:r>
            <a:r>
              <a:rPr spc="-15" dirty="0"/>
              <a:t> </a:t>
            </a:r>
            <a:r>
              <a:rPr spc="-20" dirty="0"/>
              <a:t>logistic</a:t>
            </a:r>
            <a:r>
              <a:rPr spc="-10" dirty="0"/>
              <a:t> </a:t>
            </a:r>
            <a:r>
              <a:rPr spc="-55" dirty="0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825410"/>
            <a:ext cx="5466715" cy="3689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90"/>
              </a:spcBef>
            </a:pPr>
            <a:r>
              <a:rPr sz="1100" spc="-40" dirty="0">
                <a:latin typeface="Arial MT"/>
                <a:cs typeface="Arial MT"/>
              </a:rPr>
              <a:t>We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can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extend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two-</a:t>
            </a:r>
            <a:r>
              <a:rPr sz="1100" spc="-65" dirty="0">
                <a:latin typeface="Arial MT"/>
                <a:cs typeface="Arial MT"/>
              </a:rPr>
              <a:t>class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logistic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75" dirty="0">
                <a:latin typeface="Arial MT"/>
                <a:cs typeface="Arial MT"/>
              </a:rPr>
              <a:t>regression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accommodate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190" dirty="0">
                <a:latin typeface="Cambria"/>
                <a:cs typeface="Cambria"/>
              </a:rPr>
              <a:t>𝐾</a:t>
            </a:r>
            <a:r>
              <a:rPr sz="1100" spc="145" dirty="0">
                <a:latin typeface="Cambria"/>
                <a:cs typeface="Cambria"/>
              </a:rPr>
              <a:t> </a:t>
            </a:r>
            <a:r>
              <a:rPr sz="1100" spc="-70" dirty="0">
                <a:latin typeface="Arial MT"/>
                <a:cs typeface="Arial MT"/>
              </a:rPr>
              <a:t>classes.</a:t>
            </a:r>
            <a:r>
              <a:rPr sz="1100" spc="120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We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80" dirty="0">
                <a:latin typeface="Arial MT"/>
                <a:cs typeface="Arial MT"/>
              </a:rPr>
              <a:t>need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select </a:t>
            </a:r>
            <a:r>
              <a:rPr sz="1100" spc="-65" dirty="0">
                <a:latin typeface="Arial MT"/>
                <a:cs typeface="Arial MT"/>
              </a:rPr>
              <a:t>one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80" dirty="0">
                <a:latin typeface="Arial MT"/>
                <a:cs typeface="Arial MT"/>
              </a:rPr>
              <a:t>class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80" dirty="0">
                <a:latin typeface="Arial MT"/>
                <a:cs typeface="Arial MT"/>
              </a:rPr>
              <a:t>serve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95" dirty="0">
                <a:latin typeface="Arial MT"/>
                <a:cs typeface="Arial MT"/>
              </a:rPr>
              <a:t>as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135" dirty="0">
                <a:latin typeface="Arial Black"/>
                <a:cs typeface="Arial Black"/>
              </a:rPr>
              <a:t>baseline</a:t>
            </a:r>
            <a:r>
              <a:rPr sz="1100" spc="-135" dirty="0">
                <a:latin typeface="Arial MT"/>
                <a:cs typeface="Arial MT"/>
              </a:rPr>
              <a:t>,</a:t>
            </a:r>
            <a:r>
              <a:rPr sz="1100" spc="55" dirty="0">
                <a:latin typeface="Arial MT"/>
                <a:cs typeface="Arial MT"/>
              </a:rPr>
              <a:t> </a:t>
            </a:r>
            <a:r>
              <a:rPr sz="1100" spc="-85" dirty="0">
                <a:latin typeface="Arial MT"/>
                <a:cs typeface="Arial MT"/>
              </a:rPr>
              <a:t>so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90" dirty="0">
                <a:latin typeface="Arial MT"/>
                <a:cs typeface="Arial MT"/>
              </a:rPr>
              <a:t>we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will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80" dirty="0">
                <a:latin typeface="Arial MT"/>
                <a:cs typeface="Arial MT"/>
              </a:rPr>
              <a:t>choose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100" dirty="0">
                <a:latin typeface="Cambria"/>
                <a:cs typeface="Cambria"/>
              </a:rPr>
              <a:t>𝐾</a:t>
            </a:r>
            <a:r>
              <a:rPr sz="1100" spc="100" dirty="0">
                <a:latin typeface="Arial MT"/>
                <a:cs typeface="Arial MT"/>
              </a:rPr>
              <a:t>th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class.</a:t>
            </a:r>
            <a:r>
              <a:rPr sz="1100" spc="11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Then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model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becomes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8007" y="1358315"/>
            <a:ext cx="1386205" cy="6597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dirty="0">
                <a:latin typeface="Georgia"/>
                <a:cs typeface="Georgia"/>
              </a:rPr>
              <a:t>Pr</a:t>
            </a:r>
            <a:r>
              <a:rPr sz="1100" dirty="0">
                <a:latin typeface="Cambria"/>
                <a:cs typeface="Cambria"/>
              </a:rPr>
              <a:t>(𝑌</a:t>
            </a:r>
            <a:r>
              <a:rPr sz="1100" spc="315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=</a:t>
            </a:r>
            <a:r>
              <a:rPr sz="1100" spc="80" dirty="0">
                <a:latin typeface="Cambria"/>
                <a:cs typeface="Cambria"/>
              </a:rPr>
              <a:t> </a:t>
            </a:r>
            <a:r>
              <a:rPr sz="1100" spc="190" dirty="0">
                <a:latin typeface="Cambria"/>
                <a:cs typeface="Cambria"/>
              </a:rPr>
              <a:t>𝐾</a:t>
            </a:r>
            <a:r>
              <a:rPr sz="1100" spc="15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∣</a:t>
            </a:r>
            <a:r>
              <a:rPr sz="1100" spc="85" dirty="0">
                <a:latin typeface="Cambria"/>
                <a:cs typeface="Cambria"/>
              </a:rPr>
              <a:t> </a:t>
            </a:r>
            <a:r>
              <a:rPr sz="1100" spc="240" dirty="0">
                <a:latin typeface="Cambria"/>
                <a:cs typeface="Cambria"/>
              </a:rPr>
              <a:t>𝐸</a:t>
            </a:r>
            <a:r>
              <a:rPr sz="1100" spc="130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=</a:t>
            </a:r>
            <a:r>
              <a:rPr sz="1100" spc="8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𝑥)</a:t>
            </a:r>
            <a:r>
              <a:rPr sz="1100" spc="80" dirty="0">
                <a:latin typeface="Cambria"/>
                <a:cs typeface="Cambria"/>
              </a:rPr>
              <a:t> </a:t>
            </a:r>
            <a:r>
              <a:rPr sz="1100" spc="204" dirty="0">
                <a:latin typeface="Cambria"/>
                <a:cs typeface="Cambria"/>
              </a:rPr>
              <a:t>=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35"/>
              </a:spcBef>
            </a:pPr>
            <a:endParaRPr sz="1100">
              <a:latin typeface="Cambria"/>
              <a:cs typeface="Cambria"/>
            </a:endParaRPr>
          </a:p>
          <a:p>
            <a:pPr marL="66675">
              <a:lnSpc>
                <a:spcPct val="100000"/>
              </a:lnSpc>
            </a:pPr>
            <a:r>
              <a:rPr sz="1100" dirty="0">
                <a:latin typeface="Georgia"/>
                <a:cs typeface="Georgia"/>
              </a:rPr>
              <a:t>Pr</a:t>
            </a:r>
            <a:r>
              <a:rPr sz="1100" dirty="0">
                <a:latin typeface="Cambria"/>
                <a:cs typeface="Cambria"/>
              </a:rPr>
              <a:t>(𝑌</a:t>
            </a:r>
            <a:r>
              <a:rPr sz="1100" spc="305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=</a:t>
            </a:r>
            <a:r>
              <a:rPr sz="1100" spc="8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𝑘</a:t>
            </a:r>
            <a:r>
              <a:rPr sz="1100" spc="9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∣</a:t>
            </a:r>
            <a:r>
              <a:rPr sz="1100" spc="80" dirty="0">
                <a:latin typeface="Cambria"/>
                <a:cs typeface="Cambria"/>
              </a:rPr>
              <a:t> </a:t>
            </a:r>
            <a:r>
              <a:rPr sz="1100" spc="240" dirty="0">
                <a:latin typeface="Cambria"/>
                <a:cs typeface="Cambria"/>
              </a:rPr>
              <a:t>𝐸</a:t>
            </a:r>
            <a:r>
              <a:rPr sz="1100" spc="130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=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𝑥)</a:t>
            </a:r>
            <a:r>
              <a:rPr sz="1100" spc="80" dirty="0">
                <a:latin typeface="Cambria"/>
                <a:cs typeface="Cambria"/>
              </a:rPr>
              <a:t> </a:t>
            </a:r>
            <a:r>
              <a:rPr sz="1100" spc="204" dirty="0">
                <a:latin typeface="Cambria"/>
                <a:cs typeface="Cambria"/>
              </a:rPr>
              <a:t>=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75356" y="1261681"/>
            <a:ext cx="9715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50" dirty="0">
                <a:latin typeface="Cambria"/>
                <a:cs typeface="Cambria"/>
              </a:rPr>
              <a:t>1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46300" y="1478051"/>
            <a:ext cx="1755139" cy="0"/>
          </a:xfrm>
          <a:custGeom>
            <a:avLst/>
            <a:gdLst/>
            <a:ahLst/>
            <a:cxnLst/>
            <a:rect l="l" t="t" r="r" b="b"/>
            <a:pathLst>
              <a:path w="1755139">
                <a:moveTo>
                  <a:pt x="0" y="0"/>
                </a:moveTo>
                <a:lnTo>
                  <a:pt x="1754873" y="0"/>
                </a:lnTo>
              </a:path>
            </a:pathLst>
          </a:custGeom>
          <a:ln w="57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30145" y="1453659"/>
            <a:ext cx="260985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170" dirty="0">
                <a:latin typeface="Cambria"/>
                <a:cs typeface="Cambria"/>
              </a:rPr>
              <a:t>𝑛−1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30145" y="1591391"/>
            <a:ext cx="196215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65" dirty="0">
                <a:latin typeface="Cambria"/>
                <a:cs typeface="Cambria"/>
              </a:rPr>
              <a:t>𝑙=1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33600" y="1492910"/>
            <a:ext cx="75438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674370" algn="l"/>
              </a:tabLst>
            </a:pPr>
            <a:r>
              <a:rPr sz="1100" dirty="0">
                <a:latin typeface="Cambria"/>
                <a:cs typeface="Cambria"/>
              </a:rPr>
              <a:t>1</a:t>
            </a:r>
            <a:r>
              <a:rPr sz="1100" spc="-25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+</a:t>
            </a:r>
            <a:r>
              <a:rPr sz="1100" spc="-20" dirty="0">
                <a:latin typeface="Cambria"/>
                <a:cs typeface="Cambria"/>
              </a:rPr>
              <a:t> </a:t>
            </a:r>
            <a:r>
              <a:rPr sz="1100" spc="360" dirty="0">
                <a:latin typeface="Cambria"/>
                <a:cs typeface="Cambria"/>
              </a:rPr>
              <a:t>∑</a:t>
            </a:r>
            <a:r>
              <a:rPr sz="1100" dirty="0">
                <a:latin typeface="Cambria"/>
                <a:cs typeface="Cambria"/>
              </a:rPr>
              <a:t>	</a:t>
            </a:r>
            <a:r>
              <a:rPr sz="1100" spc="-60" dirty="0">
                <a:latin typeface="Cambria"/>
                <a:cs typeface="Cambria"/>
              </a:rPr>
              <a:t>𝑒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61957" y="1481790"/>
            <a:ext cx="986790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55" dirty="0">
                <a:latin typeface="Cambria"/>
                <a:cs typeface="Cambria"/>
              </a:rPr>
              <a:t>𝛽</a:t>
            </a:r>
            <a:r>
              <a:rPr sz="750" spc="180" dirty="0">
                <a:latin typeface="Cambria"/>
                <a:cs typeface="Cambria"/>
              </a:rPr>
              <a:t>  </a:t>
            </a:r>
            <a:r>
              <a:rPr sz="750" spc="125" dirty="0">
                <a:latin typeface="Cambria"/>
                <a:cs typeface="Cambria"/>
              </a:rPr>
              <a:t>+𝛽</a:t>
            </a:r>
            <a:r>
              <a:rPr sz="750" spc="185" dirty="0">
                <a:latin typeface="Cambria"/>
                <a:cs typeface="Cambria"/>
              </a:rPr>
              <a:t>  </a:t>
            </a:r>
            <a:r>
              <a:rPr sz="750" spc="105" dirty="0">
                <a:latin typeface="Cambria"/>
                <a:cs typeface="Cambria"/>
              </a:rPr>
              <a:t>𝑥</a:t>
            </a:r>
            <a:r>
              <a:rPr sz="750" spc="265" dirty="0">
                <a:latin typeface="Cambria"/>
                <a:cs typeface="Cambria"/>
              </a:rPr>
              <a:t> </a:t>
            </a:r>
            <a:r>
              <a:rPr sz="750" spc="105" dirty="0">
                <a:latin typeface="Cambria"/>
                <a:cs typeface="Cambria"/>
              </a:rPr>
              <a:t>+⋯+𝛽</a:t>
            </a:r>
            <a:r>
              <a:rPr sz="750" spc="195" dirty="0">
                <a:latin typeface="Cambria"/>
                <a:cs typeface="Cambria"/>
              </a:rPr>
              <a:t>  </a:t>
            </a:r>
            <a:r>
              <a:rPr sz="750" spc="55" dirty="0">
                <a:latin typeface="Cambria"/>
                <a:cs typeface="Cambria"/>
              </a:rPr>
              <a:t>𝑥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26689" y="1535023"/>
            <a:ext cx="974725" cy="111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43840" algn="l"/>
                <a:tab pos="750570" algn="l"/>
              </a:tabLst>
            </a:pPr>
            <a:r>
              <a:rPr sz="550" spc="60" dirty="0">
                <a:latin typeface="Cambria"/>
                <a:cs typeface="Cambria"/>
              </a:rPr>
              <a:t>𝑙0</a:t>
            </a:r>
            <a:r>
              <a:rPr sz="550" dirty="0">
                <a:latin typeface="Cambria"/>
                <a:cs typeface="Cambria"/>
              </a:rPr>
              <a:t>	</a:t>
            </a:r>
            <a:r>
              <a:rPr sz="550" spc="85" dirty="0">
                <a:latin typeface="Cambria"/>
                <a:cs typeface="Cambria"/>
              </a:rPr>
              <a:t>𝑙1</a:t>
            </a:r>
            <a:r>
              <a:rPr sz="550" spc="455" dirty="0">
                <a:latin typeface="Cambria"/>
                <a:cs typeface="Cambria"/>
              </a:rPr>
              <a:t> </a:t>
            </a:r>
            <a:r>
              <a:rPr sz="550" spc="20" dirty="0">
                <a:latin typeface="Cambria"/>
                <a:cs typeface="Cambria"/>
              </a:rPr>
              <a:t>1</a:t>
            </a:r>
            <a:r>
              <a:rPr sz="550" dirty="0">
                <a:latin typeface="Cambria"/>
                <a:cs typeface="Cambria"/>
              </a:rPr>
              <a:t>	</a:t>
            </a:r>
            <a:r>
              <a:rPr sz="550" spc="95" dirty="0">
                <a:latin typeface="Cambria"/>
                <a:cs typeface="Cambria"/>
              </a:rPr>
              <a:t>𝑙𝑝</a:t>
            </a:r>
            <a:r>
              <a:rPr sz="550" spc="445" dirty="0">
                <a:latin typeface="Cambria"/>
                <a:cs typeface="Cambria"/>
              </a:rPr>
              <a:t> </a:t>
            </a:r>
            <a:r>
              <a:rPr sz="550" spc="50" dirty="0">
                <a:latin typeface="Cambria"/>
                <a:cs typeface="Cambria"/>
              </a:rPr>
              <a:t>𝑝</a:t>
            </a:r>
            <a:endParaRPr sz="55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68176" y="1362492"/>
            <a:ext cx="2743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latin typeface="Arial MT"/>
                <a:cs typeface="Arial MT"/>
              </a:rPr>
              <a:t>and,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09367" y="1670519"/>
            <a:ext cx="121666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650" spc="142" baseline="-20202" dirty="0">
                <a:latin typeface="Cambria"/>
                <a:cs typeface="Cambria"/>
              </a:rPr>
              <a:t>𝑒</a:t>
            </a:r>
            <a:r>
              <a:rPr sz="750" spc="95" dirty="0">
                <a:latin typeface="Cambria"/>
                <a:cs typeface="Cambria"/>
              </a:rPr>
              <a:t>𝛽</a:t>
            </a:r>
            <a:r>
              <a:rPr sz="825" spc="142" baseline="-20202" dirty="0">
                <a:latin typeface="Cambria"/>
                <a:cs typeface="Cambria"/>
              </a:rPr>
              <a:t>ℎ0</a:t>
            </a:r>
            <a:r>
              <a:rPr sz="750" spc="95" dirty="0">
                <a:latin typeface="Cambria"/>
                <a:cs typeface="Cambria"/>
              </a:rPr>
              <a:t>+𝛽</a:t>
            </a:r>
            <a:r>
              <a:rPr sz="825" spc="142" baseline="-20202" dirty="0">
                <a:latin typeface="Cambria"/>
                <a:cs typeface="Cambria"/>
              </a:rPr>
              <a:t>ℎ1</a:t>
            </a:r>
            <a:r>
              <a:rPr sz="750" spc="95" dirty="0">
                <a:latin typeface="Cambria"/>
                <a:cs typeface="Cambria"/>
              </a:rPr>
              <a:t>𝑥</a:t>
            </a:r>
            <a:r>
              <a:rPr sz="825" spc="142" baseline="-20202" dirty="0">
                <a:latin typeface="Cambria"/>
                <a:cs typeface="Cambria"/>
              </a:rPr>
              <a:t>1</a:t>
            </a:r>
            <a:r>
              <a:rPr sz="750" spc="95" dirty="0">
                <a:latin typeface="Cambria"/>
                <a:cs typeface="Cambria"/>
              </a:rPr>
              <a:t>+⋯+𝛽</a:t>
            </a:r>
            <a:r>
              <a:rPr sz="825" spc="142" baseline="-20202" dirty="0">
                <a:latin typeface="Cambria"/>
                <a:cs typeface="Cambria"/>
              </a:rPr>
              <a:t>ℎ𝑝</a:t>
            </a:r>
            <a:r>
              <a:rPr sz="750" spc="95" dirty="0">
                <a:latin typeface="Cambria"/>
                <a:cs typeface="Cambria"/>
              </a:rPr>
              <a:t>𝑥</a:t>
            </a:r>
            <a:r>
              <a:rPr sz="825" spc="142" baseline="-20202" dirty="0">
                <a:latin typeface="Cambria"/>
                <a:cs typeface="Cambria"/>
              </a:rPr>
              <a:t>𝑝</a:t>
            </a:r>
            <a:endParaRPr sz="825" baseline="-20202">
              <a:latin typeface="Cambria"/>
              <a:cs typeface="Cambri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46300" y="1940826"/>
            <a:ext cx="1755139" cy="0"/>
          </a:xfrm>
          <a:custGeom>
            <a:avLst/>
            <a:gdLst/>
            <a:ahLst/>
            <a:cxnLst/>
            <a:rect l="l" t="t" r="r" b="b"/>
            <a:pathLst>
              <a:path w="1755139">
                <a:moveTo>
                  <a:pt x="0" y="0"/>
                </a:moveTo>
                <a:lnTo>
                  <a:pt x="1754873" y="0"/>
                </a:lnTo>
              </a:path>
            </a:pathLst>
          </a:custGeom>
          <a:ln w="57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430145" y="1916435"/>
            <a:ext cx="260985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170" dirty="0">
                <a:latin typeface="Cambria"/>
                <a:cs typeface="Cambria"/>
              </a:rPr>
              <a:t>𝑛−1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30145" y="2054166"/>
            <a:ext cx="196215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65" dirty="0">
                <a:latin typeface="Cambria"/>
                <a:cs typeface="Cambria"/>
              </a:rPr>
              <a:t>𝑙=1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33600" y="1955685"/>
            <a:ext cx="75438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674370" algn="l"/>
              </a:tabLst>
            </a:pPr>
            <a:r>
              <a:rPr sz="1100" dirty="0">
                <a:latin typeface="Cambria"/>
                <a:cs typeface="Cambria"/>
              </a:rPr>
              <a:t>1</a:t>
            </a:r>
            <a:r>
              <a:rPr sz="1100" spc="-25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+</a:t>
            </a:r>
            <a:r>
              <a:rPr sz="1100" spc="-20" dirty="0">
                <a:latin typeface="Cambria"/>
                <a:cs typeface="Cambria"/>
              </a:rPr>
              <a:t> </a:t>
            </a:r>
            <a:r>
              <a:rPr sz="1100" spc="360" dirty="0">
                <a:latin typeface="Cambria"/>
                <a:cs typeface="Cambria"/>
              </a:rPr>
              <a:t>∑</a:t>
            </a:r>
            <a:r>
              <a:rPr sz="1100" dirty="0">
                <a:latin typeface="Cambria"/>
                <a:cs typeface="Cambria"/>
              </a:rPr>
              <a:t>	</a:t>
            </a:r>
            <a:r>
              <a:rPr sz="1100" spc="-60" dirty="0">
                <a:latin typeface="Cambria"/>
                <a:cs typeface="Cambria"/>
              </a:rPr>
              <a:t>𝑒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61957" y="1944565"/>
            <a:ext cx="986790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55" dirty="0">
                <a:latin typeface="Cambria"/>
                <a:cs typeface="Cambria"/>
              </a:rPr>
              <a:t>𝛽</a:t>
            </a:r>
            <a:r>
              <a:rPr sz="750" spc="180" dirty="0">
                <a:latin typeface="Cambria"/>
                <a:cs typeface="Cambria"/>
              </a:rPr>
              <a:t>  </a:t>
            </a:r>
            <a:r>
              <a:rPr sz="750" spc="125" dirty="0">
                <a:latin typeface="Cambria"/>
                <a:cs typeface="Cambria"/>
              </a:rPr>
              <a:t>+𝛽</a:t>
            </a:r>
            <a:r>
              <a:rPr sz="750" spc="185" dirty="0">
                <a:latin typeface="Cambria"/>
                <a:cs typeface="Cambria"/>
              </a:rPr>
              <a:t>  </a:t>
            </a:r>
            <a:r>
              <a:rPr sz="750" spc="105" dirty="0">
                <a:latin typeface="Cambria"/>
                <a:cs typeface="Cambria"/>
              </a:rPr>
              <a:t>𝑥</a:t>
            </a:r>
            <a:r>
              <a:rPr sz="750" spc="265" dirty="0">
                <a:latin typeface="Cambria"/>
                <a:cs typeface="Cambria"/>
              </a:rPr>
              <a:t> </a:t>
            </a:r>
            <a:r>
              <a:rPr sz="750" spc="105" dirty="0">
                <a:latin typeface="Cambria"/>
                <a:cs typeface="Cambria"/>
              </a:rPr>
              <a:t>+⋯+𝛽</a:t>
            </a:r>
            <a:r>
              <a:rPr sz="750" spc="195" dirty="0">
                <a:latin typeface="Cambria"/>
                <a:cs typeface="Cambria"/>
              </a:rPr>
              <a:t>  </a:t>
            </a:r>
            <a:r>
              <a:rPr sz="750" spc="55" dirty="0">
                <a:latin typeface="Cambria"/>
                <a:cs typeface="Cambria"/>
              </a:rPr>
              <a:t>𝑥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26689" y="1997786"/>
            <a:ext cx="974725" cy="111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43840" algn="l"/>
                <a:tab pos="750570" algn="l"/>
              </a:tabLst>
            </a:pPr>
            <a:r>
              <a:rPr sz="550" spc="60" dirty="0">
                <a:latin typeface="Cambria"/>
                <a:cs typeface="Cambria"/>
              </a:rPr>
              <a:t>𝑙0</a:t>
            </a:r>
            <a:r>
              <a:rPr sz="550" dirty="0">
                <a:latin typeface="Cambria"/>
                <a:cs typeface="Cambria"/>
              </a:rPr>
              <a:t>	</a:t>
            </a:r>
            <a:r>
              <a:rPr sz="550" spc="85" dirty="0">
                <a:latin typeface="Cambria"/>
                <a:cs typeface="Cambria"/>
              </a:rPr>
              <a:t>𝑙1</a:t>
            </a:r>
            <a:r>
              <a:rPr sz="550" spc="455" dirty="0">
                <a:latin typeface="Cambria"/>
                <a:cs typeface="Cambria"/>
              </a:rPr>
              <a:t> </a:t>
            </a:r>
            <a:r>
              <a:rPr sz="550" spc="20" dirty="0">
                <a:latin typeface="Cambria"/>
                <a:cs typeface="Cambria"/>
              </a:rPr>
              <a:t>1</a:t>
            </a:r>
            <a:r>
              <a:rPr sz="550" dirty="0">
                <a:latin typeface="Cambria"/>
                <a:cs typeface="Cambria"/>
              </a:rPr>
              <a:t>	</a:t>
            </a:r>
            <a:r>
              <a:rPr sz="550" spc="95" dirty="0">
                <a:latin typeface="Cambria"/>
                <a:cs typeface="Cambria"/>
              </a:rPr>
              <a:t>𝑙𝑝</a:t>
            </a:r>
            <a:r>
              <a:rPr sz="550" spc="445" dirty="0">
                <a:latin typeface="Cambria"/>
                <a:cs typeface="Cambria"/>
              </a:rPr>
              <a:t> </a:t>
            </a:r>
            <a:r>
              <a:rPr sz="550" spc="50" dirty="0">
                <a:latin typeface="Cambria"/>
                <a:cs typeface="Cambria"/>
              </a:rPr>
              <a:t>𝑝</a:t>
            </a:r>
            <a:endParaRPr sz="55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30192" y="1821090"/>
            <a:ext cx="121221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dirty="0">
                <a:latin typeface="Arial MT"/>
                <a:cs typeface="Arial MT"/>
              </a:rPr>
              <a:t>for</a:t>
            </a:r>
            <a:r>
              <a:rPr sz="1100" spc="40" dirty="0">
                <a:latin typeface="Arial MT"/>
                <a:cs typeface="Arial MT"/>
              </a:rPr>
              <a:t> </a:t>
            </a:r>
            <a:r>
              <a:rPr sz="1100" dirty="0">
                <a:latin typeface="Cambria"/>
                <a:cs typeface="Cambria"/>
              </a:rPr>
              <a:t>𝑘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=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1,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spc="114" dirty="0">
                <a:latin typeface="Cambria"/>
                <a:cs typeface="Cambria"/>
              </a:rPr>
              <a:t>…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spc="85" dirty="0">
                <a:latin typeface="Cambria"/>
                <a:cs typeface="Cambria"/>
              </a:rPr>
              <a:t>,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spc="190" dirty="0">
                <a:latin typeface="Cambria"/>
                <a:cs typeface="Cambria"/>
              </a:rPr>
              <a:t>𝐾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−</a:t>
            </a:r>
            <a:r>
              <a:rPr sz="1100" spc="-5" dirty="0">
                <a:latin typeface="Cambria"/>
                <a:cs typeface="Cambria"/>
              </a:rPr>
              <a:t> </a:t>
            </a:r>
            <a:r>
              <a:rPr sz="1100" spc="-50" dirty="0">
                <a:latin typeface="Cambria"/>
                <a:cs typeface="Cambria"/>
              </a:rPr>
              <a:t>1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5844" y="2266034"/>
            <a:ext cx="42716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interpretation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95" dirty="0">
                <a:latin typeface="Arial MT"/>
                <a:cs typeface="Arial MT"/>
              </a:rPr>
              <a:t>coeﬀicients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is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tied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choice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baseline.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23" name="object 23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2567355" y="3106011"/>
            <a:ext cx="6254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6.3: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Classification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12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32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5" dirty="0"/>
              <a:t>Bayes</a:t>
            </a:r>
            <a:r>
              <a:rPr spc="-20" dirty="0"/>
              <a:t> </a:t>
            </a:r>
            <a:r>
              <a:rPr spc="-30" dirty="0"/>
              <a:t>Classifier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441121"/>
            <a:ext cx="5380355" cy="5403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90"/>
              </a:spcBef>
            </a:pPr>
            <a:r>
              <a:rPr sz="1100" spc="-85" dirty="0">
                <a:latin typeface="Arial MT"/>
                <a:cs typeface="Arial MT"/>
              </a:rPr>
              <a:t>Suppose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that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90" dirty="0">
                <a:latin typeface="Arial MT"/>
                <a:cs typeface="Arial MT"/>
              </a:rPr>
              <a:t>we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70" dirty="0">
                <a:latin typeface="Arial MT"/>
                <a:cs typeface="Arial MT"/>
              </a:rPr>
              <a:t>have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qualitative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75" dirty="0">
                <a:latin typeface="Arial MT"/>
                <a:cs typeface="Arial MT"/>
              </a:rPr>
              <a:t>response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variable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Cambria"/>
                <a:cs typeface="Cambria"/>
              </a:rPr>
              <a:t>𝑌</a:t>
            </a:r>
            <a:r>
              <a:rPr sz="1100" spc="290" dirty="0">
                <a:latin typeface="Cambria"/>
                <a:cs typeface="Cambria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190" dirty="0">
                <a:latin typeface="Cambria"/>
                <a:cs typeface="Cambria"/>
              </a:rPr>
              <a:t>𝐾</a:t>
            </a:r>
            <a:r>
              <a:rPr sz="1100" spc="145" dirty="0">
                <a:latin typeface="Cambria"/>
                <a:cs typeface="Cambria"/>
              </a:rPr>
              <a:t> </a:t>
            </a:r>
            <a:r>
              <a:rPr sz="1100" dirty="0">
                <a:latin typeface="Arial MT"/>
                <a:cs typeface="Arial MT"/>
              </a:rPr>
              <a:t>distinct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and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ordered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classes.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95" dirty="0">
                <a:latin typeface="Arial MT"/>
                <a:cs typeface="Arial MT"/>
              </a:rPr>
              <a:t>Bayes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classifier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100" dirty="0">
                <a:latin typeface="Arial MT"/>
                <a:cs typeface="Arial MT"/>
              </a:rPr>
              <a:t>use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90" dirty="0">
                <a:latin typeface="Arial MT"/>
                <a:cs typeface="Arial MT"/>
              </a:rPr>
              <a:t>less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direct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approach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using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70" dirty="0">
                <a:latin typeface="Arial MT"/>
                <a:cs typeface="Arial MT"/>
              </a:rPr>
              <a:t>Bayes’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theorem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estimating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the </a:t>
            </a:r>
            <a:r>
              <a:rPr sz="1100" spc="-10" dirty="0">
                <a:latin typeface="Arial MT"/>
                <a:cs typeface="Arial MT"/>
              </a:rPr>
              <a:t>probabilities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88998" y="1259420"/>
            <a:ext cx="133223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dirty="0">
                <a:latin typeface="Georgia"/>
                <a:cs typeface="Georgia"/>
              </a:rPr>
              <a:t>Pr</a:t>
            </a:r>
            <a:r>
              <a:rPr sz="1100" dirty="0">
                <a:latin typeface="Cambria"/>
                <a:cs typeface="Cambria"/>
              </a:rPr>
              <a:t>(𝑌</a:t>
            </a:r>
            <a:r>
              <a:rPr sz="1100" spc="305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=</a:t>
            </a:r>
            <a:r>
              <a:rPr sz="1100" spc="8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𝑘</a:t>
            </a:r>
            <a:r>
              <a:rPr sz="1100" spc="9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∣</a:t>
            </a:r>
            <a:r>
              <a:rPr sz="1100" spc="80" dirty="0">
                <a:latin typeface="Cambria"/>
                <a:cs typeface="Cambria"/>
              </a:rPr>
              <a:t> </a:t>
            </a:r>
            <a:r>
              <a:rPr sz="1100" spc="240" dirty="0">
                <a:latin typeface="Cambria"/>
                <a:cs typeface="Cambria"/>
              </a:rPr>
              <a:t>𝐸</a:t>
            </a:r>
            <a:r>
              <a:rPr sz="1100" spc="130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=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𝑥)</a:t>
            </a:r>
            <a:r>
              <a:rPr sz="1100" spc="80" dirty="0">
                <a:latin typeface="Cambria"/>
                <a:cs typeface="Cambria"/>
              </a:rPr>
              <a:t> </a:t>
            </a:r>
            <a:r>
              <a:rPr sz="1100" spc="204" dirty="0">
                <a:latin typeface="Cambria"/>
                <a:cs typeface="Cambria"/>
              </a:rPr>
              <a:t>=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75520" y="1162786"/>
            <a:ext cx="55499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125" spc="-15" baseline="-85185" dirty="0">
                <a:latin typeface="Cambria"/>
                <a:cs typeface="Cambria"/>
              </a:rPr>
              <a:t>𝑛</a:t>
            </a:r>
            <a:r>
              <a:rPr sz="1100" spc="-10" dirty="0">
                <a:latin typeface="Cambria"/>
                <a:cs typeface="Cambria"/>
              </a:rPr>
              <a:t>𝜋</a:t>
            </a:r>
            <a:r>
              <a:rPr sz="1125" spc="-15" baseline="-22222" dirty="0">
                <a:latin typeface="Cambria"/>
                <a:cs typeface="Cambria"/>
              </a:rPr>
              <a:t>𝑘</a:t>
            </a:r>
            <a:r>
              <a:rPr sz="1100" spc="-10" dirty="0">
                <a:latin typeface="Cambria"/>
                <a:cs typeface="Cambria"/>
              </a:rPr>
              <a:t>𝑓</a:t>
            </a:r>
            <a:r>
              <a:rPr sz="1125" spc="-15" baseline="-22222" dirty="0">
                <a:latin typeface="Cambria"/>
                <a:cs typeface="Cambria"/>
              </a:rPr>
              <a:t>𝑘</a:t>
            </a:r>
            <a:r>
              <a:rPr sz="1100" spc="-10" dirty="0">
                <a:latin typeface="Cambria"/>
                <a:cs typeface="Cambria"/>
              </a:rPr>
              <a:t>(𝑥)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62909" y="1379156"/>
            <a:ext cx="780415" cy="0"/>
          </a:xfrm>
          <a:custGeom>
            <a:avLst/>
            <a:gdLst/>
            <a:ahLst/>
            <a:cxnLst/>
            <a:rect l="l" t="t" r="r" b="b"/>
            <a:pathLst>
              <a:path w="780414">
                <a:moveTo>
                  <a:pt x="0" y="0"/>
                </a:moveTo>
                <a:lnTo>
                  <a:pt x="780211" y="0"/>
                </a:lnTo>
              </a:path>
            </a:pathLst>
          </a:custGeom>
          <a:ln w="57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818347"/>
            <a:ext cx="65201" cy="6520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915" y="2068893"/>
            <a:ext cx="52527" cy="5252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2314333"/>
            <a:ext cx="65201" cy="6520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7744" y="1394015"/>
            <a:ext cx="5474335" cy="16319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074670">
              <a:lnSpc>
                <a:spcPct val="100000"/>
              </a:lnSpc>
              <a:spcBef>
                <a:spcPts val="120"/>
              </a:spcBef>
            </a:pPr>
            <a:r>
              <a:rPr sz="1100" spc="170" dirty="0">
                <a:latin typeface="Cambria"/>
                <a:cs typeface="Cambria"/>
              </a:rPr>
              <a:t>∑</a:t>
            </a:r>
            <a:r>
              <a:rPr sz="1125" spc="254" baseline="-33333" dirty="0">
                <a:latin typeface="Cambria"/>
                <a:cs typeface="Cambria"/>
              </a:rPr>
              <a:t>𝑙=1</a:t>
            </a:r>
            <a:r>
              <a:rPr sz="1125" spc="112" baseline="-33333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𝜋</a:t>
            </a:r>
            <a:r>
              <a:rPr sz="1125" spc="-15" baseline="-22222" dirty="0">
                <a:latin typeface="Cambria"/>
                <a:cs typeface="Cambria"/>
              </a:rPr>
              <a:t>𝑙</a:t>
            </a:r>
            <a:r>
              <a:rPr sz="1100" spc="-10" dirty="0">
                <a:latin typeface="Cambria"/>
                <a:cs typeface="Cambria"/>
              </a:rPr>
              <a:t>𝑓</a:t>
            </a:r>
            <a:r>
              <a:rPr sz="1125" spc="-15" baseline="-22222" dirty="0">
                <a:latin typeface="Cambria"/>
                <a:cs typeface="Cambria"/>
              </a:rPr>
              <a:t>𝑙</a:t>
            </a:r>
            <a:r>
              <a:rPr sz="1100" spc="-10" dirty="0">
                <a:latin typeface="Cambria"/>
                <a:cs typeface="Cambria"/>
              </a:rPr>
              <a:t>(𝑥)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Cambria"/>
              <a:cs typeface="Cambria"/>
            </a:endParaRPr>
          </a:p>
          <a:p>
            <a:pPr marR="594360" algn="r">
              <a:lnSpc>
                <a:spcPct val="100000"/>
              </a:lnSpc>
            </a:pPr>
            <a:r>
              <a:rPr sz="1100" dirty="0">
                <a:latin typeface="Cambria"/>
                <a:cs typeface="Cambria"/>
              </a:rPr>
              <a:t>𝜋</a:t>
            </a:r>
            <a:r>
              <a:rPr sz="1125" baseline="-22222" dirty="0">
                <a:latin typeface="Cambria"/>
                <a:cs typeface="Cambria"/>
              </a:rPr>
              <a:t>𝑘</a:t>
            </a:r>
            <a:r>
              <a:rPr sz="1125" spc="254" baseline="-22222" dirty="0">
                <a:latin typeface="Cambria"/>
                <a:cs typeface="Cambria"/>
              </a:rPr>
              <a:t> </a:t>
            </a:r>
            <a:r>
              <a:rPr sz="1100" spc="-10" dirty="0">
                <a:latin typeface="Arial MT"/>
                <a:cs typeface="Arial MT"/>
              </a:rPr>
              <a:t>is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130" dirty="0">
                <a:latin typeface="Arial Black"/>
                <a:cs typeface="Arial Black"/>
              </a:rPr>
              <a:t>prior</a:t>
            </a:r>
            <a:r>
              <a:rPr sz="1100" spc="-5" dirty="0">
                <a:latin typeface="Arial Black"/>
                <a:cs typeface="Arial Black"/>
              </a:rPr>
              <a:t> </a:t>
            </a:r>
            <a:r>
              <a:rPr sz="1100" spc="-20" dirty="0">
                <a:latin typeface="Arial MT"/>
                <a:cs typeface="Arial MT"/>
              </a:rPr>
              <a:t>probability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that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random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observation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belongs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Cambria"/>
                <a:cs typeface="Cambria"/>
              </a:rPr>
              <a:t>𝑘</a:t>
            </a:r>
            <a:r>
              <a:rPr sz="1100" dirty="0">
                <a:latin typeface="Arial MT"/>
                <a:cs typeface="Arial MT"/>
              </a:rPr>
              <a:t>th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class.</a:t>
            </a:r>
            <a:endParaRPr sz="1100">
              <a:latin typeface="Arial MT"/>
              <a:cs typeface="Arial MT"/>
            </a:endParaRPr>
          </a:p>
          <a:p>
            <a:pPr marR="548640" algn="r">
              <a:lnSpc>
                <a:spcPct val="100000"/>
              </a:lnSpc>
              <a:spcBef>
                <a:spcPts val="650"/>
              </a:spcBef>
            </a:pPr>
            <a:r>
              <a:rPr sz="1000" spc="-35" dirty="0">
                <a:latin typeface="Arial MT"/>
                <a:cs typeface="Arial MT"/>
              </a:rPr>
              <a:t>estimated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90" dirty="0">
                <a:latin typeface="Arial MT"/>
                <a:cs typeface="Arial MT"/>
              </a:rPr>
              <a:t>as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fraction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of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training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35" dirty="0">
                <a:latin typeface="Arial MT"/>
                <a:cs typeface="Arial MT"/>
              </a:rPr>
              <a:t>observation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that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30" dirty="0">
                <a:latin typeface="Arial MT"/>
                <a:cs typeface="Arial MT"/>
              </a:rPr>
              <a:t>belong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Cambria"/>
                <a:cs typeface="Cambria"/>
              </a:rPr>
              <a:t>𝑘</a:t>
            </a:r>
            <a:r>
              <a:rPr sz="1000" dirty="0">
                <a:latin typeface="Arial MT"/>
                <a:cs typeface="Arial MT"/>
              </a:rPr>
              <a:t>th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class.</a:t>
            </a:r>
            <a:endParaRPr sz="1000">
              <a:latin typeface="Arial MT"/>
              <a:cs typeface="Arial MT"/>
            </a:endParaRPr>
          </a:p>
          <a:p>
            <a:pPr marL="327660">
              <a:lnSpc>
                <a:spcPct val="100000"/>
              </a:lnSpc>
              <a:spcBef>
                <a:spcPts val="735"/>
              </a:spcBef>
            </a:pPr>
            <a:r>
              <a:rPr sz="1100" spc="-640" dirty="0">
                <a:latin typeface="Cambria"/>
                <a:cs typeface="Cambria"/>
              </a:rPr>
              <a:t>𝑓</a:t>
            </a:r>
            <a:r>
              <a:rPr sz="1650" spc="-44" baseline="-68181" dirty="0">
                <a:latin typeface="Arial MT"/>
                <a:cs typeface="Arial MT"/>
              </a:rPr>
              <a:t>c</a:t>
            </a:r>
            <a:r>
              <a:rPr sz="1650" spc="-330" baseline="-68181" dirty="0">
                <a:latin typeface="Arial MT"/>
                <a:cs typeface="Arial MT"/>
              </a:rPr>
              <a:t>l</a:t>
            </a:r>
            <a:r>
              <a:rPr sz="1125" spc="-419" baseline="-22222" dirty="0">
                <a:latin typeface="Cambria"/>
                <a:cs typeface="Cambria"/>
              </a:rPr>
              <a:t>𝑘</a:t>
            </a:r>
            <a:r>
              <a:rPr sz="1650" spc="-390" baseline="-68181" dirty="0">
                <a:latin typeface="Arial MT"/>
                <a:cs typeface="Arial MT"/>
              </a:rPr>
              <a:t>a</a:t>
            </a:r>
            <a:r>
              <a:rPr sz="1100" spc="-280" dirty="0">
                <a:latin typeface="Cambria"/>
                <a:cs typeface="Cambria"/>
              </a:rPr>
              <a:t>(</a:t>
            </a:r>
            <a:r>
              <a:rPr sz="1650" spc="-397" baseline="-68181" dirty="0">
                <a:latin typeface="Arial MT"/>
                <a:cs typeface="Arial MT"/>
              </a:rPr>
              <a:t>s</a:t>
            </a:r>
            <a:r>
              <a:rPr sz="1100" spc="-595" dirty="0">
                <a:latin typeface="Cambria"/>
                <a:cs typeface="Cambria"/>
              </a:rPr>
              <a:t>𝐸</a:t>
            </a:r>
            <a:r>
              <a:rPr sz="1650" spc="-44" baseline="-68181" dirty="0">
                <a:latin typeface="Arial MT"/>
                <a:cs typeface="Arial MT"/>
              </a:rPr>
              <a:t>s</a:t>
            </a:r>
            <a:r>
              <a:rPr sz="1650" spc="89" baseline="-68181" dirty="0">
                <a:latin typeface="Arial MT"/>
                <a:cs typeface="Arial MT"/>
              </a:rPr>
              <a:t>.</a:t>
            </a:r>
            <a:r>
              <a:rPr sz="1100" spc="-30" dirty="0">
                <a:latin typeface="Cambria"/>
                <a:cs typeface="Cambria"/>
              </a:rPr>
              <a:t>)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≡</a:t>
            </a:r>
            <a:r>
              <a:rPr sz="1100" spc="-15" dirty="0">
                <a:latin typeface="Cambria"/>
                <a:cs typeface="Cambria"/>
              </a:rPr>
              <a:t> </a:t>
            </a:r>
            <a:r>
              <a:rPr sz="1100" spc="70" dirty="0">
                <a:latin typeface="Georgia"/>
                <a:cs typeface="Georgia"/>
              </a:rPr>
              <a:t>Pr</a:t>
            </a:r>
            <a:r>
              <a:rPr sz="1100" spc="70" dirty="0">
                <a:latin typeface="Cambria"/>
                <a:cs typeface="Cambria"/>
              </a:rPr>
              <a:t>(𝐸</a:t>
            </a:r>
            <a:r>
              <a:rPr sz="1100" spc="9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∣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𝑌</a:t>
            </a:r>
            <a:r>
              <a:rPr sz="1100" spc="265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=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𝑘)</a:t>
            </a:r>
            <a:r>
              <a:rPr sz="1100" spc="90" dirty="0">
                <a:latin typeface="Cambria"/>
                <a:cs typeface="Cambria"/>
              </a:rPr>
              <a:t> </a:t>
            </a:r>
            <a:r>
              <a:rPr sz="1100" spc="-10" dirty="0">
                <a:latin typeface="Arial MT"/>
                <a:cs typeface="Arial MT"/>
              </a:rPr>
              <a:t>is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spc="-145" dirty="0">
                <a:latin typeface="Arial Black"/>
                <a:cs typeface="Arial Black"/>
              </a:rPr>
              <a:t>density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spc="-125" dirty="0">
                <a:latin typeface="Arial Black"/>
                <a:cs typeface="Arial Black"/>
              </a:rPr>
              <a:t>function</a:t>
            </a:r>
            <a:r>
              <a:rPr sz="1100" spc="-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spc="240" dirty="0">
                <a:latin typeface="Cambria"/>
                <a:cs typeface="Cambria"/>
              </a:rPr>
              <a:t>𝐸</a:t>
            </a:r>
            <a:r>
              <a:rPr sz="1100" spc="145" dirty="0">
                <a:latin typeface="Cambria"/>
                <a:cs typeface="Cambria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an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observation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from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spc="-25" dirty="0">
                <a:latin typeface="Cambria"/>
                <a:cs typeface="Cambria"/>
              </a:rPr>
              <a:t>𝑘</a:t>
            </a:r>
            <a:r>
              <a:rPr sz="1100" spc="-25" dirty="0">
                <a:latin typeface="Arial MT"/>
                <a:cs typeface="Arial MT"/>
              </a:rPr>
              <a:t>th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65"/>
              </a:spcBef>
            </a:pPr>
            <a:endParaRPr sz="1100">
              <a:latin typeface="Arial MT"/>
              <a:cs typeface="Arial MT"/>
            </a:endParaRPr>
          </a:p>
          <a:p>
            <a:pPr marL="50800" marR="167640">
              <a:lnSpc>
                <a:spcPct val="102600"/>
              </a:lnSpc>
            </a:pPr>
            <a:r>
              <a:rPr sz="1100" spc="-30" dirty="0">
                <a:latin typeface="Arial MT"/>
                <a:cs typeface="Arial MT"/>
              </a:rPr>
              <a:t>There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are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spc="-75" dirty="0">
                <a:latin typeface="Arial MT"/>
                <a:cs typeface="Arial MT"/>
              </a:rPr>
              <a:t>several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methods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spc="-90" dirty="0">
                <a:latin typeface="Arial MT"/>
                <a:cs typeface="Arial MT"/>
              </a:rPr>
              <a:t>we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will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80" dirty="0">
                <a:latin typeface="Arial MT"/>
                <a:cs typeface="Arial MT"/>
              </a:rPr>
              <a:t>discuss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that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attempt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approximate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95" dirty="0">
                <a:latin typeface="Arial MT"/>
                <a:cs typeface="Arial MT"/>
              </a:rPr>
              <a:t>Bayes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classifier </a:t>
            </a:r>
            <a:r>
              <a:rPr sz="1100" spc="-50" dirty="0">
                <a:latin typeface="Arial MT"/>
                <a:cs typeface="Arial MT"/>
              </a:rPr>
              <a:t>using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different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75" dirty="0">
                <a:latin typeface="Arial MT"/>
                <a:cs typeface="Arial MT"/>
              </a:rPr>
              <a:t>approaches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estimating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10" dirty="0">
                <a:latin typeface="Cambria"/>
                <a:cs typeface="Cambria"/>
              </a:rPr>
              <a:t>𝑓</a:t>
            </a:r>
            <a:r>
              <a:rPr sz="1125" spc="-15" baseline="-22222" dirty="0">
                <a:latin typeface="Cambria"/>
                <a:cs typeface="Cambria"/>
              </a:rPr>
              <a:t>𝑘</a:t>
            </a:r>
            <a:r>
              <a:rPr sz="1100" spc="-10" dirty="0">
                <a:latin typeface="Cambria"/>
                <a:cs typeface="Cambria"/>
              </a:rPr>
              <a:t>(𝑥)</a:t>
            </a:r>
            <a:r>
              <a:rPr sz="1100" spc="-10" dirty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12" name="object 12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567355" y="3106011"/>
            <a:ext cx="6254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6.3: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Classification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13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32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Why</a:t>
            </a:r>
            <a:r>
              <a:rPr spc="-60" dirty="0"/>
              <a:t> </a:t>
            </a:r>
            <a:r>
              <a:rPr spc="-10" dirty="0"/>
              <a:t>Use</a:t>
            </a:r>
            <a:r>
              <a:rPr spc="-55" dirty="0"/>
              <a:t> Bayes </a:t>
            </a:r>
            <a:r>
              <a:rPr spc="-25" dirty="0"/>
              <a:t>Classifier?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833183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263370"/>
            <a:ext cx="65201" cy="652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951672"/>
            <a:ext cx="65201" cy="652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2209774"/>
            <a:ext cx="65201" cy="6520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165" y="2467889"/>
            <a:ext cx="65201" cy="6520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5844" y="749666"/>
            <a:ext cx="5505450" cy="18268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89560" marR="194310">
              <a:lnSpc>
                <a:spcPct val="102600"/>
              </a:lnSpc>
              <a:spcBef>
                <a:spcPts val="55"/>
              </a:spcBef>
            </a:pPr>
            <a:r>
              <a:rPr sz="1100" spc="-50" dirty="0">
                <a:latin typeface="Arial MT"/>
                <a:cs typeface="Arial MT"/>
              </a:rPr>
              <a:t>When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there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is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11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lot</a:t>
            </a:r>
            <a:r>
              <a:rPr sz="1100" spc="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of</a:t>
            </a:r>
            <a:r>
              <a:rPr sz="1100" spc="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FF0000"/>
                </a:solidFill>
                <a:latin typeface="Arial MT"/>
                <a:cs typeface="Arial MT"/>
              </a:rPr>
              <a:t>separation</a:t>
            </a:r>
            <a:r>
              <a:rPr sz="11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FF0000"/>
                </a:solidFill>
                <a:latin typeface="Arial MT"/>
                <a:cs typeface="Arial MT"/>
              </a:rPr>
              <a:t>between</a:t>
            </a:r>
            <a:r>
              <a:rPr sz="1100" spc="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two</a:t>
            </a:r>
            <a:r>
              <a:rPr sz="11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spc="-100" dirty="0">
                <a:solidFill>
                  <a:srgbClr val="FF0000"/>
                </a:solidFill>
                <a:latin typeface="Arial MT"/>
                <a:cs typeface="Arial MT"/>
              </a:rPr>
              <a:t>classes</a:t>
            </a:r>
            <a:r>
              <a:rPr sz="1100" spc="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logistic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75" dirty="0">
                <a:latin typeface="Arial MT"/>
                <a:cs typeface="Arial MT"/>
              </a:rPr>
              <a:t>regression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80" dirty="0">
                <a:latin typeface="Arial MT"/>
                <a:cs typeface="Arial MT"/>
              </a:rPr>
              <a:t>does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not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does </a:t>
            </a:r>
            <a:r>
              <a:rPr sz="1100" dirty="0">
                <a:latin typeface="Arial MT"/>
                <a:cs typeface="Arial MT"/>
              </a:rPr>
              <a:t>not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provide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stable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80" dirty="0">
                <a:latin typeface="Arial MT"/>
                <a:cs typeface="Arial MT"/>
              </a:rPr>
              <a:t>coeﬀicient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estimates.</a:t>
            </a:r>
            <a:endParaRPr sz="1100">
              <a:latin typeface="Arial MT"/>
              <a:cs typeface="Arial MT"/>
            </a:endParaRPr>
          </a:p>
          <a:p>
            <a:pPr marL="289560" marR="5080">
              <a:lnSpc>
                <a:spcPct val="102600"/>
              </a:lnSpc>
              <a:spcBef>
                <a:spcPts val="680"/>
              </a:spcBef>
            </a:pPr>
            <a:r>
              <a:rPr sz="1100" dirty="0">
                <a:latin typeface="Arial MT"/>
                <a:cs typeface="Arial MT"/>
              </a:rPr>
              <a:t>If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Arial MT"/>
                <a:cs typeface="Arial MT"/>
              </a:rPr>
              <a:t>distribution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 of</a:t>
            </a:r>
            <a:r>
              <a:rPr sz="11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FF0000"/>
                </a:solidFill>
                <a:latin typeface="Arial MT"/>
                <a:cs typeface="Arial MT"/>
              </a:rPr>
              <a:t>each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 of</a:t>
            </a:r>
            <a:r>
              <a:rPr sz="11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the </a:t>
            </a:r>
            <a:r>
              <a:rPr sz="1100" spc="-40" dirty="0">
                <a:solidFill>
                  <a:srgbClr val="FF0000"/>
                </a:solidFill>
                <a:latin typeface="Arial MT"/>
                <a:cs typeface="Arial MT"/>
              </a:rPr>
              <a:t>predictors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Arial MT"/>
                <a:cs typeface="Arial MT"/>
              </a:rPr>
              <a:t>is</a:t>
            </a:r>
            <a:r>
              <a:rPr sz="11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FF0000"/>
                </a:solidFill>
                <a:latin typeface="Arial MT"/>
                <a:cs typeface="Arial MT"/>
              </a:rPr>
              <a:t>approximately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FF0000"/>
                </a:solidFill>
                <a:latin typeface="Arial MT"/>
                <a:cs typeface="Arial MT"/>
              </a:rPr>
              <a:t>normal</a:t>
            </a:r>
            <a:r>
              <a:rPr sz="11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FF0000"/>
                </a:solidFill>
                <a:latin typeface="Arial MT"/>
                <a:cs typeface="Arial MT"/>
              </a:rPr>
              <a:t>and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 the</a:t>
            </a:r>
            <a:r>
              <a:rPr sz="11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FF0000"/>
                </a:solidFill>
                <a:latin typeface="Arial MT"/>
                <a:cs typeface="Arial MT"/>
              </a:rPr>
              <a:t>sample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FF0000"/>
                </a:solidFill>
                <a:latin typeface="Arial MT"/>
                <a:cs typeface="Arial MT"/>
              </a:rPr>
              <a:t>size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FF0000"/>
                </a:solidFill>
                <a:latin typeface="Arial MT"/>
                <a:cs typeface="Arial MT"/>
              </a:rPr>
              <a:t>is </a:t>
            </a:r>
            <a:r>
              <a:rPr sz="1100" spc="-30" dirty="0">
                <a:solidFill>
                  <a:srgbClr val="FF0000"/>
                </a:solidFill>
                <a:latin typeface="Arial MT"/>
                <a:cs typeface="Arial MT"/>
              </a:rPr>
              <a:t>small</a:t>
            </a:r>
            <a:r>
              <a:rPr sz="1100" spc="-30" dirty="0">
                <a:latin typeface="Arial MT"/>
                <a:cs typeface="Arial MT"/>
              </a:rPr>
              <a:t>,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these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75" dirty="0">
                <a:latin typeface="Arial MT"/>
                <a:cs typeface="Arial MT"/>
              </a:rPr>
              <a:t>approaches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are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more</a:t>
            </a:r>
            <a:r>
              <a:rPr sz="1100" spc="-10" dirty="0">
                <a:latin typeface="Arial MT"/>
                <a:cs typeface="Arial MT"/>
              </a:rPr>
              <a:t> accurate.</a:t>
            </a:r>
            <a:endParaRPr sz="1100">
              <a:latin typeface="Arial MT"/>
              <a:cs typeface="Arial MT"/>
            </a:endParaRPr>
          </a:p>
          <a:p>
            <a:pPr marL="289560" marR="767715" indent="-277495">
              <a:lnSpc>
                <a:spcPct val="154000"/>
              </a:lnSpc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methods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that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attempt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estimate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95" dirty="0">
                <a:latin typeface="Arial MT"/>
                <a:cs typeface="Arial MT"/>
              </a:rPr>
              <a:t>Bayes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classifier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that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90" dirty="0">
                <a:latin typeface="Arial MT"/>
                <a:cs typeface="Arial MT"/>
              </a:rPr>
              <a:t>we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will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cover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are: </a:t>
            </a:r>
            <a:r>
              <a:rPr sz="1100" spc="-40" dirty="0">
                <a:latin typeface="Arial MT"/>
                <a:cs typeface="Arial MT"/>
              </a:rPr>
              <a:t>Linear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discriminant</a:t>
            </a:r>
            <a:r>
              <a:rPr sz="1100" spc="-10" dirty="0">
                <a:latin typeface="Arial MT"/>
                <a:cs typeface="Arial MT"/>
              </a:rPr>
              <a:t> analysis,</a:t>
            </a:r>
            <a:endParaRPr sz="1100">
              <a:latin typeface="Arial MT"/>
              <a:cs typeface="Arial MT"/>
            </a:endParaRPr>
          </a:p>
          <a:p>
            <a:pPr marL="289560" marR="3106420">
              <a:lnSpc>
                <a:spcPct val="154000"/>
              </a:lnSpc>
            </a:pPr>
            <a:r>
              <a:rPr sz="1100" spc="-25" dirty="0">
                <a:latin typeface="Arial MT"/>
                <a:cs typeface="Arial MT"/>
              </a:rPr>
              <a:t>Quadratic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discriminant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analysis,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and </a:t>
            </a:r>
            <a:r>
              <a:rPr sz="1100" spc="-40" dirty="0">
                <a:latin typeface="Arial MT"/>
                <a:cs typeface="Arial MT"/>
              </a:rPr>
              <a:t>Naive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Bayes.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209032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567355" y="3106011"/>
            <a:ext cx="6254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6.3: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Classification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14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32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Linear</a:t>
            </a:r>
            <a:r>
              <a:rPr spc="-50" dirty="0"/>
              <a:t> </a:t>
            </a:r>
            <a:r>
              <a:rPr spc="-20" dirty="0"/>
              <a:t>Discriminant</a:t>
            </a:r>
            <a:r>
              <a:rPr spc="-45" dirty="0"/>
              <a:t> </a:t>
            </a:r>
            <a:r>
              <a:rPr spc="-2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444" y="401599"/>
            <a:ext cx="513588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100" spc="-85" dirty="0">
                <a:latin typeface="Arial MT"/>
                <a:cs typeface="Arial MT"/>
              </a:rPr>
              <a:t>Suppose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90" dirty="0">
                <a:latin typeface="Arial MT"/>
                <a:cs typeface="Arial MT"/>
              </a:rPr>
              <a:t>we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only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spc="-70" dirty="0">
                <a:latin typeface="Arial MT"/>
                <a:cs typeface="Arial MT"/>
              </a:rPr>
              <a:t>have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spc="-65" dirty="0">
                <a:latin typeface="Arial MT"/>
                <a:cs typeface="Arial MT"/>
              </a:rPr>
              <a:t>one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predictor,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spc="-85" dirty="0">
                <a:latin typeface="Arial MT"/>
                <a:cs typeface="Arial MT"/>
              </a:rPr>
              <a:t>so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dirty="0">
                <a:latin typeface="Cambria"/>
                <a:cs typeface="Cambria"/>
              </a:rPr>
              <a:t>𝑝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=</a:t>
            </a:r>
            <a:r>
              <a:rPr sz="1100" spc="4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1</a:t>
            </a:r>
            <a:r>
              <a:rPr sz="1100" dirty="0">
                <a:latin typeface="Arial MT"/>
                <a:cs typeface="Arial MT"/>
              </a:rPr>
              <a:t>.</a:t>
            </a:r>
            <a:r>
              <a:rPr sz="1100" spc="1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order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estimate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dirty="0">
                <a:latin typeface="Cambria"/>
                <a:cs typeface="Cambria"/>
              </a:rPr>
              <a:t>𝑓</a:t>
            </a:r>
            <a:r>
              <a:rPr sz="1125" baseline="-22222" dirty="0">
                <a:latin typeface="Cambria"/>
                <a:cs typeface="Cambria"/>
              </a:rPr>
              <a:t>𝑘</a:t>
            </a:r>
            <a:r>
              <a:rPr sz="1100" dirty="0">
                <a:latin typeface="Cambria"/>
                <a:cs typeface="Cambria"/>
              </a:rPr>
              <a:t>(𝑥)</a:t>
            </a:r>
            <a:r>
              <a:rPr sz="1100" spc="90" dirty="0">
                <a:latin typeface="Cambria"/>
                <a:cs typeface="Cambria"/>
              </a:rPr>
              <a:t> </a:t>
            </a:r>
            <a:r>
              <a:rPr sz="1100" spc="-95" dirty="0">
                <a:latin typeface="Arial MT"/>
                <a:cs typeface="Arial MT"/>
              </a:rPr>
              <a:t>we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spc="-70" dirty="0">
                <a:latin typeface="Arial MT"/>
                <a:cs typeface="Arial MT"/>
              </a:rPr>
              <a:t>make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the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919467"/>
            <a:ext cx="65201" cy="652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177581"/>
            <a:ext cx="65201" cy="6520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0444" y="492731"/>
            <a:ext cx="5518785" cy="105156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60"/>
              </a:spcBef>
            </a:pPr>
            <a:r>
              <a:rPr sz="1100" spc="-25" dirty="0">
                <a:latin typeface="Arial MT"/>
                <a:cs typeface="Arial MT"/>
              </a:rPr>
              <a:t>following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assumptions:</a:t>
            </a:r>
            <a:endParaRPr sz="1100">
              <a:latin typeface="Arial MT"/>
              <a:cs typeface="Arial MT"/>
            </a:endParaRPr>
          </a:p>
          <a:p>
            <a:pPr marL="314960">
              <a:lnSpc>
                <a:spcPct val="100000"/>
              </a:lnSpc>
              <a:spcBef>
                <a:spcPts val="710"/>
              </a:spcBef>
            </a:pPr>
            <a:r>
              <a:rPr sz="1100" dirty="0">
                <a:latin typeface="Cambria"/>
                <a:cs typeface="Cambria"/>
              </a:rPr>
              <a:t>𝑓</a:t>
            </a:r>
            <a:r>
              <a:rPr sz="1125" baseline="-22222" dirty="0">
                <a:latin typeface="Cambria"/>
                <a:cs typeface="Cambria"/>
              </a:rPr>
              <a:t>𝑘</a:t>
            </a:r>
            <a:r>
              <a:rPr sz="1100" dirty="0">
                <a:latin typeface="Cambria"/>
                <a:cs typeface="Cambria"/>
              </a:rPr>
              <a:t>(𝑥)</a:t>
            </a:r>
            <a:r>
              <a:rPr sz="1100" spc="125" dirty="0">
                <a:latin typeface="Cambria"/>
                <a:cs typeface="Cambria"/>
              </a:rPr>
              <a:t> </a:t>
            </a:r>
            <a:r>
              <a:rPr sz="1100" spc="-10" dirty="0">
                <a:latin typeface="Arial MT"/>
                <a:cs typeface="Arial MT"/>
              </a:rPr>
              <a:t>is</a:t>
            </a:r>
            <a:r>
              <a:rPr sz="1100" spc="6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normal</a:t>
            </a:r>
            <a:endParaRPr sz="1100">
              <a:latin typeface="Arial MT"/>
              <a:cs typeface="Arial MT"/>
            </a:endParaRPr>
          </a:p>
          <a:p>
            <a:pPr marL="314960">
              <a:lnSpc>
                <a:spcPct val="100000"/>
              </a:lnSpc>
              <a:spcBef>
                <a:spcPts val="715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variance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is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 </a:t>
            </a:r>
            <a:r>
              <a:rPr sz="1100" spc="-100" dirty="0">
                <a:latin typeface="Arial MT"/>
                <a:cs typeface="Arial MT"/>
              </a:rPr>
              <a:t>same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spc="-80" dirty="0">
                <a:latin typeface="Arial MT"/>
                <a:cs typeface="Arial MT"/>
              </a:rPr>
              <a:t>across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all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190" dirty="0">
                <a:latin typeface="Cambria"/>
                <a:cs typeface="Cambria"/>
              </a:rPr>
              <a:t>𝐾</a:t>
            </a:r>
            <a:r>
              <a:rPr sz="1100" spc="125" dirty="0">
                <a:latin typeface="Cambria"/>
                <a:cs typeface="Cambria"/>
              </a:rPr>
              <a:t> </a:t>
            </a:r>
            <a:r>
              <a:rPr sz="1100" spc="-10" dirty="0">
                <a:latin typeface="Arial MT"/>
                <a:cs typeface="Arial MT"/>
              </a:rPr>
              <a:t>classes.</a:t>
            </a:r>
            <a:endParaRPr sz="11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710"/>
              </a:spcBef>
            </a:pPr>
            <a:r>
              <a:rPr sz="1100" spc="-40" dirty="0">
                <a:latin typeface="Arial MT"/>
                <a:cs typeface="Arial MT"/>
              </a:rPr>
              <a:t>Linear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discriminant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65" dirty="0">
                <a:latin typeface="Arial MT"/>
                <a:cs typeface="Arial MT"/>
              </a:rPr>
              <a:t>analysis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(LDA)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then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approximates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95" dirty="0">
                <a:latin typeface="Arial MT"/>
                <a:cs typeface="Arial MT"/>
              </a:rPr>
              <a:t>Bayes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classifier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using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estimates: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12" name="object 12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209032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567355" y="3106011"/>
            <a:ext cx="6254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6.3: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Classification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15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32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03A8CAF-AE0B-99BA-A5E9-0263F24399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300" y="1635423"/>
            <a:ext cx="4722699" cy="1238057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Linear</a:t>
            </a:r>
            <a:r>
              <a:rPr spc="-50" dirty="0"/>
              <a:t> </a:t>
            </a:r>
            <a:r>
              <a:rPr spc="-20" dirty="0"/>
              <a:t>Discriminant</a:t>
            </a:r>
            <a:r>
              <a:rPr spc="-45" dirty="0"/>
              <a:t> </a:t>
            </a:r>
            <a:r>
              <a:rPr spc="-2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744" y="1088224"/>
            <a:ext cx="5424805" cy="3683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165" marR="43180">
              <a:lnSpc>
                <a:spcPct val="1026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LDA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classifier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105" dirty="0">
                <a:latin typeface="Arial MT"/>
                <a:cs typeface="Arial MT"/>
              </a:rPr>
              <a:t>uses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estimates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55" dirty="0">
                <a:latin typeface="Cambria"/>
                <a:cs typeface="Cambria"/>
              </a:rPr>
              <a:t>𝜋</a:t>
            </a:r>
            <a:r>
              <a:rPr sz="1125" spc="82" baseline="-22222" dirty="0">
                <a:latin typeface="Cambria"/>
                <a:cs typeface="Cambria"/>
              </a:rPr>
              <a:t>𝑘</a:t>
            </a:r>
            <a:r>
              <a:rPr sz="1100" spc="55" dirty="0">
                <a:latin typeface="Cambria"/>
                <a:cs typeface="Cambria"/>
              </a:rPr>
              <a:t>,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spc="60" dirty="0">
                <a:latin typeface="Cambria"/>
                <a:cs typeface="Cambria"/>
              </a:rPr>
              <a:t>𝜇</a:t>
            </a:r>
            <a:r>
              <a:rPr sz="1125" spc="89" baseline="-22222" dirty="0">
                <a:latin typeface="Cambria"/>
                <a:cs typeface="Cambria"/>
              </a:rPr>
              <a:t>𝑘</a:t>
            </a:r>
            <a:r>
              <a:rPr sz="1100" spc="60" dirty="0">
                <a:latin typeface="Arial MT"/>
                <a:cs typeface="Arial MT"/>
              </a:rPr>
              <a:t>,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and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Cambria"/>
                <a:cs typeface="Cambria"/>
              </a:rPr>
              <a:t>𝜎</a:t>
            </a:r>
            <a:r>
              <a:rPr sz="1125" baseline="29629" dirty="0">
                <a:latin typeface="Cambria"/>
                <a:cs typeface="Cambria"/>
              </a:rPr>
              <a:t>2</a:t>
            </a:r>
            <a:r>
              <a:rPr sz="1125" spc="300" baseline="29629" dirty="0">
                <a:latin typeface="Cambria"/>
                <a:cs typeface="Cambria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75" dirty="0">
                <a:latin typeface="Arial MT"/>
                <a:cs typeface="Arial MT"/>
              </a:rPr>
              <a:t>assign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an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observation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240" dirty="0">
                <a:latin typeface="Cambria"/>
                <a:cs typeface="Cambria"/>
              </a:rPr>
              <a:t>𝐸</a:t>
            </a:r>
            <a:r>
              <a:rPr sz="1100" spc="80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=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50" dirty="0">
                <a:latin typeface="Cambria"/>
                <a:cs typeface="Cambria"/>
              </a:rPr>
              <a:t>𝑥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spc="-25" dirty="0">
                <a:latin typeface="Arial MT"/>
                <a:cs typeface="Arial MT"/>
              </a:rPr>
              <a:t>to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80" dirty="0">
                <a:latin typeface="Arial MT"/>
                <a:cs typeface="Arial MT"/>
              </a:rPr>
              <a:t>class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that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85" dirty="0">
                <a:latin typeface="Arial MT"/>
                <a:cs typeface="Arial MT"/>
              </a:rPr>
              <a:t>has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largest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82546" y="1618449"/>
            <a:ext cx="2540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100" dirty="0">
                <a:latin typeface="Cambria"/>
                <a:cs typeface="Cambria"/>
              </a:rPr>
              <a:t>̂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60422" y="1733910"/>
            <a:ext cx="73660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-50" dirty="0">
                <a:latin typeface="Cambria"/>
                <a:cs typeface="Cambria"/>
              </a:rPr>
              <a:t>𝑘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96400" y="1637276"/>
            <a:ext cx="73660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-420" dirty="0">
                <a:latin typeface="Cambria"/>
                <a:cs typeface="Cambria"/>
              </a:rPr>
              <a:t>𝑘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23045" y="1775574"/>
            <a:ext cx="153035" cy="0"/>
          </a:xfrm>
          <a:custGeom>
            <a:avLst/>
            <a:gdLst/>
            <a:ahLst/>
            <a:cxnLst/>
            <a:rect l="l" t="t" r="r" b="b"/>
            <a:pathLst>
              <a:path w="153035">
                <a:moveTo>
                  <a:pt x="0" y="0"/>
                </a:moveTo>
                <a:lnTo>
                  <a:pt x="153035" y="0"/>
                </a:lnTo>
              </a:path>
            </a:pathLst>
          </a:custGeom>
          <a:ln w="57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697733" y="1755322"/>
            <a:ext cx="82550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-50" dirty="0">
                <a:latin typeface="Cambria"/>
                <a:cs typeface="Cambria"/>
              </a:rPr>
              <a:t>2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10346" y="1559204"/>
            <a:ext cx="50292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03225" algn="l"/>
              </a:tabLst>
            </a:pPr>
            <a:r>
              <a:rPr sz="1100" spc="-55" dirty="0">
                <a:latin typeface="Cambria"/>
                <a:cs typeface="Cambria"/>
              </a:rPr>
              <a:t>𝜇̂</a:t>
            </a:r>
            <a:r>
              <a:rPr sz="1100" dirty="0">
                <a:latin typeface="Cambria"/>
                <a:cs typeface="Cambria"/>
              </a:rPr>
              <a:t>	</a:t>
            </a:r>
            <a:r>
              <a:rPr sz="1100" spc="-55" dirty="0">
                <a:latin typeface="Cambria"/>
                <a:cs typeface="Cambria"/>
              </a:rPr>
              <a:t>𝜇̂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87497" y="1549824"/>
            <a:ext cx="69850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-415" dirty="0">
                <a:latin typeface="Cambria"/>
                <a:cs typeface="Cambria"/>
              </a:rPr>
              <a:t>2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87497" y="1641988"/>
            <a:ext cx="86360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10" dirty="0">
                <a:latin typeface="Cambria"/>
                <a:cs typeface="Cambria"/>
              </a:rPr>
              <a:t>𝑘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80918" y="1775574"/>
            <a:ext cx="219710" cy="0"/>
          </a:xfrm>
          <a:custGeom>
            <a:avLst/>
            <a:gdLst/>
            <a:ahLst/>
            <a:cxnLst/>
            <a:rect l="l" t="t" r="r" b="b"/>
            <a:pathLst>
              <a:path w="219710">
                <a:moveTo>
                  <a:pt x="0" y="0"/>
                </a:moveTo>
                <a:lnTo>
                  <a:pt x="219456" y="0"/>
                </a:lnTo>
              </a:path>
            </a:pathLst>
          </a:custGeom>
          <a:ln w="57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587553" y="1753755"/>
            <a:ext cx="65786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393065" algn="l"/>
              </a:tabLst>
            </a:pPr>
            <a:r>
              <a:rPr sz="1100" spc="-55" dirty="0">
                <a:latin typeface="Cambria"/>
                <a:cs typeface="Cambria"/>
              </a:rPr>
              <a:t>𝜎̂</a:t>
            </a:r>
            <a:r>
              <a:rPr sz="1100" dirty="0">
                <a:latin typeface="Cambria"/>
                <a:cs typeface="Cambria"/>
              </a:rPr>
              <a:t>	</a:t>
            </a:r>
            <a:r>
              <a:rPr sz="1100" spc="-20" dirty="0">
                <a:latin typeface="Cambria"/>
                <a:cs typeface="Cambria"/>
              </a:rPr>
              <a:t>2𝜎̂</a:t>
            </a:r>
            <a:r>
              <a:rPr sz="1125" spc="-30" baseline="22222" dirty="0">
                <a:latin typeface="Cambria"/>
                <a:cs typeface="Cambria"/>
              </a:rPr>
              <a:t>2</a:t>
            </a:r>
            <a:endParaRPr sz="1125" baseline="22222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15054" y="1733910"/>
            <a:ext cx="86360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10" dirty="0">
                <a:latin typeface="Cambria"/>
                <a:cs typeface="Cambria"/>
              </a:rPr>
              <a:t>𝑘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97062" y="1655838"/>
            <a:ext cx="196596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925830" algn="l"/>
                <a:tab pos="1350010" algn="l"/>
              </a:tabLst>
            </a:pPr>
            <a:r>
              <a:rPr sz="1100" dirty="0">
                <a:latin typeface="Cambria"/>
                <a:cs typeface="Cambria"/>
              </a:rPr>
              <a:t>𝛿</a:t>
            </a:r>
            <a:r>
              <a:rPr sz="1100" spc="26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(𝑥)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=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spc="50" dirty="0">
                <a:latin typeface="Cambria"/>
                <a:cs typeface="Cambria"/>
              </a:rPr>
              <a:t>𝑥</a:t>
            </a:r>
            <a:r>
              <a:rPr sz="1100" dirty="0">
                <a:latin typeface="Cambria"/>
                <a:cs typeface="Cambria"/>
              </a:rPr>
              <a:t> </a:t>
            </a:r>
            <a:r>
              <a:rPr sz="1100" spc="-50" dirty="0">
                <a:latin typeface="Cambria"/>
                <a:cs typeface="Cambria"/>
              </a:rPr>
              <a:t>⋅</a:t>
            </a:r>
            <a:r>
              <a:rPr sz="1100" dirty="0">
                <a:latin typeface="Cambria"/>
                <a:cs typeface="Cambria"/>
              </a:rPr>
              <a:t>	</a:t>
            </a:r>
            <a:r>
              <a:rPr sz="1100" spc="204" dirty="0">
                <a:latin typeface="Cambria"/>
                <a:cs typeface="Cambria"/>
              </a:rPr>
              <a:t>−</a:t>
            </a:r>
            <a:r>
              <a:rPr sz="1100" dirty="0">
                <a:latin typeface="Cambria"/>
                <a:cs typeface="Cambria"/>
              </a:rPr>
              <a:t>	</a:t>
            </a:r>
            <a:r>
              <a:rPr sz="1100" spc="254" dirty="0">
                <a:latin typeface="Cambria"/>
                <a:cs typeface="Cambria"/>
              </a:rPr>
              <a:t>+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-30" dirty="0">
                <a:latin typeface="Georgia"/>
                <a:cs typeface="Georgia"/>
              </a:rPr>
              <a:t>log</a:t>
            </a:r>
            <a:r>
              <a:rPr sz="1100" spc="-80" dirty="0">
                <a:latin typeface="Georgia"/>
                <a:cs typeface="Georgia"/>
              </a:rPr>
              <a:t> </a:t>
            </a:r>
            <a:r>
              <a:rPr sz="1100" dirty="0">
                <a:latin typeface="Cambria"/>
                <a:cs typeface="Cambria"/>
              </a:rPr>
              <a:t>(𝜋̂</a:t>
            </a:r>
            <a:r>
              <a:rPr sz="1100" spc="285" dirty="0">
                <a:latin typeface="Cambria"/>
                <a:cs typeface="Cambria"/>
              </a:rPr>
              <a:t> </a:t>
            </a:r>
            <a:r>
              <a:rPr sz="1100" spc="-50" dirty="0">
                <a:latin typeface="Cambria"/>
                <a:cs typeface="Cambria"/>
              </a:rPr>
              <a:t>)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17" name="object 17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567355" y="3106011"/>
            <a:ext cx="6254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6.3: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Classification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16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32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30" dirty="0"/>
              <a:t>Linear</a:t>
            </a:r>
            <a:r>
              <a:rPr spc="-50" dirty="0"/>
              <a:t> </a:t>
            </a:r>
            <a:r>
              <a:rPr spc="-20" dirty="0"/>
              <a:t>Discriminant</a:t>
            </a:r>
            <a:r>
              <a:rPr spc="-45" dirty="0"/>
              <a:t> </a:t>
            </a:r>
            <a:r>
              <a:rPr spc="-25" dirty="0"/>
              <a:t>Analysis</a:t>
            </a:r>
            <a:r>
              <a:rPr spc="-45" dirty="0"/>
              <a:t> </a:t>
            </a:r>
            <a:r>
              <a:rPr spc="-10" dirty="0"/>
              <a:t>for</a:t>
            </a:r>
            <a:r>
              <a:rPr spc="-50" dirty="0"/>
              <a:t> </a:t>
            </a:r>
            <a:r>
              <a:rPr sz="1450" dirty="0">
                <a:latin typeface="Cambria"/>
                <a:cs typeface="Cambria"/>
              </a:rPr>
              <a:t>𝑝</a:t>
            </a:r>
            <a:r>
              <a:rPr sz="1450" spc="40" dirty="0">
                <a:latin typeface="Cambria"/>
                <a:cs typeface="Cambria"/>
              </a:rPr>
              <a:t> </a:t>
            </a:r>
            <a:r>
              <a:rPr sz="1450" spc="340" dirty="0">
                <a:latin typeface="Cambria"/>
                <a:cs typeface="Cambria"/>
              </a:rPr>
              <a:t>&gt;</a:t>
            </a:r>
            <a:r>
              <a:rPr sz="1450" spc="25" dirty="0">
                <a:latin typeface="Cambria"/>
                <a:cs typeface="Cambria"/>
              </a:rPr>
              <a:t> </a:t>
            </a:r>
            <a:r>
              <a:rPr sz="1450" spc="-50" dirty="0">
                <a:latin typeface="Cambria"/>
                <a:cs typeface="Cambria"/>
              </a:rPr>
              <a:t>1</a:t>
            </a:r>
            <a:endParaRPr sz="145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254" y="822176"/>
            <a:ext cx="5589410" cy="35394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100" spc="-30" dirty="0">
                <a:latin typeface="Arial MT"/>
                <a:cs typeface="Arial MT"/>
              </a:rPr>
              <a:t>Now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85" dirty="0">
                <a:latin typeface="Arial MT"/>
                <a:cs typeface="Arial MT"/>
              </a:rPr>
              <a:t>suppose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90" dirty="0">
                <a:latin typeface="Arial MT"/>
                <a:cs typeface="Arial MT"/>
              </a:rPr>
              <a:t>we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spc="-70" dirty="0">
                <a:latin typeface="Arial MT"/>
                <a:cs typeface="Arial MT"/>
              </a:rPr>
              <a:t>have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spc="240" dirty="0">
                <a:latin typeface="Cambria"/>
                <a:cs typeface="Cambria"/>
              </a:rPr>
              <a:t>𝐸</a:t>
            </a:r>
            <a:r>
              <a:rPr sz="1100" spc="80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=</a:t>
            </a:r>
            <a:r>
              <a:rPr sz="1100" spc="45" dirty="0">
                <a:latin typeface="Cambria"/>
                <a:cs typeface="Cambria"/>
              </a:rPr>
              <a:t> </a:t>
            </a:r>
            <a:r>
              <a:rPr sz="1100" spc="100" dirty="0">
                <a:latin typeface="Cambria"/>
                <a:cs typeface="Cambria"/>
              </a:rPr>
              <a:t>(𝐸</a:t>
            </a:r>
            <a:r>
              <a:rPr sz="1125" spc="150" baseline="-22222" dirty="0">
                <a:latin typeface="Cambria"/>
                <a:cs typeface="Cambria"/>
              </a:rPr>
              <a:t>1</a:t>
            </a:r>
            <a:r>
              <a:rPr sz="1100" spc="100" dirty="0">
                <a:latin typeface="Cambria"/>
                <a:cs typeface="Cambria"/>
              </a:rPr>
              <a:t>,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spc="114" dirty="0">
                <a:latin typeface="Cambria"/>
                <a:cs typeface="Cambria"/>
              </a:rPr>
              <a:t>…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spc="85" dirty="0">
                <a:latin typeface="Cambria"/>
                <a:cs typeface="Cambria"/>
              </a:rPr>
              <a:t>,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spc="110" dirty="0">
                <a:latin typeface="Cambria"/>
                <a:cs typeface="Cambria"/>
              </a:rPr>
              <a:t>𝐸</a:t>
            </a:r>
            <a:r>
              <a:rPr sz="1125" spc="165" baseline="-22222" dirty="0">
                <a:latin typeface="Cambria"/>
                <a:cs typeface="Cambria"/>
              </a:rPr>
              <a:t>𝑝</a:t>
            </a:r>
            <a:r>
              <a:rPr sz="1100" spc="110" dirty="0">
                <a:latin typeface="Cambria"/>
                <a:cs typeface="Cambria"/>
              </a:rPr>
              <a:t>)</a:t>
            </a:r>
            <a:r>
              <a:rPr sz="1100" spc="85" dirty="0">
                <a:latin typeface="Cambria"/>
                <a:cs typeface="Cambria"/>
              </a:rPr>
              <a:t> </a:t>
            </a:r>
            <a:r>
              <a:rPr sz="1100" spc="-30" dirty="0">
                <a:latin typeface="Arial MT"/>
                <a:cs typeface="Arial MT"/>
              </a:rPr>
              <a:t>predictors.</a:t>
            </a:r>
            <a:r>
              <a:rPr sz="1100" spc="13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Assumptions:</a:t>
            </a:r>
            <a:r>
              <a:rPr sz="1100" spc="125" dirty="0">
                <a:latin typeface="Arial MT"/>
                <a:cs typeface="Arial MT"/>
              </a:rPr>
              <a:t> </a:t>
            </a:r>
            <a:r>
              <a:rPr sz="1100" spc="240" dirty="0">
                <a:latin typeface="Cambria"/>
                <a:cs typeface="Cambria"/>
              </a:rPr>
              <a:t>𝐸</a:t>
            </a:r>
            <a:r>
              <a:rPr sz="1100" spc="135" dirty="0">
                <a:latin typeface="Cambria"/>
                <a:cs typeface="Cambria"/>
              </a:rPr>
              <a:t> </a:t>
            </a:r>
            <a:r>
              <a:rPr sz="1100" spc="-10" dirty="0">
                <a:latin typeface="Arial MT"/>
                <a:cs typeface="Arial MT"/>
              </a:rPr>
              <a:t>is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multivariate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Gaussian</a:t>
            </a:r>
            <a:endParaRPr sz="11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535544"/>
            <a:ext cx="65201" cy="652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793658"/>
            <a:ext cx="65201" cy="6520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4965" y="1147354"/>
            <a:ext cx="5605220" cy="1059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4960" marR="30480" indent="-277495">
              <a:lnSpc>
                <a:spcPct val="1540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(i.e. </a:t>
            </a:r>
            <a:r>
              <a:rPr sz="1100" spc="-70" dirty="0">
                <a:latin typeface="Arial MT"/>
                <a:cs typeface="Arial MT"/>
              </a:rPr>
              <a:t>each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predictor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is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normally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distributed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85" dirty="0">
                <a:latin typeface="Arial MT"/>
                <a:cs typeface="Arial MT"/>
              </a:rPr>
              <a:t>some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correlation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between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them) </a:t>
            </a:r>
            <a:r>
              <a:rPr sz="1100" spc="-80" dirty="0">
                <a:latin typeface="Arial MT"/>
                <a:cs typeface="Arial MT"/>
              </a:rPr>
              <a:t>class-</a:t>
            </a:r>
            <a:r>
              <a:rPr sz="1100" spc="-40" dirty="0">
                <a:latin typeface="Arial MT"/>
                <a:cs typeface="Arial MT"/>
              </a:rPr>
              <a:t>specific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spc="-70" dirty="0">
                <a:latin typeface="Arial MT"/>
                <a:cs typeface="Arial MT"/>
              </a:rPr>
              <a:t>mean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vectors</a:t>
            </a:r>
            <a:endParaRPr sz="1100" dirty="0">
              <a:latin typeface="Arial MT"/>
              <a:cs typeface="Arial MT"/>
            </a:endParaRPr>
          </a:p>
          <a:p>
            <a:pPr marL="314960">
              <a:lnSpc>
                <a:spcPct val="100000"/>
              </a:lnSpc>
              <a:spcBef>
                <a:spcPts val="710"/>
              </a:spcBef>
            </a:pPr>
            <a:r>
              <a:rPr sz="1100" spc="-50" dirty="0">
                <a:latin typeface="Arial MT"/>
                <a:cs typeface="Arial MT"/>
              </a:rPr>
              <a:t>common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covariance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matrix </a:t>
            </a:r>
            <a:r>
              <a:rPr sz="1100" spc="-80" dirty="0">
                <a:latin typeface="Arial MT"/>
                <a:cs typeface="Arial MT"/>
              </a:rPr>
              <a:t>across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classes.</a:t>
            </a:r>
            <a:endParaRPr sz="1100" dirty="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715"/>
              </a:spcBef>
            </a:pPr>
            <a:r>
              <a:rPr sz="1100" spc="-40" dirty="0">
                <a:latin typeface="Arial MT"/>
                <a:cs typeface="Arial MT"/>
              </a:rPr>
              <a:t>We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classify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observations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80" dirty="0">
                <a:latin typeface="Arial MT"/>
                <a:cs typeface="Arial MT"/>
              </a:rPr>
              <a:t>class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which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175" dirty="0">
                <a:latin typeface="Cambria"/>
                <a:cs typeface="Cambria"/>
              </a:rPr>
              <a:t>𝛿</a:t>
            </a:r>
            <a:r>
              <a:rPr sz="1125" spc="-262" baseline="-22222" dirty="0">
                <a:latin typeface="Cambria"/>
                <a:cs typeface="Cambria"/>
              </a:rPr>
              <a:t>𝑘</a:t>
            </a:r>
            <a:r>
              <a:rPr sz="1650" spc="-262" baseline="15151" dirty="0">
                <a:latin typeface="Cambria"/>
                <a:cs typeface="Cambria"/>
              </a:rPr>
              <a:t>̂</a:t>
            </a:r>
            <a:r>
              <a:rPr sz="1650" spc="165" baseline="15151" dirty="0">
                <a:latin typeface="Cambria"/>
                <a:cs typeface="Cambria"/>
              </a:rPr>
              <a:t> </a:t>
            </a:r>
            <a:r>
              <a:rPr lang="en-US" sz="1650" spc="165" baseline="15151" dirty="0">
                <a:latin typeface="Cambria"/>
                <a:cs typeface="Cambria"/>
              </a:rPr>
              <a:t>   </a:t>
            </a:r>
            <a:r>
              <a:rPr sz="1100" dirty="0">
                <a:latin typeface="Cambria"/>
                <a:cs typeface="Cambria"/>
              </a:rPr>
              <a:t>(𝑥)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spc="-10" dirty="0">
                <a:latin typeface="Arial MT"/>
                <a:cs typeface="Arial MT"/>
              </a:rPr>
              <a:t>is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largest.</a:t>
            </a:r>
            <a:endParaRPr sz="1100" dirty="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8" name="object 8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567355" y="3106011"/>
            <a:ext cx="6254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6.3: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Classification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17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32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Binary</a:t>
            </a:r>
            <a:r>
              <a:rPr spc="-70" dirty="0"/>
              <a:t> </a:t>
            </a:r>
            <a:r>
              <a:rPr spc="-40" dirty="0"/>
              <a:t>Classifiers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639442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897545"/>
            <a:ext cx="65201" cy="652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5844" y="1125739"/>
            <a:ext cx="5330190" cy="8801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25" dirty="0">
                <a:latin typeface="Arial MT"/>
                <a:cs typeface="Arial MT"/>
              </a:rPr>
              <a:t>Binary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classifiers,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similarly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such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95" dirty="0">
                <a:latin typeface="Arial MT"/>
                <a:cs typeface="Arial MT"/>
              </a:rPr>
              <a:t>as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tests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100" dirty="0">
                <a:latin typeface="Arial MT"/>
                <a:cs typeface="Arial MT"/>
              </a:rPr>
              <a:t>diseases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(positive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80" dirty="0">
                <a:latin typeface="Arial MT"/>
                <a:cs typeface="Arial MT"/>
              </a:rPr>
              <a:t>versus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negative),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can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make </a:t>
            </a:r>
            <a:r>
              <a:rPr sz="1100" dirty="0">
                <a:latin typeface="Arial MT"/>
                <a:cs typeface="Arial MT"/>
              </a:rPr>
              <a:t>two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types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errors:</a:t>
            </a:r>
            <a:endParaRPr sz="1100">
              <a:latin typeface="Arial MT"/>
              <a:cs typeface="Arial MT"/>
            </a:endParaRPr>
          </a:p>
          <a:p>
            <a:pPr marL="289560" marR="220345">
              <a:lnSpc>
                <a:spcPct val="154000"/>
              </a:lnSpc>
            </a:pPr>
            <a:r>
              <a:rPr sz="1100" spc="-25" dirty="0">
                <a:latin typeface="Arial MT"/>
                <a:cs typeface="Arial MT"/>
              </a:rPr>
              <a:t>Incorrectly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spc="-75" dirty="0">
                <a:latin typeface="Arial MT"/>
                <a:cs typeface="Arial MT"/>
              </a:rPr>
              <a:t>assign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an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individual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95" dirty="0">
                <a:latin typeface="Arial MT"/>
                <a:cs typeface="Arial MT"/>
              </a:rPr>
              <a:t>as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positive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when</a:t>
            </a:r>
            <a:r>
              <a:rPr sz="1100" spc="-10" dirty="0">
                <a:latin typeface="Arial MT"/>
                <a:cs typeface="Arial MT"/>
              </a:rPr>
              <a:t> they </a:t>
            </a:r>
            <a:r>
              <a:rPr sz="1100" spc="-60" dirty="0">
                <a:latin typeface="Arial MT"/>
                <a:cs typeface="Arial MT"/>
              </a:rPr>
              <a:t>are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negative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(False</a:t>
            </a:r>
            <a:r>
              <a:rPr sz="1100" spc="-10" dirty="0">
                <a:latin typeface="Arial MT"/>
                <a:cs typeface="Arial MT"/>
              </a:rPr>
              <a:t> positive). </a:t>
            </a:r>
            <a:r>
              <a:rPr sz="1100" spc="-25" dirty="0">
                <a:latin typeface="Arial MT"/>
                <a:cs typeface="Arial MT"/>
              </a:rPr>
              <a:t>Incorrectly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spc="-75" dirty="0">
                <a:latin typeface="Arial MT"/>
                <a:cs typeface="Arial MT"/>
              </a:rPr>
              <a:t>assign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an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individual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95" dirty="0">
                <a:latin typeface="Arial MT"/>
                <a:cs typeface="Arial MT"/>
              </a:rPr>
              <a:t>as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negative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when</a:t>
            </a:r>
            <a:r>
              <a:rPr sz="1100" spc="-10" dirty="0">
                <a:latin typeface="Arial MT"/>
                <a:cs typeface="Arial MT"/>
              </a:rPr>
              <a:t> they </a:t>
            </a:r>
            <a:r>
              <a:rPr sz="1100" spc="-60" dirty="0">
                <a:latin typeface="Arial MT"/>
                <a:cs typeface="Arial MT"/>
              </a:rPr>
              <a:t>are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positive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(False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negative).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567355" y="3106011"/>
            <a:ext cx="6254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6.3: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Classification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18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32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Confusion</a:t>
            </a:r>
            <a:r>
              <a:rPr spc="-25" dirty="0"/>
              <a:t> </a:t>
            </a:r>
            <a:r>
              <a:rPr spc="-10" dirty="0"/>
              <a:t>Matrix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399" y="1258784"/>
            <a:ext cx="2934810" cy="12901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98520" y="2640879"/>
            <a:ext cx="3412833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sz="11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FF0000"/>
                </a:solidFill>
                <a:latin typeface="Arial MT"/>
                <a:cs typeface="Arial MT"/>
              </a:rPr>
              <a:t>red</a:t>
            </a:r>
            <a:r>
              <a:rPr sz="11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text</a:t>
            </a:r>
            <a:r>
              <a:rPr sz="11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Arial MT"/>
                <a:cs typeface="Arial MT"/>
              </a:rPr>
              <a:t>is</a:t>
            </a:r>
            <a:r>
              <a:rPr sz="11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FF0000"/>
                </a:solidFill>
                <a:latin typeface="Arial MT"/>
                <a:cs typeface="Arial MT"/>
              </a:rPr>
              <a:t>where</a:t>
            </a:r>
            <a:r>
              <a:rPr sz="11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sz="11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FF0000"/>
                </a:solidFill>
                <a:latin typeface="Arial MT"/>
                <a:cs typeface="Arial MT"/>
              </a:rPr>
              <a:t>numbers</a:t>
            </a:r>
            <a:r>
              <a:rPr sz="11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FF0000"/>
                </a:solidFill>
                <a:latin typeface="Arial MT"/>
                <a:cs typeface="Arial MT"/>
              </a:rPr>
              <a:t>are</a:t>
            </a:r>
            <a:r>
              <a:rPr sz="11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Arial MT"/>
                <a:cs typeface="Arial MT"/>
              </a:rPr>
              <a:t>filled</a:t>
            </a:r>
            <a:r>
              <a:rPr sz="11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FF0000"/>
                </a:solidFill>
                <a:latin typeface="Arial MT"/>
                <a:cs typeface="Arial MT"/>
              </a:rPr>
              <a:t>in.</a:t>
            </a:r>
            <a:endParaRPr sz="1100" dirty="0">
              <a:solidFill>
                <a:srgbClr val="FF0000"/>
              </a:solidFill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17125" y="1217053"/>
            <a:ext cx="65201" cy="652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17125" y="1733283"/>
            <a:ext cx="65201" cy="6520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5844" y="581150"/>
            <a:ext cx="5513705" cy="160464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2032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A </a:t>
            </a:r>
            <a:r>
              <a:rPr sz="1100" spc="-45" dirty="0">
                <a:latin typeface="Arial MT"/>
                <a:cs typeface="Arial MT"/>
              </a:rPr>
              <a:t>confusion</a:t>
            </a:r>
            <a:r>
              <a:rPr sz="1100" dirty="0">
                <a:latin typeface="Arial MT"/>
                <a:cs typeface="Arial MT"/>
              </a:rPr>
              <a:t> matrix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65" dirty="0">
                <a:latin typeface="Arial MT"/>
                <a:cs typeface="Arial MT"/>
              </a:rPr>
              <a:t>helps</a:t>
            </a:r>
            <a:r>
              <a:rPr sz="1100" dirty="0">
                <a:latin typeface="Arial MT"/>
                <a:cs typeface="Arial MT"/>
              </a:rPr>
              <a:t> to </a:t>
            </a:r>
            <a:r>
              <a:rPr sz="1100" spc="-65" dirty="0">
                <a:latin typeface="Arial MT"/>
                <a:cs typeface="Arial MT"/>
              </a:rPr>
              <a:t>summarize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 two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types</a:t>
            </a:r>
            <a:r>
              <a:rPr sz="1100" dirty="0">
                <a:latin typeface="Arial MT"/>
                <a:cs typeface="Arial MT"/>
              </a:rPr>
              <a:t> of </a:t>
            </a:r>
            <a:r>
              <a:rPr sz="1100" spc="-50" dirty="0">
                <a:latin typeface="Arial MT"/>
                <a:cs typeface="Arial MT"/>
              </a:rPr>
              <a:t>errors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 </a:t>
            </a:r>
            <a:r>
              <a:rPr sz="1100" spc="-30" dirty="0">
                <a:latin typeface="Arial MT"/>
                <a:cs typeface="Arial MT"/>
              </a:rPr>
              <a:t>binary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classifiers.</a:t>
            </a:r>
            <a:r>
              <a:rPr sz="1100" spc="10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They </a:t>
            </a:r>
            <a:r>
              <a:rPr sz="1100" spc="-60" dirty="0">
                <a:latin typeface="Arial MT"/>
                <a:cs typeface="Arial MT"/>
              </a:rPr>
              <a:t>compare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LDA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predictions</a:t>
            </a:r>
            <a:r>
              <a:rPr sz="1100" dirty="0">
                <a:latin typeface="Arial MT"/>
                <a:cs typeface="Arial MT"/>
              </a:rPr>
              <a:t> to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 true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outcomes</a:t>
            </a:r>
            <a:r>
              <a:rPr sz="1100" dirty="0">
                <a:latin typeface="Arial MT"/>
                <a:cs typeface="Arial MT"/>
              </a:rPr>
              <a:t> of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 </a:t>
            </a:r>
            <a:r>
              <a:rPr sz="1100" spc="-10" dirty="0">
                <a:latin typeface="Arial MT"/>
                <a:cs typeface="Arial MT"/>
              </a:rPr>
              <a:t>training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observations.</a:t>
            </a:r>
            <a:r>
              <a:rPr sz="1100" spc="9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 </a:t>
            </a:r>
            <a:r>
              <a:rPr sz="1100" spc="-105" dirty="0">
                <a:latin typeface="Arial MT"/>
                <a:cs typeface="Arial MT"/>
              </a:rPr>
              <a:t>case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of </a:t>
            </a:r>
            <a:r>
              <a:rPr sz="1100" spc="-45" dirty="0">
                <a:latin typeface="Arial MT"/>
                <a:cs typeface="Arial MT"/>
              </a:rPr>
              <a:t>medical</a:t>
            </a:r>
            <a:r>
              <a:rPr sz="1100" spc="-25" dirty="0">
                <a:latin typeface="Arial MT"/>
                <a:cs typeface="Arial MT"/>
              </a:rPr>
              <a:t> tests </a:t>
            </a:r>
            <a:r>
              <a:rPr sz="1100" dirty="0">
                <a:latin typeface="Arial MT"/>
                <a:cs typeface="Arial MT"/>
              </a:rPr>
              <a:t>this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looks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like:</a:t>
            </a:r>
            <a:endParaRPr sz="1100">
              <a:latin typeface="Arial MT"/>
              <a:cs typeface="Arial MT"/>
            </a:endParaRPr>
          </a:p>
          <a:p>
            <a:pPr marL="3625215" marR="5080">
              <a:lnSpc>
                <a:spcPct val="102600"/>
              </a:lnSpc>
              <a:spcBef>
                <a:spcPts val="285"/>
              </a:spcBef>
            </a:pPr>
            <a:r>
              <a:rPr sz="1100" dirty="0">
                <a:latin typeface="Arial MT"/>
                <a:cs typeface="Arial MT"/>
              </a:rPr>
              <a:t>N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and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are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number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of </a:t>
            </a:r>
            <a:r>
              <a:rPr sz="1100" spc="-20" dirty="0">
                <a:latin typeface="Arial MT"/>
                <a:cs typeface="Arial MT"/>
              </a:rPr>
              <a:t>actual </a:t>
            </a:r>
            <a:r>
              <a:rPr sz="1100" spc="-55" dirty="0">
                <a:latin typeface="Arial MT"/>
                <a:cs typeface="Arial MT"/>
              </a:rPr>
              <a:t>negatives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and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positives </a:t>
            </a:r>
            <a:r>
              <a:rPr sz="1100" spc="-45" dirty="0">
                <a:latin typeface="Arial MT"/>
                <a:cs typeface="Arial MT"/>
              </a:rPr>
              <a:t>respectively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0" dirty="0">
                <a:latin typeface="Arial MT"/>
                <a:cs typeface="Arial MT"/>
              </a:rPr>
              <a:t> training </a:t>
            </a:r>
            <a:r>
              <a:rPr sz="1100" spc="-20" dirty="0">
                <a:latin typeface="Arial MT"/>
                <a:cs typeface="Arial MT"/>
              </a:rPr>
              <a:t>data. </a:t>
            </a:r>
            <a:r>
              <a:rPr sz="1100" dirty="0">
                <a:latin typeface="Arial MT"/>
                <a:cs typeface="Arial MT"/>
              </a:rPr>
              <a:t>N*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and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P*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are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number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of predicted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negative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and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positives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0" dirty="0">
                <a:latin typeface="Arial MT"/>
                <a:cs typeface="Arial MT"/>
              </a:rPr>
              <a:t> training data.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567355" y="3106011"/>
            <a:ext cx="6254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6.3: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Classification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19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32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hink-cell data - do not delete" hidden="1">
            <a:extLst>
              <a:ext uri="{FF2B5EF4-FFF2-40B4-BE49-F238E27FC236}">
                <a16:creationId xmlns:a16="http://schemas.microsoft.com/office/drawing/2014/main" id="{A407DE5E-4C2F-1DFC-6AB3-8A6B5C96470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814400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06" imgH="608" progId="TCLayout.ActiveDocument.1">
                  <p:embed/>
                </p:oleObj>
              </mc:Choice>
              <mc:Fallback>
                <p:oleObj name="think-cell Slide" r:id="rId3" imgW="606" imgH="608" progId="TCLayout.ActiveDocument.1">
                  <p:embed/>
                  <p:pic>
                    <p:nvPicPr>
                      <p:cNvPr id="1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407DE5E-4C2F-1DFC-6AB3-8A6B5C9647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79"/>
            <a:ext cx="11112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Intro</a:t>
            </a:r>
            <a:r>
              <a:rPr lang="en-US" spc="-45" dirty="0"/>
              <a:t>duction</a:t>
            </a:r>
            <a:endParaRPr spc="-45" dirty="0"/>
          </a:p>
        </p:txBody>
      </p:sp>
      <p:pic>
        <p:nvPicPr>
          <p:cNvPr id="3" name="object 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1605025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165" y="1863140"/>
            <a:ext cx="65201" cy="652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5844" y="919250"/>
            <a:ext cx="5508625" cy="13963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0795">
              <a:lnSpc>
                <a:spcPct val="102600"/>
              </a:lnSpc>
              <a:spcBef>
                <a:spcPts val="55"/>
              </a:spcBef>
            </a:pPr>
            <a:r>
              <a:rPr sz="1100" spc="-40" dirty="0">
                <a:latin typeface="Arial MT"/>
                <a:cs typeface="Arial MT"/>
              </a:rPr>
              <a:t>Classification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involves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predicating</a:t>
            </a:r>
            <a:r>
              <a:rPr sz="1100" dirty="0">
                <a:latin typeface="Arial MT"/>
                <a:cs typeface="Arial MT"/>
              </a:rPr>
              <a:t> a </a:t>
            </a:r>
            <a:r>
              <a:rPr sz="1100" spc="-20" dirty="0">
                <a:latin typeface="Arial MT"/>
                <a:cs typeface="Arial MT"/>
              </a:rPr>
              <a:t>qualitative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75" dirty="0">
                <a:latin typeface="Arial MT"/>
                <a:cs typeface="Arial MT"/>
              </a:rPr>
              <a:t>response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by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assigning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50" dirty="0">
                <a:latin typeface="Arial MT"/>
                <a:cs typeface="Arial MT"/>
              </a:rPr>
              <a:t>it</a:t>
            </a:r>
            <a:r>
              <a:rPr sz="1100" dirty="0">
                <a:latin typeface="Arial MT"/>
                <a:cs typeface="Arial MT"/>
              </a:rPr>
              <a:t> to a </a:t>
            </a:r>
            <a:r>
              <a:rPr sz="1100" spc="-45" dirty="0">
                <a:latin typeface="Arial MT"/>
                <a:cs typeface="Arial MT"/>
              </a:rPr>
              <a:t>category.</a:t>
            </a:r>
            <a:r>
              <a:rPr sz="1100" spc="10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The </a:t>
            </a:r>
            <a:r>
              <a:rPr sz="1100" spc="-45" dirty="0">
                <a:latin typeface="Arial MT"/>
                <a:cs typeface="Arial MT"/>
              </a:rPr>
              <a:t>methods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that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are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80" dirty="0">
                <a:latin typeface="Arial MT"/>
                <a:cs typeface="Arial MT"/>
              </a:rPr>
              <a:t>used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classify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observations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are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called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155" dirty="0">
                <a:latin typeface="Arial Black"/>
                <a:cs typeface="Arial Black"/>
              </a:rPr>
              <a:t>classifiers</a:t>
            </a:r>
            <a:r>
              <a:rPr sz="1100" spc="-5" dirty="0">
                <a:latin typeface="Arial Black"/>
                <a:cs typeface="Arial Black"/>
              </a:rPr>
              <a:t> </a:t>
            </a:r>
            <a:r>
              <a:rPr sz="1100" spc="-45" dirty="0">
                <a:latin typeface="Arial MT"/>
                <a:cs typeface="Arial MT"/>
              </a:rPr>
              <a:t>and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most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them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work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by following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two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steps:</a:t>
            </a:r>
            <a:endParaRPr sz="1100" dirty="0">
              <a:latin typeface="Arial MT"/>
              <a:cs typeface="Arial MT"/>
            </a:endParaRPr>
          </a:p>
          <a:p>
            <a:pPr marL="289560">
              <a:lnSpc>
                <a:spcPct val="100000"/>
              </a:lnSpc>
              <a:spcBef>
                <a:spcPts val="710"/>
              </a:spcBef>
            </a:pPr>
            <a:r>
              <a:rPr sz="1100" spc="-40" dirty="0">
                <a:latin typeface="Arial MT"/>
                <a:cs typeface="Arial MT"/>
              </a:rPr>
              <a:t>Compute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probability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that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an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observation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belongs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category.</a:t>
            </a:r>
            <a:endParaRPr sz="1100" dirty="0">
              <a:latin typeface="Arial MT"/>
              <a:cs typeface="Arial MT"/>
            </a:endParaRPr>
          </a:p>
          <a:p>
            <a:pPr marL="289560" marR="5080">
              <a:lnSpc>
                <a:spcPct val="102600"/>
              </a:lnSpc>
              <a:spcBef>
                <a:spcPts val="680"/>
              </a:spcBef>
            </a:pPr>
            <a:r>
              <a:rPr sz="1100" spc="-50" dirty="0">
                <a:latin typeface="Arial MT"/>
                <a:cs typeface="Arial MT"/>
              </a:rPr>
              <a:t>Classify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observation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90" dirty="0">
                <a:latin typeface="Arial MT"/>
                <a:cs typeface="Arial MT"/>
              </a:rPr>
              <a:t>based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on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90" dirty="0">
                <a:latin typeface="Arial MT"/>
                <a:cs typeface="Arial MT"/>
              </a:rPr>
              <a:t>some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probability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threshold</a:t>
            </a:r>
            <a:r>
              <a:rPr sz="1100" dirty="0">
                <a:latin typeface="Arial MT"/>
                <a:cs typeface="Arial MT"/>
              </a:rPr>
              <a:t> (i.e. if the </a:t>
            </a:r>
            <a:r>
              <a:rPr sz="1100" spc="-20" dirty="0">
                <a:latin typeface="Arial MT"/>
                <a:cs typeface="Arial MT"/>
              </a:rPr>
              <a:t>probability</a:t>
            </a:r>
            <a:r>
              <a:rPr sz="1100" dirty="0">
                <a:latin typeface="Arial MT"/>
                <a:cs typeface="Arial MT"/>
              </a:rPr>
              <a:t> that </a:t>
            </a:r>
            <a:r>
              <a:rPr sz="1100" spc="-25" dirty="0">
                <a:latin typeface="Arial MT"/>
                <a:cs typeface="Arial MT"/>
              </a:rPr>
              <a:t>an </a:t>
            </a:r>
            <a:r>
              <a:rPr sz="1100" spc="-45" dirty="0">
                <a:latin typeface="Arial MT"/>
                <a:cs typeface="Arial MT"/>
              </a:rPr>
              <a:t>observation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belongs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85" dirty="0">
                <a:latin typeface="Arial MT"/>
                <a:cs typeface="Arial MT"/>
              </a:rPr>
              <a:t>some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category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is </a:t>
            </a:r>
            <a:r>
              <a:rPr sz="1100" spc="-35" dirty="0">
                <a:latin typeface="Arial MT"/>
                <a:cs typeface="Arial MT"/>
              </a:rPr>
              <a:t>greater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than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0.5 then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75" dirty="0">
                <a:latin typeface="Arial MT"/>
                <a:cs typeface="Arial MT"/>
              </a:rPr>
              <a:t>assign</a:t>
            </a:r>
            <a:r>
              <a:rPr sz="1100" dirty="0">
                <a:latin typeface="Arial MT"/>
                <a:cs typeface="Arial MT"/>
              </a:rPr>
              <a:t> the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observation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to </a:t>
            </a:r>
            <a:r>
              <a:rPr sz="1100" dirty="0">
                <a:latin typeface="Arial MT"/>
                <a:cs typeface="Arial MT"/>
              </a:rPr>
              <a:t>that</a:t>
            </a:r>
            <a:r>
              <a:rPr sz="1100" spc="9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category)</a:t>
            </a:r>
            <a:endParaRPr sz="1100" dirty="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567355" y="3106011"/>
            <a:ext cx="6254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6.3: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Classification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2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25" dirty="0"/>
              <a:t>32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Threshold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680960"/>
            <a:ext cx="5508625" cy="190944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50" dirty="0">
                <a:latin typeface="Arial MT"/>
                <a:cs typeface="Arial MT"/>
              </a:rPr>
              <a:t>Recall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that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95" dirty="0">
                <a:latin typeface="Arial MT"/>
                <a:cs typeface="Arial MT"/>
              </a:rPr>
              <a:t>Bayes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classifier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85" dirty="0">
                <a:latin typeface="Arial MT"/>
                <a:cs typeface="Arial MT"/>
              </a:rPr>
              <a:t>assigns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observations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80" dirty="0">
                <a:latin typeface="Arial MT"/>
                <a:cs typeface="Arial MT"/>
              </a:rPr>
              <a:t>class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posterior </a:t>
            </a:r>
            <a:r>
              <a:rPr sz="1100" spc="-20" dirty="0">
                <a:latin typeface="Arial MT"/>
                <a:cs typeface="Arial MT"/>
              </a:rPr>
              <a:t>probability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is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greatest.</a:t>
            </a:r>
            <a:r>
              <a:rPr sz="1100" spc="100" dirty="0">
                <a:latin typeface="Arial MT"/>
                <a:cs typeface="Arial MT"/>
              </a:rPr>
              <a:t> </a:t>
            </a:r>
            <a:r>
              <a:rPr sz="1100" spc="-70" dirty="0">
                <a:latin typeface="Arial MT"/>
                <a:cs typeface="Arial MT"/>
              </a:rPr>
              <a:t>Since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probabilities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65" dirty="0">
                <a:latin typeface="Arial MT"/>
                <a:cs typeface="Arial MT"/>
              </a:rPr>
              <a:t>sum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1, for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binary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classifier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this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90" dirty="0">
                <a:latin typeface="Arial MT"/>
                <a:cs typeface="Arial MT"/>
              </a:rPr>
              <a:t>means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that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a </a:t>
            </a:r>
            <a:r>
              <a:rPr sz="1100" dirty="0">
                <a:latin typeface="Arial MT"/>
                <a:cs typeface="Arial MT"/>
              </a:rPr>
              <a:t>test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will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65" dirty="0">
                <a:latin typeface="Arial MT"/>
                <a:cs typeface="Arial MT"/>
              </a:rPr>
              <a:t>come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back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positive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if: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11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1100" spc="-25" dirty="0">
                <a:latin typeface="Georgia"/>
                <a:cs typeface="Georgia"/>
              </a:rPr>
              <a:t>Pr</a:t>
            </a:r>
            <a:r>
              <a:rPr sz="1100" spc="-25" dirty="0">
                <a:latin typeface="Cambria"/>
                <a:cs typeface="Cambria"/>
              </a:rPr>
              <a:t>(</a:t>
            </a:r>
            <a:r>
              <a:rPr sz="1100" spc="-25" dirty="0">
                <a:latin typeface="Arial MT"/>
                <a:cs typeface="Arial MT"/>
              </a:rPr>
              <a:t>positive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Cambria"/>
                <a:cs typeface="Cambria"/>
              </a:rPr>
              <a:t>∣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spc="240" dirty="0">
                <a:latin typeface="Cambria"/>
                <a:cs typeface="Cambria"/>
              </a:rPr>
              <a:t>𝐸</a:t>
            </a:r>
            <a:r>
              <a:rPr sz="1100" spc="135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=</a:t>
            </a:r>
            <a:r>
              <a:rPr sz="1100" spc="8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𝑥)</a:t>
            </a:r>
            <a:r>
              <a:rPr sz="1100" spc="80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&gt;</a:t>
            </a:r>
            <a:r>
              <a:rPr sz="1100" spc="85" dirty="0">
                <a:latin typeface="Cambria"/>
                <a:cs typeface="Cambria"/>
              </a:rPr>
              <a:t> </a:t>
            </a:r>
            <a:r>
              <a:rPr sz="1100" spc="-25" dirty="0">
                <a:latin typeface="Cambria"/>
                <a:cs typeface="Cambria"/>
              </a:rPr>
              <a:t>0.5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Cambria"/>
              <a:cs typeface="Cambria"/>
            </a:endParaRPr>
          </a:p>
          <a:p>
            <a:pPr marL="12700" marR="5080">
              <a:lnSpc>
                <a:spcPct val="102600"/>
              </a:lnSpc>
            </a:pPr>
            <a:r>
              <a:rPr sz="1100" dirty="0">
                <a:latin typeface="Arial MT"/>
                <a:cs typeface="Arial MT"/>
              </a:rPr>
              <a:t>That</a:t>
            </a:r>
            <a:r>
              <a:rPr sz="1100" spc="-7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is,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binary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classifier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14" dirty="0">
                <a:latin typeface="Arial MT"/>
                <a:cs typeface="Arial MT"/>
              </a:rPr>
              <a:t>uses</a:t>
            </a:r>
            <a:r>
              <a:rPr sz="1100" spc="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threshold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50%.</a:t>
            </a:r>
            <a:r>
              <a:rPr sz="1100" spc="85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Depending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classification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problem, </a:t>
            </a:r>
            <a:r>
              <a:rPr sz="1100" spc="-65" dirty="0">
                <a:latin typeface="Arial MT"/>
                <a:cs typeface="Arial MT"/>
              </a:rPr>
              <a:t>one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may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want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specify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different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threshold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level.</a:t>
            </a:r>
            <a:r>
              <a:rPr sz="1100" spc="80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For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example: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11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1100" spc="-30" dirty="0">
                <a:latin typeface="Arial MT"/>
                <a:cs typeface="Arial MT"/>
              </a:rPr>
              <a:t>positive</a:t>
            </a:r>
            <a:r>
              <a:rPr sz="1100" spc="6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if</a:t>
            </a:r>
            <a:r>
              <a:rPr sz="1100" spc="245" dirty="0">
                <a:latin typeface="Arial MT"/>
                <a:cs typeface="Arial MT"/>
              </a:rPr>
              <a:t> </a:t>
            </a:r>
            <a:r>
              <a:rPr sz="1100" spc="-25" dirty="0">
                <a:latin typeface="Georgia"/>
                <a:cs typeface="Georgia"/>
              </a:rPr>
              <a:t>Pr</a:t>
            </a:r>
            <a:r>
              <a:rPr sz="1100" spc="-25" dirty="0">
                <a:latin typeface="Cambria"/>
                <a:cs typeface="Cambria"/>
              </a:rPr>
              <a:t>(</a:t>
            </a:r>
            <a:r>
              <a:rPr sz="1100" spc="-25" dirty="0">
                <a:latin typeface="Arial MT"/>
                <a:cs typeface="Arial MT"/>
              </a:rPr>
              <a:t>positive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Cambria"/>
                <a:cs typeface="Cambria"/>
              </a:rPr>
              <a:t>∣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spc="240" dirty="0">
                <a:latin typeface="Cambria"/>
                <a:cs typeface="Cambria"/>
              </a:rPr>
              <a:t>𝐸</a:t>
            </a:r>
            <a:r>
              <a:rPr sz="1100" spc="125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=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𝑥)</a:t>
            </a:r>
            <a:r>
              <a:rPr sz="1100" spc="80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&gt;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spc="-25" dirty="0">
                <a:latin typeface="Cambria"/>
                <a:cs typeface="Cambria"/>
              </a:rPr>
              <a:t>0.2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567355" y="3106011"/>
            <a:ext cx="6254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6.3: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Classification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20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32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979"/>
            <a:ext cx="3860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ROC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5844" y="540066"/>
            <a:ext cx="506857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solidFill>
                  <a:srgbClr val="000000"/>
                </a:solidFill>
                <a:latin typeface="Arial MT"/>
                <a:cs typeface="Arial MT"/>
              </a:rPr>
              <a:t>The</a:t>
            </a:r>
            <a:r>
              <a:rPr sz="1100" spc="-3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00000"/>
                </a:solidFill>
                <a:latin typeface="Arial MT"/>
                <a:cs typeface="Arial MT"/>
              </a:rPr>
              <a:t>ROC</a:t>
            </a:r>
            <a:r>
              <a:rPr sz="1100" spc="-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00000"/>
                </a:solidFill>
                <a:latin typeface="Arial MT"/>
                <a:cs typeface="Arial MT"/>
              </a:rPr>
              <a:t>(receiver</a:t>
            </a:r>
            <a:r>
              <a:rPr sz="1100" spc="-2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0000"/>
                </a:solidFill>
                <a:latin typeface="Arial MT"/>
                <a:cs typeface="Arial MT"/>
              </a:rPr>
              <a:t>operator</a:t>
            </a:r>
            <a:r>
              <a:rPr sz="1100" spc="-1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0000"/>
                </a:solidFill>
                <a:latin typeface="Arial MT"/>
                <a:cs typeface="Arial MT"/>
              </a:rPr>
              <a:t>characteristics)</a:t>
            </a:r>
            <a:r>
              <a:rPr sz="1100" spc="-2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00000"/>
                </a:solidFill>
                <a:latin typeface="Arial MT"/>
                <a:cs typeface="Arial MT"/>
              </a:rPr>
              <a:t>curve</a:t>
            </a:r>
            <a:r>
              <a:rPr sz="1100" spc="-2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0000"/>
                </a:solidFill>
                <a:latin typeface="Arial MT"/>
                <a:cs typeface="Arial MT"/>
              </a:rPr>
              <a:t>is</a:t>
            </a:r>
            <a:r>
              <a:rPr sz="1100" spc="-1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00"/>
                </a:solidFill>
                <a:latin typeface="Arial MT"/>
                <a:cs typeface="Arial MT"/>
              </a:rPr>
              <a:t>a</a:t>
            </a:r>
            <a:r>
              <a:rPr sz="1100" spc="-2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0000"/>
                </a:solidFill>
                <a:latin typeface="Arial MT"/>
                <a:cs typeface="Arial MT"/>
              </a:rPr>
              <a:t>method</a:t>
            </a:r>
            <a:r>
              <a:rPr sz="1100" spc="-2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00"/>
                </a:solidFill>
                <a:latin typeface="Arial MT"/>
                <a:cs typeface="Arial MT"/>
              </a:rPr>
              <a:t>for</a:t>
            </a:r>
            <a:r>
              <a:rPr sz="1100" spc="-1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00000"/>
                </a:solidFill>
                <a:latin typeface="Arial MT"/>
                <a:cs typeface="Arial MT"/>
              </a:rPr>
              <a:t>visualising</a:t>
            </a:r>
            <a:r>
              <a:rPr sz="1100" spc="-2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00"/>
                </a:solidFill>
                <a:latin typeface="Arial MT"/>
                <a:cs typeface="Arial MT"/>
              </a:rPr>
              <a:t>the</a:t>
            </a:r>
            <a:r>
              <a:rPr sz="1100" spc="-2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0000"/>
                </a:solidFill>
                <a:latin typeface="Arial MT"/>
                <a:cs typeface="Arial MT"/>
              </a:rPr>
              <a:t>errors </a:t>
            </a:r>
            <a:r>
              <a:rPr sz="1100" spc="-50" dirty="0">
                <a:solidFill>
                  <a:srgbClr val="000000"/>
                </a:solidFill>
                <a:latin typeface="Arial MT"/>
                <a:cs typeface="Arial MT"/>
              </a:rPr>
              <a:t>previously</a:t>
            </a:r>
            <a:r>
              <a:rPr sz="110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100" spc="-95" dirty="0">
                <a:solidFill>
                  <a:srgbClr val="000000"/>
                </a:solidFill>
                <a:latin typeface="Arial MT"/>
                <a:cs typeface="Arial MT"/>
              </a:rPr>
              <a:t>discusses</a:t>
            </a:r>
            <a:r>
              <a:rPr sz="1100" spc="2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00"/>
                </a:solidFill>
                <a:latin typeface="Arial MT"/>
                <a:cs typeface="Arial MT"/>
              </a:rPr>
              <a:t>for</a:t>
            </a:r>
            <a:r>
              <a:rPr sz="1100" spc="1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00"/>
                </a:solidFill>
                <a:latin typeface="Arial MT"/>
                <a:cs typeface="Arial MT"/>
              </a:rPr>
              <a:t>all</a:t>
            </a:r>
            <a:r>
              <a:rPr sz="1100" spc="1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00000"/>
                </a:solidFill>
                <a:latin typeface="Arial MT"/>
                <a:cs typeface="Arial MT"/>
              </a:rPr>
              <a:t>possible</a:t>
            </a:r>
            <a:r>
              <a:rPr sz="1100" spc="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0000"/>
                </a:solidFill>
                <a:latin typeface="Arial MT"/>
                <a:cs typeface="Arial MT"/>
              </a:rPr>
              <a:t>thresholds.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7826" y="1026920"/>
            <a:ext cx="2057559" cy="181324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84920" y="1340077"/>
            <a:ext cx="65201" cy="6520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806700" y="1256560"/>
            <a:ext cx="2463165" cy="10521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36830">
              <a:lnSpc>
                <a:spcPct val="102600"/>
              </a:lnSpc>
              <a:spcBef>
                <a:spcPts val="55"/>
              </a:spcBef>
            </a:pPr>
            <a:r>
              <a:rPr sz="1100" spc="-55" dirty="0">
                <a:latin typeface="Arial MT"/>
                <a:cs typeface="Arial MT"/>
              </a:rPr>
              <a:t>Performance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classifier</a:t>
            </a:r>
            <a:r>
              <a:rPr sz="1100" spc="-10" dirty="0">
                <a:latin typeface="Arial MT"/>
                <a:cs typeface="Arial MT"/>
              </a:rPr>
              <a:t> is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given</a:t>
            </a:r>
            <a:r>
              <a:rPr sz="1100" spc="-10" dirty="0">
                <a:latin typeface="Arial MT"/>
                <a:cs typeface="Arial MT"/>
              </a:rPr>
              <a:t> by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the </a:t>
            </a:r>
            <a:r>
              <a:rPr sz="1100" spc="-70" dirty="0">
                <a:latin typeface="Arial MT"/>
                <a:cs typeface="Arial MT"/>
              </a:rPr>
              <a:t>area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under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70" dirty="0">
                <a:latin typeface="Arial MT"/>
                <a:cs typeface="Arial MT"/>
              </a:rPr>
              <a:t>ROC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curve,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called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the </a:t>
            </a:r>
            <a:r>
              <a:rPr sz="1100" spc="-20" dirty="0">
                <a:latin typeface="Arial MT"/>
                <a:cs typeface="Arial MT"/>
              </a:rPr>
              <a:t>AUC.</a:t>
            </a:r>
            <a:endParaRPr sz="11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larger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AUC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better.</a:t>
            </a:r>
            <a:endParaRPr sz="1100" dirty="0">
              <a:latin typeface="Arial MT"/>
              <a:cs typeface="Arial MT"/>
            </a:endParaRPr>
          </a:p>
          <a:p>
            <a:pPr marL="12700" marR="5080">
              <a:lnSpc>
                <a:spcPct val="102600"/>
              </a:lnSpc>
            </a:pPr>
            <a:r>
              <a:rPr sz="1100" spc="-35" dirty="0">
                <a:latin typeface="Arial MT"/>
                <a:cs typeface="Arial MT"/>
              </a:rPr>
              <a:t>Ideal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70" dirty="0">
                <a:latin typeface="Arial MT"/>
                <a:cs typeface="Arial MT"/>
              </a:rPr>
              <a:t>ROC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curve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95" dirty="0">
                <a:latin typeface="Arial MT"/>
                <a:cs typeface="Arial MT"/>
              </a:rPr>
              <a:t>as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70" dirty="0">
                <a:latin typeface="Arial MT"/>
                <a:cs typeface="Arial MT"/>
              </a:rPr>
              <a:t>close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 the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top </a:t>
            </a:r>
            <a:r>
              <a:rPr sz="1100" spc="-20" dirty="0">
                <a:latin typeface="Arial MT"/>
                <a:cs typeface="Arial MT"/>
              </a:rPr>
              <a:t>left </a:t>
            </a:r>
            <a:r>
              <a:rPr sz="1100" spc="-40" dirty="0">
                <a:latin typeface="Arial MT"/>
                <a:cs typeface="Arial MT"/>
              </a:rPr>
              <a:t>corner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95" dirty="0">
                <a:latin typeface="Arial MT"/>
                <a:cs typeface="Arial MT"/>
              </a:rPr>
              <a:t>as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possible.</a:t>
            </a:r>
            <a:endParaRPr sz="1100" dirty="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84920" y="1856306"/>
            <a:ext cx="65201" cy="6520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84920" y="2028379"/>
            <a:ext cx="65201" cy="65201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567355" y="3106011"/>
            <a:ext cx="6254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6.3: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Classification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21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32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79"/>
            <a:ext cx="28530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Exercise:</a:t>
            </a:r>
            <a:r>
              <a:rPr spc="70" dirty="0"/>
              <a:t> </a:t>
            </a:r>
            <a:r>
              <a:rPr spc="-30" dirty="0"/>
              <a:t>Linear</a:t>
            </a:r>
            <a:r>
              <a:rPr spc="-60" dirty="0"/>
              <a:t> </a:t>
            </a:r>
            <a:r>
              <a:rPr spc="-20" dirty="0"/>
              <a:t>Discriminant</a:t>
            </a:r>
            <a:r>
              <a:rPr spc="-60" dirty="0"/>
              <a:t> </a:t>
            </a:r>
            <a:r>
              <a:rPr spc="-10" dirty="0"/>
              <a:t>Analysis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436052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694167"/>
            <a:ext cx="65201" cy="652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952281"/>
            <a:ext cx="65201" cy="6520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41794" y="1050290"/>
            <a:ext cx="5424805" cy="114427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pc="-50" dirty="0"/>
              <a:t>Open</a:t>
            </a:r>
            <a:r>
              <a:rPr spc="-2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spc="-40" dirty="0"/>
              <a:t>Classification</a:t>
            </a:r>
            <a:r>
              <a:rPr spc="-15" dirty="0"/>
              <a:t> </a:t>
            </a:r>
            <a:r>
              <a:rPr spc="-75" dirty="0"/>
              <a:t>Exercises</a:t>
            </a:r>
            <a:r>
              <a:rPr dirty="0"/>
              <a:t> R</a:t>
            </a:r>
            <a:r>
              <a:rPr spc="-10" dirty="0"/>
              <a:t> </a:t>
            </a:r>
            <a:r>
              <a:rPr spc="-35" dirty="0"/>
              <a:t>Markdown</a:t>
            </a:r>
            <a:r>
              <a:rPr spc="-15" dirty="0"/>
              <a:t> </a:t>
            </a:r>
            <a:r>
              <a:rPr dirty="0"/>
              <a:t>or</a:t>
            </a:r>
            <a:r>
              <a:rPr spc="-10" dirty="0"/>
              <a:t> </a:t>
            </a:r>
            <a:r>
              <a:rPr spc="-25" dirty="0"/>
              <a:t>Jupyter</a:t>
            </a:r>
            <a:r>
              <a:rPr spc="-15" dirty="0"/>
              <a:t> </a:t>
            </a:r>
            <a:r>
              <a:rPr spc="-30" dirty="0"/>
              <a:t>Notebook</a:t>
            </a:r>
            <a:r>
              <a:rPr spc="-10" dirty="0"/>
              <a:t> file.</a:t>
            </a:r>
          </a:p>
          <a:p>
            <a:pPr marL="289560">
              <a:lnSpc>
                <a:spcPct val="100000"/>
              </a:lnSpc>
              <a:spcBef>
                <a:spcPts val="710"/>
              </a:spcBef>
            </a:pPr>
            <a:r>
              <a:rPr spc="-65" dirty="0"/>
              <a:t>Go</a:t>
            </a:r>
            <a:r>
              <a:rPr spc="-10" dirty="0"/>
              <a:t> </a:t>
            </a:r>
            <a:r>
              <a:rPr spc="-45" dirty="0"/>
              <a:t>over</a:t>
            </a:r>
            <a:r>
              <a:rPr spc="-30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spc="-10" dirty="0"/>
              <a:t>“Linear</a:t>
            </a:r>
            <a:r>
              <a:rPr spc="-5" dirty="0"/>
              <a:t> </a:t>
            </a:r>
            <a:r>
              <a:rPr spc="-30" dirty="0"/>
              <a:t>Discriminant</a:t>
            </a:r>
            <a:r>
              <a:rPr spc="-5" dirty="0"/>
              <a:t> </a:t>
            </a:r>
            <a:r>
              <a:rPr spc="-30" dirty="0"/>
              <a:t>Analysis”</a:t>
            </a:r>
            <a:r>
              <a:rPr spc="-5" dirty="0"/>
              <a:t> </a:t>
            </a:r>
            <a:r>
              <a:rPr spc="-40" dirty="0"/>
              <a:t>section</a:t>
            </a:r>
            <a:r>
              <a:rPr spc="-5" dirty="0"/>
              <a:t> </a:t>
            </a:r>
            <a:r>
              <a:rPr spc="-20" dirty="0"/>
              <a:t>together</a:t>
            </a:r>
            <a:r>
              <a:rPr spc="-5" dirty="0"/>
              <a:t> </a:t>
            </a:r>
            <a:r>
              <a:rPr spc="-95" dirty="0"/>
              <a:t>as</a:t>
            </a:r>
            <a:r>
              <a:rPr spc="20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spc="-10" dirty="0"/>
              <a:t>class.</a:t>
            </a:r>
          </a:p>
          <a:p>
            <a:pPr marL="289560" marR="5080">
              <a:lnSpc>
                <a:spcPct val="154000"/>
              </a:lnSpc>
            </a:pPr>
            <a:r>
              <a:rPr dirty="0"/>
              <a:t>5</a:t>
            </a:r>
            <a:r>
              <a:rPr spc="-5" dirty="0"/>
              <a:t> </a:t>
            </a:r>
            <a:r>
              <a:rPr spc="-35" dirty="0"/>
              <a:t>minutes</a:t>
            </a:r>
            <a:r>
              <a:rPr spc="-5" dirty="0"/>
              <a:t> </a:t>
            </a:r>
            <a:r>
              <a:rPr dirty="0"/>
              <a:t>for </a:t>
            </a:r>
            <a:r>
              <a:rPr spc="-40" dirty="0"/>
              <a:t>students</a:t>
            </a:r>
            <a:r>
              <a:rPr spc="-5" dirty="0"/>
              <a:t> </a:t>
            </a:r>
            <a:r>
              <a:rPr dirty="0"/>
              <a:t>to </a:t>
            </a:r>
            <a:r>
              <a:rPr spc="-40" dirty="0"/>
              <a:t>complete</a:t>
            </a:r>
            <a:r>
              <a:rPr spc="-5" dirty="0"/>
              <a:t> </a:t>
            </a:r>
            <a:r>
              <a:rPr dirty="0"/>
              <a:t>the </a:t>
            </a:r>
            <a:r>
              <a:rPr spc="-50" dirty="0"/>
              <a:t>questions</a:t>
            </a:r>
            <a:r>
              <a:rPr spc="-5" dirty="0"/>
              <a:t> </a:t>
            </a:r>
            <a:r>
              <a:rPr dirty="0"/>
              <a:t>from </a:t>
            </a:r>
            <a:r>
              <a:rPr spc="-10" dirty="0"/>
              <a:t>“Linear</a:t>
            </a:r>
            <a:r>
              <a:rPr spc="-5" dirty="0"/>
              <a:t> </a:t>
            </a:r>
            <a:r>
              <a:rPr spc="-30" dirty="0"/>
              <a:t>Discriminant</a:t>
            </a:r>
            <a:r>
              <a:rPr dirty="0"/>
              <a:t> </a:t>
            </a:r>
            <a:r>
              <a:rPr spc="-25" dirty="0"/>
              <a:t>Analysis”. </a:t>
            </a:r>
            <a:r>
              <a:rPr spc="-55" dirty="0"/>
              <a:t>Questions</a:t>
            </a:r>
            <a:r>
              <a:rPr spc="10" dirty="0"/>
              <a:t> </a:t>
            </a:r>
            <a:r>
              <a:rPr spc="-55" dirty="0"/>
              <a:t>should</a:t>
            </a:r>
            <a:r>
              <a:rPr spc="15" dirty="0"/>
              <a:t> </a:t>
            </a:r>
            <a:r>
              <a:rPr spc="-20" dirty="0"/>
              <a:t>be</a:t>
            </a:r>
            <a:r>
              <a:rPr spc="15" dirty="0"/>
              <a:t> </a:t>
            </a:r>
            <a:r>
              <a:rPr spc="-45" dirty="0"/>
              <a:t>completed</a:t>
            </a:r>
            <a:r>
              <a:rPr spc="15" dirty="0"/>
              <a:t> </a:t>
            </a:r>
            <a:r>
              <a:rPr dirty="0"/>
              <a:t>at</a:t>
            </a:r>
            <a:r>
              <a:rPr spc="15" dirty="0"/>
              <a:t> </a:t>
            </a:r>
            <a:r>
              <a:rPr spc="-60" dirty="0"/>
              <a:t>home</a:t>
            </a:r>
            <a:r>
              <a:rPr spc="15" dirty="0"/>
              <a:t> </a:t>
            </a:r>
            <a:r>
              <a:rPr dirty="0"/>
              <a:t>if</a:t>
            </a:r>
            <a:r>
              <a:rPr spc="10" dirty="0"/>
              <a:t> </a:t>
            </a:r>
            <a:r>
              <a:rPr dirty="0"/>
              <a:t>time</a:t>
            </a:r>
            <a:r>
              <a:rPr spc="15" dirty="0"/>
              <a:t> </a:t>
            </a:r>
            <a:r>
              <a:rPr spc="-80" dirty="0"/>
              <a:t>does</a:t>
            </a:r>
            <a:r>
              <a:rPr spc="15" dirty="0"/>
              <a:t> </a:t>
            </a:r>
            <a:r>
              <a:rPr dirty="0"/>
              <a:t>not</a:t>
            </a:r>
            <a:r>
              <a:rPr spc="15" dirty="0"/>
              <a:t> </a:t>
            </a:r>
            <a:r>
              <a:rPr spc="-10" dirty="0"/>
              <a:t>allow.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8" name="object 8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209032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567355" y="3106011"/>
            <a:ext cx="6254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6.3: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Classification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22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32</a:t>
            </a: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Quadratic</a:t>
            </a:r>
            <a:r>
              <a:rPr spc="-35" dirty="0"/>
              <a:t> </a:t>
            </a:r>
            <a:r>
              <a:rPr spc="-20" dirty="0"/>
              <a:t>Discriminant</a:t>
            </a:r>
            <a:r>
              <a:rPr spc="-30" dirty="0"/>
              <a:t> </a:t>
            </a:r>
            <a:r>
              <a:rPr spc="-20" dirty="0"/>
              <a:t>Analysis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003731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261833"/>
            <a:ext cx="65201" cy="652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9644" y="570240"/>
            <a:ext cx="5661025" cy="216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5760" marR="1500505" indent="-277495">
              <a:lnSpc>
                <a:spcPct val="1540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The </a:t>
            </a:r>
            <a:r>
              <a:rPr sz="1100" spc="-25" dirty="0">
                <a:latin typeface="Arial MT"/>
                <a:cs typeface="Arial MT"/>
              </a:rPr>
              <a:t>Quadratic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discriminant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65" dirty="0">
                <a:latin typeface="Arial MT"/>
                <a:cs typeface="Arial MT"/>
              </a:rPr>
              <a:t>analysis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(QDA)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classifier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110" dirty="0">
                <a:latin typeface="Arial MT"/>
                <a:cs typeface="Arial MT"/>
              </a:rPr>
              <a:t>assumes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that: </a:t>
            </a:r>
            <a:r>
              <a:rPr sz="1100" spc="-55" dirty="0">
                <a:latin typeface="Arial MT"/>
                <a:cs typeface="Arial MT"/>
              </a:rPr>
              <a:t>observations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are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drawn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from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80" dirty="0">
                <a:latin typeface="Arial MT"/>
                <a:cs typeface="Arial MT"/>
              </a:rPr>
              <a:t>class-</a:t>
            </a:r>
            <a:r>
              <a:rPr sz="1100" spc="-40" dirty="0">
                <a:latin typeface="Arial MT"/>
                <a:cs typeface="Arial MT"/>
              </a:rPr>
              <a:t>specific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75" dirty="0">
                <a:latin typeface="Arial MT"/>
                <a:cs typeface="Arial MT"/>
              </a:rPr>
              <a:t>Gaussian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distribution </a:t>
            </a:r>
            <a:r>
              <a:rPr sz="1100" spc="-70" dirty="0">
                <a:latin typeface="Arial MT"/>
                <a:cs typeface="Arial MT"/>
              </a:rPr>
              <a:t>each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80" dirty="0">
                <a:latin typeface="Arial MT"/>
                <a:cs typeface="Arial MT"/>
              </a:rPr>
              <a:t>class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85" dirty="0">
                <a:latin typeface="Arial MT"/>
                <a:cs typeface="Arial MT"/>
              </a:rPr>
              <a:t>has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its </a:t>
            </a:r>
            <a:r>
              <a:rPr sz="1100" spc="-45" dirty="0">
                <a:latin typeface="Arial MT"/>
                <a:cs typeface="Arial MT"/>
              </a:rPr>
              <a:t>own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covariance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matrix </a:t>
            </a:r>
            <a:r>
              <a:rPr sz="1100" spc="-20" dirty="0">
                <a:latin typeface="Arial MT"/>
                <a:cs typeface="Arial MT"/>
              </a:rPr>
              <a:t>(unlike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LDA)</a:t>
            </a:r>
            <a:endParaRPr sz="1100">
              <a:latin typeface="Arial MT"/>
              <a:cs typeface="Arial MT"/>
            </a:endParaRPr>
          </a:p>
          <a:p>
            <a:pPr marL="88265" marR="81280">
              <a:lnSpc>
                <a:spcPct val="102699"/>
              </a:lnSpc>
              <a:spcBef>
                <a:spcPts val="675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QDA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10" dirty="0">
                <a:latin typeface="Arial MT"/>
                <a:cs typeface="Arial MT"/>
              </a:rPr>
              <a:t>uses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estimates</a:t>
            </a:r>
            <a:r>
              <a:rPr sz="1100" dirty="0">
                <a:latin typeface="Arial MT"/>
                <a:cs typeface="Arial MT"/>
              </a:rPr>
              <a:t> for the </a:t>
            </a:r>
            <a:r>
              <a:rPr sz="1100" spc="-80" dirty="0">
                <a:latin typeface="Arial MT"/>
                <a:cs typeface="Arial MT"/>
              </a:rPr>
              <a:t>class-</a:t>
            </a:r>
            <a:r>
              <a:rPr sz="1100" spc="-40" dirty="0">
                <a:latin typeface="Arial MT"/>
                <a:cs typeface="Arial MT"/>
              </a:rPr>
              <a:t>specific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90" dirty="0">
                <a:latin typeface="Arial MT"/>
                <a:cs typeface="Arial MT"/>
              </a:rPr>
              <a:t>means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60" dirty="0">
                <a:latin typeface="Arial MT"/>
                <a:cs typeface="Arial MT"/>
              </a:rPr>
              <a:t>(</a:t>
            </a:r>
            <a:r>
              <a:rPr sz="1100" spc="60" dirty="0">
                <a:latin typeface="Cambria"/>
                <a:cs typeface="Cambria"/>
              </a:rPr>
              <a:t>𝜇</a:t>
            </a:r>
            <a:r>
              <a:rPr sz="1125" spc="89" baseline="-22222" dirty="0">
                <a:latin typeface="Cambria"/>
                <a:cs typeface="Cambria"/>
              </a:rPr>
              <a:t>𝑘</a:t>
            </a:r>
            <a:r>
              <a:rPr sz="1100" spc="60" dirty="0">
                <a:latin typeface="Arial MT"/>
                <a:cs typeface="Arial MT"/>
              </a:rPr>
              <a:t>),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covariance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matrices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85" dirty="0">
                <a:latin typeface="Arial MT"/>
                <a:cs typeface="Arial MT"/>
              </a:rPr>
              <a:t>(</a:t>
            </a:r>
            <a:r>
              <a:rPr sz="1100" spc="85" dirty="0">
                <a:latin typeface="Cambria"/>
                <a:cs typeface="Cambria"/>
              </a:rPr>
              <a:t>Σ</a:t>
            </a:r>
            <a:r>
              <a:rPr sz="1125" spc="127" baseline="-22222" dirty="0">
                <a:latin typeface="Cambria"/>
                <a:cs typeface="Cambria"/>
              </a:rPr>
              <a:t>𝑘</a:t>
            </a:r>
            <a:r>
              <a:rPr sz="1100" spc="85" dirty="0">
                <a:latin typeface="Arial MT"/>
                <a:cs typeface="Arial MT"/>
              </a:rPr>
              <a:t>),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and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prior </a:t>
            </a:r>
            <a:r>
              <a:rPr sz="1100" spc="-20" dirty="0">
                <a:latin typeface="Arial MT"/>
                <a:cs typeface="Arial MT"/>
              </a:rPr>
              <a:t>probability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75" dirty="0">
                <a:latin typeface="Arial MT"/>
                <a:cs typeface="Arial MT"/>
              </a:rPr>
              <a:t>(</a:t>
            </a:r>
            <a:r>
              <a:rPr sz="1100" spc="75" dirty="0">
                <a:latin typeface="Cambria"/>
                <a:cs typeface="Cambria"/>
              </a:rPr>
              <a:t>𝜇</a:t>
            </a:r>
            <a:r>
              <a:rPr sz="1125" spc="112" baseline="-22222" dirty="0">
                <a:latin typeface="Cambria"/>
                <a:cs typeface="Cambria"/>
              </a:rPr>
              <a:t>𝑘</a:t>
            </a:r>
            <a:r>
              <a:rPr sz="1100" spc="75" dirty="0">
                <a:latin typeface="Arial MT"/>
                <a:cs typeface="Arial MT"/>
              </a:rPr>
              <a:t>)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spc="-75" dirty="0">
                <a:latin typeface="Arial MT"/>
                <a:cs typeface="Arial MT"/>
              </a:rPr>
              <a:t>assign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an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observation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spc="50" dirty="0">
                <a:latin typeface="Cambria"/>
                <a:cs typeface="Cambria"/>
              </a:rPr>
              <a:t>𝑥</a:t>
            </a:r>
            <a:r>
              <a:rPr sz="1100" spc="85" dirty="0">
                <a:latin typeface="Cambria"/>
                <a:cs typeface="Cambria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spc="-80" dirty="0">
                <a:latin typeface="Arial MT"/>
                <a:cs typeface="Arial MT"/>
              </a:rPr>
              <a:t>class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which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55"/>
              </a:spcBef>
            </a:pPr>
            <a:endParaRPr sz="1100">
              <a:latin typeface="Arial MT"/>
              <a:cs typeface="Arial MT"/>
            </a:endParaRPr>
          </a:p>
          <a:p>
            <a:pPr algn="ctr">
              <a:lnSpc>
                <a:spcPts val="1045"/>
              </a:lnSpc>
              <a:spcBef>
                <a:spcPts val="5"/>
              </a:spcBef>
            </a:pPr>
            <a:r>
              <a:rPr sz="1100" dirty="0">
                <a:latin typeface="Cambria"/>
                <a:cs typeface="Cambria"/>
              </a:rPr>
              <a:t>𝛿</a:t>
            </a:r>
            <a:r>
              <a:rPr sz="1125" baseline="-22222" dirty="0">
                <a:latin typeface="Cambria"/>
                <a:cs typeface="Cambria"/>
              </a:rPr>
              <a:t>𝑘</a:t>
            </a:r>
            <a:r>
              <a:rPr sz="1100" dirty="0">
                <a:latin typeface="Cambria"/>
                <a:cs typeface="Cambria"/>
              </a:rPr>
              <a:t>(𝑥)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=</a:t>
            </a:r>
            <a:r>
              <a:rPr sz="1100" spc="85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−</a:t>
            </a:r>
            <a:r>
              <a:rPr sz="1100" spc="-120" dirty="0">
                <a:latin typeface="Cambria"/>
                <a:cs typeface="Cambria"/>
              </a:rPr>
              <a:t> </a:t>
            </a:r>
            <a:r>
              <a:rPr sz="1650" u="sng" baseline="37878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r>
              <a:rPr sz="1650" spc="112" baseline="37878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(𝑥</a:t>
            </a:r>
            <a:r>
              <a:rPr sz="1100" spc="15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−</a:t>
            </a:r>
            <a:r>
              <a:rPr sz="1100" spc="15" dirty="0">
                <a:latin typeface="Cambria"/>
                <a:cs typeface="Cambria"/>
              </a:rPr>
              <a:t> </a:t>
            </a:r>
            <a:r>
              <a:rPr sz="1100" spc="65" dirty="0">
                <a:latin typeface="Cambria"/>
                <a:cs typeface="Cambria"/>
              </a:rPr>
              <a:t>𝜇</a:t>
            </a:r>
            <a:r>
              <a:rPr sz="1125" spc="97" baseline="-22222" dirty="0">
                <a:latin typeface="Cambria"/>
                <a:cs typeface="Cambria"/>
              </a:rPr>
              <a:t>𝑘</a:t>
            </a:r>
            <a:r>
              <a:rPr sz="1100" spc="65" dirty="0">
                <a:latin typeface="Cambria"/>
                <a:cs typeface="Cambria"/>
              </a:rPr>
              <a:t>)</a:t>
            </a:r>
            <a:r>
              <a:rPr sz="1125" spc="97" baseline="48148" dirty="0">
                <a:latin typeface="Cambria"/>
                <a:cs typeface="Cambria"/>
              </a:rPr>
              <a:t>𝑇</a:t>
            </a:r>
            <a:r>
              <a:rPr sz="1125" spc="284" baseline="48148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Σ</a:t>
            </a:r>
            <a:r>
              <a:rPr sz="1125" baseline="-22222" dirty="0">
                <a:latin typeface="Cambria"/>
                <a:cs typeface="Cambria"/>
              </a:rPr>
              <a:t>𝑘</a:t>
            </a:r>
            <a:r>
              <a:rPr sz="1125" baseline="40740" dirty="0">
                <a:latin typeface="Cambria"/>
                <a:cs typeface="Cambria"/>
              </a:rPr>
              <a:t>−1</a:t>
            </a:r>
            <a:r>
              <a:rPr sz="1125" spc="127" baseline="4074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(𝑥</a:t>
            </a:r>
            <a:r>
              <a:rPr sz="1100" spc="15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−</a:t>
            </a:r>
            <a:r>
              <a:rPr sz="1100" spc="15" dirty="0">
                <a:latin typeface="Cambria"/>
                <a:cs typeface="Cambria"/>
              </a:rPr>
              <a:t> </a:t>
            </a:r>
            <a:r>
              <a:rPr sz="1100" spc="60" dirty="0">
                <a:latin typeface="Cambria"/>
                <a:cs typeface="Cambria"/>
              </a:rPr>
              <a:t>𝜇</a:t>
            </a:r>
            <a:r>
              <a:rPr sz="1125" spc="89" baseline="-22222" dirty="0">
                <a:latin typeface="Cambria"/>
                <a:cs typeface="Cambria"/>
              </a:rPr>
              <a:t>𝑘</a:t>
            </a:r>
            <a:r>
              <a:rPr sz="1100" spc="60" dirty="0">
                <a:latin typeface="Cambria"/>
                <a:cs typeface="Cambria"/>
              </a:rPr>
              <a:t>)</a:t>
            </a:r>
            <a:r>
              <a:rPr sz="1100" spc="15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−</a:t>
            </a:r>
            <a:r>
              <a:rPr sz="1100" spc="135" dirty="0">
                <a:latin typeface="Cambria"/>
                <a:cs typeface="Cambria"/>
              </a:rPr>
              <a:t> </a:t>
            </a:r>
            <a:r>
              <a:rPr sz="1650" u="sng" baseline="37878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r>
              <a:rPr sz="1650" spc="112" baseline="37878" dirty="0">
                <a:latin typeface="Cambria"/>
                <a:cs typeface="Cambria"/>
              </a:rPr>
              <a:t> </a:t>
            </a:r>
            <a:r>
              <a:rPr sz="1100" spc="-30" dirty="0">
                <a:latin typeface="Georgia"/>
                <a:cs typeface="Georgia"/>
              </a:rPr>
              <a:t>log</a:t>
            </a:r>
            <a:r>
              <a:rPr sz="1100" spc="-70" dirty="0">
                <a:latin typeface="Georgia"/>
                <a:cs typeface="Georgia"/>
              </a:rPr>
              <a:t> </a:t>
            </a:r>
            <a:r>
              <a:rPr sz="1100" spc="55" dirty="0">
                <a:latin typeface="Cambria"/>
                <a:cs typeface="Cambria"/>
              </a:rPr>
              <a:t>|Σ</a:t>
            </a:r>
            <a:r>
              <a:rPr sz="1125" spc="82" baseline="-22222" dirty="0">
                <a:latin typeface="Cambria"/>
                <a:cs typeface="Cambria"/>
              </a:rPr>
              <a:t>𝑘</a:t>
            </a:r>
            <a:r>
              <a:rPr sz="1100" spc="55" dirty="0">
                <a:latin typeface="Cambria"/>
                <a:cs typeface="Cambria"/>
              </a:rPr>
              <a:t>|</a:t>
            </a:r>
            <a:r>
              <a:rPr sz="1100" spc="15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+</a:t>
            </a:r>
            <a:r>
              <a:rPr sz="1100" spc="15" dirty="0">
                <a:latin typeface="Cambria"/>
                <a:cs typeface="Cambria"/>
              </a:rPr>
              <a:t> </a:t>
            </a:r>
            <a:r>
              <a:rPr sz="1100" spc="-30" dirty="0">
                <a:latin typeface="Georgia"/>
                <a:cs typeface="Georgia"/>
              </a:rPr>
              <a:t>log</a:t>
            </a:r>
            <a:r>
              <a:rPr sz="1100" spc="-70" dirty="0">
                <a:latin typeface="Georgia"/>
                <a:cs typeface="Georgia"/>
              </a:rPr>
              <a:t> </a:t>
            </a:r>
            <a:r>
              <a:rPr sz="1100" spc="-25" dirty="0">
                <a:latin typeface="Cambria"/>
                <a:cs typeface="Cambria"/>
              </a:rPr>
              <a:t>𝜋</a:t>
            </a:r>
            <a:r>
              <a:rPr sz="1125" spc="-37" baseline="-22222" dirty="0">
                <a:latin typeface="Cambria"/>
                <a:cs typeface="Cambria"/>
              </a:rPr>
              <a:t>𝑘</a:t>
            </a:r>
            <a:endParaRPr sz="1125" baseline="-22222">
              <a:latin typeface="Cambria"/>
              <a:cs typeface="Cambria"/>
            </a:endParaRPr>
          </a:p>
          <a:p>
            <a:pPr marL="1747520">
              <a:lnSpc>
                <a:spcPts val="1045"/>
              </a:lnSpc>
              <a:tabLst>
                <a:tab pos="3467735" algn="l"/>
              </a:tabLst>
            </a:pPr>
            <a:r>
              <a:rPr sz="1100" spc="-50" dirty="0">
                <a:latin typeface="Cambria"/>
                <a:cs typeface="Cambria"/>
              </a:rPr>
              <a:t>2</a:t>
            </a:r>
            <a:r>
              <a:rPr sz="1100" dirty="0">
                <a:latin typeface="Cambria"/>
                <a:cs typeface="Cambria"/>
              </a:rPr>
              <a:t>	</a:t>
            </a:r>
            <a:r>
              <a:rPr sz="1100" spc="-50" dirty="0">
                <a:latin typeface="Cambria"/>
                <a:cs typeface="Cambria"/>
              </a:rPr>
              <a:t>2</a:t>
            </a:r>
            <a:endParaRPr sz="1100">
              <a:latin typeface="Cambria"/>
              <a:cs typeface="Cambria"/>
            </a:endParaRPr>
          </a:p>
          <a:p>
            <a:pPr marL="88265" marR="260985">
              <a:lnSpc>
                <a:spcPct val="102600"/>
              </a:lnSpc>
              <a:spcBef>
                <a:spcPts val="229"/>
              </a:spcBef>
            </a:pPr>
            <a:r>
              <a:rPr sz="1100" spc="-10" dirty="0">
                <a:latin typeface="Arial MT"/>
                <a:cs typeface="Arial MT"/>
              </a:rPr>
              <a:t>is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largest.</a:t>
            </a:r>
            <a:r>
              <a:rPr sz="1100" spc="75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Unlike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LDA,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function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Cambria"/>
                <a:cs typeface="Cambria"/>
              </a:rPr>
              <a:t>𝛿</a:t>
            </a:r>
            <a:r>
              <a:rPr sz="1125" baseline="-22222" dirty="0">
                <a:latin typeface="Cambria"/>
                <a:cs typeface="Cambria"/>
              </a:rPr>
              <a:t>𝑘</a:t>
            </a:r>
            <a:r>
              <a:rPr sz="1100" dirty="0">
                <a:latin typeface="Cambria"/>
                <a:cs typeface="Cambria"/>
              </a:rPr>
              <a:t>(𝑥)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spc="-10" dirty="0">
                <a:latin typeface="Arial MT"/>
                <a:cs typeface="Arial MT"/>
              </a:rPr>
              <a:t>is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quadratic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which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70" dirty="0">
                <a:latin typeface="Arial MT"/>
                <a:cs typeface="Arial MT"/>
              </a:rPr>
              <a:t>gives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QDA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it’s </a:t>
            </a:r>
            <a:r>
              <a:rPr sz="1100" spc="-10" dirty="0">
                <a:latin typeface="Arial MT"/>
                <a:cs typeface="Arial MT"/>
              </a:rPr>
              <a:t>name.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209032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567355" y="3106011"/>
            <a:ext cx="6254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6.3: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Classification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23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32</a:t>
            </a: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0" dirty="0"/>
              <a:t>LDA</a:t>
            </a:r>
            <a:r>
              <a:rPr spc="-35" dirty="0"/>
              <a:t> </a:t>
            </a:r>
            <a:r>
              <a:rPr spc="-10" dirty="0"/>
              <a:t>vs</a:t>
            </a:r>
            <a:r>
              <a:rPr spc="-30" dirty="0"/>
              <a:t> </a:t>
            </a:r>
            <a:r>
              <a:rPr spc="-25" dirty="0"/>
              <a:t>QDA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400975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831162"/>
            <a:ext cx="65201" cy="6520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pc="-50" dirty="0"/>
              <a:t>When</a:t>
            </a:r>
            <a:r>
              <a:rPr spc="-15" dirty="0"/>
              <a:t> </a:t>
            </a:r>
            <a:r>
              <a:rPr dirty="0"/>
              <a:t>to</a:t>
            </a:r>
            <a:r>
              <a:rPr spc="10" dirty="0"/>
              <a:t> </a:t>
            </a:r>
            <a:r>
              <a:rPr spc="-100" dirty="0"/>
              <a:t>use</a:t>
            </a:r>
            <a:r>
              <a:rPr spc="25" dirty="0"/>
              <a:t> </a:t>
            </a:r>
            <a:r>
              <a:rPr dirty="0"/>
              <a:t>the</a:t>
            </a:r>
            <a:r>
              <a:rPr spc="5" dirty="0"/>
              <a:t> </a:t>
            </a:r>
            <a:r>
              <a:rPr dirty="0"/>
              <a:t>LDA</a:t>
            </a:r>
            <a:r>
              <a:rPr spc="10" dirty="0"/>
              <a:t> </a:t>
            </a:r>
            <a:r>
              <a:rPr spc="-80" dirty="0"/>
              <a:t>versus</a:t>
            </a:r>
            <a:r>
              <a:rPr spc="5" dirty="0"/>
              <a:t> </a:t>
            </a:r>
            <a:r>
              <a:rPr dirty="0"/>
              <a:t>the</a:t>
            </a:r>
            <a:r>
              <a:rPr spc="5" dirty="0"/>
              <a:t> </a:t>
            </a:r>
            <a:r>
              <a:rPr spc="-20" dirty="0"/>
              <a:t>QDA:</a:t>
            </a:r>
          </a:p>
          <a:p>
            <a:pPr marL="289560" marR="5080">
              <a:lnSpc>
                <a:spcPct val="102600"/>
              </a:lnSpc>
              <a:spcBef>
                <a:spcPts val="675"/>
              </a:spcBef>
            </a:pPr>
            <a:r>
              <a:rPr dirty="0"/>
              <a:t>LDA</a:t>
            </a:r>
            <a:r>
              <a:rPr spc="-30" dirty="0"/>
              <a:t> </a:t>
            </a:r>
            <a:r>
              <a:rPr spc="-10" dirty="0"/>
              <a:t>is</a:t>
            </a:r>
            <a:r>
              <a:rPr spc="-15" dirty="0"/>
              <a:t> </a:t>
            </a:r>
            <a:r>
              <a:rPr dirty="0"/>
              <a:t>better</a:t>
            </a:r>
            <a:r>
              <a:rPr spc="-15" dirty="0"/>
              <a:t> </a:t>
            </a:r>
            <a:r>
              <a:rPr dirty="0"/>
              <a:t>than</a:t>
            </a:r>
            <a:r>
              <a:rPr spc="-15" dirty="0"/>
              <a:t> </a:t>
            </a:r>
            <a:r>
              <a:rPr dirty="0"/>
              <a:t>QDA</a:t>
            </a:r>
            <a:r>
              <a:rPr spc="-15" dirty="0"/>
              <a:t> </a:t>
            </a:r>
            <a:r>
              <a:rPr spc="-60" dirty="0"/>
              <a:t>when</a:t>
            </a:r>
            <a:r>
              <a:rPr spc="-15" dirty="0"/>
              <a:t> </a:t>
            </a:r>
            <a:r>
              <a:rPr spc="-30" dirty="0"/>
              <a:t>there</a:t>
            </a:r>
            <a:r>
              <a:rPr spc="-15" dirty="0"/>
              <a:t> </a:t>
            </a:r>
            <a:r>
              <a:rPr spc="-60" dirty="0"/>
              <a:t>are</a:t>
            </a:r>
            <a:r>
              <a:rPr spc="-15" dirty="0"/>
              <a:t> </a:t>
            </a:r>
            <a:r>
              <a:rPr spc="-20" dirty="0"/>
              <a:t>few</a:t>
            </a:r>
            <a:r>
              <a:rPr spc="-15" dirty="0"/>
              <a:t> </a:t>
            </a:r>
            <a:r>
              <a:rPr spc="-10" dirty="0"/>
              <a:t>training</a:t>
            </a:r>
            <a:r>
              <a:rPr spc="-15" dirty="0"/>
              <a:t> </a:t>
            </a:r>
            <a:r>
              <a:rPr spc="-55" dirty="0"/>
              <a:t>observations</a:t>
            </a:r>
            <a:r>
              <a:rPr spc="-15" dirty="0"/>
              <a:t> </a:t>
            </a:r>
            <a:r>
              <a:rPr spc="-70" dirty="0"/>
              <a:t>since</a:t>
            </a:r>
            <a:r>
              <a:rPr spc="-5" dirty="0"/>
              <a:t> </a:t>
            </a:r>
            <a:r>
              <a:rPr spc="50" dirty="0"/>
              <a:t>it</a:t>
            </a:r>
            <a:r>
              <a:rPr spc="-15" dirty="0"/>
              <a:t> </a:t>
            </a:r>
            <a:r>
              <a:rPr spc="-50" dirty="0"/>
              <a:t>requires</a:t>
            </a:r>
            <a:r>
              <a:rPr spc="-15" dirty="0"/>
              <a:t> </a:t>
            </a:r>
            <a:r>
              <a:rPr spc="-10" dirty="0"/>
              <a:t>fewer </a:t>
            </a:r>
            <a:r>
              <a:rPr spc="-55" dirty="0"/>
              <a:t>parameters</a:t>
            </a:r>
            <a:r>
              <a:rPr spc="5" dirty="0"/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spc="-20" dirty="0"/>
              <a:t>be</a:t>
            </a:r>
            <a:r>
              <a:rPr spc="5" dirty="0"/>
              <a:t> </a:t>
            </a:r>
            <a:r>
              <a:rPr spc="-10" dirty="0"/>
              <a:t>estimated.</a:t>
            </a:r>
          </a:p>
          <a:p>
            <a:pPr marL="289560" marR="211454">
              <a:lnSpc>
                <a:spcPct val="102600"/>
              </a:lnSpc>
              <a:spcBef>
                <a:spcPts val="680"/>
              </a:spcBef>
            </a:pPr>
            <a:r>
              <a:rPr dirty="0"/>
              <a:t>QDA</a:t>
            </a:r>
            <a:r>
              <a:rPr spc="-20" dirty="0"/>
              <a:t> </a:t>
            </a:r>
            <a:r>
              <a:rPr spc="-10" dirty="0"/>
              <a:t>is</a:t>
            </a:r>
            <a:r>
              <a:rPr spc="-15" dirty="0"/>
              <a:t> </a:t>
            </a:r>
            <a:r>
              <a:rPr spc="-25" dirty="0"/>
              <a:t>best</a:t>
            </a:r>
            <a:r>
              <a:rPr spc="-15" dirty="0"/>
              <a:t> </a:t>
            </a:r>
            <a:r>
              <a:rPr spc="-60" dirty="0"/>
              <a:t>when</a:t>
            </a:r>
            <a:r>
              <a:rPr spc="-15" dirty="0"/>
              <a:t> </a:t>
            </a:r>
            <a:r>
              <a:rPr spc="-30" dirty="0"/>
              <a:t>there</a:t>
            </a:r>
            <a:r>
              <a:rPr spc="-20" dirty="0"/>
              <a:t> </a:t>
            </a:r>
            <a:r>
              <a:rPr spc="-60" dirty="0"/>
              <a:t>are</a:t>
            </a:r>
            <a:r>
              <a:rPr spc="-15" dirty="0"/>
              <a:t> </a:t>
            </a:r>
            <a:r>
              <a:rPr spc="-45" dirty="0"/>
              <a:t>many</a:t>
            </a:r>
            <a:r>
              <a:rPr spc="-15" dirty="0"/>
              <a:t> </a:t>
            </a:r>
            <a:r>
              <a:rPr spc="-10" dirty="0"/>
              <a:t>training</a:t>
            </a:r>
            <a:r>
              <a:rPr spc="-15" dirty="0"/>
              <a:t> </a:t>
            </a:r>
            <a:r>
              <a:rPr spc="-55" dirty="0"/>
              <a:t>observations</a:t>
            </a:r>
            <a:r>
              <a:rPr spc="-15" dirty="0"/>
              <a:t> </a:t>
            </a:r>
            <a:r>
              <a:rPr dirty="0"/>
              <a:t>or</a:t>
            </a:r>
            <a:r>
              <a:rPr spc="-15" dirty="0"/>
              <a:t> </a:t>
            </a:r>
            <a:r>
              <a:rPr spc="-60" dirty="0"/>
              <a:t>when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spc="-50" dirty="0"/>
              <a:t>assumption</a:t>
            </a:r>
            <a:r>
              <a:rPr spc="-1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-50" dirty="0"/>
              <a:t>a common</a:t>
            </a:r>
            <a:r>
              <a:rPr spc="-25" dirty="0"/>
              <a:t> </a:t>
            </a:r>
            <a:r>
              <a:rPr spc="-60" dirty="0"/>
              <a:t>covariance</a:t>
            </a:r>
            <a:r>
              <a:rPr spc="-15" dirty="0"/>
              <a:t> </a:t>
            </a:r>
            <a:r>
              <a:rPr dirty="0"/>
              <a:t>matrix</a:t>
            </a:r>
            <a:r>
              <a:rPr spc="-25" dirty="0"/>
              <a:t> </a:t>
            </a:r>
            <a:r>
              <a:rPr dirty="0"/>
              <a:t>in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LDA</a:t>
            </a:r>
            <a:r>
              <a:rPr spc="-20" dirty="0"/>
              <a:t> </a:t>
            </a:r>
            <a:r>
              <a:rPr spc="-10" dirty="0"/>
              <a:t>is</a:t>
            </a:r>
            <a:r>
              <a:rPr spc="-25" dirty="0"/>
              <a:t> </a:t>
            </a:r>
            <a:r>
              <a:rPr spc="-40" dirty="0"/>
              <a:t>clearly</a:t>
            </a:r>
            <a:r>
              <a:rPr spc="-20" dirty="0"/>
              <a:t> </a:t>
            </a:r>
            <a:r>
              <a:rPr spc="-10" dirty="0"/>
              <a:t>wrong.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567355" y="3106011"/>
            <a:ext cx="6254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6.3: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Classification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24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32</a:t>
            </a: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Exercise:</a:t>
            </a:r>
            <a:r>
              <a:rPr spc="80" dirty="0"/>
              <a:t> </a:t>
            </a:r>
            <a:r>
              <a:rPr spc="-20" dirty="0"/>
              <a:t>Quadratic</a:t>
            </a:r>
            <a:r>
              <a:rPr spc="-50" dirty="0"/>
              <a:t> </a:t>
            </a:r>
            <a:r>
              <a:rPr spc="-20" dirty="0"/>
              <a:t>Discriminant</a:t>
            </a:r>
            <a:r>
              <a:rPr spc="-50" dirty="0"/>
              <a:t> </a:t>
            </a:r>
            <a:r>
              <a:rPr spc="-10" dirty="0"/>
              <a:t>Analysis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436052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694167"/>
            <a:ext cx="65201" cy="652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952281"/>
            <a:ext cx="65201" cy="6520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5844" y="1002561"/>
            <a:ext cx="5508625" cy="105791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100" spc="-50" dirty="0">
                <a:latin typeface="Arial MT"/>
                <a:cs typeface="Arial MT"/>
              </a:rPr>
              <a:t>Open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Classification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75" dirty="0">
                <a:latin typeface="Arial MT"/>
                <a:cs typeface="Arial MT"/>
              </a:rPr>
              <a:t>Exercises</a:t>
            </a:r>
            <a:r>
              <a:rPr sz="1100" dirty="0">
                <a:latin typeface="Arial MT"/>
                <a:cs typeface="Arial MT"/>
              </a:rPr>
              <a:t> R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Markdown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or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Jupyter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Notebook</a:t>
            </a:r>
            <a:r>
              <a:rPr sz="1100" spc="-10" dirty="0">
                <a:latin typeface="Arial MT"/>
                <a:cs typeface="Arial MT"/>
              </a:rPr>
              <a:t> file.</a:t>
            </a:r>
            <a:endParaRPr sz="1100">
              <a:latin typeface="Arial MT"/>
              <a:cs typeface="Arial MT"/>
            </a:endParaRPr>
          </a:p>
          <a:p>
            <a:pPr marL="289560">
              <a:lnSpc>
                <a:spcPct val="100000"/>
              </a:lnSpc>
              <a:spcBef>
                <a:spcPts val="710"/>
              </a:spcBef>
            </a:pPr>
            <a:r>
              <a:rPr sz="1100" spc="-65" dirty="0">
                <a:latin typeface="Arial MT"/>
                <a:cs typeface="Arial MT"/>
              </a:rPr>
              <a:t>Go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over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“Quadratic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Discriminant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Analysis”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section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together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95" dirty="0">
                <a:latin typeface="Arial MT"/>
                <a:cs typeface="Arial MT"/>
              </a:rPr>
              <a:t>as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class.</a:t>
            </a:r>
            <a:endParaRPr sz="1100">
              <a:latin typeface="Arial MT"/>
              <a:cs typeface="Arial MT"/>
            </a:endParaRPr>
          </a:p>
          <a:p>
            <a:pPr marL="289560" marR="5080">
              <a:lnSpc>
                <a:spcPct val="154000"/>
              </a:lnSpc>
            </a:pPr>
            <a:r>
              <a:rPr sz="1100" dirty="0">
                <a:latin typeface="Arial MT"/>
                <a:cs typeface="Arial MT"/>
              </a:rPr>
              <a:t>5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minutes</a:t>
            </a:r>
            <a:r>
              <a:rPr sz="1100" dirty="0">
                <a:latin typeface="Arial MT"/>
                <a:cs typeface="Arial MT"/>
              </a:rPr>
              <a:t> for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students</a:t>
            </a:r>
            <a:r>
              <a:rPr sz="1100" dirty="0">
                <a:latin typeface="Arial MT"/>
                <a:cs typeface="Arial MT"/>
              </a:rPr>
              <a:t> to </a:t>
            </a:r>
            <a:r>
              <a:rPr sz="1100" spc="-40" dirty="0">
                <a:latin typeface="Arial MT"/>
                <a:cs typeface="Arial MT"/>
              </a:rPr>
              <a:t>complete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 </a:t>
            </a:r>
            <a:r>
              <a:rPr sz="1100" spc="-50" dirty="0">
                <a:latin typeface="Arial MT"/>
                <a:cs typeface="Arial MT"/>
              </a:rPr>
              <a:t>questions</a:t>
            </a:r>
            <a:r>
              <a:rPr sz="1100" dirty="0">
                <a:latin typeface="Arial MT"/>
                <a:cs typeface="Arial MT"/>
              </a:rPr>
              <a:t> from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“Quadratic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Discriminant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Analysis”. </a:t>
            </a:r>
            <a:r>
              <a:rPr sz="1100" spc="-55" dirty="0">
                <a:latin typeface="Arial MT"/>
                <a:cs typeface="Arial MT"/>
              </a:rPr>
              <a:t>Questions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should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be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completed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at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home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if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time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80" dirty="0">
                <a:latin typeface="Arial MT"/>
                <a:cs typeface="Arial MT"/>
              </a:rPr>
              <a:t>does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not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allow.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8" name="object 8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567355" y="3106011"/>
            <a:ext cx="6254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6.3: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Classification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25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32</a:t>
            </a: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79"/>
            <a:ext cx="92201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Naive</a:t>
            </a:r>
            <a:r>
              <a:rPr spc="-80" dirty="0"/>
              <a:t> </a:t>
            </a:r>
            <a:r>
              <a:rPr spc="-50" dirty="0"/>
              <a:t>Bayes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824799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915" y="2075345"/>
            <a:ext cx="52527" cy="5252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044" y="426313"/>
            <a:ext cx="5591175" cy="17430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500" marR="55880">
              <a:lnSpc>
                <a:spcPct val="1026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naive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95" dirty="0">
                <a:latin typeface="Arial MT"/>
                <a:cs typeface="Arial MT"/>
              </a:rPr>
              <a:t>Bayes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classifier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75" dirty="0">
                <a:latin typeface="Arial MT"/>
                <a:cs typeface="Arial MT"/>
              </a:rPr>
              <a:t>assumes:</a:t>
            </a:r>
            <a:r>
              <a:rPr sz="1100" spc="114" dirty="0">
                <a:latin typeface="Arial MT"/>
                <a:cs typeface="Arial MT"/>
              </a:rPr>
              <a:t> </a:t>
            </a:r>
            <a:r>
              <a:rPr sz="1100" i="1" spc="-60" dirty="0">
                <a:latin typeface="Trebuchet MS"/>
                <a:cs typeface="Trebuchet MS"/>
              </a:rPr>
              <a:t>within</a:t>
            </a:r>
            <a:r>
              <a:rPr sz="1100" i="1" spc="-15" dirty="0">
                <a:latin typeface="Trebuchet MS"/>
                <a:cs typeface="Trebuchet MS"/>
              </a:rPr>
              <a:t> </a:t>
            </a:r>
            <a:r>
              <a:rPr sz="1100" i="1" spc="-45" dirty="0">
                <a:latin typeface="Trebuchet MS"/>
                <a:cs typeface="Trebuchet MS"/>
              </a:rPr>
              <a:t>each</a:t>
            </a:r>
            <a:r>
              <a:rPr sz="1100" i="1" spc="-15" dirty="0">
                <a:latin typeface="Trebuchet MS"/>
                <a:cs typeface="Trebuchet MS"/>
              </a:rPr>
              <a:t> </a:t>
            </a:r>
            <a:r>
              <a:rPr sz="1100" i="1" spc="-45" dirty="0">
                <a:latin typeface="Trebuchet MS"/>
                <a:cs typeface="Trebuchet MS"/>
              </a:rPr>
              <a:t>class,</a:t>
            </a:r>
            <a:r>
              <a:rPr sz="1100" i="1" spc="-15" dirty="0">
                <a:latin typeface="Trebuchet MS"/>
                <a:cs typeface="Trebuchet MS"/>
              </a:rPr>
              <a:t> </a:t>
            </a:r>
            <a:r>
              <a:rPr sz="1100" i="1" spc="-55" dirty="0">
                <a:latin typeface="Trebuchet MS"/>
                <a:cs typeface="Trebuchet MS"/>
              </a:rPr>
              <a:t>the</a:t>
            </a:r>
            <a:r>
              <a:rPr sz="1100" i="1" spc="-10" dirty="0">
                <a:latin typeface="Trebuchet MS"/>
                <a:cs typeface="Trebuchet MS"/>
              </a:rPr>
              <a:t> </a:t>
            </a:r>
            <a:r>
              <a:rPr sz="1100" dirty="0">
                <a:latin typeface="Cambria"/>
                <a:cs typeface="Cambria"/>
              </a:rPr>
              <a:t>𝑝</a:t>
            </a:r>
            <a:r>
              <a:rPr sz="1100" spc="85" dirty="0">
                <a:latin typeface="Cambria"/>
                <a:cs typeface="Cambria"/>
              </a:rPr>
              <a:t> </a:t>
            </a:r>
            <a:r>
              <a:rPr sz="1100" i="1" spc="-75" dirty="0">
                <a:latin typeface="Trebuchet MS"/>
                <a:cs typeface="Trebuchet MS"/>
              </a:rPr>
              <a:t>predictors</a:t>
            </a:r>
            <a:r>
              <a:rPr sz="1100" i="1" spc="-10" dirty="0">
                <a:latin typeface="Trebuchet MS"/>
                <a:cs typeface="Trebuchet MS"/>
              </a:rPr>
              <a:t> </a:t>
            </a:r>
            <a:r>
              <a:rPr sz="1100" i="1" spc="-90" dirty="0">
                <a:latin typeface="Trebuchet MS"/>
                <a:cs typeface="Trebuchet MS"/>
              </a:rPr>
              <a:t>are</a:t>
            </a:r>
            <a:r>
              <a:rPr sz="1100" i="1" spc="5" dirty="0">
                <a:latin typeface="Trebuchet MS"/>
                <a:cs typeface="Trebuchet MS"/>
              </a:rPr>
              <a:t> </a:t>
            </a:r>
            <a:r>
              <a:rPr sz="1100" i="1" spc="-55" dirty="0">
                <a:latin typeface="Trebuchet MS"/>
                <a:cs typeface="Trebuchet MS"/>
              </a:rPr>
              <a:t>independent</a:t>
            </a:r>
            <a:r>
              <a:rPr sz="1100" spc="-55" dirty="0">
                <a:latin typeface="Arial MT"/>
                <a:cs typeface="Arial MT"/>
              </a:rPr>
              <a:t>.</a:t>
            </a:r>
            <a:r>
              <a:rPr sz="1100" spc="114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This </a:t>
            </a:r>
            <a:r>
              <a:rPr sz="1100" spc="-55" dirty="0">
                <a:latin typeface="Arial MT"/>
                <a:cs typeface="Arial MT"/>
              </a:rPr>
              <a:t>allows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us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disregard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any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association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between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Cambria"/>
                <a:cs typeface="Cambria"/>
              </a:rPr>
              <a:t>𝑝</a:t>
            </a:r>
            <a:r>
              <a:rPr sz="1100" spc="85" dirty="0">
                <a:latin typeface="Cambria"/>
                <a:cs typeface="Cambria"/>
              </a:rPr>
              <a:t> </a:t>
            </a:r>
            <a:r>
              <a:rPr sz="1100" spc="-40" dirty="0">
                <a:latin typeface="Arial MT"/>
                <a:cs typeface="Arial MT"/>
              </a:rPr>
              <a:t>predictors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and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70" dirty="0">
                <a:latin typeface="Arial MT"/>
                <a:cs typeface="Arial MT"/>
              </a:rPr>
              <a:t>gives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form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Cambria"/>
                <a:cs typeface="Cambria"/>
              </a:rPr>
              <a:t>𝑓</a:t>
            </a:r>
            <a:r>
              <a:rPr sz="1125" baseline="-22222" dirty="0">
                <a:latin typeface="Cambria"/>
                <a:cs typeface="Cambria"/>
              </a:rPr>
              <a:t>𝑘</a:t>
            </a:r>
            <a:r>
              <a:rPr sz="1100" dirty="0">
                <a:latin typeface="Cambria"/>
                <a:cs typeface="Cambria"/>
              </a:rPr>
              <a:t>(𝑥)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spc="-25" dirty="0">
                <a:latin typeface="Arial MT"/>
                <a:cs typeface="Arial MT"/>
              </a:rPr>
              <a:t>as</a:t>
            </a:r>
            <a:endParaRPr sz="1100">
              <a:latin typeface="Arial MT"/>
              <a:cs typeface="Arial MT"/>
            </a:endParaRPr>
          </a:p>
          <a:p>
            <a:pPr marL="19050" algn="ctr">
              <a:lnSpc>
                <a:spcPct val="100000"/>
              </a:lnSpc>
              <a:spcBef>
                <a:spcPts val="1130"/>
              </a:spcBef>
            </a:pPr>
            <a:r>
              <a:rPr sz="1100" dirty="0">
                <a:latin typeface="Cambria"/>
                <a:cs typeface="Cambria"/>
              </a:rPr>
              <a:t>𝑓</a:t>
            </a:r>
            <a:r>
              <a:rPr sz="1125" baseline="-22222" dirty="0">
                <a:latin typeface="Cambria"/>
                <a:cs typeface="Cambria"/>
              </a:rPr>
              <a:t>𝑘</a:t>
            </a:r>
            <a:r>
              <a:rPr sz="1100" dirty="0">
                <a:latin typeface="Cambria"/>
                <a:cs typeface="Cambria"/>
              </a:rPr>
              <a:t>(𝑥)</a:t>
            </a:r>
            <a:r>
              <a:rPr sz="1100" spc="125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=</a:t>
            </a:r>
            <a:r>
              <a:rPr sz="1100" spc="1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𝑓</a:t>
            </a:r>
            <a:r>
              <a:rPr sz="1125" baseline="-22222" dirty="0">
                <a:latin typeface="Cambria"/>
                <a:cs typeface="Cambria"/>
              </a:rPr>
              <a:t>𝑘1</a:t>
            </a:r>
            <a:r>
              <a:rPr sz="1125" spc="179" baseline="-22222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(𝑥</a:t>
            </a:r>
            <a:r>
              <a:rPr sz="1125" baseline="-22222" dirty="0">
                <a:latin typeface="Cambria"/>
                <a:cs typeface="Cambria"/>
              </a:rPr>
              <a:t>1</a:t>
            </a:r>
            <a:r>
              <a:rPr sz="1100" dirty="0">
                <a:latin typeface="Cambria"/>
                <a:cs typeface="Cambria"/>
              </a:rPr>
              <a:t>)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×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𝑓</a:t>
            </a:r>
            <a:r>
              <a:rPr sz="1125" baseline="-22222" dirty="0">
                <a:latin typeface="Cambria"/>
                <a:cs typeface="Cambria"/>
              </a:rPr>
              <a:t>𝑘2</a:t>
            </a:r>
            <a:r>
              <a:rPr sz="1125" spc="172" baseline="-22222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(𝑥</a:t>
            </a:r>
            <a:r>
              <a:rPr sz="1125" baseline="-22222" dirty="0">
                <a:latin typeface="Cambria"/>
                <a:cs typeface="Cambria"/>
              </a:rPr>
              <a:t>2</a:t>
            </a:r>
            <a:r>
              <a:rPr sz="1100" dirty="0">
                <a:latin typeface="Cambria"/>
                <a:cs typeface="Cambria"/>
              </a:rPr>
              <a:t>)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×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spc="-70" dirty="0">
                <a:latin typeface="Cambria"/>
                <a:cs typeface="Cambria"/>
              </a:rPr>
              <a:t>⋯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×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𝑓</a:t>
            </a:r>
            <a:r>
              <a:rPr sz="1125" baseline="-22222" dirty="0">
                <a:latin typeface="Cambria"/>
                <a:cs typeface="Cambria"/>
              </a:rPr>
              <a:t>𝑘𝑝</a:t>
            </a:r>
            <a:r>
              <a:rPr sz="1125" spc="172" baseline="-22222" dirty="0">
                <a:latin typeface="Cambria"/>
                <a:cs typeface="Cambria"/>
              </a:rPr>
              <a:t> </a:t>
            </a:r>
            <a:r>
              <a:rPr sz="1100" spc="60" dirty="0">
                <a:latin typeface="Cambria"/>
                <a:cs typeface="Cambria"/>
              </a:rPr>
              <a:t>(𝑥</a:t>
            </a:r>
            <a:r>
              <a:rPr sz="1125" spc="89" baseline="-22222" dirty="0">
                <a:latin typeface="Cambria"/>
                <a:cs typeface="Cambria"/>
              </a:rPr>
              <a:t>𝑝</a:t>
            </a:r>
            <a:r>
              <a:rPr sz="1100" spc="60" dirty="0">
                <a:latin typeface="Cambria"/>
                <a:cs typeface="Cambria"/>
              </a:rPr>
              <a:t>)</a:t>
            </a:r>
            <a:endParaRPr sz="1100">
              <a:latin typeface="Cambria"/>
              <a:cs typeface="Cambria"/>
            </a:endParaRPr>
          </a:p>
          <a:p>
            <a:pPr marL="62865" marR="524510">
              <a:lnSpc>
                <a:spcPct val="154000"/>
              </a:lnSpc>
              <a:spcBef>
                <a:spcPts val="415"/>
              </a:spcBef>
            </a:pPr>
            <a:r>
              <a:rPr sz="1100" spc="-65" dirty="0">
                <a:latin typeface="Arial MT"/>
                <a:cs typeface="Arial MT"/>
              </a:rPr>
              <a:t>where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Cambria"/>
                <a:cs typeface="Cambria"/>
              </a:rPr>
              <a:t>𝑓</a:t>
            </a:r>
            <a:r>
              <a:rPr sz="1125" baseline="-22222" dirty="0">
                <a:latin typeface="Cambria"/>
                <a:cs typeface="Cambria"/>
              </a:rPr>
              <a:t>𝑘𝑗</a:t>
            </a:r>
            <a:r>
              <a:rPr sz="1125" spc="300" baseline="-22222" dirty="0">
                <a:latin typeface="Cambria"/>
                <a:cs typeface="Cambria"/>
              </a:rPr>
              <a:t> </a:t>
            </a:r>
            <a:r>
              <a:rPr sz="1100" spc="-10" dirty="0">
                <a:latin typeface="Arial MT"/>
                <a:cs typeface="Arial MT"/>
              </a:rPr>
              <a:t>is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density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function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Cambria"/>
                <a:cs typeface="Cambria"/>
              </a:rPr>
              <a:t>𝑗</a:t>
            </a:r>
            <a:r>
              <a:rPr sz="1100" dirty="0">
                <a:latin typeface="Arial MT"/>
                <a:cs typeface="Arial MT"/>
              </a:rPr>
              <a:t>th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predictor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observations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Cambria"/>
                <a:cs typeface="Cambria"/>
              </a:rPr>
              <a:t>𝑘</a:t>
            </a:r>
            <a:r>
              <a:rPr sz="1100" dirty="0">
                <a:latin typeface="Arial MT"/>
                <a:cs typeface="Arial MT"/>
              </a:rPr>
              <a:t>th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class.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estimate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Cambria"/>
                <a:cs typeface="Cambria"/>
              </a:rPr>
              <a:t>𝑓</a:t>
            </a:r>
            <a:r>
              <a:rPr sz="1125" baseline="-22222" dirty="0">
                <a:latin typeface="Cambria"/>
                <a:cs typeface="Cambria"/>
              </a:rPr>
              <a:t>𝑘𝑗</a:t>
            </a:r>
            <a:r>
              <a:rPr sz="1125" spc="277" baseline="-22222" dirty="0">
                <a:latin typeface="Cambria"/>
                <a:cs typeface="Cambria"/>
              </a:rPr>
              <a:t> </a:t>
            </a:r>
            <a:r>
              <a:rPr sz="1100" spc="-50" dirty="0">
                <a:latin typeface="Arial MT"/>
                <a:cs typeface="Arial MT"/>
              </a:rPr>
              <a:t>using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training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data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there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are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75" dirty="0">
                <a:latin typeface="Arial MT"/>
                <a:cs typeface="Arial MT"/>
              </a:rPr>
              <a:t>several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options:</a:t>
            </a:r>
            <a:endParaRPr sz="1100">
              <a:latin typeface="Arial MT"/>
              <a:cs typeface="Arial MT"/>
            </a:endParaRPr>
          </a:p>
          <a:p>
            <a:pPr marL="340360">
              <a:lnSpc>
                <a:spcPct val="100000"/>
              </a:lnSpc>
              <a:spcBef>
                <a:spcPts val="715"/>
              </a:spcBef>
            </a:pPr>
            <a:r>
              <a:rPr sz="1100" spc="-30" dirty="0">
                <a:latin typeface="Arial MT"/>
                <a:cs typeface="Arial MT"/>
              </a:rPr>
              <a:t>For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quantitative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spc="100" dirty="0">
                <a:latin typeface="Cambria"/>
                <a:cs typeface="Cambria"/>
              </a:rPr>
              <a:t>𝐸</a:t>
            </a:r>
            <a:r>
              <a:rPr sz="1125" spc="150" baseline="-22222" dirty="0">
                <a:latin typeface="Cambria"/>
                <a:cs typeface="Cambria"/>
              </a:rPr>
              <a:t>𝑗</a:t>
            </a:r>
            <a:r>
              <a:rPr sz="1100" spc="100" dirty="0">
                <a:latin typeface="Arial MT"/>
                <a:cs typeface="Arial MT"/>
              </a:rPr>
              <a:t>:</a:t>
            </a:r>
            <a:endParaRPr sz="1100">
              <a:latin typeface="Arial MT"/>
              <a:cs typeface="Arial MT"/>
            </a:endParaRPr>
          </a:p>
          <a:p>
            <a:pPr marL="617220">
              <a:lnSpc>
                <a:spcPct val="100000"/>
              </a:lnSpc>
              <a:spcBef>
                <a:spcPts val="650"/>
              </a:spcBef>
            </a:pPr>
            <a:r>
              <a:rPr sz="1000" spc="-85" dirty="0">
                <a:latin typeface="Arial MT"/>
                <a:cs typeface="Arial MT"/>
              </a:rPr>
              <a:t>assume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that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60" dirty="0">
                <a:latin typeface="Arial MT"/>
                <a:cs typeface="Arial MT"/>
              </a:rPr>
              <a:t>each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0" dirty="0">
                <a:latin typeface="Arial MT"/>
                <a:cs typeface="Arial MT"/>
              </a:rPr>
              <a:t>class,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Cambria"/>
                <a:cs typeface="Cambria"/>
              </a:rPr>
              <a:t>𝑗</a:t>
            </a:r>
            <a:r>
              <a:rPr sz="1000" dirty="0">
                <a:latin typeface="Arial MT"/>
                <a:cs typeface="Arial MT"/>
              </a:rPr>
              <a:t>th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predictor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30" dirty="0">
                <a:latin typeface="Arial MT"/>
                <a:cs typeface="Arial MT"/>
              </a:rPr>
              <a:t>drawn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from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30" dirty="0">
                <a:latin typeface="Arial MT"/>
                <a:cs typeface="Arial MT"/>
              </a:rPr>
              <a:t>normal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distribution,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or</a:t>
            </a:r>
            <a:endParaRPr sz="10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0915" y="2313216"/>
            <a:ext cx="52527" cy="5252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80021" y="2225230"/>
            <a:ext cx="4751070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-30" dirty="0">
                <a:latin typeface="Arial MT"/>
                <a:cs typeface="Arial MT"/>
              </a:rPr>
              <a:t>estimate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it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90" dirty="0">
                <a:latin typeface="Arial MT"/>
                <a:cs typeface="Arial MT"/>
              </a:rPr>
              <a:t>as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fraction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of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training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45" dirty="0">
                <a:latin typeface="Arial MT"/>
                <a:cs typeface="Arial MT"/>
              </a:rPr>
              <a:t>observations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Cambria"/>
                <a:cs typeface="Cambria"/>
              </a:rPr>
              <a:t>𝑘</a:t>
            </a:r>
            <a:r>
              <a:rPr sz="1000" dirty="0">
                <a:latin typeface="Arial MT"/>
                <a:cs typeface="Arial MT"/>
              </a:rPr>
              <a:t>th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70" dirty="0">
                <a:latin typeface="Arial MT"/>
                <a:cs typeface="Arial MT"/>
              </a:rPr>
              <a:t>class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that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30" dirty="0">
                <a:latin typeface="Arial MT"/>
                <a:cs typeface="Arial MT"/>
              </a:rPr>
              <a:t>belong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the</a:t>
            </a:r>
            <a:endParaRPr sz="10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2710484"/>
            <a:ext cx="65201" cy="6520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0915" y="2961030"/>
            <a:ext cx="52527" cy="5252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77532" y="2295484"/>
            <a:ext cx="5388268" cy="75946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14960">
              <a:lnSpc>
                <a:spcPct val="100000"/>
              </a:lnSpc>
              <a:spcBef>
                <a:spcPts val="765"/>
              </a:spcBef>
            </a:pPr>
            <a:r>
              <a:rPr sz="1000" spc="-85" dirty="0">
                <a:latin typeface="Arial MT"/>
                <a:cs typeface="Arial MT"/>
              </a:rPr>
              <a:t>same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30" dirty="0">
                <a:latin typeface="Arial MT"/>
                <a:cs typeface="Arial MT"/>
              </a:rPr>
              <a:t>histogram</a:t>
            </a:r>
            <a:r>
              <a:rPr sz="1000" dirty="0">
                <a:latin typeface="Arial MT"/>
                <a:cs typeface="Arial MT"/>
              </a:rPr>
              <a:t> bin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90" dirty="0">
                <a:latin typeface="Arial MT"/>
                <a:cs typeface="Arial MT"/>
              </a:rPr>
              <a:t>as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35" dirty="0">
                <a:latin typeface="Cambria"/>
                <a:cs typeface="Cambria"/>
              </a:rPr>
              <a:t>𝑥</a:t>
            </a:r>
            <a:r>
              <a:rPr sz="1050" spc="52" baseline="-19841" dirty="0">
                <a:latin typeface="Cambria"/>
                <a:cs typeface="Cambria"/>
              </a:rPr>
              <a:t>𝑗</a:t>
            </a:r>
            <a:r>
              <a:rPr sz="1000" spc="35" dirty="0">
                <a:latin typeface="Arial MT"/>
                <a:cs typeface="Arial MT"/>
              </a:rPr>
              <a:t>.</a:t>
            </a:r>
            <a:endParaRPr sz="1000" dirty="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735"/>
              </a:spcBef>
            </a:pPr>
            <a:r>
              <a:rPr sz="1100" spc="-30" dirty="0">
                <a:latin typeface="Arial MT"/>
                <a:cs typeface="Arial MT"/>
              </a:rPr>
              <a:t>For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quantitative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spc="100" dirty="0">
                <a:latin typeface="Cambria"/>
                <a:cs typeface="Cambria"/>
              </a:rPr>
              <a:t>𝐸</a:t>
            </a:r>
            <a:r>
              <a:rPr sz="1125" spc="150" baseline="-22222" dirty="0">
                <a:latin typeface="Cambria"/>
                <a:cs typeface="Cambria"/>
              </a:rPr>
              <a:t>𝑗</a:t>
            </a:r>
            <a:r>
              <a:rPr sz="1100" spc="100" dirty="0">
                <a:latin typeface="Arial MT"/>
                <a:cs typeface="Arial MT"/>
              </a:rPr>
              <a:t>:</a:t>
            </a:r>
            <a:endParaRPr sz="1100" dirty="0">
              <a:latin typeface="Arial MT"/>
              <a:cs typeface="Arial MT"/>
            </a:endParaRPr>
          </a:p>
          <a:p>
            <a:pPr marL="314960">
              <a:lnSpc>
                <a:spcPct val="100000"/>
              </a:lnSpc>
              <a:spcBef>
                <a:spcPts val="655"/>
              </a:spcBef>
            </a:pPr>
            <a:r>
              <a:rPr sz="1000" dirty="0">
                <a:latin typeface="Arial MT"/>
                <a:cs typeface="Arial MT"/>
              </a:rPr>
              <a:t>count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proportion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of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training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45" dirty="0">
                <a:latin typeface="Arial MT"/>
                <a:cs typeface="Arial MT"/>
              </a:rPr>
              <a:t>observations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Cambria"/>
                <a:cs typeface="Cambria"/>
              </a:rPr>
              <a:t>𝑗</a:t>
            </a:r>
            <a:r>
              <a:rPr sz="1000" dirty="0">
                <a:latin typeface="Arial MT"/>
                <a:cs typeface="Arial MT"/>
              </a:rPr>
              <a:t>th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predictor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that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30" dirty="0">
                <a:latin typeface="Arial MT"/>
                <a:cs typeface="Arial MT"/>
              </a:rPr>
              <a:t>belong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60" dirty="0">
                <a:latin typeface="Arial MT"/>
                <a:cs typeface="Arial MT"/>
              </a:rPr>
              <a:t>each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class.</a:t>
            </a:r>
            <a:endParaRPr sz="1000" dirty="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12" name="object 12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567355" y="3106011"/>
            <a:ext cx="6254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6.3: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Classification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26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32</a:t>
            </a: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Exercise:</a:t>
            </a:r>
            <a:r>
              <a:rPr spc="40" dirty="0"/>
              <a:t> </a:t>
            </a:r>
            <a:r>
              <a:rPr spc="-20" dirty="0"/>
              <a:t>Naive</a:t>
            </a:r>
            <a:r>
              <a:rPr spc="-75" dirty="0"/>
              <a:t> </a:t>
            </a:r>
            <a:r>
              <a:rPr spc="-45" dirty="0"/>
              <a:t>Bayes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436052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694167"/>
            <a:ext cx="65201" cy="652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952281"/>
            <a:ext cx="65201" cy="6520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5844" y="1002561"/>
            <a:ext cx="4350385" cy="105791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100" spc="-50" dirty="0">
                <a:latin typeface="Arial MT"/>
                <a:cs typeface="Arial MT"/>
              </a:rPr>
              <a:t>Open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Classification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75" dirty="0">
                <a:latin typeface="Arial MT"/>
                <a:cs typeface="Arial MT"/>
              </a:rPr>
              <a:t>Exercises</a:t>
            </a:r>
            <a:r>
              <a:rPr sz="1100" dirty="0">
                <a:latin typeface="Arial MT"/>
                <a:cs typeface="Arial MT"/>
              </a:rPr>
              <a:t> R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Markdown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or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Jupyter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Notebook</a:t>
            </a:r>
            <a:r>
              <a:rPr sz="1100" spc="-10" dirty="0">
                <a:latin typeface="Arial MT"/>
                <a:cs typeface="Arial MT"/>
              </a:rPr>
              <a:t> file.</a:t>
            </a:r>
            <a:endParaRPr sz="1100">
              <a:latin typeface="Arial MT"/>
              <a:cs typeface="Arial MT"/>
            </a:endParaRPr>
          </a:p>
          <a:p>
            <a:pPr marL="289560">
              <a:lnSpc>
                <a:spcPct val="100000"/>
              </a:lnSpc>
              <a:spcBef>
                <a:spcPts val="710"/>
              </a:spcBef>
            </a:pPr>
            <a:r>
              <a:rPr sz="1100" spc="-65" dirty="0">
                <a:latin typeface="Arial MT"/>
                <a:cs typeface="Arial MT"/>
              </a:rPr>
              <a:t>Go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over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“Naive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Bayes”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section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together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95" dirty="0">
                <a:latin typeface="Arial MT"/>
                <a:cs typeface="Arial MT"/>
              </a:rPr>
              <a:t>as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class.</a:t>
            </a:r>
            <a:endParaRPr sz="1100">
              <a:latin typeface="Arial MT"/>
              <a:cs typeface="Arial MT"/>
            </a:endParaRPr>
          </a:p>
          <a:p>
            <a:pPr marL="289560" marR="5080">
              <a:lnSpc>
                <a:spcPct val="154000"/>
              </a:lnSpc>
            </a:pPr>
            <a:r>
              <a:rPr sz="1100" dirty="0">
                <a:latin typeface="Arial MT"/>
                <a:cs typeface="Arial MT"/>
              </a:rPr>
              <a:t>5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minutes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students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complete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questions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from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“Naive </a:t>
            </a:r>
            <a:r>
              <a:rPr sz="1100" spc="-50" dirty="0">
                <a:latin typeface="Arial MT"/>
                <a:cs typeface="Arial MT"/>
              </a:rPr>
              <a:t>Bayes”. </a:t>
            </a:r>
            <a:r>
              <a:rPr sz="1100" spc="-55" dirty="0">
                <a:latin typeface="Arial MT"/>
                <a:cs typeface="Arial MT"/>
              </a:rPr>
              <a:t>Questions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should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be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completed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at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home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if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time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80" dirty="0">
                <a:latin typeface="Arial MT"/>
                <a:cs typeface="Arial MT"/>
              </a:rPr>
              <a:t>does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not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allow.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8" name="object 8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567355" y="3106011"/>
            <a:ext cx="6254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6.3: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Classification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27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32</a:t>
            </a: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spc="145" dirty="0">
                <a:latin typeface="Cambria"/>
                <a:cs typeface="Cambria"/>
              </a:rPr>
              <a:t>𝐾</a:t>
            </a:r>
            <a:r>
              <a:rPr spc="145" dirty="0"/>
              <a:t>-</a:t>
            </a:r>
            <a:r>
              <a:rPr spc="-45" dirty="0"/>
              <a:t>Nearest</a:t>
            </a:r>
            <a:r>
              <a:rPr spc="-50" dirty="0"/>
              <a:t> </a:t>
            </a:r>
            <a:r>
              <a:rPr spc="-40" dirty="0"/>
              <a:t>Neighbours</a:t>
            </a:r>
            <a:endParaRPr sz="145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44" y="787476"/>
            <a:ext cx="5666105" cy="17259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6364" marR="119380">
              <a:lnSpc>
                <a:spcPct val="1026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110" dirty="0">
                <a:latin typeface="Cambria"/>
                <a:cs typeface="Cambria"/>
              </a:rPr>
              <a:t>𝐾</a:t>
            </a:r>
            <a:r>
              <a:rPr sz="1100" spc="110" dirty="0">
                <a:latin typeface="Arial MT"/>
                <a:cs typeface="Arial MT"/>
              </a:rPr>
              <a:t>-</a:t>
            </a:r>
            <a:r>
              <a:rPr sz="1100" spc="-50" dirty="0">
                <a:latin typeface="Arial MT"/>
                <a:cs typeface="Arial MT"/>
              </a:rPr>
              <a:t>nearest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neighbors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(KNN)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classifier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works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very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differently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than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any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0" dirty="0">
                <a:latin typeface="Arial MT"/>
                <a:cs typeface="Arial MT"/>
              </a:rPr>
              <a:t> previous </a:t>
            </a:r>
            <a:r>
              <a:rPr sz="1100" spc="-40" dirty="0">
                <a:latin typeface="Arial MT"/>
                <a:cs typeface="Arial MT"/>
              </a:rPr>
              <a:t>classification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methods.</a:t>
            </a:r>
            <a:r>
              <a:rPr sz="1100" spc="125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For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test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observation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Cambria"/>
                <a:cs typeface="Cambria"/>
              </a:rPr>
              <a:t>𝑥</a:t>
            </a:r>
            <a:r>
              <a:rPr sz="1125" baseline="-22222" dirty="0">
                <a:latin typeface="Cambria"/>
                <a:cs typeface="Cambria"/>
              </a:rPr>
              <a:t>0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spc="50" dirty="0">
                <a:latin typeface="Arial MT"/>
                <a:cs typeface="Arial MT"/>
              </a:rPr>
              <a:t>it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identifies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190" dirty="0">
                <a:latin typeface="Cambria"/>
                <a:cs typeface="Cambria"/>
              </a:rPr>
              <a:t>𝐾</a:t>
            </a:r>
            <a:r>
              <a:rPr sz="1100" spc="150" dirty="0">
                <a:latin typeface="Cambria"/>
                <a:cs typeface="Cambria"/>
              </a:rPr>
              <a:t> </a:t>
            </a:r>
            <a:r>
              <a:rPr sz="1100" spc="-10" dirty="0">
                <a:latin typeface="Arial MT"/>
                <a:cs typeface="Arial MT"/>
              </a:rPr>
              <a:t>training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data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points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that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are </a:t>
            </a:r>
            <a:r>
              <a:rPr sz="1100" spc="-55" dirty="0">
                <a:latin typeface="Arial MT"/>
                <a:cs typeface="Arial MT"/>
              </a:rPr>
              <a:t>closest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Cambria"/>
                <a:cs typeface="Cambria"/>
              </a:rPr>
              <a:t>𝑥</a:t>
            </a:r>
            <a:r>
              <a:rPr sz="1125" baseline="-22222" dirty="0">
                <a:latin typeface="Cambria"/>
                <a:cs typeface="Cambria"/>
              </a:rPr>
              <a:t>0</a:t>
            </a:r>
            <a:r>
              <a:rPr sz="1125" spc="300" baseline="-22222" dirty="0">
                <a:latin typeface="Cambria"/>
                <a:cs typeface="Cambria"/>
              </a:rPr>
              <a:t> </a:t>
            </a:r>
            <a:r>
              <a:rPr sz="1100" spc="-50" dirty="0">
                <a:latin typeface="Arial MT"/>
                <a:cs typeface="Arial MT"/>
              </a:rPr>
              <a:t>(represented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by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65" dirty="0">
                <a:latin typeface="Cambria"/>
                <a:cs typeface="Cambria"/>
              </a:rPr>
              <a:t>𝒩</a:t>
            </a:r>
            <a:r>
              <a:rPr sz="1125" spc="97" baseline="-22222" dirty="0">
                <a:latin typeface="Cambria"/>
                <a:cs typeface="Cambria"/>
              </a:rPr>
              <a:t>0</a:t>
            </a:r>
            <a:r>
              <a:rPr sz="1100" spc="65" dirty="0">
                <a:latin typeface="Arial MT"/>
                <a:cs typeface="Arial MT"/>
              </a:rPr>
              <a:t>)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and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estimates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conditional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probability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80" dirty="0">
                <a:latin typeface="Arial MT"/>
                <a:cs typeface="Arial MT"/>
              </a:rPr>
              <a:t>class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60" dirty="0">
                <a:latin typeface="Cambria"/>
                <a:cs typeface="Cambria"/>
              </a:rPr>
              <a:t>𝑗</a:t>
            </a:r>
            <a:r>
              <a:rPr sz="1100" spc="85" dirty="0">
                <a:latin typeface="Cambria"/>
                <a:cs typeface="Cambria"/>
              </a:rPr>
              <a:t> </a:t>
            </a:r>
            <a:r>
              <a:rPr sz="1100" spc="-25" dirty="0">
                <a:latin typeface="Arial MT"/>
                <a:cs typeface="Arial MT"/>
              </a:rPr>
              <a:t>as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1100">
              <a:latin typeface="Arial MT"/>
              <a:cs typeface="Arial MT"/>
            </a:endParaRPr>
          </a:p>
          <a:p>
            <a:pPr marL="70485" algn="ctr">
              <a:lnSpc>
                <a:spcPts val="1285"/>
              </a:lnSpc>
            </a:pPr>
            <a:r>
              <a:rPr sz="1100" dirty="0">
                <a:latin typeface="Georgia"/>
                <a:cs typeface="Georgia"/>
              </a:rPr>
              <a:t>Pr</a:t>
            </a:r>
            <a:r>
              <a:rPr sz="1100" spc="-75" dirty="0">
                <a:latin typeface="Georgia"/>
                <a:cs typeface="Georgia"/>
              </a:rPr>
              <a:t> </a:t>
            </a:r>
            <a:r>
              <a:rPr sz="1100" dirty="0">
                <a:latin typeface="Cambria"/>
                <a:cs typeface="Cambria"/>
              </a:rPr>
              <a:t>(𝑌</a:t>
            </a:r>
            <a:r>
              <a:rPr sz="1100" spc="310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=</a:t>
            </a:r>
            <a:r>
              <a:rPr sz="1100" spc="80" dirty="0">
                <a:latin typeface="Cambria"/>
                <a:cs typeface="Cambria"/>
              </a:rPr>
              <a:t> </a:t>
            </a:r>
            <a:r>
              <a:rPr sz="1100" spc="60" dirty="0">
                <a:latin typeface="Cambria"/>
                <a:cs typeface="Cambria"/>
              </a:rPr>
              <a:t>𝑗</a:t>
            </a:r>
            <a:r>
              <a:rPr sz="1100" spc="9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∣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spc="240" dirty="0">
                <a:latin typeface="Cambria"/>
                <a:cs typeface="Cambria"/>
              </a:rPr>
              <a:t>𝐸</a:t>
            </a:r>
            <a:r>
              <a:rPr sz="1100" spc="130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=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𝑥</a:t>
            </a:r>
            <a:r>
              <a:rPr sz="1125" baseline="-22222" dirty="0">
                <a:latin typeface="Cambria"/>
                <a:cs typeface="Cambria"/>
              </a:rPr>
              <a:t>0</a:t>
            </a:r>
            <a:r>
              <a:rPr sz="1100" dirty="0">
                <a:latin typeface="Cambria"/>
                <a:cs typeface="Cambria"/>
              </a:rPr>
              <a:t>)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=</a:t>
            </a:r>
            <a:r>
              <a:rPr sz="1100" spc="195" dirty="0">
                <a:latin typeface="Cambria"/>
                <a:cs typeface="Cambria"/>
              </a:rPr>
              <a:t> </a:t>
            </a:r>
            <a:r>
              <a:rPr sz="1650" u="sng" spc="-7" baseline="37878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1650" u="sng" baseline="37878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r>
              <a:rPr sz="1650" spc="862" baseline="37878" dirty="0">
                <a:latin typeface="Cambria"/>
                <a:cs typeface="Cambria"/>
              </a:rPr>
              <a:t> </a:t>
            </a:r>
            <a:r>
              <a:rPr sz="1100" spc="840" dirty="0">
                <a:latin typeface="Cambria"/>
                <a:cs typeface="Cambria"/>
              </a:rPr>
              <a:t>∑</a:t>
            </a:r>
            <a:r>
              <a:rPr sz="1100" spc="204" dirty="0">
                <a:latin typeface="Cambria"/>
                <a:cs typeface="Cambria"/>
              </a:rPr>
              <a:t> </a:t>
            </a:r>
            <a:r>
              <a:rPr sz="1100" spc="75" dirty="0">
                <a:latin typeface="Cambria"/>
                <a:cs typeface="Cambria"/>
              </a:rPr>
              <a:t>𝐼</a:t>
            </a:r>
            <a:r>
              <a:rPr sz="1100" spc="4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(𝑦</a:t>
            </a:r>
            <a:r>
              <a:rPr sz="1125" baseline="-22222" dirty="0">
                <a:latin typeface="Cambria"/>
                <a:cs typeface="Cambria"/>
              </a:rPr>
              <a:t>𝑖</a:t>
            </a:r>
            <a:r>
              <a:rPr sz="1125" spc="300" baseline="-22222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=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spc="-25" dirty="0">
                <a:latin typeface="Cambria"/>
                <a:cs typeface="Cambria"/>
              </a:rPr>
              <a:t>𝑗)</a:t>
            </a:r>
            <a:endParaRPr sz="1100">
              <a:latin typeface="Cambria"/>
              <a:cs typeface="Cambria"/>
            </a:endParaRPr>
          </a:p>
          <a:p>
            <a:pPr marL="895985" algn="ctr">
              <a:lnSpc>
                <a:spcPts val="1285"/>
              </a:lnSpc>
            </a:pPr>
            <a:r>
              <a:rPr sz="1650" spc="284" baseline="25252" dirty="0">
                <a:latin typeface="Cambria"/>
                <a:cs typeface="Cambria"/>
              </a:rPr>
              <a:t>𝐾</a:t>
            </a:r>
            <a:r>
              <a:rPr sz="1650" spc="195" baseline="25252" dirty="0">
                <a:latin typeface="Cambria"/>
                <a:cs typeface="Cambria"/>
              </a:rPr>
              <a:t> </a:t>
            </a:r>
            <a:r>
              <a:rPr sz="750" spc="70" dirty="0">
                <a:latin typeface="Cambria"/>
                <a:cs typeface="Cambria"/>
              </a:rPr>
              <a:t>𝑖∈𝒩</a:t>
            </a:r>
            <a:r>
              <a:rPr sz="825" spc="104" baseline="-20202" dirty="0">
                <a:latin typeface="Cambria"/>
                <a:cs typeface="Cambria"/>
              </a:rPr>
              <a:t>0</a:t>
            </a:r>
            <a:endParaRPr sz="825" baseline="-20202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750">
              <a:latin typeface="Cambria"/>
              <a:cs typeface="Cambria"/>
            </a:endParaRPr>
          </a:p>
          <a:p>
            <a:pPr marL="127000" marR="188595" algn="just">
              <a:lnSpc>
                <a:spcPct val="102600"/>
              </a:lnSpc>
            </a:pPr>
            <a:r>
              <a:rPr sz="1100" spc="-65" dirty="0">
                <a:latin typeface="Arial MT"/>
                <a:cs typeface="Arial MT"/>
              </a:rPr>
              <a:t>where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Cambria"/>
                <a:cs typeface="Cambria"/>
              </a:rPr>
              <a:t>𝐼(𝑦</a:t>
            </a:r>
            <a:r>
              <a:rPr sz="1125" baseline="-22222" dirty="0">
                <a:latin typeface="Cambria"/>
                <a:cs typeface="Cambria"/>
              </a:rPr>
              <a:t>𝑖</a:t>
            </a:r>
            <a:r>
              <a:rPr sz="1125" spc="202" baseline="-22222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=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𝑗)</a:t>
            </a:r>
            <a:r>
              <a:rPr sz="1100" spc="95" dirty="0">
                <a:latin typeface="Cambria"/>
                <a:cs typeface="Cambria"/>
              </a:rPr>
              <a:t> </a:t>
            </a:r>
            <a:r>
              <a:rPr sz="1100" dirty="0">
                <a:latin typeface="Arial MT"/>
                <a:cs typeface="Arial MT"/>
              </a:rPr>
              <a:t>if</a:t>
            </a:r>
            <a:r>
              <a:rPr sz="1100" spc="4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an</a:t>
            </a:r>
            <a:r>
              <a:rPr sz="1100" spc="40" dirty="0">
                <a:latin typeface="Arial MT"/>
                <a:cs typeface="Arial MT"/>
              </a:rPr>
              <a:t> </a:t>
            </a:r>
            <a:r>
              <a:rPr sz="1100" spc="-130" dirty="0">
                <a:latin typeface="Arial Black"/>
                <a:cs typeface="Arial Black"/>
              </a:rPr>
              <a:t>indicator</a:t>
            </a:r>
            <a:r>
              <a:rPr sz="1100" spc="40" dirty="0">
                <a:latin typeface="Arial Black"/>
                <a:cs typeface="Arial Black"/>
              </a:rPr>
              <a:t> </a:t>
            </a:r>
            <a:r>
              <a:rPr sz="1100" spc="-145" dirty="0">
                <a:latin typeface="Arial Black"/>
                <a:cs typeface="Arial Black"/>
              </a:rPr>
              <a:t>variable</a:t>
            </a:r>
            <a:r>
              <a:rPr sz="1100" spc="5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MT"/>
                <a:cs typeface="Arial MT"/>
              </a:rPr>
              <a:t>that</a:t>
            </a:r>
            <a:r>
              <a:rPr sz="1100" spc="40" dirty="0">
                <a:latin typeface="Arial MT"/>
                <a:cs typeface="Arial MT"/>
              </a:rPr>
              <a:t> </a:t>
            </a:r>
            <a:r>
              <a:rPr sz="1100" spc="-70" dirty="0">
                <a:latin typeface="Arial MT"/>
                <a:cs typeface="Arial MT"/>
              </a:rPr>
              <a:t>equals</a:t>
            </a:r>
            <a:r>
              <a:rPr sz="1100" spc="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1</a:t>
            </a:r>
            <a:r>
              <a:rPr sz="1100" spc="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45" dirty="0">
                <a:latin typeface="Arial MT"/>
                <a:cs typeface="Arial MT"/>
              </a:rPr>
              <a:t> </a:t>
            </a:r>
            <a:r>
              <a:rPr sz="1100" dirty="0">
                <a:latin typeface="Cambria"/>
                <a:cs typeface="Cambria"/>
              </a:rPr>
              <a:t>𝑦</a:t>
            </a:r>
            <a:r>
              <a:rPr sz="1125" baseline="-22222" dirty="0">
                <a:latin typeface="Cambria"/>
                <a:cs typeface="Cambria"/>
              </a:rPr>
              <a:t>𝑖</a:t>
            </a:r>
            <a:r>
              <a:rPr sz="1125" spc="270" baseline="-22222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=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spc="60" dirty="0">
                <a:latin typeface="Cambria"/>
                <a:cs typeface="Cambria"/>
              </a:rPr>
              <a:t>𝑗</a:t>
            </a:r>
            <a:r>
              <a:rPr sz="1100" spc="114" dirty="0">
                <a:latin typeface="Cambria"/>
                <a:cs typeface="Cambria"/>
              </a:rPr>
              <a:t> </a:t>
            </a:r>
            <a:r>
              <a:rPr sz="1100" spc="-40" dirty="0">
                <a:latin typeface="Arial MT"/>
                <a:cs typeface="Arial MT"/>
              </a:rPr>
              <a:t>and</a:t>
            </a:r>
            <a:r>
              <a:rPr sz="1100" spc="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spc="45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otherwise.</a:t>
            </a:r>
            <a:r>
              <a:rPr sz="1100" spc="15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4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KNN </a:t>
            </a:r>
            <a:r>
              <a:rPr sz="1100" spc="-45" dirty="0">
                <a:latin typeface="Arial MT"/>
                <a:cs typeface="Arial MT"/>
              </a:rPr>
              <a:t>classifier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65" dirty="0">
                <a:latin typeface="Arial MT"/>
                <a:cs typeface="Arial MT"/>
              </a:rPr>
              <a:t>classifies</a:t>
            </a:r>
            <a:r>
              <a:rPr sz="1100" dirty="0">
                <a:latin typeface="Arial MT"/>
                <a:cs typeface="Arial MT"/>
              </a:rPr>
              <a:t> the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test </a:t>
            </a:r>
            <a:r>
              <a:rPr sz="1100" spc="-40" dirty="0">
                <a:latin typeface="Arial MT"/>
                <a:cs typeface="Arial MT"/>
              </a:rPr>
              <a:t>observation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dirty="0">
                <a:latin typeface="Cambria"/>
                <a:cs typeface="Cambria"/>
              </a:rPr>
              <a:t>𝑥</a:t>
            </a:r>
            <a:r>
              <a:rPr sz="1125" baseline="-22222" dirty="0">
                <a:latin typeface="Cambria"/>
                <a:cs typeface="Cambria"/>
              </a:rPr>
              <a:t>0</a:t>
            </a:r>
            <a:r>
              <a:rPr sz="1125" spc="270" baseline="-22222" dirty="0">
                <a:latin typeface="Cambria"/>
                <a:cs typeface="Cambria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 </a:t>
            </a:r>
            <a:r>
              <a:rPr sz="1100" spc="-75" dirty="0">
                <a:latin typeface="Arial MT"/>
                <a:cs typeface="Arial MT"/>
              </a:rPr>
              <a:t>class</a:t>
            </a:r>
            <a:r>
              <a:rPr sz="1100" dirty="0">
                <a:latin typeface="Arial MT"/>
                <a:cs typeface="Arial MT"/>
              </a:rPr>
              <a:t> for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which</a:t>
            </a:r>
            <a:r>
              <a:rPr sz="1100" dirty="0">
                <a:latin typeface="Arial MT"/>
                <a:cs typeface="Arial MT"/>
              </a:rPr>
              <a:t> the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65" dirty="0">
                <a:latin typeface="Arial MT"/>
                <a:cs typeface="Arial MT"/>
              </a:rPr>
              <a:t>above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probability</a:t>
            </a:r>
            <a:r>
              <a:rPr sz="1100" dirty="0">
                <a:latin typeface="Arial MT"/>
                <a:cs typeface="Arial MT"/>
              </a:rPr>
              <a:t> is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the </a:t>
            </a:r>
            <a:r>
              <a:rPr sz="1100" spc="-10" dirty="0">
                <a:latin typeface="Arial MT"/>
                <a:cs typeface="Arial MT"/>
              </a:rPr>
              <a:t>largest.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567355" y="3106011"/>
            <a:ext cx="6254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6.3: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Classification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28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32</a:t>
            </a: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spc="145" dirty="0">
                <a:latin typeface="Cambria"/>
                <a:cs typeface="Cambria"/>
              </a:rPr>
              <a:t>𝐾</a:t>
            </a:r>
            <a:r>
              <a:rPr spc="145" dirty="0"/>
              <a:t>-</a:t>
            </a:r>
            <a:r>
              <a:rPr spc="-45" dirty="0"/>
              <a:t>Nearest</a:t>
            </a:r>
            <a:r>
              <a:rPr spc="-50" dirty="0"/>
              <a:t> </a:t>
            </a:r>
            <a:r>
              <a:rPr spc="-40" dirty="0"/>
              <a:t>Neighbours</a:t>
            </a:r>
            <a:endParaRPr sz="145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571258"/>
            <a:ext cx="5508625" cy="5403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90"/>
              </a:spcBef>
            </a:pPr>
            <a:r>
              <a:rPr sz="1100" spc="-75" dirty="0">
                <a:latin typeface="Arial MT"/>
                <a:cs typeface="Arial MT"/>
              </a:rPr>
              <a:t>These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figures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illustrate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KNN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approach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190" dirty="0">
                <a:latin typeface="Cambria"/>
                <a:cs typeface="Cambria"/>
              </a:rPr>
              <a:t>𝐾</a:t>
            </a:r>
            <a:r>
              <a:rPr sz="1100" spc="85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=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3</a:t>
            </a:r>
            <a:r>
              <a:rPr sz="1100" dirty="0">
                <a:latin typeface="Arial MT"/>
                <a:cs typeface="Arial MT"/>
              </a:rPr>
              <a:t>.</a:t>
            </a:r>
            <a:r>
              <a:rPr sz="1100" spc="10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 the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left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95" dirty="0">
                <a:latin typeface="Arial MT"/>
                <a:cs typeface="Arial MT"/>
              </a:rPr>
              <a:t>we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135" dirty="0">
                <a:latin typeface="Arial MT"/>
                <a:cs typeface="Arial MT"/>
              </a:rPr>
              <a:t>see</a:t>
            </a:r>
            <a:r>
              <a:rPr sz="1100" spc="5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3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closest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points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x </a:t>
            </a:r>
            <a:r>
              <a:rPr sz="1100" spc="-60" dirty="0">
                <a:latin typeface="Arial MT"/>
                <a:cs typeface="Arial MT"/>
              </a:rPr>
              <a:t>are</a:t>
            </a:r>
            <a:r>
              <a:rPr sz="1100" dirty="0">
                <a:latin typeface="Arial MT"/>
                <a:cs typeface="Arial MT"/>
              </a:rPr>
              <a:t> 1 </a:t>
            </a:r>
            <a:r>
              <a:rPr sz="1100" spc="-70" dirty="0">
                <a:latin typeface="Arial MT"/>
                <a:cs typeface="Arial MT"/>
              </a:rPr>
              <a:t>orange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and</a:t>
            </a:r>
            <a:r>
              <a:rPr sz="1100" dirty="0">
                <a:latin typeface="Arial MT"/>
                <a:cs typeface="Arial MT"/>
              </a:rPr>
              <a:t> 2 </a:t>
            </a:r>
            <a:r>
              <a:rPr sz="1100" spc="-35" dirty="0">
                <a:latin typeface="Arial MT"/>
                <a:cs typeface="Arial MT"/>
              </a:rPr>
              <a:t>blue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85" dirty="0">
                <a:latin typeface="Arial MT"/>
                <a:cs typeface="Arial MT"/>
              </a:rPr>
              <a:t>so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this </a:t>
            </a:r>
            <a:r>
              <a:rPr sz="1100" spc="-45" dirty="0">
                <a:latin typeface="Arial MT"/>
                <a:cs typeface="Arial MT"/>
              </a:rPr>
              <a:t>observation</a:t>
            </a:r>
            <a:r>
              <a:rPr sz="1100" dirty="0">
                <a:latin typeface="Arial MT"/>
                <a:cs typeface="Arial MT"/>
              </a:rPr>
              <a:t> will </a:t>
            </a:r>
            <a:r>
              <a:rPr sz="1100" spc="-20" dirty="0">
                <a:latin typeface="Arial MT"/>
                <a:cs typeface="Arial MT"/>
              </a:rPr>
              <a:t>be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classified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95" dirty="0">
                <a:latin typeface="Arial MT"/>
                <a:cs typeface="Arial MT"/>
              </a:rPr>
              <a:t>as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blue.</a:t>
            </a:r>
            <a:r>
              <a:rPr sz="1100" spc="9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 right </a:t>
            </a:r>
            <a:r>
              <a:rPr sz="1100" spc="-10" dirty="0">
                <a:latin typeface="Arial MT"/>
                <a:cs typeface="Arial MT"/>
              </a:rPr>
              <a:t>figure </a:t>
            </a:r>
            <a:r>
              <a:rPr sz="1100" spc="-90" dirty="0">
                <a:latin typeface="Arial MT"/>
                <a:cs typeface="Arial MT"/>
              </a:rPr>
              <a:t>shows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decision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boundaries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65" dirty="0">
                <a:latin typeface="Arial MT"/>
                <a:cs typeface="Arial MT"/>
              </a:rPr>
              <a:t>where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an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observation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will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be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classified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95" dirty="0">
                <a:latin typeface="Arial MT"/>
                <a:cs typeface="Arial MT"/>
              </a:rPr>
              <a:t>as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blue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or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orange.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3775" y="1227350"/>
            <a:ext cx="2802227" cy="1562217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567355" y="3106011"/>
            <a:ext cx="6254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6.3: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Classification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29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32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Why</a:t>
            </a:r>
            <a:r>
              <a:rPr spc="-55" dirty="0"/>
              <a:t> </a:t>
            </a:r>
            <a:r>
              <a:rPr dirty="0"/>
              <a:t>not</a:t>
            </a:r>
            <a:r>
              <a:rPr spc="-55" dirty="0"/>
              <a:t> </a:t>
            </a:r>
            <a:r>
              <a:rPr spc="-60" dirty="0"/>
              <a:t>use</a:t>
            </a:r>
            <a:r>
              <a:rPr spc="-45" dirty="0"/>
              <a:t> </a:t>
            </a:r>
            <a:r>
              <a:rPr spc="-35" dirty="0"/>
              <a:t>linear</a:t>
            </a:r>
            <a:r>
              <a:rPr spc="-60" dirty="0"/>
              <a:t> </a:t>
            </a:r>
            <a:r>
              <a:rPr spc="-55" dirty="0"/>
              <a:t>regression?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405776"/>
            <a:ext cx="535368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85" dirty="0">
                <a:latin typeface="Arial MT"/>
                <a:cs typeface="Arial MT"/>
              </a:rPr>
              <a:t>Suppose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90" dirty="0">
                <a:latin typeface="Arial MT"/>
                <a:cs typeface="Arial MT"/>
              </a:rPr>
              <a:t>we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are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trying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 </a:t>
            </a:r>
            <a:r>
              <a:rPr sz="1100" spc="-65" dirty="0">
                <a:latin typeface="Arial MT"/>
                <a:cs typeface="Arial MT"/>
              </a:rPr>
              <a:t>diagnose</a:t>
            </a:r>
            <a:r>
              <a:rPr sz="1100" dirty="0">
                <a:latin typeface="Arial MT"/>
                <a:cs typeface="Arial MT"/>
              </a:rPr>
              <a:t> a </a:t>
            </a:r>
            <a:r>
              <a:rPr sz="1100" spc="-10" dirty="0">
                <a:latin typeface="Arial MT"/>
                <a:cs typeface="Arial MT"/>
              </a:rPr>
              <a:t>patient</a:t>
            </a:r>
            <a:r>
              <a:rPr sz="1100" dirty="0">
                <a:latin typeface="Arial MT"/>
                <a:cs typeface="Arial MT"/>
              </a:rPr>
              <a:t> with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either</a:t>
            </a:r>
            <a:r>
              <a:rPr sz="1100" dirty="0">
                <a:latin typeface="Arial MT"/>
                <a:cs typeface="Arial MT"/>
              </a:rPr>
              <a:t> a </a:t>
            </a:r>
            <a:r>
              <a:rPr sz="1100" i="1" spc="-45" dirty="0">
                <a:latin typeface="Trebuchet MS"/>
                <a:cs typeface="Trebuchet MS"/>
              </a:rPr>
              <a:t>stroke</a:t>
            </a:r>
            <a:r>
              <a:rPr sz="1100" spc="-45" dirty="0">
                <a:latin typeface="Arial MT"/>
                <a:cs typeface="Arial MT"/>
              </a:rPr>
              <a:t>,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i="1" spc="-30" dirty="0">
                <a:latin typeface="Trebuchet MS"/>
                <a:cs typeface="Trebuchet MS"/>
              </a:rPr>
              <a:t>drug</a:t>
            </a:r>
            <a:r>
              <a:rPr sz="1100" i="1" spc="-25" dirty="0">
                <a:latin typeface="Trebuchet MS"/>
                <a:cs typeface="Trebuchet MS"/>
              </a:rPr>
              <a:t> </a:t>
            </a:r>
            <a:r>
              <a:rPr sz="1100" i="1" spc="-50" dirty="0">
                <a:latin typeface="Trebuchet MS"/>
                <a:cs typeface="Trebuchet MS"/>
              </a:rPr>
              <a:t>overdose</a:t>
            </a:r>
            <a:r>
              <a:rPr sz="1100" spc="-50" dirty="0">
                <a:latin typeface="Arial MT"/>
                <a:cs typeface="Arial MT"/>
              </a:rPr>
              <a:t>,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or </a:t>
            </a:r>
            <a:r>
              <a:rPr sz="1100" i="1" spc="-55" dirty="0">
                <a:latin typeface="Trebuchet MS"/>
                <a:cs typeface="Trebuchet MS"/>
              </a:rPr>
              <a:t>epileptic </a:t>
            </a:r>
            <a:r>
              <a:rPr sz="1100" i="1" spc="-70" dirty="0">
                <a:latin typeface="Trebuchet MS"/>
                <a:cs typeface="Trebuchet MS"/>
              </a:rPr>
              <a:t>seizure</a:t>
            </a:r>
            <a:r>
              <a:rPr sz="1100" i="1" spc="-15" dirty="0">
                <a:latin typeface="Trebuchet MS"/>
                <a:cs typeface="Trebuchet MS"/>
              </a:rPr>
              <a:t> </a:t>
            </a:r>
            <a:r>
              <a:rPr sz="1100" spc="-85" dirty="0">
                <a:latin typeface="Arial MT"/>
                <a:cs typeface="Arial MT"/>
              </a:rPr>
              <a:t>based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on</a:t>
            </a:r>
            <a:r>
              <a:rPr sz="1100" spc="-7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their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symptoms.</a:t>
            </a:r>
            <a:r>
              <a:rPr sz="1100" spc="85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We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can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code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this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75" dirty="0">
                <a:latin typeface="Arial MT"/>
                <a:cs typeface="Arial MT"/>
              </a:rPr>
              <a:t>response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95" dirty="0">
                <a:latin typeface="Arial MT"/>
                <a:cs typeface="Arial MT"/>
              </a:rPr>
              <a:t>as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follows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69490" y="843394"/>
            <a:ext cx="339725" cy="18466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650" spc="127" baseline="-25252" dirty="0">
                <a:latin typeface="Cambria"/>
                <a:cs typeface="Cambria"/>
              </a:rPr>
              <a:t> </a:t>
            </a:r>
            <a:r>
              <a:rPr sz="1650" spc="-1050" baseline="5050" dirty="0">
                <a:latin typeface="Cambria"/>
                <a:cs typeface="Cambria"/>
              </a:rPr>
              <a:t>1</a:t>
            </a:r>
            <a:r>
              <a:rPr sz="1650" spc="-112" baseline="-63131" dirty="0">
                <a:latin typeface="Cambria"/>
                <a:cs typeface="Cambria"/>
              </a:rPr>
              <a:t>2</a:t>
            </a:r>
            <a:endParaRPr sz="1650" baseline="-63131" dirty="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11946" y="1001403"/>
            <a:ext cx="643255" cy="18466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100" dirty="0">
                <a:latin typeface="Cambria"/>
                <a:cs typeface="Cambria"/>
              </a:rPr>
              <a:t>𝑌</a:t>
            </a:r>
            <a:r>
              <a:rPr sz="1100" spc="225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=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650" spc="277" baseline="-53030" dirty="0">
                <a:latin typeface="Cambria"/>
                <a:cs typeface="Cambria"/>
              </a:rPr>
              <a:t> </a:t>
            </a:r>
            <a:endParaRPr sz="1650" baseline="-68181" dirty="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30906" y="835353"/>
            <a:ext cx="989330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if</a:t>
            </a:r>
            <a:r>
              <a:rPr sz="1100" spc="9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stroke;</a:t>
            </a:r>
            <a:endParaRPr sz="11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Arial MT"/>
                <a:cs typeface="Arial MT"/>
              </a:rPr>
              <a:t>if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drug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65" dirty="0">
                <a:latin typeface="Arial MT"/>
                <a:cs typeface="Arial MT"/>
              </a:rPr>
              <a:t>overdose;</a:t>
            </a:r>
            <a:endParaRPr sz="1100" dirty="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30906" y="1179498"/>
            <a:ext cx="1242594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if</a:t>
            </a:r>
            <a:r>
              <a:rPr sz="1100" spc="50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epileptic</a:t>
            </a:r>
            <a:r>
              <a:rPr sz="1100" spc="50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seizure.</a:t>
            </a:r>
            <a:endParaRPr sz="1100" dirty="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844" y="1433271"/>
            <a:ext cx="550862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dirty="0">
                <a:latin typeface="Arial MT"/>
                <a:cs typeface="Arial MT"/>
              </a:rPr>
              <a:t>At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this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point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95" dirty="0">
                <a:latin typeface="Arial MT"/>
                <a:cs typeface="Arial MT"/>
              </a:rPr>
              <a:t>we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could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100" dirty="0">
                <a:latin typeface="Arial MT"/>
                <a:cs typeface="Arial MT"/>
              </a:rPr>
              <a:t>use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linear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75" dirty="0">
                <a:latin typeface="Arial MT"/>
                <a:cs typeface="Arial MT"/>
              </a:rPr>
              <a:t>regression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predict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Cambria"/>
                <a:cs typeface="Cambria"/>
              </a:rPr>
              <a:t>𝑌</a:t>
            </a:r>
            <a:r>
              <a:rPr sz="1100" spc="275" dirty="0">
                <a:latin typeface="Cambria"/>
                <a:cs typeface="Cambria"/>
              </a:rPr>
              <a:t> </a:t>
            </a:r>
            <a:r>
              <a:rPr sz="1100" spc="-85" dirty="0">
                <a:latin typeface="Arial MT"/>
                <a:cs typeface="Arial MT"/>
              </a:rPr>
              <a:t>based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on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set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predictors.</a:t>
            </a:r>
            <a:r>
              <a:rPr sz="1100" spc="11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However</a:t>
            </a:r>
            <a:endParaRPr sz="1100" dirty="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951151"/>
            <a:ext cx="65201" cy="6520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209266"/>
            <a:ext cx="65201" cy="6520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25844" y="1517660"/>
            <a:ext cx="5508625" cy="1574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560" marR="2881630" indent="-277495">
              <a:lnSpc>
                <a:spcPct val="154000"/>
              </a:lnSpc>
              <a:spcBef>
                <a:spcPts val="100"/>
              </a:spcBef>
            </a:pPr>
            <a:r>
              <a:rPr sz="1100" spc="-30" dirty="0">
                <a:latin typeface="Arial MT"/>
                <a:cs typeface="Arial MT"/>
              </a:rPr>
              <a:t>there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are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75" dirty="0">
                <a:latin typeface="Arial MT"/>
                <a:cs typeface="Arial MT"/>
              </a:rPr>
              <a:t>several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problems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 this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coding </a:t>
            </a:r>
            <a:r>
              <a:rPr sz="1100" spc="-40" dirty="0">
                <a:latin typeface="Arial MT"/>
                <a:cs typeface="Arial MT"/>
              </a:rPr>
              <a:t>Implies</a:t>
            </a:r>
            <a:r>
              <a:rPr sz="1100" spc="-20" dirty="0">
                <a:latin typeface="Arial MT"/>
                <a:cs typeface="Arial MT"/>
              </a:rPr>
              <a:t> an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ordering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outcomes.</a:t>
            </a:r>
            <a:endParaRPr sz="1100" dirty="0">
              <a:latin typeface="Arial MT"/>
              <a:cs typeface="Arial MT"/>
            </a:endParaRPr>
          </a:p>
          <a:p>
            <a:pPr marL="289560" marR="113030">
              <a:lnSpc>
                <a:spcPct val="102600"/>
              </a:lnSpc>
              <a:spcBef>
                <a:spcPts val="680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difference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between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epileptic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70" dirty="0">
                <a:latin typeface="Arial MT"/>
                <a:cs typeface="Arial MT"/>
              </a:rPr>
              <a:t>seizure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and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stroke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80" dirty="0">
                <a:latin typeface="Arial MT"/>
                <a:cs typeface="Arial MT"/>
              </a:rPr>
              <a:t>versus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stroke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and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drug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80" dirty="0">
                <a:latin typeface="Arial MT"/>
                <a:cs typeface="Arial MT"/>
              </a:rPr>
              <a:t>overdose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is </a:t>
            </a:r>
            <a:r>
              <a:rPr sz="1100" spc="-90" dirty="0">
                <a:latin typeface="Arial MT"/>
                <a:cs typeface="Arial MT"/>
              </a:rPr>
              <a:t>assumed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be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same.</a:t>
            </a:r>
            <a:endParaRPr sz="1100" dirty="0">
              <a:latin typeface="Arial MT"/>
              <a:cs typeface="Arial MT"/>
            </a:endParaRPr>
          </a:p>
          <a:p>
            <a:pPr marL="12700" marR="5080">
              <a:lnSpc>
                <a:spcPct val="102600"/>
              </a:lnSpc>
              <a:spcBef>
                <a:spcPts val="675"/>
              </a:spcBef>
            </a:pPr>
            <a:r>
              <a:rPr sz="1100" dirty="0">
                <a:latin typeface="Arial MT"/>
                <a:cs typeface="Arial MT"/>
              </a:rPr>
              <a:t>A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different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ordering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would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give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completely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different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results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linear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regression.</a:t>
            </a:r>
            <a:r>
              <a:rPr sz="1100" spc="85" dirty="0"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FF0000"/>
                </a:solidFill>
                <a:latin typeface="Arial MT"/>
                <a:cs typeface="Arial MT"/>
              </a:rPr>
              <a:t>There</a:t>
            </a:r>
            <a:r>
              <a:rPr sz="11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FF0000"/>
                </a:solidFill>
                <a:latin typeface="Arial MT"/>
                <a:cs typeface="Arial MT"/>
              </a:rPr>
              <a:t>is 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no</a:t>
            </a:r>
            <a:r>
              <a:rPr sz="11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FF0000"/>
                </a:solidFill>
                <a:latin typeface="Arial MT"/>
                <a:cs typeface="Arial MT"/>
              </a:rPr>
              <a:t>convenient</a:t>
            </a:r>
            <a:r>
              <a:rPr sz="1100" spc="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FF0000"/>
                </a:solidFill>
                <a:latin typeface="Arial MT"/>
                <a:cs typeface="Arial MT"/>
              </a:rPr>
              <a:t>way</a:t>
            </a:r>
            <a:r>
              <a:rPr sz="1100" spc="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to</a:t>
            </a:r>
            <a:r>
              <a:rPr sz="11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FF0000"/>
                </a:solidFill>
                <a:latin typeface="Arial MT"/>
                <a:cs typeface="Arial MT"/>
              </a:rPr>
              <a:t>code</a:t>
            </a:r>
            <a:r>
              <a:rPr sz="1100" spc="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1100" spc="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FF0000"/>
                </a:solidFill>
                <a:latin typeface="Arial MT"/>
                <a:cs typeface="Arial MT"/>
              </a:rPr>
              <a:t>qualitative</a:t>
            </a:r>
            <a:r>
              <a:rPr sz="1100" spc="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FF0000"/>
                </a:solidFill>
                <a:latin typeface="Arial MT"/>
                <a:cs typeface="Arial MT"/>
              </a:rPr>
              <a:t>response</a:t>
            </a:r>
            <a:r>
              <a:rPr sz="11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with</a:t>
            </a:r>
            <a:r>
              <a:rPr sz="1100" spc="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FF0000"/>
                </a:solidFill>
                <a:latin typeface="Arial MT"/>
                <a:cs typeface="Arial MT"/>
              </a:rPr>
              <a:t>more</a:t>
            </a:r>
            <a:r>
              <a:rPr sz="1100" spc="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than</a:t>
            </a:r>
            <a:r>
              <a:rPr sz="1100" spc="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two</a:t>
            </a:r>
            <a:r>
              <a:rPr sz="11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FF0000"/>
                </a:solidFill>
                <a:latin typeface="Arial MT"/>
                <a:cs typeface="Arial MT"/>
              </a:rPr>
              <a:t>levels</a:t>
            </a:r>
            <a:r>
              <a:rPr sz="1100" spc="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FF0000"/>
                </a:solidFill>
                <a:latin typeface="Arial MT"/>
                <a:cs typeface="Arial MT"/>
              </a:rPr>
              <a:t>so</a:t>
            </a:r>
            <a:r>
              <a:rPr sz="1100" spc="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that</a:t>
            </a:r>
            <a:r>
              <a:rPr sz="1100" spc="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Arial MT"/>
                <a:cs typeface="Arial MT"/>
              </a:rPr>
              <a:t>linear </a:t>
            </a:r>
            <a:r>
              <a:rPr sz="1100" spc="-75" dirty="0">
                <a:solidFill>
                  <a:srgbClr val="FF0000"/>
                </a:solidFill>
                <a:latin typeface="Arial MT"/>
                <a:cs typeface="Arial MT"/>
              </a:rPr>
              <a:t>regression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FF0000"/>
                </a:solidFill>
                <a:latin typeface="Arial MT"/>
                <a:cs typeface="Arial MT"/>
              </a:rPr>
              <a:t>can</a:t>
            </a:r>
            <a:r>
              <a:rPr sz="11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FF0000"/>
                </a:solidFill>
                <a:latin typeface="Arial MT"/>
                <a:cs typeface="Arial MT"/>
              </a:rPr>
              <a:t>be</a:t>
            </a:r>
            <a:r>
              <a:rPr sz="11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Arial MT"/>
                <a:cs typeface="Arial MT"/>
              </a:rPr>
              <a:t>used.</a:t>
            </a:r>
            <a:endParaRPr sz="1100" dirty="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14" name="object 14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567355" y="3106011"/>
            <a:ext cx="6254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6.3: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Classification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3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25" dirty="0"/>
              <a:t>32</a:t>
            </a:r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96139ED0-EBC2-13E2-2240-86B3B24D5E20}"/>
              </a:ext>
            </a:extLst>
          </p:cNvPr>
          <p:cNvSpPr txBox="1"/>
          <p:nvPr/>
        </p:nvSpPr>
        <p:spPr>
          <a:xfrm>
            <a:off x="2169490" y="1155716"/>
            <a:ext cx="339725" cy="18466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650" spc="127" baseline="-25252" dirty="0">
                <a:latin typeface="Cambria"/>
                <a:cs typeface="Cambria"/>
              </a:rPr>
              <a:t> </a:t>
            </a:r>
            <a:r>
              <a:rPr lang="en-US" sz="1650" spc="-1050" baseline="5050" dirty="0">
                <a:latin typeface="Cambria"/>
                <a:cs typeface="Cambria"/>
              </a:rPr>
              <a:t>3</a:t>
            </a:r>
            <a:endParaRPr sz="1650" baseline="-63131" dirty="0">
              <a:latin typeface="Cambria"/>
              <a:cs typeface="Cambria"/>
            </a:endParaRP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C30B1B9C-D13A-EEAB-3F8F-BEFCF9940AB8}"/>
              </a:ext>
            </a:extLst>
          </p:cNvPr>
          <p:cNvSpPr/>
          <p:nvPr/>
        </p:nvSpPr>
        <p:spPr>
          <a:xfrm>
            <a:off x="2120900" y="843394"/>
            <a:ext cx="45719" cy="58703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Exercise:</a:t>
            </a:r>
            <a:r>
              <a:rPr spc="65" dirty="0"/>
              <a:t> </a:t>
            </a:r>
            <a:r>
              <a:rPr spc="-10" dirty="0"/>
              <a:t>K-</a:t>
            </a:r>
            <a:r>
              <a:rPr spc="-25" dirty="0"/>
              <a:t>Nearest</a:t>
            </a:r>
            <a:r>
              <a:rPr spc="-65" dirty="0"/>
              <a:t> </a:t>
            </a:r>
            <a:r>
              <a:rPr spc="-40" dirty="0"/>
              <a:t>Neighbours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436052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694167"/>
            <a:ext cx="65201" cy="652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952281"/>
            <a:ext cx="65201" cy="6520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41794" y="1050290"/>
            <a:ext cx="5424805" cy="114427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pc="-50" dirty="0"/>
              <a:t>Open</a:t>
            </a:r>
            <a:r>
              <a:rPr spc="-2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spc="-40" dirty="0"/>
              <a:t>Classification</a:t>
            </a:r>
            <a:r>
              <a:rPr spc="-15" dirty="0"/>
              <a:t> </a:t>
            </a:r>
            <a:r>
              <a:rPr spc="-75" dirty="0"/>
              <a:t>Exercises</a:t>
            </a:r>
            <a:r>
              <a:rPr dirty="0"/>
              <a:t> R</a:t>
            </a:r>
            <a:r>
              <a:rPr spc="-10" dirty="0"/>
              <a:t> </a:t>
            </a:r>
            <a:r>
              <a:rPr spc="-35" dirty="0"/>
              <a:t>Markdown</a:t>
            </a:r>
            <a:r>
              <a:rPr spc="-15" dirty="0"/>
              <a:t> </a:t>
            </a:r>
            <a:r>
              <a:rPr dirty="0"/>
              <a:t>or</a:t>
            </a:r>
            <a:r>
              <a:rPr spc="-10" dirty="0"/>
              <a:t> </a:t>
            </a:r>
            <a:r>
              <a:rPr spc="-25" dirty="0"/>
              <a:t>Jupyter</a:t>
            </a:r>
            <a:r>
              <a:rPr spc="-15" dirty="0"/>
              <a:t> </a:t>
            </a:r>
            <a:r>
              <a:rPr spc="-30" dirty="0"/>
              <a:t>Notebook</a:t>
            </a:r>
            <a:r>
              <a:rPr spc="-10" dirty="0"/>
              <a:t> file.</a:t>
            </a:r>
          </a:p>
          <a:p>
            <a:pPr marL="289560">
              <a:lnSpc>
                <a:spcPct val="100000"/>
              </a:lnSpc>
              <a:spcBef>
                <a:spcPts val="710"/>
              </a:spcBef>
            </a:pPr>
            <a:r>
              <a:rPr spc="-65" dirty="0"/>
              <a:t>Go</a:t>
            </a:r>
            <a:r>
              <a:rPr spc="-10" dirty="0"/>
              <a:t> </a:t>
            </a:r>
            <a:r>
              <a:rPr spc="-45" dirty="0"/>
              <a:t>over</a:t>
            </a:r>
            <a:r>
              <a:rPr spc="-30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spc="-20" dirty="0"/>
              <a:t>“K-</a:t>
            </a:r>
            <a:r>
              <a:rPr spc="-25" dirty="0"/>
              <a:t>Nearest</a:t>
            </a:r>
            <a:r>
              <a:rPr spc="-10" dirty="0"/>
              <a:t> </a:t>
            </a:r>
            <a:r>
              <a:rPr spc="-30" dirty="0"/>
              <a:t>Neighbours”</a:t>
            </a:r>
            <a:r>
              <a:rPr spc="-10" dirty="0"/>
              <a:t> </a:t>
            </a:r>
            <a:r>
              <a:rPr spc="-40" dirty="0"/>
              <a:t>section</a:t>
            </a:r>
            <a:r>
              <a:rPr spc="-15" dirty="0"/>
              <a:t> </a:t>
            </a:r>
            <a:r>
              <a:rPr spc="-20" dirty="0"/>
              <a:t>together</a:t>
            </a:r>
            <a:r>
              <a:rPr spc="-10" dirty="0"/>
              <a:t> </a:t>
            </a:r>
            <a:r>
              <a:rPr spc="-95" dirty="0"/>
              <a:t>as</a:t>
            </a:r>
            <a:r>
              <a:rPr spc="20" dirty="0"/>
              <a:t> </a:t>
            </a:r>
            <a:r>
              <a:rPr dirty="0"/>
              <a:t>a</a:t>
            </a:r>
            <a:r>
              <a:rPr spc="-10" dirty="0"/>
              <a:t> class.</a:t>
            </a:r>
          </a:p>
          <a:p>
            <a:pPr marL="289560" marR="5080">
              <a:lnSpc>
                <a:spcPct val="154000"/>
              </a:lnSpc>
            </a:pPr>
            <a:r>
              <a:rPr dirty="0"/>
              <a:t>5</a:t>
            </a:r>
            <a:r>
              <a:rPr spc="-10" dirty="0"/>
              <a:t> </a:t>
            </a:r>
            <a:r>
              <a:rPr spc="-35" dirty="0"/>
              <a:t>minutes</a:t>
            </a:r>
            <a:r>
              <a:rPr spc="-5" dirty="0"/>
              <a:t> </a:t>
            </a:r>
            <a:r>
              <a:rPr dirty="0"/>
              <a:t>for</a:t>
            </a:r>
            <a:r>
              <a:rPr spc="-10" dirty="0"/>
              <a:t> </a:t>
            </a:r>
            <a:r>
              <a:rPr spc="-40" dirty="0"/>
              <a:t>students</a:t>
            </a:r>
            <a:r>
              <a:rPr spc="-5" dirty="0"/>
              <a:t> </a:t>
            </a:r>
            <a:r>
              <a:rPr dirty="0"/>
              <a:t>to</a:t>
            </a:r>
            <a:r>
              <a:rPr spc="-5" dirty="0"/>
              <a:t> </a:t>
            </a:r>
            <a:r>
              <a:rPr spc="-40" dirty="0"/>
              <a:t>complete</a:t>
            </a:r>
            <a:r>
              <a:rPr spc="-10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spc="-50" dirty="0"/>
              <a:t>questions</a:t>
            </a:r>
            <a:r>
              <a:rPr spc="-5" dirty="0"/>
              <a:t> </a:t>
            </a:r>
            <a:r>
              <a:rPr dirty="0"/>
              <a:t>from</a:t>
            </a:r>
            <a:r>
              <a:rPr spc="-10" dirty="0"/>
              <a:t> </a:t>
            </a:r>
            <a:r>
              <a:rPr spc="-20" dirty="0"/>
              <a:t>“K-</a:t>
            </a:r>
            <a:r>
              <a:rPr spc="-25" dirty="0"/>
              <a:t>Nearest</a:t>
            </a:r>
            <a:r>
              <a:rPr spc="-5" dirty="0"/>
              <a:t> </a:t>
            </a:r>
            <a:r>
              <a:rPr spc="-35" dirty="0"/>
              <a:t>Neighbours”. </a:t>
            </a:r>
            <a:r>
              <a:rPr spc="-55" dirty="0"/>
              <a:t>Questions</a:t>
            </a:r>
            <a:r>
              <a:rPr spc="10" dirty="0"/>
              <a:t> </a:t>
            </a:r>
            <a:r>
              <a:rPr spc="-55" dirty="0"/>
              <a:t>should</a:t>
            </a:r>
            <a:r>
              <a:rPr spc="15" dirty="0"/>
              <a:t> </a:t>
            </a:r>
            <a:r>
              <a:rPr spc="-20" dirty="0"/>
              <a:t>be</a:t>
            </a:r>
            <a:r>
              <a:rPr spc="15" dirty="0"/>
              <a:t> </a:t>
            </a:r>
            <a:r>
              <a:rPr spc="-45" dirty="0"/>
              <a:t>completed</a:t>
            </a:r>
            <a:r>
              <a:rPr spc="15" dirty="0"/>
              <a:t> </a:t>
            </a:r>
            <a:r>
              <a:rPr dirty="0"/>
              <a:t>at</a:t>
            </a:r>
            <a:r>
              <a:rPr spc="15" dirty="0"/>
              <a:t> </a:t>
            </a:r>
            <a:r>
              <a:rPr spc="-60" dirty="0"/>
              <a:t>home</a:t>
            </a:r>
            <a:r>
              <a:rPr spc="15" dirty="0"/>
              <a:t> </a:t>
            </a:r>
            <a:r>
              <a:rPr dirty="0"/>
              <a:t>if</a:t>
            </a:r>
            <a:r>
              <a:rPr spc="10" dirty="0"/>
              <a:t> </a:t>
            </a:r>
            <a:r>
              <a:rPr dirty="0"/>
              <a:t>time</a:t>
            </a:r>
            <a:r>
              <a:rPr spc="15" dirty="0"/>
              <a:t> </a:t>
            </a:r>
            <a:r>
              <a:rPr spc="-80" dirty="0"/>
              <a:t>does</a:t>
            </a:r>
            <a:r>
              <a:rPr spc="15" dirty="0"/>
              <a:t> </a:t>
            </a:r>
            <a:r>
              <a:rPr dirty="0"/>
              <a:t>not</a:t>
            </a:r>
            <a:r>
              <a:rPr spc="15" dirty="0"/>
              <a:t> </a:t>
            </a:r>
            <a:r>
              <a:rPr spc="-10" dirty="0"/>
              <a:t>allow.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8" name="object 8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209032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567355" y="3106011"/>
            <a:ext cx="6254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6.3: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Classification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30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32</a:t>
            </a: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hink-cell data - do not delete" hidden="1">
            <a:extLst>
              <a:ext uri="{FF2B5EF4-FFF2-40B4-BE49-F238E27FC236}">
                <a16:creationId xmlns:a16="http://schemas.microsoft.com/office/drawing/2014/main" id="{0CD234FD-B91C-7449-5D12-9B13341E6FF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820254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06" imgH="608" progId="TCLayout.ActiveDocument.1">
                  <p:embed/>
                </p:oleObj>
              </mc:Choice>
              <mc:Fallback>
                <p:oleObj name="think-cell Slide" r:id="rId3" imgW="606" imgH="608" progId="TCLayout.ActiveDocument.1">
                  <p:embed/>
                  <p:pic>
                    <p:nvPicPr>
                      <p:cNvPr id="1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CD234FD-B91C-7449-5D12-9B13341E6F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95300" y="54486"/>
            <a:ext cx="34734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How</a:t>
            </a:r>
            <a:r>
              <a:rPr spc="-45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spc="-60" dirty="0"/>
              <a:t>choose</a:t>
            </a:r>
            <a:r>
              <a:rPr spc="-35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spc="-30" dirty="0"/>
              <a:t>classification</a:t>
            </a:r>
            <a:r>
              <a:rPr spc="-40" dirty="0"/>
              <a:t> </a:t>
            </a:r>
            <a:r>
              <a:rPr spc="-25" dirty="0"/>
              <a:t>method</a:t>
            </a:r>
          </a:p>
        </p:txBody>
      </p:sp>
      <p:pic>
        <p:nvPicPr>
          <p:cNvPr id="3" name="object 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1536191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165" y="1794306"/>
            <a:ext cx="65201" cy="652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5844" y="1109468"/>
            <a:ext cx="5287645" cy="954107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choice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classification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method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80" dirty="0">
                <a:latin typeface="Arial MT"/>
                <a:cs typeface="Arial MT"/>
              </a:rPr>
              <a:t>depends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on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two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things:</a:t>
            </a:r>
            <a:endParaRPr sz="1100" dirty="0">
              <a:latin typeface="Arial MT"/>
              <a:cs typeface="Arial MT"/>
            </a:endParaRPr>
          </a:p>
          <a:p>
            <a:pPr marL="289560">
              <a:lnSpc>
                <a:spcPct val="100000"/>
              </a:lnSpc>
              <a:spcBef>
                <a:spcPts val="710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true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distribution</a:t>
            </a:r>
            <a:r>
              <a:rPr sz="1100" dirty="0">
                <a:latin typeface="Arial MT"/>
                <a:cs typeface="Arial MT"/>
              </a:rPr>
              <a:t> of the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predictors</a:t>
            </a:r>
            <a:r>
              <a:rPr sz="1100" dirty="0">
                <a:latin typeface="Arial MT"/>
                <a:cs typeface="Arial MT"/>
              </a:rPr>
              <a:t> in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70" dirty="0">
                <a:latin typeface="Arial MT"/>
                <a:cs typeface="Arial MT"/>
              </a:rPr>
              <a:t>each</a:t>
            </a:r>
            <a:r>
              <a:rPr sz="1100" dirty="0">
                <a:latin typeface="Arial MT"/>
                <a:cs typeface="Arial MT"/>
              </a:rPr>
              <a:t> of the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190" dirty="0">
                <a:latin typeface="Cambria"/>
                <a:cs typeface="Cambria"/>
              </a:rPr>
              <a:t>𝐾</a:t>
            </a:r>
            <a:r>
              <a:rPr sz="1100" spc="-85" dirty="0">
                <a:latin typeface="Arial MT"/>
                <a:cs typeface="Arial MT"/>
              </a:rPr>
              <a:t>classes,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and</a:t>
            </a:r>
            <a:endParaRPr sz="1100" dirty="0">
              <a:latin typeface="Arial MT"/>
              <a:cs typeface="Arial MT"/>
            </a:endParaRPr>
          </a:p>
          <a:p>
            <a:pPr marL="289560">
              <a:lnSpc>
                <a:spcPct val="100000"/>
              </a:lnSpc>
              <a:spcBef>
                <a:spcPts val="715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number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training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observations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55" dirty="0">
                <a:latin typeface="Arial MT"/>
                <a:cs typeface="Arial MT"/>
              </a:rPr>
              <a:t>(</a:t>
            </a:r>
            <a:r>
              <a:rPr sz="1100" spc="55" dirty="0">
                <a:latin typeface="Cambria"/>
                <a:cs typeface="Cambria"/>
              </a:rPr>
              <a:t>𝑛</a:t>
            </a:r>
            <a:r>
              <a:rPr sz="1100" spc="55" dirty="0">
                <a:latin typeface="Arial MT"/>
                <a:cs typeface="Arial MT"/>
              </a:rPr>
              <a:t>)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compared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number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predictors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(</a:t>
            </a:r>
            <a:r>
              <a:rPr sz="1100" spc="-20" dirty="0">
                <a:latin typeface="Cambria"/>
                <a:cs typeface="Cambria"/>
              </a:rPr>
              <a:t>𝑝</a:t>
            </a:r>
            <a:r>
              <a:rPr sz="1100" spc="-20" dirty="0">
                <a:latin typeface="Arial MT"/>
                <a:cs typeface="Arial MT"/>
              </a:rPr>
              <a:t>).</a:t>
            </a:r>
            <a:endParaRPr sz="1100" dirty="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209032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567355" y="3106011"/>
            <a:ext cx="6254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6.3: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Classification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31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32</a:t>
            </a: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5" dirty="0"/>
              <a:t>References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pc="-35" dirty="0"/>
              <a:t>Chapter</a:t>
            </a:r>
            <a:r>
              <a:rPr spc="-15" dirty="0"/>
              <a:t> </a:t>
            </a:r>
            <a:r>
              <a:rPr dirty="0"/>
              <a:t>4</a:t>
            </a:r>
            <a:r>
              <a:rPr spc="-15" dirty="0"/>
              <a:t> </a:t>
            </a:r>
            <a:r>
              <a:rPr spc="-45" dirty="0"/>
              <a:t>and</a:t>
            </a:r>
            <a:r>
              <a:rPr spc="-15" dirty="0"/>
              <a:t> </a:t>
            </a:r>
            <a:r>
              <a:rPr spc="-40" dirty="0"/>
              <a:t>section</a:t>
            </a:r>
            <a:r>
              <a:rPr spc="-15" dirty="0"/>
              <a:t> </a:t>
            </a:r>
            <a:r>
              <a:rPr spc="-20" dirty="0"/>
              <a:t>2.2.3</a:t>
            </a:r>
            <a:r>
              <a:rPr spc="-1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spc="-60" dirty="0"/>
              <a:t>ISLR2</a:t>
            </a:r>
            <a:r>
              <a:rPr spc="-15" dirty="0"/>
              <a:t> </a:t>
            </a:r>
            <a:r>
              <a:rPr spc="-45" dirty="0"/>
              <a:t>and</a:t>
            </a:r>
            <a:r>
              <a:rPr spc="-15" dirty="0"/>
              <a:t> </a:t>
            </a:r>
            <a:r>
              <a:rPr spc="-25" dirty="0"/>
              <a:t>ISLP</a:t>
            </a:r>
            <a:r>
              <a:rPr spc="-10" dirty="0"/>
              <a:t> books:</a:t>
            </a:r>
          </a:p>
          <a:p>
            <a:pPr marL="12700" marR="5080">
              <a:lnSpc>
                <a:spcPct val="102600"/>
              </a:lnSpc>
              <a:spcBef>
                <a:spcPts val="675"/>
              </a:spcBef>
            </a:pPr>
            <a:r>
              <a:rPr spc="-75" dirty="0"/>
              <a:t>James,</a:t>
            </a:r>
            <a:r>
              <a:rPr spc="5" dirty="0"/>
              <a:t> </a:t>
            </a:r>
            <a:r>
              <a:rPr spc="-40" dirty="0"/>
              <a:t>Gareth,</a:t>
            </a:r>
            <a:r>
              <a:rPr spc="10" dirty="0"/>
              <a:t> </a:t>
            </a:r>
            <a:r>
              <a:rPr dirty="0"/>
              <a:t>et</a:t>
            </a:r>
            <a:r>
              <a:rPr spc="10" dirty="0"/>
              <a:t> </a:t>
            </a:r>
            <a:r>
              <a:rPr dirty="0"/>
              <a:t>al.</a:t>
            </a:r>
            <a:r>
              <a:rPr spc="10" dirty="0"/>
              <a:t> </a:t>
            </a:r>
            <a:r>
              <a:rPr spc="-20" dirty="0"/>
              <a:t>“Classification.”</a:t>
            </a:r>
            <a:r>
              <a:rPr spc="110" dirty="0"/>
              <a:t> </a:t>
            </a:r>
            <a:r>
              <a:rPr dirty="0"/>
              <a:t>An</a:t>
            </a:r>
            <a:r>
              <a:rPr spc="5" dirty="0"/>
              <a:t> </a:t>
            </a:r>
            <a:r>
              <a:rPr spc="-10" dirty="0"/>
              <a:t>Introduction</a:t>
            </a:r>
            <a:r>
              <a:rPr spc="10" dirty="0"/>
              <a:t> </a:t>
            </a:r>
            <a:r>
              <a:rPr dirty="0"/>
              <a:t>to</a:t>
            </a:r>
            <a:r>
              <a:rPr spc="10" dirty="0"/>
              <a:t> </a:t>
            </a:r>
            <a:r>
              <a:rPr spc="-20" dirty="0"/>
              <a:t>Statistical</a:t>
            </a:r>
            <a:r>
              <a:rPr spc="10" dirty="0"/>
              <a:t> </a:t>
            </a:r>
            <a:r>
              <a:rPr spc="-35" dirty="0"/>
              <a:t>Learning:</a:t>
            </a:r>
            <a:r>
              <a:rPr spc="110" dirty="0"/>
              <a:t> </a:t>
            </a:r>
            <a:r>
              <a:rPr spc="-20" dirty="0"/>
              <a:t>with </a:t>
            </a:r>
            <a:r>
              <a:rPr spc="-30" dirty="0"/>
              <a:t>Applications </a:t>
            </a:r>
            <a:r>
              <a:rPr dirty="0"/>
              <a:t>in</a:t>
            </a:r>
            <a:r>
              <a:rPr spc="-25" dirty="0"/>
              <a:t> </a:t>
            </a:r>
            <a:r>
              <a:rPr dirty="0"/>
              <a:t>R,</a:t>
            </a:r>
            <a:r>
              <a:rPr spc="-25" dirty="0"/>
              <a:t> </a:t>
            </a:r>
            <a:r>
              <a:rPr spc="-20" dirty="0"/>
              <a:t>2nd</a:t>
            </a:r>
            <a:r>
              <a:rPr spc="-25" dirty="0"/>
              <a:t> </a:t>
            </a:r>
            <a:r>
              <a:rPr spc="-20" dirty="0"/>
              <a:t>ed.,</a:t>
            </a:r>
            <a:r>
              <a:rPr spc="-25" dirty="0"/>
              <a:t> </a:t>
            </a:r>
            <a:r>
              <a:rPr spc="-40" dirty="0"/>
              <a:t>Springer,</a:t>
            </a:r>
            <a:r>
              <a:rPr spc="-25" dirty="0"/>
              <a:t> </a:t>
            </a:r>
            <a:r>
              <a:rPr spc="-10" dirty="0"/>
              <a:t>2021.</a:t>
            </a:r>
          </a:p>
          <a:p>
            <a:pPr marL="12700" marR="5080">
              <a:lnSpc>
                <a:spcPct val="102600"/>
              </a:lnSpc>
              <a:spcBef>
                <a:spcPts val="680"/>
              </a:spcBef>
            </a:pPr>
            <a:r>
              <a:rPr spc="-75" dirty="0"/>
              <a:t>James,</a:t>
            </a:r>
            <a:r>
              <a:rPr spc="5" dirty="0"/>
              <a:t> </a:t>
            </a:r>
            <a:r>
              <a:rPr spc="-40" dirty="0"/>
              <a:t>Gareth,</a:t>
            </a:r>
            <a:r>
              <a:rPr spc="10" dirty="0"/>
              <a:t> </a:t>
            </a:r>
            <a:r>
              <a:rPr dirty="0"/>
              <a:t>et</a:t>
            </a:r>
            <a:r>
              <a:rPr spc="10" dirty="0"/>
              <a:t> </a:t>
            </a:r>
            <a:r>
              <a:rPr dirty="0"/>
              <a:t>al.</a:t>
            </a:r>
            <a:r>
              <a:rPr spc="10" dirty="0"/>
              <a:t> </a:t>
            </a:r>
            <a:r>
              <a:rPr spc="-20" dirty="0"/>
              <a:t>“Classification.”</a:t>
            </a:r>
            <a:r>
              <a:rPr spc="110" dirty="0"/>
              <a:t> </a:t>
            </a:r>
            <a:r>
              <a:rPr dirty="0"/>
              <a:t>An</a:t>
            </a:r>
            <a:r>
              <a:rPr spc="5" dirty="0"/>
              <a:t> </a:t>
            </a:r>
            <a:r>
              <a:rPr spc="-10" dirty="0"/>
              <a:t>Introduction</a:t>
            </a:r>
            <a:r>
              <a:rPr spc="10" dirty="0"/>
              <a:t> </a:t>
            </a:r>
            <a:r>
              <a:rPr dirty="0"/>
              <a:t>to</a:t>
            </a:r>
            <a:r>
              <a:rPr spc="10" dirty="0"/>
              <a:t> </a:t>
            </a:r>
            <a:r>
              <a:rPr spc="-20" dirty="0"/>
              <a:t>Statistical</a:t>
            </a:r>
            <a:r>
              <a:rPr spc="10" dirty="0"/>
              <a:t> </a:t>
            </a:r>
            <a:r>
              <a:rPr spc="-35" dirty="0"/>
              <a:t>Learning:</a:t>
            </a:r>
            <a:r>
              <a:rPr spc="110" dirty="0"/>
              <a:t> </a:t>
            </a:r>
            <a:r>
              <a:rPr spc="-20" dirty="0"/>
              <a:t>with </a:t>
            </a:r>
            <a:r>
              <a:rPr spc="-30" dirty="0"/>
              <a:t>Applications</a:t>
            </a:r>
            <a:r>
              <a:rPr spc="-20" dirty="0"/>
              <a:t> </a:t>
            </a:r>
            <a:r>
              <a:rPr dirty="0"/>
              <a:t>in</a:t>
            </a:r>
            <a:r>
              <a:rPr spc="-20" dirty="0"/>
              <a:t> </a:t>
            </a:r>
            <a:r>
              <a:rPr spc="-10" dirty="0"/>
              <a:t>Python,</a:t>
            </a:r>
            <a:r>
              <a:rPr spc="-15" dirty="0"/>
              <a:t> </a:t>
            </a:r>
            <a:r>
              <a:rPr spc="-40" dirty="0"/>
              <a:t>Springer,</a:t>
            </a:r>
            <a:r>
              <a:rPr spc="-20" dirty="0"/>
              <a:t> </a:t>
            </a:r>
            <a:r>
              <a:rPr spc="-10" dirty="0"/>
              <a:t>2023.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567355" y="3106011"/>
            <a:ext cx="6254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6.3: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Classification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32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32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Why</a:t>
            </a:r>
            <a:r>
              <a:rPr spc="-55" dirty="0"/>
              <a:t> </a:t>
            </a:r>
            <a:r>
              <a:rPr dirty="0"/>
              <a:t>not</a:t>
            </a:r>
            <a:r>
              <a:rPr spc="-55" dirty="0"/>
              <a:t> </a:t>
            </a:r>
            <a:r>
              <a:rPr spc="-60" dirty="0"/>
              <a:t>use</a:t>
            </a:r>
            <a:r>
              <a:rPr spc="-45" dirty="0"/>
              <a:t> </a:t>
            </a:r>
            <a:r>
              <a:rPr spc="-35" dirty="0"/>
              <a:t>linear</a:t>
            </a:r>
            <a:r>
              <a:rPr spc="-60" dirty="0"/>
              <a:t> </a:t>
            </a:r>
            <a:r>
              <a:rPr spc="-55" dirty="0"/>
              <a:t>regression?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228902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487004"/>
            <a:ext cx="65201" cy="652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2261349"/>
            <a:ext cx="65201" cy="652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2519464"/>
            <a:ext cx="65201" cy="6520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5300" y="761582"/>
            <a:ext cx="5728856" cy="19126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0/1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coding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binary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qualitative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75" dirty="0">
                <a:latin typeface="Arial MT"/>
                <a:cs typeface="Arial MT"/>
              </a:rPr>
              <a:t>response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variable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80" dirty="0">
                <a:latin typeface="Arial MT"/>
                <a:cs typeface="Arial MT"/>
              </a:rPr>
              <a:t>does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not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suffer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100" dirty="0">
                <a:latin typeface="Arial MT"/>
                <a:cs typeface="Arial MT"/>
              </a:rPr>
              <a:t>same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problems.</a:t>
            </a:r>
            <a:endParaRPr sz="11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65" dirty="0">
                <a:latin typeface="Arial MT"/>
                <a:cs typeface="Arial MT"/>
              </a:rPr>
              <a:t>However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probabilities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90" dirty="0">
                <a:latin typeface="Arial MT"/>
                <a:cs typeface="Arial MT"/>
              </a:rPr>
              <a:t>we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obtain</a:t>
            </a:r>
            <a:r>
              <a:rPr sz="1100" dirty="0">
                <a:latin typeface="Arial MT"/>
                <a:cs typeface="Arial MT"/>
              </a:rPr>
              <a:t> will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be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diﬀicult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 </a:t>
            </a:r>
            <a:r>
              <a:rPr sz="1100" spc="-10" dirty="0">
                <a:latin typeface="Arial MT"/>
                <a:cs typeface="Arial MT"/>
              </a:rPr>
              <a:t>interpret</a:t>
            </a:r>
            <a:endParaRPr sz="1100" dirty="0">
              <a:latin typeface="Arial MT"/>
              <a:cs typeface="Arial MT"/>
            </a:endParaRPr>
          </a:p>
          <a:p>
            <a:pPr marL="289560" marR="3995420">
              <a:lnSpc>
                <a:spcPct val="154000"/>
              </a:lnSpc>
            </a:pPr>
            <a:r>
              <a:rPr sz="1100" spc="-45" dirty="0">
                <a:latin typeface="Arial MT"/>
                <a:cs typeface="Arial MT"/>
              </a:rPr>
              <a:t>negative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probabilities </a:t>
            </a:r>
            <a:r>
              <a:rPr sz="1100" spc="-30" dirty="0">
                <a:latin typeface="Arial MT"/>
                <a:cs typeface="Arial MT"/>
              </a:rPr>
              <a:t>probabilities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65" dirty="0">
                <a:latin typeface="Arial MT"/>
                <a:cs typeface="Arial MT"/>
              </a:rPr>
              <a:t>above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1</a:t>
            </a:r>
            <a:endParaRPr sz="1100" dirty="0">
              <a:latin typeface="Arial MT"/>
              <a:cs typeface="Arial MT"/>
            </a:endParaRPr>
          </a:p>
          <a:p>
            <a:pPr marL="12700" marR="5080">
              <a:lnSpc>
                <a:spcPct val="154000"/>
              </a:lnSpc>
            </a:pPr>
            <a:r>
              <a:rPr sz="1100" spc="-45" dirty="0">
                <a:latin typeface="Arial MT"/>
                <a:cs typeface="Arial MT"/>
              </a:rPr>
              <a:t>So,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linear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70" dirty="0">
                <a:latin typeface="Arial MT"/>
                <a:cs typeface="Arial MT"/>
              </a:rPr>
              <a:t>regression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only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able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give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FF0000"/>
                </a:solidFill>
                <a:latin typeface="Arial MT"/>
                <a:cs typeface="Arial MT"/>
              </a:rPr>
              <a:t>crude</a:t>
            </a:r>
            <a:r>
              <a:rPr sz="11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FF0000"/>
                </a:solidFill>
                <a:latin typeface="Arial MT"/>
                <a:cs typeface="Arial MT"/>
              </a:rPr>
              <a:t>estimates</a:t>
            </a:r>
            <a:r>
              <a:rPr sz="11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of</a:t>
            </a:r>
            <a:r>
              <a:rPr sz="11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sz="11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FF0000"/>
                </a:solidFill>
                <a:latin typeface="Arial MT"/>
                <a:cs typeface="Arial MT"/>
              </a:rPr>
              <a:t>probabilities</a:t>
            </a:r>
            <a:r>
              <a:rPr sz="11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for</a:t>
            </a:r>
            <a:r>
              <a:rPr sz="11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11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FF0000"/>
                </a:solidFill>
                <a:latin typeface="Arial MT"/>
                <a:cs typeface="Arial MT"/>
              </a:rPr>
              <a:t>binary</a:t>
            </a:r>
            <a:r>
              <a:rPr sz="11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FF0000"/>
                </a:solidFill>
                <a:latin typeface="Arial MT"/>
                <a:cs typeface="Arial MT"/>
              </a:rPr>
              <a:t>response.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spc="-70" dirty="0">
                <a:latin typeface="Arial MT"/>
                <a:cs typeface="Arial MT"/>
              </a:rPr>
              <a:t>summary,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spc="-90" dirty="0">
                <a:latin typeface="Arial MT"/>
                <a:cs typeface="Arial MT"/>
              </a:rPr>
              <a:t>we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don’t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spc="-100" dirty="0">
                <a:latin typeface="Arial MT"/>
                <a:cs typeface="Arial MT"/>
              </a:rPr>
              <a:t>use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linear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spc="-75" dirty="0">
                <a:latin typeface="Arial MT"/>
                <a:cs typeface="Arial MT"/>
              </a:rPr>
              <a:t>regression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classification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since:</a:t>
            </a:r>
            <a:endParaRPr sz="1100" dirty="0">
              <a:latin typeface="Arial MT"/>
              <a:cs typeface="Arial MT"/>
            </a:endParaRPr>
          </a:p>
          <a:p>
            <a:pPr marL="289560" marR="761365">
              <a:lnSpc>
                <a:spcPct val="154000"/>
              </a:lnSpc>
            </a:pPr>
            <a:r>
              <a:rPr sz="1100" dirty="0">
                <a:latin typeface="Arial MT"/>
                <a:cs typeface="Arial MT"/>
              </a:rPr>
              <a:t>It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80" dirty="0">
                <a:latin typeface="Arial MT"/>
                <a:cs typeface="Arial MT"/>
              </a:rPr>
              <a:t>does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not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work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qualitative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75" dirty="0">
                <a:latin typeface="Arial MT"/>
                <a:cs typeface="Arial MT"/>
              </a:rPr>
              <a:t>response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variable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more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than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2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65" dirty="0">
                <a:latin typeface="Arial MT"/>
                <a:cs typeface="Arial MT"/>
              </a:rPr>
              <a:t>classes.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2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85" dirty="0">
                <a:latin typeface="Arial MT"/>
                <a:cs typeface="Arial MT"/>
              </a:rPr>
              <a:t>classes,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probability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estimates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are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not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meaningful.</a:t>
            </a:r>
            <a:endParaRPr sz="1100" dirty="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567355" y="3106011"/>
            <a:ext cx="6254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6.3: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Classification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4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25" dirty="0"/>
              <a:t>32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Logistic</a:t>
            </a:r>
            <a:r>
              <a:rPr spc="-110" dirty="0"/>
              <a:t> </a:t>
            </a:r>
            <a:r>
              <a:rPr spc="-60" dirty="0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645350"/>
            <a:ext cx="5508625" cy="13106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90"/>
              </a:spcBef>
            </a:pPr>
            <a:r>
              <a:rPr sz="1100" spc="-135" dirty="0">
                <a:latin typeface="Arial Black"/>
                <a:cs typeface="Arial Black"/>
              </a:rPr>
              <a:t>Logistic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spc="-155" dirty="0">
                <a:latin typeface="Arial Black"/>
                <a:cs typeface="Arial Black"/>
              </a:rPr>
              <a:t>regression</a:t>
            </a:r>
            <a:r>
              <a:rPr sz="1100" spc="-5" dirty="0">
                <a:latin typeface="Arial Black"/>
                <a:cs typeface="Arial Black"/>
              </a:rPr>
              <a:t> </a:t>
            </a:r>
            <a:r>
              <a:rPr sz="1100" spc="-55" dirty="0">
                <a:latin typeface="Arial MT"/>
                <a:cs typeface="Arial MT"/>
              </a:rPr>
              <a:t>models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probability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that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spc="-75" dirty="0">
                <a:latin typeface="Arial MT"/>
                <a:cs typeface="Arial MT"/>
              </a:rPr>
              <a:t>response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dirty="0">
                <a:latin typeface="Cambria"/>
                <a:cs typeface="Cambria"/>
              </a:rPr>
              <a:t>𝑌</a:t>
            </a:r>
            <a:r>
              <a:rPr sz="1100" spc="305" dirty="0">
                <a:latin typeface="Cambria"/>
                <a:cs typeface="Cambria"/>
              </a:rPr>
              <a:t> </a:t>
            </a:r>
            <a:r>
              <a:rPr sz="1100" spc="-60" dirty="0">
                <a:latin typeface="Arial MT"/>
                <a:cs typeface="Arial MT"/>
              </a:rPr>
              <a:t>belongs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particular </a:t>
            </a:r>
            <a:r>
              <a:rPr sz="1100" spc="-45" dirty="0">
                <a:latin typeface="Arial MT"/>
                <a:cs typeface="Arial MT"/>
              </a:rPr>
              <a:t>category.</a:t>
            </a:r>
            <a:r>
              <a:rPr sz="1100" spc="55" dirty="0">
                <a:latin typeface="Arial MT"/>
                <a:cs typeface="Arial MT"/>
              </a:rPr>
              <a:t> </a:t>
            </a:r>
            <a:r>
              <a:rPr sz="1100" spc="-85" dirty="0">
                <a:latin typeface="Arial MT"/>
                <a:cs typeface="Arial MT"/>
              </a:rPr>
              <a:t>Suppose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105" dirty="0">
                <a:latin typeface="Arial MT"/>
                <a:cs typeface="Arial MT"/>
              </a:rPr>
              <a:t>we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spc="-75" dirty="0">
                <a:latin typeface="Arial MT"/>
                <a:cs typeface="Arial MT"/>
              </a:rPr>
              <a:t>have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qualitative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85" dirty="0">
                <a:latin typeface="Arial MT"/>
                <a:cs typeface="Arial MT"/>
              </a:rPr>
              <a:t>response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Cambria"/>
                <a:cs typeface="Cambria"/>
              </a:rPr>
              <a:t>𝑌</a:t>
            </a:r>
            <a:r>
              <a:rPr sz="1100" spc="280" dirty="0">
                <a:latin typeface="Cambria"/>
                <a:cs typeface="Cambria"/>
              </a:rPr>
              <a:t> </a:t>
            </a:r>
            <a:r>
              <a:rPr sz="1100" dirty="0">
                <a:latin typeface="Arial MT"/>
                <a:cs typeface="Arial MT"/>
              </a:rPr>
              <a:t>that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90" dirty="0">
                <a:latin typeface="Arial MT"/>
                <a:cs typeface="Arial MT"/>
              </a:rPr>
              <a:t>has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two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levels,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65" dirty="0">
                <a:latin typeface="Arial MT"/>
                <a:cs typeface="Arial MT"/>
              </a:rPr>
              <a:t>coded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110" dirty="0">
                <a:latin typeface="Arial MT"/>
                <a:cs typeface="Arial MT"/>
              </a:rPr>
              <a:t>as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and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1,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and </a:t>
            </a:r>
            <a:r>
              <a:rPr sz="1100" spc="-65" dirty="0">
                <a:latin typeface="Arial MT"/>
                <a:cs typeface="Arial MT"/>
              </a:rPr>
              <a:t>one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predictor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variable.</a:t>
            </a:r>
            <a:r>
              <a:rPr sz="1100" spc="95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We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want</a:t>
            </a:r>
            <a:r>
              <a:rPr sz="1100" dirty="0">
                <a:latin typeface="Arial MT"/>
                <a:cs typeface="Arial MT"/>
              </a:rPr>
              <a:t> to </a:t>
            </a:r>
            <a:r>
              <a:rPr sz="1100" spc="-10" dirty="0">
                <a:latin typeface="Arial MT"/>
                <a:cs typeface="Arial MT"/>
              </a:rPr>
              <a:t>model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11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1100" spc="65" dirty="0">
                <a:latin typeface="Cambria"/>
                <a:cs typeface="Cambria"/>
              </a:rPr>
              <a:t>𝑝(𝐸)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=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dirty="0">
                <a:latin typeface="Georgia"/>
                <a:cs typeface="Georgia"/>
              </a:rPr>
              <a:t>Pr</a:t>
            </a:r>
            <a:r>
              <a:rPr sz="1100" dirty="0">
                <a:latin typeface="Cambria"/>
                <a:cs typeface="Cambria"/>
              </a:rPr>
              <a:t>(𝑌</a:t>
            </a:r>
            <a:r>
              <a:rPr sz="1100" spc="295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=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1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∣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spc="125" dirty="0">
                <a:latin typeface="Cambria"/>
                <a:cs typeface="Cambria"/>
              </a:rPr>
              <a:t>𝐸)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1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</a:pPr>
            <a:r>
              <a:rPr sz="1100" spc="-10" dirty="0">
                <a:latin typeface="Arial MT"/>
                <a:cs typeface="Arial MT"/>
              </a:rPr>
              <a:t>The</a:t>
            </a:r>
            <a:r>
              <a:rPr sz="1100" spc="-6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logistic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function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5" dirty="0">
                <a:latin typeface="Arial MT"/>
                <a:cs typeface="Arial MT"/>
              </a:rPr>
              <a:t>keeps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probabilities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70" dirty="0">
                <a:latin typeface="Arial MT"/>
                <a:cs typeface="Arial MT"/>
              </a:rPr>
              <a:t>between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and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1.</a:t>
            </a:r>
            <a:r>
              <a:rPr sz="1100" spc="10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For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85" dirty="0">
                <a:latin typeface="Arial MT"/>
                <a:cs typeface="Arial MT"/>
              </a:rPr>
              <a:t>one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predictor,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function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is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10473" y="2159203"/>
            <a:ext cx="119253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676275" algn="l"/>
              </a:tabLst>
            </a:pPr>
            <a:r>
              <a:rPr sz="1100" spc="65" dirty="0">
                <a:latin typeface="Cambria"/>
                <a:cs typeface="Cambria"/>
              </a:rPr>
              <a:t>𝑝(𝐸)</a:t>
            </a:r>
            <a:r>
              <a:rPr sz="1100" spc="80" dirty="0">
                <a:latin typeface="Cambria"/>
                <a:cs typeface="Cambria"/>
              </a:rPr>
              <a:t> </a:t>
            </a:r>
            <a:r>
              <a:rPr sz="1100" spc="195" dirty="0">
                <a:latin typeface="Cambria"/>
                <a:cs typeface="Cambria"/>
              </a:rPr>
              <a:t>=</a:t>
            </a:r>
            <a:r>
              <a:rPr sz="1100" dirty="0">
                <a:latin typeface="Cambria"/>
                <a:cs typeface="Cambria"/>
              </a:rPr>
              <a:t>	</a:t>
            </a:r>
            <a:r>
              <a:rPr sz="1650" spc="157" baseline="37878" dirty="0">
                <a:latin typeface="Cambria"/>
                <a:cs typeface="Cambria"/>
              </a:rPr>
              <a:t>𝑒</a:t>
            </a:r>
            <a:r>
              <a:rPr sz="1125" spc="157" baseline="85185" dirty="0">
                <a:latin typeface="Cambria"/>
                <a:cs typeface="Cambria"/>
              </a:rPr>
              <a:t>𝛽</a:t>
            </a:r>
            <a:r>
              <a:rPr sz="825" spc="157" baseline="95959" dirty="0">
                <a:latin typeface="Cambria"/>
                <a:cs typeface="Cambria"/>
              </a:rPr>
              <a:t>0</a:t>
            </a:r>
            <a:r>
              <a:rPr sz="1125" spc="157" baseline="85185" dirty="0">
                <a:latin typeface="Cambria"/>
                <a:cs typeface="Cambria"/>
              </a:rPr>
              <a:t>+𝛽</a:t>
            </a:r>
            <a:r>
              <a:rPr sz="825" spc="157" baseline="95959" dirty="0">
                <a:latin typeface="Cambria"/>
                <a:cs typeface="Cambria"/>
              </a:rPr>
              <a:t>1</a:t>
            </a:r>
            <a:r>
              <a:rPr sz="1125" spc="157" baseline="85185" dirty="0">
                <a:latin typeface="Cambria"/>
                <a:cs typeface="Cambria"/>
              </a:rPr>
              <a:t>𝐸</a:t>
            </a:r>
            <a:endParaRPr sz="1125" baseline="85185">
              <a:latin typeface="Cambria"/>
              <a:cs typeface="Cambr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64510" y="2278938"/>
            <a:ext cx="732155" cy="0"/>
          </a:xfrm>
          <a:custGeom>
            <a:avLst/>
            <a:gdLst/>
            <a:ahLst/>
            <a:cxnLst/>
            <a:rect l="l" t="t" r="r" b="b"/>
            <a:pathLst>
              <a:path w="732154">
                <a:moveTo>
                  <a:pt x="0" y="0"/>
                </a:moveTo>
                <a:lnTo>
                  <a:pt x="731735" y="0"/>
                </a:lnTo>
              </a:path>
            </a:pathLst>
          </a:custGeom>
          <a:ln w="57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726410" y="2215451"/>
            <a:ext cx="79946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650" baseline="-17676" dirty="0">
                <a:latin typeface="Cambria"/>
                <a:cs typeface="Cambria"/>
              </a:rPr>
              <a:t>1</a:t>
            </a:r>
            <a:r>
              <a:rPr sz="1650" spc="-37" baseline="-17676" dirty="0">
                <a:latin typeface="Cambria"/>
                <a:cs typeface="Cambria"/>
              </a:rPr>
              <a:t> </a:t>
            </a:r>
            <a:r>
              <a:rPr sz="1650" spc="382" baseline="-17676" dirty="0">
                <a:latin typeface="Cambria"/>
                <a:cs typeface="Cambria"/>
              </a:rPr>
              <a:t>+</a:t>
            </a:r>
            <a:r>
              <a:rPr sz="1650" spc="-30" baseline="-17676" dirty="0">
                <a:latin typeface="Cambria"/>
                <a:cs typeface="Cambria"/>
              </a:rPr>
              <a:t> </a:t>
            </a:r>
            <a:r>
              <a:rPr sz="1650" spc="157" baseline="-17676" dirty="0">
                <a:latin typeface="Cambria"/>
                <a:cs typeface="Cambria"/>
              </a:rPr>
              <a:t>𝑒</a:t>
            </a:r>
            <a:r>
              <a:rPr sz="750" spc="105" dirty="0">
                <a:latin typeface="Cambria"/>
                <a:cs typeface="Cambria"/>
              </a:rPr>
              <a:t>𝛽</a:t>
            </a:r>
            <a:r>
              <a:rPr sz="825" spc="157" baseline="-20202" dirty="0">
                <a:latin typeface="Cambria"/>
                <a:cs typeface="Cambria"/>
              </a:rPr>
              <a:t>0</a:t>
            </a:r>
            <a:r>
              <a:rPr sz="750" spc="105" dirty="0">
                <a:latin typeface="Cambria"/>
                <a:cs typeface="Cambria"/>
              </a:rPr>
              <a:t>+𝛽</a:t>
            </a:r>
            <a:r>
              <a:rPr sz="825" spc="157" baseline="-20202" dirty="0">
                <a:latin typeface="Cambria"/>
                <a:cs typeface="Cambria"/>
              </a:rPr>
              <a:t>1</a:t>
            </a:r>
            <a:r>
              <a:rPr sz="750" spc="105" dirty="0">
                <a:latin typeface="Cambria"/>
                <a:cs typeface="Cambria"/>
              </a:rPr>
              <a:t>𝐸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444" y="2521559"/>
            <a:ext cx="309435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100" spc="-25" dirty="0">
                <a:latin typeface="Arial MT"/>
                <a:cs typeface="Arial MT"/>
              </a:rPr>
              <a:t>As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4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linear</a:t>
            </a:r>
            <a:r>
              <a:rPr sz="1100" spc="45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regression,</a:t>
            </a:r>
            <a:r>
              <a:rPr sz="1100" spc="45" dirty="0">
                <a:latin typeface="Arial MT"/>
                <a:cs typeface="Arial MT"/>
              </a:rPr>
              <a:t> </a:t>
            </a:r>
            <a:r>
              <a:rPr sz="1100" spc="-90" dirty="0">
                <a:latin typeface="Arial MT"/>
                <a:cs typeface="Arial MT"/>
              </a:rPr>
              <a:t>we</a:t>
            </a:r>
            <a:r>
              <a:rPr sz="1100" spc="45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are</a:t>
            </a:r>
            <a:r>
              <a:rPr sz="1100" spc="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trying</a:t>
            </a:r>
            <a:r>
              <a:rPr sz="1100" spc="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fit</a:t>
            </a:r>
            <a:r>
              <a:rPr sz="1100" spc="40" dirty="0">
                <a:latin typeface="Arial MT"/>
                <a:cs typeface="Arial MT"/>
              </a:rPr>
              <a:t> </a:t>
            </a:r>
            <a:r>
              <a:rPr sz="1100" dirty="0">
                <a:latin typeface="Cambria"/>
                <a:cs typeface="Cambria"/>
              </a:rPr>
              <a:t>𝛽</a:t>
            </a:r>
            <a:r>
              <a:rPr sz="1125" baseline="-22222" dirty="0">
                <a:latin typeface="Cambria"/>
                <a:cs typeface="Cambria"/>
              </a:rPr>
              <a:t>0</a:t>
            </a:r>
            <a:r>
              <a:rPr sz="1100" dirty="0">
                <a:latin typeface="Cambria"/>
                <a:cs typeface="Cambria"/>
              </a:rPr>
              <a:t>,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spc="-25" dirty="0">
                <a:latin typeface="Cambria"/>
                <a:cs typeface="Cambria"/>
              </a:rPr>
              <a:t>𝛽</a:t>
            </a:r>
            <a:r>
              <a:rPr sz="1125" spc="-37" baseline="-22222" dirty="0">
                <a:latin typeface="Cambria"/>
                <a:cs typeface="Cambria"/>
              </a:rPr>
              <a:t>1</a:t>
            </a:r>
            <a:r>
              <a:rPr sz="1100" spc="-25" dirty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567355" y="3106011"/>
            <a:ext cx="6254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6.3: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Classification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5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25" dirty="0"/>
              <a:t>32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Estimating</a:t>
            </a:r>
            <a:r>
              <a:rPr spc="-35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spc="-65" dirty="0"/>
              <a:t>regression</a:t>
            </a:r>
            <a:r>
              <a:rPr spc="-30" dirty="0"/>
              <a:t> </a:t>
            </a:r>
            <a:r>
              <a:rPr spc="-35" dirty="0"/>
              <a:t>coeﬀicients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744" y="1272463"/>
            <a:ext cx="5542280" cy="5403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165" marR="43180">
              <a:lnSpc>
                <a:spcPct val="102600"/>
              </a:lnSpc>
              <a:spcBef>
                <a:spcPts val="90"/>
              </a:spcBef>
            </a:pPr>
            <a:r>
              <a:rPr sz="1100" dirty="0">
                <a:latin typeface="Cambria"/>
                <a:cs typeface="Cambria"/>
              </a:rPr>
              <a:t>𝛽</a:t>
            </a:r>
            <a:r>
              <a:rPr sz="1125" baseline="-22222" dirty="0">
                <a:latin typeface="Cambria"/>
                <a:cs typeface="Cambria"/>
              </a:rPr>
              <a:t>0</a:t>
            </a:r>
            <a:r>
              <a:rPr sz="1125" spc="187" baseline="-22222" dirty="0">
                <a:latin typeface="Cambria"/>
                <a:cs typeface="Cambria"/>
              </a:rPr>
              <a:t> </a:t>
            </a:r>
            <a:r>
              <a:rPr sz="1100" spc="-45" dirty="0">
                <a:latin typeface="Arial MT"/>
                <a:cs typeface="Arial MT"/>
              </a:rPr>
              <a:t>and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Cambria"/>
                <a:cs typeface="Cambria"/>
              </a:rPr>
              <a:t>𝛽</a:t>
            </a:r>
            <a:r>
              <a:rPr sz="1125" baseline="-22222" dirty="0">
                <a:latin typeface="Cambria"/>
                <a:cs typeface="Cambria"/>
              </a:rPr>
              <a:t>1</a:t>
            </a:r>
            <a:r>
              <a:rPr sz="1125" spc="270" baseline="-22222" dirty="0">
                <a:latin typeface="Cambria"/>
                <a:cs typeface="Cambria"/>
              </a:rPr>
              <a:t> </a:t>
            </a:r>
            <a:r>
              <a:rPr sz="1100" spc="-60" dirty="0">
                <a:latin typeface="Arial MT"/>
                <a:cs typeface="Arial MT"/>
              </a:rPr>
              <a:t>are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estimated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using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training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data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using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method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called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160" dirty="0">
                <a:latin typeface="Arial Black"/>
                <a:cs typeface="Arial Black"/>
              </a:rPr>
              <a:t>maximum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spc="-90" dirty="0">
                <a:latin typeface="Arial Black"/>
                <a:cs typeface="Arial Black"/>
              </a:rPr>
              <a:t>likelihood</a:t>
            </a:r>
            <a:r>
              <a:rPr sz="1100" spc="-90" dirty="0">
                <a:latin typeface="Arial MT"/>
                <a:cs typeface="Arial MT"/>
              </a:rPr>
              <a:t>. </a:t>
            </a:r>
            <a:r>
              <a:rPr sz="1100" dirty="0">
                <a:latin typeface="Arial MT"/>
                <a:cs typeface="Arial MT"/>
              </a:rPr>
              <a:t>This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involves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maximizing</a:t>
            </a:r>
            <a:r>
              <a:rPr sz="1100" dirty="0">
                <a:latin typeface="Arial MT"/>
                <a:cs typeface="Arial MT"/>
              </a:rPr>
              <a:t> the </a:t>
            </a:r>
            <a:r>
              <a:rPr sz="1100" spc="-30" dirty="0">
                <a:latin typeface="Arial MT"/>
                <a:cs typeface="Arial MT"/>
              </a:rPr>
              <a:t>likelihood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function,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but </a:t>
            </a:r>
            <a:r>
              <a:rPr sz="1100" spc="-90" dirty="0">
                <a:latin typeface="Arial MT"/>
                <a:cs typeface="Arial MT"/>
              </a:rPr>
              <a:t>we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will not </a:t>
            </a:r>
            <a:r>
              <a:rPr sz="1100" spc="-55" dirty="0">
                <a:latin typeface="Arial MT"/>
                <a:cs typeface="Arial MT"/>
              </a:rPr>
              <a:t>cover</a:t>
            </a:r>
            <a:r>
              <a:rPr sz="1100" dirty="0">
                <a:latin typeface="Arial MT"/>
                <a:cs typeface="Arial MT"/>
              </a:rPr>
              <a:t> the </a:t>
            </a:r>
            <a:r>
              <a:rPr sz="1100" spc="-30" dirty="0">
                <a:latin typeface="Arial MT"/>
                <a:cs typeface="Arial MT"/>
              </a:rPr>
              <a:t>details</a:t>
            </a:r>
            <a:r>
              <a:rPr sz="1100" dirty="0">
                <a:latin typeface="Arial MT"/>
                <a:cs typeface="Arial MT"/>
              </a:rPr>
              <a:t> of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this </a:t>
            </a:r>
            <a:r>
              <a:rPr sz="1100" spc="-10" dirty="0">
                <a:latin typeface="Arial MT"/>
                <a:cs typeface="Arial MT"/>
              </a:rPr>
              <a:t>function.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209032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567355" y="3106011"/>
            <a:ext cx="6254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6.3: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Classification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6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25" dirty="0"/>
              <a:t>32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79"/>
            <a:ext cx="4083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Odds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919147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177262"/>
            <a:ext cx="65201" cy="652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2435377"/>
            <a:ext cx="65201" cy="6520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5044" y="771257"/>
            <a:ext cx="5511800" cy="17735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3500" marR="558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60" dirty="0">
                <a:latin typeface="Arial MT"/>
                <a:cs typeface="Arial MT"/>
              </a:rPr>
              <a:t> </a:t>
            </a:r>
            <a:r>
              <a:rPr sz="1100" spc="-155" dirty="0">
                <a:latin typeface="Arial Black"/>
                <a:cs typeface="Arial Black"/>
              </a:rPr>
              <a:t>odds</a:t>
            </a:r>
            <a:r>
              <a:rPr sz="1100" spc="-5" dirty="0">
                <a:latin typeface="Arial Black"/>
                <a:cs typeface="Arial Black"/>
              </a:rPr>
              <a:t> </a:t>
            </a:r>
            <a:r>
              <a:rPr sz="1100" spc="-70" dirty="0">
                <a:latin typeface="Arial MT"/>
                <a:cs typeface="Arial MT"/>
              </a:rPr>
              <a:t>compares</a:t>
            </a:r>
            <a:r>
              <a:rPr sz="1100" dirty="0">
                <a:latin typeface="Arial MT"/>
                <a:cs typeface="Arial MT"/>
              </a:rPr>
              <a:t> the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probability</a:t>
            </a:r>
            <a:r>
              <a:rPr sz="1100" dirty="0">
                <a:latin typeface="Arial MT"/>
                <a:cs typeface="Arial MT"/>
              </a:rPr>
              <a:t> of a </a:t>
            </a:r>
            <a:r>
              <a:rPr sz="1100" spc="-25" dirty="0">
                <a:latin typeface="Arial MT"/>
                <a:cs typeface="Arial MT"/>
              </a:rPr>
              <a:t>particular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outcome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 the </a:t>
            </a:r>
            <a:r>
              <a:rPr sz="1100" spc="-20" dirty="0">
                <a:latin typeface="Arial MT"/>
                <a:cs typeface="Arial MT"/>
              </a:rPr>
              <a:t>probability</a:t>
            </a:r>
            <a:r>
              <a:rPr sz="1100" dirty="0">
                <a:latin typeface="Arial MT"/>
                <a:cs typeface="Arial MT"/>
              </a:rPr>
              <a:t> of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all the </a:t>
            </a:r>
            <a:r>
              <a:rPr sz="1100" spc="-10" dirty="0">
                <a:latin typeface="Arial MT"/>
                <a:cs typeface="Arial MT"/>
              </a:rPr>
              <a:t>other outcomes.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endParaRPr sz="1100">
              <a:latin typeface="Arial MT"/>
              <a:cs typeface="Arial MT"/>
            </a:endParaRPr>
          </a:p>
          <a:p>
            <a:pPr marL="2188210" marR="2075814">
              <a:lnSpc>
                <a:spcPct val="116100"/>
              </a:lnSpc>
            </a:pPr>
            <a:r>
              <a:rPr sz="1100" u="sng" spc="23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 </a:t>
            </a:r>
            <a:r>
              <a:rPr sz="1100" u="sng" spc="6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𝑝(𝐸)</a:t>
            </a:r>
            <a:r>
              <a:rPr sz="1100" u="sng" spc="24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 </a:t>
            </a:r>
            <a:r>
              <a:rPr sz="1100" spc="180" dirty="0">
                <a:latin typeface="Cambria"/>
                <a:cs typeface="Cambria"/>
              </a:rPr>
              <a:t> </a:t>
            </a:r>
            <a:r>
              <a:rPr sz="1650" spc="382" baseline="-37878" dirty="0">
                <a:latin typeface="Cambria"/>
                <a:cs typeface="Cambria"/>
              </a:rPr>
              <a:t>=</a:t>
            </a:r>
            <a:r>
              <a:rPr sz="1650" spc="104" baseline="-37878" dirty="0">
                <a:latin typeface="Cambria"/>
                <a:cs typeface="Cambria"/>
              </a:rPr>
              <a:t> </a:t>
            </a:r>
            <a:r>
              <a:rPr sz="1650" spc="157" baseline="-37878" dirty="0">
                <a:latin typeface="Cambria"/>
                <a:cs typeface="Cambria"/>
              </a:rPr>
              <a:t>𝑒</a:t>
            </a:r>
            <a:r>
              <a:rPr sz="1125" spc="157" baseline="-25925" dirty="0">
                <a:latin typeface="Cambria"/>
                <a:cs typeface="Cambria"/>
              </a:rPr>
              <a:t>𝛽</a:t>
            </a:r>
            <a:r>
              <a:rPr sz="825" spc="157" baseline="-55555" dirty="0">
                <a:latin typeface="Cambria"/>
                <a:cs typeface="Cambria"/>
              </a:rPr>
              <a:t>0</a:t>
            </a:r>
            <a:r>
              <a:rPr sz="1125" spc="157" baseline="-25925" dirty="0">
                <a:latin typeface="Cambria"/>
                <a:cs typeface="Cambria"/>
              </a:rPr>
              <a:t>+𝛽</a:t>
            </a:r>
            <a:r>
              <a:rPr sz="825" spc="157" baseline="-55555" dirty="0">
                <a:latin typeface="Cambria"/>
                <a:cs typeface="Cambria"/>
              </a:rPr>
              <a:t>1</a:t>
            </a:r>
            <a:r>
              <a:rPr sz="1125" spc="157" baseline="-25925" dirty="0">
                <a:latin typeface="Cambria"/>
                <a:cs typeface="Cambria"/>
              </a:rPr>
              <a:t>𝐸 </a:t>
            </a:r>
            <a:r>
              <a:rPr sz="1100" dirty="0">
                <a:latin typeface="Cambria"/>
                <a:cs typeface="Cambria"/>
              </a:rPr>
              <a:t>1</a:t>
            </a:r>
            <a:r>
              <a:rPr sz="1100" spc="-25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−</a:t>
            </a:r>
            <a:r>
              <a:rPr sz="1100" spc="-20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𝑝(𝐸)</a:t>
            </a:r>
            <a:endParaRPr sz="1100">
              <a:latin typeface="Cambria"/>
              <a:cs typeface="Cambria"/>
            </a:endParaRPr>
          </a:p>
          <a:p>
            <a:pPr marL="340360">
              <a:lnSpc>
                <a:spcPct val="100000"/>
              </a:lnSpc>
              <a:spcBef>
                <a:spcPts val="1200"/>
              </a:spcBef>
            </a:pPr>
            <a:r>
              <a:rPr sz="1100" spc="-55" dirty="0">
                <a:latin typeface="Arial MT"/>
                <a:cs typeface="Arial MT"/>
              </a:rPr>
              <a:t>takes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70" dirty="0">
                <a:latin typeface="Arial MT"/>
                <a:cs typeface="Arial MT"/>
              </a:rPr>
              <a:t>values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between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(0,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90" dirty="0">
                <a:latin typeface="Cambria"/>
                <a:cs typeface="Cambria"/>
              </a:rPr>
              <a:t>∞</a:t>
            </a:r>
            <a:r>
              <a:rPr sz="1100" spc="90" dirty="0">
                <a:latin typeface="Arial MT"/>
                <a:cs typeface="Arial MT"/>
              </a:rPr>
              <a:t>)</a:t>
            </a:r>
            <a:endParaRPr sz="1100">
              <a:latin typeface="Arial MT"/>
              <a:cs typeface="Arial MT"/>
            </a:endParaRPr>
          </a:p>
          <a:p>
            <a:pPr marL="340360">
              <a:lnSpc>
                <a:spcPct val="100000"/>
              </a:lnSpc>
              <a:spcBef>
                <a:spcPts val="715"/>
              </a:spcBef>
            </a:pPr>
            <a:r>
              <a:rPr sz="1100" spc="-55" dirty="0">
                <a:latin typeface="Arial MT"/>
                <a:cs typeface="Arial MT"/>
              </a:rPr>
              <a:t>odds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70" dirty="0">
                <a:latin typeface="Arial MT"/>
                <a:cs typeface="Arial MT"/>
              </a:rPr>
              <a:t>close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 0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170" dirty="0">
                <a:latin typeface="Cambria"/>
                <a:cs typeface="Cambria"/>
              </a:rPr>
              <a:t>⇒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spc="-35" dirty="0">
                <a:latin typeface="Arial MT"/>
                <a:cs typeface="Arial MT"/>
              </a:rPr>
              <a:t>very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low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probability</a:t>
            </a:r>
            <a:r>
              <a:rPr sz="1100" dirty="0">
                <a:latin typeface="Arial MT"/>
                <a:cs typeface="Arial MT"/>
              </a:rPr>
              <a:t> of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 </a:t>
            </a:r>
            <a:r>
              <a:rPr sz="1100" spc="-40" dirty="0">
                <a:latin typeface="Arial MT"/>
                <a:cs typeface="Arial MT"/>
              </a:rPr>
              <a:t>outcome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question</a:t>
            </a:r>
            <a:endParaRPr sz="1100">
              <a:latin typeface="Arial MT"/>
              <a:cs typeface="Arial MT"/>
            </a:endParaRPr>
          </a:p>
          <a:p>
            <a:pPr marL="340360">
              <a:lnSpc>
                <a:spcPct val="100000"/>
              </a:lnSpc>
              <a:spcBef>
                <a:spcPts val="710"/>
              </a:spcBef>
            </a:pPr>
            <a:r>
              <a:rPr sz="1100" spc="-55" dirty="0">
                <a:latin typeface="Arial MT"/>
                <a:cs typeface="Arial MT"/>
              </a:rPr>
              <a:t>odds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much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greater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than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170" dirty="0">
                <a:latin typeface="Cambria"/>
                <a:cs typeface="Cambria"/>
              </a:rPr>
              <a:t>⇒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spc="-35" dirty="0">
                <a:latin typeface="Arial MT"/>
                <a:cs typeface="Arial MT"/>
              </a:rPr>
              <a:t>very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high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probability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outcome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10" dirty="0">
                <a:latin typeface="Arial MT"/>
                <a:cs typeface="Arial MT"/>
              </a:rPr>
              <a:t> question.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8" name="object 8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209032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567355" y="3106011"/>
            <a:ext cx="6254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6.3: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Classification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7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25" dirty="0"/>
              <a:t>32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hink-cell data - do not delete" hidden="1">
            <a:extLst>
              <a:ext uri="{FF2B5EF4-FFF2-40B4-BE49-F238E27FC236}">
                <a16:creationId xmlns:a16="http://schemas.microsoft.com/office/drawing/2014/main" id="{2C63EB8B-C452-B6A2-B306-6A58EFC973A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839268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06" imgH="608" progId="TCLayout.ActiveDocument.1">
                  <p:embed/>
                </p:oleObj>
              </mc:Choice>
              <mc:Fallback>
                <p:oleObj name="think-cell Slide" r:id="rId3" imgW="606" imgH="608" progId="TCLayout.ActiveDocument.1">
                  <p:embed/>
                  <p:pic>
                    <p:nvPicPr>
                      <p:cNvPr id="1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C63EB8B-C452-B6A2-B306-6A58EFC973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79"/>
            <a:ext cx="11112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Log</a:t>
            </a:r>
            <a:r>
              <a:rPr spc="-60" dirty="0"/>
              <a:t> </a:t>
            </a:r>
            <a:r>
              <a:rPr spc="-25" dirty="0"/>
              <a:t>Odds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847672"/>
            <a:ext cx="41808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70" dirty="0">
                <a:latin typeface="Arial MT"/>
                <a:cs typeface="Arial MT"/>
              </a:rPr>
              <a:t> </a:t>
            </a:r>
            <a:r>
              <a:rPr sz="1100" spc="-125" dirty="0">
                <a:latin typeface="Arial Black"/>
                <a:cs typeface="Arial Black"/>
              </a:rPr>
              <a:t>log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spc="-155" dirty="0">
                <a:latin typeface="Arial Black"/>
                <a:cs typeface="Arial Black"/>
              </a:rPr>
              <a:t>odds</a:t>
            </a:r>
            <a:r>
              <a:rPr sz="1100" spc="-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MT"/>
                <a:cs typeface="Arial MT"/>
              </a:rPr>
              <a:t>(or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logit) </a:t>
            </a:r>
            <a:r>
              <a:rPr sz="1100" spc="-10" dirty="0">
                <a:latin typeface="Arial MT"/>
                <a:cs typeface="Arial MT"/>
              </a:rPr>
              <a:t>is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obtained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by</a:t>
            </a:r>
            <a:r>
              <a:rPr sz="1100" dirty="0">
                <a:latin typeface="Arial MT"/>
                <a:cs typeface="Arial MT"/>
              </a:rPr>
              <a:t> taking the </a:t>
            </a:r>
            <a:r>
              <a:rPr sz="1100" spc="-25" dirty="0">
                <a:latin typeface="Arial MT"/>
                <a:cs typeface="Arial MT"/>
              </a:rPr>
              <a:t>logarithm</a:t>
            </a:r>
            <a:r>
              <a:rPr sz="1100" dirty="0">
                <a:latin typeface="Arial MT"/>
                <a:cs typeface="Arial MT"/>
              </a:rPr>
              <a:t> of the </a:t>
            </a:r>
            <a:r>
              <a:rPr sz="1100" spc="-20" dirty="0">
                <a:latin typeface="Arial MT"/>
                <a:cs typeface="Arial MT"/>
              </a:rPr>
              <a:t>odds</a:t>
            </a:r>
            <a:endParaRPr sz="11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4034" y="1236344"/>
            <a:ext cx="2071866" cy="18466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100" spc="-30" dirty="0">
                <a:latin typeface="Georgia"/>
                <a:cs typeface="Georgia"/>
              </a:rPr>
              <a:t>log</a:t>
            </a:r>
            <a:r>
              <a:rPr sz="1100" spc="-80" dirty="0">
                <a:latin typeface="Georgia"/>
                <a:cs typeface="Georgia"/>
              </a:rPr>
              <a:t> </a:t>
            </a:r>
            <a:r>
              <a:rPr sz="1100" spc="395" dirty="0">
                <a:latin typeface="Cambria"/>
                <a:cs typeface="Cambria"/>
              </a:rPr>
              <a:t>(</a:t>
            </a:r>
            <a:r>
              <a:rPr sz="1100" spc="-125" dirty="0">
                <a:latin typeface="Cambria"/>
                <a:cs typeface="Cambria"/>
              </a:rPr>
              <a:t> </a:t>
            </a:r>
            <a:r>
              <a:rPr sz="1650" u="sng" spc="367" baseline="37878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 </a:t>
            </a:r>
            <a:r>
              <a:rPr sz="1650" u="sng" spc="97" baseline="37878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𝑝(𝐸)</a:t>
            </a:r>
            <a:r>
              <a:rPr sz="1650" u="sng" spc="359" baseline="37878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 </a:t>
            </a:r>
            <a:r>
              <a:rPr sz="1100" spc="395" dirty="0">
                <a:latin typeface="Cambria"/>
                <a:cs typeface="Cambria"/>
              </a:rPr>
              <a:t>)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=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𝛽</a:t>
            </a:r>
            <a:r>
              <a:rPr sz="1125" baseline="-22222" dirty="0">
                <a:latin typeface="Cambria"/>
                <a:cs typeface="Cambria"/>
              </a:rPr>
              <a:t>0</a:t>
            </a:r>
            <a:r>
              <a:rPr sz="1125" spc="195" baseline="-22222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+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spc="70" dirty="0">
                <a:latin typeface="Cambria"/>
                <a:cs typeface="Cambria"/>
              </a:rPr>
              <a:t>𝛽</a:t>
            </a:r>
            <a:r>
              <a:rPr sz="1125" spc="104" baseline="-22222" dirty="0">
                <a:latin typeface="Cambria"/>
                <a:cs typeface="Cambria"/>
              </a:rPr>
              <a:t>1</a:t>
            </a:r>
            <a:r>
              <a:rPr sz="1100" spc="70" dirty="0">
                <a:latin typeface="Cambria"/>
                <a:cs typeface="Cambria"/>
              </a:rPr>
              <a:t>𝐸</a:t>
            </a:r>
            <a:endParaRPr sz="1100" dirty="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7532" y="1334261"/>
            <a:ext cx="3892550" cy="10890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34670" algn="ctr">
              <a:lnSpc>
                <a:spcPct val="100000"/>
              </a:lnSpc>
              <a:spcBef>
                <a:spcPts val="120"/>
              </a:spcBef>
            </a:pPr>
            <a:r>
              <a:rPr sz="1100" dirty="0">
                <a:latin typeface="Cambria"/>
                <a:cs typeface="Cambria"/>
              </a:rPr>
              <a:t>1</a:t>
            </a:r>
            <a:r>
              <a:rPr sz="1100" spc="-25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−</a:t>
            </a:r>
            <a:r>
              <a:rPr sz="1100" spc="-20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𝑝(𝐸)</a:t>
            </a:r>
            <a:endParaRPr sz="11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1100" dirty="0">
              <a:latin typeface="Cambria"/>
              <a:cs typeface="Cambria"/>
            </a:endParaRPr>
          </a:p>
          <a:p>
            <a:pPr marL="38100">
              <a:lnSpc>
                <a:spcPct val="100000"/>
              </a:lnSpc>
            </a:pPr>
            <a:r>
              <a:rPr sz="1100" spc="-50" dirty="0">
                <a:latin typeface="Arial MT"/>
                <a:cs typeface="Arial MT"/>
              </a:rPr>
              <a:t>Increasing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240" dirty="0">
                <a:latin typeface="Cambria"/>
                <a:cs typeface="Cambria"/>
              </a:rPr>
              <a:t>𝐸</a:t>
            </a:r>
            <a:r>
              <a:rPr sz="1100" spc="105" dirty="0">
                <a:latin typeface="Cambria"/>
                <a:cs typeface="Cambria"/>
              </a:rPr>
              <a:t> </a:t>
            </a:r>
            <a:r>
              <a:rPr sz="1100" spc="-10" dirty="0">
                <a:latin typeface="Arial MT"/>
                <a:cs typeface="Arial MT"/>
              </a:rPr>
              <a:t>by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65" dirty="0">
                <a:latin typeface="Arial MT"/>
                <a:cs typeface="Arial MT"/>
              </a:rPr>
              <a:t>one</a:t>
            </a:r>
            <a:r>
              <a:rPr sz="1100" dirty="0">
                <a:latin typeface="Arial MT"/>
                <a:cs typeface="Arial MT"/>
              </a:rPr>
              <a:t> unit </a:t>
            </a:r>
            <a:r>
              <a:rPr sz="1100" spc="-85" dirty="0">
                <a:latin typeface="Arial MT"/>
                <a:cs typeface="Arial MT"/>
              </a:rPr>
              <a:t>changes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 </a:t>
            </a:r>
            <a:r>
              <a:rPr sz="1100" spc="-10" dirty="0">
                <a:latin typeface="Arial MT"/>
                <a:cs typeface="Arial MT"/>
              </a:rPr>
              <a:t>log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odds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by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25" dirty="0">
                <a:latin typeface="Cambria"/>
                <a:cs typeface="Cambria"/>
              </a:rPr>
              <a:t>𝛽</a:t>
            </a:r>
            <a:r>
              <a:rPr sz="1125" spc="-37" baseline="-22222" dirty="0">
                <a:latin typeface="Cambria"/>
                <a:cs typeface="Cambria"/>
              </a:rPr>
              <a:t>1</a:t>
            </a:r>
            <a:r>
              <a:rPr sz="1100" spc="-25" dirty="0">
                <a:latin typeface="Arial MT"/>
                <a:cs typeface="Arial MT"/>
              </a:rPr>
              <a:t>.</a:t>
            </a:r>
            <a:endParaRPr sz="1100" dirty="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715"/>
              </a:spcBef>
            </a:pPr>
            <a:r>
              <a:rPr sz="1100" dirty="0">
                <a:latin typeface="Arial MT"/>
                <a:cs typeface="Arial MT"/>
              </a:rPr>
              <a:t>If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Cambria"/>
                <a:cs typeface="Cambria"/>
              </a:rPr>
              <a:t>𝛽</a:t>
            </a:r>
            <a:r>
              <a:rPr sz="1125" baseline="-22222" dirty="0">
                <a:latin typeface="Cambria"/>
                <a:cs typeface="Cambria"/>
              </a:rPr>
              <a:t>1</a:t>
            </a:r>
            <a:r>
              <a:rPr sz="1125" spc="292" baseline="-22222" dirty="0">
                <a:latin typeface="Cambria"/>
                <a:cs typeface="Cambria"/>
              </a:rPr>
              <a:t> </a:t>
            </a:r>
            <a:r>
              <a:rPr sz="1100" spc="-10" dirty="0">
                <a:latin typeface="Arial MT"/>
                <a:cs typeface="Arial MT"/>
              </a:rPr>
              <a:t>is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positive,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increasing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240" dirty="0">
                <a:latin typeface="Cambria"/>
                <a:cs typeface="Cambria"/>
              </a:rPr>
              <a:t>𝐸</a:t>
            </a:r>
            <a:r>
              <a:rPr sz="1100" spc="125" dirty="0">
                <a:latin typeface="Cambria"/>
                <a:cs typeface="Cambria"/>
              </a:rPr>
              <a:t> </a:t>
            </a:r>
            <a:r>
              <a:rPr sz="1100" spc="-10" dirty="0">
                <a:latin typeface="Arial MT"/>
                <a:cs typeface="Arial MT"/>
              </a:rPr>
              <a:t>is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associated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increasing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45" dirty="0">
                <a:latin typeface="Cambria"/>
                <a:cs typeface="Cambria"/>
              </a:rPr>
              <a:t>𝑝(𝐸)</a:t>
            </a:r>
            <a:endParaRPr sz="1100" dirty="0">
              <a:latin typeface="Cambria"/>
              <a:cs typeface="Cambria"/>
            </a:endParaRPr>
          </a:p>
          <a:p>
            <a:pPr marL="38100">
              <a:lnSpc>
                <a:spcPct val="100000"/>
              </a:lnSpc>
              <a:spcBef>
                <a:spcPts val="710"/>
              </a:spcBef>
            </a:pPr>
            <a:r>
              <a:rPr sz="1100" dirty="0">
                <a:latin typeface="Arial MT"/>
                <a:cs typeface="Arial MT"/>
              </a:rPr>
              <a:t>If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Cambria"/>
                <a:cs typeface="Cambria"/>
              </a:rPr>
              <a:t>𝛽</a:t>
            </a:r>
            <a:r>
              <a:rPr sz="1125" baseline="-22222" dirty="0">
                <a:latin typeface="Cambria"/>
                <a:cs typeface="Cambria"/>
              </a:rPr>
              <a:t>1</a:t>
            </a:r>
            <a:r>
              <a:rPr sz="1125" spc="300" baseline="-22222" dirty="0">
                <a:latin typeface="Cambria"/>
                <a:cs typeface="Cambria"/>
              </a:rPr>
              <a:t> </a:t>
            </a:r>
            <a:r>
              <a:rPr sz="1100" spc="-10" dirty="0">
                <a:latin typeface="Arial MT"/>
                <a:cs typeface="Arial MT"/>
              </a:rPr>
              <a:t>is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negative,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increasing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240" dirty="0">
                <a:latin typeface="Cambria"/>
                <a:cs typeface="Cambria"/>
              </a:rPr>
              <a:t>𝐸</a:t>
            </a:r>
            <a:r>
              <a:rPr sz="1100" spc="130" dirty="0">
                <a:latin typeface="Cambria"/>
                <a:cs typeface="Cambria"/>
              </a:rPr>
              <a:t> </a:t>
            </a:r>
            <a:r>
              <a:rPr sz="1100" spc="-10" dirty="0">
                <a:latin typeface="Arial MT"/>
                <a:cs typeface="Arial MT"/>
              </a:rPr>
              <a:t>is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associated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65" dirty="0">
                <a:latin typeface="Arial MT"/>
                <a:cs typeface="Arial MT"/>
              </a:rPr>
              <a:t>decreasing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45" dirty="0">
                <a:latin typeface="Cambria"/>
                <a:cs typeface="Cambria"/>
              </a:rPr>
              <a:t>𝑝(𝐸)</a:t>
            </a:r>
            <a:endParaRPr sz="1100" dirty="0">
              <a:latin typeface="Cambria"/>
              <a:cs typeface="Cambria"/>
            </a:endParaRPr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1797672"/>
            <a:ext cx="65201" cy="6520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165" y="2055787"/>
            <a:ext cx="65201" cy="6520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1165" y="2313901"/>
            <a:ext cx="65201" cy="65201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567355" y="3106011"/>
            <a:ext cx="6254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6.3: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Classification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8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32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79"/>
            <a:ext cx="14560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Making</a:t>
            </a:r>
            <a:r>
              <a:rPr spc="-60" dirty="0"/>
              <a:t> </a:t>
            </a:r>
            <a:r>
              <a:rPr spc="-15" dirty="0"/>
              <a:t>Predictions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1197672"/>
            <a:ext cx="5507355" cy="7080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65" dirty="0">
                <a:latin typeface="Arial MT"/>
                <a:cs typeface="Arial MT"/>
              </a:rPr>
              <a:t>Once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 </a:t>
            </a:r>
            <a:r>
              <a:rPr sz="1100" spc="-95" dirty="0">
                <a:latin typeface="Arial MT"/>
                <a:cs typeface="Arial MT"/>
              </a:rPr>
              <a:t>coeﬀicients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70" dirty="0">
                <a:latin typeface="Arial MT"/>
                <a:cs typeface="Arial MT"/>
              </a:rPr>
              <a:t>have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70" dirty="0">
                <a:latin typeface="Arial MT"/>
                <a:cs typeface="Arial MT"/>
              </a:rPr>
              <a:t>been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estimated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predictions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can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be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70" dirty="0">
                <a:latin typeface="Arial MT"/>
                <a:cs typeface="Arial MT"/>
              </a:rPr>
              <a:t>made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any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value</a:t>
            </a:r>
            <a:r>
              <a:rPr sz="1100" dirty="0">
                <a:latin typeface="Arial MT"/>
                <a:cs typeface="Arial MT"/>
              </a:rPr>
              <a:t> of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the </a:t>
            </a:r>
            <a:r>
              <a:rPr sz="1100" spc="-20" dirty="0">
                <a:latin typeface="Arial MT"/>
                <a:cs typeface="Arial MT"/>
              </a:rPr>
              <a:t>predictor.</a:t>
            </a:r>
            <a:r>
              <a:rPr sz="1100" spc="9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Logistic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75" dirty="0">
                <a:latin typeface="Arial MT"/>
                <a:cs typeface="Arial MT"/>
              </a:rPr>
              <a:t>regression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will </a:t>
            </a:r>
            <a:r>
              <a:rPr sz="1100" spc="-45" dirty="0">
                <a:latin typeface="Arial MT"/>
                <a:cs typeface="Arial MT"/>
              </a:rPr>
              <a:t>give</a:t>
            </a:r>
            <a:r>
              <a:rPr sz="1100" dirty="0">
                <a:latin typeface="Arial MT"/>
                <a:cs typeface="Arial MT"/>
              </a:rPr>
              <a:t> the </a:t>
            </a:r>
            <a:r>
              <a:rPr sz="1100" spc="-20" dirty="0">
                <a:latin typeface="Arial MT"/>
                <a:cs typeface="Arial MT"/>
              </a:rPr>
              <a:t>probability</a:t>
            </a:r>
            <a:r>
              <a:rPr sz="1100" dirty="0">
                <a:latin typeface="Arial MT"/>
                <a:cs typeface="Arial MT"/>
              </a:rPr>
              <a:t> of the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outcome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and</a:t>
            </a:r>
            <a:r>
              <a:rPr sz="1100" dirty="0">
                <a:latin typeface="Arial MT"/>
                <a:cs typeface="Arial MT"/>
              </a:rPr>
              <a:t> the </a:t>
            </a:r>
            <a:r>
              <a:rPr sz="1100" spc="-40" dirty="0">
                <a:latin typeface="Arial MT"/>
                <a:cs typeface="Arial MT"/>
              </a:rPr>
              <a:t>classification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will be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according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85" dirty="0">
                <a:latin typeface="Arial MT"/>
                <a:cs typeface="Arial MT"/>
              </a:rPr>
              <a:t>some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threshold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which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80" dirty="0">
                <a:latin typeface="Arial MT"/>
                <a:cs typeface="Arial MT"/>
              </a:rPr>
              <a:t>depends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on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problem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or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how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conservative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the </a:t>
            </a:r>
            <a:r>
              <a:rPr sz="1100" spc="-40" dirty="0">
                <a:latin typeface="Arial MT"/>
                <a:cs typeface="Arial MT"/>
              </a:rPr>
              <a:t>predictions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should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be.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567355" y="3106011"/>
            <a:ext cx="6254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6.3: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Classification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9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32</a:t>
            </a:r>
          </a:p>
        </p:txBody>
      </p:sp>
    </p:spTree>
  </p:cSld>
  <p:clrMapOvr>
    <a:masterClrMapping/>
  </p:clrMapOvr>
  <p:transition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3012</Words>
  <Application>Microsoft Office PowerPoint</Application>
  <PresentationFormat>Custom</PresentationFormat>
  <Paragraphs>296</Paragraphs>
  <Slides>32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 Black</vt:lpstr>
      <vt:lpstr>Arial MT</vt:lpstr>
      <vt:lpstr>Calibri</vt:lpstr>
      <vt:lpstr>Cambria</vt:lpstr>
      <vt:lpstr>Georgia</vt:lpstr>
      <vt:lpstr>Tahoma</vt:lpstr>
      <vt:lpstr>Trebuchet MS</vt:lpstr>
      <vt:lpstr>Office Theme</vt:lpstr>
      <vt:lpstr>think-cell Slide</vt:lpstr>
      <vt:lpstr>PowerPoint Presentation</vt:lpstr>
      <vt:lpstr>Introduction</vt:lpstr>
      <vt:lpstr>Why not use linear regression?</vt:lpstr>
      <vt:lpstr>Why not use linear regression?</vt:lpstr>
      <vt:lpstr>Logistic Regression</vt:lpstr>
      <vt:lpstr>Estimating the regression coeﬀicients</vt:lpstr>
      <vt:lpstr>Odds</vt:lpstr>
      <vt:lpstr>Log Odds</vt:lpstr>
      <vt:lpstr>Making Predictions</vt:lpstr>
      <vt:lpstr>Multiple Predictors</vt:lpstr>
      <vt:lpstr>Exercise: Logistic Regression</vt:lpstr>
      <vt:lpstr>Multinomial logistic regression</vt:lpstr>
      <vt:lpstr>Bayes Classifier</vt:lpstr>
      <vt:lpstr>Why Use Bayes Classifier?</vt:lpstr>
      <vt:lpstr>Linear Discriminant Analysis</vt:lpstr>
      <vt:lpstr>Linear Discriminant Analysis</vt:lpstr>
      <vt:lpstr>Linear Discriminant Analysis for 𝑝 &gt; 1</vt:lpstr>
      <vt:lpstr>Binary Classifiers</vt:lpstr>
      <vt:lpstr>Confusion Matrix</vt:lpstr>
      <vt:lpstr>Threshold</vt:lpstr>
      <vt:lpstr>The ROC (receiver operator characteristics) curve is a method for visualising the errors previously discusses for all possible thresholds.</vt:lpstr>
      <vt:lpstr>Exercise: Linear Discriminant Analysis</vt:lpstr>
      <vt:lpstr>Quadratic Discriminant Analysis</vt:lpstr>
      <vt:lpstr>LDA vs QDA</vt:lpstr>
      <vt:lpstr>Exercise: Quadratic Discriminant Analysis</vt:lpstr>
      <vt:lpstr>Naive Bayes</vt:lpstr>
      <vt:lpstr>Exercise: Naive Bayes</vt:lpstr>
      <vt:lpstr>𝐾-Nearest Neighbours</vt:lpstr>
      <vt:lpstr>𝐾-Nearest Neighbours</vt:lpstr>
      <vt:lpstr>Exercise: K-Nearest Neighbours</vt:lpstr>
      <vt:lpstr>How to choose the classification method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6.3: Classification</dc:title>
  <dc:creator>Navona Calarco</dc:creator>
  <cp:lastModifiedBy>Ebrahim, Kamilah</cp:lastModifiedBy>
  <cp:revision>1</cp:revision>
  <dcterms:created xsi:type="dcterms:W3CDTF">2023-12-26T18:56:13Z</dcterms:created>
  <dcterms:modified xsi:type="dcterms:W3CDTF">2023-12-26T22:24:17Z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2023-11-02T00:00:00Z</vt:filetime>
  </property>
  <property fmtid="{D5CDD505-2E9C-101B-9397-08002B2CF9AE}" pid="3" name="Creator">
    <vt:lpwstr>LaTeX via pandoc</vt:lpwstr>
  </property>
  <property fmtid="{D5CDD505-2E9C-101B-9397-08002B2CF9AE}" pid="4" name="Producer">
    <vt:lpwstr>xdvipdfmx (20220710)</vt:lpwstr>
  </property>
  <property fmtid="{D5CDD505-2E9C-101B-9397-08002B2CF9AE}" pid="5" name="LastSaved">
    <vt:filetime>2023-11-02T00:00:00Z</vt:filetime>
  </property>
  <property fmtid="{D5CDD505-2E9C-101B-9397-08002B2CF9AE}" pid="6" name="MSIP_Label_b0d5c4f4-7a29-4385-b7a5-afbe2154ae6f_Enabled">
    <vt:lpwstr>true</vt:lpwstr>
  </property>
  <property fmtid="{D5CDD505-2E9C-101B-9397-08002B2CF9AE}" pid="7" name="MSIP_Label_b0d5c4f4-7a29-4385-b7a5-afbe2154ae6f_SetDate">
    <vt:lpwstr>2023-12-26T20:58:44Z</vt:lpwstr>
  </property>
  <property fmtid="{D5CDD505-2E9C-101B-9397-08002B2CF9AE}" pid="8" name="MSIP_Label_b0d5c4f4-7a29-4385-b7a5-afbe2154ae6f_Method">
    <vt:lpwstr>Standard</vt:lpwstr>
  </property>
  <property fmtid="{D5CDD505-2E9C-101B-9397-08002B2CF9AE}" pid="9" name="MSIP_Label_b0d5c4f4-7a29-4385-b7a5-afbe2154ae6f_Name">
    <vt:lpwstr>Confidential</vt:lpwstr>
  </property>
  <property fmtid="{D5CDD505-2E9C-101B-9397-08002B2CF9AE}" pid="10" name="MSIP_Label_b0d5c4f4-7a29-4385-b7a5-afbe2154ae6f_SiteId">
    <vt:lpwstr>2dfb2f0b-4d21-4268-9559-72926144c918</vt:lpwstr>
  </property>
  <property fmtid="{D5CDD505-2E9C-101B-9397-08002B2CF9AE}" pid="11" name="MSIP_Label_b0d5c4f4-7a29-4385-b7a5-afbe2154ae6f_ActionId">
    <vt:lpwstr>dc13ff5d-6913-4a13-8eee-3d66c33b8edd</vt:lpwstr>
  </property>
  <property fmtid="{D5CDD505-2E9C-101B-9397-08002B2CF9AE}" pid="12" name="MSIP_Label_b0d5c4f4-7a29-4385-b7a5-afbe2154ae6f_ContentBits">
    <vt:lpwstr>0</vt:lpwstr>
  </property>
</Properties>
</file>