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5765800" cy="3244850"/>
  <p:notesSz cx="5765800" cy="3244850"/>
  <p:custDataLst>
    <p:tags r:id="rId25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52016-C70B-4D6F-92F1-D6950EF1D9CC}" v="26" dt="2023-12-28T18:24:55.2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6" d="100"/>
          <a:sy n="206" d="100"/>
        </p:scale>
        <p:origin x="38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9BD52016-C70B-4D6F-92F1-D6950EF1D9CC}"/>
    <pc:docChg chg="custSel addSld modSld modMainMaster replTag">
      <pc:chgData name="Ebrahim, Kamilah" userId="bf238fde-858a-4861-8523-750e6d83bb62" providerId="ADAL" clId="{9BD52016-C70B-4D6F-92F1-D6950EF1D9CC}" dt="2023-12-28T18:24:55.219" v="72"/>
      <pc:docMkLst>
        <pc:docMk/>
      </pc:docMkLst>
      <pc:sldChg chg="modSp mod">
        <pc:chgData name="Ebrahim, Kamilah" userId="bf238fde-858a-4861-8523-750e6d83bb62" providerId="ADAL" clId="{9BD52016-C70B-4D6F-92F1-D6950EF1D9CC}" dt="2023-12-28T18:23:33.073" v="6" actId="14100"/>
        <pc:sldMkLst>
          <pc:docMk/>
          <pc:sldMk cId="0" sldId="256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9BD52016-C70B-4D6F-92F1-D6950EF1D9CC}" dt="2023-12-28T18:23:33.073" v="6" actId="1410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3:36.438" v="7" actId="14100"/>
        <pc:sldMkLst>
          <pc:docMk/>
          <pc:sldMk cId="0" sldId="257"/>
        </pc:sldMkLst>
        <pc:spChg chg="mod">
          <ac:chgData name="Ebrahim, Kamilah" userId="bf238fde-858a-4861-8523-750e6d83bb62" providerId="ADAL" clId="{9BD52016-C70B-4D6F-92F1-D6950EF1D9CC}" dt="2023-12-28T18:22:41.608" v="0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Ebrahim, Kamilah" userId="bf238fde-858a-4861-8523-750e6d83bb62" providerId="ADAL" clId="{9BD52016-C70B-4D6F-92F1-D6950EF1D9CC}" dt="2023-12-28T18:23:36.438" v="7" actId="14100"/>
          <ac:spMkLst>
            <pc:docMk/>
            <pc:sldMk cId="0" sldId="257"/>
            <ac:spMk id="11" creationId="{00000000-0000-0000-0000-000000000000}"/>
          </ac:spMkLst>
        </pc:spChg>
      </pc:sldChg>
      <pc:sldChg chg="addSp modSp mod">
        <pc:chgData name="Ebrahim, Kamilah" userId="bf238fde-858a-4861-8523-750e6d83bb62" providerId="ADAL" clId="{9BD52016-C70B-4D6F-92F1-D6950EF1D9CC}" dt="2023-12-28T18:24:37.162" v="34"/>
        <pc:sldMkLst>
          <pc:docMk/>
          <pc:sldMk cId="0" sldId="258"/>
        </pc:sldMkLst>
        <pc:spChg chg="mod">
          <ac:chgData name="Ebrahim, Kamilah" userId="bf238fde-858a-4861-8523-750e6d83bb62" providerId="ADAL" clId="{9BD52016-C70B-4D6F-92F1-D6950EF1D9CC}" dt="2023-12-28T18:24:36.526" v="1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Ebrahim, Kamilah" userId="bf238fde-858a-4861-8523-750e6d83bb62" providerId="ADAL" clId="{9BD52016-C70B-4D6F-92F1-D6950EF1D9CC}" dt="2023-12-28T18:23:45.009" v="10" actId="14100"/>
          <ac:spMkLst>
            <pc:docMk/>
            <pc:sldMk cId="0" sldId="258"/>
            <ac:spMk id="17" creationId="{00000000-0000-0000-0000-000000000000}"/>
          </ac:spMkLst>
        </pc:spChg>
        <pc:graphicFrameChg chg="add mod ord modVis replST">
          <ac:chgData name="Ebrahim, Kamilah" userId="bf238fde-858a-4861-8523-750e6d83bb62" providerId="ADAL" clId="{9BD52016-C70B-4D6F-92F1-D6950EF1D9CC}" dt="2023-12-28T18:24:37.162" v="34"/>
          <ac:graphicFrameMkLst>
            <pc:docMk/>
            <pc:sldMk cId="0" sldId="258"/>
            <ac:graphicFrameMk id="20" creationId="{48019D1B-9A22-CE97-2795-9CF87DC348C6}"/>
          </ac:graphicFrameMkLst>
        </pc:graphicFrameChg>
      </pc:sldChg>
      <pc:sldChg chg="modSp mod">
        <pc:chgData name="Ebrahim, Kamilah" userId="bf238fde-858a-4861-8523-750e6d83bb62" providerId="ADAL" clId="{9BD52016-C70B-4D6F-92F1-D6950EF1D9CC}" dt="2023-12-28T18:23:48.535" v="11" actId="14100"/>
        <pc:sldMkLst>
          <pc:docMk/>
          <pc:sldMk cId="0" sldId="259"/>
        </pc:sldMkLst>
        <pc:spChg chg="mod">
          <ac:chgData name="Ebrahim, Kamilah" userId="bf238fde-858a-4861-8523-750e6d83bb62" providerId="ADAL" clId="{9BD52016-C70B-4D6F-92F1-D6950EF1D9CC}" dt="2023-12-28T18:23:48.535" v="11" actId="14100"/>
          <ac:spMkLst>
            <pc:docMk/>
            <pc:sldMk cId="0" sldId="259"/>
            <ac:spMk id="15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3:54.133" v="12" actId="14100"/>
        <pc:sldMkLst>
          <pc:docMk/>
          <pc:sldMk cId="0" sldId="260"/>
        </pc:sldMkLst>
        <pc:spChg chg="mod">
          <ac:chgData name="Ebrahim, Kamilah" userId="bf238fde-858a-4861-8523-750e6d83bb62" providerId="ADAL" clId="{9BD52016-C70B-4D6F-92F1-D6950EF1D9CC}" dt="2023-12-28T18:23:54.133" v="12" actId="14100"/>
          <ac:spMkLst>
            <pc:docMk/>
            <pc:sldMk cId="0" sldId="260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3:57.803" v="13" actId="14100"/>
        <pc:sldMkLst>
          <pc:docMk/>
          <pc:sldMk cId="0" sldId="261"/>
        </pc:sldMkLst>
        <pc:spChg chg="mod">
          <ac:chgData name="Ebrahim, Kamilah" userId="bf238fde-858a-4861-8523-750e6d83bb62" providerId="ADAL" clId="{9BD52016-C70B-4D6F-92F1-D6950EF1D9CC}" dt="2023-12-28T18:23:57.803" v="13" actId="14100"/>
          <ac:spMkLst>
            <pc:docMk/>
            <pc:sldMk cId="0" sldId="261"/>
            <ac:spMk id="18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4:01.216" v="14" actId="14100"/>
        <pc:sldMkLst>
          <pc:docMk/>
          <pc:sldMk cId="0" sldId="262"/>
        </pc:sldMkLst>
        <pc:spChg chg="mod">
          <ac:chgData name="Ebrahim, Kamilah" userId="bf238fde-858a-4861-8523-750e6d83bb62" providerId="ADAL" clId="{9BD52016-C70B-4D6F-92F1-D6950EF1D9CC}" dt="2023-12-28T18:24:01.216" v="14" actId="14100"/>
          <ac:spMkLst>
            <pc:docMk/>
            <pc:sldMk cId="0" sldId="262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4:05.399" v="15" actId="14100"/>
        <pc:sldMkLst>
          <pc:docMk/>
          <pc:sldMk cId="0" sldId="263"/>
        </pc:sldMkLst>
        <pc:spChg chg="mod">
          <ac:chgData name="Ebrahim, Kamilah" userId="bf238fde-858a-4861-8523-750e6d83bb62" providerId="ADAL" clId="{9BD52016-C70B-4D6F-92F1-D6950EF1D9CC}" dt="2023-12-28T18:24:05.399" v="15" actId="14100"/>
          <ac:spMkLst>
            <pc:docMk/>
            <pc:sldMk cId="0" sldId="263"/>
            <ac:spMk id="25" creationId="{00000000-0000-0000-0000-000000000000}"/>
          </ac:spMkLst>
        </pc:spChg>
      </pc:sldChg>
      <pc:sldChg chg="modSp mod">
        <pc:chgData name="Ebrahim, Kamilah" userId="bf238fde-858a-4861-8523-750e6d83bb62" providerId="ADAL" clId="{9BD52016-C70B-4D6F-92F1-D6950EF1D9CC}" dt="2023-12-28T18:24:08.344" v="16" actId="14100"/>
        <pc:sldMkLst>
          <pc:docMk/>
          <pc:sldMk cId="0" sldId="264"/>
        </pc:sldMkLst>
        <pc:spChg chg="mod">
          <ac:chgData name="Ebrahim, Kamilah" userId="bf238fde-858a-4861-8523-750e6d83bb62" providerId="ADAL" clId="{9BD52016-C70B-4D6F-92F1-D6950EF1D9CC}" dt="2023-12-28T18:24:08.344" v="16" actId="14100"/>
          <ac:spMkLst>
            <pc:docMk/>
            <pc:sldMk cId="0" sldId="264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65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65"/>
            <ac:spMk id="9" creationId="{00000000-0000-0000-0000-000000000000}"/>
          </ac:spMkLst>
        </pc:spChg>
      </pc:sldChg>
      <pc:sldChg chg="addSp modSp mod">
        <pc:chgData name="Ebrahim, Kamilah" userId="bf238fde-858a-4861-8523-750e6d83bb62" providerId="ADAL" clId="{9BD52016-C70B-4D6F-92F1-D6950EF1D9CC}" dt="2023-12-28T18:24:55.219" v="72"/>
        <pc:sldMkLst>
          <pc:docMk/>
          <pc:sldMk cId="0" sldId="266"/>
        </pc:sldMkLst>
        <pc:spChg chg="mod">
          <ac:chgData name="Ebrahim, Kamilah" userId="bf238fde-858a-4861-8523-750e6d83bb62" providerId="ADAL" clId="{9BD52016-C70B-4D6F-92F1-D6950EF1D9CC}" dt="2023-12-28T18:24:54.727" v="68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66"/>
            <ac:spMk id="14" creationId="{00000000-0000-0000-0000-000000000000}"/>
          </ac:spMkLst>
        </pc:spChg>
        <pc:graphicFrameChg chg="add mod ord modVis replST">
          <ac:chgData name="Ebrahim, Kamilah" userId="bf238fde-858a-4861-8523-750e6d83bb62" providerId="ADAL" clId="{9BD52016-C70B-4D6F-92F1-D6950EF1D9CC}" dt="2023-12-28T18:24:55.219" v="72"/>
          <ac:graphicFrameMkLst>
            <pc:docMk/>
            <pc:sldMk cId="0" sldId="266"/>
            <ac:graphicFrameMk id="17" creationId="{EF8486B5-8538-F315-C893-A04AD1502FCC}"/>
          </ac:graphicFrameMkLst>
        </pc:graphicFrame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67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67"/>
            <ac:spMk id="28" creationId="{00000000-0000-0000-0000-000000000000}"/>
          </ac:spMkLst>
        </pc:spChg>
        <pc:graphicFrameChg chg="mod">
          <ac:chgData name="Ebrahim, Kamilah" userId="bf238fde-858a-4861-8523-750e6d83bb62" providerId="ADAL" clId="{9BD52016-C70B-4D6F-92F1-D6950EF1D9CC}" dt="2023-12-28T18:23:29.150" v="5"/>
          <ac:graphicFrameMkLst>
            <pc:docMk/>
            <pc:sldMk cId="0" sldId="267"/>
            <ac:graphicFrameMk id="4" creationId="{00000000-0000-0000-0000-000000000000}"/>
          </ac:graphicFrameMkLst>
        </pc:graphicFrame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68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68"/>
            <ac:spMk id="17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69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69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0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0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1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1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2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2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3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3"/>
            <ac:spMk id="20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4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4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5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5"/>
            <ac:spMk id="14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6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6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9BD52016-C70B-4D6F-92F1-D6950EF1D9CC}" dt="2023-12-28T18:23:29.150" v="5"/>
        <pc:sldMkLst>
          <pc:docMk/>
          <pc:sldMk cId="0" sldId="277"/>
        </pc:sld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k cId="0" sldId="277"/>
            <ac:spMk id="8" creationId="{00000000-0000-0000-0000-000000000000}"/>
          </ac:spMkLst>
        </pc:spChg>
      </pc:sldChg>
      <pc:sldChg chg="modSp add mod">
        <pc:chgData name="Ebrahim, Kamilah" userId="bf238fde-858a-4861-8523-750e6d83bb62" providerId="ADAL" clId="{9BD52016-C70B-4D6F-92F1-D6950EF1D9CC}" dt="2023-12-28T18:23:42.397" v="9" actId="14100"/>
        <pc:sldMkLst>
          <pc:docMk/>
          <pc:sldMk cId="3061568133" sldId="278"/>
        </pc:sldMkLst>
        <pc:spChg chg="mod">
          <ac:chgData name="Ebrahim, Kamilah" userId="bf238fde-858a-4861-8523-750e6d83bb62" providerId="ADAL" clId="{9BD52016-C70B-4D6F-92F1-D6950EF1D9CC}" dt="2023-12-28T18:23:00.007" v="4" actId="1076"/>
          <ac:spMkLst>
            <pc:docMk/>
            <pc:sldMk cId="3061568133" sldId="278"/>
            <ac:spMk id="6" creationId="{00000000-0000-0000-0000-000000000000}"/>
          </ac:spMkLst>
        </pc:spChg>
        <pc:spChg chg="mod">
          <ac:chgData name="Ebrahim, Kamilah" userId="bf238fde-858a-4861-8523-750e6d83bb62" providerId="ADAL" clId="{9BD52016-C70B-4D6F-92F1-D6950EF1D9CC}" dt="2023-12-28T18:23:42.397" v="9" actId="14100"/>
          <ac:spMkLst>
            <pc:docMk/>
            <pc:sldMk cId="3061568133" sldId="278"/>
            <ac:spMk id="11" creationId="{00000000-0000-0000-0000-000000000000}"/>
          </ac:spMkLst>
        </pc:spChg>
        <pc:grpChg chg="mod">
          <ac:chgData name="Ebrahim, Kamilah" userId="bf238fde-858a-4861-8523-750e6d83bb62" providerId="ADAL" clId="{9BD52016-C70B-4D6F-92F1-D6950EF1D9CC}" dt="2023-12-28T18:23:39.653" v="8" actId="1076"/>
          <ac:grpSpMkLst>
            <pc:docMk/>
            <pc:sldMk cId="3061568133" sldId="278"/>
            <ac:grpSpMk id="7" creationId="{00000000-0000-0000-0000-000000000000}"/>
          </ac:grpSpMkLst>
        </pc:grpChg>
      </pc:sldChg>
      <pc:sldMasterChg chg="addSp modSp mod modSldLayout">
        <pc:chgData name="Ebrahim, Kamilah" userId="bf238fde-858a-4861-8523-750e6d83bb62" providerId="ADAL" clId="{9BD52016-C70B-4D6F-92F1-D6950EF1D9CC}" dt="2023-12-28T18:24:37.218" v="49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9BD52016-C70B-4D6F-92F1-D6950EF1D9CC}" dt="2023-12-28T18:23:29.150" v="5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9BD52016-C70B-4D6F-92F1-D6950EF1D9CC}" dt="2023-12-28T18:24:37.218" v="49"/>
          <ac:graphicFrameMkLst>
            <pc:docMk/>
            <pc:sldMasterMk cId="0" sldId="2147483648"/>
            <ac:graphicFrameMk id="7" creationId="{438EF774-E9B2-ED85-9CC9-13389634E466}"/>
          </ac:graphicFrameMkLst>
        </pc:graphicFrameChg>
        <pc:sldLayoutChg chg="modSp">
          <pc:chgData name="Ebrahim, Kamilah" userId="bf238fde-858a-4861-8523-750e6d83bb62" providerId="ADAL" clId="{9BD52016-C70B-4D6F-92F1-D6950EF1D9CC}" dt="2023-12-28T18:23:29.150" v="5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9BD52016-C70B-4D6F-92F1-D6950EF1D9CC}" dt="2023-12-28T18:23:29.150" v="5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BD52016-C70B-4D6F-92F1-D6950EF1D9CC}" dt="2023-12-28T18:23:29.150" v="5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9BD52016-C70B-4D6F-92F1-D6950EF1D9CC}" dt="2023-12-28T18:23:29.150" v="5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BD52016-C70B-4D6F-92F1-D6950EF1D9CC}" dt="2023-12-28T18:23:29.150" v="5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9BD52016-C70B-4D6F-92F1-D6950EF1D9CC}" dt="2023-12-28T18:23:29.150" v="5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BD52016-C70B-4D6F-92F1-D6950EF1D9CC}" dt="2023-12-28T18:23:29.150" v="5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9BD52016-C70B-4D6F-92F1-D6950EF1D9CC}" dt="2023-12-28T18:23:29.150" v="5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BD52016-C70B-4D6F-92F1-D6950EF1D9CC}" dt="2023-12-28T18:23:29.150" v="5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9BD52016-C70B-4D6F-92F1-D6950EF1D9CC}" dt="2023-12-28T18:23:29.150" v="5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322643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5807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09063"/>
            <a:ext cx="5584825" cy="471805"/>
          </a:xfrm>
          <a:custGeom>
            <a:avLst/>
            <a:gdLst/>
            <a:ahLst/>
            <a:cxnLst/>
            <a:rect l="l" t="t" r="r" b="b"/>
            <a:pathLst>
              <a:path w="5584825" h="471805">
                <a:moveTo>
                  <a:pt x="5584580" y="0"/>
                </a:moveTo>
                <a:lnTo>
                  <a:pt x="0" y="0"/>
                </a:lnTo>
                <a:lnTo>
                  <a:pt x="0" y="471579"/>
                </a:lnTo>
                <a:lnTo>
                  <a:pt x="5584580" y="471579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0226"/>
            <a:ext cx="5584825" cy="440055"/>
          </a:xfrm>
          <a:custGeom>
            <a:avLst/>
            <a:gdLst/>
            <a:ahLst/>
            <a:cxnLst/>
            <a:rect l="l" t="t" r="r" b="b"/>
            <a:pathLst>
              <a:path w="5584825" h="440055">
                <a:moveTo>
                  <a:pt x="5584580" y="0"/>
                </a:moveTo>
                <a:lnTo>
                  <a:pt x="0" y="0"/>
                </a:lnTo>
                <a:lnTo>
                  <a:pt x="0" y="388815"/>
                </a:lnTo>
                <a:lnTo>
                  <a:pt x="4008" y="408540"/>
                </a:lnTo>
                <a:lnTo>
                  <a:pt x="14922" y="424693"/>
                </a:lnTo>
                <a:lnTo>
                  <a:pt x="31075" y="435607"/>
                </a:lnTo>
                <a:lnTo>
                  <a:pt x="50800" y="439616"/>
                </a:lnTo>
                <a:lnTo>
                  <a:pt x="5533780" y="439616"/>
                </a:lnTo>
                <a:lnTo>
                  <a:pt x="5553505" y="435607"/>
                </a:lnTo>
                <a:lnTo>
                  <a:pt x="5569658" y="424693"/>
                </a:lnTo>
                <a:lnTo>
                  <a:pt x="5580572" y="408540"/>
                </a:lnTo>
                <a:lnTo>
                  <a:pt x="5584580" y="388815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38EF774-E9B2-ED85-9CC9-13389634E4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84137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8EF774-E9B2-ED85-9CC9-13389634E4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79"/>
            <a:ext cx="35306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945107"/>
            <a:ext cx="5410200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slide" Target="slide23.xml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.emf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slide" Target="slide2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09063"/>
            <a:ext cx="5584825" cy="4718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7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6.9: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Survival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Censored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41524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>
                <a:latin typeface="Arial MT"/>
                <a:cs typeface="Arial MT"/>
              </a:rPr>
              <a:t>Kamilah Ebrahim</a:t>
            </a: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10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30" dirty="0"/>
              <a:t>Kaplan-</a:t>
            </a:r>
            <a:r>
              <a:rPr dirty="0"/>
              <a:t>Meier</a:t>
            </a:r>
            <a:r>
              <a:rPr spc="-35" dirty="0"/>
              <a:t> </a:t>
            </a:r>
            <a:r>
              <a:rPr spc="-20" dirty="0"/>
              <a:t>Survival</a:t>
            </a:r>
            <a:r>
              <a:rPr spc="-35" dirty="0"/>
              <a:t> </a:t>
            </a:r>
            <a:r>
              <a:rPr spc="-25" dirty="0"/>
              <a:t>Curve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501459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Analysis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Censored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file.</a:t>
            </a:r>
            <a:endParaRPr sz="1100">
              <a:latin typeface="Arial MT"/>
              <a:cs typeface="Arial MT"/>
            </a:endParaRPr>
          </a:p>
          <a:p>
            <a:pPr marR="34925" algn="ctr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Kaplan-</a:t>
            </a:r>
            <a:r>
              <a:rPr sz="1100" spc="-20" dirty="0">
                <a:latin typeface="Arial MT"/>
                <a:cs typeface="Arial MT"/>
              </a:rPr>
              <a:t>Meier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Curve”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68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35" dirty="0"/>
              <a:t>Log-</a:t>
            </a:r>
            <a:r>
              <a:rPr dirty="0"/>
              <a:t>Rank</a:t>
            </a:r>
            <a:r>
              <a:rPr spc="-30" dirty="0"/>
              <a:t> </a:t>
            </a:r>
            <a:r>
              <a:rPr spc="-25" dirty="0"/>
              <a:t>Test</a:t>
            </a:r>
          </a:p>
        </p:txBody>
      </p:sp>
      <p:sp>
        <p:nvSpPr>
          <p:cNvPr id="3" name="object 3"/>
          <p:cNvSpPr/>
          <p:nvPr/>
        </p:nvSpPr>
        <p:spPr>
          <a:xfrm>
            <a:off x="2736570" y="1614843"/>
            <a:ext cx="631190" cy="28575"/>
          </a:xfrm>
          <a:custGeom>
            <a:avLst/>
            <a:gdLst/>
            <a:ahLst/>
            <a:cxnLst/>
            <a:rect l="l" t="t" r="r" b="b"/>
            <a:pathLst>
              <a:path w="631189" h="28575">
                <a:moveTo>
                  <a:pt x="0" y="0"/>
                </a:moveTo>
                <a:lnTo>
                  <a:pt x="630770" y="0"/>
                </a:lnTo>
              </a:path>
              <a:path w="631189" h="28575">
                <a:moveTo>
                  <a:pt x="154749" y="28549"/>
                </a:moveTo>
                <a:lnTo>
                  <a:pt x="618731" y="28549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83515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log-</a:t>
            </a:r>
            <a:r>
              <a:rPr spc="-10" dirty="0"/>
              <a:t>rank </a:t>
            </a:r>
            <a:r>
              <a:rPr dirty="0"/>
              <a:t>test</a:t>
            </a:r>
            <a:r>
              <a:rPr spc="-15" dirty="0"/>
              <a:t> </a:t>
            </a:r>
            <a:r>
              <a:rPr spc="-50" dirty="0"/>
              <a:t>aims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test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null</a:t>
            </a:r>
            <a:r>
              <a:rPr spc="-10" dirty="0"/>
              <a:t> </a:t>
            </a:r>
            <a:r>
              <a:rPr spc="-50" dirty="0"/>
              <a:t>hypothesis</a:t>
            </a:r>
            <a:r>
              <a:rPr spc="-15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30" dirty="0"/>
              <a:t>there</a:t>
            </a:r>
            <a:r>
              <a:rPr spc="-10" dirty="0"/>
              <a:t> is</a:t>
            </a:r>
            <a:r>
              <a:rPr spc="-15" dirty="0"/>
              <a:t> </a:t>
            </a:r>
            <a:r>
              <a:rPr dirty="0"/>
              <a:t>no</a:t>
            </a:r>
            <a:r>
              <a:rPr spc="-10" dirty="0"/>
              <a:t> </a:t>
            </a:r>
            <a:r>
              <a:rPr spc="-50" dirty="0"/>
              <a:t>difference</a:t>
            </a:r>
            <a:r>
              <a:rPr spc="-10" dirty="0"/>
              <a:t> </a:t>
            </a:r>
            <a:r>
              <a:rPr spc="-60" dirty="0"/>
              <a:t>between</a:t>
            </a:r>
            <a:r>
              <a:rPr spc="-15" dirty="0"/>
              <a:t> </a:t>
            </a:r>
            <a:r>
              <a:rPr spc="-25" dirty="0"/>
              <a:t>two </a:t>
            </a:r>
            <a:r>
              <a:rPr spc="-35" dirty="0"/>
              <a:t>survival</a:t>
            </a:r>
            <a:r>
              <a:rPr spc="-30" dirty="0"/>
              <a:t> </a:t>
            </a:r>
            <a:r>
              <a:rPr spc="-45" dirty="0"/>
              <a:t>curves.</a:t>
            </a:r>
            <a:r>
              <a:rPr spc="6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statistic</a:t>
            </a:r>
            <a:r>
              <a:rPr spc="-25" dirty="0"/>
              <a:t> </a:t>
            </a:r>
            <a:r>
              <a:rPr spc="-10" dirty="0"/>
              <a:t>is</a:t>
            </a:r>
            <a:r>
              <a:rPr spc="-25" dirty="0"/>
              <a:t> </a:t>
            </a:r>
            <a:r>
              <a:rPr spc="-40" dirty="0"/>
              <a:t>computed</a:t>
            </a:r>
            <a:r>
              <a:rPr spc="-30" dirty="0"/>
              <a:t> </a:t>
            </a:r>
            <a:r>
              <a:rPr spc="-20" dirty="0"/>
              <a:t>with</a:t>
            </a:r>
          </a:p>
          <a:p>
            <a:pPr marL="133985" algn="ctr">
              <a:lnSpc>
                <a:spcPct val="100000"/>
              </a:lnSpc>
              <a:spcBef>
                <a:spcPts val="930"/>
              </a:spcBef>
            </a:pPr>
            <a:r>
              <a:rPr sz="1650" baseline="-37878" dirty="0">
                <a:latin typeface="Cambria"/>
                <a:cs typeface="Cambria"/>
              </a:rPr>
              <a:t>𝑊</a:t>
            </a:r>
            <a:r>
              <a:rPr sz="1650" spc="322" baseline="-37878" dirty="0">
                <a:latin typeface="Cambria"/>
                <a:cs typeface="Cambria"/>
              </a:rPr>
              <a:t> </a:t>
            </a:r>
            <a:r>
              <a:rPr sz="1650" spc="382" baseline="-37878" dirty="0">
                <a:latin typeface="Cambria"/>
                <a:cs typeface="Cambria"/>
              </a:rPr>
              <a:t>=</a:t>
            </a:r>
            <a:r>
              <a:rPr sz="1650" spc="270" baseline="-37878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0" dirty="0">
                <a:latin typeface="Georgia"/>
                <a:cs typeface="Georgia"/>
              </a:rPr>
              <a:t>E</a:t>
            </a:r>
            <a:r>
              <a:rPr sz="1100" spc="60" dirty="0">
                <a:latin typeface="Cambria"/>
                <a:cs typeface="Cambria"/>
              </a:rPr>
              <a:t>(𝐸)</a:t>
            </a:r>
            <a:endParaRPr sz="1100">
              <a:latin typeface="Cambria"/>
              <a:cs typeface="Cambria"/>
            </a:endParaRPr>
          </a:p>
          <a:p>
            <a:pPr marL="2647950">
              <a:lnSpc>
                <a:spcPts val="685"/>
              </a:lnSpc>
              <a:spcBef>
                <a:spcPts val="315"/>
              </a:spcBef>
            </a:pPr>
            <a:r>
              <a:rPr spc="345" dirty="0">
                <a:latin typeface="Cambria"/>
                <a:cs typeface="Cambria"/>
              </a:rPr>
              <a:t>√</a:t>
            </a:r>
          </a:p>
          <a:p>
            <a:pPr marL="2790825">
              <a:lnSpc>
                <a:spcPts val="685"/>
              </a:lnSpc>
            </a:pPr>
            <a:r>
              <a:rPr spc="50" dirty="0">
                <a:latin typeface="Georgia"/>
                <a:cs typeface="Georgia"/>
              </a:rPr>
              <a:t>Var</a:t>
            </a:r>
            <a:r>
              <a:rPr spc="50" dirty="0">
                <a:latin typeface="Cambria"/>
                <a:cs typeface="Cambria"/>
              </a:rPr>
              <a:t>(𝐸)</a:t>
            </a:r>
          </a:p>
          <a:p>
            <a:pPr marL="38100" marR="17780">
              <a:lnSpc>
                <a:spcPct val="102600"/>
              </a:lnSpc>
              <a:spcBef>
                <a:spcPts val="1025"/>
              </a:spcBef>
            </a:pPr>
            <a:r>
              <a:rPr spc="-65" dirty="0"/>
              <a:t>where</a:t>
            </a:r>
            <a:r>
              <a:rPr dirty="0"/>
              <a:t> </a:t>
            </a:r>
            <a:r>
              <a:rPr spc="80" dirty="0">
                <a:latin typeface="Georgia"/>
                <a:cs typeface="Georgia"/>
              </a:rPr>
              <a:t>E</a:t>
            </a:r>
            <a:r>
              <a:rPr spc="80" dirty="0">
                <a:latin typeface="Cambria"/>
                <a:cs typeface="Cambria"/>
              </a:rPr>
              <a:t>(𝐸)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spc="60" dirty="0">
                <a:latin typeface="Georgia"/>
                <a:cs typeface="Georgia"/>
              </a:rPr>
              <a:t>Var</a:t>
            </a:r>
            <a:r>
              <a:rPr spc="60" dirty="0">
                <a:latin typeface="Cambria"/>
                <a:cs typeface="Cambria"/>
              </a:rPr>
              <a:t>(𝐸)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-70" dirty="0"/>
              <a:t>are</a:t>
            </a:r>
            <a:r>
              <a:rPr spc="5" dirty="0"/>
              <a:t> </a:t>
            </a:r>
            <a:r>
              <a:rPr dirty="0"/>
              <a:t>the </a:t>
            </a:r>
            <a:r>
              <a:rPr spc="-35" dirty="0"/>
              <a:t>expectation</a:t>
            </a:r>
            <a:r>
              <a:rPr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spc="-55" dirty="0"/>
              <a:t>variance</a:t>
            </a:r>
            <a:r>
              <a:rPr dirty="0"/>
              <a:t> </a:t>
            </a:r>
            <a:r>
              <a:rPr spc="-40" dirty="0"/>
              <a:t>under</a:t>
            </a:r>
            <a:r>
              <a:rPr dirty="0"/>
              <a:t> the</a:t>
            </a:r>
            <a:r>
              <a:rPr spc="5" dirty="0"/>
              <a:t> </a:t>
            </a:r>
            <a:r>
              <a:rPr spc="-50" dirty="0"/>
              <a:t>assumption</a:t>
            </a:r>
            <a:r>
              <a:rPr dirty="0"/>
              <a:t> of the </a:t>
            </a:r>
            <a:r>
              <a:rPr spc="-20" dirty="0"/>
              <a:t>null </a:t>
            </a:r>
            <a:r>
              <a:rPr spc="-10" dirty="0"/>
              <a:t>hypothesis.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EF8486B5-8538-F315-C893-A04AD1502F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3284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8486B5-8538-F315-C893-A04AD1502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797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35"/>
              <a:t>Log-</a:t>
            </a:r>
            <a:r>
              <a:t>Rank</a:t>
            </a:r>
            <a:r>
              <a:rPr spc="-30"/>
              <a:t> </a:t>
            </a:r>
            <a:r>
              <a:rPr spc="-10"/>
              <a:t>Test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27742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5355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79365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2309888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256799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165" y="282610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944" y="505623"/>
            <a:ext cx="5498465" cy="24295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1600" marR="264795">
              <a:lnSpc>
                <a:spcPct val="102600"/>
              </a:lnSpc>
              <a:spcBef>
                <a:spcPts val="55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compare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survival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groups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MT"/>
                <a:cs typeface="Arial MT"/>
              </a:rPr>
              <a:t>people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comparing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two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curves.</a:t>
            </a:r>
            <a:endParaRPr sz="11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Recall:</a:t>
            </a:r>
            <a:endParaRPr sz="11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&lt;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&lt;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⋯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&lt;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𝑑</a:t>
            </a:r>
            <a:r>
              <a:rPr sz="1125" spc="195" baseline="-22222" dirty="0">
                <a:latin typeface="Cambria"/>
                <a:cs typeface="Cambria"/>
              </a:rPr>
              <a:t>𝑛</a:t>
            </a:r>
            <a:r>
              <a:rPr sz="1125" spc="352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Arial MT"/>
                <a:cs typeface="Arial MT"/>
              </a:rPr>
              <a:t>are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unique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times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among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non-</a:t>
            </a:r>
            <a:r>
              <a:rPr sz="1100" spc="-70" dirty="0">
                <a:latin typeface="Arial MT"/>
                <a:cs typeface="Arial MT"/>
              </a:rPr>
              <a:t>censored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individuals.</a:t>
            </a:r>
            <a:endParaRPr sz="11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individuals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risk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Arial MT"/>
                <a:cs typeface="Arial MT"/>
              </a:rPr>
              <a:t>denotes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endParaRPr sz="1125" baseline="-22222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Arial MT"/>
                <a:cs typeface="Arial MT"/>
              </a:rPr>
              <a:t>Now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define:</a:t>
            </a:r>
            <a:endParaRPr sz="11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715"/>
              </a:spcBef>
            </a:pPr>
            <a:r>
              <a:rPr sz="1100" spc="55" dirty="0">
                <a:latin typeface="Cambria"/>
                <a:cs typeface="Cambria"/>
              </a:rPr>
              <a:t>𝜏</a:t>
            </a:r>
            <a:r>
              <a:rPr sz="1125" spc="82" baseline="-22222" dirty="0">
                <a:latin typeface="Cambria"/>
                <a:cs typeface="Cambria"/>
              </a:rPr>
              <a:t>1𝑘</a:t>
            </a:r>
            <a:r>
              <a:rPr sz="1100" spc="5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2𝑘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Arial MT"/>
                <a:cs typeface="Arial MT"/>
              </a:rPr>
              <a:t>are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individuals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risk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 marL="378460" marR="109220">
              <a:lnSpc>
                <a:spcPct val="154000"/>
              </a:lnSpc>
            </a:pP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1𝑘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2𝑘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respectively. </a:t>
            </a:r>
            <a:r>
              <a:rPr sz="1100" spc="-10" dirty="0">
                <a:latin typeface="Arial MT"/>
                <a:cs typeface="Arial MT"/>
              </a:rPr>
              <a:t>Note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1𝑘</a:t>
            </a:r>
            <a:r>
              <a:rPr sz="1125" spc="20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2𝑘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390" baseline="-22222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1𝑘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2𝑘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𝑞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68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35" dirty="0"/>
              <a:t>Log-</a:t>
            </a:r>
            <a:r>
              <a:rPr dirty="0"/>
              <a:t>Rank</a:t>
            </a:r>
            <a:r>
              <a:rPr spc="-30" dirty="0"/>
              <a:t> </a:t>
            </a:r>
            <a:r>
              <a:rPr spc="-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71766"/>
            <a:ext cx="30797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 MT"/>
                <a:cs typeface="Arial MT"/>
              </a:rPr>
              <a:t>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death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following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table: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7908" y="962139"/>
          <a:ext cx="2645409" cy="715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Group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0014">
                        <a:lnSpc>
                          <a:spcPts val="1170"/>
                        </a:lnSpc>
                      </a:pPr>
                      <a:r>
                        <a:rPr sz="1100" spc="-4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Total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Died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Survived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00"/>
                        </a:lnSpc>
                        <a:spcBef>
                          <a:spcPts val="1220"/>
                        </a:spcBef>
                      </a:pPr>
                      <a:r>
                        <a:rPr sz="1100" dirty="0">
                          <a:latin typeface="Cambria"/>
                          <a:cs typeface="Cambria"/>
                        </a:rPr>
                        <a:t>𝜏</a:t>
                      </a:r>
                      <a:r>
                        <a:rPr sz="1100" spc="21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50" spc="-225" baseline="68181" dirty="0">
                          <a:latin typeface="Cambria"/>
                          <a:cs typeface="Cambria"/>
                        </a:rPr>
                        <a:t>𝑞</a:t>
                      </a:r>
                      <a:r>
                        <a:rPr sz="1100" spc="-150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125" spc="-225" baseline="81481" dirty="0">
                          <a:latin typeface="Cambria"/>
                          <a:cs typeface="Cambria"/>
                        </a:rPr>
                        <a:t>1𝑘</a:t>
                      </a:r>
                      <a:r>
                        <a:rPr sz="1100" spc="-150" dirty="0">
                          <a:latin typeface="Cambria"/>
                          <a:cs typeface="Cambria"/>
                        </a:rPr>
                        <a:t>𝑞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42240">
                        <a:lnSpc>
                          <a:spcPts val="630"/>
                        </a:lnSpc>
                      </a:pPr>
                      <a:r>
                        <a:rPr sz="750" spc="-25" dirty="0">
                          <a:latin typeface="Cambria"/>
                          <a:cs typeface="Cambria"/>
                        </a:rPr>
                        <a:t>1𝑘</a:t>
                      </a:r>
                      <a:r>
                        <a:rPr sz="1650" spc="-37" baseline="-55555" dirty="0">
                          <a:latin typeface="Cambria"/>
                          <a:cs typeface="Cambria"/>
                        </a:rPr>
                        <a:t>𝜏</a:t>
                      </a:r>
                      <a:endParaRPr sz="1650" baseline="-55555">
                        <a:latin typeface="Cambria"/>
                        <a:cs typeface="Cambria"/>
                      </a:endParaRPr>
                    </a:p>
                  </a:txBody>
                  <a:tcPr marL="0" marR="0" marT="15494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71120" algn="ctr">
                        <a:lnSpc>
                          <a:spcPts val="800"/>
                        </a:lnSpc>
                      </a:pPr>
                      <a:r>
                        <a:rPr sz="750" spc="-25" dirty="0">
                          <a:latin typeface="Cambria"/>
                          <a:cs typeface="Cambria"/>
                        </a:rPr>
                        <a:t>1𝑘</a:t>
                      </a:r>
                      <a:endParaRPr sz="7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baseline="-55555" dirty="0">
                          <a:latin typeface="Cambria"/>
                          <a:cs typeface="Cambria"/>
                        </a:rPr>
                        <a:t>𝜏</a:t>
                      </a:r>
                      <a:r>
                        <a:rPr sz="1650" spc="315" baseline="-5555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50" spc="-150" baseline="15151" dirty="0">
                          <a:latin typeface="Cambria"/>
                          <a:cs typeface="Cambria"/>
                        </a:rPr>
                        <a:t>𝑞</a:t>
                      </a:r>
                      <a:r>
                        <a:rPr sz="1650" spc="-150" baseline="-55555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750" spc="-100" dirty="0">
                          <a:latin typeface="Cambria"/>
                          <a:cs typeface="Cambria"/>
                        </a:rPr>
                        <a:t>2𝑘</a:t>
                      </a:r>
                      <a:endParaRPr sz="750">
                        <a:latin typeface="Cambria"/>
                        <a:cs typeface="Cambria"/>
                      </a:endParaRPr>
                    </a:p>
                    <a:p>
                      <a:pPr marL="142875">
                        <a:lnSpc>
                          <a:spcPts val="1150"/>
                        </a:lnSpc>
                        <a:spcBef>
                          <a:spcPts val="35"/>
                        </a:spcBef>
                      </a:pPr>
                      <a:r>
                        <a:rPr sz="750" spc="-25" dirty="0">
                          <a:latin typeface="Cambria"/>
                          <a:cs typeface="Cambria"/>
                        </a:rPr>
                        <a:t>2𝑘</a:t>
                      </a:r>
                      <a:r>
                        <a:rPr sz="1650" spc="-37" baseline="-55555" dirty="0">
                          <a:latin typeface="Cambria"/>
                          <a:cs typeface="Cambria"/>
                        </a:rPr>
                        <a:t>𝜏</a:t>
                      </a:r>
                      <a:endParaRPr sz="1650" baseline="-55555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150"/>
                        </a:lnSpc>
                      </a:pPr>
                      <a:r>
                        <a:rPr sz="1650" spc="-37" baseline="15151" dirty="0">
                          <a:latin typeface="Cambria"/>
                          <a:cs typeface="Cambria"/>
                        </a:rPr>
                        <a:t>𝑞</a:t>
                      </a:r>
                      <a:r>
                        <a:rPr sz="750" spc="-25" dirty="0">
                          <a:latin typeface="Cambria"/>
                          <a:cs typeface="Cambria"/>
                        </a:rPr>
                        <a:t>2𝑘</a:t>
                      </a:r>
                      <a:endParaRPr sz="750">
                        <a:latin typeface="Cambria"/>
                        <a:cs typeface="Cambria"/>
                      </a:endParaRPr>
                    </a:p>
                  </a:txBody>
                  <a:tcPr marL="0" marR="0" marT="8064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100" dirty="0">
                          <a:latin typeface="Cambria"/>
                          <a:cs typeface="Cambria"/>
                        </a:rPr>
                        <a:t>𝜏</a:t>
                      </a:r>
                      <a:r>
                        <a:rPr sz="1125" baseline="-22222" dirty="0">
                          <a:latin typeface="Cambria"/>
                          <a:cs typeface="Cambria"/>
                        </a:rPr>
                        <a:t>𝑘</a:t>
                      </a:r>
                      <a:r>
                        <a:rPr sz="1125" spc="142" baseline="-22222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50" spc="-675" baseline="68181" dirty="0">
                          <a:latin typeface="Cambria"/>
                          <a:cs typeface="Cambria"/>
                        </a:rPr>
                        <a:t>𝑞</a:t>
                      </a:r>
                      <a:r>
                        <a:rPr sz="1100" spc="-275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125" spc="75" baseline="81481" dirty="0">
                          <a:latin typeface="Cambria"/>
                          <a:cs typeface="Cambria"/>
                        </a:rPr>
                        <a:t>𝑘</a:t>
                      </a:r>
                      <a:r>
                        <a:rPr sz="1125" spc="150" baseline="8148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25" dirty="0">
                          <a:latin typeface="Cambria"/>
                          <a:cs typeface="Cambria"/>
                        </a:rPr>
                        <a:t>𝑞</a:t>
                      </a:r>
                      <a:r>
                        <a:rPr sz="1125" spc="-37" baseline="-22222" dirty="0">
                          <a:latin typeface="Cambria"/>
                          <a:cs typeface="Cambria"/>
                        </a:rPr>
                        <a:t>𝑘</a:t>
                      </a:r>
                      <a:endParaRPr sz="1125" baseline="-22222">
                        <a:latin typeface="Cambria"/>
                        <a:cs typeface="Cambria"/>
                      </a:endParaRPr>
                    </a:p>
                    <a:p>
                      <a:pPr marR="56515" algn="ctr">
                        <a:lnSpc>
                          <a:spcPts val="3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mbria"/>
                          <a:cs typeface="Cambria"/>
                        </a:rPr>
                        <a:t>𝜏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15494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Total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780"/>
                        </a:lnSpc>
                        <a:spcBef>
                          <a:spcPts val="495"/>
                        </a:spcBef>
                      </a:pPr>
                      <a:r>
                        <a:rPr sz="750" spc="-25" dirty="0">
                          <a:latin typeface="Cambria"/>
                          <a:cs typeface="Cambria"/>
                        </a:rPr>
                        <a:t>1𝑘</a:t>
                      </a:r>
                      <a:endParaRPr sz="750">
                        <a:latin typeface="Cambria"/>
                        <a:cs typeface="Cambria"/>
                      </a:endParaRPr>
                    </a:p>
                  </a:txBody>
                  <a:tcPr marL="0" marR="0" marT="628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520700">
                        <a:lnSpc>
                          <a:spcPts val="780"/>
                        </a:lnSpc>
                        <a:spcBef>
                          <a:spcPts val="495"/>
                        </a:spcBef>
                      </a:pPr>
                      <a:r>
                        <a:rPr sz="750" spc="-25" dirty="0">
                          <a:latin typeface="Cambria"/>
                          <a:cs typeface="Cambria"/>
                        </a:rPr>
                        <a:t>2𝑘</a:t>
                      </a:r>
                      <a:endParaRPr sz="750">
                        <a:latin typeface="Cambria"/>
                        <a:cs typeface="Cambria"/>
                      </a:endParaRPr>
                    </a:p>
                  </a:txBody>
                  <a:tcPr marL="0" marR="0" marT="628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780"/>
                        </a:lnSpc>
                        <a:spcBef>
                          <a:spcPts val="495"/>
                        </a:spcBef>
                      </a:pPr>
                      <a:r>
                        <a:rPr sz="750" spc="10" dirty="0">
                          <a:latin typeface="Cambria"/>
                          <a:cs typeface="Cambria"/>
                        </a:rPr>
                        <a:t>𝑘</a:t>
                      </a:r>
                      <a:endParaRPr sz="750">
                        <a:latin typeface="Cambria"/>
                        <a:cs typeface="Cambria"/>
                      </a:endParaRPr>
                    </a:p>
                  </a:txBody>
                  <a:tcPr marL="0" marR="0" marT="628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03565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8122" y="1690692"/>
            <a:ext cx="1879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𝜏</a:t>
            </a:r>
            <a:r>
              <a:rPr sz="750" u="sng" spc="5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63" y="1861159"/>
            <a:ext cx="8001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70" dirty="0">
                <a:latin typeface="Cambria"/>
                <a:cs typeface="Cambria"/>
              </a:rPr>
              <a:t>ℎ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017" y="1720061"/>
            <a:ext cx="3632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25" baseline="-29629" dirty="0">
                <a:latin typeface="Cambria"/>
                <a:cs typeface="Cambria"/>
              </a:rPr>
              <a:t>𝜏</a:t>
            </a:r>
            <a:r>
              <a:rPr sz="825" baseline="35353" dirty="0">
                <a:latin typeface="Cambria"/>
                <a:cs typeface="Cambria"/>
              </a:rPr>
              <a:t>1ℎ</a:t>
            </a:r>
            <a:r>
              <a:rPr sz="825" spc="540" baseline="35353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proportion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risk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individuals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74646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991130"/>
            <a:ext cx="4955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difference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groups,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would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expect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122" y="2133846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𝜏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068" y="2187066"/>
            <a:ext cx="12827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75" dirty="0">
                <a:latin typeface="Cambria"/>
                <a:cs typeface="Cambria"/>
              </a:rPr>
              <a:t>1ℎ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822" y="227876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196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2417" y="2251092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𝜏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63" y="2304313"/>
            <a:ext cx="8001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70" dirty="0">
                <a:latin typeface="Cambria"/>
                <a:cs typeface="Cambria"/>
              </a:rPr>
              <a:t>ℎ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861" y="2159025"/>
            <a:ext cx="25647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individuals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32176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51965" y="2443980"/>
            <a:ext cx="2324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25" u="sng" spc="97" baseline="148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𝜏</a:t>
            </a:r>
            <a:r>
              <a:rPr sz="550" u="sng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1ℎ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1660" y="2536538"/>
            <a:ext cx="787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5" dirty="0">
                <a:latin typeface="Cambria"/>
                <a:cs typeface="Cambria"/>
              </a:rPr>
              <a:t>𝜏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4619" y="2589771"/>
            <a:ext cx="8001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70" dirty="0">
                <a:latin typeface="Cambria"/>
                <a:cs typeface="Cambria"/>
              </a:rPr>
              <a:t>ℎ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932" y="2444483"/>
            <a:ext cx="1337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63955" algn="l"/>
              </a:tabLst>
            </a:pPr>
            <a:r>
              <a:rPr sz="1100" spc="-40" dirty="0">
                <a:latin typeface="Arial MT"/>
                <a:cs typeface="Arial MT"/>
              </a:rPr>
              <a:t>So,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Georgia"/>
                <a:cs typeface="Georgia"/>
              </a:rPr>
              <a:t>E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(𝑞</a:t>
            </a:r>
            <a:r>
              <a:rPr sz="1100" dirty="0">
                <a:latin typeface="Arial MT"/>
                <a:cs typeface="Arial MT"/>
              </a:rPr>
              <a:t>_</a:t>
            </a:r>
            <a:r>
              <a:rPr sz="1100" dirty="0">
                <a:latin typeface="Cambria"/>
                <a:cs typeface="Cambria"/>
              </a:rPr>
              <a:t>1𝑘)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4" dirty="0">
                <a:latin typeface="Cambria"/>
                <a:cs typeface="Cambria"/>
              </a:rPr>
              <a:t>=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25" dirty="0">
                <a:latin typeface="Cambria"/>
                <a:cs typeface="Cambria"/>
              </a:rPr>
              <a:t>𝑞</a:t>
            </a:r>
            <a:r>
              <a:rPr sz="1100" spc="-25" dirty="0">
                <a:latin typeface="Arial MT"/>
                <a:cs typeface="Arial MT"/>
              </a:rPr>
              <a:t>_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2899" y="2522555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5427" y="2444483"/>
            <a:ext cx="3409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𝑘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5" dirty="0">
                <a:latin typeface="Arial MT"/>
                <a:cs typeface="Arial MT"/>
              </a:rPr>
              <a:t>expected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55" dirty="0">
                <a:latin typeface="Arial MT"/>
                <a:cs typeface="Arial MT"/>
              </a:rPr>
              <a:t>deaths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130" dirty="0">
                <a:latin typeface="Cambria"/>
                <a:cs typeface="Cambria"/>
              </a:rPr>
              <a:t> 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68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35" dirty="0"/>
              <a:t>Log-</a:t>
            </a:r>
            <a:r>
              <a:rPr dirty="0"/>
              <a:t>Rank</a:t>
            </a:r>
            <a:r>
              <a:rPr spc="-30" dirty="0"/>
              <a:t> </a:t>
            </a:r>
            <a:r>
              <a:rPr spc="-25" dirty="0"/>
              <a:t>Test</a:t>
            </a:r>
          </a:p>
        </p:txBody>
      </p:sp>
      <p:sp>
        <p:nvSpPr>
          <p:cNvPr id="3" name="object 3"/>
          <p:cNvSpPr/>
          <p:nvPr/>
        </p:nvSpPr>
        <p:spPr>
          <a:xfrm>
            <a:off x="2419108" y="1162646"/>
            <a:ext cx="1266190" cy="28575"/>
          </a:xfrm>
          <a:custGeom>
            <a:avLst/>
            <a:gdLst/>
            <a:ahLst/>
            <a:cxnLst/>
            <a:rect l="l" t="t" r="r" b="b"/>
            <a:pathLst>
              <a:path w="1266189" h="28575">
                <a:moveTo>
                  <a:pt x="0" y="0"/>
                </a:moveTo>
                <a:lnTo>
                  <a:pt x="1265682" y="0"/>
                </a:lnTo>
              </a:path>
              <a:path w="1266189" h="28575">
                <a:moveTo>
                  <a:pt x="241287" y="28549"/>
                </a:moveTo>
                <a:lnTo>
                  <a:pt x="1167130" y="28549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604099"/>
            <a:ext cx="3673475" cy="112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case,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statistic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computed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 MT"/>
              <a:cs typeface="Arial MT"/>
            </a:endParaRPr>
          </a:p>
          <a:p>
            <a:pPr marL="1971675">
              <a:lnSpc>
                <a:spcPct val="100000"/>
              </a:lnSpc>
              <a:spcBef>
                <a:spcPts val="5"/>
              </a:spcBef>
            </a:pPr>
            <a:r>
              <a:rPr sz="1650" baseline="-45454" dirty="0">
                <a:latin typeface="Cambria"/>
                <a:cs typeface="Cambria"/>
              </a:rPr>
              <a:t>𝑊</a:t>
            </a:r>
            <a:r>
              <a:rPr sz="1650" spc="307" baseline="-45454" dirty="0">
                <a:latin typeface="Cambria"/>
                <a:cs typeface="Cambria"/>
              </a:rPr>
              <a:t> </a:t>
            </a:r>
            <a:r>
              <a:rPr sz="1650" spc="382" baseline="-45454" dirty="0">
                <a:latin typeface="Cambria"/>
                <a:cs typeface="Cambria"/>
              </a:rPr>
              <a:t>=</a:t>
            </a:r>
            <a:r>
              <a:rPr sz="1650" spc="262" baseline="-45454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∑</a:t>
            </a:r>
            <a:r>
              <a:rPr sz="1125" spc="82" baseline="48148" dirty="0">
                <a:latin typeface="Cambria"/>
                <a:cs typeface="Cambria"/>
              </a:rPr>
              <a:t>𝑛</a:t>
            </a:r>
            <a:r>
              <a:rPr sz="1125" spc="82" baseline="-33333" dirty="0">
                <a:latin typeface="Cambria"/>
                <a:cs typeface="Cambria"/>
              </a:rPr>
              <a:t>𝑘=1</a:t>
            </a:r>
            <a:r>
              <a:rPr sz="1125" spc="104" baseline="-33333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(</a:t>
            </a:r>
            <a:r>
              <a:rPr sz="1125" spc="-104" baseline="-118518" dirty="0">
                <a:latin typeface="Cambria"/>
                <a:cs typeface="Cambria"/>
              </a:rPr>
              <a:t>𝑛</a:t>
            </a:r>
            <a:r>
              <a:rPr sz="1100" spc="-70" dirty="0">
                <a:latin typeface="Cambria"/>
                <a:cs typeface="Cambria"/>
              </a:rPr>
              <a:t>𝑞</a:t>
            </a:r>
            <a:r>
              <a:rPr sz="1125" spc="-104" baseline="-22222" dirty="0">
                <a:latin typeface="Cambria"/>
                <a:cs typeface="Cambria"/>
              </a:rPr>
              <a:t>1𝑘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E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10" dirty="0">
                <a:latin typeface="Cambria"/>
                <a:cs typeface="Cambria"/>
              </a:rPr>
              <a:t>(𝑞</a:t>
            </a:r>
            <a:r>
              <a:rPr sz="1125" spc="-15" baseline="-22222" dirty="0">
                <a:latin typeface="Cambria"/>
                <a:cs typeface="Cambria"/>
              </a:rPr>
              <a:t>1𝑘</a:t>
            </a:r>
            <a:r>
              <a:rPr sz="1100" spc="-10" dirty="0">
                <a:latin typeface="Cambria"/>
                <a:cs typeface="Cambria"/>
              </a:rPr>
              <a:t>))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2429510">
              <a:lnSpc>
                <a:spcPct val="100000"/>
              </a:lnSpc>
            </a:pPr>
            <a:r>
              <a:rPr sz="1650" spc="330" baseline="7575" dirty="0">
                <a:latin typeface="Cambria"/>
                <a:cs typeface="Cambria"/>
              </a:rPr>
              <a:t>√</a:t>
            </a:r>
            <a:r>
              <a:rPr sz="1100" spc="220" dirty="0">
                <a:latin typeface="Cambria"/>
                <a:cs typeface="Cambria"/>
              </a:rPr>
              <a:t>∑</a:t>
            </a:r>
            <a:r>
              <a:rPr sz="1125" spc="330" baseline="-33333" dirty="0">
                <a:latin typeface="Cambria"/>
                <a:cs typeface="Cambria"/>
              </a:rPr>
              <a:t>𝑘=1</a:t>
            </a:r>
            <a:r>
              <a:rPr sz="1125" spc="150" baseline="-33333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Var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spc="-20" dirty="0">
                <a:latin typeface="Cambria"/>
                <a:cs typeface="Cambria"/>
              </a:rPr>
              <a:t>(𝑞</a:t>
            </a:r>
            <a:r>
              <a:rPr sz="1125" spc="-30" baseline="-22222" dirty="0">
                <a:latin typeface="Cambria"/>
                <a:cs typeface="Cambria"/>
              </a:rPr>
              <a:t>1𝑘</a:t>
            </a:r>
            <a:r>
              <a:rPr sz="1100" spc="-2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0165">
              <a:lnSpc>
                <a:spcPct val="100000"/>
              </a:lnSpc>
              <a:spcBef>
                <a:spcPts val="1225"/>
              </a:spcBef>
            </a:pPr>
            <a:r>
              <a:rPr sz="1100" spc="-10" dirty="0">
                <a:latin typeface="Arial MT"/>
                <a:cs typeface="Arial MT"/>
              </a:rPr>
              <a:t>where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7246" y="1755647"/>
            <a:ext cx="7766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Georgia"/>
                <a:cs typeface="Georgia"/>
              </a:rPr>
              <a:t>Var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(𝑞</a:t>
            </a:r>
            <a:r>
              <a:rPr sz="1125" baseline="-22222" dirty="0">
                <a:latin typeface="Cambria"/>
                <a:cs typeface="Cambria"/>
              </a:rPr>
              <a:t>1𝑘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195" dirty="0"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553" y="1659026"/>
            <a:ext cx="207581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20" dirty="0">
                <a:latin typeface="Cambria"/>
                <a:cs typeface="Cambria"/>
              </a:rPr>
              <a:t>𝑞</a:t>
            </a:r>
            <a:r>
              <a:rPr sz="1125" spc="30" baseline="-22222" dirty="0">
                <a:latin typeface="Cambria"/>
                <a:cs typeface="Cambria"/>
              </a:rPr>
              <a:t>𝑘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(𝜏</a:t>
            </a:r>
            <a:r>
              <a:rPr sz="1125" spc="30" baseline="-22222" dirty="0">
                <a:latin typeface="Cambria"/>
                <a:cs typeface="Cambria"/>
              </a:rPr>
              <a:t>1𝑘</a:t>
            </a:r>
            <a:r>
              <a:rPr sz="1100" spc="20" dirty="0">
                <a:latin typeface="Cambria"/>
                <a:cs typeface="Cambria"/>
              </a:rPr>
              <a:t>/𝜏</a:t>
            </a:r>
            <a:r>
              <a:rPr sz="1125" spc="30" baseline="-22222" dirty="0">
                <a:latin typeface="Cambria"/>
                <a:cs typeface="Cambria"/>
              </a:rPr>
              <a:t>𝑘</a:t>
            </a:r>
            <a:r>
              <a:rPr sz="1100" spc="20" dirty="0">
                <a:latin typeface="Cambria"/>
                <a:cs typeface="Cambria"/>
              </a:rPr>
              <a:t>)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(1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𝜏</a:t>
            </a:r>
            <a:r>
              <a:rPr sz="1125" spc="30" baseline="-22222" dirty="0">
                <a:latin typeface="Cambria"/>
                <a:cs typeface="Cambria"/>
              </a:rPr>
              <a:t>1𝑘</a:t>
            </a:r>
            <a:r>
              <a:rPr sz="1100" spc="20" dirty="0">
                <a:latin typeface="Cambria"/>
                <a:cs typeface="Cambria"/>
              </a:rPr>
              <a:t>/𝜏</a:t>
            </a:r>
            <a:r>
              <a:rPr sz="1125" spc="30" baseline="-22222" dirty="0">
                <a:latin typeface="Cambria"/>
                <a:cs typeface="Cambria"/>
              </a:rPr>
              <a:t>𝑘</a:t>
            </a:r>
            <a:r>
              <a:rPr sz="1100" spc="20" dirty="0">
                <a:latin typeface="Cambria"/>
                <a:cs typeface="Cambria"/>
              </a:rPr>
              <a:t>)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(𝜏</a:t>
            </a:r>
            <a:r>
              <a:rPr sz="1125" spc="30" baseline="-22222" dirty="0">
                <a:latin typeface="Cambria"/>
                <a:cs typeface="Cambria"/>
              </a:rPr>
              <a:t>𝑘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𝑞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r>
              <a:rPr sz="1100" spc="-2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0653" y="1875396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9145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3537" y="1853577"/>
            <a:ext cx="4533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𝜏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2287" y="1755647"/>
            <a:ext cx="654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55926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2081385"/>
            <a:ext cx="4896485" cy="7131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50" dirty="0">
                <a:latin typeface="Arial MT"/>
                <a:cs typeface="Arial MT"/>
              </a:rPr>
              <a:t>When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sample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size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large,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𝑊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approximately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standard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normal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distribution.</a:t>
            </a:r>
            <a:endParaRPr sz="1100">
              <a:latin typeface="Arial MT"/>
              <a:cs typeface="Arial MT"/>
            </a:endParaRPr>
          </a:p>
          <a:p>
            <a:pPr marL="12700" marR="130175">
              <a:lnSpc>
                <a:spcPct val="102600"/>
              </a:lnSpc>
              <a:spcBef>
                <a:spcPts val="680"/>
              </a:spcBef>
            </a:pPr>
            <a:r>
              <a:rPr sz="1100" spc="-10" dirty="0">
                <a:latin typeface="Arial MT"/>
                <a:cs typeface="Arial MT"/>
              </a:rPr>
              <a:t>Then,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Cambria"/>
                <a:cs typeface="Cambria"/>
              </a:rPr>
              <a:t>𝑝</a:t>
            </a:r>
            <a:r>
              <a:rPr sz="1100" spc="-45" dirty="0">
                <a:latin typeface="Arial MT"/>
                <a:cs typeface="Arial MT"/>
              </a:rPr>
              <a:t>-</a:t>
            </a:r>
            <a:r>
              <a:rPr sz="1100" spc="-35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hypothesis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difference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curves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groups.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514041"/>
            <a:ext cx="65201" cy="6520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8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35" dirty="0"/>
              <a:t>Log-</a:t>
            </a:r>
            <a:r>
              <a:rPr dirty="0"/>
              <a:t>Rank</a:t>
            </a:r>
            <a:r>
              <a:rPr spc="-50" dirty="0"/>
              <a:t> </a:t>
            </a:r>
            <a:r>
              <a:rPr spc="-20" dirty="0"/>
              <a:t>Test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501459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Analysis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Censored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“The </a:t>
            </a:r>
            <a:r>
              <a:rPr sz="1100" spc="-55" dirty="0">
                <a:latin typeface="Arial MT"/>
                <a:cs typeface="Arial MT"/>
              </a:rPr>
              <a:t>Log-</a:t>
            </a:r>
            <a:r>
              <a:rPr sz="1100" spc="-35" dirty="0">
                <a:latin typeface="Arial MT"/>
                <a:cs typeface="Arial MT"/>
              </a:rPr>
              <a:t>Rank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Test”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Regression</a:t>
            </a:r>
            <a:r>
              <a:rPr spc="-5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Survival</a:t>
            </a:r>
            <a:r>
              <a:rPr spc="-45" dirty="0"/>
              <a:t> </a:t>
            </a:r>
            <a:r>
              <a:rPr spc="-55" dirty="0"/>
              <a:t>Response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8383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34363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572234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817674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075789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044" y="657082"/>
            <a:ext cx="5562600" cy="19570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would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like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following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mbria"/>
                <a:cs typeface="Cambria"/>
              </a:rPr>
              <a:t>𝑛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𝛿)</a:t>
            </a:r>
            <a:endParaRPr sz="1100">
              <a:latin typeface="Cambria"/>
              <a:cs typeface="Cambria"/>
            </a:endParaRPr>
          </a:p>
          <a:p>
            <a:pPr marL="617220">
              <a:lnSpc>
                <a:spcPct val="100000"/>
              </a:lnSpc>
              <a:spcBef>
                <a:spcPts val="655"/>
              </a:spcBef>
            </a:pPr>
            <a:r>
              <a:rPr sz="1000" dirty="0">
                <a:latin typeface="Cambria"/>
                <a:cs typeface="Cambria"/>
              </a:rPr>
              <a:t>𝑌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25" dirty="0">
                <a:latin typeface="Georgia"/>
                <a:cs typeface="Georgia"/>
              </a:rPr>
              <a:t>min</a:t>
            </a:r>
            <a:r>
              <a:rPr sz="1000" spc="-25" dirty="0">
                <a:latin typeface="Cambria"/>
                <a:cs typeface="Cambria"/>
              </a:rPr>
              <a:t>(𝑇</a:t>
            </a:r>
            <a:r>
              <a:rPr sz="1000" spc="-65" dirty="0">
                <a:latin typeface="Cambria"/>
                <a:cs typeface="Cambria"/>
              </a:rPr>
              <a:t> </a:t>
            </a:r>
            <a:r>
              <a:rPr sz="1000" spc="80" dirty="0">
                <a:latin typeface="Cambria"/>
                <a:cs typeface="Cambria"/>
              </a:rPr>
              <a:t>,</a:t>
            </a:r>
            <a:r>
              <a:rPr sz="1000" spc="-45" dirty="0">
                <a:latin typeface="Cambria"/>
                <a:cs typeface="Cambria"/>
              </a:rPr>
              <a:t> </a:t>
            </a:r>
            <a:r>
              <a:rPr sz="1000" spc="45" dirty="0">
                <a:latin typeface="Cambria"/>
                <a:cs typeface="Cambria"/>
              </a:rPr>
              <a:t>𝐶)</a:t>
            </a:r>
            <a:r>
              <a:rPr sz="1000" spc="4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575"/>
              </a:spcBef>
            </a:pPr>
            <a:r>
              <a:rPr sz="1650" spc="359" baseline="-103535" dirty="0">
                <a:latin typeface="Cambria"/>
                <a:cs typeface="Cambria"/>
              </a:rPr>
              <a:t>𝐸</a:t>
            </a:r>
            <a:r>
              <a:rPr sz="1650" spc="142" baseline="-103535" dirty="0">
                <a:latin typeface="Cambria"/>
                <a:cs typeface="Cambria"/>
              </a:rPr>
              <a:t> </a:t>
            </a:r>
            <a:r>
              <a:rPr sz="1650" spc="75" baseline="-103535" dirty="0">
                <a:latin typeface="Cambria"/>
                <a:cs typeface="Cambria"/>
              </a:rPr>
              <a:t>∈</a:t>
            </a:r>
            <a:r>
              <a:rPr sz="1000" spc="50" dirty="0">
                <a:latin typeface="Cambria"/>
                <a:cs typeface="Cambria"/>
              </a:rPr>
              <a:t>𝛿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60" dirty="0">
                <a:latin typeface="Arial MT"/>
                <a:cs typeface="Arial MT"/>
              </a:rPr>
              <a:t>equals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if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𝑌</a:t>
            </a:r>
            <a:r>
              <a:rPr sz="1000" spc="254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𝑇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spc="-20" dirty="0">
                <a:latin typeface="Arial MT"/>
                <a:cs typeface="Arial MT"/>
              </a:rPr>
              <a:t>and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otherwise.</a:t>
            </a:r>
            <a:endParaRPr sz="1000">
              <a:latin typeface="Arial MT"/>
              <a:cs typeface="Arial MT"/>
            </a:endParaRPr>
          </a:p>
          <a:p>
            <a:pPr marL="640080">
              <a:lnSpc>
                <a:spcPct val="100000"/>
              </a:lnSpc>
              <a:spcBef>
                <a:spcPts val="710"/>
              </a:spcBef>
            </a:pPr>
            <a:r>
              <a:rPr sz="1100" spc="65" dirty="0">
                <a:latin typeface="Cambria"/>
                <a:cs typeface="Cambria"/>
              </a:rPr>
              <a:t>𝖠</a:t>
            </a:r>
            <a:r>
              <a:rPr sz="1125" spc="97" baseline="29629" dirty="0">
                <a:latin typeface="Cambria"/>
                <a:cs typeface="Cambria"/>
              </a:rPr>
              <a:t>𝑝</a:t>
            </a:r>
            <a:r>
              <a:rPr sz="1125" spc="254" baseline="29629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vector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features.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predict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Note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predict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Censoring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makes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diﬀicult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make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</a:t>
            </a:r>
            <a:endParaRPr sz="11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100" spc="-140" dirty="0">
                <a:latin typeface="Arial Black"/>
                <a:cs typeface="Arial Black"/>
              </a:rPr>
              <a:t>hazard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function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25" dirty="0"/>
              <a:t>Hazard</a:t>
            </a:r>
            <a:r>
              <a:rPr spc="-35" dirty="0"/>
              <a:t> </a:t>
            </a:r>
            <a:r>
              <a:rPr spc="-2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27262" y="1386243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08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44" y="860780"/>
            <a:ext cx="5585460" cy="15163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200" marR="68580">
              <a:lnSpc>
                <a:spcPts val="1350"/>
              </a:lnSpc>
              <a:spcBef>
                <a:spcPts val="14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hazard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ℎ(𝑡)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death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rate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instant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after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𝑡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given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survival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past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that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is,</a:t>
            </a:r>
            <a:endParaRPr sz="1100">
              <a:latin typeface="Arial MT"/>
              <a:cs typeface="Arial MT"/>
            </a:endParaRPr>
          </a:p>
          <a:p>
            <a:pPr marL="34290" algn="ctr">
              <a:lnSpc>
                <a:spcPts val="1035"/>
              </a:lnSpc>
            </a:pPr>
            <a:r>
              <a:rPr sz="1650" baseline="-37878" dirty="0">
                <a:latin typeface="Cambria"/>
                <a:cs typeface="Cambria"/>
              </a:rPr>
              <a:t>ℎ(𝑡)</a:t>
            </a:r>
            <a:r>
              <a:rPr sz="1650" spc="97" baseline="-37878" dirty="0">
                <a:latin typeface="Cambria"/>
                <a:cs typeface="Cambria"/>
              </a:rPr>
              <a:t> </a:t>
            </a:r>
            <a:r>
              <a:rPr sz="1650" spc="382" baseline="-37878" dirty="0">
                <a:latin typeface="Cambria"/>
                <a:cs typeface="Cambria"/>
              </a:rPr>
              <a:t>=</a:t>
            </a:r>
            <a:r>
              <a:rPr sz="1650" spc="104" baseline="-37878" dirty="0">
                <a:latin typeface="Cambria"/>
                <a:cs typeface="Cambria"/>
              </a:rPr>
              <a:t> </a:t>
            </a:r>
            <a:r>
              <a:rPr sz="1125" spc="-240" baseline="-111111" dirty="0">
                <a:latin typeface="Cambria"/>
                <a:cs typeface="Cambria"/>
              </a:rPr>
              <a:t>Δ</a:t>
            </a:r>
            <a:r>
              <a:rPr sz="1650" spc="75" baseline="-37878" dirty="0">
                <a:latin typeface="Georgia"/>
                <a:cs typeface="Georgia"/>
              </a:rPr>
              <a:t>l</a:t>
            </a:r>
            <a:r>
              <a:rPr sz="1650" spc="-367" baseline="-37878" dirty="0">
                <a:latin typeface="Georgia"/>
                <a:cs typeface="Georgia"/>
              </a:rPr>
              <a:t>i</a:t>
            </a:r>
            <a:r>
              <a:rPr sz="1125" spc="-30" baseline="-111111" dirty="0">
                <a:latin typeface="Cambria"/>
                <a:cs typeface="Cambria"/>
              </a:rPr>
              <a:t>𝑡</a:t>
            </a:r>
            <a:r>
              <a:rPr sz="1650" spc="-1282" baseline="-37878" dirty="0">
                <a:latin typeface="Georgia"/>
                <a:cs typeface="Georgia"/>
              </a:rPr>
              <a:t>m</a:t>
            </a:r>
            <a:r>
              <a:rPr sz="1125" spc="75" baseline="-111111" dirty="0">
                <a:latin typeface="Cambria"/>
                <a:cs typeface="Cambria"/>
              </a:rPr>
              <a:t>→0</a:t>
            </a:r>
            <a:r>
              <a:rPr sz="1125" spc="209" baseline="-111111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(𝑡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&lt;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90" dirty="0">
                <a:latin typeface="Cambria"/>
                <a:cs typeface="Cambria"/>
              </a:rPr>
              <a:t>𝑡</a:t>
            </a:r>
            <a:r>
              <a:rPr sz="1650" spc="-284" baseline="-78282" dirty="0">
                <a:latin typeface="Cambria"/>
                <a:cs typeface="Cambria"/>
              </a:rPr>
              <a:t>Δ</a:t>
            </a:r>
            <a:r>
              <a:rPr sz="1100" spc="-190" dirty="0">
                <a:latin typeface="Cambria"/>
                <a:cs typeface="Cambria"/>
              </a:rPr>
              <a:t>+</a:t>
            </a:r>
            <a:r>
              <a:rPr sz="1650" spc="-284" baseline="-78282" dirty="0">
                <a:latin typeface="Cambria"/>
                <a:cs typeface="Cambria"/>
              </a:rPr>
              <a:t>𝑡</a:t>
            </a:r>
            <a:r>
              <a:rPr sz="1650" spc="247" baseline="-78282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Δ𝑡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𝑡)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100">
              <a:latin typeface="Cambria"/>
              <a:cs typeface="Cambria"/>
            </a:endParaRPr>
          </a:p>
          <a:p>
            <a:pPr marL="76200" marR="90170">
              <a:lnSpc>
                <a:spcPct val="102600"/>
              </a:lnSpc>
            </a:pP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04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unobserved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time.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take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limit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125" dirty="0">
                <a:latin typeface="Cambria"/>
                <a:cs typeface="Cambria"/>
              </a:rPr>
              <a:t>Δ𝑡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approached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zero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can </a:t>
            </a:r>
            <a:r>
              <a:rPr sz="1100" dirty="0">
                <a:latin typeface="Arial MT"/>
                <a:cs typeface="Arial MT"/>
              </a:rPr>
              <a:t>think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25" dirty="0">
                <a:latin typeface="Cambria"/>
                <a:cs typeface="Cambria"/>
              </a:rPr>
              <a:t>Δ𝑡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extremely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small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number.</a:t>
            </a:r>
            <a:endParaRPr sz="1100">
              <a:latin typeface="Arial MT"/>
              <a:cs typeface="Arial MT"/>
            </a:endParaRPr>
          </a:p>
          <a:p>
            <a:pPr marL="76200" marR="395605">
              <a:lnSpc>
                <a:spcPct val="102600"/>
              </a:lnSpc>
              <a:spcBef>
                <a:spcPts val="680"/>
              </a:spcBef>
            </a:pPr>
            <a:r>
              <a:rPr sz="1100" spc="-30" dirty="0">
                <a:latin typeface="Arial MT"/>
                <a:cs typeface="Arial MT"/>
              </a:rPr>
              <a:t>Now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0" dirty="0">
                <a:latin typeface="Arial MT"/>
                <a:cs typeface="Arial MT"/>
              </a:rPr>
              <a:t>hazard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50" dirty="0">
                <a:latin typeface="Arial MT"/>
                <a:cs typeface="Arial MT"/>
              </a:rPr>
              <a:t>covariates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45" dirty="0">
                <a:latin typeface="Cambria"/>
                <a:cs typeface="Cambria"/>
              </a:rPr>
              <a:t>𝑥</a:t>
            </a:r>
            <a:r>
              <a:rPr sz="1125" spc="67" baseline="-22222" dirty="0">
                <a:latin typeface="Cambria"/>
                <a:cs typeface="Cambria"/>
              </a:rPr>
              <a:t>𝑖𝑗</a:t>
            </a:r>
            <a:r>
              <a:rPr sz="1100" spc="4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Proportional</a:t>
            </a:r>
            <a:r>
              <a:rPr spc="-15" dirty="0"/>
              <a:t> </a:t>
            </a:r>
            <a:r>
              <a:rPr spc="-35" dirty="0"/>
              <a:t>Hazards</a:t>
            </a:r>
            <a:r>
              <a:rPr spc="-15" dirty="0"/>
              <a:t> </a:t>
            </a:r>
            <a:r>
              <a:rPr spc="-30" dirty="0"/>
              <a:t>Assumption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2723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9137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644" y="579436"/>
            <a:ext cx="5529580" cy="181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proportional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hazards</a:t>
            </a:r>
            <a:r>
              <a:rPr sz="1100" spc="4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assumption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MT"/>
                <a:cs typeface="Arial MT"/>
              </a:rPr>
              <a:t>states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100">
              <a:latin typeface="Arial MT"/>
              <a:cs typeface="Arial MT"/>
            </a:endParaRPr>
          </a:p>
          <a:p>
            <a:pPr marL="130810"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ℎ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(𝑡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𝑥</a:t>
            </a:r>
            <a:r>
              <a:rPr sz="1125" spc="89" baseline="-22222" dirty="0">
                <a:latin typeface="Cambria"/>
                <a:cs typeface="Cambria"/>
              </a:rPr>
              <a:t>𝑖</a:t>
            </a:r>
            <a:r>
              <a:rPr sz="1100" spc="60" dirty="0">
                <a:latin typeface="Cambria"/>
                <a:cs typeface="Cambria"/>
              </a:rPr>
              <a:t>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ℎ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(𝑡)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25" dirty="0">
                <a:latin typeface="Georgia"/>
                <a:cs typeface="Georgia"/>
              </a:rPr>
              <a:t>exp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300" dirty="0">
                <a:latin typeface="Cambria"/>
                <a:cs typeface="Cambria"/>
              </a:rPr>
              <a:t>(</a:t>
            </a:r>
            <a:r>
              <a:rPr sz="1100" spc="-200" dirty="0">
                <a:latin typeface="Cambria"/>
                <a:cs typeface="Cambria"/>
              </a:rPr>
              <a:t>∑</a:t>
            </a:r>
            <a:r>
              <a:rPr sz="1125" spc="450" baseline="107407" dirty="0">
                <a:latin typeface="Cambria"/>
                <a:cs typeface="Cambria"/>
              </a:rPr>
              <a:t>𝑝</a:t>
            </a:r>
            <a:r>
              <a:rPr sz="1125" spc="345" baseline="107407" dirty="0">
                <a:latin typeface="Cambria"/>
                <a:cs typeface="Cambria"/>
              </a:rPr>
              <a:t>  </a:t>
            </a:r>
            <a:r>
              <a:rPr sz="1100" spc="145" dirty="0">
                <a:latin typeface="Cambria"/>
                <a:cs typeface="Cambria"/>
              </a:rPr>
              <a:t>𝑥</a:t>
            </a:r>
            <a:r>
              <a:rPr sz="1125" spc="217" baseline="-22222" dirty="0">
                <a:latin typeface="Cambria"/>
                <a:cs typeface="Cambria"/>
              </a:rPr>
              <a:t>𝑖𝑗</a:t>
            </a:r>
            <a:r>
              <a:rPr sz="1100" spc="145" dirty="0">
                <a:latin typeface="Cambria"/>
                <a:cs typeface="Cambria"/>
              </a:rPr>
              <a:t>𝛽</a:t>
            </a:r>
            <a:r>
              <a:rPr sz="1125" spc="217" baseline="-22222" dirty="0">
                <a:latin typeface="Cambria"/>
                <a:cs typeface="Cambria"/>
              </a:rPr>
              <a:t>𝑗</a:t>
            </a:r>
            <a:r>
              <a:rPr sz="1100" spc="14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070610" algn="ctr">
              <a:lnSpc>
                <a:spcPct val="100000"/>
              </a:lnSpc>
              <a:spcBef>
                <a:spcPts val="244"/>
              </a:spcBef>
            </a:pP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750">
              <a:latin typeface="Cambria"/>
              <a:cs typeface="Cambria"/>
            </a:endParaRPr>
          </a:p>
          <a:p>
            <a:pPr marL="883285" marR="81280" indent="-517525">
              <a:lnSpc>
                <a:spcPct val="102600"/>
              </a:lnSpc>
            </a:pPr>
            <a:r>
              <a:rPr sz="1100" spc="-635" dirty="0">
                <a:latin typeface="Cambria"/>
                <a:cs typeface="Cambria"/>
              </a:rPr>
              <a:t>ℎ</a:t>
            </a:r>
            <a:r>
              <a:rPr sz="1650" spc="-22" baseline="-68181" dirty="0">
                <a:latin typeface="Arial MT"/>
                <a:cs typeface="Arial MT"/>
              </a:rPr>
              <a:t>functio</a:t>
            </a:r>
            <a:r>
              <a:rPr sz="1650" spc="-4815" baseline="-68181" dirty="0">
                <a:latin typeface="Arial MT"/>
                <a:cs typeface="Arial MT"/>
              </a:rPr>
              <a:t>n</a:t>
            </a:r>
            <a:r>
              <a:rPr sz="1125" spc="44" baseline="-22222" dirty="0">
                <a:latin typeface="Cambria"/>
                <a:cs typeface="Cambria"/>
              </a:rPr>
              <a:t>0</a:t>
            </a:r>
            <a:r>
              <a:rPr sz="1100" spc="-15" dirty="0">
                <a:latin typeface="Cambria"/>
                <a:cs typeface="Cambria"/>
              </a:rPr>
              <a:t>(𝑡)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≥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unspecified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known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baseline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hazard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75" dirty="0">
                <a:latin typeface="Arial MT"/>
                <a:cs typeface="Arial MT"/>
              </a:rPr>
              <a:t>hazard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individual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features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𝑖1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⋯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𝑥</a:t>
            </a:r>
            <a:r>
              <a:rPr sz="1125" spc="89" baseline="-22222" dirty="0">
                <a:latin typeface="Cambria"/>
                <a:cs typeface="Cambria"/>
              </a:rPr>
              <a:t>𝑖𝑝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65760">
              <a:lnSpc>
                <a:spcPct val="100000"/>
              </a:lnSpc>
              <a:spcBef>
                <a:spcPts val="980"/>
              </a:spcBef>
            </a:pPr>
            <a:r>
              <a:rPr sz="1100" spc="-25" dirty="0">
                <a:latin typeface="Georgia"/>
                <a:cs typeface="Georgia"/>
              </a:rPr>
              <a:t>exp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75" dirty="0">
                <a:latin typeface="Cambria"/>
                <a:cs typeface="Cambria"/>
              </a:rPr>
              <a:t>(∑</a:t>
            </a:r>
            <a:r>
              <a:rPr sz="1125" spc="112" baseline="48148" dirty="0">
                <a:latin typeface="Cambria"/>
                <a:cs typeface="Cambria"/>
              </a:rPr>
              <a:t>𝑝</a:t>
            </a:r>
            <a:r>
              <a:rPr sz="1125" spc="112" baseline="-33333" dirty="0">
                <a:latin typeface="Cambria"/>
                <a:cs typeface="Cambria"/>
              </a:rPr>
              <a:t>𝑗=1</a:t>
            </a:r>
            <a:r>
              <a:rPr sz="1125" spc="-22" baseline="-33333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𝑥</a:t>
            </a:r>
            <a:r>
              <a:rPr sz="1125" spc="135" baseline="-22222" dirty="0">
                <a:latin typeface="Cambria"/>
                <a:cs typeface="Cambria"/>
              </a:rPr>
              <a:t>𝑖𝑗</a:t>
            </a:r>
            <a:r>
              <a:rPr sz="1100" spc="90" dirty="0">
                <a:latin typeface="Cambria"/>
                <a:cs typeface="Cambria"/>
              </a:rPr>
              <a:t>𝛽</a:t>
            </a:r>
            <a:r>
              <a:rPr sz="1125" spc="135" baseline="-22222" dirty="0">
                <a:latin typeface="Cambria"/>
                <a:cs typeface="Cambria"/>
              </a:rPr>
              <a:t>𝑗</a:t>
            </a:r>
            <a:r>
              <a:rPr sz="1100" spc="90" dirty="0">
                <a:latin typeface="Cambria"/>
                <a:cs typeface="Cambria"/>
              </a:rPr>
              <a:t>)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called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relative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risk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feature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vector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(𝑥</a:t>
            </a:r>
            <a:r>
              <a:rPr sz="1125" spc="112" baseline="-22222" dirty="0">
                <a:latin typeface="Cambria"/>
                <a:cs typeface="Cambria"/>
              </a:rPr>
              <a:t>𝑖1</a:t>
            </a:r>
            <a:r>
              <a:rPr sz="1100" spc="7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𝑥</a:t>
            </a:r>
            <a:r>
              <a:rPr sz="1125" spc="82" baseline="-22222" dirty="0">
                <a:latin typeface="Cambria"/>
                <a:cs typeface="Cambria"/>
              </a:rPr>
              <a:t>𝑖𝑝</a:t>
            </a:r>
            <a:r>
              <a:rPr sz="1100" spc="5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  <a:spcBef>
                <a:spcPts val="215"/>
              </a:spcBef>
            </a:pPr>
            <a:r>
              <a:rPr sz="1100" spc="-30" dirty="0">
                <a:latin typeface="Arial MT"/>
                <a:cs typeface="Arial MT"/>
              </a:rPr>
              <a:t>relative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(0,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0)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85" y="2535318"/>
            <a:ext cx="7061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9710" algn="l"/>
                <a:tab pos="633730" algn="l"/>
              </a:tabLst>
            </a:pPr>
            <a:r>
              <a:rPr sz="750" spc="-50" dirty="0">
                <a:latin typeface="Cambria"/>
                <a:cs typeface="Cambria"/>
              </a:rPr>
              <a:t>0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2457234"/>
            <a:ext cx="55086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 MT"/>
                <a:cs typeface="Arial MT"/>
              </a:rPr>
              <a:t>-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(𝛽</a:t>
            </a:r>
            <a:r>
              <a:rPr sz="1100" spc="21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00" spc="21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) </a:t>
            </a:r>
            <a:r>
              <a:rPr sz="1100" spc="-65" dirty="0">
                <a:latin typeface="Arial MT"/>
                <a:cs typeface="Arial MT"/>
              </a:rPr>
              <a:t>are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parameters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need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likelihood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633496"/>
            <a:ext cx="2108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not </a:t>
            </a:r>
            <a:r>
              <a:rPr sz="1100" spc="-50" dirty="0">
                <a:latin typeface="Arial MT"/>
                <a:cs typeface="Arial MT"/>
              </a:rPr>
              <a:t>present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likelihood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function).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Proportional</a:t>
            </a:r>
            <a:r>
              <a:rPr spc="-15" dirty="0"/>
              <a:t> </a:t>
            </a:r>
            <a:r>
              <a:rPr spc="-35" dirty="0"/>
              <a:t>Hazards</a:t>
            </a:r>
            <a:r>
              <a:rPr spc="-15" dirty="0"/>
              <a:t> </a:t>
            </a:r>
            <a:r>
              <a:rPr spc="-30" dirty="0"/>
              <a:t>Assumption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61" y="839642"/>
            <a:ext cx="3819629" cy="2379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5358" y="86807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044" y="401599"/>
            <a:ext cx="5494020" cy="57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90"/>
              </a:spcBef>
            </a:pPr>
            <a:r>
              <a:rPr sz="1100" spc="-70" dirty="0">
                <a:latin typeface="Arial MT"/>
                <a:cs typeface="Arial MT"/>
              </a:rPr>
              <a:t>Since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baseline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hazard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ℎ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(𝑡)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unspecified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assumption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making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one-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unit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MT"/>
                <a:cs typeface="Arial MT"/>
              </a:rPr>
              <a:t>increase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75" dirty="0">
                <a:solidFill>
                  <a:srgbClr val="FF0000"/>
                </a:solidFill>
                <a:latin typeface="Cambria"/>
                <a:cs typeface="Cambria"/>
              </a:rPr>
              <a:t>𝑥</a:t>
            </a:r>
            <a:r>
              <a:rPr sz="1125" spc="112" baseline="-22222" dirty="0">
                <a:solidFill>
                  <a:srgbClr val="FF0000"/>
                </a:solidFill>
                <a:latin typeface="Cambria"/>
                <a:cs typeface="Cambria"/>
              </a:rPr>
              <a:t>𝑖𝑗</a:t>
            </a:r>
            <a:r>
              <a:rPr sz="1125" spc="292" baseline="-222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MT"/>
                <a:cs typeface="Arial MT"/>
              </a:rPr>
              <a:t>corresponds</a:t>
            </a:r>
            <a:r>
              <a:rPr sz="11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MT"/>
                <a:cs typeface="Arial MT"/>
              </a:rPr>
              <a:t>increase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ℎ(𝑡|𝑥</a:t>
            </a:r>
            <a:r>
              <a:rPr sz="1125" baseline="-22222" dirty="0">
                <a:solidFill>
                  <a:srgbClr val="FF0000"/>
                </a:solidFill>
                <a:latin typeface="Cambria"/>
                <a:cs typeface="Cambria"/>
              </a:rPr>
              <a:t>𝑖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sz="11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11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factor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Georgia"/>
                <a:cs typeface="Georgia"/>
              </a:rPr>
              <a:t>exp</a:t>
            </a:r>
            <a:r>
              <a:rPr sz="1100" spc="-8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(𝛽</a:t>
            </a:r>
            <a:r>
              <a:rPr sz="1125" spc="67" baseline="-22222" dirty="0">
                <a:solidFill>
                  <a:srgbClr val="FF0000"/>
                </a:solidFill>
                <a:latin typeface="Cambria"/>
                <a:cs typeface="Cambria"/>
              </a:rPr>
              <a:t>𝑗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sz="1100" spc="4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R="161290" algn="r">
              <a:lnSpc>
                <a:spcPct val="100000"/>
              </a:lnSpc>
              <a:spcBef>
                <a:spcPts val="305"/>
              </a:spcBef>
            </a:pPr>
            <a:r>
              <a:rPr sz="1100" spc="-30" dirty="0">
                <a:latin typeface="Arial MT"/>
                <a:cs typeface="Arial MT"/>
              </a:rPr>
              <a:t>Two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models</a:t>
            </a:r>
            <a:r>
              <a:rPr sz="1100" dirty="0">
                <a:latin typeface="Arial MT"/>
                <a:cs typeface="Arial MT"/>
              </a:rPr>
              <a:t> with </a:t>
            </a: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7510" y="1030533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139" y="952461"/>
            <a:ext cx="11512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covariate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358" y="1212227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5358" y="1900516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49039" y="1128711"/>
            <a:ext cx="146240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 marR="73025">
              <a:lnSpc>
                <a:spcPts val="1350"/>
              </a:lnSpc>
              <a:spcBef>
                <a:spcPts val="110"/>
              </a:spcBef>
            </a:pPr>
            <a:r>
              <a:rPr sz="1100" dirty="0">
                <a:latin typeface="Arial MT"/>
                <a:cs typeface="Arial MT"/>
              </a:rPr>
              <a:t>Left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plots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show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log </a:t>
            </a:r>
            <a:r>
              <a:rPr sz="1100" spc="-75" dirty="0">
                <a:latin typeface="Arial MT"/>
                <a:cs typeface="Arial MT"/>
              </a:rPr>
              <a:t>hazards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right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plots </a:t>
            </a:r>
            <a:r>
              <a:rPr sz="1100" spc="-70" dirty="0">
                <a:latin typeface="Arial MT"/>
                <a:cs typeface="Arial MT"/>
              </a:rPr>
              <a:t>show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survival functions.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100" spc="-80" dirty="0">
                <a:latin typeface="Arial MT"/>
                <a:cs typeface="Arial MT"/>
              </a:rPr>
              <a:t>Green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2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177" y="2062980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7139" y="1984908"/>
            <a:ext cx="11347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Arial MT"/>
                <a:cs typeface="Arial MT"/>
              </a:rPr>
              <a:t>black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3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5358" y="2244674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5358" y="2588818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287139" y="2161157"/>
            <a:ext cx="136525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Top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satisfies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spc="-10" dirty="0">
                <a:latin typeface="Arial MT"/>
                <a:cs typeface="Arial MT"/>
              </a:rPr>
              <a:t>assumption.</a:t>
            </a:r>
            <a:endParaRPr sz="1100">
              <a:latin typeface="Arial MT"/>
              <a:cs typeface="Arial MT"/>
            </a:endParaRPr>
          </a:p>
          <a:p>
            <a:pPr marL="12700" marR="17780">
              <a:lnSpc>
                <a:spcPct val="102699"/>
              </a:lnSpc>
            </a:pPr>
            <a:r>
              <a:rPr sz="1100" dirty="0">
                <a:latin typeface="Arial MT"/>
                <a:cs typeface="Arial MT"/>
              </a:rPr>
              <a:t>Bottom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doesn’t </a:t>
            </a:r>
            <a:r>
              <a:rPr sz="1100" spc="-30" dirty="0">
                <a:latin typeface="Arial MT"/>
                <a:cs typeface="Arial MT"/>
              </a:rPr>
              <a:t>satisfy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assumption.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3863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9674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4859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9470" y="1053147"/>
            <a:ext cx="5302885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analysis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censored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related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analysis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outcome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variable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best </a:t>
            </a:r>
            <a:r>
              <a:rPr sz="1100" spc="-60" dirty="0">
                <a:latin typeface="Arial MT"/>
                <a:cs typeface="Arial MT"/>
              </a:rPr>
              <a:t>described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until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event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occurs”.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examples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include:</a:t>
            </a:r>
            <a:endParaRPr sz="1100" dirty="0">
              <a:latin typeface="Arial MT"/>
              <a:cs typeface="Arial MT"/>
            </a:endParaRPr>
          </a:p>
          <a:p>
            <a:pPr marL="289560" marR="1611630">
              <a:lnSpc>
                <a:spcPct val="154000"/>
              </a:lnSpc>
            </a:pP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diagnosed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cancer. </a:t>
            </a: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customer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cancel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subscription. </a:t>
            </a: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customer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centre.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Cox</a:t>
            </a:r>
            <a:r>
              <a:rPr spc="-40" dirty="0"/>
              <a:t> </a:t>
            </a:r>
            <a:r>
              <a:rPr spc="-20" dirty="0"/>
              <a:t>Proportional</a:t>
            </a:r>
            <a:r>
              <a:rPr spc="-35" dirty="0"/>
              <a:t> Hazards</a:t>
            </a:r>
            <a:r>
              <a:rPr spc="-40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0430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624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2053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478646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544" y="756246"/>
            <a:ext cx="5723890" cy="1830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marR="119380">
              <a:lnSpc>
                <a:spcPct val="102600"/>
              </a:lnSpc>
              <a:spcBef>
                <a:spcPts val="90"/>
              </a:spcBef>
            </a:pPr>
            <a:r>
              <a:rPr sz="1100" spc="-85" dirty="0">
                <a:latin typeface="Arial MT"/>
                <a:cs typeface="Arial MT"/>
              </a:rPr>
              <a:t>Because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ℎ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(𝑡)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proportional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hazards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assumption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unknown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cannot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plug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ℎ(𝑡|𝑥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0" dirty="0">
                <a:latin typeface="Arial MT"/>
                <a:cs typeface="Arial MT"/>
              </a:rPr>
              <a:t>into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likelihood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(𝛽</a:t>
            </a:r>
            <a:r>
              <a:rPr sz="1125" spc="75" baseline="-22222" dirty="0">
                <a:latin typeface="Cambria"/>
                <a:cs typeface="Cambria"/>
              </a:rPr>
              <a:t>1</a:t>
            </a:r>
            <a:r>
              <a:rPr sz="1100" spc="5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𝛽</a:t>
            </a:r>
            <a:r>
              <a:rPr sz="1125" spc="-30" baseline="-22222" dirty="0">
                <a:latin typeface="Cambria"/>
                <a:cs typeface="Cambria"/>
              </a:rPr>
              <a:t>𝑝</a:t>
            </a:r>
            <a:r>
              <a:rPr sz="1100" spc="-20" dirty="0">
                <a:latin typeface="Cambria"/>
                <a:cs typeface="Cambria"/>
              </a:rPr>
              <a:t>)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0" marR="187325">
              <a:lnSpc>
                <a:spcPct val="102600"/>
              </a:lnSpc>
              <a:spcBef>
                <a:spcPts val="675"/>
              </a:spcBef>
            </a:pP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Cox’s</a:t>
            </a:r>
            <a:r>
              <a:rPr sz="11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proportional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hazards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0000"/>
                </a:solidFill>
                <a:latin typeface="Arial MT"/>
                <a:cs typeface="Arial MT"/>
              </a:rPr>
              <a:t>says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possible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estimate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without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specifying</a:t>
            </a:r>
            <a:r>
              <a:rPr sz="11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form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mbria"/>
                <a:cs typeface="Cambria"/>
              </a:rPr>
              <a:t>ℎ</a:t>
            </a:r>
            <a:r>
              <a:rPr sz="1125" spc="-15" baseline="-22222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r>
              <a:rPr sz="1100" spc="-10" dirty="0">
                <a:solidFill>
                  <a:srgbClr val="FF0000"/>
                </a:solidFill>
                <a:latin typeface="Cambria"/>
                <a:cs typeface="Cambria"/>
              </a:rPr>
              <a:t>(𝑡)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403860" marR="837565">
              <a:lnSpc>
                <a:spcPct val="154000"/>
              </a:lnSpc>
            </a:pP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partial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likelihood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valid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regardless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value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mbria"/>
                <a:cs typeface="Cambria"/>
              </a:rPr>
              <a:t>ℎ</a:t>
            </a:r>
            <a:r>
              <a:rPr sz="1125" spc="-15" baseline="-22222" dirty="0">
                <a:latin typeface="Cambria"/>
                <a:cs typeface="Cambria"/>
              </a:rPr>
              <a:t>0</a:t>
            </a:r>
            <a:r>
              <a:rPr sz="1100" spc="-10" dirty="0">
                <a:latin typeface="Cambria"/>
                <a:cs typeface="Cambria"/>
              </a:rPr>
              <a:t>(𝑡)</a:t>
            </a:r>
            <a:r>
              <a:rPr sz="1100" spc="-10" dirty="0">
                <a:latin typeface="Arial MT"/>
                <a:cs typeface="Arial MT"/>
              </a:rPr>
              <a:t>. </a:t>
            </a:r>
            <a:r>
              <a:rPr sz="1100" spc="-35" dirty="0">
                <a:latin typeface="Arial MT"/>
                <a:cs typeface="Arial MT"/>
              </a:rPr>
              <a:t>Maximize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partial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likelihood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respect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𝛽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403860" marR="802640">
              <a:lnSpc>
                <a:spcPct val="154000"/>
              </a:lnSpc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obtain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-50" dirty="0">
                <a:latin typeface="Arial MT"/>
                <a:cs typeface="Arial MT"/>
              </a:rPr>
              <a:t>-</a:t>
            </a:r>
            <a:r>
              <a:rPr sz="1100" spc="-65" dirty="0">
                <a:latin typeface="Arial MT"/>
                <a:cs typeface="Arial MT"/>
              </a:rPr>
              <a:t>values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corresponding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hypotesis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such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∶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</a:t>
            </a:r>
            <a:r>
              <a:rPr sz="1100" spc="-25" dirty="0">
                <a:latin typeface="Arial MT"/>
                <a:cs typeface="Arial MT"/>
              </a:rPr>
              <a:t>.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obtain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confidence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intervals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associated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coeﬀicients.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Cox</a:t>
            </a:r>
            <a:r>
              <a:rPr spc="-40" dirty="0"/>
              <a:t> </a:t>
            </a:r>
            <a:r>
              <a:rPr spc="-20" dirty="0"/>
              <a:t>Proportional</a:t>
            </a:r>
            <a:r>
              <a:rPr spc="-35" dirty="0"/>
              <a:t> Hazards</a:t>
            </a:r>
            <a:r>
              <a:rPr spc="-4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3487" y="1030051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51979"/>
            <a:ext cx="55086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we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single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38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∈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{0,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1}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we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determine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whether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there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69859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36368"/>
            <a:ext cx="498856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difference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times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groups.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i="1" spc="-45" dirty="0">
                <a:latin typeface="Arial"/>
                <a:cs typeface="Arial"/>
              </a:rPr>
              <a:t>Approach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75" dirty="0">
                <a:latin typeface="Arial"/>
                <a:cs typeface="Arial"/>
              </a:rPr>
              <a:t>#1: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Cox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proportional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hazards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hypothesis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832" y="1460469"/>
            <a:ext cx="3949065" cy="5480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60"/>
              </a:spcBef>
            </a:pP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∶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z="1100" i="1" spc="-45" dirty="0">
                <a:latin typeface="Arial"/>
                <a:cs typeface="Arial"/>
              </a:rPr>
              <a:t>Approach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75" dirty="0">
                <a:latin typeface="Arial"/>
                <a:cs typeface="Arial"/>
              </a:rPr>
              <a:t>#2: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0" dirty="0">
                <a:latin typeface="Arial MT"/>
                <a:cs typeface="Arial MT"/>
              </a:rPr>
              <a:t>Perform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log-</a:t>
            </a:r>
            <a:r>
              <a:rPr sz="1100" spc="-10" dirty="0">
                <a:latin typeface="Arial MT"/>
                <a:cs typeface="Arial MT"/>
              </a:rPr>
              <a:t>rank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compare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0" dirty="0">
                <a:latin typeface="Arial MT"/>
                <a:cs typeface="Arial MT"/>
              </a:rPr>
              <a:t> groups.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0004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2074645"/>
            <a:ext cx="4245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case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 </a:t>
            </a:r>
            <a:r>
              <a:rPr sz="1100" spc="-45" dirty="0">
                <a:latin typeface="Arial MT"/>
                <a:cs typeface="Arial MT"/>
              </a:rPr>
              <a:t>methods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 </a:t>
            </a:r>
            <a:r>
              <a:rPr sz="1100" spc="-25" dirty="0">
                <a:latin typeface="Arial MT"/>
                <a:cs typeface="Arial MT"/>
              </a:rPr>
              <a:t>yield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00" dirty="0">
                <a:latin typeface="Arial MT"/>
                <a:cs typeface="Arial MT"/>
              </a:rPr>
              <a:t>same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result!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9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Cox</a:t>
            </a:r>
            <a:r>
              <a:rPr spc="-40" dirty="0"/>
              <a:t> </a:t>
            </a:r>
            <a:r>
              <a:rPr spc="-20" dirty="0"/>
              <a:t>Proportional</a:t>
            </a:r>
            <a:r>
              <a:rPr spc="-40" dirty="0"/>
              <a:t> </a:t>
            </a:r>
            <a:r>
              <a:rPr spc="-35" dirty="0"/>
              <a:t>Hazards</a:t>
            </a:r>
            <a:r>
              <a:rPr spc="-40" dirty="0"/>
              <a:t> </a:t>
            </a:r>
            <a:r>
              <a:rPr spc="-2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501459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54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Analysis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Censored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file. </a:t>
            </a: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Cox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Proportional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Hazards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Model”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pc="-35" dirty="0"/>
              <a:t>Chapter</a:t>
            </a:r>
            <a:r>
              <a:rPr spc="-20" dirty="0"/>
              <a:t> </a:t>
            </a:r>
            <a:r>
              <a:rPr spc="-10" dirty="0"/>
              <a:t>11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60" dirty="0"/>
              <a:t>ISLR2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5" dirty="0"/>
              <a:t> </a:t>
            </a:r>
            <a:r>
              <a:rPr spc="-25" dirty="0"/>
              <a:t>ISLP</a:t>
            </a:r>
            <a:r>
              <a:rPr spc="-20" dirty="0"/>
              <a:t> </a:t>
            </a:r>
            <a:r>
              <a:rPr spc="-10" dirty="0"/>
              <a:t>books:</a:t>
            </a:r>
          </a:p>
          <a:p>
            <a:pPr marL="38100" marR="5080">
              <a:lnSpc>
                <a:spcPct val="102600"/>
              </a:lnSpc>
              <a:spcBef>
                <a:spcPts val="675"/>
              </a:spcBef>
            </a:pPr>
            <a:r>
              <a:rPr spc="-75" dirty="0"/>
              <a:t>James,</a:t>
            </a:r>
            <a:r>
              <a:rPr spc="5" dirty="0"/>
              <a:t> </a:t>
            </a:r>
            <a:r>
              <a:rPr spc="-40" dirty="0"/>
              <a:t>Gareth,</a:t>
            </a:r>
            <a:r>
              <a:rPr spc="10" dirty="0"/>
              <a:t> </a:t>
            </a:r>
            <a:r>
              <a:rPr dirty="0"/>
              <a:t>et</a:t>
            </a:r>
            <a:r>
              <a:rPr spc="10" dirty="0"/>
              <a:t> </a:t>
            </a:r>
            <a:r>
              <a:rPr dirty="0"/>
              <a:t>al.</a:t>
            </a:r>
            <a:r>
              <a:rPr spc="10" dirty="0"/>
              <a:t> </a:t>
            </a:r>
            <a:r>
              <a:rPr spc="-20" dirty="0"/>
              <a:t>“Survival</a:t>
            </a:r>
            <a:r>
              <a:rPr spc="10" dirty="0"/>
              <a:t> </a:t>
            </a:r>
            <a:r>
              <a:rPr spc="-50" dirty="0"/>
              <a:t>Analysis</a:t>
            </a:r>
            <a:r>
              <a:rPr spc="10" dirty="0"/>
              <a:t> </a:t>
            </a:r>
            <a:r>
              <a:rPr spc="-45" dirty="0"/>
              <a:t>and</a:t>
            </a:r>
            <a:r>
              <a:rPr spc="10" dirty="0"/>
              <a:t> </a:t>
            </a:r>
            <a:r>
              <a:rPr spc="-90" dirty="0"/>
              <a:t>Censored</a:t>
            </a:r>
            <a:r>
              <a:rPr spc="15" dirty="0"/>
              <a:t> </a:t>
            </a:r>
            <a:r>
              <a:rPr dirty="0"/>
              <a:t>Data.”</a:t>
            </a:r>
            <a:r>
              <a:rPr spc="114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-10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10" dirty="0"/>
              <a:t>Statistical </a:t>
            </a:r>
            <a:r>
              <a:rPr spc="-35" dirty="0"/>
              <a:t>Learning:</a:t>
            </a:r>
            <a:r>
              <a:rPr spc="7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30" dirty="0"/>
              <a:t>Applications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R,</a:t>
            </a:r>
            <a:r>
              <a:rPr spc="-20" dirty="0"/>
              <a:t> 2nd</a:t>
            </a:r>
            <a:r>
              <a:rPr spc="-15" dirty="0"/>
              <a:t> </a:t>
            </a:r>
            <a:r>
              <a:rPr spc="-20" dirty="0"/>
              <a:t>ed.,</a:t>
            </a:r>
            <a:r>
              <a:rPr spc="-15" dirty="0"/>
              <a:t> </a:t>
            </a:r>
            <a:r>
              <a:rPr spc="-40" dirty="0"/>
              <a:t>Springer,</a:t>
            </a:r>
            <a:r>
              <a:rPr spc="-20" dirty="0"/>
              <a:t> </a:t>
            </a:r>
            <a:r>
              <a:rPr spc="-10" dirty="0"/>
              <a:t>2021.</a:t>
            </a:r>
          </a:p>
          <a:p>
            <a:pPr marL="38100" marR="5080">
              <a:lnSpc>
                <a:spcPct val="102600"/>
              </a:lnSpc>
              <a:spcBef>
                <a:spcPts val="680"/>
              </a:spcBef>
            </a:pPr>
            <a:r>
              <a:rPr spc="-75" dirty="0"/>
              <a:t>James,</a:t>
            </a:r>
            <a:r>
              <a:rPr spc="5" dirty="0"/>
              <a:t> </a:t>
            </a:r>
            <a:r>
              <a:rPr spc="-40" dirty="0"/>
              <a:t>Gareth,</a:t>
            </a:r>
            <a:r>
              <a:rPr spc="10" dirty="0"/>
              <a:t> </a:t>
            </a:r>
            <a:r>
              <a:rPr dirty="0"/>
              <a:t>et</a:t>
            </a:r>
            <a:r>
              <a:rPr spc="10" dirty="0"/>
              <a:t> </a:t>
            </a:r>
            <a:r>
              <a:rPr dirty="0"/>
              <a:t>al.</a:t>
            </a:r>
            <a:r>
              <a:rPr spc="10" dirty="0"/>
              <a:t> </a:t>
            </a:r>
            <a:r>
              <a:rPr spc="-20" dirty="0"/>
              <a:t>“Survival</a:t>
            </a:r>
            <a:r>
              <a:rPr spc="10" dirty="0"/>
              <a:t> </a:t>
            </a:r>
            <a:r>
              <a:rPr spc="-50" dirty="0"/>
              <a:t>Analysis</a:t>
            </a:r>
            <a:r>
              <a:rPr spc="10" dirty="0"/>
              <a:t> </a:t>
            </a:r>
            <a:r>
              <a:rPr spc="-45" dirty="0"/>
              <a:t>and</a:t>
            </a:r>
            <a:r>
              <a:rPr spc="10" dirty="0"/>
              <a:t> </a:t>
            </a:r>
            <a:r>
              <a:rPr spc="-90" dirty="0"/>
              <a:t>Censored</a:t>
            </a:r>
            <a:r>
              <a:rPr spc="15" dirty="0"/>
              <a:t> </a:t>
            </a:r>
            <a:r>
              <a:rPr dirty="0"/>
              <a:t>Data.”</a:t>
            </a:r>
            <a:r>
              <a:rPr spc="114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-10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10" dirty="0"/>
              <a:t>Statistical </a:t>
            </a:r>
            <a:r>
              <a:rPr spc="-35" dirty="0"/>
              <a:t>Learning:</a:t>
            </a:r>
            <a:r>
              <a:rPr spc="8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spc="-30" dirty="0"/>
              <a:t>Applications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Python, </a:t>
            </a:r>
            <a:r>
              <a:rPr spc="-40" dirty="0"/>
              <a:t>Springer,</a:t>
            </a:r>
            <a:r>
              <a:rPr spc="-10" dirty="0"/>
              <a:t> </a:t>
            </a:r>
            <a:r>
              <a:rPr spc="-20" dirty="0"/>
              <a:t>2023.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3863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9674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4859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8649" y="1252208"/>
            <a:ext cx="5302885" cy="9305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examples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include:</a:t>
            </a:r>
            <a:endParaRPr sz="1100" dirty="0">
              <a:latin typeface="Arial MT"/>
              <a:cs typeface="Arial MT"/>
            </a:endParaRPr>
          </a:p>
          <a:p>
            <a:pPr marL="289560" marR="1611630">
              <a:lnSpc>
                <a:spcPct val="154000"/>
              </a:lnSpc>
            </a:pP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diagnosed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cancer. </a:t>
            </a: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customer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cancel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subscription. </a:t>
            </a:r>
            <a:r>
              <a:rPr sz="1100" spc="-25" dirty="0">
                <a:latin typeface="Arial MT"/>
                <a:cs typeface="Arial MT"/>
              </a:rPr>
              <a:t>Predicting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customer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centre.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5" y="312994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72783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06156813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48019D1B-9A22-CE97-2795-9CF87DC348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7690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019D1B-9A22-CE97-2795-9CF87DC348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06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Survival</a:t>
            </a:r>
            <a:r>
              <a:rPr spc="-50" dirty="0"/>
              <a:t> </a:t>
            </a:r>
            <a:r>
              <a:rPr spc="-30" dirty="0"/>
              <a:t>and</a:t>
            </a:r>
            <a:r>
              <a:rPr spc="-50" dirty="0"/>
              <a:t> </a:t>
            </a:r>
            <a:r>
              <a:rPr spc="-45" dirty="0"/>
              <a:t>Censoring</a:t>
            </a:r>
            <a:r>
              <a:rPr spc="-55" dirty="0"/>
              <a:t> </a:t>
            </a:r>
            <a:r>
              <a:rPr spc="-10" dirty="0"/>
              <a:t>Times</a:t>
            </a: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795324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68601"/>
            <a:ext cx="5103495" cy="7073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individual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assume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exists: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Cambria"/>
                <a:cs typeface="Cambria"/>
              </a:rPr>
              <a:t>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survival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time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represents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event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interest </a:t>
            </a:r>
            <a:r>
              <a:rPr sz="1100" spc="-50" dirty="0">
                <a:latin typeface="Arial MT"/>
                <a:cs typeface="Arial MT"/>
              </a:rPr>
              <a:t>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22551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137818"/>
            <a:ext cx="37839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10" dirty="0">
                <a:latin typeface="Cambria"/>
                <a:cs typeface="Cambria"/>
              </a:rPr>
              <a:t>𝐶</a:t>
            </a:r>
            <a:r>
              <a:rPr sz="1100" spc="11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censoring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time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when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censoring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occurs.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8230" y="1141995"/>
            <a:ext cx="9632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Ex: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time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22232"/>
            <a:ext cx="331533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815"/>
              </a:spcBef>
            </a:pPr>
            <a:r>
              <a:rPr sz="1100" i="1" spc="-30" dirty="0">
                <a:latin typeface="Arial"/>
                <a:cs typeface="Arial"/>
              </a:rPr>
              <a:t>which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patient </a:t>
            </a:r>
            <a:r>
              <a:rPr sz="1100" i="1" spc="-45" dirty="0">
                <a:latin typeface="Arial"/>
                <a:cs typeface="Arial"/>
              </a:rPr>
              <a:t>drops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out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study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5" dirty="0">
                <a:latin typeface="Arial MT"/>
                <a:cs typeface="Arial MT"/>
              </a:rPr>
              <a:t>However,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ever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observe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time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 </a:t>
            </a:r>
            <a:r>
              <a:rPr sz="1100" spc="-85" dirty="0">
                <a:latin typeface="Arial MT"/>
                <a:cs typeface="Arial MT"/>
              </a:rPr>
              <a:t>comes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first: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879269"/>
            <a:ext cx="4805680" cy="508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02945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𝑌</a:t>
            </a:r>
            <a:r>
              <a:rPr sz="1100" spc="3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35" dirty="0">
                <a:latin typeface="Georgia"/>
                <a:cs typeface="Georgia"/>
              </a:rPr>
              <a:t>min</a:t>
            </a:r>
            <a:r>
              <a:rPr sz="1100" spc="-35" dirty="0">
                <a:latin typeface="Cambria"/>
                <a:cs typeface="Cambria"/>
              </a:rPr>
              <a:t>(𝑇</a:t>
            </a:r>
            <a:r>
              <a:rPr sz="1100" spc="-7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𝐶)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order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keep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track 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time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60" dirty="0">
                <a:latin typeface="Cambria"/>
                <a:cs typeface="Cambria"/>
              </a:rPr>
              <a:t> </a:t>
            </a:r>
            <a:r>
              <a:rPr sz="1100" spc="-55" dirty="0">
                <a:latin typeface="Arial MT"/>
                <a:cs typeface="Arial MT"/>
              </a:rPr>
              <a:t>represents,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also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status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indicator: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7033" y="2576982"/>
            <a:ext cx="3917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𝛿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5" dirty="0"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6179" y="2489682"/>
            <a:ext cx="7880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6540" algn="l"/>
              </a:tabLst>
            </a:pPr>
            <a:r>
              <a:rPr sz="1100" spc="-50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85" dirty="0">
                <a:latin typeface="Cambria"/>
                <a:cs typeface="Cambria"/>
              </a:rPr>
              <a:t> 𝐶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6179" y="2661754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228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Survival</a:t>
            </a:r>
            <a:r>
              <a:rPr spc="-50" dirty="0"/>
              <a:t> </a:t>
            </a:r>
            <a:r>
              <a:rPr spc="-30" dirty="0"/>
              <a:t>and</a:t>
            </a:r>
            <a:r>
              <a:rPr spc="-50" dirty="0"/>
              <a:t> </a:t>
            </a:r>
            <a:r>
              <a:rPr spc="-45" dirty="0"/>
              <a:t>Censoring</a:t>
            </a:r>
            <a:r>
              <a:rPr spc="-55" dirty="0"/>
              <a:t> </a:t>
            </a:r>
            <a:r>
              <a:rPr spc="-10" dirty="0"/>
              <a:t>Times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70" y="1068889"/>
            <a:ext cx="2952784" cy="16671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125" y="109730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6888" y="1605965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125" y="176536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6888" y="2101951"/>
            <a:ext cx="52527" cy="52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7125" y="226134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6888" y="2597924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-13855" y="630834"/>
            <a:ext cx="5796280" cy="2061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220345">
              <a:lnSpc>
                <a:spcPct val="102600"/>
              </a:lnSpc>
              <a:spcBef>
                <a:spcPts val="90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following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 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medical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study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4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patients.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observe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4 </a:t>
            </a:r>
            <a:r>
              <a:rPr sz="1100" spc="-35" dirty="0">
                <a:latin typeface="Arial MT"/>
                <a:cs typeface="Arial MT"/>
              </a:rPr>
              <a:t>pairs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𝛿)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denoted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(𝑦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𝛿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),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(𝑦</a:t>
            </a:r>
            <a:r>
              <a:rPr sz="1125" baseline="-22222" dirty="0">
                <a:latin typeface="Cambria"/>
                <a:cs typeface="Cambria"/>
              </a:rPr>
              <a:t>4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𝛿</a:t>
            </a:r>
            <a:r>
              <a:rPr sz="1125" spc="-30" baseline="-22222" dirty="0">
                <a:latin typeface="Cambria"/>
                <a:cs typeface="Cambria"/>
              </a:rPr>
              <a:t>4</a:t>
            </a:r>
            <a:r>
              <a:rPr sz="1100" spc="-20" dirty="0">
                <a:latin typeface="Cambria"/>
                <a:cs typeface="Cambria"/>
              </a:rPr>
              <a:t>)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764915" marR="106680">
              <a:lnSpc>
                <a:spcPts val="1350"/>
              </a:lnSpc>
              <a:spcBef>
                <a:spcPts val="325"/>
              </a:spcBef>
            </a:pP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patient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observe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event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(i.e.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death) </a:t>
            </a:r>
            <a:r>
              <a:rPr sz="1100" spc="-25" dirty="0">
                <a:latin typeface="Arial MT"/>
                <a:cs typeface="Arial MT"/>
              </a:rPr>
              <a:t>during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study.</a:t>
            </a:r>
            <a:endParaRPr sz="1100">
              <a:latin typeface="Arial MT"/>
              <a:cs typeface="Arial MT"/>
            </a:endParaRPr>
          </a:p>
          <a:p>
            <a:pPr marL="3764915">
              <a:lnSpc>
                <a:spcPts val="1155"/>
              </a:lnSpc>
              <a:tabLst>
                <a:tab pos="4042410" algn="l"/>
              </a:tabLst>
            </a:pPr>
            <a:r>
              <a:rPr sz="1650" spc="-75" baseline="-68181" dirty="0">
                <a:latin typeface="Arial MT"/>
                <a:cs typeface="Arial MT"/>
              </a:rPr>
              <a:t>P</a:t>
            </a:r>
            <a:r>
              <a:rPr sz="1650" baseline="-68181" dirty="0">
                <a:latin typeface="Arial MT"/>
                <a:cs typeface="Arial MT"/>
              </a:rPr>
              <a:t>	</a:t>
            </a:r>
            <a:r>
              <a:rPr sz="1000" spc="-10" dirty="0">
                <a:latin typeface="Arial MT"/>
                <a:cs typeface="Arial MT"/>
              </a:rPr>
              <a:t>Thus,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𝛿</a:t>
            </a:r>
            <a:r>
              <a:rPr sz="1050" baseline="-19841" dirty="0">
                <a:latin typeface="Cambria"/>
                <a:cs typeface="Cambria"/>
              </a:rPr>
              <a:t>1</a:t>
            </a:r>
            <a:r>
              <a:rPr sz="1050" spc="195" baseline="-19841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𝛿</a:t>
            </a:r>
            <a:r>
              <a:rPr sz="1050" baseline="-19841" dirty="0">
                <a:latin typeface="Cambria"/>
                <a:cs typeface="Cambria"/>
              </a:rPr>
              <a:t>3</a:t>
            </a:r>
            <a:r>
              <a:rPr sz="1050" spc="195" baseline="-19841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3764915" marR="209550" indent="84455">
              <a:lnSpc>
                <a:spcPts val="135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atient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 </a:t>
            </a:r>
            <a:r>
              <a:rPr sz="1100" spc="-60" dirty="0">
                <a:latin typeface="Arial MT"/>
                <a:cs typeface="Arial MT"/>
              </a:rPr>
              <a:t>survives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until the </a:t>
            </a:r>
            <a:r>
              <a:rPr sz="1100" spc="-60" dirty="0">
                <a:latin typeface="Arial MT"/>
                <a:cs typeface="Arial MT"/>
              </a:rPr>
              <a:t>end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study.</a:t>
            </a:r>
            <a:endParaRPr sz="1100">
              <a:latin typeface="Arial MT"/>
              <a:cs typeface="Arial MT"/>
            </a:endParaRPr>
          </a:p>
          <a:p>
            <a:pPr marR="1047750" algn="r">
              <a:lnSpc>
                <a:spcPts val="1150"/>
              </a:lnSpc>
              <a:tabLst>
                <a:tab pos="276860" algn="l"/>
              </a:tabLst>
            </a:pPr>
            <a:r>
              <a:rPr sz="1650" spc="-75" baseline="-68181" dirty="0">
                <a:latin typeface="Arial MT"/>
                <a:cs typeface="Arial MT"/>
              </a:rPr>
              <a:t>P</a:t>
            </a:r>
            <a:r>
              <a:rPr sz="1650" baseline="-68181" dirty="0">
                <a:latin typeface="Arial MT"/>
                <a:cs typeface="Arial MT"/>
              </a:rPr>
              <a:t>	</a:t>
            </a:r>
            <a:r>
              <a:rPr sz="1000" spc="-10" dirty="0">
                <a:latin typeface="Arial MT"/>
                <a:cs typeface="Arial MT"/>
              </a:rPr>
              <a:t>Thus,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𝛿</a:t>
            </a:r>
            <a:r>
              <a:rPr sz="1050" baseline="-19841" dirty="0">
                <a:latin typeface="Cambria"/>
                <a:cs typeface="Cambria"/>
              </a:rPr>
              <a:t>2</a:t>
            </a:r>
            <a:r>
              <a:rPr sz="1050" spc="187" baseline="-19841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</a:rPr>
              <a:t>0</a:t>
            </a:r>
            <a:endParaRPr sz="1000">
              <a:latin typeface="Cambria"/>
              <a:cs typeface="Cambria"/>
            </a:endParaRPr>
          </a:p>
          <a:p>
            <a:pPr marL="3764915" marR="149860" indent="84455">
              <a:lnSpc>
                <a:spcPts val="135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atient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drops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study </a:t>
            </a:r>
            <a:r>
              <a:rPr sz="1100" spc="-10" dirty="0">
                <a:latin typeface="Arial MT"/>
                <a:cs typeface="Arial MT"/>
              </a:rPr>
              <a:t>early.</a:t>
            </a:r>
            <a:endParaRPr sz="1100">
              <a:latin typeface="Arial MT"/>
              <a:cs typeface="Arial MT"/>
            </a:endParaRPr>
          </a:p>
          <a:p>
            <a:pPr marR="1047750" algn="r">
              <a:lnSpc>
                <a:spcPts val="1130"/>
              </a:lnSpc>
            </a:pPr>
            <a:r>
              <a:rPr sz="1000" spc="-10" dirty="0">
                <a:latin typeface="Arial MT"/>
                <a:cs typeface="Arial MT"/>
              </a:rPr>
              <a:t>Thus,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𝛿</a:t>
            </a:r>
            <a:r>
              <a:rPr sz="1050" baseline="-19841" dirty="0">
                <a:latin typeface="Cambria"/>
                <a:cs typeface="Cambria"/>
              </a:rPr>
              <a:t>4</a:t>
            </a:r>
            <a:r>
              <a:rPr sz="1050" spc="187" baseline="-19841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</a:rPr>
              <a:t>0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Independent</a:t>
            </a:r>
            <a:r>
              <a:rPr spc="-35" dirty="0"/>
              <a:t> </a:t>
            </a:r>
            <a:r>
              <a:rPr spc="-45" dirty="0"/>
              <a:t>Censoring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5649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1461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780516"/>
            <a:ext cx="5497830" cy="1744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45770">
              <a:lnSpc>
                <a:spcPct val="102600"/>
              </a:lnSpc>
              <a:spcBef>
                <a:spcPts val="90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assume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censoring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mechanism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independent.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event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𝑇</a:t>
            </a:r>
            <a:r>
              <a:rPr sz="1100" spc="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independent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 MT"/>
                <a:cs typeface="Arial MT"/>
              </a:rPr>
              <a:t>censoring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FF0000"/>
                </a:solidFill>
                <a:latin typeface="Cambria"/>
                <a:cs typeface="Cambria"/>
              </a:rPr>
              <a:t>𝐶</a:t>
            </a:r>
            <a:r>
              <a:rPr sz="1100" spc="8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Example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violation: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drop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cancer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study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because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they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10" dirty="0">
                <a:latin typeface="Arial MT"/>
                <a:cs typeface="Arial MT"/>
              </a:rPr>
              <a:t> sick.</a:t>
            </a:r>
            <a:endParaRPr sz="1100">
              <a:latin typeface="Arial MT"/>
              <a:cs typeface="Arial MT"/>
            </a:endParaRPr>
          </a:p>
          <a:p>
            <a:pPr marL="289560" marR="68961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analyse</a:t>
            </a:r>
            <a:r>
              <a:rPr sz="1100" dirty="0">
                <a:latin typeface="Arial MT"/>
                <a:cs typeface="Arial MT"/>
              </a:rPr>
              <a:t> the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dirty="0">
                <a:latin typeface="Arial MT"/>
                <a:cs typeface="Arial MT"/>
              </a:rPr>
              <a:t> without </a:t>
            </a:r>
            <a:r>
              <a:rPr sz="1100" spc="-55" dirty="0">
                <a:latin typeface="Arial MT"/>
                <a:cs typeface="Arial MT"/>
              </a:rPr>
              <a:t>considering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why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drop</a:t>
            </a:r>
            <a:r>
              <a:rPr sz="1100" dirty="0">
                <a:latin typeface="Arial MT"/>
                <a:cs typeface="Arial MT"/>
              </a:rPr>
              <a:t> out </a:t>
            </a:r>
            <a:r>
              <a:rPr sz="1100" spc="-10" dirty="0">
                <a:latin typeface="Arial MT"/>
                <a:cs typeface="Arial MT"/>
              </a:rPr>
              <a:t>then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spc="-45" dirty="0">
                <a:latin typeface="Arial MT"/>
                <a:cs typeface="Arial MT"/>
              </a:rPr>
              <a:t>overestimate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average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collection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process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examined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closely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60" dirty="0">
                <a:latin typeface="Arial MT"/>
                <a:cs typeface="Arial MT"/>
              </a:rPr>
              <a:t>check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whether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independent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censoring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reasonable</a:t>
            </a:r>
            <a:r>
              <a:rPr sz="1100" spc="-10" dirty="0">
                <a:latin typeface="Arial MT"/>
                <a:cs typeface="Arial MT"/>
              </a:rPr>
              <a:t> assumption.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30" dirty="0"/>
              <a:t>Kaplan-</a:t>
            </a:r>
            <a:r>
              <a:rPr dirty="0"/>
              <a:t>Meier</a:t>
            </a:r>
            <a:r>
              <a:rPr spc="-15" dirty="0"/>
              <a:t> </a:t>
            </a:r>
            <a:r>
              <a:rPr spc="-20" dirty="0"/>
              <a:t>Survival</a:t>
            </a:r>
            <a:r>
              <a:rPr spc="-15" dirty="0"/>
              <a:t> </a:t>
            </a:r>
            <a:r>
              <a:rPr spc="-3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5776"/>
            <a:ext cx="5395595" cy="666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Kaplan-</a:t>
            </a:r>
            <a:r>
              <a:rPr sz="1100" spc="-20" dirty="0">
                <a:latin typeface="Arial MT"/>
                <a:cs typeface="Arial MT"/>
              </a:rPr>
              <a:t>Meier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survial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decreasing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quantifies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probability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of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surviving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past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time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𝑡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defined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</a:t>
            </a:r>
            <a:endParaRPr sz="1100">
              <a:latin typeface="Arial MT"/>
              <a:cs typeface="Arial MT"/>
            </a:endParaRPr>
          </a:p>
          <a:p>
            <a:pPr marL="112395" algn="ctr">
              <a:lnSpc>
                <a:spcPct val="100000"/>
              </a:lnSpc>
              <a:spcBef>
                <a:spcPts val="1055"/>
              </a:spcBef>
            </a:pPr>
            <a:r>
              <a:rPr sz="1100" dirty="0">
                <a:latin typeface="Cambria"/>
                <a:cs typeface="Cambria"/>
              </a:rPr>
              <a:t>𝑆(𝑡)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𝑡)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176820"/>
            <a:ext cx="51619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Arial MT"/>
                <a:cs typeface="Arial MT"/>
              </a:rPr>
              <a:t>Estimating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𝑆(𝑡)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complicated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presence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censoring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approach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94700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1267952"/>
            <a:ext cx="5050155" cy="5359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spc="-65" dirty="0">
                <a:latin typeface="Arial MT"/>
                <a:cs typeface="Arial MT"/>
              </a:rPr>
              <a:t>overcome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challenge.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650" spc="-405" baseline="-68181" dirty="0">
                <a:latin typeface="Arial MT"/>
                <a:cs typeface="Arial MT"/>
              </a:rPr>
              <a:t>i</a:t>
            </a:r>
            <a:r>
              <a:rPr sz="1100" spc="-380" dirty="0">
                <a:latin typeface="Cambria"/>
                <a:cs typeface="Cambria"/>
              </a:rPr>
              <a:t>𝑑</a:t>
            </a:r>
            <a:r>
              <a:rPr sz="1650" spc="-434" baseline="-68181" dirty="0">
                <a:latin typeface="Arial MT"/>
                <a:cs typeface="Arial MT"/>
              </a:rPr>
              <a:t>n</a:t>
            </a:r>
            <a:r>
              <a:rPr sz="1125" spc="-322" baseline="-22222" dirty="0">
                <a:latin typeface="Cambria"/>
                <a:cs typeface="Cambria"/>
              </a:rPr>
              <a:t>1</a:t>
            </a:r>
            <a:r>
              <a:rPr sz="1650" spc="-30" baseline="-68181" dirty="0">
                <a:latin typeface="Arial MT"/>
                <a:cs typeface="Arial MT"/>
              </a:rPr>
              <a:t>d</a:t>
            </a:r>
            <a:r>
              <a:rPr sz="1650" spc="-405" baseline="-68181" dirty="0">
                <a:latin typeface="Arial MT"/>
                <a:cs typeface="Arial MT"/>
              </a:rPr>
              <a:t>i</a:t>
            </a:r>
            <a:r>
              <a:rPr sz="1100" spc="-459" dirty="0">
                <a:latin typeface="Cambria"/>
                <a:cs typeface="Cambria"/>
              </a:rPr>
              <a:t>&lt;</a:t>
            </a:r>
            <a:r>
              <a:rPr sz="1650" spc="-30" baseline="-68181" dirty="0">
                <a:latin typeface="Arial MT"/>
                <a:cs typeface="Arial MT"/>
              </a:rPr>
              <a:t>vi</a:t>
            </a:r>
            <a:r>
              <a:rPr sz="1650" spc="-682" baseline="-68181" dirty="0">
                <a:latin typeface="Arial MT"/>
                <a:cs typeface="Arial MT"/>
              </a:rPr>
              <a:t>d</a:t>
            </a:r>
            <a:r>
              <a:rPr sz="1100" spc="-229" dirty="0">
                <a:latin typeface="Cambria"/>
                <a:cs typeface="Cambria"/>
              </a:rPr>
              <a:t>𝑑</a:t>
            </a:r>
            <a:r>
              <a:rPr sz="1650" spc="-652" baseline="-68181" dirty="0">
                <a:latin typeface="Arial MT"/>
                <a:cs typeface="Arial MT"/>
              </a:rPr>
              <a:t>u</a:t>
            </a:r>
            <a:r>
              <a:rPr sz="1125" spc="-135" baseline="-22222" dirty="0">
                <a:latin typeface="Cambria"/>
                <a:cs typeface="Cambria"/>
              </a:rPr>
              <a:t>2</a:t>
            </a:r>
            <a:r>
              <a:rPr sz="1650" spc="-202" baseline="-68181" dirty="0">
                <a:latin typeface="Arial MT"/>
                <a:cs typeface="Arial MT"/>
              </a:rPr>
              <a:t>a</a:t>
            </a:r>
            <a:r>
              <a:rPr sz="1100" spc="-575" dirty="0">
                <a:latin typeface="Cambria"/>
                <a:cs typeface="Cambria"/>
              </a:rPr>
              <a:t>&lt;</a:t>
            </a:r>
            <a:r>
              <a:rPr sz="1650" spc="-30" baseline="-68181" dirty="0">
                <a:latin typeface="Arial MT"/>
                <a:cs typeface="Arial MT"/>
              </a:rPr>
              <a:t>ls.</a:t>
            </a:r>
            <a:r>
              <a:rPr sz="1650" spc="-292" baseline="-68181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⋯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&lt;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𝑑</a:t>
            </a:r>
            <a:r>
              <a:rPr sz="1125" spc="195" baseline="-22222" dirty="0">
                <a:latin typeface="Cambria"/>
                <a:cs typeface="Cambria"/>
              </a:rPr>
              <a:t>𝑛</a:t>
            </a:r>
            <a:r>
              <a:rPr sz="1125" spc="352" baseline="-22222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denote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unique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times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among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non-</a:t>
            </a:r>
            <a:r>
              <a:rPr sz="1100" spc="-10" dirty="0">
                <a:latin typeface="Arial MT"/>
                <a:cs typeface="Arial MT"/>
              </a:rPr>
              <a:t>censored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124887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4832" y="2037194"/>
            <a:ext cx="5278120" cy="36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Arial MT"/>
                <a:cs typeface="Arial MT"/>
              </a:rPr>
              <a:t>denotes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events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took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place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(i.e.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patients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r>
              <a:rPr sz="1100" spc="-2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55074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7309" y="2545453"/>
            <a:ext cx="42329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58615" algn="l"/>
              </a:tabLst>
            </a:pPr>
            <a:r>
              <a:rPr sz="750" spc="10" dirty="0">
                <a:latin typeface="Cambria"/>
                <a:cs typeface="Cambria"/>
              </a:rPr>
              <a:t>𝑘</a:t>
            </a:r>
            <a:r>
              <a:rPr sz="750" dirty="0">
                <a:latin typeface="Cambria"/>
                <a:cs typeface="Cambria"/>
              </a:rPr>
              <a:t>	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2467381"/>
            <a:ext cx="50311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𝜏</a:t>
            </a:r>
            <a:r>
              <a:rPr sz="1100" spc="490" dirty="0">
                <a:latin typeface="Cambria"/>
                <a:cs typeface="Cambria"/>
              </a:rPr>
              <a:t> </a:t>
            </a:r>
            <a:r>
              <a:rPr sz="1100" spc="-65" dirty="0">
                <a:latin typeface="Arial MT"/>
                <a:cs typeface="Arial MT"/>
              </a:rPr>
              <a:t>denotes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individuals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alive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study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just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before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140" dirty="0">
                <a:latin typeface="Cambria"/>
                <a:cs typeface="Cambria"/>
              </a:rPr>
              <a:t>  </a:t>
            </a:r>
            <a:r>
              <a:rPr sz="1100" dirty="0">
                <a:latin typeface="Arial MT"/>
                <a:cs typeface="Arial MT"/>
              </a:rPr>
              <a:t>(the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at</a:t>
            </a:r>
            <a:r>
              <a:rPr sz="1100" spc="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risk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551770"/>
            <a:ext cx="302450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Arial MT"/>
                <a:cs typeface="Arial MT"/>
              </a:rPr>
              <a:t>patients).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patients</a:t>
            </a:r>
            <a:r>
              <a:rPr sz="1100" dirty="0">
                <a:latin typeface="Arial MT"/>
                <a:cs typeface="Arial MT"/>
              </a:rPr>
              <a:t> that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 </a:t>
            </a:r>
            <a:r>
              <a:rPr sz="1100" spc="-10" dirty="0">
                <a:latin typeface="Arial MT"/>
                <a:cs typeface="Arial MT"/>
              </a:rPr>
              <a:t>risk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40" dirty="0">
                <a:latin typeface="Arial Black"/>
                <a:cs typeface="Arial Black"/>
              </a:rPr>
              <a:t>risk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set</a:t>
            </a:r>
            <a:r>
              <a:rPr sz="1100" spc="-5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85261"/>
            <a:ext cx="65201" cy="6520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30" dirty="0"/>
              <a:t>Kaplan-</a:t>
            </a:r>
            <a:r>
              <a:rPr dirty="0"/>
              <a:t>Meier</a:t>
            </a:r>
            <a:r>
              <a:rPr spc="-15" dirty="0"/>
              <a:t> </a:t>
            </a:r>
            <a:r>
              <a:rPr spc="-20" dirty="0"/>
              <a:t>Survival</a:t>
            </a:r>
            <a:r>
              <a:rPr spc="-15" dirty="0"/>
              <a:t> </a:t>
            </a:r>
            <a:r>
              <a:rPr spc="-3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63117"/>
            <a:ext cx="5036820" cy="2063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40" dirty="0">
                <a:latin typeface="Arial MT"/>
                <a:cs typeface="Arial MT"/>
              </a:rPr>
              <a:t>So,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 </a:t>
            </a:r>
            <a:r>
              <a:rPr sz="1100" spc="-50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by:</a:t>
            </a:r>
            <a:endParaRPr sz="1100">
              <a:latin typeface="Arial MT"/>
              <a:cs typeface="Arial MT"/>
            </a:endParaRPr>
          </a:p>
          <a:p>
            <a:pPr marL="522605" algn="ctr">
              <a:lnSpc>
                <a:spcPct val="100000"/>
              </a:lnSpc>
              <a:spcBef>
                <a:spcPts val="1135"/>
              </a:spcBef>
            </a:pP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𝑘−1</a:t>
            </a:r>
            <a:r>
              <a:rPr sz="1100" spc="55" dirty="0">
                <a:latin typeface="Cambria"/>
                <a:cs typeface="Cambria"/>
              </a:rPr>
              <a:t>)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𝑘−1</a:t>
            </a:r>
            <a:r>
              <a:rPr sz="1100" spc="55" dirty="0">
                <a:latin typeface="Cambria"/>
                <a:cs typeface="Cambria"/>
              </a:rPr>
              <a:t>)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-10" dirty="0">
                <a:latin typeface="Arial MT"/>
                <a:cs typeface="Arial MT"/>
              </a:rPr>
              <a:t>Note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𝑘−1</a:t>
            </a:r>
            <a:r>
              <a:rPr sz="1100" spc="55" dirty="0">
                <a:latin typeface="Cambria"/>
                <a:cs typeface="Cambria"/>
              </a:rPr>
              <a:t>)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40" dirty="0">
                <a:latin typeface="Arial MT"/>
                <a:cs typeface="Arial MT"/>
              </a:rPr>
              <a:t>amounts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(𝑑</a:t>
            </a:r>
            <a:r>
              <a:rPr sz="1125" baseline="-22222" dirty="0">
                <a:latin typeface="Cambria"/>
                <a:cs typeface="Cambria"/>
              </a:rPr>
              <a:t>𝑘−1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2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So,</a:t>
            </a:r>
            <a:endParaRPr sz="1100">
              <a:latin typeface="Arial MT"/>
              <a:cs typeface="Arial MT"/>
            </a:endParaRPr>
          </a:p>
          <a:p>
            <a:pPr marL="522605" algn="ctr">
              <a:lnSpc>
                <a:spcPct val="100000"/>
              </a:lnSpc>
              <a:spcBef>
                <a:spcPts val="1130"/>
              </a:spcBef>
            </a:pP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𝑘−1</a:t>
            </a:r>
            <a:r>
              <a:rPr sz="1100" spc="55" dirty="0">
                <a:latin typeface="Cambria"/>
                <a:cs typeface="Cambria"/>
              </a:rPr>
              <a:t>)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(𝑑</a:t>
            </a:r>
            <a:r>
              <a:rPr sz="1125" spc="75" baseline="-22222" dirty="0">
                <a:latin typeface="Cambria"/>
                <a:cs typeface="Cambria"/>
              </a:rPr>
              <a:t>𝑘−1</a:t>
            </a:r>
            <a:r>
              <a:rPr sz="1100" spc="50" dirty="0">
                <a:latin typeface="Cambria"/>
                <a:cs typeface="Cambria"/>
              </a:rPr>
              <a:t>)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-10" dirty="0">
                <a:latin typeface="Arial MT"/>
                <a:cs typeface="Arial MT"/>
              </a:rPr>
              <a:t>Thus,</a:t>
            </a:r>
            <a:endParaRPr sz="1100">
              <a:latin typeface="Arial MT"/>
              <a:cs typeface="Arial MT"/>
            </a:endParaRPr>
          </a:p>
          <a:p>
            <a:pPr marL="522605" algn="ctr">
              <a:lnSpc>
                <a:spcPct val="100000"/>
              </a:lnSpc>
              <a:spcBef>
                <a:spcPts val="1130"/>
              </a:spcBef>
            </a:pP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𝑘−1</a:t>
            </a:r>
            <a:r>
              <a:rPr sz="1100" spc="55" dirty="0">
                <a:latin typeface="Cambria"/>
                <a:cs typeface="Cambria"/>
              </a:rPr>
              <a:t>)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-30" dirty="0">
                <a:latin typeface="Arial MT"/>
                <a:cs typeface="Arial MT"/>
              </a:rPr>
              <a:t>Now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need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these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terms.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30" dirty="0"/>
              <a:t>Kaplan-</a:t>
            </a:r>
            <a:r>
              <a:rPr dirty="0"/>
              <a:t>Meier</a:t>
            </a:r>
            <a:r>
              <a:rPr spc="-15" dirty="0"/>
              <a:t> </a:t>
            </a:r>
            <a:r>
              <a:rPr spc="-20" dirty="0"/>
              <a:t>Survival</a:t>
            </a:r>
            <a:r>
              <a:rPr spc="-15" dirty="0"/>
              <a:t> </a:t>
            </a:r>
            <a:r>
              <a:rPr spc="-3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44" y="669834"/>
            <a:ext cx="3984625" cy="36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estimator</a:t>
            </a:r>
            <a:endParaRPr sz="1100">
              <a:latin typeface="Arial MT"/>
              <a:cs typeface="Arial MT"/>
            </a:endParaRPr>
          </a:p>
          <a:p>
            <a:pPr marL="1593850">
              <a:lnSpc>
                <a:spcPct val="100000"/>
              </a:lnSpc>
              <a:spcBef>
                <a:spcPts val="35"/>
              </a:spcBef>
            </a:pPr>
            <a:r>
              <a:rPr sz="1100" spc="-630" dirty="0">
                <a:latin typeface="Georgia"/>
                <a:cs typeface="Georgia"/>
              </a:rPr>
              <a:t>P</a:t>
            </a:r>
            <a:r>
              <a:rPr sz="1650" spc="-555" baseline="12626" dirty="0">
                <a:latin typeface="Cambria"/>
                <a:cs typeface="Cambria"/>
              </a:rPr>
              <a:t>̂</a:t>
            </a:r>
            <a:r>
              <a:rPr sz="1100" spc="-15" dirty="0">
                <a:latin typeface="Georgia"/>
                <a:cs typeface="Georgia"/>
              </a:rPr>
              <a:t>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(𝑇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25" spc="32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26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𝑑</a:t>
            </a:r>
            <a:r>
              <a:rPr sz="1125" spc="120" baseline="-22222" dirty="0">
                <a:latin typeface="Cambria"/>
                <a:cs typeface="Cambria"/>
              </a:rPr>
              <a:t>𝑗−1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(𝜏</a:t>
            </a:r>
            <a:r>
              <a:rPr sz="1125" spc="89" baseline="-22222" dirty="0">
                <a:latin typeface="Cambria"/>
                <a:cs typeface="Cambria"/>
              </a:rPr>
              <a:t>𝑗</a:t>
            </a:r>
            <a:r>
              <a:rPr sz="1125" spc="22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𝑞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/𝜏</a:t>
            </a:r>
            <a:r>
              <a:rPr sz="1125" spc="-37" baseline="-22222" dirty="0">
                <a:latin typeface="Cambria"/>
                <a:cs typeface="Cambria"/>
              </a:rPr>
              <a:t>𝑗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593" y="1170119"/>
            <a:ext cx="16287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68450" algn="l"/>
              </a:tabLst>
            </a:pPr>
            <a:r>
              <a:rPr sz="750" spc="45" dirty="0">
                <a:latin typeface="Cambria"/>
                <a:cs typeface="Cambria"/>
              </a:rPr>
              <a:t>𝑗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45" dirty="0">
                <a:latin typeface="Cambria"/>
                <a:cs typeface="Cambria"/>
              </a:rPr>
              <a:t>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092047"/>
            <a:ext cx="52857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fraction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risk </a:t>
            </a:r>
            <a:r>
              <a:rPr sz="1100" spc="-25" dirty="0">
                <a:latin typeface="Arial MT"/>
                <a:cs typeface="Arial MT"/>
              </a:rPr>
              <a:t>set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395" dirty="0">
                <a:latin typeface="Cambria"/>
                <a:cs typeface="Cambria"/>
              </a:rPr>
              <a:t> </a:t>
            </a:r>
            <a:r>
              <a:rPr sz="1100" spc="-35" dirty="0">
                <a:latin typeface="Arial MT"/>
                <a:cs typeface="Arial MT"/>
              </a:rPr>
              <a:t>who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survived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past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So,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Kaplan-</a:t>
            </a:r>
            <a:r>
              <a:rPr sz="1100" spc="-15" dirty="0">
                <a:latin typeface="Arial Black"/>
                <a:cs typeface="Arial Black"/>
              </a:rPr>
              <a:t>Meier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68296"/>
            <a:ext cx="1968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40" dirty="0">
                <a:latin typeface="Arial Black"/>
                <a:cs typeface="Arial Black"/>
              </a:rPr>
              <a:t>estimator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3066" y="1632673"/>
            <a:ext cx="1174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7526" y="1747144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223" y="1546750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7945" y="1669071"/>
            <a:ext cx="8991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95" dirty="0">
                <a:latin typeface="Cambria"/>
                <a:cs typeface="Cambria"/>
              </a:rPr>
              <a:t>𝑆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(𝑑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40" dirty="0">
                <a:latin typeface="Cambria"/>
                <a:cs typeface="Cambria"/>
              </a:rPr>
              <a:t>∏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345" dirty="0">
                <a:latin typeface="Cambria"/>
                <a:cs typeface="Cambria"/>
              </a:rPr>
              <a:t>(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0632" y="1866282"/>
            <a:ext cx="2076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6768" y="1557769"/>
            <a:ext cx="3816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𝜏</a:t>
            </a:r>
            <a:r>
              <a:rPr sz="1100" spc="4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𝑞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1131" y="1635841"/>
            <a:ext cx="3644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4165" algn="l"/>
              </a:tabLst>
            </a:pPr>
            <a:r>
              <a:rPr sz="750" spc="45" dirty="0">
                <a:latin typeface="Cambria"/>
                <a:cs typeface="Cambria"/>
              </a:rPr>
              <a:t>𝑗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45" dirty="0">
                <a:latin typeface="Cambria"/>
                <a:cs typeface="Cambria"/>
              </a:rPr>
              <a:t>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9468" y="1788807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66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92614" y="1766989"/>
            <a:ext cx="7747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0" dirty="0">
                <a:latin typeface="Cambria"/>
                <a:cs typeface="Cambria"/>
              </a:rPr>
              <a:t>𝜏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6991" y="1845061"/>
            <a:ext cx="7302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45" dirty="0">
                <a:latin typeface="Cambria"/>
                <a:cs typeface="Cambria"/>
              </a:rPr>
              <a:t>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1608" y="1669071"/>
            <a:ext cx="1308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3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329395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4832" y="2147933"/>
            <a:ext cx="3584575" cy="5480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0800" marR="17780">
              <a:lnSpc>
                <a:spcPct val="154000"/>
              </a:lnSpc>
              <a:spcBef>
                <a:spcPts val="150"/>
              </a:spcBef>
            </a:pP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times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𝑡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5" dirty="0">
                <a:latin typeface="Cambria"/>
                <a:cs typeface="Cambria"/>
              </a:rPr>
              <a:t>𝑑</a:t>
            </a:r>
            <a:r>
              <a:rPr sz="1125" spc="82" baseline="-22222" dirty="0">
                <a:latin typeface="Cambria"/>
                <a:cs typeface="Cambria"/>
              </a:rPr>
              <a:t>𝑘+1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Cambria"/>
                <a:cs typeface="Cambria"/>
              </a:rPr>
              <a:t>𝑆</a:t>
            </a:r>
            <a:r>
              <a:rPr sz="1650" spc="-142" baseline="15151" dirty="0">
                <a:latin typeface="Cambria"/>
                <a:cs typeface="Cambria"/>
              </a:rPr>
              <a:t>̂</a:t>
            </a:r>
            <a:r>
              <a:rPr sz="1100" spc="-95" dirty="0">
                <a:latin typeface="Cambria"/>
                <a:cs typeface="Cambria"/>
              </a:rPr>
              <a:t>(𝑡)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𝑆</a:t>
            </a:r>
            <a:r>
              <a:rPr sz="1650" spc="-15" baseline="15151" dirty="0">
                <a:latin typeface="Cambria"/>
                <a:cs typeface="Cambria"/>
              </a:rPr>
              <a:t>̂</a:t>
            </a:r>
            <a:r>
              <a:rPr sz="1100" spc="-10" dirty="0">
                <a:latin typeface="Cambria"/>
                <a:cs typeface="Cambria"/>
              </a:rPr>
              <a:t>(𝑑</a:t>
            </a:r>
            <a:r>
              <a:rPr sz="1125" spc="-15" baseline="-22222" dirty="0">
                <a:latin typeface="Cambria"/>
                <a:cs typeface="Cambria"/>
              </a:rPr>
              <a:t>𝑘</a:t>
            </a:r>
            <a:r>
              <a:rPr sz="1100" spc="-10" dirty="0">
                <a:latin typeface="Cambria"/>
                <a:cs typeface="Cambria"/>
              </a:rPr>
              <a:t>)</a:t>
            </a:r>
            <a:r>
              <a:rPr sz="1100" spc="-10" dirty="0">
                <a:latin typeface="Arial MT"/>
                <a:cs typeface="Arial MT"/>
              </a:rPr>
              <a:t>.</a:t>
            </a:r>
            <a:r>
              <a:rPr sz="1100" spc="50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gives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Kaplan-</a:t>
            </a:r>
            <a:r>
              <a:rPr sz="1100" spc="-20" dirty="0">
                <a:latin typeface="Arial MT"/>
                <a:cs typeface="Arial MT"/>
              </a:rPr>
              <a:t>Meier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survival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step-</a:t>
            </a:r>
            <a:r>
              <a:rPr sz="1100" spc="-35" dirty="0">
                <a:latin typeface="Arial MT"/>
                <a:cs typeface="Arial MT"/>
              </a:rPr>
              <a:t>like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shape.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587497"/>
            <a:ext cx="65201" cy="6520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69363" y="3106011"/>
            <a:ext cx="14217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6.9:</a:t>
            </a:r>
            <a:r>
              <a:rPr sz="600" spc="6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Survival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Analysis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Censored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Data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2509</Words>
  <Application>Microsoft Office PowerPoint</Application>
  <PresentationFormat>Custom</PresentationFormat>
  <Paragraphs>269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Arial MT</vt:lpstr>
      <vt:lpstr>Cambria</vt:lpstr>
      <vt:lpstr>Georgia</vt:lpstr>
      <vt:lpstr>Tahoma</vt:lpstr>
      <vt:lpstr>Times New Roman</vt:lpstr>
      <vt:lpstr>Office Theme</vt:lpstr>
      <vt:lpstr>think-cell Slide</vt:lpstr>
      <vt:lpstr>PowerPoint Presentation</vt:lpstr>
      <vt:lpstr>Introduction</vt:lpstr>
      <vt:lpstr>Introduction</vt:lpstr>
      <vt:lpstr>Survival and Censoring Times</vt:lpstr>
      <vt:lpstr>Survival and Censoring Times</vt:lpstr>
      <vt:lpstr>Independent Censoring</vt:lpstr>
      <vt:lpstr>The Kaplan-Meier Survival Curve</vt:lpstr>
      <vt:lpstr>The Kaplan-Meier Survival Curve</vt:lpstr>
      <vt:lpstr>The Kaplan-Meier Survival Curve</vt:lpstr>
      <vt:lpstr>Exercise: The Kaplan-Meier Survival Curve</vt:lpstr>
      <vt:lpstr>The Log-Rank Test</vt:lpstr>
      <vt:lpstr>The Log-Rank Test</vt:lpstr>
      <vt:lpstr>The Log-Rank Test</vt:lpstr>
      <vt:lpstr>The Log-Rank Test</vt:lpstr>
      <vt:lpstr>Exercise: The Log-Rank Test</vt:lpstr>
      <vt:lpstr>Regression with a Survival Response</vt:lpstr>
      <vt:lpstr>The Hazard Function</vt:lpstr>
      <vt:lpstr>The Proportional Hazards Assumption</vt:lpstr>
      <vt:lpstr>The Proportional Hazards Assumption</vt:lpstr>
      <vt:lpstr>Cox Proportional Hazards Model</vt:lpstr>
      <vt:lpstr>Cox Proportional Hazards Model</vt:lpstr>
      <vt:lpstr>Exercise: The Cox Proportional Hazards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6.9: Survival Analysis and Censored Data</dc:title>
  <dc:creator>Navona Calarco</dc:creator>
  <cp:lastModifiedBy>Ebrahim, Kamilah</cp:lastModifiedBy>
  <cp:revision>1</cp:revision>
  <dcterms:created xsi:type="dcterms:W3CDTF">2023-12-26T18:57:59Z</dcterms:created>
  <dcterms:modified xsi:type="dcterms:W3CDTF">2023-12-28T18:24:55Z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2023-12-28T18:22:51Z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4953d908-0db2-417c-b624-b20fe7f19375</vt:lpwstr>
  </property>
  <property fmtid="{D5CDD505-2E9C-101B-9397-08002B2CF9AE}" pid="12" name="MSIP_Label_b0d5c4f4-7a29-4385-b7a5-afbe2154ae6f_ContentBits">
    <vt:lpwstr>0</vt:lpwstr>
  </property>
</Properties>
</file>