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9D608-38B8-4866-B9F5-E511D3673BED}" v="3" dt="2023-12-28T01:51:50.4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95" d="100"/>
          <a:sy n="195" d="100"/>
        </p:scale>
        <p:origin x="570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rahim, Kamilah" userId="bf238fde-858a-4861-8523-750e6d83bb62" providerId="ADAL" clId="{0029D608-38B8-4866-B9F5-E511D3673BED}"/>
    <pc:docChg chg="undo redo modSld modMainMaster">
      <pc:chgData name="Ebrahim, Kamilah" userId="bf238fde-858a-4861-8523-750e6d83bb62" providerId="ADAL" clId="{0029D608-38B8-4866-B9F5-E511D3673BED}" dt="2023-12-28T01:57:32.719" v="35" actId="14100"/>
      <pc:docMkLst>
        <pc:docMk/>
      </pc:docMkLst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56"/>
        </pc:sldMkLst>
        <pc:spChg chg="mod">
          <ac:chgData name="Ebrahim, Kamilah" userId="bf238fde-858a-4861-8523-750e6d83bb62" providerId="ADAL" clId="{0029D608-38B8-4866-B9F5-E511D3673BED}" dt="2023-12-28T01:50:50.668" v="0"/>
          <ac:spMkLst>
            <pc:docMk/>
            <pc:sldMk cId="0" sldId="256"/>
            <ac:spMk id="3" creationId="{00000000-0000-0000-0000-000000000000}"/>
          </ac:spMkLst>
        </pc:spChg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Ebrahim, Kamilah" userId="bf238fde-858a-4861-8523-750e6d83bb62" providerId="ADAL" clId="{0029D608-38B8-4866-B9F5-E511D3673BED}" dt="2023-12-28T01:51:50.992" v="20" actId="1076"/>
        <pc:sldMkLst>
          <pc:docMk/>
          <pc:sldMk cId="0" sldId="257"/>
        </pc:sldMkLst>
        <pc:spChg chg="mod">
          <ac:chgData name="Ebrahim, Kamilah" userId="bf238fde-858a-4861-8523-750e6d83bb62" providerId="ADAL" clId="{0029D608-38B8-4866-B9F5-E511D3673BED}" dt="2023-12-28T01:51:50.992" v="20" actId="1076"/>
          <ac:spMkLst>
            <pc:docMk/>
            <pc:sldMk cId="0" sldId="257"/>
            <ac:spMk id="8" creationId="{00000000-0000-0000-0000-000000000000}"/>
          </ac:spMkLst>
        </pc:spChg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58"/>
        </pc:sld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58"/>
            <ac:spMk id="9" creationId="{00000000-0000-0000-0000-000000000000}"/>
          </ac:spMkLst>
        </pc:spChg>
      </pc:sldChg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59"/>
        </pc:sld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59"/>
            <ac:spMk id="12" creationId="{00000000-0000-0000-0000-000000000000}"/>
          </ac:spMkLst>
        </pc:spChg>
      </pc:sldChg>
      <pc:sldChg chg="addSp modSp mod">
        <pc:chgData name="Ebrahim, Kamilah" userId="bf238fde-858a-4861-8523-750e6d83bb62" providerId="ADAL" clId="{0029D608-38B8-4866-B9F5-E511D3673BED}" dt="2023-12-28T01:52:48.053" v="28" actId="1076"/>
        <pc:sldMkLst>
          <pc:docMk/>
          <pc:sldMk cId="0" sldId="260"/>
        </pc:sldMkLst>
        <pc:spChg chg="mod">
          <ac:chgData name="Ebrahim, Kamilah" userId="bf238fde-858a-4861-8523-750e6d83bb62" providerId="ADAL" clId="{0029D608-38B8-4866-B9F5-E511D3673BED}" dt="2023-12-28T01:52:48.053" v="28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Ebrahim, Kamilah" userId="bf238fde-858a-4861-8523-750e6d83bb62" providerId="ADAL" clId="{0029D608-38B8-4866-B9F5-E511D3673BED}" dt="2023-12-28T01:51:52.503" v="21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60"/>
            <ac:spMk id="11" creationId="{00000000-0000-0000-0000-000000000000}"/>
          </ac:spMkLst>
        </pc:spChg>
        <pc:picChg chg="add mod">
          <ac:chgData name="Ebrahim, Kamilah" userId="bf238fde-858a-4861-8523-750e6d83bb62" providerId="ADAL" clId="{0029D608-38B8-4866-B9F5-E511D3673BED}" dt="2023-12-28T01:52:38.941" v="26" actId="14100"/>
          <ac:picMkLst>
            <pc:docMk/>
            <pc:sldMk cId="0" sldId="260"/>
            <ac:picMk id="15" creationId="{2F12F94B-E18E-1B0C-1E0A-31E85C6F9C57}"/>
          </ac:picMkLst>
        </pc:picChg>
      </pc:sldChg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61"/>
        </pc:sld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61"/>
            <ac:spMk id="11" creationId="{00000000-0000-0000-0000-000000000000}"/>
          </ac:spMkLst>
        </pc:spChg>
      </pc:sldChg>
      <pc:sldChg chg="addSp modSp mod">
        <pc:chgData name="Ebrahim, Kamilah" userId="bf238fde-858a-4861-8523-750e6d83bb62" providerId="ADAL" clId="{0029D608-38B8-4866-B9F5-E511D3673BED}" dt="2023-12-28T01:53:52.664" v="34" actId="1076"/>
        <pc:sldMkLst>
          <pc:docMk/>
          <pc:sldMk cId="0" sldId="262"/>
        </pc:sldMkLst>
        <pc:spChg chg="mod">
          <ac:chgData name="Ebrahim, Kamilah" userId="bf238fde-858a-4861-8523-750e6d83bb62" providerId="ADAL" clId="{0029D608-38B8-4866-B9F5-E511D3673BED}" dt="2023-12-28T01:53:30.883" v="30" actId="207"/>
          <ac:spMkLst>
            <pc:docMk/>
            <pc:sldMk cId="0" sldId="262"/>
            <ac:spMk id="5" creationId="{00000000-0000-0000-0000-000000000000}"/>
          </ac:spMkLst>
        </pc:spChg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62"/>
            <ac:spMk id="10" creationId="{00000000-0000-0000-0000-000000000000}"/>
          </ac:spMkLst>
        </pc:spChg>
        <pc:picChg chg="add mod">
          <ac:chgData name="Ebrahim, Kamilah" userId="bf238fde-858a-4861-8523-750e6d83bb62" providerId="ADAL" clId="{0029D608-38B8-4866-B9F5-E511D3673BED}" dt="2023-12-28T01:53:52.664" v="34" actId="1076"/>
          <ac:picMkLst>
            <pc:docMk/>
            <pc:sldMk cId="0" sldId="262"/>
            <ac:picMk id="14" creationId="{D5238360-D21F-A45B-2DB6-779A41B314CD}"/>
          </ac:picMkLst>
        </pc:picChg>
      </pc:sldChg>
      <pc:sldChg chg="modSp mod">
        <pc:chgData name="Ebrahim, Kamilah" userId="bf238fde-858a-4861-8523-750e6d83bb62" providerId="ADAL" clId="{0029D608-38B8-4866-B9F5-E511D3673BED}" dt="2023-12-28T01:57:32.719" v="35" actId="14100"/>
        <pc:sldMkLst>
          <pc:docMk/>
          <pc:sldMk cId="0" sldId="263"/>
        </pc:sldMkLst>
        <pc:spChg chg="mod">
          <ac:chgData name="Ebrahim, Kamilah" userId="bf238fde-858a-4861-8523-750e6d83bb62" providerId="ADAL" clId="{0029D608-38B8-4866-B9F5-E511D3673BED}" dt="2023-12-28T01:57:32.719" v="35" actId="14100"/>
          <ac:spMkLst>
            <pc:docMk/>
            <pc:sldMk cId="0" sldId="263"/>
            <ac:spMk id="8" creationId="{00000000-0000-0000-0000-000000000000}"/>
          </ac:spMkLst>
        </pc:spChg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63"/>
            <ac:spMk id="13" creationId="{00000000-0000-0000-0000-000000000000}"/>
          </ac:spMkLst>
        </pc:spChg>
      </pc:sldChg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64"/>
        </pc:sld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64"/>
            <ac:spMk id="11" creationId="{00000000-0000-0000-0000-000000000000}"/>
          </ac:spMkLst>
        </pc:spChg>
      </pc:sldChg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65"/>
        </pc:sld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65"/>
            <ac:spMk id="9" creationId="{00000000-0000-0000-0000-000000000000}"/>
          </ac:spMkLst>
        </pc:spChg>
      </pc:sldChg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66"/>
        </pc:sld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66"/>
            <ac:spMk id="21" creationId="{00000000-0000-0000-0000-000000000000}"/>
          </ac:spMkLst>
        </pc:spChg>
      </pc:sldChg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67"/>
        </pc:sld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67"/>
            <ac:spMk id="15" creationId="{00000000-0000-0000-0000-000000000000}"/>
          </ac:spMkLst>
        </pc:spChg>
      </pc:sldChg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68"/>
        </pc:sld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68"/>
            <ac:spMk id="11" creationId="{00000000-0000-0000-0000-000000000000}"/>
          </ac:spMkLst>
        </pc:spChg>
      </pc:sldChg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69"/>
        </pc:sld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69"/>
            <ac:spMk id="8" creationId="{00000000-0000-0000-0000-000000000000}"/>
          </ac:spMkLst>
        </pc:spChg>
      </pc:sldChg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70"/>
        </pc:sld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70"/>
            <ac:spMk id="12" creationId="{00000000-0000-0000-0000-000000000000}"/>
          </ac:spMkLst>
        </pc:spChg>
      </pc:sldChg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71"/>
        </pc:sld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71"/>
            <ac:spMk id="12" creationId="{00000000-0000-0000-0000-000000000000}"/>
          </ac:spMkLst>
        </pc:spChg>
      </pc:sldChg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72"/>
        </pc:sld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72"/>
            <ac:spMk id="12" creationId="{00000000-0000-0000-0000-000000000000}"/>
          </ac:spMkLst>
        </pc:spChg>
      </pc:sldChg>
      <pc:sldChg chg="modSp">
        <pc:chgData name="Ebrahim, Kamilah" userId="bf238fde-858a-4861-8523-750e6d83bb62" providerId="ADAL" clId="{0029D608-38B8-4866-B9F5-E511D3673BED}" dt="2023-12-28T01:51:50.485" v="19"/>
        <pc:sldMkLst>
          <pc:docMk/>
          <pc:sldMk cId="0" sldId="273"/>
        </pc:sld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k cId="0" sldId="273"/>
            <ac:spMk id="8" creationId="{00000000-0000-0000-0000-000000000000}"/>
          </ac:spMkLst>
        </pc:spChg>
      </pc:sldChg>
      <pc:sldMasterChg chg="modSp modSldLayout">
        <pc:chgData name="Ebrahim, Kamilah" userId="bf238fde-858a-4861-8523-750e6d83bb62" providerId="ADAL" clId="{0029D608-38B8-4866-B9F5-E511D3673BED}" dt="2023-12-28T01:51:50.485" v="19"/>
        <pc:sldMasterMkLst>
          <pc:docMk/>
          <pc:sldMasterMk cId="0" sldId="2147483648"/>
        </pc:sldMasterMkLst>
        <pc:spChg chg="mod">
          <ac:chgData name="Ebrahim, Kamilah" userId="bf238fde-858a-4861-8523-750e6d83bb62" providerId="ADAL" clId="{0029D608-38B8-4866-B9F5-E511D3673BED}" dt="2023-12-28T01:51:50.485" v="19"/>
          <ac:spMkLst>
            <pc:docMk/>
            <pc:sldMasterMk cId="0" sldId="2147483648"/>
            <ac:spMk id="4" creationId="{00000000-0000-0000-0000-000000000000}"/>
          </ac:spMkLst>
        </pc:spChg>
        <pc:sldLayoutChg chg="modSp">
          <pc:chgData name="Ebrahim, Kamilah" userId="bf238fde-858a-4861-8523-750e6d83bb62" providerId="ADAL" clId="{0029D608-38B8-4866-B9F5-E511D3673BED}" dt="2023-12-28T01:50:50.668" v="0"/>
          <pc:sldLayoutMkLst>
            <pc:docMk/>
            <pc:sldMasterMk cId="0" sldId="2147483648"/>
            <pc:sldLayoutMk cId="0" sldId="2147483661"/>
          </pc:sldLayoutMkLst>
          <pc:spChg chg="mod">
            <ac:chgData name="Ebrahim, Kamilah" userId="bf238fde-858a-4861-8523-750e6d83bb62" providerId="ADAL" clId="{0029D608-38B8-4866-B9F5-E511D3673BED}" dt="2023-12-28T01:50:50.668" v="0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0029D608-38B8-4866-B9F5-E511D3673BED}" dt="2023-12-28T01:51:50.485" v="19"/>
          <pc:sldLayoutMkLst>
            <pc:docMk/>
            <pc:sldMasterMk cId="0" sldId="2147483648"/>
            <pc:sldLayoutMk cId="0" sldId="2147483662"/>
          </pc:sldLayoutMkLst>
          <pc:spChg chg="mod">
            <ac:chgData name="Ebrahim, Kamilah" userId="bf238fde-858a-4861-8523-750e6d83bb62" providerId="ADAL" clId="{0029D608-38B8-4866-B9F5-E511D3673BED}" dt="2023-12-28T01:51:50.485" v="19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0029D608-38B8-4866-B9F5-E511D3673BED}" dt="2023-12-28T01:50:50.668" v="0"/>
          <pc:sldLayoutMkLst>
            <pc:docMk/>
            <pc:sldMasterMk cId="0" sldId="2147483648"/>
            <pc:sldLayoutMk cId="0" sldId="2147483663"/>
          </pc:sldLayoutMkLst>
          <pc:spChg chg="mod">
            <ac:chgData name="Ebrahim, Kamilah" userId="bf238fde-858a-4861-8523-750e6d83bb62" providerId="ADAL" clId="{0029D608-38B8-4866-B9F5-E511D3673BED}" dt="2023-12-28T01:50:50.668" v="0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0029D608-38B8-4866-B9F5-E511D3673BED}" dt="2023-12-28T01:50:50.668" v="0"/>
          <pc:sldLayoutMkLst>
            <pc:docMk/>
            <pc:sldMasterMk cId="0" sldId="2147483648"/>
            <pc:sldLayoutMk cId="0" sldId="2147483664"/>
          </pc:sldLayoutMkLst>
          <pc:spChg chg="mod">
            <ac:chgData name="Ebrahim, Kamilah" userId="bf238fde-858a-4861-8523-750e6d83bb62" providerId="ADAL" clId="{0029D608-38B8-4866-B9F5-E511D3673BED}" dt="2023-12-28T01:50:50.668" v="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</pc:sldLayoutChg>
        <pc:sldLayoutChg chg="modSp">
          <pc:chgData name="Ebrahim, Kamilah" userId="bf238fde-858a-4861-8523-750e6d83bb62" providerId="ADAL" clId="{0029D608-38B8-4866-B9F5-E511D3673BED}" dt="2023-12-28T01:50:50.668" v="0"/>
          <pc:sldLayoutMkLst>
            <pc:docMk/>
            <pc:sldMasterMk cId="0" sldId="2147483648"/>
            <pc:sldLayoutMk cId="0" sldId="2147483665"/>
          </pc:sldLayoutMkLst>
          <pc:spChg chg="mod">
            <ac:chgData name="Ebrahim, Kamilah" userId="bf238fde-858a-4861-8523-750e6d83bb62" providerId="ADAL" clId="{0029D608-38B8-4866-B9F5-E511D3673BED}" dt="2023-12-28T01:50:50.668" v="0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979"/>
            <a:ext cx="133286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92333"/>
          </a:xfr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47508"/>
            <a:ext cx="5584825" cy="82550"/>
          </a:xfrm>
          <a:custGeom>
            <a:avLst/>
            <a:gdLst/>
            <a:ahLst/>
            <a:cxnLst/>
            <a:rect l="l" t="t" r="r" b="b"/>
            <a:pathLst>
              <a:path w="5584825" h="8255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584580" y="82384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10756"/>
            <a:ext cx="5584825" cy="467995"/>
          </a:xfrm>
          <a:custGeom>
            <a:avLst/>
            <a:gdLst/>
            <a:ahLst/>
            <a:cxnLst/>
            <a:rect l="l" t="t" r="r" b="b"/>
            <a:pathLst>
              <a:path w="5584825" h="467994">
                <a:moveTo>
                  <a:pt x="5584580" y="0"/>
                </a:moveTo>
                <a:lnTo>
                  <a:pt x="0" y="0"/>
                </a:lnTo>
                <a:lnTo>
                  <a:pt x="0" y="467753"/>
                </a:lnTo>
                <a:lnTo>
                  <a:pt x="5584580" y="467753"/>
                </a:lnTo>
                <a:lnTo>
                  <a:pt x="5584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791919"/>
            <a:ext cx="5584825" cy="436245"/>
          </a:xfrm>
          <a:custGeom>
            <a:avLst/>
            <a:gdLst/>
            <a:ahLst/>
            <a:cxnLst/>
            <a:rect l="l" t="t" r="r" b="b"/>
            <a:pathLst>
              <a:path w="5584825" h="436244">
                <a:moveTo>
                  <a:pt x="5584580" y="0"/>
                </a:moveTo>
                <a:lnTo>
                  <a:pt x="0" y="0"/>
                </a:lnTo>
                <a:lnTo>
                  <a:pt x="0" y="384989"/>
                </a:lnTo>
                <a:lnTo>
                  <a:pt x="4008" y="404714"/>
                </a:lnTo>
                <a:lnTo>
                  <a:pt x="14922" y="420867"/>
                </a:lnTo>
                <a:lnTo>
                  <a:pt x="31075" y="431781"/>
                </a:lnTo>
                <a:lnTo>
                  <a:pt x="50800" y="435789"/>
                </a:lnTo>
                <a:lnTo>
                  <a:pt x="5533780" y="435789"/>
                </a:lnTo>
                <a:lnTo>
                  <a:pt x="5553505" y="431781"/>
                </a:lnTo>
                <a:lnTo>
                  <a:pt x="5569658" y="420867"/>
                </a:lnTo>
                <a:lnTo>
                  <a:pt x="5580572" y="404714"/>
                </a:lnTo>
                <a:lnTo>
                  <a:pt x="5584580" y="384989"/>
                </a:lnTo>
                <a:lnTo>
                  <a:pt x="5584580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50520"/>
          </a:xfrm>
          <a:custGeom>
            <a:avLst/>
            <a:gdLst/>
            <a:ahLst/>
            <a:cxnLst/>
            <a:rect l="l" t="t" r="r" b="b"/>
            <a:pathLst>
              <a:path w="5760085" h="350520">
                <a:moveTo>
                  <a:pt x="5759996" y="0"/>
                </a:moveTo>
                <a:lnTo>
                  <a:pt x="0" y="0"/>
                </a:lnTo>
                <a:lnTo>
                  <a:pt x="0" y="350278"/>
                </a:lnTo>
                <a:lnTo>
                  <a:pt x="5759996" y="350278"/>
                </a:lnTo>
                <a:lnTo>
                  <a:pt x="5759996" y="0"/>
                </a:lnTo>
                <a:close/>
              </a:path>
            </a:pathLst>
          </a:custGeom>
          <a:solidFill>
            <a:srgbClr val="0C2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79"/>
            <a:ext cx="253936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899323"/>
            <a:ext cx="4424045" cy="1316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27535" y="3106011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‹#›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slide" Target="slide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810756"/>
            <a:ext cx="5584825" cy="4679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94615" algn="ctr">
              <a:lnSpc>
                <a:spcPct val="100000"/>
              </a:lnSpc>
              <a:spcBef>
                <a:spcPts val="440"/>
              </a:spcBef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6.6: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Beyond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Linearity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4222" y="1439404"/>
            <a:ext cx="1191895" cy="472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50">
                <a:latin typeface="Arial MT"/>
                <a:cs typeface="Arial MT"/>
              </a:rPr>
              <a:t>Kamilah Ebrahim</a:t>
            </a:r>
            <a:endParaRPr sz="11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800" dirty="0">
                <a:latin typeface="Tahoma"/>
                <a:cs typeface="Tahoma"/>
              </a:rPr>
              <a:t>The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University</a:t>
            </a:r>
            <a:r>
              <a:rPr sz="800" spc="3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of</a:t>
            </a:r>
            <a:r>
              <a:rPr sz="800" spc="3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Toronto</a:t>
            </a:r>
            <a:endParaRPr sz="8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25" dirty="0"/>
              <a:t> </a:t>
            </a:r>
            <a:r>
              <a:rPr spc="-40" dirty="0"/>
              <a:t>Splines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188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208390"/>
            <a:ext cx="442404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50" dirty="0">
                <a:latin typeface="Arial MT"/>
                <a:cs typeface="Arial MT"/>
              </a:rPr>
              <a:t>Open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Beyond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Linearity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Exercises</a:t>
            </a:r>
            <a:r>
              <a:rPr sz="1100" dirty="0">
                <a:latin typeface="Arial MT"/>
                <a:cs typeface="Arial MT"/>
              </a:rPr>
              <a:t> 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Markdown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Jupyter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Notebook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file.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65" dirty="0">
                <a:latin typeface="Arial MT"/>
                <a:cs typeface="Arial MT"/>
              </a:rPr>
              <a:t>Go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over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“Splines”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section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together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10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Local</a:t>
            </a:r>
            <a:r>
              <a:rPr spc="-55" dirty="0"/>
              <a:t> 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561606"/>
            <a:ext cx="5512435" cy="368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Local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involves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fitting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target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-50" dirty="0">
                <a:latin typeface="Arial MT"/>
                <a:cs typeface="Arial MT"/>
              </a:rPr>
              <a:t>using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only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nearby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training observations.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796" y="1050188"/>
            <a:ext cx="114103" cy="114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93" y="103798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32" y="991793"/>
            <a:ext cx="322199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Arial MT"/>
                <a:cs typeface="Arial MT"/>
              </a:rPr>
              <a:t>Find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𝑘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observations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65" dirty="0">
                <a:latin typeface="Cambria"/>
                <a:cs typeface="Cambria"/>
              </a:rPr>
              <a:t>𝑥</a:t>
            </a:r>
            <a:r>
              <a:rPr sz="1125" spc="97" baseline="-22222" dirty="0">
                <a:latin typeface="Cambria"/>
                <a:cs typeface="Cambria"/>
              </a:rPr>
              <a:t>𝑖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-55" dirty="0">
                <a:latin typeface="Arial MT"/>
                <a:cs typeface="Arial MT"/>
              </a:rPr>
              <a:t>closest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Cambria"/>
                <a:cs typeface="Cambria"/>
              </a:rPr>
              <a:t>𝑥</a:t>
            </a:r>
            <a:r>
              <a:rPr sz="1125" spc="-37" baseline="-22222" dirty="0">
                <a:latin typeface="Cambria"/>
                <a:cs typeface="Cambria"/>
              </a:rPr>
              <a:t>0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796" y="1308303"/>
            <a:ext cx="114103" cy="1141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93" y="129610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532" y="1249908"/>
            <a:ext cx="528193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55" dirty="0">
                <a:latin typeface="Arial MT"/>
                <a:cs typeface="Arial MT"/>
              </a:rPr>
              <a:t>Assign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weights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100" dirty="0">
                <a:latin typeface="Cambria"/>
                <a:cs typeface="Cambria"/>
              </a:rPr>
              <a:t>𝐾</a:t>
            </a:r>
            <a:r>
              <a:rPr sz="1125" spc="150" baseline="-22222" dirty="0">
                <a:latin typeface="Cambria"/>
                <a:cs typeface="Cambria"/>
              </a:rPr>
              <a:t>𝑖0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each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these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points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farthest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has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weight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zero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532" y="1341041"/>
            <a:ext cx="4392930" cy="5359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closest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has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highest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weight.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Arial MT"/>
                <a:cs typeface="Arial MT"/>
              </a:rPr>
              <a:t>Fit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45" dirty="0">
                <a:latin typeface="Arial MT"/>
                <a:cs typeface="Arial MT"/>
              </a:rPr>
              <a:t>weighted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least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squares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finding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Cambria"/>
                <a:cs typeface="Cambria"/>
              </a:rPr>
              <a:t>𝛽</a:t>
            </a:r>
            <a:r>
              <a:rPr sz="1125" spc="-15" baseline="-22222" dirty="0">
                <a:latin typeface="Cambria"/>
                <a:cs typeface="Cambria"/>
              </a:rPr>
              <a:t>0</a:t>
            </a:r>
            <a:r>
              <a:rPr sz="1650" spc="-15" baseline="15151" dirty="0">
                <a:latin typeface="Cambria"/>
                <a:cs typeface="Cambria"/>
              </a:rPr>
              <a:t>̂</a:t>
            </a:r>
            <a:r>
              <a:rPr sz="1650" spc="427" baseline="15151" dirty="0">
                <a:latin typeface="Cambria"/>
                <a:cs typeface="Cambria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Cambria"/>
                <a:cs typeface="Cambria"/>
              </a:rPr>
              <a:t>𝛽</a:t>
            </a:r>
            <a:r>
              <a:rPr sz="1125" spc="-15" baseline="-22222" dirty="0">
                <a:latin typeface="Cambria"/>
                <a:cs typeface="Cambria"/>
              </a:rPr>
              <a:t>1</a:t>
            </a:r>
            <a:r>
              <a:rPr sz="1650" spc="-15" baseline="15151" dirty="0">
                <a:latin typeface="Cambria"/>
                <a:cs typeface="Cambria"/>
              </a:rPr>
              <a:t>̂</a:t>
            </a:r>
            <a:r>
              <a:rPr sz="1650" spc="427" baseline="15151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that </a:t>
            </a:r>
            <a:r>
              <a:rPr sz="1100" spc="-10" dirty="0">
                <a:latin typeface="Arial MT"/>
                <a:cs typeface="Arial MT"/>
              </a:rPr>
              <a:t>minimize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796" y="1738499"/>
            <a:ext cx="114103" cy="11410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1993" y="172550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1517" y="2095487"/>
            <a:ext cx="167449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254" dirty="0">
                <a:latin typeface="Cambria"/>
                <a:cs typeface="Cambria"/>
              </a:rPr>
              <a:t>∑</a:t>
            </a:r>
            <a:r>
              <a:rPr sz="1125" spc="405" baseline="96296" dirty="0">
                <a:latin typeface="Cambria"/>
                <a:cs typeface="Cambria"/>
              </a:rPr>
              <a:t>𝑛</a:t>
            </a:r>
            <a:r>
              <a:rPr sz="1125" spc="300" baseline="96296" dirty="0">
                <a:latin typeface="Cambria"/>
                <a:cs typeface="Cambria"/>
              </a:rPr>
              <a:t>  </a:t>
            </a:r>
            <a:r>
              <a:rPr sz="1100" spc="100" dirty="0">
                <a:latin typeface="Cambria"/>
                <a:cs typeface="Cambria"/>
              </a:rPr>
              <a:t>𝐾</a:t>
            </a:r>
            <a:r>
              <a:rPr sz="1125" spc="150" baseline="-22222" dirty="0">
                <a:latin typeface="Cambria"/>
                <a:cs typeface="Cambria"/>
              </a:rPr>
              <a:t>𝑖0</a:t>
            </a:r>
            <a:r>
              <a:rPr sz="1125" spc="112" baseline="-22222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(𝑦</a:t>
            </a:r>
            <a:r>
              <a:rPr sz="1125" spc="15" baseline="-22222" dirty="0">
                <a:latin typeface="Cambria"/>
                <a:cs typeface="Cambria"/>
              </a:rPr>
              <a:t>𝑖</a:t>
            </a:r>
            <a:r>
              <a:rPr sz="1125" spc="20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10" dirty="0">
                <a:latin typeface="Cambria"/>
                <a:cs typeface="Cambria"/>
              </a:rPr>
              <a:t> 𝛽</a:t>
            </a:r>
            <a:r>
              <a:rPr sz="1125" spc="15" baseline="-22222" dirty="0">
                <a:latin typeface="Cambria"/>
                <a:cs typeface="Cambria"/>
              </a:rPr>
              <a:t>0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10" dirty="0">
                <a:latin typeface="Cambria"/>
                <a:cs typeface="Cambria"/>
              </a:rPr>
              <a:t>𝛽</a:t>
            </a:r>
            <a:r>
              <a:rPr sz="1125" spc="15" baseline="-22222" dirty="0">
                <a:latin typeface="Cambria"/>
                <a:cs typeface="Cambria"/>
              </a:rPr>
              <a:t>1</a:t>
            </a:r>
            <a:r>
              <a:rPr sz="1100" spc="10" dirty="0">
                <a:latin typeface="Cambria"/>
                <a:cs typeface="Cambria"/>
              </a:rPr>
              <a:t>𝑥</a:t>
            </a:r>
            <a:r>
              <a:rPr sz="1125" spc="15" baseline="-22222" dirty="0">
                <a:latin typeface="Cambria"/>
                <a:cs typeface="Cambria"/>
              </a:rPr>
              <a:t>𝑖</a:t>
            </a:r>
            <a:r>
              <a:rPr sz="1100" spc="10" dirty="0">
                <a:latin typeface="Cambria"/>
                <a:cs typeface="Cambria"/>
              </a:rPr>
              <a:t>)</a:t>
            </a:r>
            <a:r>
              <a:rPr sz="1125" spc="15" baseline="48148" dirty="0">
                <a:latin typeface="Cambria"/>
                <a:cs typeface="Cambria"/>
              </a:rPr>
              <a:t>2</a:t>
            </a:r>
            <a:r>
              <a:rPr sz="1125" spc="112" baseline="48148" dirty="0">
                <a:latin typeface="Cambria"/>
                <a:cs typeface="Cambria"/>
              </a:rPr>
              <a:t> </a:t>
            </a:r>
            <a:r>
              <a:rPr sz="1100" spc="35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532" y="2292698"/>
            <a:ext cx="2590165" cy="5511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49910" algn="r">
              <a:lnSpc>
                <a:spcPct val="100000"/>
              </a:lnSpc>
              <a:spcBef>
                <a:spcPts val="135"/>
              </a:spcBef>
            </a:pPr>
            <a:r>
              <a:rPr sz="750" spc="75" dirty="0">
                <a:latin typeface="Cambria"/>
                <a:cs typeface="Cambria"/>
              </a:rPr>
              <a:t>𝑖=1</a:t>
            </a: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75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fitted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𝑦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spc="20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-30" dirty="0">
                <a:latin typeface="Cambria"/>
                <a:cs typeface="Cambria"/>
              </a:rPr>
              <a:t>𝛽</a:t>
            </a:r>
            <a:r>
              <a:rPr sz="1125" spc="-44" baseline="-22222" dirty="0">
                <a:latin typeface="Cambria"/>
                <a:cs typeface="Cambria"/>
              </a:rPr>
              <a:t>0</a:t>
            </a:r>
            <a:r>
              <a:rPr sz="1650" spc="-44" baseline="15151" dirty="0">
                <a:latin typeface="Cambria"/>
                <a:cs typeface="Cambria"/>
              </a:rPr>
              <a:t>̂</a:t>
            </a:r>
            <a:r>
              <a:rPr sz="1650" spc="284" baseline="15151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-30" dirty="0">
                <a:latin typeface="Cambria"/>
                <a:cs typeface="Cambria"/>
              </a:rPr>
              <a:t> </a:t>
            </a:r>
            <a:r>
              <a:rPr sz="1100" spc="-110" dirty="0">
                <a:latin typeface="Cambria"/>
                <a:cs typeface="Cambria"/>
              </a:rPr>
              <a:t>𝛽</a:t>
            </a:r>
            <a:r>
              <a:rPr sz="1125" spc="-165" baseline="-22222" dirty="0">
                <a:latin typeface="Cambria"/>
                <a:cs typeface="Cambria"/>
              </a:rPr>
              <a:t>1</a:t>
            </a:r>
            <a:r>
              <a:rPr sz="1650" spc="-165" baseline="15151" dirty="0">
                <a:latin typeface="Cambria"/>
                <a:cs typeface="Cambria"/>
              </a:rPr>
              <a:t>̂</a:t>
            </a:r>
            <a:r>
              <a:rPr sz="1650" spc="37" baseline="15151" dirty="0">
                <a:latin typeface="Cambria"/>
                <a:cs typeface="Cambria"/>
              </a:rPr>
              <a:t> </a:t>
            </a:r>
            <a:r>
              <a:rPr sz="1100" spc="30" dirty="0">
                <a:latin typeface="Cambria"/>
                <a:cs typeface="Cambria"/>
              </a:rPr>
              <a:t>𝑥</a:t>
            </a:r>
            <a:r>
              <a:rPr sz="1125" spc="44" baseline="-22222" dirty="0">
                <a:latin typeface="Cambria"/>
                <a:cs typeface="Cambria"/>
              </a:rPr>
              <a:t>𝑖</a:t>
            </a:r>
            <a:r>
              <a:rPr sz="1100" spc="3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7796" y="2705579"/>
            <a:ext cx="114103" cy="11410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1993" y="269258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11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Choices</a:t>
            </a:r>
            <a:r>
              <a:rPr spc="-75" dirty="0"/>
              <a:t> </a:t>
            </a:r>
            <a:r>
              <a:rPr spc="-10" dirty="0"/>
              <a:t>for</a:t>
            </a:r>
            <a:r>
              <a:rPr spc="-65" dirty="0"/>
              <a:t> </a:t>
            </a:r>
            <a:r>
              <a:rPr dirty="0"/>
              <a:t>Local</a:t>
            </a:r>
            <a:r>
              <a:rPr spc="-60" dirty="0"/>
              <a:t> </a:t>
            </a:r>
            <a:r>
              <a:rPr spc="-5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23976"/>
            <a:ext cx="54006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most</a:t>
            </a:r>
            <a:r>
              <a:rPr sz="1100" dirty="0">
                <a:latin typeface="Arial MT"/>
                <a:cs typeface="Arial MT"/>
              </a:rPr>
              <a:t> important </a:t>
            </a:r>
            <a:r>
              <a:rPr sz="1100" spc="-60" dirty="0">
                <a:latin typeface="Arial MT"/>
                <a:cs typeface="Arial MT"/>
              </a:rPr>
              <a:t>choice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70" dirty="0">
                <a:solidFill>
                  <a:srgbClr val="FF0000"/>
                </a:solidFill>
                <a:latin typeface="Arial MT"/>
                <a:cs typeface="Arial MT"/>
              </a:rPr>
              <a:t>span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𝑠</a:t>
            </a:r>
            <a:r>
              <a:rPr sz="11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254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1100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FF0000"/>
                </a:solidFill>
                <a:latin typeface="Cambria"/>
                <a:cs typeface="Cambria"/>
              </a:rPr>
              <a:t>𝑘/𝑛</a:t>
            </a:r>
            <a:r>
              <a:rPr sz="11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which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fraction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of 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points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that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used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84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15" y="1392389"/>
            <a:ext cx="52527" cy="52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1630260"/>
            <a:ext cx="52527" cy="525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875701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391917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265003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844" y="708365"/>
            <a:ext cx="4705350" cy="205041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1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perform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the 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local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regression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35" dirty="0">
                <a:latin typeface="Arial MT"/>
                <a:cs typeface="Arial MT"/>
              </a:rPr>
              <a:t>Controls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flexibility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fit</a:t>
            </a:r>
            <a:endParaRPr sz="1100">
              <a:latin typeface="Arial MT"/>
              <a:cs typeface="Arial MT"/>
            </a:endParaRPr>
          </a:p>
          <a:p>
            <a:pPr marL="566420" marR="1983739">
              <a:lnSpc>
                <a:spcPts val="1870"/>
              </a:lnSpc>
              <a:spcBef>
                <a:spcPts val="155"/>
              </a:spcBef>
            </a:pPr>
            <a:r>
              <a:rPr sz="1000" spc="-25" dirty="0">
                <a:latin typeface="Arial MT"/>
                <a:cs typeface="Arial MT"/>
              </a:rPr>
              <a:t>small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Cambria"/>
                <a:cs typeface="Cambria"/>
              </a:rPr>
              <a:t>𝑠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spc="-35" dirty="0">
                <a:latin typeface="Arial MT"/>
                <a:cs typeface="Arial MT"/>
              </a:rPr>
              <a:t>results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local,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more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wiggly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fit </a:t>
            </a:r>
            <a:r>
              <a:rPr sz="1000" spc="-35" dirty="0">
                <a:latin typeface="Arial MT"/>
                <a:cs typeface="Arial MT"/>
              </a:rPr>
              <a:t>large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Cambria"/>
                <a:cs typeface="Cambria"/>
              </a:rPr>
              <a:t>𝑠</a:t>
            </a:r>
            <a:r>
              <a:rPr sz="1000" spc="65" dirty="0">
                <a:latin typeface="Cambria"/>
                <a:cs typeface="Cambria"/>
              </a:rPr>
              <a:t> </a:t>
            </a:r>
            <a:r>
              <a:rPr sz="1000" spc="-45" dirty="0">
                <a:latin typeface="Arial MT"/>
                <a:cs typeface="Arial MT"/>
              </a:rPr>
              <a:t>provides</a:t>
            </a:r>
            <a:r>
              <a:rPr sz="1000" dirty="0">
                <a:latin typeface="Arial MT"/>
                <a:cs typeface="Arial MT"/>
              </a:rPr>
              <a:t> a </a:t>
            </a:r>
            <a:r>
              <a:rPr sz="1000" spc="-20" dirty="0">
                <a:latin typeface="Arial MT"/>
                <a:cs typeface="Arial MT"/>
              </a:rPr>
              <a:t>global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fit.</a:t>
            </a:r>
            <a:endParaRPr sz="10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565"/>
              </a:spcBef>
            </a:pPr>
            <a:r>
              <a:rPr sz="1100" spc="-55" dirty="0">
                <a:latin typeface="Arial MT"/>
                <a:cs typeface="Arial MT"/>
              </a:rPr>
              <a:t>Cross-</a:t>
            </a:r>
            <a:r>
              <a:rPr sz="1100" spc="-35" dirty="0">
                <a:latin typeface="Arial MT"/>
                <a:cs typeface="Arial MT"/>
              </a:rPr>
              <a:t>validation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used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choose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𝑠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50" dirty="0">
                <a:latin typeface="Arial MT"/>
                <a:cs typeface="Arial MT"/>
              </a:rPr>
              <a:t>it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chosen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directly.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30" dirty="0">
                <a:latin typeface="Arial MT"/>
                <a:cs typeface="Arial MT"/>
              </a:rPr>
              <a:t>There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other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less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important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choices</a:t>
            </a:r>
            <a:r>
              <a:rPr sz="1100" dirty="0">
                <a:latin typeface="Arial MT"/>
                <a:cs typeface="Arial MT"/>
              </a:rPr>
              <a:t> that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made.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spc="-30" dirty="0">
                <a:latin typeface="Arial MT"/>
                <a:cs typeface="Arial MT"/>
              </a:rPr>
              <a:t>How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define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weighting</a:t>
            </a:r>
            <a:r>
              <a:rPr sz="1100" spc="-10" dirty="0">
                <a:latin typeface="Arial MT"/>
                <a:cs typeface="Arial MT"/>
              </a:rPr>
              <a:t> function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105" dirty="0">
                <a:latin typeface="Cambria"/>
                <a:cs typeface="Cambria"/>
              </a:rPr>
              <a:t>𝐾</a:t>
            </a:r>
            <a:r>
              <a:rPr sz="1100" spc="10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Arial MT"/>
                <a:cs typeface="Arial MT"/>
              </a:rPr>
              <a:t>What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type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use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such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constant,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linear,</a:t>
            </a:r>
            <a:r>
              <a:rPr sz="1100" dirty="0">
                <a:latin typeface="Arial MT"/>
                <a:cs typeface="Arial MT"/>
              </a:rPr>
              <a:t> or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quadratic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regression.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8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45" dirty="0"/>
              <a:t> </a:t>
            </a:r>
            <a:r>
              <a:rPr dirty="0"/>
              <a:t>Local</a:t>
            </a:r>
            <a:r>
              <a:rPr spc="-70" dirty="0"/>
              <a:t> </a:t>
            </a:r>
            <a:r>
              <a:rPr spc="-5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3605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9416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228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67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50" dirty="0"/>
              <a:t>Open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60" dirty="0"/>
              <a:t>Beyond</a:t>
            </a:r>
            <a:r>
              <a:rPr spc="-10" dirty="0"/>
              <a:t> </a:t>
            </a:r>
            <a:r>
              <a:rPr spc="-25" dirty="0"/>
              <a:t>Linearity</a:t>
            </a:r>
            <a:r>
              <a:rPr spc="-15" dirty="0"/>
              <a:t> </a:t>
            </a:r>
            <a:r>
              <a:rPr spc="-75" dirty="0"/>
              <a:t>Exercises</a:t>
            </a:r>
            <a:r>
              <a:rPr dirty="0"/>
              <a:t> R</a:t>
            </a:r>
            <a:r>
              <a:rPr spc="-15" dirty="0"/>
              <a:t> </a:t>
            </a:r>
            <a:r>
              <a:rPr spc="-35" dirty="0"/>
              <a:t>Markdown</a:t>
            </a:r>
            <a:r>
              <a:rPr spc="-1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25" dirty="0"/>
              <a:t>Jupyter</a:t>
            </a:r>
            <a:r>
              <a:rPr spc="-15" dirty="0"/>
              <a:t> </a:t>
            </a:r>
            <a:r>
              <a:rPr spc="-30" dirty="0"/>
              <a:t>Notebook</a:t>
            </a:r>
            <a:r>
              <a:rPr spc="-15" dirty="0"/>
              <a:t> </a:t>
            </a:r>
            <a:r>
              <a:rPr spc="-10" dirty="0"/>
              <a:t>file.</a:t>
            </a:r>
          </a:p>
          <a:p>
            <a:pPr marL="289560" marR="701040">
              <a:lnSpc>
                <a:spcPct val="154000"/>
              </a:lnSpc>
            </a:pPr>
            <a:r>
              <a:rPr spc="-65" dirty="0"/>
              <a:t>Go</a:t>
            </a:r>
            <a:r>
              <a:rPr spc="-10" dirty="0"/>
              <a:t> </a:t>
            </a:r>
            <a:r>
              <a:rPr spc="-45" dirty="0"/>
              <a:t>over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“Local</a:t>
            </a:r>
            <a:r>
              <a:rPr spc="-10" dirty="0"/>
              <a:t> </a:t>
            </a:r>
            <a:r>
              <a:rPr spc="-55" dirty="0"/>
              <a:t>Regression”</a:t>
            </a:r>
            <a:r>
              <a:rPr spc="-10" dirty="0"/>
              <a:t> </a:t>
            </a:r>
            <a:r>
              <a:rPr spc="-40" dirty="0"/>
              <a:t>section</a:t>
            </a:r>
            <a:r>
              <a:rPr spc="-10" dirty="0"/>
              <a:t> </a:t>
            </a:r>
            <a:r>
              <a:rPr spc="-20" dirty="0"/>
              <a:t>together</a:t>
            </a:r>
            <a:r>
              <a:rPr spc="-10" dirty="0"/>
              <a:t> </a:t>
            </a:r>
            <a:r>
              <a:rPr spc="-95" dirty="0"/>
              <a:t>as</a:t>
            </a:r>
            <a:r>
              <a:rPr spc="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5" dirty="0"/>
              <a:t>class. </a:t>
            </a:r>
            <a:r>
              <a:rPr spc="-10" dirty="0"/>
              <a:t>10 </a:t>
            </a:r>
            <a:r>
              <a:rPr spc="-35" dirty="0"/>
              <a:t>minutes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40" dirty="0"/>
              <a:t>students</a:t>
            </a:r>
            <a:r>
              <a:rPr spc="-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40" dirty="0"/>
              <a:t>complete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questions.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pc="-55" dirty="0"/>
              <a:t>Questions</a:t>
            </a:r>
            <a:r>
              <a:rPr spc="10" dirty="0"/>
              <a:t> </a:t>
            </a:r>
            <a:r>
              <a:rPr spc="-55" dirty="0"/>
              <a:t>should</a:t>
            </a:r>
            <a:r>
              <a:rPr spc="15" dirty="0"/>
              <a:t> </a:t>
            </a:r>
            <a:r>
              <a:rPr spc="-20" dirty="0"/>
              <a:t>be</a:t>
            </a:r>
            <a:r>
              <a:rPr spc="15" dirty="0"/>
              <a:t> </a:t>
            </a:r>
            <a:r>
              <a:rPr spc="-45" dirty="0"/>
              <a:t>completed</a:t>
            </a:r>
            <a:r>
              <a:rPr spc="15" dirty="0"/>
              <a:t> </a:t>
            </a:r>
            <a:r>
              <a:rPr dirty="0"/>
              <a:t>at</a:t>
            </a:r>
            <a:r>
              <a:rPr spc="15" dirty="0"/>
              <a:t> </a:t>
            </a:r>
            <a:r>
              <a:rPr spc="-60" dirty="0"/>
              <a:t>home</a:t>
            </a:r>
            <a:r>
              <a:rPr spc="15" dirty="0"/>
              <a:t> </a:t>
            </a:r>
            <a:r>
              <a:rPr dirty="0"/>
              <a:t>if</a:t>
            </a:r>
            <a:r>
              <a:rPr spc="10" dirty="0"/>
              <a:t> </a:t>
            </a:r>
            <a:r>
              <a:rPr dirty="0"/>
              <a:t>time</a:t>
            </a:r>
            <a:r>
              <a:rPr spc="15" dirty="0"/>
              <a:t> </a:t>
            </a:r>
            <a:r>
              <a:rPr spc="-80" dirty="0"/>
              <a:t>does</a:t>
            </a:r>
            <a:r>
              <a:rPr spc="15" dirty="0"/>
              <a:t> </a:t>
            </a:r>
            <a:r>
              <a:rPr dirty="0"/>
              <a:t>not</a:t>
            </a:r>
            <a:r>
              <a:rPr spc="15" dirty="0"/>
              <a:t> </a:t>
            </a:r>
            <a:r>
              <a:rPr spc="-10" dirty="0"/>
              <a:t>allow.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Generalized</a:t>
            </a:r>
            <a:r>
              <a:rPr spc="-65" dirty="0"/>
              <a:t> </a:t>
            </a:r>
            <a:r>
              <a:rPr spc="-10" dirty="0"/>
              <a:t>Additive</a:t>
            </a:r>
            <a:r>
              <a:rPr spc="-85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44" y="757718"/>
            <a:ext cx="5622925" cy="1806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5565" marR="558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Arial MT"/>
                <a:cs typeface="Arial MT"/>
              </a:rPr>
              <a:t>We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have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20" dirty="0">
                <a:latin typeface="Arial MT"/>
                <a:cs typeface="Arial MT"/>
              </a:rPr>
              <a:t>seen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how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we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extend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simple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regression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beyond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linearity.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Now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we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 </a:t>
            </a:r>
            <a:r>
              <a:rPr sz="1100" spc="-10" dirty="0">
                <a:latin typeface="Arial MT"/>
                <a:cs typeface="Arial MT"/>
              </a:rPr>
              <a:t>look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at </a:t>
            </a:r>
            <a:r>
              <a:rPr sz="1100" spc="-60" dirty="0">
                <a:latin typeface="Arial MT"/>
                <a:cs typeface="Arial MT"/>
              </a:rPr>
              <a:t>extensions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multiple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regression.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case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quantitative </a:t>
            </a:r>
            <a:r>
              <a:rPr sz="1100" spc="-75" dirty="0">
                <a:solidFill>
                  <a:srgbClr val="FF0000"/>
                </a:solidFill>
                <a:latin typeface="Arial MT"/>
                <a:cs typeface="Arial MT"/>
              </a:rPr>
              <a:t>response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our</a:t>
            </a:r>
            <a:r>
              <a:rPr sz="1100" spc="-10" dirty="0">
                <a:latin typeface="Arial MT"/>
                <a:cs typeface="Arial MT"/>
              </a:rPr>
              <a:t> linear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</a:t>
            </a:r>
            <a:endParaRPr sz="1100">
              <a:latin typeface="Arial MT"/>
              <a:cs typeface="Arial MT"/>
            </a:endParaRPr>
          </a:p>
          <a:p>
            <a:pPr marL="6350" algn="ct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Cambria"/>
                <a:cs typeface="Cambria"/>
              </a:rPr>
              <a:t>𝑦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spc="359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24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𝑖1</a:t>
            </a:r>
            <a:r>
              <a:rPr sz="1125" spc="254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2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𝑖2</a:t>
            </a:r>
            <a:r>
              <a:rPr sz="1125" spc="24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𝛽</a:t>
            </a:r>
            <a:r>
              <a:rPr sz="1125" spc="75" baseline="-22222" dirty="0">
                <a:latin typeface="Cambria"/>
                <a:cs typeface="Cambria"/>
              </a:rPr>
              <a:t>𝑝</a:t>
            </a:r>
            <a:r>
              <a:rPr sz="1100" spc="50" dirty="0">
                <a:latin typeface="Cambria"/>
                <a:cs typeface="Cambria"/>
              </a:rPr>
              <a:t>𝑥</a:t>
            </a:r>
            <a:r>
              <a:rPr sz="1125" spc="75" baseline="-22222" dirty="0">
                <a:latin typeface="Cambria"/>
                <a:cs typeface="Cambria"/>
              </a:rPr>
              <a:t>𝑖𝑝</a:t>
            </a:r>
            <a:r>
              <a:rPr sz="1125" spc="24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𝜖</a:t>
            </a:r>
            <a:r>
              <a:rPr sz="1125" spc="-37" baseline="-22222" dirty="0">
                <a:latin typeface="Cambria"/>
                <a:cs typeface="Cambria"/>
              </a:rPr>
              <a:t>𝑖</a:t>
            </a:r>
            <a:endParaRPr sz="1125" baseline="-22222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810"/>
              </a:spcBef>
            </a:pP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replace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65" dirty="0">
                <a:latin typeface="Cambria"/>
                <a:cs typeface="Cambria"/>
              </a:rPr>
              <a:t>𝛽</a:t>
            </a:r>
            <a:r>
              <a:rPr sz="1125" spc="97" baseline="-22222" dirty="0">
                <a:latin typeface="Cambria"/>
                <a:cs typeface="Cambria"/>
              </a:rPr>
              <a:t>𝑗</a:t>
            </a:r>
            <a:r>
              <a:rPr sz="1100" spc="65" dirty="0">
                <a:latin typeface="Cambria"/>
                <a:cs typeface="Cambria"/>
              </a:rPr>
              <a:t>𝑥</a:t>
            </a:r>
            <a:r>
              <a:rPr sz="1125" spc="97" baseline="-22222" dirty="0">
                <a:latin typeface="Cambria"/>
                <a:cs typeface="Cambria"/>
              </a:rPr>
              <a:t>𝑖𝑗</a:t>
            </a:r>
            <a:r>
              <a:rPr sz="1125" spc="277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𝑗</a:t>
            </a:r>
            <a:r>
              <a:rPr sz="1125" spc="60" baseline="-22222" dirty="0">
                <a:latin typeface="Cambria"/>
                <a:cs typeface="Cambria"/>
              </a:rPr>
              <a:t> </a:t>
            </a:r>
            <a:r>
              <a:rPr sz="1100" spc="90" dirty="0">
                <a:latin typeface="Cambria"/>
                <a:cs typeface="Cambria"/>
              </a:rPr>
              <a:t>(𝑥</a:t>
            </a:r>
            <a:r>
              <a:rPr sz="1125" spc="135" baseline="-22222" dirty="0">
                <a:latin typeface="Cambria"/>
                <a:cs typeface="Cambria"/>
              </a:rPr>
              <a:t>𝑖𝑗</a:t>
            </a:r>
            <a:r>
              <a:rPr sz="1100" spc="90" dirty="0">
                <a:latin typeface="Cambria"/>
                <a:cs typeface="Cambria"/>
              </a:rPr>
              <a:t>)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aquire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6350" algn="ctr">
              <a:lnSpc>
                <a:spcPct val="100000"/>
              </a:lnSpc>
            </a:pPr>
            <a:r>
              <a:rPr sz="1100" dirty="0">
                <a:latin typeface="Cambria"/>
                <a:cs typeface="Cambria"/>
              </a:rPr>
              <a:t>𝑦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spc="34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240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150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(𝑥</a:t>
            </a:r>
            <a:r>
              <a:rPr sz="1125" baseline="-22222" dirty="0">
                <a:latin typeface="Cambria"/>
                <a:cs typeface="Cambria"/>
              </a:rPr>
              <a:t>𝑖1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2</a:t>
            </a:r>
            <a:r>
              <a:rPr sz="1125" spc="142" baseline="-22222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(𝑥</a:t>
            </a:r>
            <a:r>
              <a:rPr sz="1125" baseline="-22222" dirty="0">
                <a:latin typeface="Cambria"/>
                <a:cs typeface="Cambria"/>
              </a:rPr>
              <a:t>𝑖2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𝑝</a:t>
            </a:r>
            <a:r>
              <a:rPr sz="1125" spc="142" baseline="-22222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(𝑥</a:t>
            </a:r>
            <a:r>
              <a:rPr sz="1125" spc="120" baseline="-22222" dirty="0">
                <a:latin typeface="Cambria"/>
                <a:cs typeface="Cambria"/>
              </a:rPr>
              <a:t>𝑖𝑝</a:t>
            </a:r>
            <a:r>
              <a:rPr sz="1100" spc="80" dirty="0">
                <a:latin typeface="Cambria"/>
                <a:cs typeface="Cambria"/>
              </a:rPr>
              <a:t>)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𝜖</a:t>
            </a:r>
            <a:r>
              <a:rPr sz="1125" spc="-37" baseline="-22222" dirty="0">
                <a:latin typeface="Cambria"/>
                <a:cs typeface="Cambria"/>
              </a:rPr>
              <a:t>𝑖</a:t>
            </a:r>
            <a:endParaRPr sz="1125" baseline="-22222">
              <a:latin typeface="Cambria"/>
              <a:cs typeface="Cambria"/>
            </a:endParaRPr>
          </a:p>
          <a:p>
            <a:pPr marL="75565" marR="468630">
              <a:lnSpc>
                <a:spcPct val="102600"/>
              </a:lnSpc>
              <a:spcBef>
                <a:spcPts val="122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functions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𝑗</a:t>
            </a:r>
            <a:r>
              <a:rPr sz="1125" spc="52" baseline="-22222" dirty="0">
                <a:latin typeface="Cambria"/>
                <a:cs typeface="Cambria"/>
              </a:rPr>
              <a:t> </a:t>
            </a:r>
            <a:r>
              <a:rPr sz="1100" spc="90" dirty="0">
                <a:latin typeface="Cambria"/>
                <a:cs typeface="Cambria"/>
              </a:rPr>
              <a:t>(𝑥</a:t>
            </a:r>
            <a:r>
              <a:rPr sz="1125" spc="135" baseline="-22222" dirty="0">
                <a:latin typeface="Cambria"/>
                <a:cs typeface="Cambria"/>
              </a:rPr>
              <a:t>𝑖𝑗</a:t>
            </a:r>
            <a:r>
              <a:rPr sz="1100" spc="90" dirty="0">
                <a:latin typeface="Cambria"/>
                <a:cs typeface="Cambria"/>
              </a:rPr>
              <a:t>)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dirty="0">
                <a:latin typeface="Arial MT"/>
                <a:cs typeface="Arial MT"/>
              </a:rPr>
              <a:t> all </a:t>
            </a:r>
            <a:r>
              <a:rPr sz="1100" spc="-70" dirty="0">
                <a:latin typeface="Arial MT"/>
                <a:cs typeface="Arial MT"/>
              </a:rPr>
              <a:t>have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different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forms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including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natural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splines,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polynomial </a:t>
            </a:r>
            <a:r>
              <a:rPr sz="1100" spc="-60" dirty="0">
                <a:latin typeface="Arial MT"/>
                <a:cs typeface="Arial MT"/>
              </a:rPr>
              <a:t>regression,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local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etc.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using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least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squares.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Generalized</a:t>
            </a:r>
            <a:r>
              <a:rPr spc="-65" dirty="0"/>
              <a:t> </a:t>
            </a:r>
            <a:r>
              <a:rPr spc="-10" dirty="0"/>
              <a:t>Additive</a:t>
            </a:r>
            <a:r>
              <a:rPr spc="-85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51700"/>
            <a:ext cx="4907915" cy="368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45" dirty="0">
                <a:latin typeface="Arial MT"/>
                <a:cs typeface="Arial MT"/>
              </a:rPr>
              <a:t>GAMs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also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used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qualitative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-40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assume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𝑌</a:t>
            </a:r>
            <a:r>
              <a:rPr sz="1100" spc="270" dirty="0">
                <a:latin typeface="Cambria"/>
                <a:cs typeface="Cambria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zero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one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65" dirty="0">
                <a:latin typeface="Cambria"/>
                <a:cs typeface="Cambria"/>
              </a:rPr>
              <a:t>𝑝(𝐸)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Georgia"/>
                <a:cs typeface="Georgia"/>
              </a:rPr>
              <a:t>Pr</a:t>
            </a:r>
            <a:r>
              <a:rPr sz="1100" dirty="0">
                <a:latin typeface="Cambria"/>
                <a:cs typeface="Cambria"/>
              </a:rPr>
              <a:t>(𝑌</a:t>
            </a:r>
            <a:r>
              <a:rPr sz="1100" spc="30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1|𝐸)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1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logistic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1696" y="1317663"/>
            <a:ext cx="31908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30" dirty="0">
                <a:latin typeface="Georgia"/>
                <a:cs typeface="Georgia"/>
              </a:rPr>
              <a:t>log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spc="395" dirty="0">
                <a:latin typeface="Cambria"/>
                <a:cs typeface="Cambria"/>
              </a:rPr>
              <a:t>(</a:t>
            </a:r>
            <a:r>
              <a:rPr sz="1100" spc="-125" dirty="0">
                <a:latin typeface="Cambria"/>
                <a:cs typeface="Cambria"/>
              </a:rPr>
              <a:t> </a:t>
            </a:r>
            <a:r>
              <a:rPr sz="1650" u="sng" spc="367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</a:t>
            </a:r>
            <a:r>
              <a:rPr sz="1650" u="sng" spc="97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𝑝(𝐸)</a:t>
            </a:r>
            <a:r>
              <a:rPr sz="1650" u="sng" spc="359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</a:t>
            </a:r>
            <a:r>
              <a:rPr sz="1100" spc="395" dirty="0">
                <a:latin typeface="Cambria"/>
                <a:cs typeface="Cambria"/>
              </a:rPr>
              <a:t>)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𝛽</a:t>
            </a:r>
            <a:r>
              <a:rPr sz="1125" spc="120" baseline="-22222" dirty="0">
                <a:latin typeface="Cambria"/>
                <a:cs typeface="Cambria"/>
              </a:rPr>
              <a:t>1</a:t>
            </a:r>
            <a:r>
              <a:rPr sz="1100" spc="80" dirty="0">
                <a:latin typeface="Cambria"/>
                <a:cs typeface="Cambria"/>
              </a:rPr>
              <a:t>𝐸</a:t>
            </a:r>
            <a:r>
              <a:rPr sz="1125" spc="120" baseline="-22222" dirty="0">
                <a:latin typeface="Cambria"/>
                <a:cs typeface="Cambria"/>
              </a:rPr>
              <a:t>1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𝛽</a:t>
            </a:r>
            <a:r>
              <a:rPr sz="1125" spc="120" baseline="-22222" dirty="0">
                <a:latin typeface="Cambria"/>
                <a:cs typeface="Cambria"/>
              </a:rPr>
              <a:t>2</a:t>
            </a:r>
            <a:r>
              <a:rPr sz="1100" spc="80" dirty="0">
                <a:latin typeface="Cambria"/>
                <a:cs typeface="Cambria"/>
              </a:rPr>
              <a:t>𝐸</a:t>
            </a:r>
            <a:r>
              <a:rPr sz="1125" spc="120" baseline="-22222" dirty="0">
                <a:latin typeface="Cambria"/>
                <a:cs typeface="Cambria"/>
              </a:rPr>
              <a:t>2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𝛽</a:t>
            </a:r>
            <a:r>
              <a:rPr sz="1125" spc="97" baseline="-22222" dirty="0">
                <a:latin typeface="Cambria"/>
                <a:cs typeface="Cambria"/>
              </a:rPr>
              <a:t>𝑝</a:t>
            </a:r>
            <a:r>
              <a:rPr sz="1100" spc="65" dirty="0">
                <a:latin typeface="Cambria"/>
                <a:cs typeface="Cambria"/>
              </a:rPr>
              <a:t>𝐸</a:t>
            </a:r>
            <a:r>
              <a:rPr sz="1125" spc="97" baseline="-22222" dirty="0">
                <a:latin typeface="Cambria"/>
                <a:cs typeface="Cambria"/>
              </a:rPr>
              <a:t>𝑝</a:t>
            </a:r>
            <a:endParaRPr sz="1125" baseline="-22222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444" y="1415579"/>
            <a:ext cx="3896360" cy="4927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251460" algn="ctr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1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𝑝(𝐸)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incorporate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non-</a:t>
            </a:r>
            <a:r>
              <a:rPr sz="1100" spc="-25" dirty="0">
                <a:latin typeface="Arial MT"/>
                <a:cs typeface="Arial MT"/>
              </a:rPr>
              <a:t>linear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relationships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functions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65" dirty="0">
                <a:latin typeface="Cambria"/>
                <a:cs typeface="Cambria"/>
              </a:rPr>
              <a:t>𝑓</a:t>
            </a:r>
            <a:r>
              <a:rPr sz="1125" spc="97" baseline="-22222" dirty="0">
                <a:latin typeface="Cambria"/>
                <a:cs typeface="Cambria"/>
              </a:rPr>
              <a:t>𝑗</a:t>
            </a:r>
            <a:r>
              <a:rPr sz="1100" spc="65" dirty="0">
                <a:latin typeface="Cambria"/>
                <a:cs typeface="Cambria"/>
              </a:rPr>
              <a:t>(𝐸</a:t>
            </a:r>
            <a:r>
              <a:rPr sz="1125" spc="97" baseline="-22222" dirty="0">
                <a:latin typeface="Cambria"/>
                <a:cs typeface="Cambria"/>
              </a:rPr>
              <a:t>𝑗</a:t>
            </a:r>
            <a:r>
              <a:rPr sz="1100" spc="6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344" y="2223020"/>
            <a:ext cx="58166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1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−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45" dirty="0">
                <a:latin typeface="Cambria"/>
                <a:cs typeface="Cambria"/>
              </a:rPr>
              <a:t>𝑝(𝐸)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5875" y="2125103"/>
            <a:ext cx="35883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spc="-30" dirty="0">
                <a:latin typeface="Georgia"/>
                <a:cs typeface="Georgia"/>
              </a:rPr>
              <a:t>log</a:t>
            </a:r>
            <a:r>
              <a:rPr sz="1100" spc="-80" dirty="0">
                <a:latin typeface="Georgia"/>
                <a:cs typeface="Georgia"/>
              </a:rPr>
              <a:t> </a:t>
            </a:r>
            <a:r>
              <a:rPr sz="1100" spc="395" dirty="0">
                <a:latin typeface="Cambria"/>
                <a:cs typeface="Cambria"/>
              </a:rPr>
              <a:t>(</a:t>
            </a:r>
            <a:r>
              <a:rPr sz="1100" spc="-125" dirty="0">
                <a:latin typeface="Cambria"/>
                <a:cs typeface="Cambria"/>
              </a:rPr>
              <a:t> </a:t>
            </a:r>
            <a:r>
              <a:rPr sz="1650" u="sng" spc="352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</a:t>
            </a:r>
            <a:r>
              <a:rPr sz="1650" u="sng" spc="97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𝑝(𝐸)</a:t>
            </a:r>
            <a:r>
              <a:rPr sz="1650" u="sng" spc="359" baseline="3787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 </a:t>
            </a:r>
            <a:r>
              <a:rPr sz="1100" spc="395" dirty="0">
                <a:latin typeface="Cambria"/>
                <a:cs typeface="Cambria"/>
              </a:rPr>
              <a:t>)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9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104" baseline="-22222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(𝐸</a:t>
            </a:r>
            <a:r>
              <a:rPr sz="1125" spc="120" baseline="-22222" dirty="0">
                <a:latin typeface="Cambria"/>
                <a:cs typeface="Cambria"/>
              </a:rPr>
              <a:t>1</a:t>
            </a:r>
            <a:r>
              <a:rPr sz="1100" spc="80" dirty="0">
                <a:latin typeface="Cambria"/>
                <a:cs typeface="Cambria"/>
              </a:rPr>
              <a:t>)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2</a:t>
            </a:r>
            <a:r>
              <a:rPr sz="1125" spc="104" baseline="-22222" dirty="0">
                <a:latin typeface="Cambria"/>
                <a:cs typeface="Cambria"/>
              </a:rPr>
              <a:t> </a:t>
            </a:r>
            <a:r>
              <a:rPr sz="1100" spc="80" dirty="0">
                <a:latin typeface="Cambria"/>
                <a:cs typeface="Cambria"/>
              </a:rPr>
              <a:t>(𝐸</a:t>
            </a:r>
            <a:r>
              <a:rPr sz="1125" spc="120" baseline="-22222" dirty="0">
                <a:latin typeface="Cambria"/>
                <a:cs typeface="Cambria"/>
              </a:rPr>
              <a:t>2</a:t>
            </a:r>
            <a:r>
              <a:rPr sz="1100" spc="80" dirty="0">
                <a:latin typeface="Cambria"/>
                <a:cs typeface="Cambria"/>
              </a:rPr>
              <a:t>)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𝑓</a:t>
            </a:r>
            <a:r>
              <a:rPr sz="1125" baseline="-22222" dirty="0">
                <a:latin typeface="Cambria"/>
                <a:cs typeface="Cambria"/>
              </a:rPr>
              <a:t>𝑝</a:t>
            </a:r>
            <a:r>
              <a:rPr sz="1125" spc="104" baseline="-22222" dirty="0">
                <a:latin typeface="Cambria"/>
                <a:cs typeface="Cambria"/>
              </a:rPr>
              <a:t> </a:t>
            </a:r>
            <a:r>
              <a:rPr sz="1100" spc="105" dirty="0">
                <a:latin typeface="Cambria"/>
                <a:cs typeface="Cambria"/>
              </a:rPr>
              <a:t>(𝐸</a:t>
            </a:r>
            <a:r>
              <a:rPr sz="1125" spc="157" baseline="-22222" dirty="0">
                <a:latin typeface="Cambria"/>
                <a:cs typeface="Cambria"/>
              </a:rPr>
              <a:t>𝑝</a:t>
            </a:r>
            <a:r>
              <a:rPr sz="1100" spc="105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Pros</a:t>
            </a:r>
            <a:r>
              <a:rPr spc="-60" dirty="0"/>
              <a:t> </a:t>
            </a:r>
            <a:r>
              <a:rPr spc="-30" dirty="0"/>
              <a:t>and</a:t>
            </a:r>
            <a:r>
              <a:rPr spc="-55" dirty="0"/>
              <a:t> </a:t>
            </a:r>
            <a:r>
              <a:rPr spc="-10" dirty="0"/>
              <a:t>Cons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20" dirty="0"/>
              <a:t>GAMs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08040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38516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596618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84920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144" y="646910"/>
            <a:ext cx="5514975" cy="191960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15"/>
              </a:spcBef>
            </a:pPr>
            <a:r>
              <a:rPr sz="1100" spc="-20" dirty="0">
                <a:latin typeface="Arial MT"/>
                <a:cs typeface="Arial MT"/>
              </a:rPr>
              <a:t>Pros</a:t>
            </a:r>
            <a:endParaRPr sz="1100">
              <a:latin typeface="Arial MT"/>
              <a:cs typeface="Arial MT"/>
            </a:endParaRPr>
          </a:p>
          <a:p>
            <a:pPr marL="302260" marR="1441450">
              <a:lnSpc>
                <a:spcPct val="154000"/>
              </a:lnSpc>
            </a:pP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different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non-</a:t>
            </a:r>
            <a:r>
              <a:rPr sz="1100" spc="-25" dirty="0">
                <a:latin typeface="Arial MT"/>
                <a:cs typeface="Arial MT"/>
              </a:rPr>
              <a:t>linear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relationships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each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variable. </a:t>
            </a:r>
            <a:r>
              <a:rPr sz="1100" spc="-60" dirty="0">
                <a:latin typeface="Arial MT"/>
                <a:cs typeface="Arial MT"/>
              </a:rPr>
              <a:t>Non-</a:t>
            </a:r>
            <a:r>
              <a:rPr sz="1100" spc="-25" dirty="0">
                <a:latin typeface="Arial MT"/>
                <a:cs typeface="Arial MT"/>
              </a:rPr>
              <a:t>linear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could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provide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more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accurate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predictions.</a:t>
            </a:r>
            <a:endParaRPr sz="1100">
              <a:latin typeface="Arial MT"/>
              <a:cs typeface="Arial MT"/>
            </a:endParaRPr>
          </a:p>
          <a:p>
            <a:pPr marL="302260" marR="238760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additive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allows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examination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effect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single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predictor</a:t>
            </a:r>
            <a:r>
              <a:rPr sz="1100" spc="-10" dirty="0">
                <a:latin typeface="Arial MT"/>
                <a:cs typeface="Arial MT"/>
              </a:rPr>
              <a:t> while </a:t>
            </a:r>
            <a:r>
              <a:rPr sz="1100" spc="-30" dirty="0">
                <a:latin typeface="Arial MT"/>
                <a:cs typeface="Arial MT"/>
              </a:rPr>
              <a:t>holding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rest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constant.</a:t>
            </a:r>
            <a:endParaRPr sz="11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715"/>
              </a:spcBef>
            </a:pPr>
            <a:r>
              <a:rPr sz="1100" spc="-20" dirty="0">
                <a:latin typeface="Arial MT"/>
                <a:cs typeface="Arial MT"/>
              </a:rPr>
              <a:t>Cons</a:t>
            </a:r>
            <a:endParaRPr sz="1100">
              <a:latin typeface="Arial MT"/>
              <a:cs typeface="Arial MT"/>
            </a:endParaRPr>
          </a:p>
          <a:p>
            <a:pPr marL="302260" marR="17780">
              <a:lnSpc>
                <a:spcPct val="102699"/>
              </a:lnSpc>
              <a:spcBef>
                <a:spcPts val="67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interactions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between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variables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missed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additive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assumption.</a:t>
            </a:r>
            <a:r>
              <a:rPr sz="1100" spc="9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However,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we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add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additional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predictors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form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155" dirty="0">
                <a:latin typeface="Cambria"/>
                <a:cs typeface="Cambria"/>
              </a:rPr>
              <a:t>𝐸</a:t>
            </a:r>
            <a:r>
              <a:rPr sz="1125" spc="232" baseline="-22222" dirty="0">
                <a:latin typeface="Cambria"/>
                <a:cs typeface="Cambria"/>
              </a:rPr>
              <a:t>𝑖</a:t>
            </a:r>
            <a:r>
              <a:rPr sz="1125" spc="12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×</a:t>
            </a:r>
            <a:r>
              <a:rPr sz="1100" spc="-30" dirty="0">
                <a:latin typeface="Cambria"/>
                <a:cs typeface="Cambria"/>
              </a:rPr>
              <a:t> </a:t>
            </a:r>
            <a:r>
              <a:rPr sz="1100" spc="100" dirty="0">
                <a:latin typeface="Cambria"/>
                <a:cs typeface="Cambria"/>
              </a:rPr>
              <a:t>𝐸</a:t>
            </a:r>
            <a:r>
              <a:rPr sz="1125" spc="150" baseline="-22222" dirty="0">
                <a:latin typeface="Cambria"/>
                <a:cs typeface="Cambria"/>
              </a:rPr>
              <a:t>𝑗</a:t>
            </a:r>
            <a:r>
              <a:rPr sz="1100" spc="10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25" dirty="0"/>
              <a:t> </a:t>
            </a:r>
            <a:r>
              <a:rPr spc="-20" dirty="0"/>
              <a:t>GAMs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32814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90916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4903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07145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899323"/>
            <a:ext cx="4977130" cy="13163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50" dirty="0">
                <a:latin typeface="Arial MT"/>
                <a:cs typeface="Arial MT"/>
              </a:rPr>
              <a:t>Open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Beyond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Linearity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Exercises</a:t>
            </a:r>
            <a:r>
              <a:rPr sz="1100" dirty="0">
                <a:latin typeface="Arial MT"/>
                <a:cs typeface="Arial MT"/>
              </a:rPr>
              <a:t> 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Markdown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Jupyter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Notebook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file.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54000"/>
              </a:lnSpc>
            </a:pPr>
            <a:r>
              <a:rPr sz="1100" spc="-65" dirty="0">
                <a:latin typeface="Arial MT"/>
                <a:cs typeface="Arial MT"/>
              </a:rPr>
              <a:t>Go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over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start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“Generalized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Linear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Models” </a:t>
            </a:r>
            <a:r>
              <a:rPr sz="1100" spc="-40" dirty="0">
                <a:latin typeface="Arial MT"/>
                <a:cs typeface="Arial MT"/>
              </a:rPr>
              <a:t>section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together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class. </a:t>
            </a:r>
            <a:r>
              <a:rPr sz="1100" spc="-10" dirty="0">
                <a:latin typeface="Arial MT"/>
                <a:cs typeface="Arial MT"/>
              </a:rPr>
              <a:t>10 </a:t>
            </a:r>
            <a:r>
              <a:rPr sz="1100" spc="-35" dirty="0">
                <a:latin typeface="Arial MT"/>
                <a:cs typeface="Arial MT"/>
              </a:rPr>
              <a:t>minutes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students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complete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questions.</a:t>
            </a:r>
            <a:endParaRPr sz="1100">
              <a:latin typeface="Arial MT"/>
              <a:cs typeface="Arial MT"/>
            </a:endParaRPr>
          </a:p>
          <a:p>
            <a:pPr marL="289560" marR="55880">
              <a:lnSpc>
                <a:spcPct val="154000"/>
              </a:lnSpc>
            </a:pPr>
            <a:r>
              <a:rPr sz="1100" spc="-65" dirty="0">
                <a:latin typeface="Arial MT"/>
                <a:cs typeface="Arial MT"/>
              </a:rPr>
              <a:t>Go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over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“Generalized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Linear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Models”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section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together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as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class. </a:t>
            </a:r>
            <a:r>
              <a:rPr sz="1100" spc="-55" dirty="0">
                <a:latin typeface="Arial MT"/>
                <a:cs typeface="Arial MT"/>
              </a:rPr>
              <a:t>Questions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should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completed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home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does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allow.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7483"/>
            <a:ext cx="5508625" cy="11442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35" dirty="0">
                <a:latin typeface="Arial MT"/>
                <a:cs typeface="Arial MT"/>
              </a:rPr>
              <a:t>Chapter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7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ISLR2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ISLP</a:t>
            </a:r>
            <a:r>
              <a:rPr sz="1100" spc="-10" dirty="0">
                <a:latin typeface="Arial MT"/>
                <a:cs typeface="Arial MT"/>
              </a:rPr>
              <a:t> books: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675"/>
              </a:spcBef>
            </a:pPr>
            <a:r>
              <a:rPr sz="1100" spc="-75" dirty="0">
                <a:latin typeface="Arial MT"/>
                <a:cs typeface="Arial MT"/>
              </a:rPr>
              <a:t>James,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Gareth,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al.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“Moving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Beyond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Linearity.”</a:t>
            </a:r>
            <a:r>
              <a:rPr sz="1100" spc="114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Introduction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Statistical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Learning:</a:t>
            </a:r>
            <a:r>
              <a:rPr sz="1100" spc="114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with </a:t>
            </a:r>
            <a:r>
              <a:rPr sz="1100" spc="-30" dirty="0">
                <a:latin typeface="Arial MT"/>
                <a:cs typeface="Arial MT"/>
              </a:rPr>
              <a:t>Applications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2nd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ed.,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Springer,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2021.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680"/>
              </a:spcBef>
            </a:pPr>
            <a:r>
              <a:rPr sz="1100" spc="-75" dirty="0">
                <a:latin typeface="Arial MT"/>
                <a:cs typeface="Arial MT"/>
              </a:rPr>
              <a:t>James,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Gareth,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al.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“Moving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Beyond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Linearity.”</a:t>
            </a:r>
            <a:r>
              <a:rPr sz="1100" spc="114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Introduction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Statistical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Learning:</a:t>
            </a:r>
            <a:r>
              <a:rPr sz="1100" spc="114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with </a:t>
            </a:r>
            <a:r>
              <a:rPr sz="1100" spc="-30" dirty="0">
                <a:latin typeface="Arial MT"/>
                <a:cs typeface="Arial MT"/>
              </a:rPr>
              <a:t>Applications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Python,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Springer,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2023.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18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9781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5592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14042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72156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530271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920" y="587320"/>
            <a:ext cx="5301615" cy="1912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section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6.5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saw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how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improve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upon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models</a:t>
            </a:r>
            <a:r>
              <a:rPr sz="1100" spc="-10" dirty="0">
                <a:latin typeface="Arial MT"/>
                <a:cs typeface="Arial MT"/>
              </a:rPr>
              <a:t> by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reducing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their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complexity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therefore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resulting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variance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estimates.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 </a:t>
            </a:r>
            <a:r>
              <a:rPr sz="1100" spc="-40" dirty="0">
                <a:latin typeface="Arial MT"/>
                <a:cs typeface="Arial MT"/>
              </a:rPr>
              <a:t>section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look at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extension</a:t>
            </a:r>
            <a:r>
              <a:rPr sz="1100" dirty="0">
                <a:latin typeface="Arial MT"/>
                <a:cs typeface="Arial MT"/>
              </a:rPr>
              <a:t> 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 do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require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linearity.</a:t>
            </a:r>
            <a:endParaRPr sz="1100" dirty="0">
              <a:latin typeface="Arial MT"/>
              <a:cs typeface="Arial MT"/>
            </a:endParaRPr>
          </a:p>
          <a:p>
            <a:pPr marL="289560" marR="3713479">
              <a:lnSpc>
                <a:spcPct val="154000"/>
              </a:lnSpc>
            </a:pPr>
            <a:r>
              <a:rPr sz="1100" spc="-40" dirty="0">
                <a:latin typeface="Arial MT"/>
                <a:cs typeface="Arial MT"/>
              </a:rPr>
              <a:t>Polynomial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Regression </a:t>
            </a:r>
            <a:r>
              <a:rPr sz="1100" spc="-35" dirty="0">
                <a:latin typeface="Arial MT"/>
                <a:cs typeface="Arial MT"/>
              </a:rPr>
              <a:t>Step </a:t>
            </a:r>
            <a:r>
              <a:rPr sz="1100" spc="-10" dirty="0">
                <a:latin typeface="Arial MT"/>
                <a:cs typeface="Arial MT"/>
              </a:rPr>
              <a:t>Functions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Splines </a:t>
            </a:r>
            <a:r>
              <a:rPr sz="1100" spc="-25" dirty="0">
                <a:latin typeface="Arial MT"/>
                <a:cs typeface="Arial MT"/>
              </a:rPr>
              <a:t>Local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Regression</a:t>
            </a:r>
            <a:endParaRPr sz="1100" dirty="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spc="-65" dirty="0">
                <a:latin typeface="Arial MT"/>
                <a:cs typeface="Arial MT"/>
              </a:rPr>
              <a:t>Generalized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Additive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Models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2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Polynomial</a:t>
            </a:r>
            <a:r>
              <a:rPr spc="-55" dirty="0"/>
              <a:t> </a:t>
            </a:r>
            <a:r>
              <a:rPr spc="-60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320048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444" y="733423"/>
            <a:ext cx="5559425" cy="186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extension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polynomial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replaces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1100" dirty="0">
                <a:latin typeface="Cambria"/>
                <a:cs typeface="Cambria"/>
              </a:rPr>
              <a:t>𝑦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spc="34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240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spc="240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𝜖</a:t>
            </a:r>
            <a:r>
              <a:rPr sz="1125" spc="-37" baseline="-22222" dirty="0">
                <a:latin typeface="Cambria"/>
                <a:cs typeface="Cambria"/>
              </a:rPr>
              <a:t>𝑖</a:t>
            </a:r>
            <a:endParaRPr sz="1125" baseline="-22222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polynomial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degree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Cambria"/>
                <a:cs typeface="Cambria"/>
              </a:rPr>
              <a:t>𝑑</a:t>
            </a:r>
            <a:endParaRPr sz="11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1100" dirty="0">
                <a:latin typeface="Cambria"/>
                <a:cs typeface="Cambria"/>
              </a:rPr>
              <a:t>𝑦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spc="26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7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𝛽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spc="179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𝛽</a:t>
            </a:r>
            <a:r>
              <a:rPr sz="1125" baseline="-22222" dirty="0">
                <a:latin typeface="Cambria"/>
                <a:cs typeface="Cambria"/>
              </a:rPr>
              <a:t>2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baseline="29629" dirty="0">
                <a:latin typeface="Cambria"/>
                <a:cs typeface="Cambria"/>
              </a:rPr>
              <a:t>2</a:t>
            </a:r>
            <a:r>
              <a:rPr sz="1125" spc="179" baseline="29629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𝛽</a:t>
            </a:r>
            <a:r>
              <a:rPr sz="1125" baseline="-22222" dirty="0">
                <a:latin typeface="Cambria"/>
                <a:cs typeface="Cambria"/>
              </a:rPr>
              <a:t>3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baseline="29629" dirty="0">
                <a:latin typeface="Cambria"/>
                <a:cs typeface="Cambria"/>
              </a:rPr>
              <a:t>3</a:t>
            </a:r>
            <a:r>
              <a:rPr sz="1125" spc="172" baseline="29629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𝛽</a:t>
            </a:r>
            <a:r>
              <a:rPr sz="1125" baseline="-22222" dirty="0">
                <a:latin typeface="Cambria"/>
                <a:cs typeface="Cambria"/>
              </a:rPr>
              <a:t>𝑑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baseline="29629" dirty="0">
                <a:latin typeface="Cambria"/>
                <a:cs typeface="Cambria"/>
              </a:rPr>
              <a:t>𝑑</a:t>
            </a:r>
            <a:r>
              <a:rPr sz="1125" spc="195" baseline="29629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𝜖</a:t>
            </a:r>
            <a:r>
              <a:rPr sz="1125" spc="37" baseline="-22222" dirty="0">
                <a:latin typeface="Cambria"/>
                <a:cs typeface="Cambria"/>
              </a:rPr>
              <a:t>𝑖</a:t>
            </a:r>
            <a:r>
              <a:rPr sz="1100" spc="25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sz="1100" spc="-10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coeﬀicient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are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easily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Arial MT"/>
                <a:cs typeface="Arial MT"/>
              </a:rPr>
              <a:t>estimated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Arial MT"/>
                <a:cs typeface="Arial MT"/>
              </a:rPr>
              <a:t>using</a:t>
            </a:r>
            <a:r>
              <a:rPr sz="11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Arial MT"/>
                <a:cs typeface="Arial MT"/>
              </a:rPr>
              <a:t>least</a:t>
            </a:r>
            <a:r>
              <a:rPr sz="11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FF0000"/>
                </a:solidFill>
                <a:latin typeface="Arial MT"/>
                <a:cs typeface="Arial MT"/>
              </a:rPr>
              <a:t>squares</a:t>
            </a:r>
            <a:r>
              <a:rPr sz="11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0000"/>
                </a:solidFill>
                <a:latin typeface="Arial MT"/>
                <a:cs typeface="Arial MT"/>
              </a:rPr>
              <a:t>regression</a:t>
            </a:r>
            <a:r>
              <a:rPr sz="11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predictors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85" dirty="0">
                <a:latin typeface="Cambria"/>
                <a:cs typeface="Cambria"/>
              </a:rPr>
              <a:t>𝑥</a:t>
            </a:r>
            <a:r>
              <a:rPr sz="1125" spc="127" baseline="-22222" dirty="0">
                <a:latin typeface="Cambria"/>
                <a:cs typeface="Cambria"/>
              </a:rPr>
              <a:t>𝑖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𝑥</a:t>
            </a:r>
            <a:r>
              <a:rPr sz="1125" spc="-15" baseline="-22222" dirty="0">
                <a:latin typeface="Cambria"/>
                <a:cs typeface="Cambria"/>
              </a:rPr>
              <a:t>𝑖</a:t>
            </a:r>
            <a:r>
              <a:rPr sz="1125" spc="-15" baseline="29629" dirty="0">
                <a:latin typeface="Cambria"/>
                <a:cs typeface="Cambria"/>
              </a:rPr>
              <a:t>2</a:t>
            </a:r>
            <a:r>
              <a:rPr sz="1100" spc="-1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𝑥</a:t>
            </a:r>
            <a:r>
              <a:rPr sz="1125" spc="-30" baseline="-22222" dirty="0">
                <a:latin typeface="Cambria"/>
                <a:cs typeface="Cambria"/>
              </a:rPr>
              <a:t>𝑖</a:t>
            </a:r>
            <a:r>
              <a:rPr sz="1125" spc="-30" baseline="29629" dirty="0">
                <a:latin typeface="Cambria"/>
                <a:cs typeface="Cambria"/>
              </a:rPr>
              <a:t>𝑑</a:t>
            </a:r>
            <a:r>
              <a:rPr sz="1100" spc="-2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314960" marR="363220">
              <a:lnSpc>
                <a:spcPct val="102600"/>
              </a:lnSpc>
              <a:spcBef>
                <a:spcPts val="675"/>
              </a:spcBef>
            </a:pP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 often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 </a:t>
            </a:r>
            <a:r>
              <a:rPr sz="1100" spc="-40" dirty="0">
                <a:latin typeface="Arial MT"/>
                <a:cs typeface="Arial MT"/>
              </a:rPr>
              <a:t>polynomials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 </a:t>
            </a:r>
            <a:r>
              <a:rPr sz="1100" spc="-90" dirty="0">
                <a:latin typeface="Arial MT"/>
                <a:cs typeface="Arial MT"/>
              </a:rPr>
              <a:t>degrees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higher</a:t>
            </a:r>
            <a:r>
              <a:rPr sz="1100" dirty="0">
                <a:latin typeface="Arial MT"/>
                <a:cs typeface="Arial MT"/>
              </a:rPr>
              <a:t> than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 </a:t>
            </a:r>
            <a:r>
              <a:rPr sz="1100" spc="-70" dirty="0">
                <a:latin typeface="Arial MT"/>
                <a:cs typeface="Arial MT"/>
              </a:rPr>
              <a:t>since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overly </a:t>
            </a:r>
            <a:r>
              <a:rPr sz="1100" spc="-30" dirty="0">
                <a:latin typeface="Arial MT"/>
                <a:cs typeface="Arial MT"/>
              </a:rPr>
              <a:t>flexible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result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overfitting.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3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3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50" dirty="0"/>
              <a:t> </a:t>
            </a:r>
            <a:r>
              <a:rPr spc="-20" dirty="0"/>
              <a:t>Polynomial</a:t>
            </a:r>
            <a:r>
              <a:rPr spc="-75" dirty="0"/>
              <a:t> </a:t>
            </a:r>
            <a:r>
              <a:rPr spc="-60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32814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90916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4903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07145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50" dirty="0"/>
              <a:t>Open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60" dirty="0"/>
              <a:t>Beyond</a:t>
            </a:r>
            <a:r>
              <a:rPr spc="-10" dirty="0"/>
              <a:t> </a:t>
            </a:r>
            <a:r>
              <a:rPr spc="-25" dirty="0"/>
              <a:t>Linearity</a:t>
            </a:r>
            <a:r>
              <a:rPr spc="-15" dirty="0"/>
              <a:t> </a:t>
            </a:r>
            <a:r>
              <a:rPr spc="-75" dirty="0"/>
              <a:t>Exercises</a:t>
            </a:r>
            <a:r>
              <a:rPr dirty="0"/>
              <a:t> R</a:t>
            </a:r>
            <a:r>
              <a:rPr spc="-15" dirty="0"/>
              <a:t> </a:t>
            </a:r>
            <a:r>
              <a:rPr spc="-35" dirty="0"/>
              <a:t>Markdown</a:t>
            </a:r>
            <a:r>
              <a:rPr spc="-1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25" dirty="0"/>
              <a:t>Jupyter</a:t>
            </a:r>
            <a:r>
              <a:rPr spc="-15" dirty="0"/>
              <a:t> </a:t>
            </a:r>
            <a:r>
              <a:rPr spc="-30" dirty="0"/>
              <a:t>Notebook</a:t>
            </a:r>
            <a:r>
              <a:rPr spc="-15" dirty="0"/>
              <a:t> </a:t>
            </a:r>
            <a:r>
              <a:rPr spc="-10" dirty="0"/>
              <a:t>file.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pc="-65" dirty="0"/>
              <a:t>Go</a:t>
            </a:r>
            <a:r>
              <a:rPr spc="-10" dirty="0"/>
              <a:t> </a:t>
            </a:r>
            <a:r>
              <a:rPr spc="-45" dirty="0"/>
              <a:t>over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“Getting</a:t>
            </a:r>
            <a:r>
              <a:rPr spc="-15" dirty="0"/>
              <a:t> </a:t>
            </a:r>
            <a:r>
              <a:rPr dirty="0"/>
              <a:t>Started”</a:t>
            </a:r>
            <a:r>
              <a:rPr spc="-10" dirty="0"/>
              <a:t> </a:t>
            </a:r>
            <a:r>
              <a:rPr spc="-40" dirty="0"/>
              <a:t>section</a:t>
            </a:r>
            <a:r>
              <a:rPr spc="-15" dirty="0"/>
              <a:t> </a:t>
            </a:r>
            <a:r>
              <a:rPr spc="-20" dirty="0"/>
              <a:t>together</a:t>
            </a:r>
            <a:r>
              <a:rPr spc="-15" dirty="0"/>
              <a:t> </a:t>
            </a:r>
            <a:r>
              <a:rPr spc="-95" dirty="0"/>
              <a:t>as</a:t>
            </a:r>
            <a:r>
              <a:rPr spc="20" dirty="0"/>
              <a:t> </a:t>
            </a:r>
            <a:r>
              <a:rPr dirty="0"/>
              <a:t>a</a:t>
            </a:r>
            <a:r>
              <a:rPr spc="-10" dirty="0"/>
              <a:t> class.</a:t>
            </a:r>
          </a:p>
          <a:p>
            <a:pPr marL="289560" marR="375920">
              <a:lnSpc>
                <a:spcPct val="154000"/>
              </a:lnSpc>
            </a:pPr>
            <a:r>
              <a:rPr spc="-65" dirty="0"/>
              <a:t>Go</a:t>
            </a:r>
            <a:r>
              <a:rPr spc="-10" dirty="0"/>
              <a:t> </a:t>
            </a:r>
            <a:r>
              <a:rPr spc="-45" dirty="0"/>
              <a:t>over</a:t>
            </a:r>
            <a:r>
              <a:rPr spc="-3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25" dirty="0"/>
              <a:t>“Polynomial</a:t>
            </a:r>
            <a:r>
              <a:rPr spc="-5" dirty="0"/>
              <a:t> </a:t>
            </a:r>
            <a:r>
              <a:rPr spc="-55" dirty="0"/>
              <a:t>Regression”</a:t>
            </a:r>
            <a:r>
              <a:rPr spc="-5" dirty="0"/>
              <a:t> </a:t>
            </a:r>
            <a:r>
              <a:rPr spc="-40" dirty="0"/>
              <a:t>section</a:t>
            </a:r>
            <a:r>
              <a:rPr spc="-5" dirty="0"/>
              <a:t> </a:t>
            </a:r>
            <a:r>
              <a:rPr spc="-20" dirty="0"/>
              <a:t>together</a:t>
            </a:r>
            <a:r>
              <a:rPr spc="-10" dirty="0"/>
              <a:t> </a:t>
            </a:r>
            <a:r>
              <a:rPr spc="-95" dirty="0"/>
              <a:t>as</a:t>
            </a:r>
            <a:r>
              <a:rPr spc="2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0" dirty="0"/>
              <a:t>class. </a:t>
            </a:r>
            <a:r>
              <a:rPr dirty="0"/>
              <a:t>5</a:t>
            </a:r>
            <a:r>
              <a:rPr spc="-5" dirty="0"/>
              <a:t> </a:t>
            </a:r>
            <a:r>
              <a:rPr spc="-35" dirty="0"/>
              <a:t>minutes</a:t>
            </a:r>
            <a:r>
              <a:rPr dirty="0"/>
              <a:t> for</a:t>
            </a:r>
            <a:r>
              <a:rPr spc="-5" dirty="0"/>
              <a:t> </a:t>
            </a:r>
            <a:r>
              <a:rPr spc="-40" dirty="0"/>
              <a:t>students</a:t>
            </a:r>
            <a:r>
              <a:rPr dirty="0"/>
              <a:t> to </a:t>
            </a:r>
            <a:r>
              <a:rPr spc="-40" dirty="0"/>
              <a:t>complete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questions.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pc="-55" dirty="0"/>
              <a:t>Questions</a:t>
            </a:r>
            <a:r>
              <a:rPr spc="10" dirty="0"/>
              <a:t> </a:t>
            </a:r>
            <a:r>
              <a:rPr spc="-55" dirty="0"/>
              <a:t>should</a:t>
            </a:r>
            <a:r>
              <a:rPr spc="15" dirty="0"/>
              <a:t> </a:t>
            </a:r>
            <a:r>
              <a:rPr spc="-20" dirty="0"/>
              <a:t>be</a:t>
            </a:r>
            <a:r>
              <a:rPr spc="15" dirty="0"/>
              <a:t> </a:t>
            </a:r>
            <a:r>
              <a:rPr spc="-45" dirty="0"/>
              <a:t>completed</a:t>
            </a:r>
            <a:r>
              <a:rPr spc="15" dirty="0"/>
              <a:t> </a:t>
            </a:r>
            <a:r>
              <a:rPr dirty="0"/>
              <a:t>at</a:t>
            </a:r>
            <a:r>
              <a:rPr spc="15" dirty="0"/>
              <a:t> </a:t>
            </a:r>
            <a:r>
              <a:rPr spc="-60" dirty="0"/>
              <a:t>home</a:t>
            </a:r>
            <a:r>
              <a:rPr spc="15" dirty="0"/>
              <a:t> </a:t>
            </a:r>
            <a:r>
              <a:rPr dirty="0"/>
              <a:t>if</a:t>
            </a:r>
            <a:r>
              <a:rPr spc="10" dirty="0"/>
              <a:t> </a:t>
            </a:r>
            <a:r>
              <a:rPr dirty="0"/>
              <a:t>time</a:t>
            </a:r>
            <a:r>
              <a:rPr spc="15" dirty="0"/>
              <a:t> </a:t>
            </a:r>
            <a:r>
              <a:rPr spc="-80" dirty="0"/>
              <a:t>does</a:t>
            </a:r>
            <a:r>
              <a:rPr spc="15" dirty="0"/>
              <a:t> </a:t>
            </a:r>
            <a:r>
              <a:rPr dirty="0"/>
              <a:t>not</a:t>
            </a:r>
            <a:r>
              <a:rPr spc="15" dirty="0"/>
              <a:t> </a:t>
            </a:r>
            <a:r>
              <a:rPr spc="-10" dirty="0"/>
              <a:t>allow.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6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4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79"/>
            <a:ext cx="1133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Step</a:t>
            </a:r>
            <a:r>
              <a:rPr spc="-110" dirty="0"/>
              <a:t> </a:t>
            </a:r>
            <a:r>
              <a:rPr spc="-2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300" y="943266"/>
            <a:ext cx="5466715" cy="6756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6200" marR="43180">
              <a:lnSpc>
                <a:spcPts val="1350"/>
              </a:lnSpc>
              <a:spcBef>
                <a:spcPts val="140"/>
              </a:spcBef>
            </a:pPr>
            <a:r>
              <a:rPr sz="1100" spc="-35" dirty="0">
                <a:latin typeface="Arial MT"/>
                <a:cs typeface="Arial MT"/>
              </a:rPr>
              <a:t>Step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functions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involve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breaking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range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predictor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sections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specified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cut </a:t>
            </a:r>
            <a:r>
              <a:rPr sz="1100" spc="-20" dirty="0">
                <a:latin typeface="Arial MT"/>
                <a:cs typeface="Arial MT"/>
              </a:rPr>
              <a:t>points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Cambria"/>
                <a:cs typeface="Cambria"/>
              </a:rPr>
              <a:t>𝑐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𝑐</a:t>
            </a:r>
            <a:r>
              <a:rPr sz="1125" baseline="-22222" dirty="0">
                <a:latin typeface="Cambria"/>
                <a:cs typeface="Cambria"/>
              </a:rPr>
              <a:t>2</a:t>
            </a:r>
            <a:r>
              <a:rPr sz="1100" dirty="0">
                <a:latin typeface="Cambria"/>
                <a:cs typeface="Cambria"/>
              </a:rPr>
              <a:t>,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14" dirty="0">
                <a:latin typeface="Cambria"/>
                <a:cs typeface="Cambria"/>
              </a:rPr>
              <a:t>…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130" dirty="0">
                <a:latin typeface="Cambria"/>
                <a:cs typeface="Cambria"/>
              </a:rPr>
              <a:t>𝑐</a:t>
            </a:r>
            <a:r>
              <a:rPr sz="1125" spc="195" baseline="-22222" dirty="0">
                <a:latin typeface="Cambria"/>
                <a:cs typeface="Cambria"/>
              </a:rPr>
              <a:t>𝑛</a:t>
            </a:r>
            <a:r>
              <a:rPr sz="1100" spc="13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called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Black"/>
                <a:cs typeface="Arial Black"/>
              </a:rPr>
              <a:t>knots</a:t>
            </a:r>
            <a:r>
              <a:rPr sz="1100" spc="-100" dirty="0">
                <a:latin typeface="Arial MT"/>
                <a:cs typeface="Arial MT"/>
              </a:rPr>
              <a:t>.</a:t>
            </a:r>
            <a:r>
              <a:rPr sz="1100" spc="13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Each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section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then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constant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so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our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 becomes</a:t>
            </a:r>
            <a:endParaRPr sz="1100" dirty="0">
              <a:latin typeface="Arial MT"/>
              <a:cs typeface="Arial MT"/>
            </a:endParaRPr>
          </a:p>
          <a:p>
            <a:pPr marL="588010" algn="ctr">
              <a:lnSpc>
                <a:spcPts val="1019"/>
              </a:lnSpc>
              <a:tabLst>
                <a:tab pos="1452245" algn="l"/>
                <a:tab pos="1666239" algn="l"/>
              </a:tabLst>
            </a:pPr>
            <a:r>
              <a:rPr sz="1650" spc="-569" baseline="-7575" dirty="0">
                <a:latin typeface="Cambria"/>
                <a:cs typeface="Cambria"/>
              </a:rPr>
              <a:t>⎧</a:t>
            </a:r>
            <a:r>
              <a:rPr sz="1650" spc="562" baseline="-47979" dirty="0">
                <a:latin typeface="Cambria"/>
                <a:cs typeface="Cambria"/>
              </a:rPr>
              <a:t>{</a:t>
            </a:r>
            <a:r>
              <a:rPr sz="1650" spc="494" baseline="-47979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3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-25" dirty="0">
                <a:latin typeface="Cambria"/>
                <a:cs typeface="Cambria"/>
              </a:rPr>
              <a:t> 𝛽</a:t>
            </a:r>
            <a:r>
              <a:rPr sz="1125" spc="-37" baseline="-22222" dirty="0">
                <a:latin typeface="Cambria"/>
                <a:cs typeface="Cambria"/>
              </a:rPr>
              <a:t>1</a:t>
            </a:r>
            <a:r>
              <a:rPr sz="1100" spc="-25" dirty="0">
                <a:latin typeface="Cambria"/>
                <a:cs typeface="Cambria"/>
              </a:rPr>
              <a:t>,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-25" dirty="0">
                <a:latin typeface="Arial MT"/>
                <a:cs typeface="Arial MT"/>
              </a:rPr>
              <a:t>if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65" dirty="0">
                <a:latin typeface="Cambria"/>
                <a:cs typeface="Cambria"/>
              </a:rPr>
              <a:t>𝑥</a:t>
            </a:r>
            <a:r>
              <a:rPr sz="1125" spc="97" baseline="-22222" dirty="0">
                <a:latin typeface="Cambria"/>
                <a:cs typeface="Cambria"/>
              </a:rPr>
              <a:t>𝑖</a:t>
            </a:r>
            <a:r>
              <a:rPr sz="1125" spc="284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≤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𝑐</a:t>
            </a:r>
            <a:r>
              <a:rPr sz="1125" spc="-37" baseline="-22222" dirty="0">
                <a:latin typeface="Cambria"/>
                <a:cs typeface="Cambria"/>
              </a:rPr>
              <a:t>1</a:t>
            </a:r>
            <a:endParaRPr sz="1125" baseline="-22222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4292" y="1642465"/>
            <a:ext cx="1611630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mbria"/>
                <a:cs typeface="Cambria"/>
              </a:rPr>
              <a:t>𝑦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spc="300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60" dirty="0">
                <a:latin typeface="Cambria"/>
                <a:cs typeface="Cambria"/>
              </a:rPr>
              <a:t>𝑓</a:t>
            </a:r>
            <a:r>
              <a:rPr sz="1100" spc="-1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(𝑥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00" dirty="0">
                <a:latin typeface="Cambria"/>
                <a:cs typeface="Cambria"/>
              </a:rPr>
              <a:t>)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=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650" baseline="35353" dirty="0">
                <a:latin typeface="Cambria"/>
                <a:cs typeface="Cambria"/>
              </a:rPr>
              <a:t>𝛽</a:t>
            </a:r>
            <a:r>
              <a:rPr sz="1125" baseline="29629" dirty="0">
                <a:latin typeface="Cambria"/>
                <a:cs typeface="Cambria"/>
              </a:rPr>
              <a:t>0</a:t>
            </a:r>
            <a:r>
              <a:rPr sz="1125" spc="202" baseline="29629" dirty="0">
                <a:latin typeface="Cambria"/>
                <a:cs typeface="Cambria"/>
              </a:rPr>
              <a:t> </a:t>
            </a:r>
            <a:r>
              <a:rPr sz="1650" spc="-89" baseline="35353" dirty="0">
                <a:latin typeface="Cambria"/>
                <a:cs typeface="Cambria"/>
              </a:rPr>
              <a:t>+</a:t>
            </a:r>
            <a:r>
              <a:rPr sz="1650" spc="-89" baseline="-32828" dirty="0">
                <a:latin typeface="Cambria"/>
                <a:cs typeface="Cambria"/>
              </a:rPr>
              <a:t>⋮</a:t>
            </a:r>
            <a:r>
              <a:rPr sz="1650" spc="254" baseline="-32828" dirty="0">
                <a:latin typeface="Cambria"/>
                <a:cs typeface="Cambria"/>
              </a:rPr>
              <a:t> </a:t>
            </a:r>
            <a:r>
              <a:rPr sz="1650" spc="-37" baseline="35353" dirty="0">
                <a:latin typeface="Cambria"/>
                <a:cs typeface="Cambria"/>
              </a:rPr>
              <a:t>𝛽</a:t>
            </a:r>
            <a:r>
              <a:rPr sz="1125" spc="-37" baseline="29629" dirty="0">
                <a:latin typeface="Cambria"/>
                <a:cs typeface="Cambria"/>
              </a:rPr>
              <a:t>2</a:t>
            </a:r>
            <a:r>
              <a:rPr sz="1650" spc="-37" baseline="35353" dirty="0">
                <a:latin typeface="Cambria"/>
                <a:cs typeface="Cambria"/>
              </a:rPr>
              <a:t>,</a:t>
            </a:r>
            <a:endParaRPr sz="1650" baseline="35353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44" y="1819880"/>
            <a:ext cx="3829050" cy="5200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218055">
              <a:lnSpc>
                <a:spcPct val="100000"/>
              </a:lnSpc>
              <a:spcBef>
                <a:spcPts val="750"/>
              </a:spcBef>
              <a:tabLst>
                <a:tab pos="3296920" algn="l"/>
              </a:tabLst>
            </a:pPr>
            <a:r>
              <a:rPr sz="1650" baseline="32828" dirty="0">
                <a:latin typeface="Cambria"/>
                <a:cs typeface="Cambria"/>
              </a:rPr>
              <a:t>{</a:t>
            </a:r>
            <a:r>
              <a:rPr sz="1650" baseline="-7575" dirty="0">
                <a:latin typeface="Cambria"/>
                <a:cs typeface="Cambria"/>
              </a:rPr>
              <a:t>⎩</a:t>
            </a:r>
            <a:r>
              <a:rPr sz="1650" spc="292" baseline="-75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0</a:t>
            </a:r>
            <a:r>
              <a:rPr sz="1125" spc="15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155" dirty="0">
                <a:latin typeface="Cambria"/>
                <a:cs typeface="Cambria"/>
              </a:rPr>
              <a:t>𝛽</a:t>
            </a:r>
            <a:r>
              <a:rPr sz="1125" spc="232" baseline="-22222" dirty="0">
                <a:latin typeface="Cambria"/>
                <a:cs typeface="Cambria"/>
              </a:rPr>
              <a:t>𝑛</a:t>
            </a:r>
            <a:r>
              <a:rPr sz="1100" spc="155" dirty="0">
                <a:latin typeface="Cambria"/>
                <a:cs typeface="Cambria"/>
              </a:rPr>
              <a:t>,</a:t>
            </a:r>
            <a:r>
              <a:rPr sz="1100" spc="215" dirty="0">
                <a:latin typeface="Cambria"/>
                <a:cs typeface="Cambria"/>
              </a:rPr>
              <a:t>  </a:t>
            </a:r>
            <a:r>
              <a:rPr sz="1100" spc="-25" dirty="0">
                <a:latin typeface="Arial MT"/>
                <a:cs typeface="Arial MT"/>
              </a:rPr>
              <a:t>if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155" dirty="0">
                <a:latin typeface="Cambria"/>
                <a:cs typeface="Cambria"/>
              </a:rPr>
              <a:t>𝑐</a:t>
            </a:r>
            <a:r>
              <a:rPr sz="1125" spc="232" baseline="-22222" dirty="0">
                <a:latin typeface="Cambria"/>
                <a:cs typeface="Cambria"/>
              </a:rPr>
              <a:t>𝑛</a:t>
            </a:r>
            <a:r>
              <a:rPr sz="1125" spc="33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≤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𝑥</a:t>
            </a:r>
            <a:r>
              <a:rPr sz="1125" spc="60" baseline="-22222" dirty="0">
                <a:latin typeface="Cambria"/>
                <a:cs typeface="Cambria"/>
              </a:rPr>
              <a:t>𝑖</a:t>
            </a:r>
            <a:endParaRPr sz="1125" baseline="-22222" dirty="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use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least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squares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coeﬀicients.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8070" y="1555165"/>
            <a:ext cx="10433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52095" algn="l"/>
              </a:tabLst>
            </a:pPr>
            <a:r>
              <a:rPr sz="1100" spc="-25" dirty="0">
                <a:latin typeface="Arial MT"/>
                <a:cs typeface="Arial MT"/>
              </a:rPr>
              <a:t>if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dirty="0">
                <a:latin typeface="Cambria"/>
                <a:cs typeface="Cambria"/>
              </a:rPr>
              <a:t>𝑐</a:t>
            </a:r>
            <a:r>
              <a:rPr sz="1125" baseline="-22222" dirty="0">
                <a:latin typeface="Cambria"/>
                <a:cs typeface="Cambria"/>
              </a:rPr>
              <a:t>1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≤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65" dirty="0">
                <a:latin typeface="Cambria"/>
                <a:cs typeface="Cambria"/>
              </a:rPr>
              <a:t>𝑥</a:t>
            </a:r>
            <a:r>
              <a:rPr sz="1125" spc="97" baseline="-22222" dirty="0">
                <a:latin typeface="Cambria"/>
                <a:cs typeface="Cambria"/>
              </a:rPr>
              <a:t>𝑖</a:t>
            </a:r>
            <a:r>
              <a:rPr sz="1125" spc="29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≤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𝑐</a:t>
            </a:r>
            <a:r>
              <a:rPr sz="1125" spc="-37" baseline="-22222" dirty="0">
                <a:latin typeface="Cambria"/>
                <a:cs typeface="Cambria"/>
              </a:rPr>
              <a:t>2</a:t>
            </a:r>
            <a:endParaRPr sz="1125" baseline="-22222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2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5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12F94B-E18E-1B0C-1E0A-31E85C6F9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1" y="1283929"/>
            <a:ext cx="2971800" cy="85084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Exercises:</a:t>
            </a:r>
            <a:r>
              <a:rPr spc="15" dirty="0"/>
              <a:t> </a:t>
            </a:r>
            <a:r>
              <a:rPr dirty="0"/>
              <a:t>Step</a:t>
            </a:r>
            <a:r>
              <a:rPr spc="-95" dirty="0"/>
              <a:t> </a:t>
            </a:r>
            <a:r>
              <a:rPr spc="-25" dirty="0"/>
              <a:t>Functions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3605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94167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2281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67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pc="-50" dirty="0"/>
              <a:t>Open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60" dirty="0"/>
              <a:t>Beyond</a:t>
            </a:r>
            <a:r>
              <a:rPr spc="-10" dirty="0"/>
              <a:t> </a:t>
            </a:r>
            <a:r>
              <a:rPr spc="-25" dirty="0"/>
              <a:t>Linearity</a:t>
            </a:r>
            <a:r>
              <a:rPr spc="-15" dirty="0"/>
              <a:t> </a:t>
            </a:r>
            <a:r>
              <a:rPr spc="-75" dirty="0"/>
              <a:t>Exercises</a:t>
            </a:r>
            <a:r>
              <a:rPr dirty="0"/>
              <a:t> R</a:t>
            </a:r>
            <a:r>
              <a:rPr spc="-15" dirty="0"/>
              <a:t> </a:t>
            </a:r>
            <a:r>
              <a:rPr spc="-35" dirty="0"/>
              <a:t>Markdown</a:t>
            </a:r>
            <a:r>
              <a:rPr spc="-1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25" dirty="0"/>
              <a:t>Jupyter</a:t>
            </a:r>
            <a:r>
              <a:rPr spc="-15" dirty="0"/>
              <a:t> </a:t>
            </a:r>
            <a:r>
              <a:rPr spc="-30" dirty="0"/>
              <a:t>Notebook</a:t>
            </a:r>
            <a:r>
              <a:rPr spc="-15" dirty="0"/>
              <a:t> </a:t>
            </a:r>
            <a:r>
              <a:rPr spc="-10" dirty="0"/>
              <a:t>file.</a:t>
            </a:r>
          </a:p>
          <a:p>
            <a:pPr marL="289560" marR="802640">
              <a:lnSpc>
                <a:spcPct val="154000"/>
              </a:lnSpc>
            </a:pPr>
            <a:r>
              <a:rPr spc="-65" dirty="0"/>
              <a:t>Go</a:t>
            </a:r>
            <a:r>
              <a:rPr spc="-10" dirty="0"/>
              <a:t> </a:t>
            </a:r>
            <a:r>
              <a:rPr spc="-45" dirty="0"/>
              <a:t>over</a:t>
            </a:r>
            <a:r>
              <a:rPr spc="-3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“Step</a:t>
            </a:r>
            <a:r>
              <a:rPr spc="-15" dirty="0"/>
              <a:t> </a:t>
            </a:r>
            <a:r>
              <a:rPr spc="-20" dirty="0"/>
              <a:t>Functions”</a:t>
            </a:r>
            <a:r>
              <a:rPr spc="-15" dirty="0"/>
              <a:t> </a:t>
            </a:r>
            <a:r>
              <a:rPr spc="-40" dirty="0"/>
              <a:t>section</a:t>
            </a:r>
            <a:r>
              <a:rPr spc="-15" dirty="0"/>
              <a:t> </a:t>
            </a:r>
            <a:r>
              <a:rPr spc="-20" dirty="0"/>
              <a:t>together</a:t>
            </a:r>
            <a:r>
              <a:rPr spc="-15" dirty="0"/>
              <a:t> </a:t>
            </a:r>
            <a:r>
              <a:rPr spc="-95" dirty="0"/>
              <a:t>as</a:t>
            </a:r>
            <a:r>
              <a:rPr spc="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5" dirty="0"/>
              <a:t>class. </a:t>
            </a:r>
            <a:r>
              <a:rPr dirty="0"/>
              <a:t>5</a:t>
            </a:r>
            <a:r>
              <a:rPr spc="-5" dirty="0"/>
              <a:t> </a:t>
            </a:r>
            <a:r>
              <a:rPr spc="-35" dirty="0"/>
              <a:t>minutes</a:t>
            </a:r>
            <a:r>
              <a:rPr dirty="0"/>
              <a:t> for</a:t>
            </a:r>
            <a:r>
              <a:rPr spc="-5" dirty="0"/>
              <a:t> </a:t>
            </a:r>
            <a:r>
              <a:rPr spc="-40" dirty="0"/>
              <a:t>students</a:t>
            </a:r>
            <a:r>
              <a:rPr dirty="0"/>
              <a:t> to </a:t>
            </a:r>
            <a:r>
              <a:rPr spc="-40" dirty="0"/>
              <a:t>complete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questions.</a:t>
            </a: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pc="-55" dirty="0"/>
              <a:t>Questions</a:t>
            </a:r>
            <a:r>
              <a:rPr spc="10" dirty="0"/>
              <a:t> </a:t>
            </a:r>
            <a:r>
              <a:rPr spc="-55" dirty="0"/>
              <a:t>should</a:t>
            </a:r>
            <a:r>
              <a:rPr spc="15" dirty="0"/>
              <a:t> </a:t>
            </a:r>
            <a:r>
              <a:rPr spc="-20" dirty="0"/>
              <a:t>be</a:t>
            </a:r>
            <a:r>
              <a:rPr spc="15" dirty="0"/>
              <a:t> </a:t>
            </a:r>
            <a:r>
              <a:rPr spc="-45" dirty="0"/>
              <a:t>completed</a:t>
            </a:r>
            <a:r>
              <a:rPr spc="15" dirty="0"/>
              <a:t> </a:t>
            </a:r>
            <a:r>
              <a:rPr dirty="0"/>
              <a:t>at</a:t>
            </a:r>
            <a:r>
              <a:rPr spc="15" dirty="0"/>
              <a:t> </a:t>
            </a:r>
            <a:r>
              <a:rPr spc="-60" dirty="0"/>
              <a:t>home</a:t>
            </a:r>
            <a:r>
              <a:rPr spc="15" dirty="0"/>
              <a:t> </a:t>
            </a:r>
            <a:r>
              <a:rPr dirty="0"/>
              <a:t>if</a:t>
            </a:r>
            <a:r>
              <a:rPr spc="10" dirty="0"/>
              <a:t> </a:t>
            </a:r>
            <a:r>
              <a:rPr dirty="0"/>
              <a:t>time</a:t>
            </a:r>
            <a:r>
              <a:rPr spc="15" dirty="0"/>
              <a:t> </a:t>
            </a:r>
            <a:r>
              <a:rPr spc="-80" dirty="0"/>
              <a:t>does</a:t>
            </a:r>
            <a:r>
              <a:rPr spc="15" dirty="0"/>
              <a:t> </a:t>
            </a:r>
            <a:r>
              <a:rPr dirty="0"/>
              <a:t>not</a:t>
            </a:r>
            <a:r>
              <a:rPr spc="15" dirty="0"/>
              <a:t> </a:t>
            </a:r>
            <a:r>
              <a:rPr spc="-10" dirty="0"/>
              <a:t>allow.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6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Regression</a:t>
            </a:r>
            <a:r>
              <a:rPr spc="-30" dirty="0"/>
              <a:t> </a:t>
            </a:r>
            <a:r>
              <a:rPr spc="-40" dirty="0"/>
              <a:t>Splines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40007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830258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344" y="507998"/>
            <a:ext cx="5369560" cy="24307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>
              <a:lnSpc>
                <a:spcPct val="102600"/>
              </a:lnSpc>
              <a:spcBef>
                <a:spcPts val="55"/>
              </a:spcBef>
            </a:pPr>
            <a:r>
              <a:rPr sz="1100" spc="-165" dirty="0">
                <a:solidFill>
                  <a:srgbClr val="FF0000"/>
                </a:solidFill>
                <a:latin typeface="Arial Black"/>
                <a:cs typeface="Arial Black"/>
              </a:rPr>
              <a:t>Piecewise</a:t>
            </a:r>
            <a:r>
              <a:rPr sz="1100" spc="3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100" spc="-125" dirty="0">
                <a:solidFill>
                  <a:srgbClr val="FF0000"/>
                </a:solidFill>
                <a:latin typeface="Arial Black"/>
                <a:cs typeface="Arial Black"/>
              </a:rPr>
              <a:t>polynomial</a:t>
            </a:r>
            <a:r>
              <a:rPr sz="1100" spc="3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FF0000"/>
                </a:solidFill>
                <a:latin typeface="Arial Black"/>
                <a:cs typeface="Arial Black"/>
              </a:rPr>
              <a:t>regression</a:t>
            </a:r>
            <a:r>
              <a:rPr sz="1100" spc="-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combination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previous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methods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have </a:t>
            </a:r>
            <a:r>
              <a:rPr sz="1100" spc="-65" dirty="0">
                <a:latin typeface="Arial MT"/>
                <a:cs typeface="Arial MT"/>
              </a:rPr>
              <a:t>seen.</a:t>
            </a:r>
            <a:r>
              <a:rPr sz="1100" spc="114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We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each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190" dirty="0">
                <a:latin typeface="Cambria"/>
                <a:cs typeface="Cambria"/>
              </a:rPr>
              <a:t>𝐾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spc="-30" dirty="0">
                <a:latin typeface="Arial MT"/>
                <a:cs typeface="Arial MT"/>
              </a:rPr>
              <a:t>predictor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sections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polynomial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degree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Cambria"/>
                <a:cs typeface="Cambria"/>
              </a:rPr>
              <a:t>𝑑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 marL="685165" algn="ctr">
              <a:lnSpc>
                <a:spcPct val="100000"/>
              </a:lnSpc>
              <a:spcBef>
                <a:spcPts val="1055"/>
              </a:spcBef>
              <a:tabLst>
                <a:tab pos="964565" algn="l"/>
                <a:tab pos="3255010" algn="l"/>
                <a:tab pos="3469004" algn="l"/>
              </a:tabLst>
            </a:pPr>
            <a:r>
              <a:rPr sz="1650" spc="-607" baseline="-7575" dirty="0">
                <a:latin typeface="Cambria"/>
                <a:cs typeface="Cambria"/>
              </a:rPr>
              <a:t>⎧</a:t>
            </a:r>
            <a:r>
              <a:rPr sz="1650" spc="525" baseline="-47979" dirty="0">
                <a:latin typeface="Cambria"/>
                <a:cs typeface="Cambria"/>
              </a:rPr>
              <a:t>{</a:t>
            </a:r>
            <a:r>
              <a:rPr sz="1650" baseline="-47979" dirty="0">
                <a:latin typeface="Cambria"/>
                <a:cs typeface="Cambria"/>
              </a:rPr>
              <a:t>	</a:t>
            </a:r>
            <a:r>
              <a:rPr sz="1650" spc="-982" baseline="-68181" dirty="0">
                <a:latin typeface="Cambria"/>
                <a:cs typeface="Cambria"/>
              </a:rPr>
              <a:t>𝛽</a:t>
            </a:r>
            <a:r>
              <a:rPr sz="1100" spc="15" dirty="0">
                <a:latin typeface="Cambria"/>
                <a:cs typeface="Cambria"/>
              </a:rPr>
              <a:t>𝛽</a:t>
            </a:r>
            <a:r>
              <a:rPr sz="1125" spc="22" baseline="-22222" dirty="0">
                <a:latin typeface="Cambria"/>
                <a:cs typeface="Cambria"/>
              </a:rPr>
              <a:t>01</a:t>
            </a:r>
            <a:r>
              <a:rPr sz="1125" spc="225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11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spc="232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25" dirty="0">
                <a:latin typeface="Cambria"/>
                <a:cs typeface="Cambria"/>
              </a:rPr>
              <a:t>𝛽</a:t>
            </a:r>
            <a:r>
              <a:rPr sz="1125" spc="37" baseline="-22222" dirty="0">
                <a:latin typeface="Cambria"/>
                <a:cs typeface="Cambria"/>
              </a:rPr>
              <a:t>2</a:t>
            </a:r>
            <a:r>
              <a:rPr sz="1125" spc="104" baseline="-22222" dirty="0">
                <a:latin typeface="Cambria"/>
                <a:cs typeface="Cambria"/>
              </a:rPr>
              <a:t>1</a:t>
            </a:r>
            <a:r>
              <a:rPr sz="1650" spc="-855" baseline="-68181" dirty="0">
                <a:latin typeface="Cambria"/>
                <a:cs typeface="Cambria"/>
              </a:rPr>
              <a:t>𝑥</a:t>
            </a:r>
            <a:r>
              <a:rPr sz="1100" spc="25" dirty="0">
                <a:latin typeface="Cambria"/>
                <a:cs typeface="Cambria"/>
              </a:rPr>
              <a:t>𝑥</a:t>
            </a:r>
            <a:r>
              <a:rPr sz="1125" spc="-330" baseline="-22222" dirty="0">
                <a:latin typeface="Cambria"/>
                <a:cs typeface="Cambria"/>
              </a:rPr>
              <a:t>𝑖</a:t>
            </a:r>
            <a:r>
              <a:rPr sz="1125" spc="37" baseline="29629" dirty="0">
                <a:latin typeface="Cambria"/>
                <a:cs typeface="Cambria"/>
              </a:rPr>
              <a:t>2</a:t>
            </a:r>
            <a:r>
              <a:rPr sz="1125" spc="232" baseline="29629" dirty="0">
                <a:latin typeface="Cambria"/>
                <a:cs typeface="Cambria"/>
              </a:rPr>
              <a:t> </a:t>
            </a:r>
            <a:r>
              <a:rPr sz="1650" spc="-742" baseline="-68181" dirty="0">
                <a:latin typeface="Cambria"/>
                <a:cs typeface="Cambria"/>
              </a:rPr>
              <a:t>+</a:t>
            </a:r>
            <a:r>
              <a:rPr sz="1100" spc="125" dirty="0">
                <a:latin typeface="Cambria"/>
                <a:cs typeface="Cambria"/>
              </a:rPr>
              <a:t>+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650" spc="-1530" baseline="-68181" dirty="0">
                <a:latin typeface="Cambria"/>
                <a:cs typeface="Cambria"/>
              </a:rPr>
              <a:t>⋯</a:t>
            </a:r>
            <a:r>
              <a:rPr sz="1100" spc="-75" dirty="0">
                <a:latin typeface="Cambria"/>
                <a:cs typeface="Cambria"/>
              </a:rPr>
              <a:t>⋯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650" spc="-742" baseline="-68181" dirty="0">
                <a:latin typeface="Cambria"/>
                <a:cs typeface="Cambria"/>
              </a:rPr>
              <a:t>+</a:t>
            </a:r>
            <a:r>
              <a:rPr sz="1100" spc="125" dirty="0">
                <a:latin typeface="Cambria"/>
                <a:cs typeface="Cambria"/>
              </a:rPr>
              <a:t>+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650" spc="-847" baseline="-68181" dirty="0">
                <a:latin typeface="Cambria"/>
                <a:cs typeface="Cambria"/>
              </a:rPr>
              <a:t>𝛽</a:t>
            </a:r>
            <a:r>
              <a:rPr sz="1100" spc="105" dirty="0">
                <a:latin typeface="Cambria"/>
                <a:cs typeface="Cambria"/>
              </a:rPr>
              <a:t>𝛽</a:t>
            </a:r>
            <a:r>
              <a:rPr sz="1125" spc="165" baseline="-22222" dirty="0">
                <a:latin typeface="Cambria"/>
                <a:cs typeface="Cambria"/>
              </a:rPr>
              <a:t>𝑑</a:t>
            </a:r>
            <a:r>
              <a:rPr sz="1125" spc="232" baseline="-22222" dirty="0">
                <a:latin typeface="Cambria"/>
                <a:cs typeface="Cambria"/>
              </a:rPr>
              <a:t>1</a:t>
            </a:r>
            <a:r>
              <a:rPr sz="1100" spc="105" dirty="0">
                <a:latin typeface="Cambria"/>
                <a:cs typeface="Cambria"/>
              </a:rPr>
              <a:t>𝑥</a:t>
            </a:r>
            <a:r>
              <a:rPr sz="1125" spc="-209" baseline="-22222" dirty="0">
                <a:latin typeface="Cambria"/>
                <a:cs typeface="Cambria"/>
              </a:rPr>
              <a:t>𝑖</a:t>
            </a:r>
            <a:r>
              <a:rPr sz="1125" spc="240" baseline="29629" dirty="0">
                <a:latin typeface="Cambria"/>
                <a:cs typeface="Cambria"/>
              </a:rPr>
              <a:t>𝑑</a:t>
            </a:r>
            <a:r>
              <a:rPr sz="1650" spc="-187" baseline="-68181" dirty="0">
                <a:latin typeface="Cambria"/>
                <a:cs typeface="Cambria"/>
              </a:rPr>
              <a:t>,</a:t>
            </a:r>
            <a:r>
              <a:rPr sz="1100" spc="105" dirty="0">
                <a:latin typeface="Cambria"/>
                <a:cs typeface="Cambria"/>
              </a:rPr>
              <a:t>,</a:t>
            </a:r>
            <a:r>
              <a:rPr sz="1100" dirty="0">
                <a:latin typeface="Cambria"/>
                <a:cs typeface="Cambria"/>
              </a:rPr>
              <a:t>	</a:t>
            </a:r>
            <a:r>
              <a:rPr sz="1100" spc="-25" dirty="0">
                <a:latin typeface="Arial MT"/>
                <a:cs typeface="Arial MT"/>
              </a:rPr>
              <a:t>if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65" dirty="0">
                <a:latin typeface="Cambria"/>
                <a:cs typeface="Cambria"/>
              </a:rPr>
              <a:t>𝑥</a:t>
            </a:r>
            <a:r>
              <a:rPr sz="1125" spc="97" baseline="-22222" dirty="0">
                <a:latin typeface="Cambria"/>
                <a:cs typeface="Cambria"/>
              </a:rPr>
              <a:t>𝑖</a:t>
            </a:r>
            <a:r>
              <a:rPr sz="1125" spc="284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≤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𝑐</a:t>
            </a:r>
            <a:r>
              <a:rPr sz="1125" spc="-37" baseline="-22222" dirty="0">
                <a:latin typeface="Cambria"/>
                <a:cs typeface="Cambria"/>
              </a:rPr>
              <a:t>1</a:t>
            </a:r>
            <a:endParaRPr sz="1125" baseline="-22222" dirty="0">
              <a:latin typeface="Cambria"/>
              <a:cs typeface="Cambria"/>
            </a:endParaRPr>
          </a:p>
          <a:p>
            <a:pPr marL="180975" algn="ctr">
              <a:lnSpc>
                <a:spcPct val="100000"/>
              </a:lnSpc>
              <a:spcBef>
                <a:spcPts val="340"/>
              </a:spcBef>
              <a:tabLst>
                <a:tab pos="1360805" algn="l"/>
                <a:tab pos="3044825" algn="l"/>
                <a:tab pos="3569970" algn="l"/>
                <a:tab pos="3783965" algn="l"/>
              </a:tabLst>
            </a:pPr>
            <a:r>
              <a:rPr sz="1650" baseline="-20202" dirty="0">
                <a:latin typeface="Cambria"/>
                <a:cs typeface="Cambria"/>
              </a:rPr>
              <a:t>𝑦</a:t>
            </a:r>
            <a:r>
              <a:rPr sz="1125" baseline="-48148" dirty="0">
                <a:latin typeface="Cambria"/>
                <a:cs typeface="Cambria"/>
              </a:rPr>
              <a:t>𝑖</a:t>
            </a:r>
            <a:r>
              <a:rPr sz="1125" spc="367" baseline="-48148" dirty="0">
                <a:latin typeface="Cambria"/>
                <a:cs typeface="Cambria"/>
              </a:rPr>
              <a:t> </a:t>
            </a:r>
            <a:r>
              <a:rPr sz="1650" spc="382" baseline="-20202" dirty="0">
                <a:latin typeface="Cambria"/>
                <a:cs typeface="Cambria"/>
              </a:rPr>
              <a:t>=</a:t>
            </a:r>
            <a:r>
              <a:rPr sz="1650" spc="165" baseline="-20202" dirty="0">
                <a:latin typeface="Cambria"/>
                <a:cs typeface="Cambria"/>
              </a:rPr>
              <a:t> </a:t>
            </a:r>
            <a:r>
              <a:rPr sz="1650" spc="-89" baseline="-20202" dirty="0">
                <a:latin typeface="Cambria"/>
                <a:cs typeface="Cambria"/>
              </a:rPr>
              <a:t>𝑓</a:t>
            </a:r>
            <a:r>
              <a:rPr sz="1650" spc="-195" baseline="-20202" dirty="0">
                <a:latin typeface="Cambria"/>
                <a:cs typeface="Cambria"/>
              </a:rPr>
              <a:t> </a:t>
            </a:r>
            <a:r>
              <a:rPr sz="1650" baseline="-20202" dirty="0">
                <a:latin typeface="Cambria"/>
                <a:cs typeface="Cambria"/>
              </a:rPr>
              <a:t>(𝑥</a:t>
            </a:r>
            <a:r>
              <a:rPr sz="1125" baseline="-48148" dirty="0">
                <a:latin typeface="Cambria"/>
                <a:cs typeface="Cambria"/>
              </a:rPr>
              <a:t>𝑖</a:t>
            </a:r>
            <a:r>
              <a:rPr sz="1650" baseline="-20202" dirty="0">
                <a:latin typeface="Cambria"/>
                <a:cs typeface="Cambria"/>
              </a:rPr>
              <a:t>)</a:t>
            </a:r>
            <a:r>
              <a:rPr sz="1650" spc="172" baseline="-20202" dirty="0">
                <a:latin typeface="Cambria"/>
                <a:cs typeface="Cambria"/>
              </a:rPr>
              <a:t> </a:t>
            </a:r>
            <a:r>
              <a:rPr sz="1650" spc="382" baseline="-20202" dirty="0">
                <a:latin typeface="Cambria"/>
                <a:cs typeface="Cambria"/>
              </a:rPr>
              <a:t>=</a:t>
            </a:r>
            <a:r>
              <a:rPr sz="1650" spc="172" baseline="-20202" dirty="0">
                <a:latin typeface="Cambria"/>
                <a:cs typeface="Cambria"/>
              </a:rPr>
              <a:t> </a:t>
            </a:r>
            <a:r>
              <a:rPr sz="1650" spc="315" baseline="-47979" dirty="0">
                <a:latin typeface="Cambria"/>
                <a:cs typeface="Cambria"/>
              </a:rPr>
              <a:t>⎨</a:t>
            </a:r>
            <a:r>
              <a:rPr sz="1650" baseline="-47979" dirty="0">
                <a:latin typeface="Cambria"/>
                <a:cs typeface="Cambria"/>
              </a:rPr>
              <a:t>	</a:t>
            </a:r>
            <a:r>
              <a:rPr sz="750" dirty="0">
                <a:latin typeface="Cambria"/>
                <a:cs typeface="Cambria"/>
              </a:rPr>
              <a:t>02</a:t>
            </a:r>
            <a:r>
              <a:rPr sz="750" spc="125" dirty="0">
                <a:latin typeface="Cambria"/>
                <a:cs typeface="Cambria"/>
              </a:rPr>
              <a:t> </a:t>
            </a:r>
            <a:r>
              <a:rPr sz="1650" spc="382" baseline="15151" dirty="0">
                <a:latin typeface="Cambria"/>
                <a:cs typeface="Cambria"/>
              </a:rPr>
              <a:t>+</a:t>
            </a:r>
            <a:r>
              <a:rPr sz="1650" spc="15" baseline="15151" dirty="0">
                <a:latin typeface="Cambria"/>
                <a:cs typeface="Cambria"/>
              </a:rPr>
              <a:t> </a:t>
            </a:r>
            <a:r>
              <a:rPr sz="1650" baseline="15151" dirty="0">
                <a:latin typeface="Cambria"/>
                <a:cs typeface="Cambria"/>
              </a:rPr>
              <a:t>𝛽</a:t>
            </a:r>
            <a:r>
              <a:rPr sz="750" dirty="0">
                <a:latin typeface="Cambria"/>
                <a:cs typeface="Cambria"/>
              </a:rPr>
              <a:t>12</a:t>
            </a:r>
            <a:r>
              <a:rPr sz="1650" baseline="15151" dirty="0">
                <a:latin typeface="Cambria"/>
                <a:cs typeface="Cambria"/>
              </a:rPr>
              <a:t>𝑥</a:t>
            </a:r>
            <a:r>
              <a:rPr sz="750" dirty="0">
                <a:latin typeface="Cambria"/>
                <a:cs typeface="Cambria"/>
              </a:rPr>
              <a:t>𝑖</a:t>
            </a:r>
            <a:r>
              <a:rPr sz="750" spc="130" dirty="0">
                <a:latin typeface="Cambria"/>
                <a:cs typeface="Cambria"/>
              </a:rPr>
              <a:t> </a:t>
            </a:r>
            <a:r>
              <a:rPr sz="1650" spc="382" baseline="15151" dirty="0">
                <a:latin typeface="Cambria"/>
                <a:cs typeface="Cambria"/>
              </a:rPr>
              <a:t>+</a:t>
            </a:r>
            <a:r>
              <a:rPr sz="1650" spc="15" baseline="15151" dirty="0">
                <a:latin typeface="Cambria"/>
                <a:cs typeface="Cambria"/>
              </a:rPr>
              <a:t> </a:t>
            </a:r>
            <a:r>
              <a:rPr sz="1650" spc="-75" baseline="15151" dirty="0">
                <a:latin typeface="Cambria"/>
                <a:cs typeface="Cambria"/>
              </a:rPr>
              <a:t>𝛽</a:t>
            </a:r>
            <a:r>
              <a:rPr sz="750" spc="-50" dirty="0">
                <a:latin typeface="Cambria"/>
                <a:cs typeface="Cambria"/>
              </a:rPr>
              <a:t>22</a:t>
            </a:r>
            <a:r>
              <a:rPr sz="1650" spc="-75" baseline="-53030" dirty="0">
                <a:latin typeface="Cambria"/>
                <a:cs typeface="Cambria"/>
              </a:rPr>
              <a:t>⋮</a:t>
            </a:r>
            <a:r>
              <a:rPr sz="1650" spc="277" baseline="-53030" dirty="0">
                <a:latin typeface="Cambria"/>
                <a:cs typeface="Cambria"/>
              </a:rPr>
              <a:t>  </a:t>
            </a:r>
            <a:r>
              <a:rPr sz="750" spc="-25" dirty="0">
                <a:latin typeface="Cambria"/>
                <a:cs typeface="Cambria"/>
              </a:rPr>
              <a:t>𝑖</a:t>
            </a:r>
            <a:r>
              <a:rPr sz="1125" spc="-37" baseline="51851" dirty="0">
                <a:latin typeface="Cambria"/>
                <a:cs typeface="Cambria"/>
              </a:rPr>
              <a:t>2</a:t>
            </a:r>
            <a:r>
              <a:rPr sz="1125" baseline="51851" dirty="0">
                <a:latin typeface="Cambria"/>
                <a:cs typeface="Cambria"/>
              </a:rPr>
              <a:t>	</a:t>
            </a:r>
            <a:r>
              <a:rPr sz="750" spc="-20" dirty="0">
                <a:latin typeface="Cambria"/>
                <a:cs typeface="Cambria"/>
              </a:rPr>
              <a:t>𝑑2</a:t>
            </a:r>
            <a:r>
              <a:rPr sz="1650" spc="-30" baseline="15151" dirty="0">
                <a:latin typeface="Cambria"/>
                <a:cs typeface="Cambria"/>
              </a:rPr>
              <a:t>𝑥</a:t>
            </a:r>
            <a:r>
              <a:rPr sz="750" spc="-20" dirty="0">
                <a:latin typeface="Cambria"/>
                <a:cs typeface="Cambria"/>
              </a:rPr>
              <a:t>𝑖</a:t>
            </a:r>
            <a:r>
              <a:rPr sz="1125" spc="-30" baseline="51851" dirty="0">
                <a:latin typeface="Cambria"/>
                <a:cs typeface="Cambria"/>
              </a:rPr>
              <a:t>𝑑</a:t>
            </a:r>
            <a:r>
              <a:rPr sz="1125" baseline="51851" dirty="0">
                <a:latin typeface="Cambria"/>
                <a:cs typeface="Cambria"/>
              </a:rPr>
              <a:t>	</a:t>
            </a:r>
            <a:r>
              <a:rPr sz="1650" spc="-37" baseline="15151" dirty="0">
                <a:latin typeface="Arial MT"/>
                <a:cs typeface="Arial MT"/>
              </a:rPr>
              <a:t>if</a:t>
            </a:r>
            <a:r>
              <a:rPr sz="1650" baseline="15151" dirty="0">
                <a:latin typeface="Arial MT"/>
                <a:cs typeface="Arial MT"/>
              </a:rPr>
              <a:t>	</a:t>
            </a:r>
            <a:r>
              <a:rPr sz="1650" baseline="15151" dirty="0">
                <a:latin typeface="Cambria"/>
                <a:cs typeface="Cambria"/>
              </a:rPr>
              <a:t>𝑐</a:t>
            </a:r>
            <a:r>
              <a:rPr sz="750" dirty="0">
                <a:latin typeface="Cambria"/>
                <a:cs typeface="Cambria"/>
              </a:rPr>
              <a:t>1</a:t>
            </a:r>
            <a:r>
              <a:rPr sz="750" spc="195" dirty="0">
                <a:latin typeface="Cambria"/>
                <a:cs typeface="Cambria"/>
              </a:rPr>
              <a:t> </a:t>
            </a:r>
            <a:r>
              <a:rPr sz="1650" spc="382" baseline="15151" dirty="0">
                <a:latin typeface="Cambria"/>
                <a:cs typeface="Cambria"/>
              </a:rPr>
              <a:t>≤</a:t>
            </a:r>
            <a:r>
              <a:rPr sz="1650" spc="104" baseline="15151" dirty="0">
                <a:latin typeface="Cambria"/>
                <a:cs typeface="Cambria"/>
              </a:rPr>
              <a:t> </a:t>
            </a:r>
            <a:r>
              <a:rPr sz="1650" spc="97" baseline="15151" dirty="0">
                <a:latin typeface="Cambria"/>
                <a:cs typeface="Cambria"/>
              </a:rPr>
              <a:t>𝑥</a:t>
            </a:r>
            <a:r>
              <a:rPr sz="750" spc="65" dirty="0">
                <a:latin typeface="Cambria"/>
                <a:cs typeface="Cambria"/>
              </a:rPr>
              <a:t>𝑖</a:t>
            </a:r>
            <a:r>
              <a:rPr sz="750" spc="195" dirty="0">
                <a:latin typeface="Cambria"/>
                <a:cs typeface="Cambria"/>
              </a:rPr>
              <a:t> </a:t>
            </a:r>
            <a:r>
              <a:rPr sz="1650" spc="382" baseline="15151" dirty="0">
                <a:latin typeface="Cambria"/>
                <a:cs typeface="Cambria"/>
              </a:rPr>
              <a:t>≤</a:t>
            </a:r>
            <a:r>
              <a:rPr sz="1650" spc="104" baseline="15151" dirty="0">
                <a:latin typeface="Cambria"/>
                <a:cs typeface="Cambria"/>
              </a:rPr>
              <a:t> </a:t>
            </a:r>
            <a:r>
              <a:rPr sz="1650" spc="-37" baseline="15151" dirty="0">
                <a:latin typeface="Cambria"/>
                <a:cs typeface="Cambria"/>
              </a:rPr>
              <a:t>𝑐</a:t>
            </a:r>
            <a:r>
              <a:rPr sz="750" spc="-25" dirty="0">
                <a:latin typeface="Cambria"/>
                <a:cs typeface="Cambria"/>
              </a:rPr>
              <a:t>2</a:t>
            </a:r>
            <a:endParaRPr sz="750" dirty="0">
              <a:latin typeface="Cambria"/>
              <a:cs typeface="Cambria"/>
            </a:endParaRPr>
          </a:p>
          <a:p>
            <a:pPr marL="728980" algn="ctr">
              <a:lnSpc>
                <a:spcPct val="100000"/>
              </a:lnSpc>
              <a:spcBef>
                <a:spcPts val="1095"/>
              </a:spcBef>
              <a:tabLst>
                <a:tab pos="3512820" algn="l"/>
              </a:tabLst>
            </a:pPr>
            <a:r>
              <a:rPr sz="1650" baseline="32828" dirty="0">
                <a:latin typeface="Cambria"/>
                <a:cs typeface="Cambria"/>
              </a:rPr>
              <a:t>{</a:t>
            </a:r>
            <a:r>
              <a:rPr sz="1650" baseline="-7575" dirty="0">
                <a:latin typeface="Cambria"/>
                <a:cs typeface="Cambria"/>
              </a:rPr>
              <a:t>⎩</a:t>
            </a:r>
            <a:r>
              <a:rPr sz="1650" spc="390" baseline="-7575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𝛽</a:t>
            </a:r>
            <a:r>
              <a:rPr sz="1125" spc="165" baseline="-22222" dirty="0">
                <a:latin typeface="Cambria"/>
                <a:cs typeface="Cambria"/>
              </a:rPr>
              <a:t>0𝑛</a:t>
            </a:r>
            <a:r>
              <a:rPr sz="1125" spc="270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𝛽</a:t>
            </a:r>
            <a:r>
              <a:rPr sz="1125" spc="165" baseline="-22222" dirty="0">
                <a:latin typeface="Cambria"/>
                <a:cs typeface="Cambria"/>
              </a:rPr>
              <a:t>1𝑛</a:t>
            </a:r>
            <a:r>
              <a:rPr sz="1100" spc="110" dirty="0">
                <a:latin typeface="Cambria"/>
                <a:cs typeface="Cambria"/>
              </a:rPr>
              <a:t>𝑥</a:t>
            </a:r>
            <a:r>
              <a:rPr sz="1125" spc="165" baseline="-22222" dirty="0">
                <a:latin typeface="Cambria"/>
                <a:cs typeface="Cambria"/>
              </a:rPr>
              <a:t>𝑖</a:t>
            </a:r>
            <a:r>
              <a:rPr sz="1125" spc="209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𝛽</a:t>
            </a:r>
            <a:r>
              <a:rPr sz="1125" baseline="-22222" dirty="0">
                <a:latin typeface="Cambria"/>
                <a:cs typeface="Cambria"/>
              </a:rPr>
              <a:t>2𝑛</a:t>
            </a:r>
            <a:r>
              <a:rPr sz="1100" dirty="0">
                <a:latin typeface="Cambria"/>
                <a:cs typeface="Cambria"/>
              </a:rPr>
              <a:t>𝑥</a:t>
            </a:r>
            <a:r>
              <a:rPr sz="1125" baseline="-22222" dirty="0">
                <a:latin typeface="Cambria"/>
                <a:cs typeface="Cambria"/>
              </a:rPr>
              <a:t>𝑖</a:t>
            </a:r>
            <a:r>
              <a:rPr sz="1125" baseline="29629" dirty="0">
                <a:latin typeface="Cambria"/>
                <a:cs typeface="Cambria"/>
              </a:rPr>
              <a:t>2</a:t>
            </a:r>
            <a:r>
              <a:rPr sz="1125" spc="202" baseline="29629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-70" dirty="0">
                <a:latin typeface="Cambria"/>
                <a:cs typeface="Cambria"/>
              </a:rPr>
              <a:t>⋯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+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𝛽</a:t>
            </a:r>
            <a:r>
              <a:rPr sz="1125" spc="82" baseline="-22222" dirty="0">
                <a:latin typeface="Cambria"/>
                <a:cs typeface="Cambria"/>
              </a:rPr>
              <a:t>𝑑𝑛</a:t>
            </a:r>
            <a:r>
              <a:rPr sz="1100" spc="55" dirty="0">
                <a:latin typeface="Cambria"/>
                <a:cs typeface="Cambria"/>
              </a:rPr>
              <a:t>𝑥</a:t>
            </a:r>
            <a:r>
              <a:rPr sz="1125" spc="82" baseline="-22222" dirty="0">
                <a:latin typeface="Cambria"/>
                <a:cs typeface="Cambria"/>
              </a:rPr>
              <a:t>𝑖</a:t>
            </a:r>
            <a:r>
              <a:rPr sz="1125" spc="82" baseline="29629" dirty="0">
                <a:latin typeface="Cambria"/>
                <a:cs typeface="Cambria"/>
              </a:rPr>
              <a:t>𝑑</a:t>
            </a:r>
            <a:r>
              <a:rPr sz="1100" spc="55" dirty="0">
                <a:latin typeface="Cambria"/>
                <a:cs typeface="Cambria"/>
              </a:rPr>
              <a:t>,</a:t>
            </a:r>
            <a:r>
              <a:rPr sz="1100" spc="265" dirty="0">
                <a:latin typeface="Cambria"/>
                <a:cs typeface="Cambria"/>
              </a:rPr>
              <a:t>  </a:t>
            </a:r>
            <a:r>
              <a:rPr sz="1100" spc="-25" dirty="0">
                <a:latin typeface="Arial MT"/>
                <a:cs typeface="Arial MT"/>
              </a:rPr>
              <a:t>if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155" dirty="0">
                <a:latin typeface="Cambria"/>
                <a:cs typeface="Cambria"/>
              </a:rPr>
              <a:t>𝑐</a:t>
            </a:r>
            <a:r>
              <a:rPr sz="1125" spc="232" baseline="-22222" dirty="0">
                <a:latin typeface="Cambria"/>
                <a:cs typeface="Cambria"/>
              </a:rPr>
              <a:t>𝑛</a:t>
            </a:r>
            <a:r>
              <a:rPr sz="1125" spc="337" baseline="-22222" dirty="0">
                <a:latin typeface="Cambria"/>
                <a:cs typeface="Cambria"/>
              </a:rPr>
              <a:t> </a:t>
            </a:r>
            <a:r>
              <a:rPr sz="1100" spc="254" dirty="0">
                <a:latin typeface="Cambria"/>
                <a:cs typeface="Cambria"/>
              </a:rPr>
              <a:t>≤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40" dirty="0">
                <a:latin typeface="Cambria"/>
                <a:cs typeface="Cambria"/>
              </a:rPr>
              <a:t>𝑥</a:t>
            </a:r>
            <a:r>
              <a:rPr sz="1125" spc="60" baseline="-22222" dirty="0">
                <a:latin typeface="Cambria"/>
                <a:cs typeface="Cambria"/>
              </a:rPr>
              <a:t>𝑖</a:t>
            </a:r>
            <a:endParaRPr sz="1125" baseline="-22222" dirty="0">
              <a:latin typeface="Cambria"/>
              <a:cs typeface="Cambria"/>
            </a:endParaRPr>
          </a:p>
          <a:p>
            <a:pPr marL="75565">
              <a:lnSpc>
                <a:spcPct val="100000"/>
              </a:lnSpc>
              <a:spcBef>
                <a:spcPts val="1050"/>
              </a:spcBef>
            </a:pPr>
            <a:r>
              <a:rPr sz="1100" spc="-25" dirty="0">
                <a:latin typeface="Arial MT"/>
                <a:cs typeface="Arial MT"/>
              </a:rPr>
              <a:t>Again,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coeﬀicients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using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least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squares.</a:t>
            </a:r>
            <a:endParaRPr sz="1100" dirty="0">
              <a:latin typeface="Arial MT"/>
              <a:cs typeface="Arial MT"/>
            </a:endParaRPr>
          </a:p>
          <a:p>
            <a:pPr marL="75565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165" dirty="0">
                <a:solidFill>
                  <a:srgbClr val="FF0000"/>
                </a:solidFill>
                <a:latin typeface="Arial Black"/>
                <a:cs typeface="Arial Black"/>
              </a:rPr>
              <a:t>degrees</a:t>
            </a:r>
            <a:r>
              <a:rPr sz="1100" spc="3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100" spc="-85" dirty="0">
                <a:solidFill>
                  <a:srgbClr val="FF0000"/>
                </a:solidFill>
                <a:latin typeface="Arial Black"/>
                <a:cs typeface="Arial Black"/>
              </a:rPr>
              <a:t>of</a:t>
            </a:r>
            <a:r>
              <a:rPr sz="1100" spc="-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100" spc="-140" dirty="0">
                <a:solidFill>
                  <a:srgbClr val="FF0000"/>
                </a:solidFill>
                <a:latin typeface="Arial Black"/>
                <a:cs typeface="Arial Black"/>
              </a:rPr>
              <a:t>freedom</a:t>
            </a:r>
            <a:r>
              <a:rPr sz="1100" spc="-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measure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how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flexible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50" dirty="0">
                <a:latin typeface="Arial MT"/>
                <a:cs typeface="Arial MT"/>
              </a:rPr>
              <a:t>it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is.</a:t>
            </a:r>
            <a:endParaRPr sz="1100" dirty="0">
              <a:latin typeface="Arial MT"/>
              <a:cs typeface="Arial MT"/>
            </a:endParaRPr>
          </a:p>
          <a:p>
            <a:pPr marL="353060" marR="93345">
              <a:lnSpc>
                <a:spcPct val="102699"/>
              </a:lnSpc>
              <a:spcBef>
                <a:spcPts val="67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higher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degree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polynomial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more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knots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we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have,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higher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80" dirty="0">
                <a:latin typeface="Arial MT"/>
                <a:cs typeface="Arial MT"/>
              </a:rPr>
              <a:t>degree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freedom.</a:t>
            </a:r>
            <a:endParaRPr sz="1100" dirty="0">
              <a:latin typeface="Arial MT"/>
              <a:cs typeface="Arial MT"/>
            </a:endParaRPr>
          </a:p>
          <a:p>
            <a:pPr marL="353060">
              <a:lnSpc>
                <a:spcPct val="100000"/>
              </a:lnSpc>
              <a:spcBef>
                <a:spcPts val="71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higher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degrees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freedom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more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flexible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model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4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7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38360-D21F-A45B-2DB6-779A41B31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" y="885311"/>
            <a:ext cx="4787900" cy="83807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Location</a:t>
            </a:r>
            <a:r>
              <a:rPr spc="-65" dirty="0"/>
              <a:t> </a:t>
            </a:r>
            <a:r>
              <a:rPr spc="-30" dirty="0"/>
              <a:t>and</a:t>
            </a:r>
            <a:r>
              <a:rPr spc="-60" dirty="0"/>
              <a:t> </a:t>
            </a:r>
            <a:r>
              <a:rPr spc="-25" dirty="0"/>
              <a:t>Number</a:t>
            </a:r>
            <a:r>
              <a:rPr spc="-6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0" dirty="0"/>
              <a:t>Knot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35849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9396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52079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68296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426411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702358"/>
            <a:ext cx="5500256" cy="183324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55" dirty="0">
                <a:latin typeface="Arial MT"/>
                <a:cs typeface="Arial MT"/>
              </a:rPr>
              <a:t>Where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place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knots?</a:t>
            </a:r>
            <a:endParaRPr sz="1100" dirty="0">
              <a:latin typeface="Arial MT"/>
              <a:cs typeface="Arial MT"/>
            </a:endParaRPr>
          </a:p>
          <a:p>
            <a:pPr marL="289560" marR="128270">
              <a:lnSpc>
                <a:spcPct val="154000"/>
              </a:lnSpc>
            </a:pP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splines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most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stable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regions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knots. </a:t>
            </a:r>
            <a:r>
              <a:rPr sz="1100" spc="-60" dirty="0">
                <a:latin typeface="Arial MT"/>
                <a:cs typeface="Arial MT"/>
              </a:rPr>
              <a:t>Place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knots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places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where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might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vary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fastest.</a:t>
            </a:r>
            <a:endParaRPr sz="1100" dirty="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20" dirty="0">
                <a:latin typeface="Arial MT"/>
                <a:cs typeface="Arial MT"/>
              </a:rPr>
              <a:t>Although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often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knots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placed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uniform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intervals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simplicity.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30" dirty="0">
                <a:latin typeface="Arial MT"/>
                <a:cs typeface="Arial MT"/>
              </a:rPr>
              <a:t>How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many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knots?</a:t>
            </a:r>
            <a:endParaRPr sz="1100" dirty="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5"/>
              </a:spcBef>
            </a:pPr>
            <a:r>
              <a:rPr sz="1100" dirty="0">
                <a:latin typeface="Arial MT"/>
                <a:cs typeface="Arial MT"/>
              </a:rPr>
              <a:t>Try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different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numbers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35" dirty="0">
                <a:latin typeface="Arial MT"/>
                <a:cs typeface="Arial MT"/>
              </a:rPr>
              <a:t>see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which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looks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best.</a:t>
            </a:r>
            <a:endParaRPr sz="1100" dirty="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100" dirty="0">
                <a:latin typeface="Arial MT"/>
                <a:cs typeface="Arial MT"/>
              </a:rPr>
              <a:t>Use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cross-</a:t>
            </a:r>
            <a:r>
              <a:rPr sz="1100" spc="-35" dirty="0">
                <a:latin typeface="Arial MT"/>
                <a:cs typeface="Arial MT"/>
              </a:rPr>
              <a:t>validation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value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190" dirty="0">
                <a:latin typeface="Cambria"/>
                <a:cs typeface="Cambria"/>
              </a:rPr>
              <a:t>𝐾</a:t>
            </a:r>
            <a:r>
              <a:rPr sz="1100" spc="150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smallest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RSS.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209032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7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8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Constraints</a:t>
            </a:r>
            <a:r>
              <a:rPr spc="-50" dirty="0"/>
              <a:t> </a:t>
            </a:r>
            <a:r>
              <a:rPr spc="-10" dirty="0"/>
              <a:t>for</a:t>
            </a:r>
            <a:r>
              <a:rPr spc="-50" dirty="0"/>
              <a:t> </a:t>
            </a:r>
            <a:r>
              <a:rPr spc="-55" dirty="0"/>
              <a:t>Regression</a:t>
            </a:r>
            <a:r>
              <a:rPr spc="-50" dirty="0"/>
              <a:t> </a:t>
            </a:r>
            <a:r>
              <a:rPr spc="-35" dirty="0"/>
              <a:t>Splines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98536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56651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86838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884833"/>
            <a:ext cx="5508625" cy="14827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1295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Arial MT"/>
                <a:cs typeface="Arial MT"/>
              </a:rPr>
              <a:t>There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several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useful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constraints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used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regression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splines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reduce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their </a:t>
            </a:r>
            <a:r>
              <a:rPr sz="1100" spc="-90" dirty="0">
                <a:latin typeface="Arial MT"/>
                <a:cs typeface="Arial MT"/>
              </a:rPr>
              <a:t>degrees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freedom,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thereby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reducing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their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flexibility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making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more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stable.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Continuity</a:t>
            </a:r>
            <a:r>
              <a:rPr sz="1100" spc="-10" dirty="0">
                <a:latin typeface="Arial MT"/>
                <a:cs typeface="Arial MT"/>
              </a:rPr>
              <a:t>: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fitted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curve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must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continuous.</a:t>
            </a:r>
            <a:endParaRPr sz="1100">
              <a:latin typeface="Arial MT"/>
              <a:cs typeface="Arial MT"/>
            </a:endParaRPr>
          </a:p>
          <a:p>
            <a:pPr marL="289560" marR="205104">
              <a:lnSpc>
                <a:spcPct val="102600"/>
              </a:lnSpc>
              <a:spcBef>
                <a:spcPts val="680"/>
              </a:spcBef>
            </a:pPr>
            <a:r>
              <a:rPr sz="1100" spc="-45" dirty="0">
                <a:solidFill>
                  <a:srgbClr val="FF0000"/>
                </a:solidFill>
                <a:latin typeface="Arial MT"/>
                <a:cs typeface="Arial MT"/>
              </a:rPr>
              <a:t>Continuous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derivatives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first or </a:t>
            </a:r>
            <a:r>
              <a:rPr sz="1100" spc="-80" dirty="0">
                <a:latin typeface="Arial MT"/>
                <a:cs typeface="Arial MT"/>
              </a:rPr>
              <a:t>second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derivative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must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continuous</a:t>
            </a:r>
            <a:r>
              <a:rPr sz="1100" dirty="0">
                <a:latin typeface="Arial MT"/>
                <a:cs typeface="Arial MT"/>
              </a:rPr>
              <a:t> (this </a:t>
            </a:r>
            <a:r>
              <a:rPr sz="1100" spc="-85" dirty="0">
                <a:latin typeface="Arial MT"/>
                <a:cs typeface="Arial MT"/>
              </a:rPr>
              <a:t>has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effect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 </a:t>
            </a:r>
            <a:r>
              <a:rPr sz="1100" spc="-25" dirty="0">
                <a:latin typeface="Arial MT"/>
                <a:cs typeface="Arial MT"/>
              </a:rPr>
              <a:t>requiring</a:t>
            </a:r>
            <a:r>
              <a:rPr sz="1100" dirty="0">
                <a:latin typeface="Arial MT"/>
                <a:cs typeface="Arial MT"/>
              </a:rPr>
              <a:t> 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curve</a:t>
            </a:r>
            <a:r>
              <a:rPr sz="1100" dirty="0">
                <a:latin typeface="Arial MT"/>
                <a:cs typeface="Arial MT"/>
              </a:rPr>
              <a:t> to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smooth…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 </a:t>
            </a:r>
            <a:r>
              <a:rPr sz="1100" spc="-65" dirty="0">
                <a:latin typeface="Arial MT"/>
                <a:cs typeface="Arial MT"/>
              </a:rPr>
              <a:t>corners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etc.)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00"/>
              </a:lnSpc>
              <a:spcBef>
                <a:spcPts val="680"/>
              </a:spcBef>
            </a:pP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Natural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Arial MT"/>
                <a:cs typeface="Arial MT"/>
              </a:rPr>
              <a:t>spline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linear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region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boundary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(i.e.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where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240" dirty="0">
                <a:latin typeface="Cambria"/>
                <a:cs typeface="Cambria"/>
              </a:rPr>
              <a:t>𝐸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25" dirty="0">
                <a:latin typeface="Arial MT"/>
                <a:cs typeface="Arial MT"/>
              </a:rPr>
              <a:t>is </a:t>
            </a:r>
            <a:r>
              <a:rPr sz="1100" spc="-45" dirty="0">
                <a:latin typeface="Arial MT"/>
                <a:cs typeface="Arial MT"/>
              </a:rPr>
              <a:t>smaller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smallest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larger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largest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knot).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130473"/>
            <a:ext cx="5760085" cy="109855"/>
            <a:chOff x="0" y="3130473"/>
            <a:chExt cx="576008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668C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9973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350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9946" y="3130473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919973" y="109550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C26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728" y="3106011"/>
            <a:ext cx="15468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Kamilah Ebrahim</a:t>
            </a:r>
            <a:r>
              <a:rPr spc="250"/>
              <a:t> </a:t>
            </a:r>
            <a:r>
              <a:rPr dirty="0"/>
              <a:t>(The</a:t>
            </a:r>
            <a:r>
              <a:rPr spc="30" dirty="0"/>
              <a:t> </a:t>
            </a:r>
            <a:r>
              <a:rPr dirty="0"/>
              <a:t>University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10" dirty="0"/>
              <a:t>Toronto)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05176" y="3106011"/>
            <a:ext cx="7499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6.6:</a:t>
            </a:r>
            <a:r>
              <a:rPr sz="600" spc="4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Beyond</a:t>
            </a:r>
            <a:r>
              <a:rPr sz="600" spc="-15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rId5" action="ppaction://hlinksldjump"/>
              </a:rPr>
              <a:t>Linearity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10" dirty="0"/>
              <a:t>9</a:t>
            </a:fld>
            <a:r>
              <a:rPr spc="-90" dirty="0"/>
              <a:t> </a:t>
            </a:r>
            <a:r>
              <a:rPr spc="90" dirty="0"/>
              <a:t>/</a:t>
            </a:r>
            <a:r>
              <a:rPr spc="-90" dirty="0"/>
              <a:t> </a:t>
            </a:r>
            <a:r>
              <a:rPr spc="-3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1760</Words>
  <Application>Microsoft Office PowerPoint</Application>
  <PresentationFormat>Custom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Black</vt:lpstr>
      <vt:lpstr>Arial MT</vt:lpstr>
      <vt:lpstr>Cambria</vt:lpstr>
      <vt:lpstr>Georgia</vt:lpstr>
      <vt:lpstr>Tahoma</vt:lpstr>
      <vt:lpstr>Office Theme</vt:lpstr>
      <vt:lpstr>PowerPoint Presentation</vt:lpstr>
      <vt:lpstr>Introduction</vt:lpstr>
      <vt:lpstr>Polynomial Regression</vt:lpstr>
      <vt:lpstr>Exercises: Polynomial Regression</vt:lpstr>
      <vt:lpstr>Step Functions</vt:lpstr>
      <vt:lpstr>Exercises: Step Functions</vt:lpstr>
      <vt:lpstr>Regression Splines</vt:lpstr>
      <vt:lpstr>Location and Number of Knot</vt:lpstr>
      <vt:lpstr>Constraints for Regression Splines</vt:lpstr>
      <vt:lpstr>Exercises: Splines</vt:lpstr>
      <vt:lpstr>Local Regression</vt:lpstr>
      <vt:lpstr>Choices for Local Regression</vt:lpstr>
      <vt:lpstr>Exercises: Local Regression</vt:lpstr>
      <vt:lpstr>Generalized Additive Models</vt:lpstr>
      <vt:lpstr>Generalized Additive Models</vt:lpstr>
      <vt:lpstr>Pros and Cons of GAMs</vt:lpstr>
      <vt:lpstr>Exercises: GAMs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6.6: Beyond Linearity</dc:title>
  <dc:creator>Navona Calarco</dc:creator>
  <cp:lastModifiedBy>Ebrahim, Kamilah</cp:lastModifiedBy>
  <cp:revision>1</cp:revision>
  <dcterms:created xsi:type="dcterms:W3CDTF">2023-12-26T18:57:10Z</dcterms:created>
  <dcterms:modified xsi:type="dcterms:W3CDTF">2023-12-28T01:57:43Z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LaTeX via pandoc</vt:lpwstr>
  </property>
  <property fmtid="{D5CDD505-2E9C-101B-9397-08002B2CF9AE}" pid="4" name="Producer">
    <vt:lpwstr>xdvipdfmx (20220710)</vt:lpwstr>
  </property>
  <property fmtid="{D5CDD505-2E9C-101B-9397-08002B2CF9AE}" pid="5" name="LastSaved">
    <vt:filetime>2023-11-02T00:00:00Z</vt:filetime>
  </property>
  <property fmtid="{D5CDD505-2E9C-101B-9397-08002B2CF9AE}" pid="6" name="MSIP_Label_b0d5c4f4-7a29-4385-b7a5-afbe2154ae6f_Enabled">
    <vt:lpwstr>true</vt:lpwstr>
  </property>
  <property fmtid="{D5CDD505-2E9C-101B-9397-08002B2CF9AE}" pid="7" name="MSIP_Label_b0d5c4f4-7a29-4385-b7a5-afbe2154ae6f_SetDate">
    <vt:lpwstr>2023-12-28T01:51:00Z</vt:lpwstr>
  </property>
  <property fmtid="{D5CDD505-2E9C-101B-9397-08002B2CF9AE}" pid="8" name="MSIP_Label_b0d5c4f4-7a29-4385-b7a5-afbe2154ae6f_Method">
    <vt:lpwstr>Standard</vt:lpwstr>
  </property>
  <property fmtid="{D5CDD505-2E9C-101B-9397-08002B2CF9AE}" pid="9" name="MSIP_Label_b0d5c4f4-7a29-4385-b7a5-afbe2154ae6f_Name">
    <vt:lpwstr>Confidential</vt:lpwstr>
  </property>
  <property fmtid="{D5CDD505-2E9C-101B-9397-08002B2CF9AE}" pid="10" name="MSIP_Label_b0d5c4f4-7a29-4385-b7a5-afbe2154ae6f_SiteId">
    <vt:lpwstr>2dfb2f0b-4d21-4268-9559-72926144c918</vt:lpwstr>
  </property>
  <property fmtid="{D5CDD505-2E9C-101B-9397-08002B2CF9AE}" pid="11" name="MSIP_Label_b0d5c4f4-7a29-4385-b7a5-afbe2154ae6f_ActionId">
    <vt:lpwstr>78f7b2df-942a-4776-bed0-f68a170fab29</vt:lpwstr>
  </property>
  <property fmtid="{D5CDD505-2E9C-101B-9397-08002B2CF9AE}" pid="12" name="MSIP_Label_b0d5c4f4-7a29-4385-b7a5-afbe2154ae6f_ContentBits">
    <vt:lpwstr>0</vt:lpwstr>
  </property>
</Properties>
</file>