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9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74FDB-6191-4CB1-8DA7-BB424C5B9443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32668-828E-4998-82FF-0ECB3A3E6C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01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14000"/>
        </a:lnSpc>
        <a:spcBef>
          <a:spcPts val="1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6075" indent="-230188" algn="l" defTabSz="914400" rtl="0" eaLnBrk="1" latinLnBrk="0" hangingPunct="1">
        <a:lnSpc>
          <a:spcPct val="114000"/>
        </a:lnSpc>
        <a:spcBef>
          <a:spcPts val="6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7688" indent="-2016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§"/>
        <a:defRPr sz="11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indent="-1381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q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indent="-18256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v"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campus.github.io/balancing-data-with-smote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marL="0" lvl="0" indent="0">
              <a:buNone/>
            </a:pPr>
            <a:r>
              <a:t>Working with Training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marL="0" lvl="0" indent="0">
              <a:buNone/>
            </a:pPr>
            <a:r>
              <a:t>Production</a:t>
            </a:r>
            <a:br/>
            <a:br/>
            <a:r>
              <a:t>Jesús Calderón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Hand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Getting hand-labelled data takes a lot of work.</a:t>
            </a:r>
            <a:br/>
            <a:endParaRPr/>
          </a:p>
          <a:p>
            <a:pPr lvl="0"/>
            <a:r>
              <a:t>It is expensive, particularly if subject matter expertise is required. For instance, compare:</a:t>
            </a:r>
          </a:p>
          <a:p>
            <a:pPr lvl="1"/>
            <a:r>
              <a:t>Hand label a sentiment data set.</a:t>
            </a:r>
          </a:p>
          <a:p>
            <a:pPr lvl="1"/>
            <a:r>
              <a:t>Hand label a medical diagnosis data set.</a:t>
            </a:r>
          </a:p>
          <a:p>
            <a:pPr lvl="0"/>
            <a:r>
              <a:t>It may be invasive: hand labelling data requires someone to see the data.</a:t>
            </a:r>
          </a:p>
          <a:p>
            <a:pPr lvl="0"/>
            <a:r>
              <a:t>Hand labelling is slow.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Label ambiguity or label multiplicity occurs when multiple conflicting labels exist for a data instance.</a:t>
            </a:r>
          </a:p>
          <a:p>
            <a:pPr lvl="0"/>
            <a:r>
              <a:t>Label multiplicity may occur when labels are input by multiple annotators or data comes from different sources.</a:t>
            </a:r>
          </a:p>
          <a:p>
            <a:pPr lvl="0"/>
            <a:r>
              <a:t>Disagreements among annotators are common, particularly as the need for subject matter expertise increases.</a:t>
            </a:r>
          </a:p>
          <a:p>
            <a:pPr lvl="0"/>
            <a:r>
              <a:t>A potential solution is to have a clear problem definition and task guidance.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BCBB4-73DF-9D8D-8EDC-A4B2001C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BF47A-3D65-157D-3D97-DCB1D487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8A0C2-D6A9-55C8-7A61-7CFD317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of Label Multiplicity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Annotator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#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Annotation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[Darth Sidious], known simply as the Emperor, was a [Dark Lord of the Sith] who reigned over the galaxy as [Galactic Emperor of the First Galactic Empire].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[Darth Sidious], known simply as the [Emperor], was a [Dark Lord] of the [Sith] who reigned over the galaxy as [Galactic Emperor] of the [First Galactic Empire].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[Darth Sidious], known simply as the [Emperor], was a [Dark Lord of the Sith] who reigned over the galaxy as [Galactic Emperor of the First Galactic Empire].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A3F8-14F3-A568-C0C9-19661F23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F6E04-7B73-D48D-416D-428800E7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001D5-05DF-9D4E-EA93-1AD26194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Natural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t>Natural ground truth labels or natural labels occur when the system can automatically evaluate or partially predict.</a:t>
            </a:r>
          </a:p>
          <a:p>
            <a:pPr lvl="0"/>
            <a:r>
              <a:t>Examples: time travelled on a particular route on Google Maps, stock return, etc.</a:t>
            </a:r>
          </a:p>
          <a:p>
            <a:pPr lvl="0"/>
            <a:r>
              <a:t>Natural labels are inexpensive to obtain and motivate many ML projects.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t>Recommender systems are the prime example of natural labels: we will know if the recommendation was good, if it was acted on.</a:t>
            </a:r>
          </a:p>
          <a:p>
            <a:pPr lvl="0"/>
            <a:r>
              <a:t>Many tasks can be framed as recommendation tasks; for example, predicting an ad’s clickthrough rate can be reframed as recommending the best ads.</a:t>
            </a:r>
          </a:p>
          <a:p>
            <a:pPr lvl="0"/>
            <a:r>
              <a:t>Natural labels that are inferred from user behaviours like clicks and ratings are known as behavioural labels.</a:t>
            </a:r>
          </a:p>
          <a:p>
            <a:pPr lvl="0"/>
            <a:r>
              <a:t>Behavioural labels can be:</a:t>
            </a:r>
          </a:p>
          <a:p>
            <a:pPr lvl="1"/>
            <a:r>
              <a:t>Explicit labels are observed from user behaviour (click, upvote, rating, etc.)</a:t>
            </a:r>
          </a:p>
          <a:p>
            <a:pPr lvl="1"/>
            <a:r>
              <a:t>Implicit labels are inferred by non-behaviour, for example, ads that are not clicked.</a:t>
            </a:r>
          </a:p>
          <a:p>
            <a:pPr lvl="0"/>
            <a:r>
              <a:t>Inferring an implicit label depends on the feedback loop length, which is the time between serving a prediction and the feedback on it provided.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7387D-3FAC-6348-C1DC-E112C798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05FC-1B6F-D30A-525C-78F50392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BDCA9-B97F-B901-72ED-0DB0D285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Handling the Lack of Labels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Ground truths required?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Weak supervision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Leverages (often noisy) heuristics to generate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No, but a small number of labels are recommended to guide the development of heuristics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Semi- supervision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Leverages structural assumptions to generate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Yes, a small number of initial labels as seeds to generate more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Transfer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Leverages models pretrained on another task for your new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 for zero-shot learning. Yes for fine-tuning, though the number of ground truths required is often much smaller than what would be needed if you train the model from scratch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Active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Labels data samples that are most useful to your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2D0C9-20E6-BC50-C601-38248C12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C1EBE-697C-01CF-0450-6AE49981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6A261-4EA6-9612-296C-DB734C61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Weak 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If hand labelling is costly, can we automate it?</a:t>
            </a:r>
          </a:p>
          <a:p>
            <a:pPr lvl="0"/>
            <a:r>
              <a:t>Weak supervision is built on heuristics that are codified using Labeling Functions (LF):</a:t>
            </a:r>
          </a:p>
          <a:p>
            <a:pPr lvl="1"/>
            <a:r>
              <a:t>Keyword heuristic.</a:t>
            </a:r>
          </a:p>
          <a:p>
            <a:pPr lvl="1"/>
            <a:r>
              <a:t>Regular expressions.</a:t>
            </a:r>
          </a:p>
          <a:p>
            <a:pPr lvl="1"/>
            <a:r>
              <a:t>Database lookup.</a:t>
            </a:r>
          </a:p>
          <a:p>
            <a:pPr lvl="1"/>
            <a:r>
              <a:t>Outputs of other models.</a:t>
            </a:r>
          </a:p>
          <a:p>
            <a:pPr lvl="0"/>
            <a:r>
              <a:t>LFs are combined, reweighted, and denoised to produce the labels.</a:t>
            </a:r>
          </a:p>
          <a:p>
            <a:pPr lvl="0"/>
            <a:r>
              <a:t>In principle, no hand labels are required. In practice, a few may be required to get a sense of the accuracy of LF.</a:t>
            </a:r>
          </a:p>
        </p:txBody>
      </p:sp>
      <p:pic>
        <p:nvPicPr>
          <p:cNvPr id="4" name="Picture 1" descr="./img/labeling_function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806700"/>
            <a:ext cx="46609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Combining LF (Huyen, 2022)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6A37E4-5718-CC8A-1EDD-A4CFCCD7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95004C-D4D0-B904-CE65-2672D4B0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48C77-039C-E3A9-18CF-CB23182C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Semi-Supervision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Leverages structural assumptions to generate new labels based on a small set of initial labels.</a:t>
            </a:r>
          </a:p>
          <a:p>
            <a:pPr lvl="0"/>
            <a:r>
              <a:t>Useful when the number of labels is limited.</a:t>
            </a:r>
          </a:p>
          <a:p>
            <a:pPr lvl="0"/>
            <a:r>
              <a:t>Approach 1: self-training.</a:t>
            </a:r>
          </a:p>
          <a:p>
            <a:pPr lvl="1"/>
            <a:r>
              <a:t>Train a model on an existing set of labelled data.</a:t>
            </a:r>
          </a:p>
          <a:p>
            <a:pPr lvl="1"/>
            <a:r>
              <a:t>Make predictions for unlabeled samples; keep only the ones with high raw probability scores.4</a:t>
            </a:r>
          </a:p>
          <a:p>
            <a:pPr lvl="1"/>
            <a:r>
              <a:t>Train a new model on an expanded set of labels.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Approach 2: similarity.</a:t>
            </a:r>
          </a:p>
          <a:p>
            <a:pPr lvl="1"/>
            <a:r>
              <a:t>Assume that data samples that share similar characteristics share the same labels.</a:t>
            </a:r>
          </a:p>
          <a:p>
            <a:pPr lvl="1"/>
            <a:r>
              <a:t>Similarity is established by more complex methods (clustering, k-nn, etc.)</a:t>
            </a:r>
          </a:p>
          <a:p>
            <a:pPr lvl="0"/>
            <a:r>
              <a:t>Approach 3: perturbation.</a:t>
            </a:r>
          </a:p>
          <a:p>
            <a:pPr lvl="1"/>
            <a:r>
              <a:t>Assume that small perturbations to a sample do not change its label.</a:t>
            </a:r>
          </a:p>
          <a:p>
            <a:pPr lvl="1"/>
            <a:r>
              <a:t>Apply small perturbations to your training instances to obtain new training instances.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95D90-F446-3E14-D212-9962A31F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A0A13-7801-B484-CBF9-42E58AD3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54A58-7508-3E7D-A82C-B10C07DC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Class Imbalance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5ED78-FB71-9CC8-0C10-990B5009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D8373-5D42-6978-FC11-32897282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C106E-A590-BBB1-DE89-5D27A6F4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Class Imbalance?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Class imbalance occurs when one or more classes have significantly lower proportions in the data than other classes.</a:t>
            </a:r>
          </a:p>
          <a:p>
            <a:pPr lvl="0"/>
            <a:r>
              <a:t>The majority class dominates, but interest is generally in the minority class (e.g., default, fraud, or market crash).</a:t>
            </a:r>
          </a:p>
          <a:p>
            <a:pPr lvl="0"/>
            <a:r>
              <a:t>Models trained on imbalanced data will tend to be under-fitted; they will not be able to classify the minority class successfully.</a:t>
            </a:r>
          </a:p>
          <a:p>
            <a:pPr lvl="0"/>
            <a:r>
              <a:t>ML (particularly deep learning) works well when the class distribution is balanced. At the same time, performance decreases with class imbalance because:</a:t>
            </a:r>
          </a:p>
          <a:p>
            <a:pPr lvl="1"/>
            <a:r>
              <a:t>There is insufficient signal for the model to learn to detect the minority class.</a:t>
            </a:r>
          </a:p>
          <a:p>
            <a:pPr lvl="1"/>
            <a:r>
              <a:t>It is easier for a model to find a suboptimal solution by exploiting a simple heuristic instead of learning anything useful about the underlying pattern.</a:t>
            </a:r>
          </a:p>
          <a:p>
            <a:pPr lvl="1"/>
            <a:r>
              <a:t>Asymmetric costs of error.</a:t>
            </a:r>
          </a:p>
          <a:p>
            <a:pPr lvl="0"/>
            <a:r>
              <a:t>Class imbalance is the norm in many subject domains.</a:t>
            </a:r>
          </a:p>
          <a:p>
            <a:pPr lvl="0"/>
            <a:r>
              <a:t>To handle class imbalance:</a:t>
            </a:r>
          </a:p>
          <a:p>
            <a:pPr lvl="1"/>
            <a:r>
              <a:t>Choose the right performance metric.</a:t>
            </a:r>
          </a:p>
          <a:p>
            <a:pPr lvl="1"/>
            <a:r>
              <a:t>Data-level methods: change the data distribution to reduce the imbalance.</a:t>
            </a:r>
          </a:p>
          <a:p>
            <a:pPr lvl="1"/>
            <a:r>
              <a:t>Algorithm level methods: change the learning method to make it more robust to class imbalance.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B5D3-FB17-F145-43D9-F22C9F4F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DD255-53EC-8A1B-016A-F5E4112B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33B9-7DF6-9723-62D8-549AFB1F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Performance Metrics</a:t>
            </a:r>
          </a:p>
        </p:txBody>
      </p:sp>
      <p:pic>
        <p:nvPicPr>
          <p:cNvPr id="3" name="Picture 1" descr="./img/confusion_matrix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692400"/>
            <a:ext cx="46609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./img/perf_metric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07100" y="2768600"/>
            <a:ext cx="46609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BA1CD-DE77-0EDB-427F-CAFB4403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AF51A-8C01-B644-F4D3-1505A38A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444E1-B820-6713-630C-B587A258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Probabilities Carry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t>Class probabilities offer more information about model predictions than the simple class value.</a:t>
            </a:r>
          </a:p>
          <a:p>
            <a:pPr lvl="0"/>
            <a:r>
              <a:t>Given class probabilities, one could decide to predict a class by comparing them to a threshold.</a:t>
            </a:r>
          </a:p>
          <a:p>
            <a:pPr lvl="0"/>
            <a:r>
              <a:t>A Receiver Operating Characteristic (ROC) curve shows the relationship between the True Positive Rate (TPR) and the False Positive Rate (FPR) for a variety of thresholds.</a:t>
            </a:r>
          </a:p>
          <a:p>
            <a:pPr lvl="0"/>
            <a:r>
              <a:t>A greater Area Under the ROC Curve (AUC ROC) indicates a better model: AUC ROC can be interpreted as the probability that the classifier ranks a randomly chosen positive instance above a randomly chosen negative one.</a:t>
            </a:r>
          </a:p>
          <a:p>
            <a:pPr lvl="0"/>
            <a:r>
              <a:t>AUC ROC measures the ranking order of a model’s prediction: it is useful when costs are unavailable and class distributions are unknown.</a:t>
            </a:r>
          </a:p>
        </p:txBody>
      </p:sp>
      <p:pic>
        <p:nvPicPr>
          <p:cNvPr id="4" name="Picture 1" descr="./img/roc_curve_comparis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247900"/>
            <a:ext cx="46609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91F0B-A9AF-E7D1-E61A-0AF78504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313E-1665-D250-1A85-7C01F2DF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F70E-175F-5E01-23EA-AD67DEB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32B4A-326D-4F88-3E65-2081B7FE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0EA93-C942-4B8D-E929-AC6D87FB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BA8C6-5CE6-972F-76E7-A68B4439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Cross-entropy, Negative Log-Loss, and Log-Likelihood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lvl="0"/>
                <a:r>
                  <a:t>Log loss or cross-entropy loss is a performance metric that quantifies the difference between predicted and actual probabilities.</a:t>
                </a:r>
              </a:p>
              <a:p>
                <a:pPr lvl="0"/>
                <a:r>
                  <a:t>In a two-class setting, it is given by: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+ Formulation is related to maximum likelihood: minimizing negative log-likelihood is the “same” as minimizing log loss.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4" t="-9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Assume the actual value is 1.</a:t>
            </a:r>
          </a:p>
          <a:p>
            <a:pPr lvl="0"/>
            <a:r>
              <a:t>If the model is confident and correctly predicted 0.9, then </a:t>
            </a:r>
            <a:r>
              <a:rPr>
                <a:latin typeface="Courier"/>
              </a:rPr>
              <a:t>Loss = -(1*log(0.9)) = 0.10536</a:t>
            </a:r>
          </a:p>
          <a:p>
            <a:pPr lvl="0"/>
            <a:r>
              <a:t>If the model is unsure and predicted 0.5, then </a:t>
            </a:r>
            <a:r>
              <a:rPr>
                <a:latin typeface="Courier"/>
              </a:rPr>
              <a:t>Loss = -(1*log(0.5)) = 0.6931</a:t>
            </a:r>
            <a:r>
              <a:t>.</a:t>
            </a:r>
          </a:p>
          <a:p>
            <a:pPr lvl="0"/>
            <a:r>
              <a:t>If the model is confident but incorrectly predicted 0.1, then </a:t>
            </a:r>
            <a:r>
              <a:rPr>
                <a:latin typeface="Courier"/>
              </a:rPr>
              <a:t>Loss = -(1*log(0.1)) = 2.0258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5FC36-E99F-DBB9-1B7A-5C41CFBF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5B35B-D1F1-B401-A05B-2FB01388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AD48-0D9E-646A-8B95-ACA59F1B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Some models can optimize a cost or loss function that differentiates for specific types of errors.</a:t>
            </a:r>
          </a:p>
          <a:p>
            <a:pPr lvl="0"/>
            <a:r>
              <a:t>In some instances, one can assume that misclassifying minority events (false negatives) is more costly than incorrectly predicting non-events (false positives).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t>Relative cost or class weights can be determined by</a:t>
                </a:r>
              </a:p>
              <a:p>
                <a:pPr lvl="1"/>
                <a:r>
                  <a:t>Consulting a Cost Specialist or Subject Matter Expert</a:t>
                </a:r>
              </a:p>
              <a:p>
                <a:pPr lvl="1"/>
                <a:r>
                  <a:t>Balance function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𝑠𝑎𝑚𝑝𝑙𝑒𝑠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𝑐𝑙𝑎𝑠𝑠𝑒𝑠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𝑁𝑦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99" t="-12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5D5C8-33FF-C3ED-5E3B-C2D0FA99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94DFA-0AB7-C5A4-6351-999AB433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2BE37-E3F0-114A-BBF1-63B076B4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Weights and Performance</a:t>
            </a:r>
          </a:p>
        </p:txBody>
      </p:sp>
      <p:pic>
        <p:nvPicPr>
          <p:cNvPr id="3" name="Picture 1" descr="./img/performance_class_weigh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146300"/>
            <a:ext cx="46609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Class weights (unequal costs) can affect model parameters and performance.</a:t>
            </a:r>
          </a:p>
          <a:p>
            <a:pPr lvl="0"/>
            <a:r>
              <a:t>Not every model will be equally affected by class weight strategies.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0DB46-3766-33E1-8D4E-BA4C7486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6AC8D-81C2-8F98-8060-60418AB8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9542B-0B14-3613-C75F-388CD2E2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SMOTE: Synthetic Minority Oversampling TEchnique</a:t>
            </a:r>
          </a:p>
          <a:p>
            <a:pPr lvl="1"/>
            <a:r>
              <a:t>Creates new instances based on random linear combinations of existing cases.</a:t>
            </a:r>
          </a:p>
          <a:p>
            <a:pPr lvl="0"/>
            <a:r>
              <a:t>ADASYN: Adaptive Synthetic Sampling Method</a:t>
            </a:r>
          </a:p>
          <a:p>
            <a:pPr lvl="1"/>
            <a:r>
              <a:t>Similar to SMOTE, but new instances are generated based on density.</a:t>
            </a:r>
          </a:p>
          <a:p>
            <a:pPr lvl="0"/>
            <a:r>
              <a:t>With the availability of conformal prediction and advanced ML methods, synthetic oversampling is challenging to justify.</a:t>
            </a:r>
          </a:p>
        </p:txBody>
      </p:sp>
      <p:pic>
        <p:nvPicPr>
          <p:cNvPr id="4" name="Picture 1" descr="./img/smote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832100"/>
            <a:ext cx="46609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</a:t>
            </a:r>
            <a:r>
              <a:rPr>
                <a:hlinkClick r:id="rId3"/>
              </a:rPr>
              <a:t>Source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6334A6E-3785-BEDE-965A-B912DAE4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3F0561-1DF4-94F5-F20F-353D519A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82855-AF69-2A16-0D40-71951ED2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23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3.1 Working with Training Data</a:t>
            </a:r>
          </a:p>
          <a:p>
            <a:pPr lvl="0"/>
            <a:r>
              <a:t>Sampling</a:t>
            </a:r>
          </a:p>
          <a:p>
            <a:pPr lvl="0"/>
            <a:r>
              <a:t>Labeling</a:t>
            </a:r>
          </a:p>
          <a:p>
            <a:pPr lvl="0"/>
            <a:r>
              <a:t>Class Imbalance</a:t>
            </a:r>
          </a:p>
          <a:p>
            <a:pPr lvl="0"/>
            <a:r>
              <a:t>Data Augmentation</a:t>
            </a:r>
          </a:p>
          <a:p>
            <a:pPr marL="0" lvl="0" indent="0">
              <a:buNone/>
            </a:pPr>
            <a:r>
              <a:rPr b="1"/>
              <a:t>Assignment: Setting Up a Code Repository</a:t>
            </a:r>
          </a:p>
          <a:p>
            <a:pPr lvl="0"/>
            <a:r>
              <a:t>Implement different types of sampling</a:t>
            </a:r>
          </a:p>
          <a:p>
            <a:pPr lvl="0"/>
            <a:r>
              <a:t>Some recoding exercise using sci-kit learn</a:t>
            </a:r>
          </a:p>
          <a:p>
            <a:pPr lvl="0"/>
            <a:r>
              <a:t>Conformal prediction?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67E09-130F-A292-5B39-49B8EC29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F121-A5E0-575E-C0B8-EE58F4CF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F4B73-C05D-1A8B-3E4D-9A4F03AF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Sampling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1391E-51F7-C3F6-6771-2F03FE7B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AC352-5010-08CC-816B-E778C6D2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5924E-DB73-137C-3DA2-3305D3DC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Sample?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Sampling is embedded across the ML lifecycle: data exploration, train/validation/test split, etc.</a:t>
            </a:r>
          </a:p>
          <a:p>
            <a:pPr lvl="0"/>
            <a:r>
              <a:t>Sometimes, sampling is necessary:</a:t>
            </a:r>
          </a:p>
          <a:p>
            <a:pPr lvl="1"/>
            <a:r>
              <a:t>We cannot access all possible data in the real world.</a:t>
            </a:r>
          </a:p>
          <a:p>
            <a:pPr lvl="1"/>
            <a:r>
              <a:t>Using all data is unfeasible, costly, or otherwise impractical.</a:t>
            </a:r>
          </a:p>
          <a:p>
            <a:pPr lvl="1"/>
            <a:r>
              <a:t>Accomplish a task faster and cheaper: experiment with a new model, explore data, 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There are two families of sampling:</a:t>
            </a:r>
          </a:p>
          <a:p>
            <a:pPr lvl="0"/>
            <a:r>
              <a:t>Nonprobability sampling.</a:t>
            </a:r>
          </a:p>
          <a:p>
            <a:pPr lvl="0"/>
            <a:r>
              <a:t>Random sampling.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76498-1BD8-3143-C2D8-B2A29C71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3B097-E691-99D2-2B4E-F8140DAB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61C36-0096-6E84-7F91-6E32925B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Nonprobability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Generally, selecting data to train ML methods using this family of sampling methods is a bad idea, but some of them are popular.</a:t>
            </a:r>
          </a:p>
          <a:p>
            <a:pPr lvl="0"/>
            <a:r>
              <a:t>Convenience sampling</a:t>
            </a:r>
          </a:p>
          <a:p>
            <a:pPr lvl="1"/>
            <a:r>
              <a:t>Select data based on their availability.</a:t>
            </a:r>
          </a:p>
          <a:p>
            <a:pPr lvl="1"/>
            <a:r>
              <a:t>Popular and convenient: fast, inexpensive, practical.</a:t>
            </a:r>
          </a:p>
          <a:p>
            <a:pPr lvl="1"/>
            <a:r>
              <a:t>Not scientific and does not offer guarantees.</a:t>
            </a:r>
          </a:p>
          <a:p>
            <a:pPr lvl="0"/>
            <a:r>
              <a:t>Snowball sampling</a:t>
            </a:r>
          </a:p>
          <a:p>
            <a:pPr lvl="1"/>
            <a:r>
              <a:t>Future samples are selected based on existing samples.</a:t>
            </a:r>
          </a:p>
          <a:p>
            <a:pPr lvl="1"/>
            <a:r>
              <a:t>Sampling in social media (or other) networks: select a base sample of accounts, then expand the sample by adding the accounts they follow, and so 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Judgement sampling</a:t>
            </a:r>
          </a:p>
          <a:p>
            <a:pPr lvl="1"/>
            <a:r>
              <a:t>Experts decide what samples to include.</a:t>
            </a:r>
          </a:p>
          <a:p>
            <a:pPr lvl="1"/>
            <a:r>
              <a:t>AKA: risk-based, SME, subjective, etc.</a:t>
            </a:r>
          </a:p>
          <a:p>
            <a:pPr lvl="0"/>
            <a:r>
              <a:t>Quota sampling</a:t>
            </a:r>
          </a:p>
          <a:p>
            <a:pPr lvl="1"/>
            <a:r>
              <a:t>Select samples based on predefined and heuristic quotas.</a:t>
            </a:r>
          </a:p>
          <a:p>
            <a:pPr lvl="1"/>
            <a:r>
              <a:t>Example: select 100 responses from all age groups without considering the proportional representation of age groups.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E1D22-0799-AD31-DEFD-009A21E0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229F0-BE5B-EFB4-5FA2-07F291E5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10833-6111-BDA5-4597-90399154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t>Simple Random Sampling</a:t>
            </a:r>
          </a:p>
          <a:p>
            <a:pPr lvl="1"/>
            <a:r>
              <a:t>All potential samples in the population have equal probabilities of being selected.</a:t>
            </a:r>
          </a:p>
          <a:p>
            <a:pPr lvl="1"/>
            <a:r>
              <a:t>Advantage: Easy to implement.</a:t>
            </a:r>
          </a:p>
          <a:p>
            <a:pPr lvl="1"/>
            <a:r>
              <a:t>Disadvantage: Rare categories of data may not appear in the selection: if a class appears in 0.01% of the data and we randomly select 1% of the population, we may not get a representation of this minority class.</a:t>
            </a:r>
          </a:p>
          <a:p>
            <a:pPr lvl="0"/>
            <a:r>
              <a:t>Stratified Sampling</a:t>
            </a:r>
          </a:p>
          <a:p>
            <a:pPr lvl="1"/>
            <a:r>
              <a:t>First, divide the population into groups we care about, then sample from each group separately.</a:t>
            </a:r>
          </a:p>
          <a:p>
            <a:pPr lvl="1"/>
            <a:r>
              <a:t>Each group is called a </a:t>
            </a:r>
            <a:r>
              <a:rPr i="1"/>
              <a:t>stratum</a:t>
            </a:r>
            <a:r>
              <a:t> and this method is called </a:t>
            </a:r>
            <a:r>
              <a:rPr i="1"/>
              <a:t>stratified sampling</a:t>
            </a:r>
            <a:r>
              <a:t>.</a:t>
            </a:r>
          </a:p>
          <a:p>
            <a:pPr lvl="1"/>
            <a:r>
              <a:t>Advantage: the distribution of groups in the population is reflected in the sample.</a:t>
            </a:r>
          </a:p>
          <a:p>
            <a:pPr lvl="1"/>
            <a:r>
              <a:t>Particularly important for selecting training, validation, and test sets.</a:t>
            </a:r>
          </a:p>
          <a:p>
            <a:pPr lvl="1"/>
            <a:r>
              <a:t>This method is only sometimes possible (multilabel cases, for example, may not be treated).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t>Weighted Sampling</a:t>
            </a:r>
          </a:p>
          <a:p>
            <a:pPr lvl="1"/>
            <a:r>
              <a:t>Each sample is given a weight, determining the probability of being selected.</a:t>
            </a:r>
          </a:p>
          <a:p>
            <a:pPr lvl="1"/>
            <a:r>
              <a:t>This method allows us to leverage domain expertise.</a:t>
            </a:r>
          </a:p>
          <a:p>
            <a:pPr lvl="1"/>
            <a:r>
              <a:t>Can be used to adjust samples that are coming from a different distribution than the original data:</a:t>
            </a:r>
          </a:p>
          <a:p>
            <a:pPr lvl="2"/>
            <a:r>
              <a:t>Assume the data contains 25% red samples and 75% blue samples.</a:t>
            </a:r>
          </a:p>
          <a:p>
            <a:pPr lvl="2"/>
            <a:r>
              <a:t>We know the actual distribution is closer to 50% red and 50% blue.</a:t>
            </a:r>
          </a:p>
          <a:p>
            <a:pPr lvl="2"/>
            <a:r>
              <a:t>We can apply red weights that are three times higher than blue weights.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0FFF4-0560-DBF0-69E9-31BFF977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7AE23-E5A6-ACE9-D579-24A7A816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126AE-3F7D-B254-0663-78D1ED72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Reservoir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t>Useful for streaming data where the concept of “universe” is difficult to implement.</a:t>
            </a:r>
          </a:p>
          <a:p>
            <a:pPr lvl="0"/>
            <a:r>
              <a:t>Motivation: we want samples from a Tweeter feed with equal probability.</a:t>
            </a:r>
          </a:p>
          <a:p>
            <a:pPr lvl="0"/>
            <a:r>
              <a:t>Objectives:</a:t>
            </a:r>
          </a:p>
          <a:p>
            <a:pPr lvl="1"/>
            <a:r>
              <a:t>Every tweet has an equal probability of being selected.</a:t>
            </a:r>
          </a:p>
          <a:p>
            <a:pPr lvl="1"/>
            <a:r>
              <a:t>You can stop the algorithm at any time, and the tweets are sampled with the correct probability.</a:t>
            </a:r>
          </a:p>
          <a:p>
            <a:pPr lvl="0"/>
            <a:r>
              <a:t>Reservoir sampling:</a:t>
            </a:r>
          </a:p>
          <a:p>
            <a:pPr lvl="1"/>
            <a:r>
              <a:t>Put the first k elements into the reservoir.</a:t>
            </a:r>
          </a:p>
          <a:p>
            <a:pPr lvl="1"/>
            <a:r>
              <a:t>For each incoming nth element, generate a random number i such that 1 ≤ i ≤ n.</a:t>
            </a:r>
          </a:p>
          <a:p>
            <a:pPr lvl="1"/>
            <a:r>
              <a:t>If 1 ≤ i ≤ k: replace the ith element in the reservoir with the nth element. Else, do nothing.</a:t>
            </a:r>
          </a:p>
          <a:p>
            <a:pPr lvl="0"/>
            <a:r>
              <a:t>Each incoming nth element has a k/n probability of being in the reservoir.</a:t>
            </a:r>
          </a:p>
        </p:txBody>
      </p:sp>
      <p:pic>
        <p:nvPicPr>
          <p:cNvPr id="4" name="Picture 1" descr="./img/reservoi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3124200"/>
            <a:ext cx="4660900" cy="99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Reservoir Sampling (Huyen, 2021)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70599A-8089-7848-597D-00C593FA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301DA-84F4-B637-1F72-BE257F6E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F74F8C-8420-139C-E3D8-CA2B320D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Labeling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6B58C-5DAF-BF7C-EB7E-92366E8A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D0EB9-06E1-5698-5D6B-0897EC15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A9CB5-FE64-0072-179B-9F2DD852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2260</Words>
  <Application>Microsoft Office PowerPoint</Application>
  <PresentationFormat>Widescreen</PresentationFormat>
  <Paragraphs>256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</vt:lpstr>
      <vt:lpstr>Courier New</vt:lpstr>
      <vt:lpstr>Wingdings</vt:lpstr>
      <vt:lpstr>Metropolitan</vt:lpstr>
      <vt:lpstr>Working with Training Data</vt:lpstr>
      <vt:lpstr>Introduction</vt:lpstr>
      <vt:lpstr>Agenda</vt:lpstr>
      <vt:lpstr>Sampling</vt:lpstr>
      <vt:lpstr>Why Sample?</vt:lpstr>
      <vt:lpstr>Nonprobability Sampling</vt:lpstr>
      <vt:lpstr>Random Sampling</vt:lpstr>
      <vt:lpstr>Reservoir Sampling</vt:lpstr>
      <vt:lpstr>Labeling</vt:lpstr>
      <vt:lpstr>Hand Labels</vt:lpstr>
      <vt:lpstr>Examples of Label Multiplicity</vt:lpstr>
      <vt:lpstr>Natural Labels</vt:lpstr>
      <vt:lpstr>Handling the Lack of Labels</vt:lpstr>
      <vt:lpstr>Weak Supervision</vt:lpstr>
      <vt:lpstr>Semi-Supervision</vt:lpstr>
      <vt:lpstr>Class Imbalance</vt:lpstr>
      <vt:lpstr>What is Class Imbalance?</vt:lpstr>
      <vt:lpstr>Performance Metrics</vt:lpstr>
      <vt:lpstr>Class Probabilities Carry Information</vt:lpstr>
      <vt:lpstr>Cross-entropy, Negative Log-Loss, and Log-Likelihood</vt:lpstr>
      <vt:lpstr>Class Weights</vt:lpstr>
      <vt:lpstr>Class Weights and Performance</vt:lpstr>
      <vt:lpstr>SMOTE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Training Data</dc:title>
  <dc:creator>Jesús Calderón</dc:creator>
  <cp:keywords/>
  <cp:lastModifiedBy>Jesus Calderon</cp:lastModifiedBy>
  <cp:revision>1</cp:revision>
  <dcterms:created xsi:type="dcterms:W3CDTF">2024-02-06T02:59:42Z</dcterms:created>
  <dcterms:modified xsi:type="dcterms:W3CDTF">2024-02-06T03:06:09Z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