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42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sz="15620"/>
    <p:restoredTop sz="94660"/>
  </p:normalViewPr>
  <p:slideViewPr>
    <p:cSldViewPr snapToGrid="0">
      <p:cViewPr varScale="1">
        <p:scale>
          <a:sx d="100" n="108"/>
          <a:sy d="100" n="108"/>
        </p:scale>
        <p:origin x="594" y="78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7" Type="http://schemas.openxmlformats.org/officeDocument/2006/relationships/theme" Target="theme/theme1.xml" /><Relationship Id="rId2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25" Type="http://schemas.openxmlformats.org/officeDocument/2006/relationships/presProps" Target="presProps.xml" /><Relationship Id="rId28" Type="http://schemas.openxmlformats.org/officeDocument/2006/relationships/tableStyles" Target="tableStyle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6000" spc="-120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91E254DF-DAF9-438F-92A9-B044143B9B02}" type="datetimeFigureOut">
              <a:rPr lang="en-CA" smtClean="0"/>
              <a:t>2024-02-01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4BDF5D-830C-4829-B676-EE421164B1C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09560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254DF-DAF9-438F-92A9-B044143B9B02}" type="datetimeFigureOut">
              <a:rPr lang="en-CA" smtClean="0"/>
              <a:t>2024-02-01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DF5D-830C-4829-B676-EE421164B1C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47762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254DF-DAF9-438F-92A9-B044143B9B02}" type="datetimeFigureOut">
              <a:rPr lang="en-CA" smtClean="0"/>
              <a:t>2024-02-01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DF5D-830C-4829-B676-EE421164B1C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04558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254DF-DAF9-438F-92A9-B044143B9B02}" type="datetimeFigureOut">
              <a:rPr lang="en-CA" smtClean="0"/>
              <a:t>2024-02-01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DF5D-830C-4829-B676-EE421164B1C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70309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254DF-DAF9-438F-92A9-B044143B9B02}" type="datetimeFigureOut">
              <a:rPr lang="en-CA" smtClean="0"/>
              <a:t>2024-02-01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DF5D-830C-4829-B676-EE421164B1C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73320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254DF-DAF9-438F-92A9-B044143B9B02}" type="datetimeFigureOut">
              <a:rPr lang="en-CA" smtClean="0"/>
              <a:t>2024-02-01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DF5D-830C-4829-B676-EE421164B1C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65814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254DF-DAF9-438F-92A9-B044143B9B02}" type="datetimeFigureOut">
              <a:rPr lang="en-CA" smtClean="0"/>
              <a:t>2024-02-01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DF5D-830C-4829-B676-EE421164B1C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53569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254DF-DAF9-438F-92A9-B044143B9B02}" type="datetimeFigureOut">
              <a:rPr lang="en-CA" smtClean="0"/>
              <a:t>2024-02-01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DF5D-830C-4829-B676-EE421164B1C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35852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254DF-DAF9-438F-92A9-B044143B9B02}" type="datetimeFigureOut">
              <a:rPr lang="en-CA" smtClean="0"/>
              <a:t>2024-02-01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DF5D-830C-4829-B676-EE421164B1C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53340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254DF-DAF9-438F-92A9-B044143B9B02}" type="datetimeFigureOut">
              <a:rPr lang="en-CA" smtClean="0"/>
              <a:t>2024-02-01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4F4BDF5D-830C-4829-B676-EE421164B1C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5411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91E254DF-DAF9-438F-92A9-B044143B9B02}" type="datetimeFigureOut">
              <a:rPr lang="en-CA" smtClean="0"/>
              <a:t>2024-02-01</a:t>
            </a:fld>
            <a:endParaRPr lang="en-CA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CA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4BDF5D-830C-4829-B676-EE421164B1C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781390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512147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91E254DF-DAF9-438F-92A9-B044143B9B02}" type="datetimeFigureOut">
              <a:rPr lang="en-CA" smtClean="0"/>
              <a:t>2024-02-01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all"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r">
              <a:defRPr b="0" sz="1030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4F4BDF5D-830C-4829-B676-EE421164B1C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29077354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4297" r:id="rId1"/>
    <p:sldLayoutId id="2147484298" r:id="rId2"/>
    <p:sldLayoutId id="2147484299" r:id="rId3"/>
    <p:sldLayoutId id="2147484300" r:id="rId4"/>
    <p:sldLayoutId id="2147484301" r:id="rId5"/>
    <p:sldLayoutId id="2147484302" r:id="rId6"/>
    <p:sldLayoutId id="2147484303" r:id="rId7"/>
    <p:sldLayoutId id="2147484304" r:id="rId8"/>
    <p:sldLayoutId id="2147484305" r:id="rId9"/>
    <p:sldLayoutId id="2147484306" r:id="rId10"/>
    <p:sldLayoutId id="2147484307" r:id="rId11"/>
  </p:sldLayoutIdLst>
  <p:txStyles>
    <p:titleStyle>
      <a:lvl1pPr algn="l" defTabSz="914400" eaLnBrk="1" hangingPunct="1" latinLnBrk="0" rtl="0">
        <a:lnSpc>
          <a:spcPct val="85000"/>
        </a:lnSpc>
        <a:spcBef>
          <a:spcPct val="0"/>
        </a:spcBef>
        <a:buNone/>
        <a:defRPr baseline="0" kern="1200" spc="-120" sz="40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30188" latinLnBrk="0" marL="230188" rtl="0">
        <a:lnSpc>
          <a:spcPct val="114000"/>
        </a:lnSpc>
        <a:spcBef>
          <a:spcPts val="1300"/>
        </a:spcBef>
        <a:buFont charset="0" panose="020B0604020202020204" pitchFamily="34" typeface="Arial"/>
        <a:buChar char="•"/>
        <a:defRPr kern="1200" sz="14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algn="l" defTabSz="914400" eaLnBrk="1" hangingPunct="1" indent="-230188" latinLnBrk="0" marL="346075" rtl="0">
        <a:lnSpc>
          <a:spcPct val="114000"/>
        </a:lnSpc>
        <a:spcBef>
          <a:spcPts val="600"/>
        </a:spcBef>
        <a:buFont charset="0" panose="02070309020205020404" pitchFamily="49" typeface="Courier New"/>
        <a:buChar char="o"/>
        <a:defRPr kern="1200" sz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algn="l" defTabSz="914400" eaLnBrk="1" hangingPunct="1" indent="-201613" latinLnBrk="0" marL="547688" rtl="0">
        <a:lnSpc>
          <a:spcPct val="114000"/>
        </a:lnSpc>
        <a:spcBef>
          <a:spcPts val="600"/>
        </a:spcBef>
        <a:buFont charset="2" panose="05000000000000000000" pitchFamily="2" typeface="Wingdings"/>
        <a:buChar char="§"/>
        <a:defRPr i="1" kern="1200" sz="11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algn="l" defTabSz="914400" eaLnBrk="1" hangingPunct="1" indent="-138113" latinLnBrk="0" marL="822325" rtl="0">
        <a:lnSpc>
          <a:spcPct val="114000"/>
        </a:lnSpc>
        <a:spcBef>
          <a:spcPts val="600"/>
        </a:spcBef>
        <a:buFont charset="2" panose="05000000000000000000" pitchFamily="2" typeface="Wingdings"/>
        <a:buChar char="q"/>
        <a:defRPr kern="1200" sz="105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algn="l" defTabSz="914400" eaLnBrk="1" hangingPunct="1" indent="-182563" latinLnBrk="0" marL="1096963" rtl="0">
        <a:lnSpc>
          <a:spcPct val="114000"/>
        </a:lnSpc>
        <a:spcBef>
          <a:spcPts val="600"/>
        </a:spcBef>
        <a:buFont charset="2" panose="05000000000000000000" pitchFamily="2" typeface="Wingdings"/>
        <a:buChar char="v"/>
        <a:defRPr kern="1200" sz="10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1200000" rtl="0">
        <a:lnSpc>
          <a:spcPct val="85000"/>
        </a:lnSpc>
        <a:spcBef>
          <a:spcPts val="600"/>
        </a:spcBef>
        <a:buFont charset="0" pitchFamily="34" typeface="Arial"/>
        <a:buChar char=" "/>
        <a:defRPr kern="1200" sz="18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1400000" rtl="0">
        <a:lnSpc>
          <a:spcPct val="85000"/>
        </a:lnSpc>
        <a:spcBef>
          <a:spcPts val="600"/>
        </a:spcBef>
        <a:buFont charset="0" pitchFamily="34" typeface="Arial"/>
        <a:buChar char=" "/>
        <a:defRPr kern="1200" sz="18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1600000" rtl="0">
        <a:lnSpc>
          <a:spcPct val="85000"/>
        </a:lnSpc>
        <a:spcBef>
          <a:spcPts val="600"/>
        </a:spcBef>
        <a:buFont charset="0" pitchFamily="34" typeface="Arial"/>
        <a:buChar char=" "/>
        <a:defRPr kern="1200" sz="18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1800000" rtl="0">
        <a:lnSpc>
          <a:spcPct val="85000"/>
        </a:lnSpc>
        <a:spcBef>
          <a:spcPts val="600"/>
        </a:spcBef>
        <a:buFont charset="0" pitchFamily="34" typeface="Arial"/>
        <a:buChar char=" "/>
        <a:defRPr kern="1200" sz="18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4.png" /><Relationship Id="rId2" Type="http://schemas.openxmlformats.org/officeDocument/2006/relationships/image" Target="../media/image3.png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5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6.png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hyperlink" Target="https://datasciencecampus.github.io/balancing-data-with-smote/" TargetMode="External" /><Relationship Id="rId2" Type="http://schemas.openxmlformats.org/officeDocument/2006/relationships/image" Target="../media/image7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Training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667512" y="4206876"/>
            <a:ext cx="9228201" cy="164592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Production</a:t>
            </a:r>
            <a:br/>
            <a:br/>
            <a:r>
              <a:rPr/>
              <a:t>Jesús Calderón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Hand Labels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Getting hand-labeled data is difficult.</a:t>
            </a:r>
            <a:br/>
          </a:p>
          <a:p>
            <a:pPr lvl="0"/>
            <a:r>
              <a:rPr/>
              <a:t>It is expensive, particularly, if subject matter expertise is required. For instance, compare:</a:t>
            </a:r>
          </a:p>
          <a:p>
            <a:pPr lvl="1"/>
            <a:r>
              <a:rPr/>
              <a:t>Hand label a sentiment data set.</a:t>
            </a:r>
          </a:p>
          <a:p>
            <a:pPr lvl="1"/>
            <a:r>
              <a:rPr/>
              <a:t>Hand label a medical diagnosis data set.</a:t>
            </a:r>
          </a:p>
          <a:p>
            <a:pPr lvl="0"/>
            <a:r>
              <a:rPr/>
              <a:t>It may be invasive: hand labelling data requires someone to actually see the data.</a:t>
            </a:r>
          </a:p>
          <a:p>
            <a:pPr lvl="0"/>
            <a:r>
              <a:rPr/>
              <a:t>Hand labeling is slow.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Label ambiguity or label multiplicty occurs when there are multiple conflicting labels for a data instance.</a:t>
            </a:r>
          </a:p>
          <a:p>
            <a:pPr lvl="0"/>
            <a:r>
              <a:rPr/>
              <a:t>Label multiplicity may occur when labels are input by multiple anotators or data comes from different sources.</a:t>
            </a:r>
          </a:p>
          <a:p>
            <a:pPr lvl="0"/>
            <a:r>
              <a:rPr/>
              <a:t>Disagreements among anotators are common, particularly as the need for subject matter expertise increases.</a:t>
            </a:r>
          </a:p>
          <a:p>
            <a:pPr lvl="0"/>
            <a:r>
              <a:rPr/>
              <a:t>A potential solution is to have clear problem definition and task guidance.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Examples of Label Multiplicity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673100" y="2006600"/>
          <a:ext cx="10744200" cy="375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1400"/>
                <a:gridCol w="3581400"/>
                <a:gridCol w="35814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Annotator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# entities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Annotation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[Darth Sidious], known simply as the Emperor, was a [Dark Lord of the Sith] who reigned over the galaxy as [Galactic Emperor of the First Galactic Empire].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[Darth Sidious], known simply as the [Emperor], was a [Dark Lord] of the [Sith] who reigned over the galaxy as [Galactic Emperor] of the [First Galactic Empire].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[Darth Sidious], known simply as the [Emperor], was a [Dark Lord of the Sith] who reigned over the galaxy as [Galactic Emperor of the First Galactic Empire].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Natural Labels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Natural ground truth labels or natural labels occur when the system can automatically evaluate or partially predictions.</a:t>
            </a:r>
          </a:p>
          <a:p>
            <a:pPr lvl="0"/>
            <a:r>
              <a:rPr/>
              <a:t>Examples: time traveled on a certain route on Google maps, stock return, etc.</a:t>
            </a:r>
          </a:p>
          <a:p>
            <a:pPr lvl="0"/>
            <a:r>
              <a:rPr/>
              <a:t>Natural labels are inexpensive to obtain and motivate many ML projects.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Recommender systems are the prime example of natural labels: we will knokw if the recommendation was good, if it was acted on.</a:t>
            </a:r>
          </a:p>
          <a:p>
            <a:pPr lvl="0"/>
            <a:r>
              <a:rPr/>
              <a:t>Many tasks can be framed as recommendation tasks, for example, predicting ads’ clickthrough rate can be thought as recommending the best ads.</a:t>
            </a:r>
          </a:p>
          <a:p>
            <a:pPr lvl="0"/>
            <a:r>
              <a:rPr/>
              <a:t>Natural labels that are inferred from user behaviours like clicks and ratings are known as behavioural labels.</a:t>
            </a:r>
          </a:p>
          <a:p>
            <a:pPr lvl="0"/>
            <a:r>
              <a:rPr/>
              <a:t>Baehavioural labels can be:</a:t>
            </a:r>
          </a:p>
          <a:p>
            <a:pPr lvl="1"/>
            <a:r>
              <a:rPr/>
              <a:t>Explicit labels are observed from user behaviour (click, upvote, rating, etc.)</a:t>
            </a:r>
          </a:p>
          <a:p>
            <a:pPr lvl="1"/>
            <a:r>
              <a:rPr/>
              <a:t>Implict labels are inferred by non-behaviour, for example, ads that are not clicked.</a:t>
            </a:r>
          </a:p>
          <a:p>
            <a:pPr lvl="0"/>
            <a:r>
              <a:rPr/>
              <a:t>Inferring an implicit label depends on the deedback loop length, which is the time between serving a prediction and the feedback on it is provided.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Handling the Lack of Labels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673100" y="2006600"/>
          <a:ext cx="10744200" cy="375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1400"/>
                <a:gridCol w="3581400"/>
                <a:gridCol w="35814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How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Ground truths required?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Weak supervision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Leverages (often noisy) heuristics to generate labels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No, but a small number of labels are recommended to guide the development of heuristics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Semi- supervision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Leverages structural assumptions to generate labels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Yes, a small number of initial labels as seeds to generate more labels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Transfer learning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Leverages models pretrained on another task for your new task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No for zero-shot learning. Yes for fine-tuning, though the number of ground truths required is often much smaller than what would be needed if you train the model from scratch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Active learning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Labels data samples that are most useful to your model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Yes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Weak Supervision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If hand labeling is costly, can we automate it?</a:t>
            </a:r>
          </a:p>
          <a:p>
            <a:pPr lvl="0"/>
            <a:r>
              <a:rPr/>
              <a:t>Weak supervision is built on heuristics that are codified using Labeling Functions (LF):</a:t>
            </a:r>
          </a:p>
          <a:p>
            <a:pPr lvl="1"/>
            <a:r>
              <a:rPr/>
              <a:t>Keyword heuristic.</a:t>
            </a:r>
          </a:p>
          <a:p>
            <a:pPr lvl="1"/>
            <a:r>
              <a:rPr/>
              <a:t>Regular expressions.</a:t>
            </a:r>
          </a:p>
          <a:p>
            <a:pPr lvl="1"/>
            <a:r>
              <a:rPr/>
              <a:t>Database lookup.</a:t>
            </a:r>
          </a:p>
          <a:p>
            <a:pPr lvl="1"/>
            <a:r>
              <a:rPr/>
              <a:t>Outputs of other models.</a:t>
            </a:r>
          </a:p>
          <a:p>
            <a:pPr lvl="0"/>
            <a:r>
              <a:rPr/>
              <a:t>LFs are combined, reweighted, and denoised to produce the labels.</a:t>
            </a:r>
          </a:p>
          <a:p>
            <a:pPr lvl="0"/>
            <a:r>
              <a:rPr/>
              <a:t>In principle, no hand labels are required. In practice, a few may be required to get a sense of the accuracy of LF.</a:t>
            </a:r>
          </a:p>
        </p:txBody>
      </p:sp>
      <p:pic>
        <p:nvPicPr>
          <p:cNvPr descr="./img/labeling_function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007100" y="2806700"/>
            <a:ext cx="4660900" cy="1625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007100" y="5245100"/>
            <a:ext cx="46609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Combining LF (Huyen, 2022)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Semi-Supervision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Leverages structural assumptions to generate new labels based on a small set of initial labels.</a:t>
            </a:r>
          </a:p>
          <a:p>
            <a:pPr lvl="0"/>
            <a:r>
              <a:rPr/>
              <a:t>Useful when the number of labels is limited.</a:t>
            </a:r>
          </a:p>
          <a:p>
            <a:pPr lvl="0"/>
            <a:r>
              <a:rPr/>
              <a:t>Approach 1: self-training.</a:t>
            </a:r>
          </a:p>
          <a:p>
            <a:pPr lvl="1"/>
            <a:r>
              <a:rPr/>
              <a:t>Train a model on existing set of labeled data.</a:t>
            </a:r>
          </a:p>
          <a:p>
            <a:pPr lvl="1"/>
            <a:r>
              <a:rPr/>
              <a:t>Make predictions for unlabeled samples, keep only the ones with high raw probability scores.4</a:t>
            </a:r>
          </a:p>
          <a:p>
            <a:pPr lvl="1"/>
            <a:r>
              <a:rPr/>
              <a:t>Train a new model on expanded set of labels.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Approach 2: similarity.</a:t>
            </a:r>
          </a:p>
          <a:p>
            <a:pPr lvl="1"/>
            <a:r>
              <a:rPr/>
              <a:t>Assume that data samples that share similar characteristics, share the same labels.</a:t>
            </a:r>
          </a:p>
          <a:p>
            <a:pPr lvl="1"/>
            <a:r>
              <a:rPr/>
              <a:t>Similarity is established by more complex methods (clustering, k-nn, etc.)</a:t>
            </a:r>
          </a:p>
          <a:p>
            <a:pPr lvl="0"/>
            <a:r>
              <a:rPr/>
              <a:t>Approach 3: perturbation.</a:t>
            </a:r>
          </a:p>
          <a:p>
            <a:pPr lvl="1"/>
            <a:r>
              <a:rPr/>
              <a:t>Assume that small perturbations to a sample does not change its label.</a:t>
            </a:r>
          </a:p>
          <a:p>
            <a:pPr lvl="1"/>
            <a:r>
              <a:rPr/>
              <a:t>Apply small perturbations to your training instances to obtain new training instances.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/>
          <a:lstStyle/>
          <a:p>
            <a:pPr lvl="0" indent="0" marL="0">
              <a:buNone/>
            </a:pPr>
            <a:r>
              <a:rPr/>
              <a:t>Class Imbalance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is Class Imblanace?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Class imbalance occurs when one or more classes have significantly low proportions in the data as compared to other classes.</a:t>
            </a:r>
          </a:p>
          <a:p>
            <a:pPr lvl="0"/>
            <a:r>
              <a:rPr/>
              <a:t>The majority class dominates, but interest is generally in the minority class (e.g., default, fraud, or market crash).</a:t>
            </a:r>
          </a:p>
          <a:p>
            <a:pPr lvl="0"/>
            <a:r>
              <a:rPr/>
              <a:t>Models trained on imbalanced data will tend to be under-fitted; they will not be able to classify the minority class successfully.</a:t>
            </a:r>
          </a:p>
          <a:p>
            <a:pPr lvl="0"/>
            <a:r>
              <a:rPr/>
              <a:t>ML (particularly, deep learning) works well in situations when the class distribution is balanced, while performance decreases with class imbalance because:</a:t>
            </a:r>
          </a:p>
          <a:p>
            <a:pPr lvl="1"/>
            <a:r>
              <a:rPr/>
              <a:t>There is insufficient signal for the model to learn to detect the minority class.</a:t>
            </a:r>
          </a:p>
          <a:p>
            <a:pPr lvl="1"/>
            <a:r>
              <a:rPr/>
              <a:t>It is easier for a model to find a suboptimal solution by exploiting a simple heuristic instead of learning anything useful about the underlying pattern.</a:t>
            </a:r>
          </a:p>
          <a:p>
            <a:pPr lvl="1"/>
            <a:r>
              <a:rPr/>
              <a:t>Asymetric costs of error.</a:t>
            </a:r>
          </a:p>
          <a:p>
            <a:pPr lvl="0"/>
            <a:r>
              <a:rPr/>
              <a:t>Class imbalance is the norm in many subject domains.</a:t>
            </a:r>
          </a:p>
          <a:p>
            <a:pPr lvl="0"/>
            <a:r>
              <a:rPr/>
              <a:t>To handle class imbalance:</a:t>
            </a:r>
          </a:p>
          <a:p>
            <a:pPr lvl="1"/>
            <a:r>
              <a:rPr/>
              <a:t>Choose the right performance metric.</a:t>
            </a:r>
          </a:p>
          <a:p>
            <a:pPr lvl="1"/>
            <a:r>
              <a:rPr/>
              <a:t>Data-level methods: change the data distribution to reduce imbalance.</a:t>
            </a:r>
          </a:p>
          <a:p>
            <a:pPr lvl="1"/>
            <a:r>
              <a:rPr/>
              <a:t>Algorithm level methods: change learning method to make it more robust to class imbalance.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Performance Metrics</a:t>
            </a:r>
          </a:p>
        </p:txBody>
      </p:sp>
      <p:pic>
        <p:nvPicPr>
          <p:cNvPr descr="./img/confusion_matrix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73100" y="2692400"/>
            <a:ext cx="4660900" cy="2374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./img/perf_metrics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007100" y="2768600"/>
            <a:ext cx="4660900" cy="2222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Class Probabilities Carry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Class probabilities offer more information about model predictions than the simple class value.</a:t>
            </a:r>
          </a:p>
          <a:p>
            <a:pPr lvl="0"/>
            <a:r>
              <a:rPr/>
              <a:t>Given class probabilities, one could decide to predict a class by comparing them to a threshold.</a:t>
            </a:r>
          </a:p>
          <a:p>
            <a:pPr lvl="0"/>
            <a:r>
              <a:rPr/>
              <a:t>A Receiver Operating Characteristic (ROC) curve shows the relationship between the True Positive Rate (TPR) and the False Positive Rate (FPR) for a variety of thresholds.</a:t>
            </a:r>
          </a:p>
          <a:p>
            <a:pPr lvl="0"/>
            <a:r>
              <a:rPr/>
              <a:t>A greater Area Under the ROC Curve (AUC ROC) indicates a better model: AUC ROC can be interpreted as the probability that the classifier ranks a randomly chosen positive instance above a randomly chosen negative one.</a:t>
            </a:r>
          </a:p>
          <a:p>
            <a:pPr lvl="0"/>
            <a:r>
              <a:rPr/>
              <a:t>AUC ROC measures the ranking order of a model’s prediction: it is useful when costs are unavailable and class distributions are unknown.</a:t>
            </a:r>
          </a:p>
        </p:txBody>
      </p:sp>
      <p:pic>
        <p:nvPicPr>
          <p:cNvPr descr="./img/roc_curve_comparison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007100" y="2247900"/>
            <a:ext cx="4660900" cy="3263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Introduction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Cross-entropy, Negative Log-Loss, and Log-Likelihood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/>
                <a:r>
                  <a:rPr/>
                  <a:t>Log loss or cross-entropy loss is a performance metric that quantifies the difference between predicted and actual probabilities.</a:t>
                </a:r>
              </a:p>
              <a:p>
                <a:pPr lvl="0"/>
                <a:r>
                  <a:rPr/>
                  <a:t>In a two-class setting, it is given by: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H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p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r>
                            <m:t>q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r>
                        <m:rPr>
                          <m:sty m:val="p"/>
                        </m:rPr>
                        <m:t>−</m:t>
                      </m:r>
                      <m:nary>
                        <m:naryPr>
                          <m:chr m:val="∑"/>
                          <m:limLoc m:val="undOvr"/>
                          <m:subHide m:val="0"/>
                          <m:supHide m:val="0"/>
                        </m:naryPr>
                        <m:sub>
                          <m:r>
                            <m:t>i</m:t>
                          </m:r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1</m:t>
                          </m:r>
                        </m:sub>
                        <m:sup>
                          <m:r>
                            <m:t>n</m:t>
                          </m:r>
                        </m:sup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sSub>
                                <m:e>
                                  <m:r>
                                    <m:t>y</m:t>
                                  </m:r>
                                </m:e>
                                <m:sub>
                                  <m:r>
                                    <m:t>i</m:t>
                                  </m:r>
                                </m:sub>
                              </m:sSub>
                              <m:r>
                                <m:t>l</m:t>
                              </m:r>
                              <m:r>
                                <m:t>o</m:t>
                              </m:r>
                              <m:r>
                                <m:t>g</m:t>
                              </m:r>
                              <m:d>
                                <m:dPr>
                                  <m:begChr m:val="("/>
                                  <m:endChr m:val=")"/>
                                  <m:sepChr m:val=""/>
                                  <m:grow/>
                                </m:dPr>
                                <m:e>
                                  <m:sSub>
                                    <m:e>
                                      <m:acc>
                                        <m:accPr>
                                          <m:chr m:val="̂"/>
                                        </m:accPr>
                                        <m:e>
                                          <m:r>
                                            <m:t>y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m:t>θ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,</m:t>
                                      </m:r>
                                      <m:r>
                                        <m:t>i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m:rPr>
                                  <m:sty m:val="p"/>
                                </m:rPr>
                                <m:t>+</m:t>
                              </m:r>
                              <m:d>
                                <m:dPr>
                                  <m:begChr m:val="("/>
                                  <m:endChr m:val=")"/>
                                  <m:sepChr m:val=""/>
                                  <m:grow/>
                                </m:dPr>
                                <m:e>
                                  <m:r>
                                    <m:t>1</m:t>
                                  </m:r>
                                  <m:r>
                                    <m:rPr>
                                      <m:sty m:val="p"/>
                                    </m:rPr>
                                    <m:t>−</m:t>
                                  </m:r>
                                  <m:sSub>
                                    <m:e>
                                      <m:r>
                                        <m:t>y</m:t>
                                      </m:r>
                                    </m:e>
                                    <m:sub>
                                      <m:r>
                                        <m:t>i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m:t>l</m:t>
                              </m:r>
                              <m:r>
                                <m:t>o</m:t>
                              </m:r>
                              <m:r>
                                <m:t>g</m:t>
                              </m:r>
                              <m:d>
                                <m:dPr>
                                  <m:begChr m:val="("/>
                                  <m:endChr m:val=")"/>
                                  <m:sepChr m:val=""/>
                                  <m:grow/>
                                </m:dPr>
                                <m:e>
                                  <m:r>
                                    <m:t>1</m:t>
                                  </m:r>
                                  <m:r>
                                    <m:rPr>
                                      <m:sty m:val="p"/>
                                    </m:rPr>
                                    <m:t>−</m:t>
                                  </m:r>
                                  <m:sSub>
                                    <m:e>
                                      <m:acc>
                                        <m:accPr>
                                          <m:chr m:val="̂"/>
                                        </m:accPr>
                                        <m:e>
                                          <m:r>
                                            <m:t>y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m:t>θ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,</m:t>
                                      </m:r>
                                      <m:r>
                                        <m:t>i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+ Formulation is related to maximum likelihood: minimizing negative log-likelihood is the “same” as minimizing log loss.</a:t>
                </a:r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Assume the actual value is 1.</a:t>
            </a:r>
          </a:p>
          <a:p>
            <a:pPr lvl="0"/>
            <a:r>
              <a:rPr/>
              <a:t>If the model is confident and correctly predicted 0.9, then </a:t>
            </a:r>
            <a:r>
              <a:rPr>
                <a:latin typeface="Courier"/>
              </a:rPr>
              <a:t>Loss = -(1*log(0.9)) = 0.10536</a:t>
            </a:r>
          </a:p>
          <a:p>
            <a:pPr lvl="0"/>
            <a:r>
              <a:rPr/>
              <a:t>If the model is unsure and predicted 0.5, then </a:t>
            </a:r>
            <a:r>
              <a:rPr>
                <a:latin typeface="Courier"/>
              </a:rPr>
              <a:t>Loss = -(1*log(0.5)) = 0.6931</a:t>
            </a:r>
            <a:r>
              <a:rPr/>
              <a:t>.</a:t>
            </a:r>
          </a:p>
          <a:p>
            <a:pPr lvl="0"/>
            <a:r>
              <a:rPr/>
              <a:t>If the model is confident but incorrectly predicted 0.1, then </a:t>
            </a:r>
            <a:r>
              <a:rPr>
                <a:latin typeface="Courier"/>
              </a:rPr>
              <a:t>Loss = -(1*log(0.1)) = 2.0258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Class Weights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Some models can optimize a cost or loss function that differentiates for specific type of errors.</a:t>
            </a:r>
          </a:p>
          <a:p>
            <a:pPr lvl="0"/>
            <a:r>
              <a:rPr/>
              <a:t>In certain cases, one can assume that misclassifying minority events (false negatives) is more costly than incorrectly predicting non-events (false positives).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2" sz="half"/>
              </p:nvPr>
            </p:nvSpPr>
            <p:spPr/>
            <p:txBody>
              <a:bodyPr/>
              <a:lstStyle/>
              <a:p>
                <a:pPr lvl="0"/>
                <a:r>
                  <a:rPr/>
                  <a:t>Relative cost or class weights can be determined by</a:t>
                </a:r>
              </a:p>
              <a:p>
                <a:pPr lvl="1"/>
                <a:r>
                  <a:rPr/>
                  <a:t>Consulting a Cost Specialist or Subject Matter Expert</a:t>
                </a:r>
              </a:p>
              <a:p>
                <a:pPr lvl="1"/>
                <a:r>
                  <a:rPr/>
                  <a:t>Balance function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W</m:t>
                          </m:r>
                        </m:e>
                        <m:sub>
                          <m:r>
                            <m:t>y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sSub>
                            <m:e>
                              <m:r>
                                <m:t>N</m:t>
                              </m:r>
                            </m:e>
                            <m:sub>
                              <m:r>
                                <m:t>s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p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  <m:r>
                                <m:t>s</m:t>
                              </m:r>
                            </m:sub>
                          </m:sSub>
                        </m:num>
                        <m:den>
                          <m:sSub>
                            <m:e>
                              <m:r>
                                <m:t>M</m:t>
                              </m:r>
                            </m:e>
                            <m:sub>
                              <m:r>
                                <m:t>c</m:t>
                              </m:r>
                              <m:r>
                                <m:t>l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s</m:t>
                              </m:r>
                              <m:r>
                                <m:t>e</m:t>
                              </m:r>
                              <m:r>
                                <m:t>s</m:t>
                              </m:r>
                            </m:sub>
                          </m:sSub>
                          <m:r>
                            <m:t>N</m:t>
                          </m:r>
                          <m:r>
                            <m:t>y</m:t>
                          </m:r>
                        </m:den>
                      </m:f>
                    </m:oMath>
                  </m:oMathPara>
                </a14:m>
              </a:p>
            </p:txBody>
          </p:sp>
        </mc:Choice>
      </mc:AlternateContent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Class Weights and Performance</a:t>
            </a:r>
          </a:p>
        </p:txBody>
      </p:sp>
      <p:pic>
        <p:nvPicPr>
          <p:cNvPr descr="./img/performance_class_weight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73100" y="2146300"/>
            <a:ext cx="4660900" cy="3467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Class weights (unequal costs) can affect model parameters and potentially affect model performance.</a:t>
            </a:r>
          </a:p>
          <a:p>
            <a:pPr lvl="0"/>
            <a:r>
              <a:rPr/>
              <a:t>Not every model will be equally affected by class weight strategies.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SMOTE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SMOTE: Synthetic Minority Oversampling TEchnique</a:t>
            </a:r>
          </a:p>
          <a:p>
            <a:pPr lvl="1"/>
            <a:r>
              <a:rPr/>
              <a:t>Creates new instances based on random linear combinations of existing cases.</a:t>
            </a:r>
          </a:p>
          <a:p>
            <a:pPr lvl="0"/>
            <a:r>
              <a:rPr/>
              <a:t>ADASYN: Adaptive Synthetic Sampling Method</a:t>
            </a:r>
          </a:p>
          <a:p>
            <a:pPr lvl="1"/>
            <a:r>
              <a:rPr/>
              <a:t>Similar to SMOTE, but new instances are generated based on density.</a:t>
            </a:r>
          </a:p>
          <a:p>
            <a:pPr lvl="0"/>
            <a:r>
              <a:rPr/>
              <a:t>With the availability of conformal prediction and advanced ML methods, synthetic oversampling is challenging to justify.</a:t>
            </a:r>
          </a:p>
        </p:txBody>
      </p:sp>
      <p:pic>
        <p:nvPicPr>
          <p:cNvPr descr="./img/smote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007100" y="2832100"/>
            <a:ext cx="4660900" cy="1562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007100" y="5245100"/>
            <a:ext cx="46609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(</a:t>
            </a:r>
            <a:r>
              <a:rPr>
                <a:hlinkClick r:id="rId3"/>
              </a:rPr>
              <a:t>Source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3.1 Working with Training Data</a:t>
            </a:r>
          </a:p>
          <a:p>
            <a:pPr lvl="0"/>
            <a:r>
              <a:rPr/>
              <a:t>Sampling</a:t>
            </a:r>
          </a:p>
          <a:p>
            <a:pPr lvl="0"/>
            <a:r>
              <a:rPr/>
              <a:t>Labeling</a:t>
            </a:r>
          </a:p>
          <a:p>
            <a:pPr lvl="0"/>
            <a:r>
              <a:rPr/>
              <a:t>Class Imbalance</a:t>
            </a:r>
          </a:p>
          <a:p>
            <a:pPr lvl="0"/>
            <a:r>
              <a:rPr/>
              <a:t>Data Augmentation</a:t>
            </a:r>
          </a:p>
          <a:p>
            <a:pPr lvl="0" indent="0" marL="0">
              <a:buNone/>
            </a:pPr>
            <a:r>
              <a:rPr b="1"/>
              <a:t>Assignment: Setting Up a Code Repository</a:t>
            </a:r>
          </a:p>
          <a:p>
            <a:pPr lvl="0"/>
            <a:r>
              <a:rPr/>
              <a:t>Implement different types of sampling</a:t>
            </a:r>
          </a:p>
          <a:p>
            <a:pPr lvl="0"/>
            <a:r>
              <a:rPr/>
              <a:t>Some recoding exercise using sci-kit learn</a:t>
            </a:r>
          </a:p>
          <a:p>
            <a:pPr lvl="0"/>
            <a:r>
              <a:rPr/>
              <a:t>Conformal prediction?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/>
          <a:lstStyle/>
          <a:p>
            <a:pPr lvl="0" indent="0" marL="0">
              <a:buNone/>
            </a:pPr>
            <a:r>
              <a:rPr/>
              <a:t>Sampling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 Sample?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Sampling is embedded across the ML lifecycle: data exploration, train/validation/test split, etc.</a:t>
            </a:r>
          </a:p>
          <a:p>
            <a:pPr lvl="0"/>
            <a:r>
              <a:rPr/>
              <a:t>Sometimes, sampling is necessary:</a:t>
            </a:r>
          </a:p>
          <a:p>
            <a:pPr lvl="1"/>
            <a:r>
              <a:rPr/>
              <a:t>We do not have access to all possible data in the real world.</a:t>
            </a:r>
          </a:p>
          <a:p>
            <a:pPr lvl="1"/>
            <a:r>
              <a:rPr/>
              <a:t>It is unfeasible, costly, or otherwise impractical to use all data.</a:t>
            </a:r>
          </a:p>
          <a:p>
            <a:pPr lvl="1"/>
            <a:r>
              <a:rPr/>
              <a:t>Accomplish a task faster and cheaper: experiment with a new model, explore data, etc.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There are two families of sampling:</a:t>
            </a:r>
          </a:p>
          <a:p>
            <a:pPr lvl="0"/>
            <a:r>
              <a:rPr/>
              <a:t>Nonprobability sampling.</a:t>
            </a:r>
          </a:p>
          <a:p>
            <a:pPr lvl="0"/>
            <a:r>
              <a:rPr/>
              <a:t>Random sampling.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Nonprobability Sampling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Generally, it is a bad idea to select data to train ML methods using this family of sampling methods, but some of them are popular.</a:t>
            </a:r>
          </a:p>
          <a:p>
            <a:pPr lvl="0"/>
            <a:r>
              <a:rPr/>
              <a:t>Convenience sampling</a:t>
            </a:r>
          </a:p>
          <a:p>
            <a:pPr lvl="1"/>
            <a:r>
              <a:rPr/>
              <a:t>Select data based on their availability.</a:t>
            </a:r>
          </a:p>
          <a:p>
            <a:pPr lvl="1"/>
            <a:r>
              <a:rPr/>
              <a:t>Popular and conveninet: fast, inexpensive, practical.</a:t>
            </a:r>
          </a:p>
          <a:p>
            <a:pPr lvl="1"/>
            <a:r>
              <a:rPr/>
              <a:t>Not scientific and does not offer guarantees.</a:t>
            </a:r>
          </a:p>
          <a:p>
            <a:pPr lvl="0"/>
            <a:r>
              <a:rPr/>
              <a:t>Snowball sampling</a:t>
            </a:r>
          </a:p>
          <a:p>
            <a:pPr lvl="1"/>
            <a:r>
              <a:rPr/>
              <a:t>Future samples are selected based on existing samples.</a:t>
            </a:r>
          </a:p>
          <a:p>
            <a:pPr lvl="1"/>
            <a:r>
              <a:rPr/>
              <a:t>Sampling in social media (or other) networks: select a base sample of accounts, then expand the sample by adding the accounts they follow, and so on.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Judgement sampling</a:t>
            </a:r>
          </a:p>
          <a:p>
            <a:pPr lvl="1"/>
            <a:r>
              <a:rPr/>
              <a:t>Experts decide what samples to include.</a:t>
            </a:r>
          </a:p>
          <a:p>
            <a:pPr lvl="1"/>
            <a:r>
              <a:rPr/>
              <a:t>A.K.A.: risk-based, SME, subjective, etc.</a:t>
            </a:r>
          </a:p>
          <a:p>
            <a:pPr lvl="0"/>
            <a:r>
              <a:rPr/>
              <a:t>Quota sampling</a:t>
            </a:r>
          </a:p>
          <a:p>
            <a:pPr lvl="1"/>
            <a:r>
              <a:rPr/>
              <a:t>Select samples based on predefined and heuristic quotas.</a:t>
            </a:r>
          </a:p>
          <a:p>
            <a:pPr lvl="1"/>
            <a:r>
              <a:rPr/>
              <a:t>Example: select 100 responses from all age groups, without considering the proportional representation of age groups.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Random Sampling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Simple Random Sampling</a:t>
            </a:r>
          </a:p>
          <a:p>
            <a:pPr lvl="1"/>
            <a:r>
              <a:rPr/>
              <a:t>All potential samples in the population have equal probabilities of being selected.</a:t>
            </a:r>
          </a:p>
          <a:p>
            <a:pPr lvl="1"/>
            <a:r>
              <a:rPr/>
              <a:t>Advantage: Easy to implement.</a:t>
            </a:r>
          </a:p>
          <a:p>
            <a:pPr lvl="1"/>
            <a:r>
              <a:rPr/>
              <a:t>Disadvantage: Rare or infrequent categories of data may not appear in the selection: if a class appears in 0.01% of the data and we randomly select 1% of the population, we may not get representation of this minority class.</a:t>
            </a:r>
          </a:p>
          <a:p>
            <a:pPr lvl="0"/>
            <a:r>
              <a:rPr/>
              <a:t>Stratified Sampling</a:t>
            </a:r>
          </a:p>
          <a:p>
            <a:pPr lvl="1"/>
            <a:r>
              <a:rPr/>
              <a:t>First, divide the population into groups we care about, then sample from each group separately.</a:t>
            </a:r>
          </a:p>
          <a:p>
            <a:pPr lvl="1"/>
            <a:r>
              <a:rPr/>
              <a:t>Each group is called a </a:t>
            </a:r>
            <a:r>
              <a:rPr i="1"/>
              <a:t>stratum</a:t>
            </a:r>
            <a:r>
              <a:rPr/>
              <a:t> and this method is called </a:t>
            </a:r>
            <a:r>
              <a:rPr i="1"/>
              <a:t>stratified sampling</a:t>
            </a:r>
            <a:r>
              <a:rPr/>
              <a:t>.</a:t>
            </a:r>
          </a:p>
          <a:p>
            <a:pPr lvl="1"/>
            <a:r>
              <a:rPr/>
              <a:t>Advantage: the distribution of groups in the population is reflected in the sample.</a:t>
            </a:r>
          </a:p>
          <a:p>
            <a:pPr lvl="1"/>
            <a:r>
              <a:rPr/>
              <a:t>Particularly important for selecting training, validation, and test sets.</a:t>
            </a:r>
          </a:p>
          <a:p>
            <a:pPr lvl="1"/>
            <a:r>
              <a:rPr/>
              <a:t>This method is not always possible (multilabel cases, for example).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Weighted Sampling</a:t>
            </a:r>
          </a:p>
          <a:p>
            <a:pPr lvl="1"/>
            <a:r>
              <a:rPr/>
              <a:t>Each sample is given a weight, which determines the probability of it being selected.</a:t>
            </a:r>
          </a:p>
          <a:p>
            <a:pPr lvl="1"/>
            <a:r>
              <a:rPr/>
              <a:t>This method allows us to leverage domain exertise.</a:t>
            </a:r>
          </a:p>
          <a:p>
            <a:pPr lvl="1"/>
            <a:r>
              <a:rPr/>
              <a:t>Can be used to adjust samples that are coming from a different distribution than the original data:</a:t>
            </a:r>
          </a:p>
          <a:p>
            <a:pPr lvl="2"/>
            <a:r>
              <a:rPr/>
              <a:t>Assume the data contains 25% red samples and 75% blue samples.</a:t>
            </a:r>
          </a:p>
          <a:p>
            <a:pPr lvl="2"/>
            <a:r>
              <a:rPr/>
              <a:t>We know that the actual distribution is closer to 50% red and 50% blue.</a:t>
            </a:r>
          </a:p>
          <a:p>
            <a:pPr lvl="2"/>
            <a:r>
              <a:rPr/>
              <a:t>We can apply red weights that are three times higher than blue weights.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Reservoir Sampling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Useful for streaming data where the concept of “universe” is difficult to implement.</a:t>
            </a:r>
          </a:p>
          <a:p>
            <a:pPr lvl="0"/>
            <a:r>
              <a:rPr/>
              <a:t>Motivation: we want samples from a Tweeter feed with equal probability.</a:t>
            </a:r>
          </a:p>
          <a:p>
            <a:pPr lvl="0"/>
            <a:r>
              <a:rPr/>
              <a:t>Objectives:</a:t>
            </a:r>
          </a:p>
          <a:p>
            <a:pPr lvl="1"/>
            <a:r>
              <a:rPr/>
              <a:t>Every tweet has an equal probability of being selected.</a:t>
            </a:r>
          </a:p>
          <a:p>
            <a:pPr lvl="1"/>
            <a:r>
              <a:rPr/>
              <a:t>You can stop the algorithm at any time and the tweets are sample with the correct probability.</a:t>
            </a:r>
          </a:p>
          <a:p>
            <a:pPr lvl="0"/>
            <a:r>
              <a:rPr/>
              <a:t>Reservoir sampling:</a:t>
            </a:r>
          </a:p>
          <a:p>
            <a:pPr lvl="1"/>
            <a:r>
              <a:rPr/>
              <a:t>Put the first k elements into the reservoir.</a:t>
            </a:r>
          </a:p>
          <a:p>
            <a:pPr lvl="1"/>
            <a:r>
              <a:rPr/>
              <a:t>For each incoming nth element, generate a random number i such that 1 ≤ i ≤ n.</a:t>
            </a:r>
          </a:p>
          <a:p>
            <a:pPr lvl="1"/>
            <a:r>
              <a:rPr/>
              <a:t>If 1 ≤ i ≤ k: replace the ith element in the reservoir with the nth element. Else, do nothing.</a:t>
            </a:r>
          </a:p>
          <a:p>
            <a:pPr lvl="0"/>
            <a:r>
              <a:rPr/>
              <a:t>Each incoming nth element has a k/n probability of being in the reservoir.</a:t>
            </a:r>
          </a:p>
        </p:txBody>
      </p:sp>
      <p:pic>
        <p:nvPicPr>
          <p:cNvPr descr="./img/reservoi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007100" y="3124200"/>
            <a:ext cx="4660900" cy="990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007100" y="5245100"/>
            <a:ext cx="46609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Reservoir Sampling (Huyen, 2021)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/>
          <a:lstStyle/>
          <a:p>
            <a:pPr lvl="0" indent="0" marL="0">
              <a:buNone/>
            </a:pPr>
            <a:r>
              <a:rPr/>
              <a:t>Labeling</a:t>
            </a:r>
          </a:p>
        </p:txBody>
      </p:sp>
    </p:spTree>
  </p:cSld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Metropolitan</Template>
  <TotalTime>13</TotalTime>
  <Words>22</Words>
  <Application>Microsoft Office PowerPoint</Application>
  <PresentationFormat>Widescreen</PresentationFormat>
  <Paragraphs>22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 Light</vt:lpstr>
      <vt:lpstr>Courier New</vt:lpstr>
      <vt:lpstr>Wingdings</vt:lpstr>
      <vt:lpstr>Metropolitan</vt:lpstr>
      <vt:lpstr>Title</vt:lpstr>
      <vt:lpstr>Title</vt:lpstr>
      <vt:lpstr>Title</vt:lpstr>
      <vt:lpstr>Title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Training</dc:title>
  <dc:creator>Jesús Calderón</dc:creator>
  <cp:keywords/>
  <dcterms:created xsi:type="dcterms:W3CDTF">2024-02-06T02:12:10Z</dcterms:created>
  <dcterms:modified xsi:type="dcterms:W3CDTF">2024-02-06T02:12:10Z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ubtitle">
    <vt:lpwstr>Production</vt:lpwstr>
  </property>
</Properties>
</file>