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42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08"/>
          <a:sy d="100" n="108"/>
        </p:scale>
        <p:origin x="594" y="7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9" Type="http://schemas.openxmlformats.org/officeDocument/2006/relationships/presProps" Target="presProps.xml" /><Relationship Id="rId3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E254DF-DAF9-438F-92A9-B044143B9B02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b="0" sz="103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120" sz="40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30188" latinLnBrk="0" marL="230188" rtl="0">
        <a:lnSpc>
          <a:spcPct val="114000"/>
        </a:lnSpc>
        <a:spcBef>
          <a:spcPts val="1300"/>
        </a:spcBef>
        <a:buFont charset="0" panose="020B0604020202020204" pitchFamily="34" typeface="Arial"/>
        <a:buChar char="•"/>
        <a:defRPr kern="1200" sz="14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230188" latinLnBrk="0" marL="346075" rtl="0">
        <a:lnSpc>
          <a:spcPct val="114000"/>
        </a:lnSpc>
        <a:spcBef>
          <a:spcPts val="600"/>
        </a:spcBef>
        <a:buFont charset="0" panose="02070309020205020404" pitchFamily="49" typeface="Courier New"/>
        <a:buChar char="o"/>
        <a:defRPr kern="1200" sz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201613" latinLnBrk="0" marL="547688" rtl="0">
        <a:lnSpc>
          <a:spcPct val="114000"/>
        </a:lnSpc>
        <a:spcBef>
          <a:spcPts val="600"/>
        </a:spcBef>
        <a:buFont charset="2" panose="05000000000000000000" pitchFamily="2" typeface="Wingdings"/>
        <a:buChar char="§"/>
        <a:defRPr i="1" kern="1200" sz="11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38113" latinLnBrk="0" marL="822325" rtl="0">
        <a:lnSpc>
          <a:spcPct val="114000"/>
        </a:lnSpc>
        <a:spcBef>
          <a:spcPts val="600"/>
        </a:spcBef>
        <a:buFont charset="2" panose="05000000000000000000" pitchFamily="2" typeface="Wingdings"/>
        <a:buChar char="q"/>
        <a:defRPr kern="1200" sz="105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563" latinLnBrk="0" marL="1096963" rtl="0">
        <a:lnSpc>
          <a:spcPct val="114000"/>
        </a:lnSpc>
        <a:spcBef>
          <a:spcPts val="600"/>
        </a:spcBef>
        <a:buFont charset="2" panose="05000000000000000000" pitchFamily="2" typeface="Wingdings"/>
        <a:buChar char="v"/>
        <a:defRPr kern="1200" sz="1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0000" rtl="0">
        <a:lnSpc>
          <a:spcPct val="85000"/>
        </a:lnSpc>
        <a:spcBef>
          <a:spcPts val="600"/>
        </a:spcBef>
        <a:buFont charset="0" pitchFamily="34" typeface="Arial"/>
        <a:buChar char=" "/>
        <a:defRPr kern="1200"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4" Type="http://schemas.openxmlformats.org/officeDocument/2006/relationships/hyperlink" Target="https://www.datascience-pm.com/crisp-dm-2/" TargetMode="Externa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ML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1</a:t>
            </a:r>
            <a:br/>
            <a:br/>
            <a:r>
              <a:rPr/>
              <a:t>Jesús Calderón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to Use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business problem is not the same as a ML problem.</a:t>
            </a:r>
          </a:p>
          <a:p>
            <a:pPr lvl="1"/>
            <a:r>
              <a:rPr/>
              <a:t>Generally, business will be concerned with profit maximization (directly or indirectly): increasing sales, cutting costs, enhance customer satisfaction, reduce churn, increase time on website, etc.</a:t>
            </a:r>
          </a:p>
          <a:p>
            <a:pPr lvl="1"/>
            <a:r>
              <a:rPr/>
              <a:t>The objective of a ML method is to enhance performance of the task, given more data.</a:t>
            </a:r>
          </a:p>
          <a:p>
            <a:pPr lvl="1"/>
            <a:r>
              <a:rPr/>
              <a:t>Optimising ML performance metrics does not automatically translate to optimising business performance.</a:t>
            </a:r>
          </a:p>
          <a:p>
            <a:pPr lvl="0"/>
            <a:r>
              <a:rPr/>
              <a:t>Some of the most popular business applications of ML are in areas where business and ML performance overlap: fraud detection, recommender systems, 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“Machine learning is an approach to (1) learn (2) complex patterns from (3) existing data and use these patterns to make (4) predictions on (5) unseed data.”</a:t>
            </a:r>
          </a:p>
          <a:p>
            <a:pPr lvl="0" indent="0" marL="0">
              <a:buNone/>
            </a:pPr>
            <a:r>
              <a:rPr/>
              <a:t>(Huyen, 2022)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ML System Design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Characteristics of ML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Learn:</a:t>
            </a:r>
          </a:p>
          <a:p>
            <a:pPr lvl="1"/>
            <a:r>
              <a:rPr/>
              <a:t>The system can learn autonomously.</a:t>
            </a:r>
          </a:p>
          <a:p>
            <a:pPr lvl="1"/>
            <a:r>
              <a:rPr/>
              <a:t>Given a series of inputs, the system learns how to produce outputs.</a:t>
            </a:r>
          </a:p>
          <a:p>
            <a:pPr lvl="1"/>
            <a:r>
              <a:rPr/>
              <a:t>Not every ML model can learn any hypothesis; more complex models will tend to be more flexible.</a:t>
            </a:r>
          </a:p>
          <a:p>
            <a:pPr lvl="0"/>
            <a:r>
              <a:rPr/>
              <a:t>Complex patterns</a:t>
            </a:r>
          </a:p>
          <a:p>
            <a:pPr lvl="1"/>
            <a:r>
              <a:rPr/>
              <a:t>There are patterns to learn, and they are complex.</a:t>
            </a:r>
          </a:p>
          <a:p>
            <a:pPr lvl="1"/>
            <a:r>
              <a:rPr/>
              <a:t>ML solutions are only useful if there are patterns.</a:t>
            </a:r>
          </a:p>
          <a:p>
            <a:pPr lvl="1"/>
            <a:r>
              <a:rPr/>
              <a:t>Simple patterns could be learned, but the cost of applying ML may be unreasonable.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Existing data</a:t>
            </a:r>
          </a:p>
          <a:p>
            <a:pPr lvl="1"/>
            <a:r>
              <a:rPr/>
              <a:t>Data is available , or it’s possbile to collect data.</a:t>
            </a:r>
          </a:p>
          <a:p>
            <a:pPr lvl="1"/>
            <a:r>
              <a:rPr/>
              <a:t>Out of domain predictions may fail because of lack of training data.</a:t>
            </a:r>
          </a:p>
          <a:p>
            <a:pPr lvl="1"/>
            <a:r>
              <a:rPr/>
              <a:t>Online (real-time) learning systems could be deployed and trained using production data.</a:t>
            </a:r>
          </a:p>
          <a:p>
            <a:pPr lvl="0"/>
            <a:r>
              <a:rPr/>
              <a:t>Predictions</a:t>
            </a:r>
          </a:p>
          <a:p>
            <a:pPr lvl="1"/>
            <a:r>
              <a:rPr/>
              <a:t>ML algorithms will generate predictions, therefore the problem to solve should be predictive in nature.</a:t>
            </a:r>
          </a:p>
          <a:p>
            <a:pPr lvl="1"/>
            <a:r>
              <a:rPr/>
              <a:t>A prediction could be about a future event (forecast) or an event that is difficult to observe (e.g., fraud detection or clustering).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Characteristics of ML Use Cases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Unseen data</a:t>
            </a:r>
          </a:p>
          <a:p>
            <a:pPr lvl="1"/>
            <a:r>
              <a:rPr/>
              <a:t>Unseen data shares pattern with the training data.</a:t>
            </a:r>
          </a:p>
          <a:p>
            <a:pPr lvl="1"/>
            <a:r>
              <a:rPr/>
              <a:t>The learning method generalizes reasonably well on testing data.</a:t>
            </a:r>
          </a:p>
          <a:p>
            <a:pPr lvl="0"/>
            <a:r>
              <a:rPr/>
              <a:t>It’s repetitive</a:t>
            </a:r>
          </a:p>
          <a:p>
            <a:pPr lvl="1"/>
            <a:r>
              <a:rPr/>
              <a:t>ML algorithms perform better with experience: repetitive tasks afford such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cost of wrong predictions is cheap.</a:t>
            </a:r>
          </a:p>
          <a:p>
            <a:pPr lvl="1"/>
            <a:r>
              <a:rPr/>
              <a:t>Achieving perfect performance may not be possible.</a:t>
            </a:r>
          </a:p>
          <a:p>
            <a:pPr lvl="1"/>
            <a:r>
              <a:rPr/>
              <a:t>Human-level performance or better could be achieved.</a:t>
            </a:r>
          </a:p>
          <a:p>
            <a:pPr lvl="0"/>
            <a:r>
              <a:rPr/>
              <a:t>It’s at scale</a:t>
            </a:r>
          </a:p>
          <a:p>
            <a:pPr lvl="1"/>
            <a:r>
              <a:rPr/>
              <a:t>Upfront costs are involved: infrastructure, staff, DevOps.</a:t>
            </a:r>
          </a:p>
          <a:p>
            <a:pPr lvl="1"/>
            <a:r>
              <a:rPr/>
              <a:t>Setting up an ML system caters to many ML concurrently.</a:t>
            </a:r>
          </a:p>
          <a:p>
            <a:pPr lvl="0"/>
            <a:r>
              <a:rPr/>
              <a:t>Patterns are constantly changing</a:t>
            </a:r>
          </a:p>
          <a:p>
            <a:pPr lvl="1"/>
            <a:r>
              <a:rPr/>
              <a:t>Hard-coded solutions can become stale and outdated.</a:t>
            </a:r>
          </a:p>
          <a:p>
            <a:pPr lvl="1"/>
            <a:r>
              <a:rPr/>
              <a:t>The environment in which the ML system operates changes: economics, social behaviour, trends, etc.</a:t>
            </a:r>
          </a:p>
          <a:p>
            <a:pPr lvl="1"/>
            <a:r>
              <a:rPr/>
              <a:t>Feed-back: the ML system informs a company’s actions, which in turn affects interactions with the external environment.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 Systems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ML methods are not ML systems: the learning method needs to be applied to data, assessed, tuned, deployed, governed, and so on.</a:t>
            </a:r>
          </a:p>
          <a:p>
            <a:pPr lvl="0"/>
            <a:r>
              <a:rPr/>
              <a:t>ML system design is a system approach to MLOps, i.e., we will consider the system holistically, including:</a:t>
            </a:r>
          </a:p>
          <a:p>
            <a:pPr lvl="1"/>
            <a:r>
              <a:rPr/>
              <a:t>Business requirements.</a:t>
            </a:r>
          </a:p>
          <a:p>
            <a:pPr lvl="1"/>
            <a:r>
              <a:rPr/>
              <a:t>Data stack.</a:t>
            </a:r>
          </a:p>
          <a:p>
            <a:pPr lvl="1"/>
            <a:r>
              <a:rPr/>
              <a:t>Infrastructure.</a:t>
            </a:r>
          </a:p>
          <a:p>
            <a:pPr lvl="1"/>
            <a:r>
              <a:rPr/>
              <a:t>Deployment.</a:t>
            </a:r>
          </a:p>
          <a:p>
            <a:pPr lvl="1"/>
            <a:r>
              <a:rPr/>
              <a:t>Monitoring.</a:t>
            </a:r>
          </a:p>
          <a:p>
            <a:pPr lvl="0"/>
            <a:r>
              <a:rPr/>
              <a:t>MLOps: a set of tools and best practices for bringing ML into production.</a:t>
            </a:r>
          </a:p>
        </p:txBody>
      </p:sp>
      <p:pic>
        <p:nvPicPr>
          <p:cNvPr descr="./img/ml_infra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806700"/>
            <a:ext cx="4660900" cy="16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(Sculley, 2019)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is ML in Production Different?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 in Research vs Production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3100" y="2006600"/>
          <a:ext cx="107442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581400"/>
                <a:gridCol w="3581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State-of-the-art model performance on benchmark datasets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Different stakeholders have different requirements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Computational priority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 training, high 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 inference, low latency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Constantly shifting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Fairness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Often not a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Must be considered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Interpretability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Often not a focus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Must be considered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and ML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Different stakeholders require different things:</a:t>
            </a:r>
          </a:p>
          <a:p>
            <a:pPr lvl="1"/>
            <a:r>
              <a:rPr/>
              <a:t>ML engineers: increase performance or efficiency of recommender system.</a:t>
            </a:r>
          </a:p>
          <a:p>
            <a:pPr lvl="1"/>
            <a:r>
              <a:rPr/>
              <a:t>Sales: recommend more profitable options.</a:t>
            </a:r>
          </a:p>
          <a:p>
            <a:pPr lvl="1"/>
            <a:r>
              <a:rPr/>
              <a:t>Product: reduce latency.</a:t>
            </a:r>
          </a:p>
          <a:p>
            <a:pPr lvl="1"/>
            <a:r>
              <a:rPr/>
              <a:t>Platform: stability.</a:t>
            </a:r>
          </a:p>
          <a:p>
            <a:pPr lvl="1"/>
            <a:r>
              <a:rPr/>
              <a:t>Manager: control costs.</a:t>
            </a:r>
          </a:p>
          <a:p>
            <a:pPr lvl="0"/>
            <a:r>
              <a:rPr/>
              <a:t>Computational priorities</a:t>
            </a:r>
          </a:p>
          <a:p>
            <a:pPr lvl="1"/>
            <a:r>
              <a:rPr/>
              <a:t>During model development:</a:t>
            </a:r>
          </a:p>
          <a:p>
            <a:pPr lvl="2"/>
            <a:r>
              <a:rPr/>
              <a:t>Training is the bottleneck.</a:t>
            </a:r>
          </a:p>
          <a:p>
            <a:pPr lvl="2"/>
            <a:r>
              <a:rPr/>
              <a:t>Throughput, the number of cases processed, should be maximized.</a:t>
            </a:r>
          </a:p>
          <a:p>
            <a:pPr lvl="1"/>
            <a:r>
              <a:rPr/>
              <a:t>In production:</a:t>
            </a:r>
          </a:p>
          <a:p>
            <a:pPr lvl="2"/>
            <a:r>
              <a:rPr/>
              <a:t>Fast inference is desireable.</a:t>
            </a:r>
          </a:p>
          <a:p>
            <a:pPr lvl="2"/>
            <a:r>
              <a:rPr/>
              <a:t>Latency, the time between a query is received and it is addressed, should be minimized.</a:t>
            </a:r>
          </a:p>
          <a:p>
            <a:pPr lvl="2"/>
            <a:r>
              <a:rPr/>
              <a:t>Latency is usually measured using percentiles of time elapsed (e.g., 99th percentile should be below X ms.)</a:t>
            </a:r>
          </a:p>
        </p:txBody>
      </p:sp>
      <p:pic>
        <p:nvPicPr>
          <p:cNvPr descr="./img/latency_through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98700"/>
            <a:ext cx="46609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2022)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and ML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Different stakeholders require different things:</a:t>
            </a:r>
          </a:p>
          <a:p>
            <a:pPr lvl="1"/>
            <a:r>
              <a:rPr/>
              <a:t>ML engineers: increase performance or efficiency of recommender system.</a:t>
            </a:r>
          </a:p>
          <a:p>
            <a:pPr lvl="1"/>
            <a:r>
              <a:rPr/>
              <a:t>Sales: recommend more profitable options.</a:t>
            </a:r>
          </a:p>
          <a:p>
            <a:pPr lvl="1"/>
            <a:r>
              <a:rPr/>
              <a:t>Product: reduce latency.</a:t>
            </a:r>
          </a:p>
          <a:p>
            <a:pPr lvl="1"/>
            <a:r>
              <a:rPr/>
              <a:t>Platform: stability.</a:t>
            </a:r>
          </a:p>
          <a:p>
            <a:pPr lvl="1"/>
            <a:r>
              <a:rPr/>
              <a:t>Manager: control costs.</a:t>
            </a:r>
          </a:p>
          <a:p>
            <a:pPr lvl="0"/>
            <a:r>
              <a:rPr/>
              <a:t>Computational priorities</a:t>
            </a:r>
          </a:p>
          <a:p>
            <a:pPr lvl="1"/>
            <a:r>
              <a:rPr/>
              <a:t>During model development:</a:t>
            </a:r>
          </a:p>
          <a:p>
            <a:pPr lvl="2"/>
            <a:r>
              <a:rPr/>
              <a:t>Training is the bottleneck.</a:t>
            </a:r>
          </a:p>
          <a:p>
            <a:pPr lvl="2"/>
            <a:r>
              <a:rPr/>
              <a:t>Throughput, the number of cases processed, should be maximized.</a:t>
            </a:r>
          </a:p>
          <a:p>
            <a:pPr lvl="1"/>
            <a:r>
              <a:rPr/>
              <a:t>In production:</a:t>
            </a:r>
          </a:p>
          <a:p>
            <a:pPr lvl="2"/>
            <a:r>
              <a:rPr/>
              <a:t>Fast inference is desireable.</a:t>
            </a:r>
          </a:p>
          <a:p>
            <a:pPr lvl="2"/>
            <a:r>
              <a:rPr/>
              <a:t>Latency, the time between a query is received and it is addressed, should be minimized.</a:t>
            </a:r>
          </a:p>
          <a:p>
            <a:pPr lvl="2"/>
            <a:r>
              <a:rPr/>
              <a:t>Latency is usually measured using percentiles of time elapsed (e.g., 99th percentile should be below X ms.)</a:t>
            </a:r>
          </a:p>
        </p:txBody>
      </p:sp>
      <p:pic>
        <p:nvPicPr>
          <p:cNvPr descr="./img/latency_throughp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298700"/>
            <a:ext cx="46609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2022)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and ML Objectives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</a:t>
            </a:r>
          </a:p>
          <a:p>
            <a:pPr lvl="1"/>
            <a:r>
              <a:rPr/>
              <a:t>Data quality.</a:t>
            </a:r>
          </a:p>
          <a:p>
            <a:pPr lvl="1"/>
            <a:r>
              <a:rPr/>
              <a:t>Historical vs constantly generated data.</a:t>
            </a:r>
          </a:p>
          <a:p>
            <a:pPr lvl="0"/>
            <a:r>
              <a:rPr/>
              <a:t>Fairness</a:t>
            </a:r>
          </a:p>
          <a:p>
            <a:pPr lvl="1"/>
            <a:r>
              <a:rPr/>
              <a:t>Fair and ethical decision-making is a key requirement.</a:t>
            </a:r>
          </a:p>
          <a:p>
            <a:pPr lvl="1"/>
            <a:r>
              <a:rPr/>
              <a:t>ML algorithms make predictions based on encodings of past observations: they can perpetuate the biases in the data and more.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Explainability</a:t>
            </a:r>
          </a:p>
          <a:p>
            <a:pPr lvl="1"/>
            <a:r>
              <a:rPr/>
              <a:t>Trust.</a:t>
            </a:r>
          </a:p>
          <a:p>
            <a:pPr lvl="1"/>
            <a:r>
              <a:rPr/>
              <a:t>Legal requirements.</a:t>
            </a:r>
          </a:p>
          <a:p>
            <a:pPr lvl="1"/>
            <a:r>
              <a:rPr/>
              <a:t>Informativeness: in addition to predictions, we require feature importance and other information about or results.</a:t>
            </a:r>
          </a:p>
          <a:p>
            <a:pPr lvl="1"/>
            <a:r>
              <a:rPr/>
              <a:t>Transferrability: can learning from a scenario be applied to other scenarios?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 vs Traditional Software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Requirements of ML Systems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Lead Time to Production</a:t>
            </a:r>
          </a:p>
        </p:txBody>
      </p:sp>
      <p:pic>
        <p:nvPicPr>
          <p:cNvPr descr="./img/time_to_produ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2006600"/>
            <a:ext cx="628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57800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2022)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Data-Intensive Applications</a:t>
            </a:r>
          </a:p>
        </p:txBody>
      </p:sp>
      <p:pic>
        <p:nvPicPr>
          <p:cNvPr descr="./img/data_intensive_produc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993900"/>
            <a:ext cx="2476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(Kleppmann, 2017)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Many applications today are data-intensive, instead of compute-intensive.</a:t>
            </a:r>
          </a:p>
          <a:p>
            <a:pPr lvl="1"/>
            <a:r>
              <a:rPr/>
              <a:t>The limit factor is data and not computation.</a:t>
            </a:r>
          </a:p>
          <a:p>
            <a:pPr lvl="1"/>
            <a:r>
              <a:rPr/>
              <a:t>Concerns: amount of data, compleixty of data, and speed at which it changes.</a:t>
            </a:r>
          </a:p>
          <a:p>
            <a:pPr lvl="0"/>
            <a:r>
              <a:rPr/>
              <a:t>ML Systems tend to be embedded in data-intensive applications.</a:t>
            </a:r>
          </a:p>
          <a:p>
            <a:pPr lvl="0" indent="0" marL="0">
              <a:buNone/>
            </a:pPr>
            <a:r>
              <a:rPr/>
              <a:t>(Kleppmann, 2017)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Fundamental Requirements of ML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Reliability</a:t>
            </a:r>
            <a:r>
              <a:rPr/>
              <a:t>: The system should continue to perform the correct function at the desired level of performance even in the face of adversity.</a:t>
            </a:r>
          </a:p>
          <a:p>
            <a:pPr lvl="1"/>
            <a:r>
              <a:rPr/>
              <a:t>May require reporting uncertainty of results.</a:t>
            </a:r>
          </a:p>
          <a:p>
            <a:pPr lvl="1"/>
            <a:r>
              <a:rPr/>
              <a:t>Remove “silent failures”: the system should alert the users of unexpected conditions.</a:t>
            </a:r>
          </a:p>
          <a:p>
            <a:pPr lvl="1"/>
            <a:r>
              <a:rPr/>
              <a:t>If all else fails, shut down gracefully (e.g., close connections, log errors, alert downstream processes, etc.)</a:t>
            </a:r>
          </a:p>
          <a:p>
            <a:pPr lvl="0"/>
            <a:r>
              <a:rPr b="1"/>
              <a:t>Scalability</a:t>
            </a:r>
            <a:r>
              <a:rPr/>
              <a:t> to ensure possibility of growth:</a:t>
            </a:r>
          </a:p>
          <a:p>
            <a:pPr lvl="1"/>
            <a:r>
              <a:rPr/>
              <a:t>Increase complexity.</a:t>
            </a:r>
          </a:p>
          <a:p>
            <a:pPr lvl="1"/>
            <a:r>
              <a:rPr/>
              <a:t>Traffic volume or throughput.</a:t>
            </a:r>
          </a:p>
          <a:p>
            <a:pPr lvl="1"/>
            <a:r>
              <a:rPr/>
              <a:t>Model count.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Maintainability</a:t>
            </a:r>
            <a:r>
              <a:rPr/>
              <a:t> to allow different contributors to work productively on the same system:</a:t>
            </a:r>
          </a:p>
          <a:p>
            <a:pPr lvl="1"/>
            <a:r>
              <a:rPr/>
              <a:t>Maintain existing capacities.</a:t>
            </a:r>
          </a:p>
          <a:p>
            <a:pPr lvl="1"/>
            <a:r>
              <a:rPr/>
              <a:t>Expand to new use cases.</a:t>
            </a:r>
          </a:p>
          <a:p>
            <a:pPr lvl="0"/>
            <a:r>
              <a:rPr b="1"/>
              <a:t>Adaptability</a:t>
            </a:r>
            <a:r>
              <a:rPr/>
              <a:t> to shifting data distributions and business requirements.</a:t>
            </a:r>
          </a:p>
          <a:p>
            <a:pPr lvl="1"/>
            <a:r>
              <a:rPr/>
              <a:t>System should allow discovering aspects for performance improvements.</a:t>
            </a:r>
          </a:p>
          <a:p>
            <a:pPr lvl="1"/>
            <a:r>
              <a:rPr/>
              <a:t>Allow updates without service interruptions.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Iterative Process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Developing ML Systems</a:t>
            </a:r>
          </a:p>
        </p:txBody>
      </p:sp>
      <p:pic>
        <p:nvPicPr>
          <p:cNvPr descr="./img/iterative_proc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993900"/>
            <a:ext cx="3784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(Huyen, 2022)</a:t>
            </a:r>
          </a:p>
        </p:txBody>
      </p:sp>
      <p:pic>
        <p:nvPicPr>
          <p:cNvPr descr="./img/CRISP-D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50000" y="1993900"/>
            <a:ext cx="39751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CRISP-DM (c. 1999): have things changed that much? (</a:t>
            </a:r>
            <a:r>
              <a:rPr>
                <a:hlinkClick r:id="rId4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Framing ML Problems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Course Introduction</a:t>
            </a:r>
          </a:p>
          <a:p>
            <a:pPr lvl="0" indent="0" marL="0">
              <a:buNone/>
            </a:pPr>
            <a:r>
              <a:rPr b="1"/>
              <a:t>1.1 Overview of ML Systems</a:t>
            </a:r>
          </a:p>
          <a:p>
            <a:pPr lvl="0"/>
            <a:r>
              <a:rPr/>
              <a:t>When to Use ML</a:t>
            </a:r>
          </a:p>
          <a:p>
            <a:pPr lvl="0"/>
            <a:r>
              <a:rPr/>
              <a:t>ML in Production</a:t>
            </a:r>
          </a:p>
          <a:p>
            <a:pPr lvl="0"/>
            <a:r>
              <a:rPr/>
              <a:t>ML vs Traditional Software</a:t>
            </a:r>
          </a:p>
          <a:p>
            <a:pPr lvl="0" indent="0" marL="0">
              <a:buNone/>
            </a:pPr>
            <a:r>
              <a:rPr b="1"/>
              <a:t>1.2 Introduction to ML System Design</a:t>
            </a:r>
          </a:p>
          <a:p>
            <a:pPr lvl="0"/>
            <a:r>
              <a:rPr/>
              <a:t>Business and ML Objectives</a:t>
            </a:r>
          </a:p>
          <a:p>
            <a:pPr lvl="0"/>
            <a:r>
              <a:rPr/>
              <a:t>Requirements of Data-Driven Products</a:t>
            </a:r>
          </a:p>
          <a:p>
            <a:pPr lvl="0"/>
            <a:r>
              <a:rPr/>
              <a:t>Iterative Process</a:t>
            </a:r>
          </a:p>
          <a:p>
            <a:pPr lvl="0"/>
            <a:r>
              <a:rPr/>
              <a:t>Framing ML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Discussion: Setting Up a Code Repository</a:t>
            </a:r>
          </a:p>
          <a:p>
            <a:pPr lvl="0"/>
            <a:r>
              <a:rPr/>
              <a:t>Sign up for a GitHub Account</a:t>
            </a:r>
          </a:p>
          <a:p>
            <a:pPr lvl="0"/>
            <a:r>
              <a:rPr/>
              <a:t>Install Git.</a:t>
            </a:r>
          </a:p>
          <a:p>
            <a:pPr lvl="0"/>
            <a:r>
              <a:rPr/>
              <a:t>Setup SSH Key.</a:t>
            </a:r>
          </a:p>
          <a:p>
            <a:pPr lvl="0"/>
            <a:r>
              <a:rPr/>
              <a:t>Create a Repository.</a:t>
            </a:r>
          </a:p>
          <a:p>
            <a:pPr lvl="0"/>
            <a:r>
              <a:rPr/>
              <a:t>Branching Strategies</a:t>
            </a:r>
          </a:p>
          <a:p>
            <a:pPr lvl="0"/>
            <a:r>
              <a:rPr/>
              <a:t>Commit Messages.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Specifics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Machine Learning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ML: An Illustration</a:t>
            </a:r>
          </a:p>
        </p:txBody>
      </p:sp>
      <p:pic>
        <p:nvPicPr>
          <p:cNvPr descr="./img/learning_process_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ML: An Illustration</a:t>
            </a:r>
          </a:p>
        </p:txBody>
      </p:sp>
      <p:pic>
        <p:nvPicPr>
          <p:cNvPr descr="./img/learning_process_prepay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2006600"/>
            <a:ext cx="63881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Machine Learning (ML)?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 computer program is said to learn from experience </a:t>
            </a:r>
            <a:r>
              <a:rPr i="1"/>
              <a:t>E</a:t>
            </a:r>
            <a:r>
              <a:rPr/>
              <a:t> with respect to some class of tasks </a:t>
            </a:r>
            <a:r>
              <a:rPr i="1"/>
              <a:t>T</a:t>
            </a:r>
            <a:r>
              <a:rPr/>
              <a:t> and performance measure </a:t>
            </a:r>
            <a:r>
              <a:rPr i="1"/>
              <a:t>P</a:t>
            </a:r>
            <a:r>
              <a:rPr/>
              <a:t>, if its performance at tasks in </a:t>
            </a:r>
            <a:r>
              <a:rPr i="1"/>
              <a:t>T</a:t>
            </a:r>
            <a:r>
              <a:rPr/>
              <a:t>, as measured by </a:t>
            </a:r>
            <a:r>
              <a:rPr i="1"/>
              <a:t>P</a:t>
            </a:r>
            <a:r>
              <a:rPr/>
              <a:t>, improves with experience </a:t>
            </a:r>
            <a:r>
              <a:rPr i="1"/>
              <a:t>E</a:t>
            </a:r>
            <a:r>
              <a:rPr/>
              <a:t>.”</a:t>
            </a:r>
          </a:p>
          <a:p>
            <a:pPr lvl="0" indent="0" marL="0">
              <a:buNone/>
            </a:pPr>
            <a:r>
              <a:rPr/>
              <a:t>(Mitchel, 1997)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 is a collection of methods that allow a computer to:</a:t>
            </a:r>
          </a:p>
          <a:p>
            <a:pPr lvl="0"/>
            <a:r>
              <a:rPr b="1"/>
              <a:t>Learn autonomously</a:t>
            </a:r>
            <a:r>
              <a:rPr/>
              <a:t> to perform a task based on a set of examples and without being explicitly programmed to perform the task.</a:t>
            </a:r>
          </a:p>
          <a:p>
            <a:pPr lvl="0"/>
            <a:r>
              <a:rPr b="1"/>
              <a:t>Gain from experience</a:t>
            </a:r>
            <a:r>
              <a:rPr/>
              <a:t> such that the method performs better in the measure that it observes additional examples.</a:t>
            </a:r>
          </a:p>
          <a:p>
            <a:pPr lvl="0"/>
            <a:r>
              <a:rPr b="1"/>
              <a:t>Generalize results</a:t>
            </a:r>
            <a:r>
              <a:rPr/>
              <a:t> beyond the data used for training the method.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ML is used when a task is too complex or too impractical to program explicitly.</a:t>
            </a:r>
          </a:p>
          <a:p>
            <a:pPr lvl="0"/>
            <a:r>
              <a:rPr/>
              <a:t>When applied successfully, ML will enable:</a:t>
            </a:r>
          </a:p>
          <a:p>
            <a:pPr lvl="1"/>
            <a:r>
              <a:rPr/>
              <a:t>Greater scale: automation.</a:t>
            </a:r>
          </a:p>
          <a:p>
            <a:pPr lvl="1"/>
            <a:r>
              <a:rPr/>
              <a:t>Better performance.</a:t>
            </a:r>
          </a:p>
          <a:p>
            <a:pPr lvl="1"/>
            <a:r>
              <a:rPr/>
              <a:t>Doing things that were not possible before.</a:t>
            </a:r>
          </a:p>
        </p:txBody>
      </p:sp>
      <p:pic>
        <p:nvPicPr>
          <p:cNvPr descr="./img/object_detectio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07100" y="2565400"/>
            <a:ext cx="46609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Systems</dc:title>
  <dc:creator>Jesús Calderón</dc:creator>
  <cp:keywords/>
  <dcterms:created xsi:type="dcterms:W3CDTF">2024-02-01T23:53:49Z</dcterms:created>
  <dcterms:modified xsi:type="dcterms:W3CDTF">2024-02-01T23:53:49Z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Session 1</vt:lpwstr>
  </property>
</Properties>
</file>