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C5A1-87B1-4585-AEF8-35678BE9CE54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609D-C315-43A6-8DBC-F6613AEFD6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1 -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1 - Introduction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science-pm.com/crisp-dm-2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Introduction to ML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to Use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 business problem is not the same as an ML problem.</a:t>
            </a:r>
          </a:p>
          <a:p>
            <a:pPr lvl="1"/>
            <a:r>
              <a:t>Generally, a business will be concerned with profit maximization (directly or indirectly): increasing sales, cutting costs, enhancing customer satisfaction, reducing churn, increasing time on the website, etc.</a:t>
            </a:r>
          </a:p>
          <a:p>
            <a:pPr lvl="1"/>
            <a:r>
              <a:t>The objective of an ML method is to enhance the performance of the task, given more data.</a:t>
            </a:r>
          </a:p>
          <a:p>
            <a:pPr lvl="1"/>
            <a:r>
              <a:t>Optimising ML performance metrics does not automatically translate to optimizing business performance.</a:t>
            </a:r>
          </a:p>
          <a:p>
            <a:pPr lvl="0"/>
            <a:r>
              <a:t>Some of the most popular business applications of ML are in areas where business and ML performance overlap: fraud detection, recommender systems,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“Machine learning is an approach to (1) learn (2) complex patterns from (3) existing data and use these patterns to make (4) predictions on (5) unseen data.”</a:t>
            </a:r>
          </a:p>
          <a:p>
            <a:pPr marL="0" lvl="0" indent="0">
              <a:buNone/>
            </a:pPr>
            <a:r>
              <a:t>(Huyen,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BDFF-5258-3934-F393-0AFEF298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34B1-F299-2602-5227-7A0004B0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40A1-4FF7-6A87-3067-DBA8C04C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Design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6921A-8348-BF53-7CA3-775C9F97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0A644-8F52-8D5F-2821-1F07D4D2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9D855-AF92-5207-46C2-D409ED31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ML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Learn:</a:t>
            </a:r>
          </a:p>
          <a:p>
            <a:pPr lvl="1"/>
            <a:r>
              <a:t>The system can learn autonomously.</a:t>
            </a:r>
          </a:p>
          <a:p>
            <a:pPr lvl="1"/>
            <a:r>
              <a:t>Given a series of inputs, the system learns how to produce outputs.</a:t>
            </a:r>
          </a:p>
          <a:p>
            <a:pPr lvl="1"/>
            <a:r>
              <a:t>Not every ML model can learn any hypothesis; more complex models will tend to be more flexible.</a:t>
            </a:r>
          </a:p>
          <a:p>
            <a:pPr lvl="0"/>
            <a:r>
              <a:t>Complex patterns</a:t>
            </a:r>
          </a:p>
          <a:p>
            <a:pPr lvl="1"/>
            <a:r>
              <a:t>There are patterns to learn, and they are complex.</a:t>
            </a:r>
          </a:p>
          <a:p>
            <a:pPr lvl="1"/>
            <a:r>
              <a:t>ML solutions are only helpful if there are patterns.</a:t>
            </a:r>
          </a:p>
          <a:p>
            <a:pPr lvl="1"/>
            <a:r>
              <a:t>Simple patterns could be learned, but the cost of applying ML may be unreasonable.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Existing data</a:t>
            </a:r>
          </a:p>
          <a:p>
            <a:pPr lvl="1"/>
            <a:r>
              <a:t>Data is available, or it is possible to collect data.</a:t>
            </a:r>
          </a:p>
          <a:p>
            <a:pPr lvl="1"/>
            <a:r>
              <a:t>Out-of-domain predictions may fail because of a lack of training data.</a:t>
            </a:r>
          </a:p>
          <a:p>
            <a:pPr lvl="1"/>
            <a:r>
              <a:t>Online (real-time) learning systems could be deployed and trained using production data.</a:t>
            </a:r>
          </a:p>
          <a:p>
            <a:pPr lvl="0"/>
            <a:r>
              <a:t>Predictions</a:t>
            </a:r>
          </a:p>
          <a:p>
            <a:pPr lvl="1"/>
            <a:r>
              <a:t>ML algorithms will generate predictions. Therefore, the problem to solve should be predictive.</a:t>
            </a:r>
          </a:p>
          <a:p>
            <a:pPr lvl="1"/>
            <a:r>
              <a:t>A prediction could be about a future event (forecast) or an event that is difficult to observe (e.g., fraud detection or clustering).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3369-ED8C-CA5C-D4F6-EEE8F713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146F-0A3A-67CB-55D2-A33CB7C9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F435-E86E-07F2-F6A8-8789A0A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Characteristics of ML Use Cases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Unseen data</a:t>
            </a:r>
          </a:p>
          <a:p>
            <a:pPr lvl="1"/>
            <a:r>
              <a:t>Unseen data shares patterns with the training data.</a:t>
            </a:r>
          </a:p>
          <a:p>
            <a:pPr lvl="1"/>
            <a:r>
              <a:t>The learning method generalizes reasonably well on testing data.</a:t>
            </a:r>
          </a:p>
          <a:p>
            <a:pPr lvl="0"/>
            <a:r>
              <a:t>It is repetitive</a:t>
            </a:r>
          </a:p>
          <a:p>
            <a:pPr lvl="1"/>
            <a:r>
              <a:t>ML algorithms perform better with experience: repetitive tasks afford such experience.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The cost of wrong predictions is cheap.</a:t>
            </a:r>
          </a:p>
          <a:p>
            <a:pPr lvl="1"/>
            <a:r>
              <a:t>Achieving perfect performance may not be possible.</a:t>
            </a:r>
          </a:p>
          <a:p>
            <a:pPr lvl="1"/>
            <a:r>
              <a:t>Human-level performance or better could be achieved.</a:t>
            </a:r>
          </a:p>
          <a:p>
            <a:pPr lvl="0"/>
            <a:r>
              <a:t>It’s at scale</a:t>
            </a:r>
          </a:p>
          <a:p>
            <a:pPr lvl="1"/>
            <a:r>
              <a:t>Upfront costs are involved: infrastructure, staff, DevOps.</a:t>
            </a:r>
          </a:p>
          <a:p>
            <a:pPr lvl="1"/>
            <a:r>
              <a:t>Setting up an ML system that caters to many ML models concurrently.</a:t>
            </a:r>
          </a:p>
          <a:p>
            <a:pPr lvl="0"/>
            <a:r>
              <a:t>Patterns are constantly changing</a:t>
            </a:r>
          </a:p>
          <a:p>
            <a:pPr lvl="1"/>
            <a:r>
              <a:t>Hard-coded solutions can become stale and outdated.</a:t>
            </a:r>
          </a:p>
          <a:p>
            <a:pPr lvl="1"/>
            <a:r>
              <a:t>The ML system’s environment changes: economics, social behaviour, trends, etc.</a:t>
            </a:r>
          </a:p>
          <a:p>
            <a:pPr lvl="1"/>
            <a:r>
              <a:t>Feedback: the ML system informs a company’s actions, affecting, in turn, the company’s interactions with the external environment.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C835-25CA-D1D8-CA75-C0C61662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C1758-A259-D863-45F5-3EDB4B9F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D4D9-21B9-8C48-2BD2-02E10863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 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ML methods are not ML systems: the learning method needs to be applied to data, assessed, tuned, deployed, governed, and so on.</a:t>
            </a:r>
          </a:p>
          <a:p>
            <a:pPr lvl="0"/>
            <a:r>
              <a:t>ML system design is a system approach to MLOps, i.e., we will consider the system holistically, including:</a:t>
            </a:r>
          </a:p>
          <a:p>
            <a:pPr lvl="1"/>
            <a:r>
              <a:t>Business requirements.</a:t>
            </a:r>
          </a:p>
          <a:p>
            <a:pPr lvl="1"/>
            <a:r>
              <a:t>Data stack.</a:t>
            </a:r>
          </a:p>
          <a:p>
            <a:pPr lvl="1"/>
            <a:r>
              <a:t>Infrastructure.</a:t>
            </a:r>
          </a:p>
          <a:p>
            <a:pPr lvl="1"/>
            <a:r>
              <a:t>Deployment.</a:t>
            </a:r>
          </a:p>
          <a:p>
            <a:pPr lvl="1"/>
            <a:r>
              <a:t>Monitoring.</a:t>
            </a:r>
          </a:p>
          <a:p>
            <a:pPr lvl="0"/>
            <a:r>
              <a:t>MLOps: a set of tools and best practices for bringing ML into production.</a:t>
            </a:r>
          </a:p>
        </p:txBody>
      </p:sp>
      <p:pic>
        <p:nvPicPr>
          <p:cNvPr id="4" name="Picture 1" descr="./img/ml_infra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06700"/>
            <a:ext cx="46609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(Sculley, 2019)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C9EB09-A52D-D6A2-362C-FDF589F6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57414D-C12E-3DB7-CCDE-87A41453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867A26-546A-26C2-E907-7108CB3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How is ML in Production Different?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FBC92-DC06-3203-663F-A33F7B0D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7F42A-E31B-4AAD-9F5B-16754E28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B316E-D046-BB07-589F-CF0204C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 in Research vs Production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State-of-the-art model performance on benchmark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Different stakeholders have different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Computational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training, high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inference, low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Constantly shifting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Often not a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Must be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Often not a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Must be considered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F375-1291-BB5B-1B2B-D6969478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D78B-EA95-70AA-AAEA-EA87F18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C32F-77D0-0243-FA19-91F708E0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Business and ML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Different stakeholders require different things:</a:t>
            </a:r>
          </a:p>
          <a:p>
            <a:pPr lvl="1"/>
            <a:r>
              <a:t>ML engineers: increase performance or efficiency of recommender system.</a:t>
            </a:r>
          </a:p>
          <a:p>
            <a:pPr lvl="1"/>
            <a:r>
              <a:t>Sales: recommend more profitable options.</a:t>
            </a:r>
          </a:p>
          <a:p>
            <a:pPr lvl="1"/>
            <a:r>
              <a:t>Product: reduce latency.</a:t>
            </a:r>
          </a:p>
          <a:p>
            <a:pPr lvl="1"/>
            <a:r>
              <a:t>Platform: stability.</a:t>
            </a:r>
          </a:p>
          <a:p>
            <a:pPr lvl="1"/>
            <a:r>
              <a:t>Manager: control costs.</a:t>
            </a:r>
          </a:p>
          <a:p>
            <a:pPr lvl="0"/>
            <a:r>
              <a:t>Computational priorities</a:t>
            </a:r>
          </a:p>
          <a:p>
            <a:pPr lvl="1"/>
            <a:r>
              <a:t>During model development:</a:t>
            </a:r>
          </a:p>
          <a:p>
            <a:pPr lvl="2"/>
            <a:r>
              <a:t>Training is the bottleneck.</a:t>
            </a:r>
          </a:p>
          <a:p>
            <a:pPr lvl="2"/>
            <a:r>
              <a:t>Throughput, the number of cases processed, should be maximized.</a:t>
            </a:r>
          </a:p>
          <a:p>
            <a:pPr lvl="1"/>
            <a:r>
              <a:t>In production:</a:t>
            </a:r>
          </a:p>
          <a:p>
            <a:pPr lvl="2"/>
            <a:r>
              <a:t>Fast inference is desirable.</a:t>
            </a:r>
          </a:p>
          <a:p>
            <a:pPr lvl="2"/>
            <a:r>
              <a:t>Latency, the time between when a query is received and when it is addressed, should be minimized.</a:t>
            </a:r>
          </a:p>
          <a:p>
            <a:pPr lvl="2"/>
            <a:r>
              <a:t>Latency is usually measured using percentiles of time elapsed (e.g., 99th percentile should be below X ms.)</a:t>
            </a:r>
          </a:p>
        </p:txBody>
      </p:sp>
      <p:pic>
        <p:nvPicPr>
          <p:cNvPr id="4" name="Picture 1" descr="./img/latency_throughpu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98700"/>
            <a:ext cx="46609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C2A74-60CC-034D-B406-AF3531C5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D5C945-17CA-3D23-A53C-FFAEC56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0547E-7FDD-11AA-A90C-EE39A55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Business and ML Objectives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Data</a:t>
            </a:r>
          </a:p>
          <a:p>
            <a:pPr lvl="1"/>
            <a:r>
              <a:t>Data quality.</a:t>
            </a:r>
          </a:p>
          <a:p>
            <a:pPr lvl="1"/>
            <a:r>
              <a:t>Historical vs constantly generated data.</a:t>
            </a:r>
          </a:p>
          <a:p>
            <a:pPr lvl="0"/>
            <a:r>
              <a:t>Fairness</a:t>
            </a:r>
          </a:p>
          <a:p>
            <a:pPr lvl="1"/>
            <a:r>
              <a:t>Fair and ethical decision-making is a key requirement.</a:t>
            </a:r>
          </a:p>
          <a:p>
            <a:pPr lvl="1"/>
            <a:r>
              <a:t>ML algorithms make predictions based on encodings of past observations: they can perpetuate the biases in the data and more.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Explainability</a:t>
            </a:r>
          </a:p>
          <a:p>
            <a:pPr lvl="1"/>
            <a:r>
              <a:t>Trust.</a:t>
            </a:r>
          </a:p>
          <a:p>
            <a:pPr lvl="1"/>
            <a:r>
              <a:t>Legal requirements.</a:t>
            </a:r>
          </a:p>
          <a:p>
            <a:pPr lvl="1"/>
            <a:r>
              <a:t>Informativeness: besides predictions, we require feature importance and other information about or results.</a:t>
            </a:r>
          </a:p>
          <a:p>
            <a:pPr lvl="1"/>
            <a:r>
              <a:t>Transferrability: can learning from a scenario be applied to other scenarios?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66D29-CF56-0458-6D4D-0F60E0E7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3743-55A2-25C3-023D-CB78A98A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01C4-5632-5E41-9A90-C29A57B7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Requirements of ML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263A2-056E-06AC-CD8B-5744B8A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FF4FA-F95E-EAD4-0A24-9300DFC7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440E-20BE-40A7-AB04-A49A7679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DBBE5-F730-2114-0F3F-B97891E6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7F1D4-92CA-2F35-3F03-72B2E024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7DCE0-A845-5531-09E3-BF274458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Lead Time to Production</a:t>
            </a:r>
          </a:p>
        </p:txBody>
      </p:sp>
      <p:pic>
        <p:nvPicPr>
          <p:cNvPr id="3" name="Picture 1" descr="./img/time_to_produ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2006600"/>
            <a:ext cx="6286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0E484-898E-B78B-3A38-B46403B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972D-4285-0ABA-B4F1-C4DB722A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E21C-0E6C-A83D-2DB7-AD7ABDF2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Designing Data-Intensive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Many applications today are data-intensive instead of compute-intensive.</a:t>
            </a:r>
          </a:p>
          <a:p>
            <a:pPr lvl="1"/>
            <a:r>
              <a:t>The limit factor is data and not computation.</a:t>
            </a:r>
          </a:p>
          <a:p>
            <a:pPr lvl="1"/>
            <a:r>
              <a:t>Concerns: the amount of data, complexity of data, and speed at which it changes.</a:t>
            </a:r>
          </a:p>
          <a:p>
            <a:pPr lvl="0"/>
            <a:r>
              <a:t>ML Systems tend to be embedded in data-intensive applications.</a:t>
            </a:r>
          </a:p>
          <a:p>
            <a:pPr marL="0" lvl="0" indent="0">
              <a:buNone/>
            </a:pPr>
            <a:r>
              <a:t>(Kleppmann, 2017)</a:t>
            </a:r>
          </a:p>
        </p:txBody>
      </p:sp>
      <p:pic>
        <p:nvPicPr>
          <p:cNvPr id="4" name="Picture 1" descr="./img/data_intensive_produc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9300" y="1993900"/>
            <a:ext cx="2476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(Kleppmann, 2017)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38DB54-37FF-0F6B-DF12-CC51153D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191A76-0946-C9E2-E6D0-BFF1EB66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0C053E-44A7-DEFB-C52D-16C45E2C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 Requirements of ML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Reliability</a:t>
            </a:r>
            <a:r>
              <a:t>: The system should continue to perform the correct function at the desired level of performance, even in the face of adversity.</a:t>
            </a:r>
          </a:p>
          <a:p>
            <a:pPr lvl="1"/>
            <a:r>
              <a:t>May require reporting uncertainty of results.</a:t>
            </a:r>
          </a:p>
          <a:p>
            <a:pPr lvl="1"/>
            <a:r>
              <a:t>Remove “silent failures”: the system should alert the users of unexpected conditions.</a:t>
            </a:r>
          </a:p>
          <a:p>
            <a:pPr lvl="1"/>
            <a:r>
              <a:t>If all else fails, shut down gracefully (e.g., close connections, log errors, alert downstream processes, etc.)</a:t>
            </a:r>
          </a:p>
          <a:p>
            <a:pPr lvl="0"/>
            <a:r>
              <a:rPr b="1"/>
              <a:t>Scalability</a:t>
            </a:r>
            <a:r>
              <a:t> to ensure the possibility of growth:</a:t>
            </a:r>
          </a:p>
          <a:p>
            <a:pPr lvl="1"/>
            <a:r>
              <a:t>Increase complexity.</a:t>
            </a:r>
          </a:p>
          <a:p>
            <a:pPr lvl="1"/>
            <a:r>
              <a:t>Traffic volume or throughput.</a:t>
            </a:r>
          </a:p>
          <a:p>
            <a:pPr lvl="1"/>
            <a:r>
              <a:t>Model count.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/>
              <a:t>Maintainability</a:t>
            </a:r>
            <a:r>
              <a:t> to allow different contributors to work productively on the same system:</a:t>
            </a:r>
          </a:p>
          <a:p>
            <a:pPr lvl="1"/>
            <a:r>
              <a:t>Maintain existing capacities.</a:t>
            </a:r>
          </a:p>
          <a:p>
            <a:pPr lvl="1"/>
            <a:r>
              <a:t>Expand to new use cases.</a:t>
            </a:r>
          </a:p>
          <a:p>
            <a:pPr lvl="0"/>
            <a:r>
              <a:rPr b="1"/>
              <a:t>Adaptability</a:t>
            </a:r>
            <a:r>
              <a:t> to shifting data distributions and business requirements.</a:t>
            </a:r>
          </a:p>
          <a:p>
            <a:pPr lvl="1"/>
            <a:r>
              <a:t>The system should allow discovering aspects for performance improvements.</a:t>
            </a:r>
          </a:p>
          <a:p>
            <a:pPr lvl="1"/>
            <a:r>
              <a:t>Allow updates without service interruptions.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9834-389B-3DCA-1E05-D78D9333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F476-0E32-6869-1E09-AFF4890C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9B8F-E404-3683-995D-03D07E70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ML System Design: An Iterative Process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51EB-25AD-FC17-C828-28057A3B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2E143-2CC5-12C4-3FD8-44176F26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10FD-6D80-741D-4A1E-AF65CAE3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Developing ML Systems</a:t>
            </a:r>
          </a:p>
        </p:txBody>
      </p:sp>
      <p:pic>
        <p:nvPicPr>
          <p:cNvPr id="3" name="Picture 1" descr="./img/iterative_proce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993900"/>
            <a:ext cx="3784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pic>
        <p:nvPicPr>
          <p:cNvPr id="5" name="Picture 1" descr="./img/CRISP-DM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50000" y="1993900"/>
            <a:ext cx="3975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CRISP-DM (c. 1999): have things changed that much? (</a:t>
            </a:r>
            <a:r>
              <a:rPr>
                <a:hlinkClick r:id="rId4"/>
              </a:rPr>
              <a:t>source</a:t>
            </a:r>
            <a:r>
              <a:t>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C3DA4-DF49-BC3F-ED2E-3E711032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F7136-A24D-C885-9BEA-F27B5D6A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DE08B-90D3-3090-37B4-3EEB0768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Framing ML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The output of an ML model dictates the type of ML problem.</a:t>
            </a:r>
          </a:p>
          <a:p>
            <a:pPr lvl="0"/>
            <a:r>
              <a:t>In general, there are two types of ML tasks:</a:t>
            </a:r>
          </a:p>
          <a:p>
            <a:pPr lvl="1"/>
            <a:r>
              <a:t>Classification.</a:t>
            </a:r>
          </a:p>
          <a:p>
            <a:pPr lvl="1"/>
            <a:r>
              <a:t>Regression.</a:t>
            </a:r>
          </a:p>
          <a:p>
            <a:pPr lvl="0"/>
            <a:r>
              <a:t>A regression model can be framed as a classification model and vice versa.</a:t>
            </a:r>
          </a:p>
          <a:p>
            <a:pPr lvl="1"/>
            <a:r>
              <a:t>Regression to classification: apply quantization.</a:t>
            </a:r>
          </a:p>
          <a:p>
            <a:pPr lvl="1"/>
            <a:r>
              <a:t>Classification to regression: predict the likelihood of class.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Classification tasks are:</a:t>
            </a:r>
          </a:p>
          <a:p>
            <a:pPr lvl="1"/>
            <a:r>
              <a:t>Binary:</a:t>
            </a:r>
          </a:p>
          <a:p>
            <a:pPr lvl="2"/>
            <a:r>
              <a:t>Two classes.</a:t>
            </a:r>
          </a:p>
          <a:p>
            <a:pPr lvl="2"/>
            <a:r>
              <a:t>Simplest classification problems</a:t>
            </a:r>
          </a:p>
          <a:p>
            <a:pPr lvl="1"/>
            <a:r>
              <a:t>Multiclass:</a:t>
            </a:r>
          </a:p>
          <a:p>
            <a:pPr lvl="2"/>
            <a:r>
              <a:t>More than two (mutually exclusive) classes.</a:t>
            </a:r>
          </a:p>
          <a:p>
            <a:pPr lvl="2"/>
            <a:r>
              <a:t>High cardinality (number of classes) problems will be more complex than low cardinality problems.</a:t>
            </a:r>
          </a:p>
          <a:p>
            <a:pPr lvl="2"/>
            <a:r>
              <a:t>High cardinality can be addressed with a hierarchical classification approach: first, classify into large groups, then classify into specific labels.</a:t>
            </a:r>
          </a:p>
          <a:p>
            <a:pPr lvl="1"/>
            <a:r>
              <a:t>Multilabel:</a:t>
            </a:r>
          </a:p>
          <a:p>
            <a:pPr lvl="2"/>
            <a:r>
              <a:t>An observation can have more than one label.</a:t>
            </a:r>
          </a:p>
          <a:p>
            <a:pPr lvl="2"/>
            <a:r>
              <a:t>One approach is to treat the problem as multiclass by creating unique labels out of combinations of individual labels.</a:t>
            </a:r>
          </a:p>
          <a:p>
            <a:pPr lvl="2"/>
            <a:r>
              <a:t>Another approach is one-vs-rest, where each label is treated with a different binary classification model.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AF8E6-5EBA-3D2F-8116-EE1F351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AC3FF-EAAD-9A5B-2215-8ED533D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1700-1634-513A-323C-9453B360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lvl="0"/>
                <a:r>
                  <a:t>ML requires an objective function to guide the learning process through optimization.</a:t>
                </a:r>
              </a:p>
              <a:p>
                <a:pPr lvl="0"/>
                <a:r>
                  <a:t>In the context of ML:</a:t>
                </a:r>
              </a:p>
              <a:p>
                <a:pPr lvl="1"/>
                <a:r>
                  <a:t>Regression tasks generally employ error or accuracy metrics: Root Mean Square Error (RMSE) or Mean Absolute Error (MAE).</a:t>
                </a:r>
              </a:p>
              <a:p>
                <a:pPr lvl="1"/>
                <a:r>
                  <a:t>Classification tasks are generally performed using log loss or cross-entropy.</a:t>
                </a:r>
              </a:p>
              <a:p>
                <a:pPr lvl="0"/>
                <a:r>
                  <a:t>Log or cross-entropy loss is a performance metric that quantifies the difference between predicted and actual probabilities.</a:t>
                </a:r>
              </a:p>
              <a:p>
                <a:pPr lvl="0"/>
                <a:r>
                  <a:t>In a two-class setting, it is given by: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Formulation is related to maximum likelihood: minimizing negative log-likelihood is the “same” as minimizing log loss.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t>Assume the actual value is 1.</a:t>
            </a:r>
          </a:p>
          <a:p>
            <a:pPr lvl="0"/>
            <a:r>
              <a:t>If the model is confident and correctly predicted 0.9, then </a:t>
            </a:r>
            <a:r>
              <a:rPr>
                <a:latin typeface="Courier"/>
              </a:rPr>
              <a:t>Loss = -(1*log(0.9)) = 0.10536</a:t>
            </a:r>
          </a:p>
          <a:p>
            <a:pPr lvl="0"/>
            <a:r>
              <a:t>If the model is unsure and predicted 0.5, then </a:t>
            </a:r>
            <a:r>
              <a:rPr>
                <a:latin typeface="Courier"/>
              </a:rPr>
              <a:t>Loss = -(1*log(0.5)) = 0.6931</a:t>
            </a:r>
            <a:r>
              <a:t>.</a:t>
            </a:r>
          </a:p>
          <a:p>
            <a:pPr lvl="0"/>
            <a:r>
              <a:t>If the model is confident but incorrectly predicted 0.1, then </a:t>
            </a:r>
            <a:r>
              <a:rPr>
                <a:latin typeface="Courier"/>
              </a:rPr>
              <a:t>Loss = -(1*log(0.1)) = 2.0258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829B-7278-FA28-B04D-5C0E29F3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ECAF-AE23-2465-0251-8DF59793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34D3-FE29-7450-3923-FA37A57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Decoupling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A product may have different (business) objectives that different models will meet.</a:t>
            </a:r>
          </a:p>
          <a:p>
            <a:pPr lvl="0"/>
            <a:r>
              <a:t>However, each model may compete with one another for optimal results.</a:t>
            </a:r>
          </a:p>
          <a:p>
            <a:pPr lvl="0"/>
            <a:r>
              <a:t>For example, we may have the following objectives:</a:t>
            </a:r>
          </a:p>
          <a:p>
            <a:pPr lvl="1"/>
            <a:r>
              <a:t>Filter out spam.</a:t>
            </a:r>
          </a:p>
          <a:p>
            <a:pPr lvl="1"/>
            <a:r>
              <a:t>Filter out NSFW content.</a:t>
            </a:r>
          </a:p>
          <a:p>
            <a:pPr lvl="1"/>
            <a:r>
              <a:t>Rank posts by engagement (likelihood of users clicking on it).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CEB8-D38F-02F9-F368-C92FA441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AD75-D6AA-B71F-858D-C8D37482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0674-5D21-C1A3-4B55-401EC539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Course Introduction</a:t>
            </a:r>
          </a:p>
          <a:p>
            <a:pPr marL="0" lvl="0" indent="0">
              <a:buNone/>
            </a:pPr>
            <a:r>
              <a:rPr b="1"/>
              <a:t>1.1 Overview of ML Systems</a:t>
            </a:r>
          </a:p>
          <a:p>
            <a:pPr lvl="0"/>
            <a:r>
              <a:t>When to Use ML</a:t>
            </a:r>
          </a:p>
          <a:p>
            <a:pPr lvl="0"/>
            <a:r>
              <a:t>ML in Production</a:t>
            </a:r>
          </a:p>
          <a:p>
            <a:pPr lvl="0"/>
            <a:r>
              <a:t>ML vs Traditional Software</a:t>
            </a:r>
          </a:p>
          <a:p>
            <a:pPr marL="0" lvl="0" indent="0">
              <a:buNone/>
            </a:pPr>
            <a:r>
              <a:rPr b="1"/>
              <a:t>1.2 Introduction to ML System Design</a:t>
            </a:r>
          </a:p>
          <a:p>
            <a:pPr lvl="0"/>
            <a:r>
              <a:t>Business and ML Objectives</a:t>
            </a:r>
          </a:p>
          <a:p>
            <a:pPr lvl="0"/>
            <a:r>
              <a:t>Requirements of Data-Driven Products</a:t>
            </a:r>
          </a:p>
          <a:p>
            <a:pPr lvl="0"/>
            <a:r>
              <a:t>Iterative Process</a:t>
            </a:r>
          </a:p>
          <a:p>
            <a:pPr lvl="0"/>
            <a:r>
              <a:t>Framing ML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Technical Discussion: Setting Up a Code Repository</a:t>
            </a:r>
          </a:p>
          <a:p>
            <a:pPr lvl="0"/>
            <a:r>
              <a:t>Sign up for a GitHub Account</a:t>
            </a:r>
          </a:p>
          <a:p>
            <a:pPr lvl="0"/>
            <a:r>
              <a:t>Install Git.</a:t>
            </a:r>
          </a:p>
          <a:p>
            <a:pPr lvl="0"/>
            <a:r>
              <a:t>Setup SSH Key.</a:t>
            </a:r>
          </a:p>
          <a:p>
            <a:pPr lvl="0"/>
            <a:r>
              <a:t>Create a Repository.</a:t>
            </a:r>
          </a:p>
          <a:p>
            <a:pPr lvl="0"/>
            <a:r>
              <a:t>Branching Strategies</a:t>
            </a:r>
          </a:p>
          <a:p>
            <a:pPr lvl="0"/>
            <a:r>
              <a:t>Commit Messages.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4CAC1-95B2-EC62-EB2F-8F52C4E0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744EB-4D7C-CECA-9D18-85C81CEA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4041-3277-F78B-96FE-DAFE15BD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Specifics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DED51-EB77-1028-42E9-CD1501A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D7393-0FA3-DE97-B92D-DD0C3910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7AAF9-F27B-DABF-0097-22E938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Machine 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F7D01-526D-169D-5708-E5A33946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E3518-7150-D855-A47C-5BB7DA3D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8862F-8225-060B-C5C8-B3B64115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ML: An Illustration</a:t>
            </a:r>
          </a:p>
        </p:txBody>
      </p:sp>
      <p:pic>
        <p:nvPicPr>
          <p:cNvPr id="3" name="Picture 1" descr="./img/learning_process_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006600"/>
            <a:ext cx="6388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02B57-96F5-B1BA-FDE4-4E0F8AE6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AF05-304B-691F-B8EF-78F1B2CC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D269-CF5C-5FA6-D39E-DC3BE76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ML: An Illustration</a:t>
            </a:r>
          </a:p>
        </p:txBody>
      </p:sp>
      <p:pic>
        <p:nvPicPr>
          <p:cNvPr id="3" name="Picture 1" descr="./img/learning_process_prepaym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006600"/>
            <a:ext cx="6388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AF33-0514-9EDC-C15B-6D80999D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0988-C161-ED82-20AF-513EE27E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7DED-77B5-E99F-D005-00C40CD8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Machine Learning (ML)?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“A computer program is said to learn from experience </a:t>
            </a:r>
            <a:r>
              <a:rPr i="1"/>
              <a:t>E</a:t>
            </a:r>
            <a:r>
              <a:t> with respect to some class of tasks </a:t>
            </a:r>
            <a:r>
              <a:rPr i="1"/>
              <a:t>T</a:t>
            </a:r>
            <a:r>
              <a:t> and performance measure </a:t>
            </a:r>
            <a:r>
              <a:rPr i="1"/>
              <a:t>P</a:t>
            </a:r>
            <a:r>
              <a:t>, if its performance at tasks in </a:t>
            </a:r>
            <a:r>
              <a:rPr i="1"/>
              <a:t>T</a:t>
            </a:r>
            <a:r>
              <a:t>, as measured by </a:t>
            </a:r>
            <a:r>
              <a:rPr i="1"/>
              <a:t>P</a:t>
            </a:r>
            <a:r>
              <a:t>, improves with experience </a:t>
            </a:r>
            <a:r>
              <a:rPr i="1"/>
              <a:t>E</a:t>
            </a:r>
            <a:r>
              <a:t>.”</a:t>
            </a:r>
          </a:p>
          <a:p>
            <a:pPr marL="0" lvl="0" indent="0">
              <a:buNone/>
            </a:pPr>
            <a:r>
              <a:t>(Mitchel, 1997)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ML is a collection of methods that allow a computer to:</a:t>
            </a:r>
          </a:p>
          <a:p>
            <a:pPr lvl="0"/>
            <a:r>
              <a:rPr b="1"/>
              <a:t>Learn autonomously</a:t>
            </a:r>
            <a:r>
              <a:t> to perform a task based on a set of examples and without being explicitly programmed to perform the task.</a:t>
            </a:r>
          </a:p>
          <a:p>
            <a:pPr lvl="0"/>
            <a:r>
              <a:rPr b="1"/>
              <a:t>Gain from experience</a:t>
            </a:r>
            <a:r>
              <a:t> such that the method performs better in the measure that it observes additional examples.</a:t>
            </a:r>
          </a:p>
          <a:p>
            <a:pPr lvl="0"/>
            <a:r>
              <a:rPr b="1"/>
              <a:t>Generalize results</a:t>
            </a:r>
            <a:r>
              <a:t> beyond the data used for training the method.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917AA-EFA4-9517-86CC-D4C320B6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C1EC-B51C-012A-BC66-5CC39A59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D77F-D8D5-B7F6-1F8C-45A39E83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ML is used when a task is too complex or impractical to program explicitly.</a:t>
            </a:r>
          </a:p>
          <a:p>
            <a:pPr lvl="0"/>
            <a:r>
              <a:t>When applied successfully, ML will enable:</a:t>
            </a:r>
          </a:p>
          <a:p>
            <a:pPr lvl="1"/>
            <a:r>
              <a:t>Greater scale: automation.</a:t>
            </a:r>
          </a:p>
          <a:p>
            <a:pPr lvl="1"/>
            <a:r>
              <a:t>Better performance.</a:t>
            </a:r>
          </a:p>
          <a:p>
            <a:pPr lvl="1"/>
            <a:r>
              <a:t>Doing things that were not possible before.</a:t>
            </a:r>
          </a:p>
        </p:txBody>
      </p:sp>
      <p:pic>
        <p:nvPicPr>
          <p:cNvPr id="4" name="Picture 1" descr="./img/object_detecti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65400"/>
            <a:ext cx="46609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A20FF-AE2C-41CD-6348-12413CAE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75B5-ECE4-C2FE-ED8D-210BA44C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1 -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9532-02D5-8B2E-466F-4D0FD2A4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Widescreen</PresentationFormat>
  <Paragraphs>284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</vt:lpstr>
      <vt:lpstr>Courier New</vt:lpstr>
      <vt:lpstr>Wingdings</vt:lpstr>
      <vt:lpstr>Metropolitan</vt:lpstr>
      <vt:lpstr>Introduction to ML Systems</vt:lpstr>
      <vt:lpstr>Introduction</vt:lpstr>
      <vt:lpstr>Agenda</vt:lpstr>
      <vt:lpstr>Course Specifics</vt:lpstr>
      <vt:lpstr>Machine Learning</vt:lpstr>
      <vt:lpstr>ML: An Illustration</vt:lpstr>
      <vt:lpstr>ML: An Illustration</vt:lpstr>
      <vt:lpstr>What is Machine Learning (ML)?</vt:lpstr>
      <vt:lpstr>Why Use Machine Learning?</vt:lpstr>
      <vt:lpstr>When to Use ML?</vt:lpstr>
      <vt:lpstr>ML System Design</vt:lpstr>
      <vt:lpstr>Characteristics of ML Use Cases</vt:lpstr>
      <vt:lpstr>Characteristics of ML Use Cases (cont.)</vt:lpstr>
      <vt:lpstr>ML Systems Design</vt:lpstr>
      <vt:lpstr>How is ML in Production Different?</vt:lpstr>
      <vt:lpstr>ML in Research vs Production</vt:lpstr>
      <vt:lpstr>Business and ML Objectives</vt:lpstr>
      <vt:lpstr>Business and ML Objectives (cont.)</vt:lpstr>
      <vt:lpstr>Requirements of ML Systems</vt:lpstr>
      <vt:lpstr>Lead Time to Production</vt:lpstr>
      <vt:lpstr>Designing Data-Intensive Applications</vt:lpstr>
      <vt:lpstr>Fundamental Requirements of ML Systems</vt:lpstr>
      <vt:lpstr>ML System Design: An Iterative Process</vt:lpstr>
      <vt:lpstr>Developing ML Systems</vt:lpstr>
      <vt:lpstr>Framing ML Problems</vt:lpstr>
      <vt:lpstr>Objective Functions</vt:lpstr>
      <vt:lpstr>Decoupling Objectives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Systems</dc:title>
  <dc:creator>Jesús Calderón</dc:creator>
  <cp:keywords/>
  <cp:lastModifiedBy>Jesus Calderon</cp:lastModifiedBy>
  <cp:revision>1</cp:revision>
  <dcterms:created xsi:type="dcterms:W3CDTF">2024-02-06T02:58:43Z</dcterms:created>
  <dcterms:modified xsi:type="dcterms:W3CDTF">2024-02-06T03:01:15Z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