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42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08"/>
          <a:sy d="100" n="108"/>
        </p:scale>
        <p:origin x="594" y="7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3" Type="http://schemas.openxmlformats.org/officeDocument/2006/relationships/theme" Target="theme/theme1.xml" /><Relationship Id="rId4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1" Type="http://schemas.openxmlformats.org/officeDocument/2006/relationships/presProps" Target="presProps.xml" /><Relationship Id="rId4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b="0" sz="103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120" sz="40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30188" latinLnBrk="0" marL="230188" rtl="0">
        <a:lnSpc>
          <a:spcPct val="114000"/>
        </a:lnSpc>
        <a:spcBef>
          <a:spcPts val="1300"/>
        </a:spcBef>
        <a:buFont charset="0" panose="020B0604020202020204" pitchFamily="34" typeface="Arial"/>
        <a:buChar char="•"/>
        <a:defRPr kern="1200"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30188" latinLnBrk="0" marL="346075" rtl="0">
        <a:lnSpc>
          <a:spcPct val="114000"/>
        </a:lnSpc>
        <a:spcBef>
          <a:spcPts val="600"/>
        </a:spcBef>
        <a:buFont charset="0" panose="02070309020205020404" pitchFamily="49" typeface="Courier New"/>
        <a:buChar char="o"/>
        <a:defRPr kern="1200" sz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01613" latinLnBrk="0" marL="547688" rtl="0">
        <a:lnSpc>
          <a:spcPct val="114000"/>
        </a:lnSpc>
        <a:spcBef>
          <a:spcPts val="600"/>
        </a:spcBef>
        <a:buFont charset="2" panose="05000000000000000000" pitchFamily="2" typeface="Wingdings"/>
        <a:buChar char="§"/>
        <a:defRPr i="1" kern="1200" sz="11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38113" latinLnBrk="0" marL="822325" rtl="0">
        <a:lnSpc>
          <a:spcPct val="114000"/>
        </a:lnSpc>
        <a:spcBef>
          <a:spcPts val="600"/>
        </a:spcBef>
        <a:buFont charset="2" panose="05000000000000000000" pitchFamily="2" typeface="Wingdings"/>
        <a:buChar char="q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563" latinLnBrk="0" marL="1096963" rtl="0">
        <a:lnSpc>
          <a:spcPct val="114000"/>
        </a:lnSpc>
        <a:spcBef>
          <a:spcPts val="600"/>
        </a:spcBef>
        <a:buFont charset="2" panose="05000000000000000000" pitchFamily="2" typeface="Wingdings"/>
        <a:buChar char="v"/>
        <a:defRPr kern="1200" sz="1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json.org/json-en.html" TargetMode="Externa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ilsonmar.github.io/neo4j/" TargetMode="External" /><Relationship Id="rId2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ilsonmar.github.io/neo4j/" TargetMode="External" /><Relationship Id="rId2" Type="http://schemas.openxmlformats.org/officeDocument/2006/relationships/image" Target="../media/image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ML Systems in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Production - Session 2</a:t>
            </a:r>
            <a:br/>
            <a:br/>
            <a:r>
              <a:rPr/>
              <a:t>Jesús Calderón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JavaScript Object Notation.</a:t>
            </a:r>
          </a:p>
          <a:p>
            <a:pPr lvl="0"/>
            <a:r>
              <a:rPr/>
              <a:t>Human-readable.</a:t>
            </a:r>
          </a:p>
          <a:p>
            <a:pPr lvl="0"/>
            <a:r>
              <a:rPr/>
              <a:t>Implements a key-value pair paradigm that can handle different levels of structured-ness.</a:t>
            </a:r>
          </a:p>
          <a:p>
            <a:pPr lvl="0"/>
            <a:r>
              <a:rPr/>
              <a:t>A popular format.</a:t>
            </a:r>
          </a:p>
        </p:txBody>
      </p:sp>
      <p:pic>
        <p:nvPicPr>
          <p:cNvPr descr="./img/json_ob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527300"/>
            <a:ext cx="46609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illustration of an object in JSON (</a:t>
            </a:r>
            <a:r>
              <a:rPr>
                <a:hlinkClick r:id="rId3"/>
              </a:rPr>
              <a:t>json.org, 2024</a:t>
            </a:r>
            <a:r>
              <a:rPr/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 is 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the record below.</a:t>
            </a:r>
          </a:p>
          <a:p>
            <a:pPr lvl="0" indent="0">
              <a:buNone/>
            </a:pPr>
            <a:r>
              <a:rPr>
                <a:latin typeface="Courier"/>
              </a:rPr>
              <a:t>{
  "firstName": "Boatie",
  "lastName": "McBoatFace",
  "isVibing": true,
  "age": 12,
  "address": {
    "streetAddress": "12 Ocean Drive",
    "city": "Port Royal",
    "postalCode": "10021-3100"
  }
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can also be represented with less structure.</a:t>
            </a:r>
          </a:p>
          <a:p>
            <a:pPr lvl="0" indent="0">
              <a:buNone/>
            </a:pPr>
            <a:r>
              <a:rPr>
                <a:latin typeface="Courier"/>
              </a:rPr>
              <a:t>{
  "text": "Boatie McBoatFace, aged 12, is vibing, at 12 Ocean Drive, Port Royal, 
           10021-3100"
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Row-Major vs Column-Major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Row-Major Format</a:t>
            </a:r>
          </a:p>
          <a:p>
            <a:pPr lvl="0"/>
            <a:r>
              <a:rPr/>
              <a:t>Consecutive elements in a row are stored next to each other.</a:t>
            </a:r>
          </a:p>
          <a:p>
            <a:pPr lvl="0"/>
            <a:r>
              <a:rPr/>
              <a:t>Example: CSV (Comma-Separated Values in a text file).</a:t>
            </a:r>
          </a:p>
          <a:p>
            <a:pPr lvl="0"/>
            <a:r>
              <a:rPr/>
              <a:t>Accessing rows will tend to be faster than accessing columns.</a:t>
            </a:r>
          </a:p>
          <a:p>
            <a:pPr lvl="0"/>
            <a:r>
              <a:rPr/>
              <a:t>Faster for writing additional records.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Column-Major Format</a:t>
            </a:r>
          </a:p>
          <a:p>
            <a:pPr lvl="0"/>
            <a:r>
              <a:rPr/>
              <a:t>Consecutive elements in a column are stored next to each other.</a:t>
            </a:r>
          </a:p>
          <a:p>
            <a:pPr lvl="0"/>
            <a:r>
              <a:rPr/>
              <a:t>Example: parquet.</a:t>
            </a:r>
          </a:p>
          <a:p>
            <a:pPr lvl="0"/>
            <a:r>
              <a:rPr/>
              <a:t>Accessing columns will tend to be faster than accessing columns.</a:t>
            </a:r>
          </a:p>
          <a:p>
            <a:pPr lvl="0"/>
            <a:r>
              <a:rPr/>
              <a:t>Faster for retrieving columns.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Row-Major vs Column-Major (Huyen, 2022)</a:t>
            </a:r>
          </a:p>
        </p:txBody>
      </p:sp>
      <p:pic>
        <p:nvPicPr>
          <p:cNvPr descr="./img/row_column_maj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2006600"/>
            <a:ext cx="94742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578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(Huyen, 2022)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vs Binary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CSV and JSON files are stored as text files and are usually human-readable.</a:t>
            </a:r>
          </a:p>
          <a:p>
            <a:pPr lvl="0"/>
            <a:r>
              <a:rPr/>
              <a:t>Non-text file formats are called </a:t>
            </a:r>
            <a:r>
              <a:rPr i="1"/>
              <a:t>binary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Binary files are more compact:</a:t>
            </a:r>
          </a:p>
          <a:p>
            <a:pPr lvl="1"/>
            <a:r>
              <a:rPr/>
              <a:t>To store the number 1000000 would require 7 characters or 7 bytes (at 1 character per byte).</a:t>
            </a:r>
          </a:p>
          <a:p>
            <a:pPr lvl="1"/>
            <a:r>
              <a:rPr/>
              <a:t>To store 1000000 as int32 would require 32 bits or 4 bytes.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Models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Relational Model</a:t>
            </a:r>
          </a:p>
        </p:txBody>
      </p:sp>
      <p:pic>
        <p:nvPicPr>
          <p:cNvPr descr="./img/relational_mod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03500"/>
            <a:ext cx="46609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Invented by Edgar F. Codd in 1970 in “A Relational Model of Data for Large Shared Data Banks”</a:t>
            </a:r>
          </a:p>
          <a:p>
            <a:pPr lvl="0"/>
            <a:r>
              <a:rPr/>
              <a:t>Data is organized into relations.</a:t>
            </a:r>
          </a:p>
          <a:p>
            <a:pPr lvl="0"/>
            <a:r>
              <a:rPr/>
              <a:t>Each relation is a set of tuples.</a:t>
            </a:r>
          </a:p>
          <a:p>
            <a:pPr lvl="0"/>
            <a:r>
              <a:rPr/>
              <a:t>A table is a visual representation of a relation: each relation is a set of tuples.</a:t>
            </a:r>
          </a:p>
          <a:p>
            <a:pPr lvl="0"/>
            <a:r>
              <a:rPr/>
              <a:t>Relations are unordered: we can shuffle rows or columns while retaining the relation.</a:t>
            </a:r>
          </a:p>
          <a:p>
            <a:pPr lvl="0"/>
            <a:r>
              <a:rPr/>
              <a:t>Data following the relational model are usually stored using CSV, parquet, and (some types of) databases.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Normalization</a:t>
            </a:r>
          </a:p>
        </p:txBody>
      </p:sp>
      <p:pic>
        <p:nvPicPr>
          <p:cNvPr descr="./img/normalis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806700"/>
            <a:ext cx="46609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(Adapted from Huyen, 2022)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Normalization is the process of determining how much redundancy exists in a table and reducing it, as required.</a:t>
            </a:r>
          </a:p>
          <a:p>
            <a:pPr lvl="0"/>
            <a:r>
              <a:rPr/>
              <a:t>The goals of normalization are to:</a:t>
            </a:r>
          </a:p>
          <a:p>
            <a:pPr lvl="1"/>
            <a:r>
              <a:rPr/>
              <a:t>Be able to characterize the level of redundancy in a relational schema.</a:t>
            </a:r>
          </a:p>
          <a:p>
            <a:pPr lvl="1"/>
            <a:r>
              <a:rPr/>
              <a:t>Provide mechanisms for transforming schemas in order to remove redundancy</a:t>
            </a:r>
          </a:p>
          <a:p>
            <a:pPr lvl="0"/>
            <a:r>
              <a:rPr/>
              <a:t>Generally, we want to minimize redundancy of primamry and foreign keys.</a:t>
            </a:r>
          </a:p>
          <a:p>
            <a:pPr lvl="0"/>
            <a:r>
              <a:rPr/>
              <a:t>One disasdvantage of normalizing data is that it becomes spread out in different tables.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 Language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language can be used to specify the data that you want from a database.</a:t>
            </a:r>
          </a:p>
          <a:p>
            <a:pPr lvl="0"/>
            <a:r>
              <a:rPr/>
              <a:t>SQL is the most popular query language.</a:t>
            </a:r>
          </a:p>
          <a:p>
            <a:pPr lvl="0"/>
            <a:r>
              <a:rPr/>
              <a:t>SQL is a declarative language.</a:t>
            </a:r>
          </a:p>
          <a:p>
            <a:pPr lvl="0"/>
            <a:r>
              <a:rPr/>
              <a:t>Optimizing queries is the hardest part.</a:t>
            </a:r>
          </a:p>
          <a:p>
            <a:pPr lvl="0" indent="0" marL="0">
              <a:buNone/>
            </a:pPr>
            <a:r>
              <a:rPr/>
              <a:t>::: :::{.column}</a:t>
            </a:r>
          </a:p>
          <a:p>
            <a:pPr lvl="0"/>
            <a:r>
              <a:rPr/>
              <a:t>An </a:t>
            </a:r>
            <a:r>
              <a:rPr i="1"/>
              <a:t>imperative language</a:t>
            </a:r>
            <a:r>
              <a:rPr/>
              <a:t> requires the programmer to determine the steps that the program should follow. For example, Python.</a:t>
            </a:r>
          </a:p>
          <a:p>
            <a:pPr lvl="0"/>
            <a:r>
              <a:rPr/>
              <a:t>A </a:t>
            </a:r>
            <a:r>
              <a:rPr i="1"/>
              <a:t>declarative language</a:t>
            </a:r>
            <a:r>
              <a:rPr/>
              <a:t> requires the programmer to specify the outpus and the computer figures out the steps needed to get the queried outputs.</a:t>
            </a:r>
          </a:p>
          <a:p>
            <a:pPr lvl="0" indent="0" marL="0">
              <a:buNone/>
            </a:pPr>
            <a:r>
              <a:rPr/>
              <a:t>::: ::::::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Relational model has been applied to many use cases, but can be restrictive: data needs to adhere to a schema.</a:t>
            </a:r>
          </a:p>
          <a:p>
            <a:pPr lvl="0"/>
            <a:r>
              <a:rPr/>
              <a:t>Not Only SQL.</a:t>
            </a:r>
          </a:p>
          <a:p>
            <a:pPr lvl="0"/>
            <a:r>
              <a:rPr/>
              <a:t>No SQL models can be of two types:</a:t>
            </a:r>
          </a:p>
          <a:p>
            <a:pPr lvl="1"/>
            <a:r>
              <a:rPr/>
              <a:t>Document model.</a:t>
            </a:r>
          </a:p>
          <a:p>
            <a:pPr lvl="1"/>
            <a:r>
              <a:rPr/>
              <a:t>Graph model.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The document model targets use cases in which data is assumed to come in self-contained units called documents. There is little relationship between the documents.</a:t>
            </a:r>
          </a:p>
          <a:p>
            <a:pPr lvl="0"/>
            <a:r>
              <a:rPr/>
              <a:t>The graph model targets use cases in which relationships are common and important.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Document is most times a long continuous string, encoded as JSON, XML, or BSON (Binary JSON).</a:t>
            </a:r>
          </a:p>
          <a:p>
            <a:pPr lvl="0"/>
            <a:r>
              <a:rPr/>
              <a:t>All documents are encoded in the same format.</a:t>
            </a:r>
          </a:p>
          <a:p>
            <a:pPr lvl="0"/>
            <a:r>
              <a:rPr/>
              <a:t>Each document has a unique key that represents that document, which can be used to retrieve it.</a:t>
            </a:r>
          </a:p>
          <a:p>
            <a:pPr lvl="0"/>
            <a:r>
              <a:rPr/>
              <a:t>Schema-less: document does not enforce a schema.</a:t>
            </a:r>
          </a:p>
          <a:p>
            <a:pPr lvl="0"/>
            <a:r>
              <a:rPr/>
              <a:t>Schema on read: document databases shift the responsibility of assuming structures from the application that writes the data to the application that reads the data.</a:t>
            </a:r>
          </a:p>
          <a:p>
            <a:pPr lvl="0"/>
            <a:r>
              <a:rPr/>
              <a:t>Use cases: documents, images, video, audio, unstructured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 row in the relational model is somewhat equivalent to a document, then a table is equivalent to a collection of documents.</a:t>
            </a:r>
          </a:p>
          <a:p>
            <a:pPr lvl="0" indent="0">
              <a:buNone/>
            </a:pPr>
            <a:r>
              <a:rPr>
                <a:latin typeface="Courier"/>
              </a:rPr>
              <a:t>{
  "Title": "Harry Potter",
  "Author": "J .K. Rowling",
  "Publisher": "Banana Press",
  "Country": "UK",
  "Sold as": [
    {"Format": "Paperback", "Price": "$20"},
    {"Format": "E-book", "Price": "$10"}
  ]
} 
</a:t>
            </a:r>
          </a:p>
          <a:p>
            <a:pPr lvl="0" indent="0" marL="0">
              <a:buNone/>
            </a:pPr>
            <a:r>
              <a:rPr/>
              <a:t>Document1: harry_potter.json</a:t>
            </a:r>
          </a:p>
          <a:p>
            <a:pPr lvl="0" indent="0" marL="0">
              <a:buNone/>
            </a:pPr>
            <a:r>
              <a:rPr/>
              <a:t>(Huyen, 2022)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graph consists of nodes and edges.</a:t>
            </a:r>
          </a:p>
          <a:p>
            <a:pPr lvl="0"/>
            <a:r>
              <a:rPr/>
              <a:t>Edges represent relationship between nodes.</a:t>
            </a:r>
          </a:p>
          <a:p>
            <a:pPr lvl="0"/>
            <a:r>
              <a:rPr/>
              <a:t>In this model, the relationships between nodes is the priority.</a:t>
            </a:r>
          </a:p>
          <a:p>
            <a:pPr lvl="0"/>
            <a:r>
              <a:rPr/>
              <a:t>Faster to retrieve data based on relationships.</a:t>
            </a:r>
          </a:p>
          <a:p>
            <a:pPr lvl="0"/>
            <a:r>
              <a:rPr/>
              <a:t>Use cases: social interactions, payments, risk exposures, transmission, communications, connectivity, references.</a:t>
            </a:r>
          </a:p>
        </p:txBody>
      </p:sp>
      <p:pic>
        <p:nvPicPr>
          <p:cNvPr descr="./img/matrix_netwo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1993900"/>
            <a:ext cx="3543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example of a network graph in Neo4J (</a:t>
            </a:r>
            <a:r>
              <a:rPr>
                <a:hlinkClick r:id="rId3"/>
              </a:rPr>
              <a:t>source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Model</a:t>
            </a:r>
          </a:p>
        </p:txBody>
      </p:sp>
      <p:pic>
        <p:nvPicPr>
          <p:cNvPr descr="./img/comics_netwo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41600"/>
            <a:ext cx="46609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example of a network graph (</a:t>
            </a:r>
            <a:r>
              <a:rPr>
                <a:hlinkClick r:id="rId3"/>
              </a:rPr>
              <a:t>source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Graph models enable network or graph metrics:</a:t>
            </a:r>
          </a:p>
          <a:p>
            <a:pPr lvl="1"/>
            <a:r>
              <a:rPr/>
              <a:t>Node metrics like centrality measures: degree, eigen, betweenness.</a:t>
            </a:r>
          </a:p>
          <a:p>
            <a:pPr lvl="1"/>
            <a:r>
              <a:rPr/>
              <a:t>Graph-level features: cliques, clusters, modularity.</a:t>
            </a:r>
          </a:p>
          <a:p>
            <a:pPr lvl="0"/>
            <a:r>
              <a:rPr/>
              <a:t>Graph databases may bundle other features (visualisation).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Structured vs 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Structured Data</a:t>
            </a:r>
          </a:p>
          <a:p>
            <a:pPr lvl="0"/>
            <a:r>
              <a:rPr/>
              <a:t>Structured data follows a predefined data model called a schema.</a:t>
            </a:r>
          </a:p>
          <a:p>
            <a:pPr lvl="0"/>
            <a:r>
              <a:rPr/>
              <a:t>Schema on write: by using structured data we commit to a predefined schema. Business requirements change over time, commiting to a predefined schema may be too restrictive.</a:t>
            </a:r>
          </a:p>
          <a:p>
            <a:pPr lvl="0"/>
            <a:r>
              <a:rPr/>
              <a:t>Data warehouse: a repository for structured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Unstructured Data</a:t>
            </a:r>
          </a:p>
          <a:p>
            <a:pPr lvl="0"/>
            <a:r>
              <a:rPr/>
              <a:t>Schema on read: unstructured data does not adhere to a predefined schema, pushing the responsibility of applying a schema to the application that reads the data.</a:t>
            </a:r>
          </a:p>
          <a:p>
            <a:pPr lvl="0"/>
            <a:r>
              <a:rPr/>
              <a:t>Key-value pairs: even if no schema is enforced, the data may contain intrinsic patterns that help extract structures.</a:t>
            </a:r>
          </a:p>
          <a:p>
            <a:pPr lvl="0"/>
            <a:r>
              <a:rPr/>
              <a:t>Data lake: a repository for unstructured data.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Structured vs Unstructured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/>
                <a:gridCol w="5372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Unstructured data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 clearly defined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 does not need to follow a schema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Easy to search and analyze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Fast arrival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Can only handle data with a specific schema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Can handle data from any source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 changes will cause a lot of troubles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need to worry about schema changes (yet), as the worry is shifted to the downstream applications that use this 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Stored in data warehouses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Stored in data lakes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Storage and Processing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Storage 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Databases are storage engines, an implementation of how data is stored and retrieved on machines.</a:t>
            </a:r>
          </a:p>
          <a:p>
            <a:pPr lvl="0"/>
            <a:r>
              <a:rPr/>
              <a:t>Typically, databases are optimized for transactional processing or analytical processing.</a:t>
            </a:r>
          </a:p>
          <a:p>
            <a:pPr lvl="0"/>
            <a:r>
              <a:rPr/>
              <a:t>A transaction is any kind of action: buy/sell, a tweet, ordering a ride, uploading a new model, watching YouTube.</a:t>
            </a:r>
          </a:p>
          <a:p>
            <a:pPr lvl="0"/>
            <a:r>
              <a:rPr/>
              <a:t>On-Line Transaction Processing (OLTP): transactions are inserted into the database as they are generated. Occassionally, they can are updated.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Transactional databases are designed to maintain low latency and high availability.</a:t>
            </a:r>
          </a:p>
          <a:p>
            <a:pPr lvl="0"/>
            <a:r>
              <a:rPr/>
              <a:t>Transactional databases usually offer ACID guarantees:</a:t>
            </a:r>
          </a:p>
          <a:p>
            <a:pPr lvl="1"/>
            <a:r>
              <a:rPr/>
              <a:t>Atomicity: all steps in a transaction are completed successfully as a group. If one step fails, all fail.</a:t>
            </a:r>
          </a:p>
          <a:p>
            <a:pPr lvl="1"/>
            <a:r>
              <a:rPr/>
              <a:t>Consistency: all transactions coming through must follow predefined rules.</a:t>
            </a:r>
          </a:p>
          <a:p>
            <a:pPr lvl="1"/>
            <a:r>
              <a:rPr/>
              <a:t>Isolation: two transactions happen at the same time as if they were isolated. Two users accessing the same data, will not change it at the same time.</a:t>
            </a:r>
          </a:p>
          <a:p>
            <a:pPr lvl="1"/>
            <a:r>
              <a:rPr/>
              <a:t>Durability: once a transaction has been committed, it will remain committed even in the case of system failure.</a:t>
            </a:r>
          </a:p>
          <a:p>
            <a:pPr lvl="0"/>
            <a:r>
              <a:rPr/>
              <a:t>Some transactional databases do not offer ACID, but BASE: “Basically Available, Soft state, and Eventual consistency.” (Kleppmann, 2017)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Transactional vs Analytical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Because transactions are processed as a unit, transactional databases tend to be row-major. They will not generally be the most efficient for questions such as “What is the average price for all rides in September in San Francisco?”</a:t>
            </a:r>
          </a:p>
          <a:p>
            <a:pPr lvl="0"/>
            <a:r>
              <a:rPr/>
              <a:t>Analytical databases are efficient with queries that allow us to look at data from different viewpoints. They are usually called On-Line Analytical Processing (OLAP).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OLTP and OLAP are terms falling out of use, since the devide is somewhat outdated:</a:t>
            </a:r>
          </a:p>
          <a:p>
            <a:pPr lvl="0" indent="-457200" marL="457200">
              <a:buAutoNum type="arabicPeriod"/>
            </a:pPr>
            <a:r>
              <a:rPr/>
              <a:t>The separation was due to technological limitations: transactional databases that can handle analytical queries efficiently (e.g., CocroachDB)</a:t>
            </a:r>
          </a:p>
          <a:p>
            <a:pPr lvl="0" indent="-457200" marL="457200">
              <a:buAutoNum type="arabicPeriod"/>
            </a:pPr>
            <a:r>
              <a:rPr/>
              <a:t>Some solutions now decouple storage and compute (BigQuery, Snowflake, IBM, Teradata).</a:t>
            </a:r>
          </a:p>
          <a:p>
            <a:pPr lvl="0" indent="-457200" marL="457200">
              <a:buAutoNum type="arabicPeriod"/>
            </a:pPr>
            <a:r>
              <a:rPr/>
              <a:t>“Online” is now an overloaded term that can mean many things.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ETL: Extract Transform, and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ETL is the process of extracting data from one or several sources, transforming it to the shape that an application or model requires it, and loading it to a desired destination.</a:t>
            </a:r>
          </a:p>
          <a:p>
            <a:pPr lvl="0"/>
            <a:r>
              <a:rPr/>
              <a:t>Extract the data from all data sources, including validation and rejecting data that does not meet rquirements. Notify sources of rejected data.</a:t>
            </a:r>
          </a:p>
          <a:p>
            <a:pPr lvl="0"/>
            <a:r>
              <a:rPr/>
              <a:t>Transform the data through different operations: join, filter, standardization, etc.</a:t>
            </a:r>
          </a:p>
          <a:p>
            <a:pPr lvl="0"/>
            <a:r>
              <a:rPr/>
              <a:t>Load is deciding how and how often to load the transformed data into the destination, which can be a file, a database, or a data warehouse.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Schema on read forces app developers to determine the schema in advance.</a:t>
            </a:r>
          </a:p>
          <a:p>
            <a:pPr lvl="0"/>
            <a:r>
              <a:rPr/>
              <a:t>Data acquisition grows rapidly and storage is inexpensive.</a:t>
            </a:r>
          </a:p>
          <a:p>
            <a:pPr lvl="0"/>
            <a:r>
              <a:rPr/>
              <a:t>Some companies invested in a store-all-the-data strategy.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2.1 Data Engineering Fundamentals</a:t>
            </a:r>
          </a:p>
          <a:p>
            <a:pPr lvl="0"/>
            <a:r>
              <a:rPr/>
              <a:t>Data Sources</a:t>
            </a:r>
          </a:p>
          <a:p>
            <a:pPr lvl="0"/>
            <a:r>
              <a:rPr/>
              <a:t>Data Formats  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Data Storage and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Technical: Setting Up a Code Repository</a:t>
            </a:r>
          </a:p>
          <a:p>
            <a:pPr lvl="0"/>
            <a:r>
              <a:rPr/>
              <a:t>Download large data set</a:t>
            </a:r>
          </a:p>
          <a:p>
            <a:pPr lvl="0"/>
            <a:r>
              <a:rPr/>
              <a:t>Setup virtual environments</a:t>
            </a:r>
          </a:p>
          <a:p>
            <a:pPr lvl="0"/>
            <a:r>
              <a:rPr/>
              <a:t>Write code to load it in dask</a:t>
            </a:r>
          </a:p>
          <a:p>
            <a:pPr lvl="0"/>
            <a:r>
              <a:rPr/>
              <a:t>Write code to write parquet files in dask</a:t>
            </a:r>
          </a:p>
          <a:p>
            <a:pPr lvl="0"/>
            <a:r>
              <a:rPr/>
              <a:t>Naming convention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ETL Pipeline</a:t>
            </a:r>
          </a:p>
        </p:txBody>
      </p:sp>
      <p:pic>
        <p:nvPicPr>
          <p:cNvPr descr="./img/etl_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171700"/>
            <a:ext cx="10744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ELT: Extract, Load, and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Solves the problem of rapidly arriving data.</a:t>
            </a:r>
          </a:p>
          <a:p>
            <a:pPr lvl="0"/>
            <a:r>
              <a:rPr/>
              <a:t>Store first, figure out what to do with the data later.</a:t>
            </a:r>
          </a:p>
          <a:p>
            <a:pPr lvl="0"/>
            <a:r>
              <a:rPr/>
              <a:t>Use a compressed format.</a:t>
            </a:r>
          </a:p>
          <a:p>
            <a:pPr lvl="0"/>
            <a:r>
              <a:rPr/>
              <a:t>Take advantage of clusters of computers and cloud.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Also difficult to manage.</a:t>
            </a:r>
          </a:p>
          <a:p>
            <a:pPr lvl="0"/>
            <a:r>
              <a:rPr/>
              <a:t>Inefficient to search through a massive amount of raw data for the data that you want.</a:t>
            </a:r>
          </a:p>
          <a:p>
            <a:pPr lvl="0"/>
            <a:r>
              <a:rPr/>
              <a:t>As infrastructure and frameworks become standardized, data is also becoming standardized.</a:t>
            </a:r>
          </a:p>
          <a:p>
            <a:pPr lvl="0"/>
            <a:r>
              <a:rPr/>
              <a:t>Lakehouse solutions (Databricks and Snoflake) are hybrid solutions that combine the flexibility of data lakes and the data management of data warehouses.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ELT Pipeline</a:t>
            </a:r>
          </a:p>
        </p:txBody>
      </p:sp>
      <p:pic>
        <p:nvPicPr>
          <p:cNvPr descr="./img/elt_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2006600"/>
            <a:ext cx="9309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Modes of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‘flows’ when data is passed from one process to another.</a:t>
            </a:r>
          </a:p>
          <a:p>
            <a:pPr lvl="0"/>
            <a:r>
              <a:rPr/>
              <a:t>In production, generally we do not see data flows in the context of a single process, instead we find multiple processes.</a:t>
            </a:r>
          </a:p>
          <a:p>
            <a:pPr lvl="0"/>
            <a:r>
              <a:rPr/>
              <a:t>How do we pass data between processes that do not share memory?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Modes of Data Flow</a:t>
            </a:r>
          </a:p>
          <a:p>
            <a:pPr lvl="0"/>
            <a:r>
              <a:rPr/>
              <a:t>Data passing through databases.</a:t>
            </a:r>
          </a:p>
          <a:p>
            <a:pPr lvl="0"/>
            <a:r>
              <a:rPr/>
              <a:t>Data passing through services using requests such as the requests provided by REST and RPC APIs (e.g., POST/GET requests).</a:t>
            </a:r>
          </a:p>
          <a:p>
            <a:pPr lvl="0"/>
            <a:r>
              <a:rPr/>
              <a:t>Data passing through a real-time transport like Apache Kafka and Amazon Kinesis.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Flows 1: Data Passing Through DBs</a:t>
            </a:r>
          </a:p>
        </p:txBody>
      </p:sp>
      <p:pic>
        <p:nvPicPr>
          <p:cNvPr descr="./img/data_flows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3390900"/>
            <a:ext cx="4660900" cy="97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Process 1 writes to DB, Process 2 reads from DB.</a:t>
            </a:r>
          </a:p>
          <a:p>
            <a:pPr lvl="0"/>
            <a:r>
              <a:rPr/>
              <a:t>Considerations:</a:t>
            </a:r>
          </a:p>
          <a:p>
            <a:pPr lvl="1"/>
            <a:r>
              <a:rPr/>
              <a:t>Both processes must be able to access the same database.</a:t>
            </a:r>
          </a:p>
          <a:p>
            <a:pPr lvl="1"/>
            <a:r>
              <a:rPr/>
              <a:t>Both processes to access data from databases and read/write from databases can be slow: potentially not suitable for apps with strict latency requirements (consumer-facing applications, for example).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FLows 2: Data Passing Through Services</a:t>
            </a:r>
          </a:p>
        </p:txBody>
      </p:sp>
      <p:pic>
        <p:nvPicPr>
          <p:cNvPr descr="./img/data_flows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11400"/>
            <a:ext cx="46609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Send data directly through a network:</a:t>
            </a:r>
          </a:p>
          <a:p>
            <a:pPr lvl="1"/>
            <a:r>
              <a:rPr/>
              <a:t>Process A sends a request to Process B, specifying the data it needs.</a:t>
            </a:r>
          </a:p>
          <a:p>
            <a:pPr lvl="1"/>
            <a:r>
              <a:rPr/>
              <a:t>Process B returns the requested dta through the same network.</a:t>
            </a:r>
          </a:p>
          <a:p>
            <a:pPr lvl="0"/>
            <a:r>
              <a:rPr/>
              <a:t>Request driven approach.</a:t>
            </a:r>
          </a:p>
          <a:p>
            <a:pPr lvl="0"/>
            <a:r>
              <a:rPr/>
              <a:t>Service oriented architecture:</a:t>
            </a:r>
          </a:p>
          <a:p>
            <a:pPr lvl="1"/>
            <a:r>
              <a:rPr/>
              <a:t>Each one of the services can belong to different companies.</a:t>
            </a:r>
          </a:p>
          <a:p>
            <a:pPr lvl="1"/>
            <a:r>
              <a:rPr/>
              <a:t>Two services can also be parts of the same application (microservices architecture).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FLows 2: Data Passing Through Services (cont)</a:t>
            </a:r>
          </a:p>
        </p:txBody>
      </p:sp>
      <p:pic>
        <p:nvPicPr>
          <p:cNvPr descr="./img/data_flows_2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47900"/>
            <a:ext cx="46609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Popular frameworks for communication among services are:</a:t>
            </a:r>
          </a:p>
          <a:p>
            <a:pPr lvl="1"/>
            <a:r>
              <a:rPr/>
              <a:t>REST: representational state transfer. Popular among public APIs. HTML is an implementation of REST.</a:t>
            </a:r>
          </a:p>
          <a:p>
            <a:pPr lvl="1"/>
            <a:r>
              <a:rPr/>
              <a:t>RPC: remote procedure call. Aims to make service requests look like internal function calls.</a:t>
            </a:r>
          </a:p>
          <a:p>
            <a:pPr lvl="0"/>
            <a:r>
              <a:rPr/>
              <a:t>In complex scenarios (all services request and serve data, for instance), this architecture may become overly complex.</a:t>
            </a:r>
          </a:p>
          <a:p>
            <a:pPr lvl="0"/>
            <a:r>
              <a:rPr/>
              <a:t>A better approach may be to have a central data broker.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FLows 3: Data Passing Through Real-Time Transport</a:t>
            </a:r>
          </a:p>
        </p:txBody>
      </p:sp>
      <p:pic>
        <p:nvPicPr>
          <p:cNvPr descr="./img/data_flows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705100"/>
            <a:ext cx="46609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Request-driven data passing is synchronous: the target service must be listening for the request to go through.</a:t>
            </a:r>
          </a:p>
          <a:p>
            <a:pPr lvl="0"/>
            <a:r>
              <a:rPr/>
              <a:t>A broker can coordinate passing data among services instead of creating a complex web of interservice data passing.</a:t>
            </a:r>
          </a:p>
          <a:p>
            <a:pPr lvl="0"/>
            <a:r>
              <a:rPr/>
              <a:t>Whenever a service produces data (a prediction, for example), it is passed to the broker. Whichever service requires the most recent version of the data, it can find it with the broker.</a:t>
            </a:r>
          </a:p>
          <a:p>
            <a:pPr lvl="0"/>
            <a:r>
              <a:rPr/>
              <a:t>Technically, databases could be real-time transports, however it can add latency. If this is a conern, an in-memory transport is preferred.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Events and Types of Real-Time Transports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piece of data broadcast to a real-time transport is called an event.</a:t>
            </a:r>
            <a:br/>
          </a:p>
          <a:p>
            <a:pPr lvl="0"/>
            <a:r>
              <a:rPr/>
              <a:t>This architecture is called event-driven.</a:t>
            </a:r>
          </a:p>
          <a:p>
            <a:pPr lvl="0"/>
            <a:r>
              <a:rPr/>
              <a:t>The real-time transport is sometimes called event bus.</a:t>
            </a:r>
          </a:p>
          <a:p>
            <a:pPr lvl="0"/>
            <a:r>
              <a:rPr/>
              <a:t>Request-driven architecture works well for systems that rely more on app logic than on data.</a:t>
            </a:r>
          </a:p>
          <a:p>
            <a:pPr lvl="0"/>
            <a:r>
              <a:rPr/>
              <a:t>Event-driven architecture works better for systems that are data-intensive.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Two most common Real-Time Transports are pubsub (publish-subscribe) and message queue.</a:t>
            </a:r>
          </a:p>
          <a:p>
            <a:pPr lvl="0"/>
            <a:r>
              <a:rPr/>
              <a:t>In the pubsub model:</a:t>
            </a:r>
          </a:p>
          <a:p>
            <a:pPr lvl="1"/>
            <a:r>
              <a:rPr/>
              <a:t>Any service can publish to different topics in the real-time transport. - Any service that subscribes to a topics can read all the events in that topic.</a:t>
            </a:r>
          </a:p>
          <a:p>
            <a:pPr lvl="1"/>
            <a:r>
              <a:rPr/>
              <a:t>There is a retention policy, for example: data will be retained for X days before being deleted or moved to permanent storage.</a:t>
            </a:r>
          </a:p>
          <a:p>
            <a:pPr lvl="1"/>
            <a:r>
              <a:rPr/>
              <a:t>Examples: Apache Kafka and Amazon Kinesis.</a:t>
            </a:r>
          </a:p>
          <a:p>
            <a:pPr lvl="0"/>
            <a:r>
              <a:rPr/>
              <a:t>In the message queuue model:</a:t>
            </a:r>
          </a:p>
          <a:p>
            <a:pPr lvl="1"/>
            <a:r>
              <a:rPr/>
              <a:t>An event has intended consumers. An event with intended consumers is a message.</a:t>
            </a:r>
          </a:p>
          <a:p>
            <a:pPr lvl="1"/>
            <a:r>
              <a:rPr/>
              <a:t>The message queue is responsible for getting the message to the right consumers.</a:t>
            </a:r>
          </a:p>
          <a:p>
            <a:pPr lvl="1"/>
            <a:r>
              <a:rPr/>
              <a:t>Examples: Apache RocketMQ and RabbitMQ.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Batch Processing vs 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Once data arrives in a data storage engine (database, data lake, or data warehouse, for example), it is historical data.</a:t>
            </a:r>
          </a:p>
          <a:p>
            <a:pPr lvl="0"/>
            <a:r>
              <a:rPr/>
              <a:t>Historical data is processed in batch jobs that are run preiodically.</a:t>
            </a:r>
          </a:p>
          <a:p>
            <a:pPr lvl="0"/>
            <a:r>
              <a:rPr/>
              <a:t>Batch processing is a practice with mature solutions such as MapReduce and Spark.</a:t>
            </a:r>
          </a:p>
          <a:p>
            <a:pPr lvl="0"/>
            <a:r>
              <a:rPr/>
              <a:t>Stream processing is performing computation on streaming data coming from real-time transports.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Computation can also be started periodically, but the periods are generally shorter. Computation could also be started when the need arises.</a:t>
            </a:r>
          </a:p>
          <a:p>
            <a:pPr lvl="0"/>
            <a:r>
              <a:rPr/>
              <a:t>Batch processing is usually performed on slow-changing variables known as static features (for example, daily metrics).</a:t>
            </a:r>
          </a:p>
          <a:p>
            <a:pPr lvl="0"/>
            <a:r>
              <a:rPr/>
              <a:t>Streaming processing is performed on rapid-changing variables known as dynamic features (for example, average metric in past 5 minutes).</a:t>
            </a:r>
          </a:p>
          <a:p>
            <a:pPr lvl="0"/>
            <a:r>
              <a:rPr/>
              <a:t>Example products: Apache Flink, KSQL, and Spark Streaming.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Sources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Now?</a:t>
            </a:r>
          </a:p>
        </p:txBody>
      </p:sp>
      <p:pic>
        <p:nvPicPr>
          <p:cNvPr descr="./img/cost_of_data_storage_and_availabil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35200"/>
            <a:ext cx="46609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(FSB, 2019)</a:t>
            </a:r>
          </a:p>
        </p:txBody>
      </p:sp>
      <p:pic>
        <p:nvPicPr>
          <p:cNvPr descr="./img/historical-cost-of-computer-memory-and-sto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32500" y="1993900"/>
            <a:ext cx="46101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(World In Data, 2024)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Different data sources have different characteristics.</a:t>
            </a:r>
          </a:p>
          <a:p>
            <a:pPr lvl="0"/>
            <a:r>
              <a:rPr/>
              <a:t>User input data:</a:t>
            </a:r>
          </a:p>
          <a:p>
            <a:pPr lvl="1"/>
            <a:r>
              <a:rPr/>
              <a:t>Data that is explicitly input by users.</a:t>
            </a:r>
          </a:p>
          <a:p>
            <a:pPr lvl="1"/>
            <a:r>
              <a:rPr/>
              <a:t>Text, images, videos, files, etc.</a:t>
            </a:r>
          </a:p>
          <a:p>
            <a:pPr lvl="1"/>
            <a:r>
              <a:rPr/>
              <a:t>Prone to error: text too long, too short, incomplete, unexpected data types, etc.</a:t>
            </a:r>
          </a:p>
          <a:p>
            <a:pPr lvl="0"/>
            <a:r>
              <a:rPr/>
              <a:t>System generated data:</a:t>
            </a:r>
          </a:p>
          <a:p>
            <a:pPr lvl="1"/>
            <a:r>
              <a:rPr/>
              <a:t>Logs, performance metrics, and other system outputs.</a:t>
            </a:r>
          </a:p>
          <a:p>
            <a:pPr lvl="1"/>
            <a:r>
              <a:rPr/>
              <a:t>Generally, well-formatted.</a:t>
            </a:r>
          </a:p>
          <a:p>
            <a:pPr lvl="1"/>
            <a:r>
              <a:rPr/>
              <a:t>Can grow rapidly.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Databases generated by (internal) services and enterprise applications:</a:t>
            </a:r>
          </a:p>
          <a:p>
            <a:pPr lvl="1"/>
            <a:r>
              <a:rPr/>
              <a:t>Many times, structured data.</a:t>
            </a:r>
          </a:p>
          <a:p>
            <a:pPr lvl="1"/>
            <a:r>
              <a:rPr/>
              <a:t>Varying degrees of data quality.</a:t>
            </a:r>
          </a:p>
          <a:p>
            <a:pPr lvl="0"/>
            <a:r>
              <a:rPr/>
              <a:t>Third-party data:</a:t>
            </a:r>
          </a:p>
          <a:p>
            <a:pPr lvl="1"/>
            <a:r>
              <a:rPr/>
              <a:t>Data collected from the public, when the public is not a customer of the collecting organization.</a:t>
            </a:r>
          </a:p>
          <a:p>
            <a:pPr lvl="1"/>
            <a:r>
              <a:rPr/>
              <a:t>Price databases, news aggregators, etc.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Formats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storage is a fundamental component in any ML system:</a:t>
            </a:r>
          </a:p>
          <a:p>
            <a:pPr lvl="1"/>
            <a:r>
              <a:rPr/>
              <a:t>Store raw input data.</a:t>
            </a:r>
          </a:p>
          <a:p>
            <a:pPr lvl="1"/>
            <a:r>
              <a:rPr/>
              <a:t>Store pre-computed features.</a:t>
            </a:r>
          </a:p>
          <a:p>
            <a:pPr lvl="1"/>
            <a:r>
              <a:rPr/>
              <a:t>Store model performance metrics and other model-related information.</a:t>
            </a:r>
          </a:p>
          <a:p>
            <a:pPr lvl="1"/>
            <a:r>
              <a:rPr/>
              <a:t>Store logs for monitoring and debugging.</a:t>
            </a:r>
          </a:p>
          <a:p>
            <a:pPr lvl="0"/>
            <a:r>
              <a:rPr/>
              <a:t>Multiple storage types can be combined with data transformation proceudres to create </a:t>
            </a:r>
            <a:r>
              <a:rPr i="1"/>
              <a:t>pipelines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Selecting the right data format for storing can be beneficial in terms of performance and costs.</a:t>
            </a:r>
          </a:p>
          <a:p>
            <a:pPr lvl="0"/>
            <a:r>
              <a:rPr i="1"/>
              <a:t>Data serialization</a:t>
            </a:r>
            <a:r>
              <a:rPr/>
              <a:t> is the process of converting a data structure or object state into a format that can be stored or transmitted and reconstructed later.</a:t>
            </a:r>
          </a:p>
          <a:p>
            <a:pPr lvl="0"/>
            <a:r>
              <a:rPr/>
              <a:t>Data formats can be:</a:t>
            </a:r>
          </a:p>
          <a:p>
            <a:pPr lvl="1"/>
            <a:r>
              <a:rPr/>
              <a:t>Text or binary-based.</a:t>
            </a:r>
          </a:p>
          <a:p>
            <a:pPr lvl="1"/>
            <a:r>
              <a:rPr/>
              <a:t>Human readable.</a:t>
            </a:r>
          </a:p>
          <a:p>
            <a:pPr lvl="1"/>
            <a:r>
              <a:rPr/>
              <a:t>Row-major or column-major.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Common Data Formats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00"/>
                <a:gridCol w="2679700"/>
                <a:gridCol w="2679700"/>
                <a:gridCol w="2679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Binary/Text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Human-readable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use cases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Everywhere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Everywhere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Parquet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Binary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Hadoop, Amazon Redshift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Avro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Binary 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Hadoop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Protobuf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Binary 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Google, TensorFlow (TFRecord)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Pickle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Binary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Python, PyTorch serialization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Systems in Production</dc:title>
  <dc:creator>Jesús Calderón</dc:creator>
  <cp:keywords/>
  <dcterms:created xsi:type="dcterms:W3CDTF">2024-02-03T22:53:56Z</dcterms:created>
  <dcterms:modified xsi:type="dcterms:W3CDTF">2024-02-03T22:53:56Z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 - Session 2</vt:lpwstr>
  </property>
</Properties>
</file>