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42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108"/>
          <a:sy d="100" n="108"/>
        </p:scale>
        <p:origin x="594" y="7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8" Type="http://schemas.openxmlformats.org/officeDocument/2006/relationships/theme" Target="theme/theme1.xml" /><Relationship Id="rId17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6" Type="http://schemas.openxmlformats.org/officeDocument/2006/relationships/presProps" Target="presProps.xml" /><Relationship Id="rId1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56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76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55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30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32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81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56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8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34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39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512147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all"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b="0" sz="1030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077354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120" sz="40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30188" latinLnBrk="0" marL="230188" rtl="0">
        <a:lnSpc>
          <a:spcPct val="114000"/>
        </a:lnSpc>
        <a:spcBef>
          <a:spcPts val="1300"/>
        </a:spcBef>
        <a:buFont charset="0" panose="020B0604020202020204" pitchFamily="34" typeface="Arial"/>
        <a:buChar char="•"/>
        <a:defRPr kern="1200" sz="14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230188" latinLnBrk="0" marL="346075" rtl="0">
        <a:lnSpc>
          <a:spcPct val="114000"/>
        </a:lnSpc>
        <a:spcBef>
          <a:spcPts val="600"/>
        </a:spcBef>
        <a:buFont charset="0" panose="02070309020205020404" pitchFamily="49" typeface="Courier New"/>
        <a:buChar char="o"/>
        <a:defRPr kern="1200" sz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201613" latinLnBrk="0" marL="547688" rtl="0">
        <a:lnSpc>
          <a:spcPct val="114000"/>
        </a:lnSpc>
        <a:spcBef>
          <a:spcPts val="600"/>
        </a:spcBef>
        <a:buFont charset="2" panose="05000000000000000000" pitchFamily="2" typeface="Wingdings"/>
        <a:buChar char="§"/>
        <a:defRPr i="1" kern="1200" sz="11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38113" latinLnBrk="0" marL="822325" rtl="0">
        <a:lnSpc>
          <a:spcPct val="114000"/>
        </a:lnSpc>
        <a:spcBef>
          <a:spcPts val="600"/>
        </a:spcBef>
        <a:buFont charset="2" panose="05000000000000000000" pitchFamily="2" typeface="Wingdings"/>
        <a:buChar char="q"/>
        <a:defRPr kern="1200" sz="105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563" latinLnBrk="0" marL="1096963" rtl="0">
        <a:lnSpc>
          <a:spcPct val="114000"/>
        </a:lnSpc>
        <a:spcBef>
          <a:spcPts val="600"/>
        </a:spcBef>
        <a:buFont charset="2" panose="05000000000000000000" pitchFamily="2" typeface="Wingdings"/>
        <a:buChar char="v"/>
        <a:defRPr kern="1200" sz="10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200000" rtl="0">
        <a:lnSpc>
          <a:spcPct val="85000"/>
        </a:lnSpc>
        <a:spcBef>
          <a:spcPts val="600"/>
        </a:spcBef>
        <a:buFont charset="0" pitchFamily="34" typeface="Arial"/>
        <a:buChar char=" "/>
        <a:defRPr kern="1200"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400000" rtl="0">
        <a:lnSpc>
          <a:spcPct val="85000"/>
        </a:lnSpc>
        <a:spcBef>
          <a:spcPts val="600"/>
        </a:spcBef>
        <a:buFont charset="0" pitchFamily="34" typeface="Arial"/>
        <a:buChar char=" "/>
        <a:defRPr kern="1200"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600000" rtl="0">
        <a:lnSpc>
          <a:spcPct val="85000"/>
        </a:lnSpc>
        <a:spcBef>
          <a:spcPts val="600"/>
        </a:spcBef>
        <a:buFont charset="0" pitchFamily="34" typeface="Arial"/>
        <a:buChar char=" "/>
        <a:defRPr kern="1200"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800000" rtl="0">
        <a:lnSpc>
          <a:spcPct val="85000"/>
        </a:lnSpc>
        <a:spcBef>
          <a:spcPts val="600"/>
        </a:spcBef>
        <a:buFont charset="0" pitchFamily="34" typeface="Arial"/>
        <a:buChar char=" "/>
        <a:defRPr kern="1200"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huyenchip.com/books/" TargetMode="External" /><Relationship Id="rId3" Type="http://schemas.openxmlformats.org/officeDocument/2006/relationships/hyperlink" Target="https://huyenchip.com/" TargetMode="External" /><Relationship Id="rId4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Distribution Shifts and Monitoring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667512" y="4206876"/>
            <a:ext cx="9228201" cy="164592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Production</a:t>
            </a:r>
            <a:br/>
            <a:br/>
            <a:r>
              <a:rPr/>
              <a:t>Jesús Calderón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Types of Distribution Shifts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Covariate shift: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 changes.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 does not change.</a:t>
                </a:r>
              </a:p>
              <a:p>
                <a:pPr lvl="0"/>
                <a:r>
                  <a:rPr/>
                  <a:t>Label shift: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changes.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does not change.</a:t>
                </a:r>
              </a:p>
              <a:p>
                <a:pPr lvl="0"/>
                <a:r>
                  <a:rPr/>
                  <a:t>Concept drift: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 changes.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 does not change.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</m:e>
                      </m:d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joint distribution.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 conditional probability of output Y given input X.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 probability density of input.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probability density of output.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Covariate Shift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Covariate shift: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 changes.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does not change.</a:t>
                </a:r>
              </a:p>
              <a:p>
                <a:pPr lvl="0"/>
                <a:r>
                  <a:rPr/>
                  <a:t>Widely studied distribution shifts.</a:t>
                </a:r>
              </a:p>
              <a:p>
                <a:pPr lvl="0"/>
                <a:r>
                  <a:rPr/>
                  <a:t>Covariate is an independent variable that can influence the outcome of a statistical trial but it is not of direct interest.</a:t>
                </a:r>
              </a:p>
              <a:p>
                <a:pPr lvl="0"/>
                <a:r>
                  <a:rPr/>
                  <a:t>Example: while predicting house prices as a function of location a covariate is square footage.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Causes:</a:t>
            </a:r>
          </a:p>
          <a:p>
            <a:pPr lvl="0"/>
            <a:r>
              <a:rPr/>
              <a:t>Sampling methods: example, oversampling of cancer patients over 40.</a:t>
            </a:r>
          </a:p>
          <a:p>
            <a:pPr lvl="0"/>
            <a:r>
              <a:rPr/>
              <a:t>Training data is artificially altered: applied SMOTE and distribution changed.</a:t>
            </a:r>
          </a:p>
          <a:p>
            <a:pPr lvl="0"/>
            <a:r>
              <a:rPr/>
              <a:t>Active learning: instead of randomly sampling, use samples most helpful to that model according to some heuristic.</a:t>
            </a:r>
          </a:p>
          <a:p>
            <a:pPr lvl="0"/>
            <a:r>
              <a:rPr/>
              <a:t>Major changes in the production environment or application: changes in marketing, for example, induce more clients from a certain demographic not previously represented in training data.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Label Shift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Label shift: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changes.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 does not change.</a:t>
                </a:r>
              </a:p>
              <a:p>
                <a:pPr lvl="0"/>
                <a:r>
                  <a:rPr/>
                  <a:t>Also known as </a:t>
                </a:r>
                <a:r>
                  <a:rPr i="1"/>
                  <a:t>prior shift</a:t>
                </a:r>
                <a:r>
                  <a:rPr/>
                  <a:t>, </a:t>
                </a:r>
                <a:r>
                  <a:rPr i="1"/>
                  <a:t>prior probability shift</a:t>
                </a:r>
                <a:r>
                  <a:rPr/>
                  <a:t>, or </a:t>
                </a:r>
                <a:r>
                  <a:rPr i="1"/>
                  <a:t>target shift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The output distribution changes, but for a given output, the input distribution stays the same.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When covariate shift happens, it could be followed by label shift.</a:t>
            </a:r>
          </a:p>
          <a:p>
            <a:pPr lvl="0"/>
            <a:r>
              <a:rPr/>
              <a:t>Methods for detecting covariate and label shifts are similar.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 Drift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Concept drift: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 changes.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 does not change.</a:t>
                </a:r>
              </a:p>
              <a:p>
                <a:pPr lvl="0"/>
                <a:r>
                  <a:rPr/>
                  <a:t>Also known as </a:t>
                </a:r>
                <a:r>
                  <a:rPr i="1"/>
                  <a:t>posterior drift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Input distribution remains the same, but the conditional distribution of the output given an input changes.</a:t>
            </a:r>
          </a:p>
          <a:p>
            <a:pPr lvl="0"/>
            <a:r>
              <a:rPr/>
              <a:t>“Same input, different output.”</a:t>
            </a:r>
          </a:p>
          <a:p>
            <a:pPr lvl="0"/>
            <a:r>
              <a:rPr/>
              <a:t>Can be cyclcic or seasonal.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Monitoring and Observability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7.1. Monitoring</a:t>
            </a:r>
          </a:p>
          <a:p>
            <a:pPr lvl="0"/>
            <a:r>
              <a:rPr/>
              <a:t>ML System Failures</a:t>
            </a:r>
          </a:p>
          <a:p>
            <a:pPr lvl="0"/>
            <a:r>
              <a:rPr/>
              <a:t>Data Distribution Shifts</a:t>
            </a:r>
          </a:p>
          <a:p>
            <a:pPr lvl="0"/>
            <a:r>
              <a:rPr/>
              <a:t>Monitoring and Observability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7.2 Continual Learning and Test in Production</a:t>
            </a:r>
          </a:p>
          <a:p>
            <a:pPr lvl="0"/>
            <a:r>
              <a:rPr/>
              <a:t>Testing data distribution shifts.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These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notes are based on Chapter 8 of </a:t>
            </a:r>
            <a:r>
              <a:rPr i="1">
                <a:hlinkClick r:id="rId2"/>
              </a:rPr>
              <a:t>Designing Machine Learning Systems</a:t>
            </a:r>
            <a:r>
              <a:rPr/>
              <a:t>, by </a:t>
            </a:r>
            <a:r>
              <a:rPr>
                <a:hlinkClick r:id="rId3"/>
              </a:rPr>
              <a:t>Chip Huyen</a:t>
            </a:r>
            <a:r>
              <a:rPr/>
              <a:t>.</a:t>
            </a:r>
          </a:p>
        </p:txBody>
      </p:sp>
      <p:pic>
        <p:nvPicPr>
          <p:cNvPr descr="../img/book_cove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007100" y="2324100"/>
            <a:ext cx="46609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ML System Failures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an ML System Failure?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 failure happens when one or more expectations of the system is not met:</a:t>
            </a:r>
          </a:p>
          <a:p>
            <a:pPr lvl="1"/>
            <a:r>
              <a:rPr/>
              <a:t>Traditional software expectations: system executes its logic within the expected metrics, such as latency and throughput.</a:t>
            </a:r>
          </a:p>
          <a:p>
            <a:pPr lvl="1"/>
            <a:r>
              <a:rPr/>
              <a:t>ML performance: performance metrics are met, explanations are given, trust on the system (can be achieved by communicating uncertainty), 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Operational expectations can be more easy to detect than ML performance expectations.</a:t>
            </a:r>
          </a:p>
          <a:p>
            <a:pPr lvl="0"/>
            <a:r>
              <a:rPr/>
              <a:t>Understanding why ML system fail can help monitor ML performance.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System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Dependency failure</a:t>
            </a:r>
          </a:p>
          <a:p>
            <a:pPr lvl="1"/>
            <a:r>
              <a:rPr/>
              <a:t>A package or codebase that the system depends on breaks, which leads to system failure.</a:t>
            </a:r>
          </a:p>
          <a:p>
            <a:pPr lvl="1"/>
            <a:r>
              <a:rPr/>
              <a:t>Common when the dependency is maintained by a third-party.</a:t>
            </a:r>
          </a:p>
          <a:p>
            <a:pPr lvl="1"/>
            <a:r>
              <a:rPr/>
              <a:t>Can also happen when our model is a dependency of a downstream consumer.</a:t>
            </a:r>
          </a:p>
          <a:p>
            <a:pPr lvl="0"/>
            <a:r>
              <a:rPr/>
              <a:t>Deployment failure</a:t>
            </a:r>
          </a:p>
          <a:p>
            <a:pPr lvl="1"/>
            <a:r>
              <a:rPr/>
              <a:t>The root cause is deployment errors: deploy old binaries, permissions are not correctly granted, etc.</a:t>
            </a:r>
          </a:p>
          <a:p>
            <a:pPr lvl="1"/>
            <a:r>
              <a:rPr/>
              <a:t>Coding errors and integration errors (interface changes).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Hardware failures</a:t>
            </a:r>
          </a:p>
          <a:p>
            <a:pPr lvl="1"/>
            <a:r>
              <a:rPr/>
              <a:t>Hardware use to deploy the model fails.</a:t>
            </a:r>
          </a:p>
          <a:p>
            <a:pPr lvl="0"/>
            <a:r>
              <a:rPr/>
              <a:t>Downtime or crashing</a:t>
            </a:r>
          </a:p>
          <a:p>
            <a:pPr lvl="1"/>
            <a:r>
              <a:rPr/>
              <a:t>Connectivity, security, and other issues may give rise to unreachable servers (AWS, Azure, GCP, etc.)</a:t>
            </a:r>
          </a:p>
          <a:p>
            <a:pPr lvl="1"/>
            <a:r>
              <a:rPr/>
              <a:t>Distributed systems are complex systems and the risk of failure increases with complexity.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ML-Specific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Production data is different from training data</a:t>
            </a:r>
          </a:p>
          <a:p>
            <a:pPr lvl="0"/>
            <a:r>
              <a:rPr/>
              <a:t>A key assumption is that training and unseen data come from the same distribution.</a:t>
            </a:r>
          </a:p>
          <a:p>
            <a:pPr lvl="0"/>
            <a:r>
              <a:rPr/>
              <a:t>When we say that a model </a:t>
            </a:r>
            <a:r>
              <a:rPr i="1"/>
              <a:t>learns</a:t>
            </a:r>
            <a:r>
              <a:rPr/>
              <a:t> from data, we are saying that the model learns the distribution of the training data with the goal of using this information on unseen data.</a:t>
            </a:r>
          </a:p>
          <a:p>
            <a:pPr lvl="0"/>
            <a:r>
              <a:rPr/>
              <a:t>When predictions on unseen data are satisfactory, we say that the model “generalizes to unseen data”.</a:t>
            </a:r>
          </a:p>
          <a:p>
            <a:pPr lvl="0"/>
            <a:r>
              <a:rPr/>
              <a:t>The test data that we use in the model development phase and the cross-validation are </a:t>
            </a:r>
            <a:r>
              <a:rPr i="1"/>
              <a:t>estimates</a:t>
            </a:r>
            <a:r>
              <a:rPr/>
              <a:t> of the error in unseen (production) data.</a:t>
            </a:r>
          </a:p>
          <a:p>
            <a:pPr lvl="0"/>
            <a:r>
              <a:rPr/>
              <a:t>Reasons for difference:</a:t>
            </a:r>
          </a:p>
          <a:p>
            <a:pPr lvl="1"/>
            <a:r>
              <a:rPr/>
              <a:t>Data collection, encoding, and instrumentation.</a:t>
            </a:r>
          </a:p>
          <a:p>
            <a:pPr lvl="1"/>
            <a:r>
              <a:rPr/>
              <a:t>The world changes, data distributions are not stationary.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Edge cases</a:t>
            </a:r>
          </a:p>
          <a:p>
            <a:pPr lvl="0"/>
            <a:r>
              <a:rPr/>
              <a:t>An ML model performs well in most cases, but fails in a small minority of cases, generally, with catastrophic consequences.</a:t>
            </a:r>
          </a:p>
          <a:p>
            <a:pPr lvl="0"/>
            <a:r>
              <a:rPr/>
              <a:t>If number of edge cases increases, data distribution may have shifted.</a:t>
            </a:r>
          </a:p>
          <a:p>
            <a:pPr lvl="0"/>
            <a:r>
              <a:rPr/>
              <a:t>Key concern for safety-critical applications: autonomous vehicles, health systems, risk monitoring, etc.</a:t>
            </a:r>
          </a:p>
          <a:p>
            <a:pPr lvl="0" indent="0" marL="0">
              <a:buNone/>
            </a:pPr>
            <a:r>
              <a:rPr b="1"/>
              <a:t>Degenerate feebdack loops</a:t>
            </a:r>
          </a:p>
          <a:p>
            <a:pPr lvl="0"/>
            <a:r>
              <a:rPr/>
              <a:t>The model’s predictions influence the feedback, which in turn influences the next iteration of the model:</a:t>
            </a:r>
          </a:p>
          <a:p>
            <a:pPr lvl="1"/>
            <a:r>
              <a:rPr/>
              <a:t>System outputs are used to generate the next set of inputs.</a:t>
            </a:r>
          </a:p>
          <a:p>
            <a:pPr lvl="1"/>
            <a:r>
              <a:rPr/>
              <a:t>In user-facing applications, this can drive the options or interactions that a user is offered.</a:t>
            </a:r>
          </a:p>
          <a:p>
            <a:pPr lvl="1"/>
            <a:r>
              <a:rPr/>
              <a:t>User interactions with the system are the training data.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Distribution Shifts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Types of Data Distribution Shifts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Three types of shifts:</a:t>
            </a:r>
          </a:p>
          <a:p>
            <a:pPr lvl="0"/>
            <a:r>
              <a:rPr/>
              <a:t>Concept drift</a:t>
            </a:r>
          </a:p>
          <a:p>
            <a:pPr lvl="0"/>
            <a:r>
              <a:rPr/>
              <a:t>Covariate shift</a:t>
            </a:r>
          </a:p>
          <a:p>
            <a:pPr lvl="0"/>
            <a:r>
              <a:rPr/>
              <a:t>Label shift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Before we begin:</a:t>
                </a:r>
              </a:p>
              <a:p>
                <a:pPr lvl="0"/>
                <a:r>
                  <a:rPr/>
                  <a:t>Assume that we are looking to make a prediction of Y given data X.</a:t>
                </a:r>
              </a:p>
              <a:p>
                <a:pPr lvl="0"/>
                <a:r>
                  <a:rPr/>
                  <a:t>To do so, we estimate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Our data, shows a distribution P(X, Y) and we know that: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13</TotalTime>
  <Words>22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Courier New</vt:lpstr>
      <vt:lpstr>Wingdings</vt:lpstr>
      <vt:lpstr>Metropolitan</vt:lpstr>
      <vt:lpstr>Title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Distribution Shifts and Monitoring</dc:title>
  <dc:creator>Jesús Calderón</dc:creator>
  <cp:keywords/>
  <dcterms:created xsi:type="dcterms:W3CDTF">2024-02-19T17:55:15Z</dcterms:created>
  <dcterms:modified xsi:type="dcterms:W3CDTF">2024-02-19T17:55:15Z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Production</vt:lpwstr>
  </property>
</Properties>
</file>