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96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05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251D2-F965-47BF-993E-D00CAAA0EDEE}" type="datetimeFigureOut">
              <a:rPr lang="en-CA" smtClean="0"/>
              <a:t>2024-02-19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CA55B-25F3-48CE-A52D-96F00E3B8C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917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0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CA"/>
              <a:t>February 2024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CA"/>
              <a:t>Production 2 - Data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9560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2 - Data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776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2 - Data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455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2 - Data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0309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2 - Data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3320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2 - Data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581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2 - Data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56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2 - Data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585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2 - Data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3340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2 - Data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41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CA"/>
              <a:t>February 2024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CA"/>
              <a:t>Production 2 - Data Engineering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139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512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CA"/>
              <a:t>February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CA"/>
              <a:t>Production 2 - Data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9077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7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05" r:id="rId9"/>
    <p:sldLayoutId id="2147484306" r:id="rId10"/>
    <p:sldLayoutId id="2147484307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188" indent="-230188" algn="l" defTabSz="914400" rtl="0" eaLnBrk="1" latinLnBrk="0" hangingPunct="1">
        <a:lnSpc>
          <a:spcPct val="114000"/>
        </a:lnSpc>
        <a:spcBef>
          <a:spcPts val="13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6075" indent="-230188" algn="l" defTabSz="914400" rtl="0" eaLnBrk="1" latinLnBrk="0" hangingPunct="1">
        <a:lnSpc>
          <a:spcPct val="114000"/>
        </a:lnSpc>
        <a:spcBef>
          <a:spcPts val="600"/>
        </a:spcBef>
        <a:buFont typeface="Courier New" panose="02070309020205020404" pitchFamily="49" charset="0"/>
        <a:buChar char="o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7688" indent="-201613" algn="l" defTabSz="914400" rtl="0" eaLnBrk="1" latinLnBrk="0" hangingPunct="1">
        <a:lnSpc>
          <a:spcPct val="114000"/>
        </a:lnSpc>
        <a:spcBef>
          <a:spcPts val="600"/>
        </a:spcBef>
        <a:buFont typeface="Wingdings" panose="05000000000000000000" pitchFamily="2" charset="2"/>
        <a:buChar char="§"/>
        <a:defRPr sz="11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325" indent="-138113" algn="l" defTabSz="914400" rtl="0" eaLnBrk="1" latinLnBrk="0" hangingPunct="1">
        <a:lnSpc>
          <a:spcPct val="114000"/>
        </a:lnSpc>
        <a:spcBef>
          <a:spcPts val="600"/>
        </a:spcBef>
        <a:buFont typeface="Wingdings" panose="05000000000000000000" pitchFamily="2" charset="2"/>
        <a:buChar char="q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6963" indent="-182563" algn="l" defTabSz="914400" rtl="0" eaLnBrk="1" latinLnBrk="0" hangingPunct="1">
        <a:lnSpc>
          <a:spcPct val="114000"/>
        </a:lnSpc>
        <a:spcBef>
          <a:spcPts val="600"/>
        </a:spcBef>
        <a:buFont typeface="Wingdings" panose="05000000000000000000" pitchFamily="2" charset="2"/>
        <a:buChar char="v"/>
        <a:defRPr sz="1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son.org/json-en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ilsonmar.github.io/neo4j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ilsonmar.github.io/neo4j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uyenchip.com/" TargetMode="External"/><Relationship Id="rId2" Type="http://schemas.openxmlformats.org/officeDocument/2006/relationships/hyperlink" Target="https://huyenchip.com/books/" TargetMode="Externa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sb.org/2017/11/artificial-intelligence-and-machine-learning-in-financial-servic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/>
          <a:lstStyle/>
          <a:p>
            <a:pPr marL="0" lvl="0" indent="0">
              <a:buNone/>
            </a:pPr>
            <a:r>
              <a:t>Data Engineering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/>
          <a:lstStyle/>
          <a:p>
            <a:pPr marL="0" lvl="0" indent="0">
              <a:buNone/>
            </a:pPr>
            <a:r>
              <a:t>Production</a:t>
            </a:r>
            <a:br/>
            <a:br/>
            <a:r>
              <a:t>Jesús Calderón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marL="0" lvl="0" indent="0">
              <a:buNone/>
            </a:pPr>
            <a:r>
              <a:t>Data Formats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250205-B6A5-F116-2F1C-CA5DC1AA3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2A23A0-13F5-E00E-586F-5D0C4984B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2 - Data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A6A922-A1A8-AD0D-7BE0-8957E561C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10</a:t>
            </a:fld>
            <a:endParaRPr lang="en-CA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Data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t>Data storage is a fundamental component in any ML system:</a:t>
            </a:r>
          </a:p>
          <a:p>
            <a:pPr lvl="1"/>
            <a:r>
              <a:t>Store raw input data.</a:t>
            </a:r>
          </a:p>
          <a:p>
            <a:pPr lvl="1"/>
            <a:r>
              <a:t>Store pre-computed features.</a:t>
            </a:r>
          </a:p>
          <a:p>
            <a:pPr lvl="1"/>
            <a:r>
              <a:t>Store model performance metrics and other model-related information.</a:t>
            </a:r>
          </a:p>
          <a:p>
            <a:pPr lvl="1"/>
            <a:r>
              <a:t>Store logs for monitoring and debugging.</a:t>
            </a:r>
          </a:p>
          <a:p>
            <a:pPr lvl="0"/>
            <a:r>
              <a:t>Multiple storage types can be combined with data transformation procedures to create </a:t>
            </a:r>
            <a:r>
              <a:rPr i="1"/>
              <a:t>pipelines</a:t>
            </a:r>
            <a:r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t>Selecting the right data format for storing can be beneficial in terms of performance and costs.</a:t>
            </a:r>
          </a:p>
          <a:p>
            <a:pPr lvl="0"/>
            <a:r>
              <a:rPr i="1"/>
              <a:t>Data serialization</a:t>
            </a:r>
            <a:r>
              <a:t> is converting a data structure or object state into a format that can be stored, transmitted, and reconstructed later.</a:t>
            </a:r>
          </a:p>
          <a:p>
            <a:pPr lvl="0"/>
            <a:r>
              <a:t>Data formats can be:</a:t>
            </a:r>
          </a:p>
          <a:p>
            <a:pPr lvl="1"/>
            <a:r>
              <a:t>Text or binary-based.</a:t>
            </a:r>
          </a:p>
          <a:p>
            <a:pPr lvl="1"/>
            <a:r>
              <a:t>Human readable.</a:t>
            </a:r>
          </a:p>
          <a:p>
            <a:pPr lvl="1"/>
            <a:r>
              <a:t>Row-major or column-major.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DCA34-F1AC-21F7-6DB1-CB95C3E53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2E48B-9418-4B5E-3AF5-B3860ED2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2 - Data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53AE6-7EB4-FDD5-14E1-B596A2DF5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11</a:t>
            </a:fld>
            <a:endParaRPr lang="en-CA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Some Common Data Formats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73100" y="2006600"/>
          <a:ext cx="107188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79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Binary/Text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Human-readable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Example use cases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Everywhere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Everywhere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Parquet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Hadoop, Amazon Redshift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Avro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Binary primary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Hadoop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Protobuf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Binary primary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Google, TensorFlow (TFRecord)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Pickle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Python, PyTorch serialization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5B4494-4DC7-5058-743A-ED691B8CC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B9D138-3594-A774-DA8D-5F7A90745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2 - Data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05D72D-CB74-251F-72EC-B19B9C1F5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12</a:t>
            </a:fld>
            <a:endParaRPr lang="en-CA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t>JavaScript Object Notation.</a:t>
            </a:r>
          </a:p>
          <a:p>
            <a:pPr lvl="0"/>
            <a:r>
              <a:t>Human-readable.</a:t>
            </a:r>
          </a:p>
          <a:p>
            <a:pPr lvl="0"/>
            <a:r>
              <a:t>Implements a key-value pair paradigm that can handle different levels of structured-ness.</a:t>
            </a:r>
          </a:p>
          <a:p>
            <a:pPr lvl="0"/>
            <a:r>
              <a:t>A popular format.</a:t>
            </a:r>
          </a:p>
        </p:txBody>
      </p:sp>
      <p:pic>
        <p:nvPicPr>
          <p:cNvPr id="4" name="Picture 1" descr="./img/json_object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633404" y="1962301"/>
            <a:ext cx="5796595" cy="270086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6007100" y="5245100"/>
            <a:ext cx="4660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1100" dirty="0"/>
              <a:t>An illustration of an object in JSON (</a:t>
            </a:r>
            <a:r>
              <a:rPr sz="1100" dirty="0">
                <a:hlinkClick r:id="rId3"/>
              </a:rPr>
              <a:t>json.org, 2024</a:t>
            </a:r>
            <a:r>
              <a:rPr sz="1100" dirty="0"/>
              <a:t>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90FF560-1A0C-BFCB-EAD7-11EE5FED2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246C0E2-A7E0-4A21-093A-056E456EA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2 - Data Engineering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D763C19-23CF-B24A-AF02-8118A3ACC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13</a:t>
            </a:fld>
            <a:endParaRPr lang="en-CA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JSON is Flexible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lvl="0" indent="0">
              <a:buNone/>
            </a:pPr>
            <a:r>
              <a:rPr sz="4000" dirty="0"/>
              <a:t>Consider the record below.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{
  "</a:t>
            </a:r>
            <a:r>
              <a:rPr dirty="0" err="1">
                <a:latin typeface="Courier"/>
              </a:rPr>
              <a:t>firstName</a:t>
            </a:r>
            <a:r>
              <a:rPr dirty="0">
                <a:latin typeface="Courier"/>
              </a:rPr>
              <a:t>": "</a:t>
            </a:r>
            <a:r>
              <a:rPr dirty="0" err="1">
                <a:latin typeface="Courier"/>
              </a:rPr>
              <a:t>Boatie</a:t>
            </a:r>
            <a:r>
              <a:rPr dirty="0">
                <a:latin typeface="Courier"/>
              </a:rPr>
              <a:t>",
  "</a:t>
            </a:r>
            <a:r>
              <a:rPr dirty="0" err="1">
                <a:latin typeface="Courier"/>
              </a:rPr>
              <a:t>lastName</a:t>
            </a:r>
            <a:r>
              <a:rPr dirty="0">
                <a:latin typeface="Courier"/>
              </a:rPr>
              <a:t>": "</a:t>
            </a:r>
            <a:r>
              <a:rPr dirty="0" err="1">
                <a:latin typeface="Courier"/>
              </a:rPr>
              <a:t>McBoatFace</a:t>
            </a:r>
            <a:r>
              <a:rPr dirty="0">
                <a:latin typeface="Courier"/>
              </a:rPr>
              <a:t>",
  "</a:t>
            </a:r>
            <a:r>
              <a:rPr dirty="0" err="1">
                <a:latin typeface="Courier"/>
              </a:rPr>
              <a:t>isVibing</a:t>
            </a:r>
            <a:r>
              <a:rPr dirty="0">
                <a:latin typeface="Courier"/>
              </a:rPr>
              <a:t>": true,
  "age": 12,
  "address": {
    "</a:t>
            </a:r>
            <a:r>
              <a:rPr dirty="0" err="1">
                <a:latin typeface="Courier"/>
              </a:rPr>
              <a:t>streetAddress</a:t>
            </a:r>
            <a:r>
              <a:rPr dirty="0">
                <a:latin typeface="Courier"/>
              </a:rPr>
              <a:t>": "12 Ocean Drive",
    "city": "Port Royal",
    "</a:t>
            </a:r>
            <a:r>
              <a:rPr dirty="0" err="1">
                <a:latin typeface="Courier"/>
              </a:rPr>
              <a:t>postalCode</a:t>
            </a:r>
            <a:r>
              <a:rPr dirty="0">
                <a:latin typeface="Courier"/>
              </a:rPr>
              <a:t>": "10021-3100"
  }
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lvl="0" indent="0">
              <a:buNone/>
            </a:pPr>
            <a:r>
              <a:rPr sz="3500" dirty="0"/>
              <a:t>The data can also be represented with less structure.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{
  "text": "</a:t>
            </a:r>
            <a:r>
              <a:rPr dirty="0" err="1">
                <a:latin typeface="Courier"/>
              </a:rPr>
              <a:t>Boatie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McBoatFace</a:t>
            </a:r>
            <a:r>
              <a:rPr dirty="0">
                <a:latin typeface="Courier"/>
              </a:rPr>
              <a:t>, aged 12, is vibing, at 12 Ocean Drive, Port Royal, 
           10021-3100"
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02644-7CE2-E4BD-9064-154C2F33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77DC8-0398-AD1B-0002-49C7687F3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2 - Data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B44D2-4A8D-671F-73CA-416EBC8FF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14</a:t>
            </a:fld>
            <a:endParaRPr lang="en-CA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Row-Major vs Column-Major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b="1"/>
              <a:t>Row-Major Format</a:t>
            </a:r>
          </a:p>
          <a:p>
            <a:pPr lvl="0"/>
            <a:r>
              <a:t>Consecutive elements in a row are stored next to each other.</a:t>
            </a:r>
          </a:p>
          <a:p>
            <a:pPr lvl="0"/>
            <a:r>
              <a:t>Example: CSV (Comma-Separated Values in a text file).</a:t>
            </a:r>
          </a:p>
          <a:p>
            <a:pPr lvl="0"/>
            <a:r>
              <a:t>Accessing rows will tend to be faster than accessing columns.</a:t>
            </a:r>
          </a:p>
          <a:p>
            <a:pPr lvl="0"/>
            <a:r>
              <a:t>Faster for writing additional records.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b="1"/>
              <a:t>Column-Major Format</a:t>
            </a:r>
          </a:p>
          <a:p>
            <a:pPr lvl="0"/>
            <a:r>
              <a:t>Consecutive elements in a column are stored next to each other.</a:t>
            </a:r>
          </a:p>
          <a:p>
            <a:pPr lvl="0"/>
            <a:r>
              <a:t>Example: parquet.</a:t>
            </a:r>
          </a:p>
          <a:p>
            <a:pPr lvl="0"/>
            <a:r>
              <a:t>Accessing columns will be faster than accessing columns.</a:t>
            </a:r>
          </a:p>
          <a:p>
            <a:pPr lvl="0"/>
            <a:r>
              <a:t>Faster for retrieving columns.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B7DD6-74BF-D003-6205-A2B0E2B6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53FD9-4969-7832-423F-8190D2EE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2 - Data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9944B-0410-120C-956A-0C2184A4C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15</a:t>
            </a:fld>
            <a:endParaRPr lang="en-CA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Row-Major vs Column-Major</a:t>
            </a:r>
          </a:p>
        </p:txBody>
      </p:sp>
      <p:pic>
        <p:nvPicPr>
          <p:cNvPr id="3" name="Picture 1" descr="./img/row_column_major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08100" y="2006600"/>
            <a:ext cx="94742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572500" y="5257800"/>
            <a:ext cx="28448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1100" dirty="0"/>
              <a:t>(</a:t>
            </a:r>
            <a:r>
              <a:rPr sz="1100" dirty="0" err="1"/>
              <a:t>Huyen</a:t>
            </a:r>
            <a:r>
              <a:rPr sz="1100" dirty="0"/>
              <a:t>, 2022)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2DACB-65D9-CD24-8319-04D6849B3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F621F-26DE-4B57-ABB0-9F084E587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2 - Data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BCE4B-376E-1722-4089-40813AD54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16</a:t>
            </a:fld>
            <a:endParaRPr lang="en-CA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Text vs Binary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t>CSV and JSON files are stored as text files and are usually human-readable.</a:t>
            </a:r>
          </a:p>
          <a:p>
            <a:pPr lvl="0"/>
            <a:r>
              <a:t>Non-text file formats are called </a:t>
            </a:r>
            <a:r>
              <a:rPr i="1"/>
              <a:t>binary</a:t>
            </a:r>
            <a:r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t>Binary files are more compact:</a:t>
            </a:r>
          </a:p>
          <a:p>
            <a:pPr lvl="1"/>
            <a:r>
              <a:t>To store the number 1000000 would require 7 characters or 7 bytes (at 1 character per byte).</a:t>
            </a:r>
          </a:p>
          <a:p>
            <a:pPr lvl="1"/>
            <a:r>
              <a:t>To store 1000000 as int32 would require 32 bits or 4 bytes.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3819D-2B85-2535-528E-A238B98DC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13D08-EC59-F32B-8140-431D19E4D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2 - Data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EE975-7773-FAF7-33CE-8B14FC75E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17</a:t>
            </a:fld>
            <a:endParaRPr lang="en-CA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marL="0" lvl="0" indent="0">
              <a:buNone/>
            </a:pPr>
            <a:r>
              <a:t>Data Models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848ED8-FFDD-90A6-CC54-51174D63C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01E0D-E466-EB08-F64A-6F295F1C1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2 - Data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423FD5-2F18-2190-3FBC-EF74CE778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18</a:t>
            </a:fld>
            <a:endParaRPr lang="en-CA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Relational Model</a:t>
            </a:r>
          </a:p>
        </p:txBody>
      </p:sp>
      <p:pic>
        <p:nvPicPr>
          <p:cNvPr id="3" name="Picture 1" descr="./img/relational_model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2603500"/>
            <a:ext cx="4660900" cy="254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dirty="0"/>
              <a:t>Invented by Edgar F. Codd in 1970 in “A Relational Model of Data for Large Shared Data Banks”</a:t>
            </a:r>
          </a:p>
          <a:p>
            <a:pPr lvl="0"/>
            <a:r>
              <a:rPr dirty="0"/>
              <a:t>Data is organized into relations.</a:t>
            </a:r>
          </a:p>
          <a:p>
            <a:pPr lvl="0"/>
            <a:r>
              <a:rPr dirty="0"/>
              <a:t>Each relation is a set of tuples.</a:t>
            </a:r>
          </a:p>
          <a:p>
            <a:pPr lvl="0"/>
            <a:r>
              <a:rPr dirty="0"/>
              <a:t>A table is a visual representation of a relation: each relation is a set of tuples.</a:t>
            </a:r>
          </a:p>
          <a:p>
            <a:pPr lvl="0"/>
            <a:r>
              <a:rPr dirty="0"/>
              <a:t>Relations are unordered: we can shuffle rows or columns while retaining the relation.</a:t>
            </a:r>
          </a:p>
          <a:p>
            <a:pPr lvl="0"/>
            <a:r>
              <a:rPr dirty="0"/>
              <a:t>Data following the relational model are usually stored using CSV, parquet, and (some types of) databases.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C8A7E-C27B-446D-874C-C167D90B3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EDDBB-0DF3-CC6F-4C88-7B7B647FA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2 - Data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81DEE-E959-8E04-B8AD-CB16B8840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19</a:t>
            </a:fld>
            <a:endParaRPr lang="en-C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183BB5-B195-6018-C8FA-92EDA3980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E8EC87-DBDA-E55D-3981-1C3C673AE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2 - Data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6F2919-C719-2DCB-AAFD-B9B047067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</a:t>
            </a:fld>
            <a:endParaRPr lang="en-CA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Normalization</a:t>
            </a:r>
          </a:p>
        </p:txBody>
      </p:sp>
      <p:pic>
        <p:nvPicPr>
          <p:cNvPr id="3" name="Picture 1" descr="./img/normalisation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0871" y="1730829"/>
            <a:ext cx="8207692" cy="284026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065487" y="4902728"/>
            <a:ext cx="4660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1100" dirty="0"/>
              <a:t>(Adapted from </a:t>
            </a:r>
            <a:r>
              <a:rPr sz="1100" dirty="0" err="1"/>
              <a:t>Huyen</a:t>
            </a:r>
            <a:r>
              <a:rPr sz="1100" dirty="0"/>
              <a:t>, 2022)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36988" y="755819"/>
            <a:ext cx="3179956" cy="5346362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dirty="0"/>
              <a:t>Normalization is determining how much redundancy exists in a table and reducing it, as required.</a:t>
            </a:r>
          </a:p>
          <a:p>
            <a:pPr lvl="0"/>
            <a:r>
              <a:rPr dirty="0"/>
              <a:t>The goals of normalization are to:</a:t>
            </a:r>
          </a:p>
          <a:p>
            <a:pPr lvl="1"/>
            <a:r>
              <a:rPr dirty="0"/>
              <a:t>Be able to characterize the level of redundancy in a relational schema.</a:t>
            </a:r>
          </a:p>
          <a:p>
            <a:pPr lvl="1"/>
            <a:r>
              <a:rPr dirty="0"/>
              <a:t>Provide mechanisms for transforming schemas to remove redundancy</a:t>
            </a:r>
          </a:p>
          <a:p>
            <a:pPr lvl="0"/>
            <a:r>
              <a:rPr dirty="0"/>
              <a:t>Generally, we want to minimize the redundancy of primary and foreign keys.</a:t>
            </a:r>
          </a:p>
          <a:p>
            <a:pPr lvl="0"/>
            <a:r>
              <a:rPr dirty="0"/>
              <a:t>One disadvantage of normalizing data is that it becomes spread out in different tables.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6862B2E-8D6E-A2CF-7A0D-15BEB58D3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7301F60-9289-A045-0343-3DCF6C18F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2 - Data Engineering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0C8E5F5-FDAB-7C5A-B33D-38CA5812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20</a:t>
            </a:fld>
            <a:endParaRPr lang="en-CA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Query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t>A query language can be used to specify the data that you want from a database.</a:t>
            </a:r>
          </a:p>
          <a:p>
            <a:pPr lvl="0"/>
            <a:r>
              <a:t>SQL is the most popular query language.</a:t>
            </a:r>
          </a:p>
          <a:p>
            <a:pPr lvl="0"/>
            <a:r>
              <a:t>SQL is a declarative language.</a:t>
            </a:r>
          </a:p>
          <a:p>
            <a:pPr lvl="0"/>
            <a:r>
              <a:t>Optimizing queries is the hardest part.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t>An </a:t>
            </a:r>
            <a:r>
              <a:rPr i="1"/>
              <a:t>imperative language</a:t>
            </a:r>
            <a:r>
              <a:t> requires the programmer to determine the steps that the program should follow. For example, Python.</a:t>
            </a:r>
          </a:p>
          <a:p>
            <a:pPr lvl="0"/>
            <a:r>
              <a:t>A </a:t>
            </a:r>
            <a:r>
              <a:rPr i="1"/>
              <a:t>declarative language</a:t>
            </a:r>
            <a:r>
              <a:t> requires the programmer to specify the output and the computer figures out the steps needed to get the queried outputs.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30048-046C-2817-B9D9-9B3A39966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BF5C0-688E-DA55-00FA-C1383C233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2 - Data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63AE2-FA94-36F8-9D82-E444C5F6C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21</a:t>
            </a:fld>
            <a:endParaRPr lang="en-CA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No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t>Relational model has been applied to many use cases but can be restrictive: data needs to adhere to a schema.</a:t>
            </a:r>
          </a:p>
          <a:p>
            <a:pPr lvl="0"/>
            <a:r>
              <a:t>Not Only SQL.</a:t>
            </a:r>
          </a:p>
          <a:p>
            <a:pPr lvl="0"/>
            <a:r>
              <a:t>No SQL models can be of two types:</a:t>
            </a:r>
          </a:p>
          <a:p>
            <a:pPr lvl="1"/>
            <a:r>
              <a:t>Document model.</a:t>
            </a:r>
          </a:p>
          <a:p>
            <a:pPr lvl="1"/>
            <a:r>
              <a:t>Graph model.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lvl="0"/>
            <a:r>
              <a:t>The document model targets use cases in which data is assumed to come in self-contained units called documents. There is little relationship between the documents.</a:t>
            </a:r>
          </a:p>
          <a:p>
            <a:pPr lvl="0"/>
            <a:r>
              <a:t>The graph model targets use cases in common and important relationships.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794F1-717C-E600-AE7E-2C546EB7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661D0-B690-6BA3-19CF-8255C6C41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2 - Data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CBBFC-9059-AE7E-142E-379350EF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22</a:t>
            </a:fld>
            <a:endParaRPr lang="en-CA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Document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lvl="0"/>
            <a:r>
              <a:rPr sz="1600" dirty="0"/>
              <a:t>Document is most times a long continuous string, encoded as JSON, XML, or BSON (Binary JSON).</a:t>
            </a:r>
          </a:p>
          <a:p>
            <a:pPr lvl="0"/>
            <a:r>
              <a:rPr sz="1600" dirty="0"/>
              <a:t>All documents are encoded in the same format.</a:t>
            </a:r>
          </a:p>
          <a:p>
            <a:pPr lvl="0"/>
            <a:r>
              <a:rPr sz="1600" dirty="0"/>
              <a:t>Each document has a unique key that represents that document, which can be used to retrieve it.</a:t>
            </a:r>
          </a:p>
          <a:p>
            <a:pPr lvl="0"/>
            <a:r>
              <a:rPr sz="1600" dirty="0"/>
              <a:t>Schema-less: document does not enforce a schema.</a:t>
            </a:r>
          </a:p>
          <a:p>
            <a:pPr lvl="0"/>
            <a:r>
              <a:rPr sz="1600" dirty="0"/>
              <a:t>Schema on read: document databases shift the responsibility of assuming structures from the application that writes the data to the application that reads the data.</a:t>
            </a:r>
          </a:p>
          <a:p>
            <a:pPr lvl="0"/>
            <a:r>
              <a:rPr sz="1600" dirty="0"/>
              <a:t>Use cases: documents, images, video, audio, unstructured data.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pPr marL="0" lvl="0" indent="0">
              <a:buNone/>
            </a:pPr>
            <a:r>
              <a:rPr sz="6400" dirty="0"/>
              <a:t>If a row in the relational model is somewhat equivalent to a document, then a table is equivalent to a collection of documents.</a:t>
            </a:r>
          </a:p>
          <a:p>
            <a:pPr lvl="0" indent="0">
              <a:buNone/>
            </a:pPr>
            <a:r>
              <a:rPr sz="4000" dirty="0">
                <a:latin typeface="Courier"/>
              </a:rPr>
              <a:t>{
  "Title": "Harry Potter",
  "Author": "J .K. Rowling",
  "Publisher": "Banana Press",
  "Country": "UK",
  "Sold as": [
    {"Format": "Paperback", "Price": "$20"},
    {"Format": "E-book", "Price": "$10"}
  ]
} 
</a:t>
            </a:r>
          </a:p>
          <a:p>
            <a:pPr marL="0" lvl="0" indent="0">
              <a:buNone/>
            </a:pPr>
            <a:r>
              <a:rPr sz="4000" dirty="0"/>
              <a:t>Document1: </a:t>
            </a:r>
            <a:r>
              <a:rPr sz="4000" dirty="0" err="1"/>
              <a:t>harry_potter.json</a:t>
            </a:r>
            <a:endParaRPr sz="4000" dirty="0"/>
          </a:p>
          <a:p>
            <a:pPr marL="0" lvl="0" indent="0" algn="r">
              <a:buNone/>
            </a:pPr>
            <a:r>
              <a:rPr sz="4400" dirty="0"/>
              <a:t>(</a:t>
            </a:r>
            <a:r>
              <a:rPr sz="4400" dirty="0" err="1"/>
              <a:t>Huyen</a:t>
            </a:r>
            <a:r>
              <a:rPr sz="4400" dirty="0"/>
              <a:t>, 2022)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0BDDC-C152-8F44-84CE-127D583F1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4DD06-CA92-990A-D962-167FA33AF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2 - Data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A039A-6DD1-4151-ADB3-1232EAB48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23</a:t>
            </a:fld>
            <a:endParaRPr lang="en-CA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Graph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t>A graph consists of nodes and edges.</a:t>
            </a:r>
          </a:p>
          <a:p>
            <a:pPr lvl="0"/>
            <a:r>
              <a:t>Edges represent relationship between nodes.</a:t>
            </a:r>
          </a:p>
          <a:p>
            <a:pPr lvl="0"/>
            <a:r>
              <a:t>In this model, the relationships between nodes is the priority.</a:t>
            </a:r>
          </a:p>
          <a:p>
            <a:pPr lvl="0"/>
            <a:r>
              <a:t>Faster to retrieve data based on relationships.</a:t>
            </a:r>
          </a:p>
          <a:p>
            <a:pPr lvl="0"/>
            <a:r>
              <a:t>Use cases: social interactions, payments, risk exposures, transmission, communications, connectivity, references.</a:t>
            </a:r>
          </a:p>
        </p:txBody>
      </p:sp>
      <p:pic>
        <p:nvPicPr>
          <p:cNvPr id="4" name="Picture 1" descr="./img/matrix_network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65900" y="1993900"/>
            <a:ext cx="35433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6007100" y="5245100"/>
            <a:ext cx="4660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1100" dirty="0"/>
              <a:t>An example of a network graph in Neo4J (</a:t>
            </a:r>
            <a:r>
              <a:rPr sz="1100" dirty="0">
                <a:hlinkClick r:id="rId3"/>
              </a:rPr>
              <a:t>source</a:t>
            </a:r>
            <a:r>
              <a:rPr sz="1100" dirty="0"/>
              <a:t>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5B57EDB-7D35-70D0-FFE4-A338D0A9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CCF916F-6427-AE95-543B-08F6D7EBF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2 - Data Engineering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20640F-89A8-7C62-10CE-CF53E22E8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24</a:t>
            </a:fld>
            <a:endParaRPr lang="en-CA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Graph Model</a:t>
            </a:r>
          </a:p>
        </p:txBody>
      </p:sp>
      <p:pic>
        <p:nvPicPr>
          <p:cNvPr id="3" name="Picture 1" descr="./img/comics_network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2641600"/>
            <a:ext cx="4660900" cy="196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673100" y="5245100"/>
            <a:ext cx="4660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1100" dirty="0"/>
              <a:t>An example of a network graph (</a:t>
            </a:r>
            <a:r>
              <a:rPr sz="1100" dirty="0">
                <a:hlinkClick r:id="rId3"/>
              </a:rPr>
              <a:t>source</a:t>
            </a:r>
            <a:r>
              <a:rPr sz="1100" dirty="0"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dirty="0"/>
              <a:t>Graph models enable network or graph metrics:</a:t>
            </a:r>
          </a:p>
          <a:p>
            <a:pPr lvl="1"/>
            <a:r>
              <a:rPr dirty="0"/>
              <a:t>Node metrics like centrality measures: degree, eigen, betweenness.</a:t>
            </a:r>
          </a:p>
          <a:p>
            <a:pPr lvl="1"/>
            <a:r>
              <a:rPr dirty="0"/>
              <a:t>Graph-level features: cliques, clusters, modularity.</a:t>
            </a:r>
          </a:p>
          <a:p>
            <a:pPr lvl="0"/>
            <a:r>
              <a:rPr dirty="0"/>
              <a:t>Graph databases may bundle other features (</a:t>
            </a:r>
            <a:r>
              <a:rPr dirty="0" err="1"/>
              <a:t>visualisation</a:t>
            </a:r>
            <a:r>
              <a:rPr dirty="0"/>
              <a:t>).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DA253FA-65C3-1911-4BE9-A89AA13A4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FF2A591-9565-CD97-8582-EBAF7651D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2 - Data Engineering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793AF2A-318D-7144-2A08-461381A0C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25</a:t>
            </a:fld>
            <a:endParaRPr lang="en-CA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Structured vs Unstructured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b="1"/>
              <a:t>Structured Data</a:t>
            </a:r>
          </a:p>
          <a:p>
            <a:pPr lvl="0"/>
            <a:r>
              <a:t>Structured data follows a predefined data model called a schema.</a:t>
            </a:r>
          </a:p>
          <a:p>
            <a:pPr lvl="0"/>
            <a:r>
              <a:t>Schema on write: we commit to a predefined schema using structured data. Business requirements change over time, and committing to a predefined schema may be too restrictive.</a:t>
            </a:r>
          </a:p>
          <a:p>
            <a:pPr lvl="0"/>
            <a:r>
              <a:t>Data warehouse: a repository for structured data.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b="1"/>
              <a:t>Unstructured Data</a:t>
            </a:r>
          </a:p>
          <a:p>
            <a:pPr lvl="0"/>
            <a:r>
              <a:t>Schema on read: unstructured data does not adhere to a predefined schema, pushing the responsibility of applying a schema to the application that reads the data.</a:t>
            </a:r>
          </a:p>
          <a:p>
            <a:pPr lvl="0"/>
            <a:r>
              <a:t>Key-value pairs: even if no schema is enforced, the data may contain intrinsic patterns that help extract structures.</a:t>
            </a:r>
          </a:p>
          <a:p>
            <a:pPr lvl="0"/>
            <a:r>
              <a:t>Data lake: a repository for unstructured data.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C2CB3-3DB8-7A4B-71EB-DAAF9B6D3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C4375-35BF-6D03-130D-DBAB9E24A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2 - Data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3478D-9EB4-1DC2-A6CA-C2EE2161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26</a:t>
            </a:fld>
            <a:endParaRPr lang="en-CA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Structured vs Unstructured Data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73100" y="2006600"/>
          <a:ext cx="107442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Structured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Unstructured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Schema clearly defined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Data does not need to follow a schema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Easy to search and analyze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Fast arrival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Can only handle data with a specific 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Can handle data from any 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Schema changes will cause a lot of troubles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No need to worry about schema changes (yet), as the worry is shifted to the downstream applications that use this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Stored in data warehouses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Stored in data lakes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39D5F9-FF34-BB0E-D75F-80B49D0FC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B535E2-70AC-D1AA-DEC7-06DD16A0D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2 - Data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EDC2CA-DACF-F808-7F7E-A893012D3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27</a:t>
            </a:fld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13291F-53EB-D21C-851E-60AEC9EE4F71}"/>
              </a:ext>
            </a:extLst>
          </p:cNvPr>
          <p:cNvSpPr txBox="1"/>
          <p:nvPr/>
        </p:nvSpPr>
        <p:spPr>
          <a:xfrm>
            <a:off x="8585199" y="4980215"/>
            <a:ext cx="28448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1100" dirty="0"/>
              <a:t>(</a:t>
            </a:r>
            <a:r>
              <a:rPr sz="1100" dirty="0" err="1"/>
              <a:t>Huyen</a:t>
            </a:r>
            <a:r>
              <a:rPr sz="1100" dirty="0"/>
              <a:t>, 2022)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marL="0" lvl="0" indent="0">
              <a:buNone/>
            </a:pPr>
            <a:r>
              <a:t>Data Storage and Processing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4FE7BB-D002-D84A-F025-B9936D2FF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BA28F-D732-AEF3-55FC-2CE5A95DB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2 - Data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AA1845-C417-7ADC-AA47-AAC720238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28</a:t>
            </a:fld>
            <a:endParaRPr lang="en-CA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Data Storage and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dirty="0"/>
              <a:t>Databases are storage engines that implement how data is stored and retrieved on machines.</a:t>
            </a:r>
          </a:p>
          <a:p>
            <a:pPr lvl="0"/>
            <a:r>
              <a:rPr dirty="0"/>
              <a:t>Typically, databases are optimized for transactional processing or analytical processing.</a:t>
            </a:r>
          </a:p>
          <a:p>
            <a:pPr lvl="0"/>
            <a:r>
              <a:rPr dirty="0"/>
              <a:t>A transaction is any action: buy/sell, a tweet, ordering a ride, uploading a new model, or watching YouTube.</a:t>
            </a:r>
          </a:p>
          <a:p>
            <a:pPr lvl="0"/>
            <a:r>
              <a:rPr dirty="0"/>
              <a:t>On-Line Transaction Processing (OLTP): transactions are inserted into the database as they are generated. Occasionally, they can be updated.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dirty="0"/>
              <a:t>Transactional databases are designed to maintain low latency and high availability.</a:t>
            </a:r>
          </a:p>
          <a:p>
            <a:pPr lvl="0"/>
            <a:r>
              <a:rPr dirty="0"/>
              <a:t>Transactional databases usually offer ACID guarantees:</a:t>
            </a:r>
          </a:p>
          <a:p>
            <a:pPr lvl="1"/>
            <a:r>
              <a:rPr dirty="0"/>
              <a:t>Atomicity: all steps in a transaction are completed successfully as a group. If one step fails, all fail.</a:t>
            </a:r>
          </a:p>
          <a:p>
            <a:pPr lvl="1"/>
            <a:r>
              <a:rPr dirty="0"/>
              <a:t>Consistency: all transactions coming through must follow predefined rules.</a:t>
            </a:r>
          </a:p>
          <a:p>
            <a:pPr lvl="1"/>
            <a:r>
              <a:rPr dirty="0"/>
              <a:t>Isolation: two transactions happen at the same time as if they were isolated. Two users accessing the same data will not change it at the same time.</a:t>
            </a:r>
          </a:p>
          <a:p>
            <a:pPr lvl="1"/>
            <a:r>
              <a:rPr dirty="0"/>
              <a:t>Durability: once a transaction has been committed, it will remain committed even in the case of system failure.</a:t>
            </a:r>
          </a:p>
          <a:p>
            <a:pPr lvl="0"/>
            <a:r>
              <a:rPr dirty="0"/>
              <a:t>Some transactional databases do not offer ACID, but BASE: “Basically Available, Soft state, and Eventual consistency.” (</a:t>
            </a:r>
            <a:r>
              <a:rPr dirty="0" err="1"/>
              <a:t>Kleppmann</a:t>
            </a:r>
            <a:r>
              <a:rPr dirty="0"/>
              <a:t>, 2017)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8F936-5A98-8714-5E8E-F99D01186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8EB1E-AF6A-BBAE-AC6B-F51DC3E78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2 - Data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13D26-BC9E-FB29-A12F-EEEB6D4D5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29</a:t>
            </a:fld>
            <a:endParaRPr lang="en-CA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b="1"/>
              <a:t>2.1 Fundamentals of Data Engineering</a:t>
            </a:r>
          </a:p>
          <a:p>
            <a:pPr lvl="0"/>
            <a:r>
              <a:t>Data Sources</a:t>
            </a:r>
          </a:p>
          <a:p>
            <a:pPr lvl="0"/>
            <a:r>
              <a:t>Data Formats</a:t>
            </a:r>
            <a:br/>
            <a:endParaRPr/>
          </a:p>
          <a:p>
            <a:pPr lvl="0"/>
            <a:r>
              <a:t>Data Models</a:t>
            </a:r>
          </a:p>
          <a:p>
            <a:pPr lvl="0"/>
            <a:r>
              <a:t>Data Storage and Processing</a:t>
            </a:r>
          </a:p>
          <a:p>
            <a:pPr lvl="0"/>
            <a:r>
              <a:t>Modes of Data Flow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b="1"/>
              <a:t>2.2 An Initial Data Flow</a:t>
            </a:r>
          </a:p>
          <a:p>
            <a:pPr lvl="0"/>
            <a:r>
              <a:t>Jupyter notebooks and source code.</a:t>
            </a:r>
          </a:p>
          <a:p>
            <a:pPr lvl="0"/>
            <a:r>
              <a:t>Logging and using a standard logger.</a:t>
            </a:r>
          </a:p>
          <a:p>
            <a:pPr lvl="0"/>
            <a:r>
              <a:t>Environment variables.</a:t>
            </a:r>
          </a:p>
          <a:p>
            <a:pPr lvl="0"/>
            <a:r>
              <a:t>Getting the data.</a:t>
            </a:r>
          </a:p>
          <a:p>
            <a:pPr lvl="0"/>
            <a:r>
              <a:t>Schemas and index in Dask.</a:t>
            </a:r>
          </a:p>
          <a:p>
            <a:pPr lvl="0"/>
            <a:r>
              <a:t>Reading and writing parquet files.</a:t>
            </a:r>
          </a:p>
          <a:p>
            <a:pPr lvl="0"/>
            <a:r>
              <a:t>Dask vs pandas: a small example of big vs small data.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1E25B-0E24-10F6-064A-B228769D0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962A2-0F4A-834E-A0DB-C32E6EDA4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2 - Data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5C764-B01D-6711-9E73-E016A397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3</a:t>
            </a:fld>
            <a:endParaRPr lang="en-CA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Transactional vs Analytical 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t>Because transactions are processed as a unit, transactional databases tend to be row-major. They will not generally be the most efficient for questions such as “What is the average price for all rides in September in San Francisco?”</a:t>
            </a:r>
          </a:p>
          <a:p>
            <a:pPr lvl="0"/>
            <a:r>
              <a:t>Analytical databases are efficient with queries that allow us to look at data from different viewpoints. They are usually called On-Line Analytical Processing (OLAP).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t>OLTP and OLAP are terms falling out of use, since the devide is somewhat outdated:</a:t>
            </a:r>
          </a:p>
          <a:p>
            <a:pPr marL="457200" lvl="0" indent="-457200">
              <a:buAutoNum type="arabicPeriod"/>
            </a:pPr>
            <a:r>
              <a:t>The separation was due to technological limitations: transactional databases that can handle analytical queries efficiently (e.g., CocroachDB)</a:t>
            </a:r>
          </a:p>
          <a:p>
            <a:pPr marL="457200" lvl="0" indent="-457200">
              <a:buAutoNum type="arabicPeriod"/>
            </a:pPr>
            <a:r>
              <a:t>Some solutions now decouple storage and compute (BigQuery, Snowflake, IBM, Teradata).</a:t>
            </a:r>
          </a:p>
          <a:p>
            <a:pPr marL="457200" lvl="0" indent="-457200">
              <a:buAutoNum type="arabicPeriod"/>
            </a:pPr>
            <a:r>
              <a:t>“Online” is now an overloaded term that can mean many things.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B24BB-CF49-BD11-C1AD-450C2A8C7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F534E-AA10-D1BE-A6E0-A8CF9316C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2 - Data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2BBA3-BE79-0F13-08FF-E3843C40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30</a:t>
            </a:fld>
            <a:endParaRPr lang="en-CA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ETL: Extract Transform, and 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t>ETL is the process of extracting data from one or several sources, transforming it to the shape that an application or model requires it, and loading it to a desired destination.</a:t>
            </a:r>
          </a:p>
          <a:p>
            <a:pPr lvl="0"/>
            <a:r>
              <a:t>Extract the data from all data sources, including validating and rejecting data that does not meet requirements. Notify sources of rejected data.</a:t>
            </a:r>
          </a:p>
          <a:p>
            <a:pPr lvl="0"/>
            <a:r>
              <a:t>Transform the data through different operations: join, filter, standardization, etc.</a:t>
            </a:r>
          </a:p>
          <a:p>
            <a:pPr lvl="0"/>
            <a:r>
              <a:t>Load is deciding how and how often to load the transformed data into the destination (a file, a database, or a data warehouse).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t>Schema on read forces app developers to determine the schema in advance.</a:t>
            </a:r>
          </a:p>
          <a:p>
            <a:pPr lvl="0"/>
            <a:r>
              <a:t>Data acquisition grows rapidly and storage is inexpensive.</a:t>
            </a:r>
          </a:p>
          <a:p>
            <a:pPr lvl="0"/>
            <a:r>
              <a:t>Some companies invested in a store-all-the-data strategy.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C94F7-58F2-A94D-3BAD-D0F83B1BD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E1F90-B99B-0A4E-53E2-D9CE31829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2 - Data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F2B9C-F6E1-0893-978D-0896D9485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31</a:t>
            </a:fld>
            <a:endParaRPr lang="en-CA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ETL Pipeline</a:t>
            </a:r>
          </a:p>
        </p:txBody>
      </p:sp>
      <p:pic>
        <p:nvPicPr>
          <p:cNvPr id="3" name="Picture 1" descr="./img/etl_pipelin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2171700"/>
            <a:ext cx="10744200" cy="341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4C653-35DE-84B0-C96A-C6C36E300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D9ED6-54D1-3F91-55A4-B31034FC1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2 - Data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2DCB5-33F3-0137-6DF7-27F908097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32</a:t>
            </a:fld>
            <a:endParaRPr lang="en-CA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ELT: Extract, Load, and Transform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t>Solves the problem of rapidly arriving data.</a:t>
            </a:r>
          </a:p>
          <a:p>
            <a:pPr lvl="0"/>
            <a:r>
              <a:t>Store first, figure out what to do with the data later.</a:t>
            </a:r>
          </a:p>
          <a:p>
            <a:pPr lvl="0"/>
            <a:r>
              <a:t>Use a compressed format.</a:t>
            </a:r>
          </a:p>
          <a:p>
            <a:pPr lvl="0"/>
            <a:r>
              <a:t>Take advantage of clusters of computers and the cloud.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t>Also difficult to manage.</a:t>
            </a:r>
          </a:p>
          <a:p>
            <a:pPr lvl="0"/>
            <a:r>
              <a:t>Inefficient to search through a massive amount of raw data for your desired data.</a:t>
            </a:r>
          </a:p>
          <a:p>
            <a:pPr lvl="0"/>
            <a:r>
              <a:t>As infrastructure and frameworks become standardized, data is also becoming standardized.</a:t>
            </a:r>
          </a:p>
          <a:p>
            <a:pPr lvl="0"/>
            <a:r>
              <a:t>Lakehouse solutions (Databricks and Snowflake) are hybrid solutions that combine the flexibility of data lakes and the data management of data warehouses.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BCFE8-443F-A874-56EF-A2AFBDA12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E8B77-8F2F-8192-15E9-B14BC8C9B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2 - Data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E4490-3B1D-E770-B225-B84498A11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33</a:t>
            </a:fld>
            <a:endParaRPr lang="en-CA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ELT Pipeline</a:t>
            </a:r>
          </a:p>
        </p:txBody>
      </p:sp>
      <p:pic>
        <p:nvPicPr>
          <p:cNvPr id="3" name="Picture 1" descr="./img/elt_pipelin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97000" y="2006600"/>
            <a:ext cx="9309100" cy="375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74BC6-5B32-73E4-9B15-36D911B0D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166A0-EB89-DDC5-3F57-4A398F5A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2 - Data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8F897-B944-A2E3-B1B8-5A1776D94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34</a:t>
            </a:fld>
            <a:endParaRPr lang="en-CA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marL="0" lvl="0" indent="0">
              <a:buNone/>
            </a:pPr>
            <a:r>
              <a:t>Modes of Data Flow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500B93-B24E-14F1-7D28-DC48AEBB8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76B1C6-51FC-ED73-0B18-419AC8D17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2 - Data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9BC14B-F724-9B1C-ABF7-525EED149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35</a:t>
            </a:fld>
            <a:endParaRPr lang="en-CA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Modes of Data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t>Data ‘flows’ when data is passed from one process to another.</a:t>
            </a:r>
          </a:p>
          <a:p>
            <a:pPr lvl="0"/>
            <a:r>
              <a:t>In production, generally, we do not see data flows in the context of a single process. Instead, we find multiple processes.</a:t>
            </a:r>
          </a:p>
          <a:p>
            <a:pPr lvl="0"/>
            <a:r>
              <a:t>How do we pass data between processes that do not share memory?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b="1"/>
              <a:t>Modes of Data Flow</a:t>
            </a:r>
          </a:p>
          <a:p>
            <a:pPr lvl="0"/>
            <a:r>
              <a:t>Data passing through databases.</a:t>
            </a:r>
          </a:p>
          <a:p>
            <a:pPr lvl="0"/>
            <a:r>
              <a:t>Data passing through services using requests such as the requests provided by REST and RPC APIs (e.g., POST/GET requests).</a:t>
            </a:r>
          </a:p>
          <a:p>
            <a:pPr lvl="0"/>
            <a:r>
              <a:t>Data passing through a real-time transport like Apache Kafka and Amazon Kinesis.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7CD72-2BE0-837A-AD6F-DEE2E0152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5B166-C6D0-C699-827D-085650DE0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2 - Data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038B5-34E0-2540-3312-1DE80BB22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36</a:t>
            </a:fld>
            <a:endParaRPr lang="en-CA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Data Flows 1: Data Passing Through DBs</a:t>
            </a:r>
          </a:p>
        </p:txBody>
      </p:sp>
      <p:pic>
        <p:nvPicPr>
          <p:cNvPr id="3" name="Picture 1" descr="./img/data_flows_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3390900"/>
            <a:ext cx="4660900" cy="97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t>Process 1 writes to DB, Process 2 reads from DB.</a:t>
            </a:r>
          </a:p>
          <a:p>
            <a:pPr lvl="0"/>
            <a:r>
              <a:t>Considerations:</a:t>
            </a:r>
          </a:p>
          <a:p>
            <a:pPr lvl="1"/>
            <a:r>
              <a:t>Both processes must be able to access the same database.</a:t>
            </a:r>
          </a:p>
          <a:p>
            <a:pPr lvl="1"/>
            <a:r>
              <a:t>Both processes to access data from databases and read/write from databases can be slow: potentially not suitable for apps with strict latency requirements (consumer-facing applications, for example).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A2FC3-AAC6-1A04-C6B0-93F1972B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48C2C-0E6D-3086-87A7-E74C1DC6A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2 - Data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5AB6A-D613-736A-5ED1-33BCA1AEE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37</a:t>
            </a:fld>
            <a:endParaRPr lang="en-CA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Data FLows 2: Data Passing Through Services</a:t>
            </a:r>
          </a:p>
        </p:txBody>
      </p:sp>
      <p:pic>
        <p:nvPicPr>
          <p:cNvPr id="3" name="Picture 1" descr="./img/data_flows_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2311400"/>
            <a:ext cx="4660900" cy="311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t>Send data directly through a network:</a:t>
            </a:r>
          </a:p>
          <a:p>
            <a:pPr lvl="1"/>
            <a:r>
              <a:t>Process A sends a request to Process B, specifying the data it needs.</a:t>
            </a:r>
          </a:p>
          <a:p>
            <a:pPr lvl="1"/>
            <a:r>
              <a:t>Process B returns the requested dta through the same network.</a:t>
            </a:r>
          </a:p>
          <a:p>
            <a:pPr lvl="0"/>
            <a:r>
              <a:t>Request driven approach.</a:t>
            </a:r>
          </a:p>
          <a:p>
            <a:pPr lvl="0"/>
            <a:r>
              <a:t>Service-oriented architecture:</a:t>
            </a:r>
          </a:p>
          <a:p>
            <a:pPr lvl="1"/>
            <a:r>
              <a:t>Each one of the services can belong to different companies.</a:t>
            </a:r>
          </a:p>
          <a:p>
            <a:pPr lvl="1"/>
            <a:r>
              <a:t>Two services can also be parts of the same application (microservices architecture).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9DB34-A78D-F332-2282-3006A78BB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4C489-483E-25E4-2F45-54B03FE3A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2 - Data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1E468-3AD2-EEBB-D974-E600205BC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38</a:t>
            </a:fld>
            <a:endParaRPr lang="en-CA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Data FLows 2: Data Passing Through Services (cont.)</a:t>
            </a:r>
          </a:p>
        </p:txBody>
      </p:sp>
      <p:pic>
        <p:nvPicPr>
          <p:cNvPr id="3" name="Picture 1" descr="./img/data_flows_2a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2247900"/>
            <a:ext cx="46609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t>Popular frameworks for communication among services are:</a:t>
            </a:r>
          </a:p>
          <a:p>
            <a:pPr lvl="1"/>
            <a:r>
              <a:t>REST: representational state transfer. Popular among public APIs. HTML is an implementation of REST.</a:t>
            </a:r>
          </a:p>
          <a:p>
            <a:pPr lvl="1"/>
            <a:r>
              <a:t>RPC: remote procedure call. Aims to make service requests look like internal function calls.</a:t>
            </a:r>
          </a:p>
          <a:p>
            <a:pPr lvl="0"/>
            <a:r>
              <a:t>This architecture may become convoluted in complex scenarios (all services request and serve data, for instance).</a:t>
            </a:r>
          </a:p>
          <a:p>
            <a:pPr lvl="0"/>
            <a:r>
              <a:t>A better approach may be to have a central data broker.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24420-6216-8DC2-B5EA-344CAE6ED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FCC36-BD8B-60EF-4619-7E827ACE5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2 - Data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54840-B512-93B4-E9B7-EB7ABA765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39</a:t>
            </a:fld>
            <a:endParaRPr lang="en-C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Slides, Notebooks, and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0"/>
            <a:r>
              <a:rPr sz="1600" dirty="0"/>
              <a:t>These notes are based on Chapter 3 of </a:t>
            </a:r>
            <a:r>
              <a:rPr sz="1600" i="1" dirty="0">
                <a:hlinkClick r:id="rId2"/>
              </a:rPr>
              <a:t>Designing Machine Learning Systems</a:t>
            </a:r>
            <a:r>
              <a:rPr sz="1600" dirty="0"/>
              <a:t>, by </a:t>
            </a:r>
            <a:r>
              <a:rPr sz="1600" dirty="0">
                <a:hlinkClick r:id="rId3"/>
              </a:rPr>
              <a:t>Chip </a:t>
            </a:r>
            <a:r>
              <a:rPr sz="1600" dirty="0" err="1">
                <a:hlinkClick r:id="rId3"/>
              </a:rPr>
              <a:t>Huyen</a:t>
            </a:r>
            <a:r>
              <a:rPr sz="1600" dirty="0"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1600" b="1"/>
              <a:t>Notebooks</a:t>
            </a:r>
          </a:p>
          <a:p>
            <a:pPr lvl="0"/>
            <a:r>
              <a:rPr sz="1600">
                <a:latin typeface="Courier"/>
              </a:rPr>
              <a:t>./notebooks/production_2_data_engineering.ipynb</a:t>
            </a:r>
          </a:p>
          <a:p>
            <a:pPr marL="0" lvl="0" indent="0">
              <a:buNone/>
            </a:pPr>
            <a:r>
              <a:rPr sz="1600" b="1"/>
              <a:t>Code</a:t>
            </a:r>
          </a:p>
          <a:p>
            <a:pPr lvl="0"/>
            <a:r>
              <a:rPr sz="1600">
                <a:latin typeface="Courier"/>
              </a:rPr>
              <a:t>./src/data_manager.py</a:t>
            </a:r>
          </a:p>
          <a:p>
            <a:pPr lvl="0"/>
            <a:r>
              <a:rPr sz="1600">
                <a:latin typeface="Courier"/>
              </a:rPr>
              <a:t>./src/.env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D1CC2-DC81-7293-9CCF-542B7D0E2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06217-2BE9-ABDB-8B70-95EBF3209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2 - Data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422BC-322B-1879-1AAB-60046B50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4</a:t>
            </a:fld>
            <a:endParaRPr lang="en-CA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Data FLows 3: Data Passing Through Real-Time Transport</a:t>
            </a:r>
          </a:p>
        </p:txBody>
      </p:sp>
      <p:pic>
        <p:nvPicPr>
          <p:cNvPr id="3" name="Picture 1" descr="./img/data_flows_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2705100"/>
            <a:ext cx="4660900" cy="233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t>Request-driven data passing is synchronous: the target service must be listening for the request to go through.</a:t>
            </a:r>
          </a:p>
          <a:p>
            <a:pPr lvl="0"/>
            <a:r>
              <a:t>A broker can coordinate passing data among services instead of creating a complex web of interservice data passing.</a:t>
            </a:r>
          </a:p>
          <a:p>
            <a:pPr lvl="0"/>
            <a:r>
              <a:t>Whenever a service produces data (a prediction, for example), it is passed to the broker. Whichever service requires the most recent version of the data, it can find it with the broker.</a:t>
            </a:r>
          </a:p>
          <a:p>
            <a:pPr lvl="0"/>
            <a:r>
              <a:t>Technically, databases could be real-time transports. However, it can add latency. If this is a concern, an in-memory transport is preferred.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A0CEA-E64C-81D3-9940-F9F64C1BB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6CF47-6A19-7F19-6701-76E1C4460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2 - Data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7DABA-49DB-2208-ACA1-AD51CCAEB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40</a:t>
            </a:fld>
            <a:endParaRPr lang="en-CA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Events and Types of Real-Time Transports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3"/>
            <a:ext cx="4663440" cy="4360333"/>
          </a:xfrm>
        </p:spPr>
        <p:txBody>
          <a:bodyPr>
            <a:normAutofit lnSpcReduction="10000"/>
          </a:bodyPr>
          <a:lstStyle/>
          <a:p>
            <a:pPr lvl="0"/>
            <a:r>
              <a:rPr sz="1400" dirty="0"/>
              <a:t>A piece of data broadcast to a real-time transport is called an event.</a:t>
            </a:r>
            <a:br>
              <a:rPr sz="1400" dirty="0"/>
            </a:br>
            <a:endParaRPr sz="1400" dirty="0"/>
          </a:p>
          <a:p>
            <a:pPr lvl="0"/>
            <a:r>
              <a:rPr sz="1400" dirty="0"/>
              <a:t>This architecture is called event-driven.</a:t>
            </a:r>
          </a:p>
          <a:p>
            <a:pPr lvl="0"/>
            <a:r>
              <a:rPr sz="1400" dirty="0"/>
              <a:t>The real-time transport is sometimes called event bus.</a:t>
            </a:r>
          </a:p>
          <a:p>
            <a:pPr lvl="0"/>
            <a:r>
              <a:rPr sz="1400" dirty="0"/>
              <a:t>Request-driven architecture works well for systems that rely more on app logic than data.</a:t>
            </a:r>
          </a:p>
          <a:p>
            <a:pPr lvl="0"/>
            <a:r>
              <a:rPr sz="1400" dirty="0"/>
              <a:t>Event-driven architecture works better for data-intensive systems.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3"/>
            <a:ext cx="4663440" cy="4360333"/>
          </a:xfrm>
        </p:spPr>
        <p:txBody>
          <a:bodyPr>
            <a:normAutofit lnSpcReduction="10000"/>
          </a:bodyPr>
          <a:lstStyle/>
          <a:p>
            <a:pPr lvl="0"/>
            <a:r>
              <a:rPr sz="1400" dirty="0"/>
              <a:t>Two of the most common Real-Time Transports are </a:t>
            </a:r>
            <a:r>
              <a:rPr sz="1400" dirty="0" err="1"/>
              <a:t>pubsub</a:t>
            </a:r>
            <a:r>
              <a:rPr sz="1400" dirty="0"/>
              <a:t> (publish-subscribe) and message queue.</a:t>
            </a:r>
          </a:p>
          <a:p>
            <a:pPr lvl="0"/>
            <a:r>
              <a:rPr sz="1400" dirty="0"/>
              <a:t>In the </a:t>
            </a:r>
            <a:r>
              <a:rPr sz="1400" dirty="0" err="1"/>
              <a:t>pubsub</a:t>
            </a:r>
            <a:r>
              <a:rPr sz="1400" dirty="0"/>
              <a:t> model:</a:t>
            </a:r>
          </a:p>
          <a:p>
            <a:pPr lvl="1"/>
            <a:r>
              <a:rPr sz="1200" dirty="0"/>
              <a:t>Any service can publish to different topics in the real-time transport.</a:t>
            </a:r>
          </a:p>
          <a:p>
            <a:pPr lvl="1"/>
            <a:r>
              <a:rPr sz="1200" dirty="0"/>
              <a:t>Any service that subscribes to a topic can read all the events in that topic.</a:t>
            </a:r>
          </a:p>
          <a:p>
            <a:pPr lvl="1"/>
            <a:r>
              <a:rPr sz="1200" dirty="0"/>
              <a:t>There is a retention policy; for example, data will be retained for X days before being deleted or moved to permanent storage.</a:t>
            </a:r>
          </a:p>
          <a:p>
            <a:pPr lvl="1"/>
            <a:r>
              <a:rPr sz="1200" dirty="0"/>
              <a:t>Examples: Apache Kafka and Amazon Kinesis.</a:t>
            </a:r>
          </a:p>
          <a:p>
            <a:pPr lvl="0"/>
            <a:r>
              <a:rPr sz="1400" dirty="0"/>
              <a:t>In the message queue model:</a:t>
            </a:r>
          </a:p>
          <a:p>
            <a:pPr lvl="1"/>
            <a:r>
              <a:rPr sz="1200" dirty="0"/>
              <a:t>An event has intended consumers. An event with intended consumers is a message.</a:t>
            </a:r>
          </a:p>
          <a:p>
            <a:pPr lvl="1"/>
            <a:r>
              <a:rPr sz="1200" dirty="0"/>
              <a:t>The message queue is responsible for getting the message to the right consumers.</a:t>
            </a:r>
          </a:p>
          <a:p>
            <a:pPr lvl="1"/>
            <a:r>
              <a:rPr sz="1200" dirty="0"/>
              <a:t>Examples: Apache </a:t>
            </a:r>
            <a:r>
              <a:rPr sz="1200" dirty="0" err="1"/>
              <a:t>RocketMQ</a:t>
            </a:r>
            <a:r>
              <a:rPr sz="1200" dirty="0"/>
              <a:t> and RabbitMQ.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92B8C-5D21-25FF-0380-0C1BF4792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7CD78-8171-C0F4-43AF-A808CDB77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2 - Data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5048-5B8E-EE44-A6ED-562024B3F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41</a:t>
            </a:fld>
            <a:endParaRPr lang="en-CA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Batch Processing vs Stream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t>Once data arrives in a data storage engine (database, data lake, or data warehouse, for example), it is historical data.</a:t>
            </a:r>
          </a:p>
          <a:p>
            <a:pPr lvl="0"/>
            <a:r>
              <a:t>Historical data is processed in batch jobs that are run periodically.</a:t>
            </a:r>
          </a:p>
          <a:p>
            <a:pPr lvl="0"/>
            <a:r>
              <a:t>Batch processing is a practice with mature solutions such as MapReduce and Spark.</a:t>
            </a:r>
          </a:p>
          <a:p>
            <a:pPr lvl="0"/>
            <a:r>
              <a:t>Stream processing is performing computation on streaming data coming from real-time transports.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t>Computation can also be started periodically, but the periods are generally shorter. Computation could also be started when the need arises.</a:t>
            </a:r>
          </a:p>
          <a:p>
            <a:pPr lvl="0"/>
            <a:r>
              <a:t>Batch processing is usually performed on slow-changing variables known as static features (for example, daily metrics).</a:t>
            </a:r>
          </a:p>
          <a:p>
            <a:pPr lvl="0"/>
            <a:r>
              <a:t>Streaming processing is performed on rapid-changing variables known as dynamic features (for example, average metric in past 5 minutes).</a:t>
            </a:r>
          </a:p>
          <a:p>
            <a:pPr lvl="0"/>
            <a:r>
              <a:t>Example products: Apache Flink, KSQL, and Spark Streaming.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49B8C-A4B9-2DF3-A3EE-308B47C15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A3637-A7FB-3551-E9D8-200C4DD43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2 - Data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EACF3-7F2B-4E9B-9B2A-823B0541A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42</a:t>
            </a:fld>
            <a:endParaRPr lang="en-CA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marL="0" lvl="0" indent="0">
              <a:buNone/>
            </a:pPr>
            <a:r>
              <a:t>References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4FB785-A932-F9BC-3918-702D83946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907588-C421-F6C0-DA7E-D45A8E350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2 - Data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900BD-0946-1871-D0BC-65840974F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43</a:t>
            </a:fld>
            <a:endParaRPr lang="en-CA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Agrawal, A. et al. “Cloudy with high chance of DBMS: A 10-year prediction for Enterprise-Grade ML.” arXiv preprint arXiv:1909.00084 (2019).</a:t>
            </a:r>
          </a:p>
          <a:p>
            <a:pPr lvl="0"/>
            <a:r>
              <a:t>Huyen, Chip. “Designing machine learning systems.” O’Reilly Media, Inc.(2022).</a:t>
            </a:r>
          </a:p>
          <a:p>
            <a:pPr lvl="0"/>
            <a:r>
              <a:t>Financial Stability Board (FSB). “Artificial intelligence and machine learning in financial services” (2017). </a:t>
            </a:r>
            <a:r>
              <a:rPr>
                <a:hlinkClick r:id="rId2"/>
              </a:rPr>
              <a:t>URL</a:t>
            </a:r>
          </a:p>
          <a:p>
            <a:pPr lvl="0"/>
            <a:r>
              <a:t>Kleppmann, M. “Designing data-intensive applications: The big ideas behind reliable, scalable, and maintainable systems.” O’Reilly Media, Inc. (2017).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00C59-C80E-D9E0-D0A7-E9356093B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7E45B-5CFA-E4B9-D723-6EE3BCCB9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2 - Data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77B3F-0B63-1FF3-4187-E79916367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44</a:t>
            </a:fld>
            <a:endParaRPr lang="en-CA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marL="0" lvl="0" indent="0">
              <a:buNone/>
            </a:pPr>
            <a:r>
              <a:t>Our Reference Architecture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1F7416-CA4E-4A62-56C1-CD15F59FD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D54687-5447-2092-286C-707B5FF50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2 - Data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EE9D11-475D-E12F-DCDE-3EA4E0023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5</a:t>
            </a:fld>
            <a:endParaRPr lang="en-C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../img/flock_ref_arhitectur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35314" y="1357236"/>
            <a:ext cx="9419772" cy="454992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Flock Reference Architecture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3100" y="5829301"/>
            <a:ext cx="107442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1100" dirty="0"/>
              <a:t>Agrawal et al (2019)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07C33-EC06-040F-6D7A-0C5D04F8C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178DD-7965-3DA0-AB04-A20B8A721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2 - Data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456D2-2240-041B-5AB6-CDF44DDFC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6</a:t>
            </a:fld>
            <a:endParaRPr lang="en-CA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245FB0-7447-CC2A-2EA1-2092AB2D942E}"/>
              </a:ext>
            </a:extLst>
          </p:cNvPr>
          <p:cNvSpPr/>
          <p:nvPr/>
        </p:nvSpPr>
        <p:spPr>
          <a:xfrm>
            <a:off x="2536372" y="2153929"/>
            <a:ext cx="1589314" cy="2652114"/>
          </a:xfrm>
          <a:prstGeom prst="roundRect">
            <a:avLst/>
          </a:prstGeom>
          <a:solidFill>
            <a:srgbClr val="FFC000">
              <a:alpha val="25098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marL="0" lvl="0" indent="0">
              <a:buNone/>
            </a:pPr>
            <a:r>
              <a:t>Data Sources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D1934D-6AAB-CA43-C683-2F7D8AE7A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0E2DE1-1494-D228-BE9C-D797CCA2F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2 - Data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A63725-ECE4-013A-C9F7-7DBFD286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7</a:t>
            </a:fld>
            <a:endParaRPr lang="en-CA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Now?</a:t>
            </a:r>
          </a:p>
        </p:txBody>
      </p:sp>
      <p:pic>
        <p:nvPicPr>
          <p:cNvPr id="3" name="Picture 1" descr="./img/cost_of_data_storage_and_availability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2235200"/>
            <a:ext cx="4660900" cy="2768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73100" y="5245100"/>
            <a:ext cx="4660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1200" dirty="0"/>
              <a:t>(FSB, 2017)</a:t>
            </a:r>
          </a:p>
        </p:txBody>
      </p:sp>
      <p:pic>
        <p:nvPicPr>
          <p:cNvPr id="5" name="Picture 1" descr="./img/historical-cost-of-computer-memory-and-storage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032500" y="1993900"/>
            <a:ext cx="46101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TextBox 3"/>
          <p:cNvSpPr txBox="1"/>
          <p:nvPr/>
        </p:nvSpPr>
        <p:spPr>
          <a:xfrm>
            <a:off x="6007100" y="5245100"/>
            <a:ext cx="4660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1200"/>
              <a:t>(World In Data, 2024)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D47AF1-0F40-79BE-E0E9-5B47F96AF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91AC48-8328-D26F-F65F-A71CBC297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2 - Data Engineering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CFA819-0988-C293-8C9B-919ECEAA5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8</a:t>
            </a:fld>
            <a:endParaRPr lang="en-CA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t>Different data sources have different characteristics.</a:t>
            </a:r>
          </a:p>
          <a:p>
            <a:pPr lvl="0"/>
            <a:r>
              <a:t>User input data:</a:t>
            </a:r>
          </a:p>
          <a:p>
            <a:pPr lvl="1"/>
            <a:r>
              <a:t>Data that is explicitly input by users.</a:t>
            </a:r>
          </a:p>
          <a:p>
            <a:pPr lvl="1"/>
            <a:r>
              <a:t>Text, images, videos, files, etc.</a:t>
            </a:r>
          </a:p>
          <a:p>
            <a:pPr lvl="1"/>
            <a:r>
              <a:t>Prone to error: text too long, too short, incomplete, unexpected data types, etc.</a:t>
            </a:r>
          </a:p>
          <a:p>
            <a:pPr lvl="0"/>
            <a:r>
              <a:t>System-generated data:</a:t>
            </a:r>
          </a:p>
          <a:p>
            <a:pPr lvl="1"/>
            <a:r>
              <a:t>Logs, performance metrics, and other system outputs.</a:t>
            </a:r>
          </a:p>
          <a:p>
            <a:pPr lvl="1"/>
            <a:r>
              <a:t>Generally, well-formatted.</a:t>
            </a:r>
          </a:p>
          <a:p>
            <a:pPr lvl="1"/>
            <a:r>
              <a:t>Can grow rapidly.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t>Databases generated by (internal) services and enterprise applications:</a:t>
            </a:r>
          </a:p>
          <a:p>
            <a:pPr lvl="1"/>
            <a:r>
              <a:t>Many times, structured data.</a:t>
            </a:r>
          </a:p>
          <a:p>
            <a:pPr lvl="1"/>
            <a:r>
              <a:t>Varying degrees of data quality.</a:t>
            </a:r>
          </a:p>
          <a:p>
            <a:pPr lvl="0"/>
            <a:r>
              <a:t>Third-party data:</a:t>
            </a:r>
          </a:p>
          <a:p>
            <a:pPr lvl="1"/>
            <a:r>
              <a:t>Data collected from the public when the public is not a customer of the collecting organization.</a:t>
            </a:r>
          </a:p>
          <a:p>
            <a:pPr lvl="1"/>
            <a:r>
              <a:t>Price databases, news aggregators, etc.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CB8E9-3A4E-6348-A8F6-3A15CE4DB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639F9-42DC-F8D0-8C74-7A3F3CDC3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2 - Data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6F89B-D364-39E2-2945-3C9575536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9</a:t>
            </a:fld>
            <a:endParaRPr lang="en-CA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3441</Words>
  <Application>Microsoft Office PowerPoint</Application>
  <PresentationFormat>Widescreen</PresentationFormat>
  <Paragraphs>431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Light</vt:lpstr>
      <vt:lpstr>Courier</vt:lpstr>
      <vt:lpstr>Courier New</vt:lpstr>
      <vt:lpstr>Wingdings</vt:lpstr>
      <vt:lpstr>Metropolitan</vt:lpstr>
      <vt:lpstr>Data Engineering Fundamentals</vt:lpstr>
      <vt:lpstr>Introduction</vt:lpstr>
      <vt:lpstr>Agenda</vt:lpstr>
      <vt:lpstr>Slides, Notebooks, and Code</vt:lpstr>
      <vt:lpstr>Our Reference Architecture</vt:lpstr>
      <vt:lpstr>The Flock Reference Architecture</vt:lpstr>
      <vt:lpstr>Data Sources</vt:lpstr>
      <vt:lpstr>Why Now?</vt:lpstr>
      <vt:lpstr>Data Sources</vt:lpstr>
      <vt:lpstr>Data Formats</vt:lpstr>
      <vt:lpstr>Data Formats</vt:lpstr>
      <vt:lpstr>Some Common Data Formats</vt:lpstr>
      <vt:lpstr>JSON</vt:lpstr>
      <vt:lpstr>JSON is Flexible</vt:lpstr>
      <vt:lpstr>Row-Major vs Column-Major Formats</vt:lpstr>
      <vt:lpstr>Row-Major vs Column-Major</vt:lpstr>
      <vt:lpstr>Text vs Binary Formats</vt:lpstr>
      <vt:lpstr>Data Models</vt:lpstr>
      <vt:lpstr>Relational Model</vt:lpstr>
      <vt:lpstr>Normalization</vt:lpstr>
      <vt:lpstr>Query Language</vt:lpstr>
      <vt:lpstr>No SQL</vt:lpstr>
      <vt:lpstr>Document Model</vt:lpstr>
      <vt:lpstr>Graph Model</vt:lpstr>
      <vt:lpstr>Graph Model</vt:lpstr>
      <vt:lpstr>Structured vs Unstructured Data</vt:lpstr>
      <vt:lpstr>Structured vs Unstructured Data</vt:lpstr>
      <vt:lpstr>Data Storage and Processing</vt:lpstr>
      <vt:lpstr>Data Storage and Processing</vt:lpstr>
      <vt:lpstr>Transactional vs Analytical DB</vt:lpstr>
      <vt:lpstr>ETL: Extract Transform, and Load</vt:lpstr>
      <vt:lpstr>ETL Pipeline</vt:lpstr>
      <vt:lpstr>ELT: Extract, Load, and Transform</vt:lpstr>
      <vt:lpstr>ELT Pipeline</vt:lpstr>
      <vt:lpstr>Modes of Data Flow</vt:lpstr>
      <vt:lpstr>Modes of Data Flow</vt:lpstr>
      <vt:lpstr>Data Flows 1: Data Passing Through DBs</vt:lpstr>
      <vt:lpstr>Data FLows 2: Data Passing Through Services</vt:lpstr>
      <vt:lpstr>Data FLows 2: Data Passing Through Services (cont.)</vt:lpstr>
      <vt:lpstr>Data FLows 3: Data Passing Through Real-Time Transport</vt:lpstr>
      <vt:lpstr>Events and Types of Real-Time Transports</vt:lpstr>
      <vt:lpstr>Batch Processing vs Stream Processing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Metropolitan</Template>
  <TotalTime>13</TotalTime>
  <Words>22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 Light</vt:lpstr>
      <vt:lpstr>Courier New</vt:lpstr>
      <vt:lpstr>Wingdings</vt:lpstr>
      <vt:lpstr>Metropolitan</vt:lpstr>
      <vt:lpstr>Title</vt:lpstr>
      <vt:lpstr>Title</vt:lpstr>
      <vt:lpstr>Title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 Fundamentals</dc:title>
  <dc:creator>Jesús Calderón</dc:creator>
  <cp:keywords/>
  <cp:lastModifiedBy>Jesus Calderon</cp:lastModifiedBy>
  <cp:revision>3</cp:revision>
  <dcterms:created xsi:type="dcterms:W3CDTF">2024-02-20T00:09:35Z</dcterms:created>
  <dcterms:modified xsi:type="dcterms:W3CDTF">2024-02-20T00:31:18Z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btitle">
    <vt:lpwstr>Production</vt:lpwstr>
  </property>
</Properties>
</file>