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3" Type="http://schemas.openxmlformats.org/officeDocument/2006/relationships/presProps" Target="presProps.xml" /><Relationship Id="rId16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huyenchip.com/books/" TargetMode="External" /><Relationship Id="rId3" Type="http://schemas.openxmlformats.org/officeDocument/2006/relationships/hyperlink" Target="https://huyenchip.com/" TargetMode="External" /><Relationship Id="rId4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Prediction (Inference)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Batch prediction: uses only batch features.</a:t>
            </a:r>
          </a:p>
          <a:p>
            <a:pPr lvl="0"/>
            <a:r>
              <a:rPr/>
              <a:t>Online prediction that uses only batch features (e.g., precomputed embeddings).</a:t>
            </a:r>
          </a:p>
          <a:p>
            <a:pPr lvl="0"/>
            <a:r>
              <a:rPr/>
              <a:t>Online streaming prediction: uses batch features and streaming features.</a:t>
            </a:r>
          </a:p>
        </p:txBody>
      </p:sp>
      <p:pic>
        <p:nvPicPr>
          <p:cNvPr descr="./img/batch_predi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997200"/>
            <a:ext cx="46609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Batch Prediction (based on Huyen 2021)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Prediction (Inference) Service (cont.)</a:t>
            </a:r>
          </a:p>
        </p:txBody>
      </p:sp>
      <p:pic>
        <p:nvPicPr>
          <p:cNvPr descr="./img/online_predi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54300"/>
            <a:ext cx="46609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Online Prediction (based on Huyen 2021)</a:t>
            </a:r>
          </a:p>
        </p:txBody>
      </p:sp>
      <p:pic>
        <p:nvPicPr>
          <p:cNvPr descr="./img/streaming_predic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336800"/>
            <a:ext cx="46609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Streaming Prediction (based on Huyen 2021)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6.1 Model Deployment and Prediction Service </a:t>
            </a:r>
          </a:p>
          <a:p>
            <a:pPr lvl="0"/>
            <a:r>
              <a:rPr/>
              <a:t>ML Deployment Myths and Anti-Patterns</a:t>
            </a:r>
          </a:p>
          <a:p>
            <a:pPr lvl="0"/>
            <a:r>
              <a:rPr/>
              <a:t>Batch Prediction vs Online Prediction</a:t>
            </a:r>
          </a:p>
          <a:p>
            <a:pPr lvl="0"/>
            <a:r>
              <a:rPr/>
              <a:t>Model Compression</a:t>
            </a:r>
          </a:p>
          <a:p>
            <a:pPr lvl="0"/>
            <a:r>
              <a:rPr/>
              <a:t>ML in the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6.2 Deployment</a:t>
            </a:r>
          </a:p>
          <a:p>
            <a:pPr lvl="0"/>
            <a:r>
              <a:rPr/>
              <a:t>Deployment to a DB.</a:t>
            </a:r>
          </a:p>
          <a:p>
            <a:pPr lvl="0"/>
            <a:r>
              <a:rPr/>
              <a:t>Deployment to Pickle file.</a:t>
            </a:r>
          </a:p>
          <a:p>
            <a:pPr lvl="0"/>
            <a:r>
              <a:rPr/>
              <a:t>Power BI and Jupyter.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notes are based on Chapters 7 of </a:t>
            </a:r>
            <a:r>
              <a:rPr i="1">
                <a:hlinkClick r:id="rId2"/>
              </a:rPr>
              <a:t>Designing Machine Learning Systems</a:t>
            </a:r>
            <a:r>
              <a:rPr/>
              <a:t>, by </a:t>
            </a:r>
            <a:r>
              <a:rPr>
                <a:hlinkClick r:id="rId3"/>
              </a:rPr>
              <a:t>Chip Huyen</a:t>
            </a:r>
            <a:r>
              <a:rPr/>
              <a:t>.</a:t>
            </a:r>
          </a:p>
        </p:txBody>
      </p:sp>
      <p:pic>
        <p:nvPicPr>
          <p:cNvPr descr="../img/book_cove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7100" y="23241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 Architecture</a:t>
            </a:r>
          </a:p>
        </p:txBody>
      </p:sp>
      <p:pic>
        <p:nvPicPr>
          <p:cNvPr descr="../img/flock_ref_ar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2006600"/>
            <a:ext cx="67310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Aggrawal et al. (2020)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Deploying a model is to make it useable by allowing users to interact with it through an app or by using its results for a purpose in a data product (BI visuals, reports, data views).</a:t>
            </a:r>
          </a:p>
          <a:p>
            <a:pPr lvl="0"/>
            <a:r>
              <a:rPr/>
              <a:t>Deployment is a transition of development to production environment.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There is a wide range of production environments: from BI to live applications serving millions of users.</a:t>
            </a:r>
          </a:p>
          <a:p>
            <a:pPr lvl="0"/>
            <a:r>
              <a:rPr/>
              <a:t>Engaging with users in formal or informal feedback conversations is useful, although not always possible.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Deployment Myths and Anti-Patterns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1. You only deploy one or two ML models at a time</a:t>
            </a:r>
          </a:p>
          <a:p>
            <a:pPr lvl="0"/>
            <a:r>
              <a:rPr/>
              <a:t>Infrastructure should support many models, not only a few.</a:t>
            </a:r>
          </a:p>
          <a:p>
            <a:pPr lvl="0"/>
            <a:r>
              <a:rPr/>
              <a:t>Many models can interact and we also need a way of mapping these interactions.</a:t>
            </a:r>
          </a:p>
          <a:p>
            <a:pPr lvl="0"/>
            <a:r>
              <a:rPr/>
              <a:t>Ride sharing app:</a:t>
            </a:r>
          </a:p>
          <a:p>
            <a:pPr lvl="1"/>
            <a:r>
              <a:rPr/>
              <a:t>10 models: ride demand, driver availability, estimated time of arrival dynamic pricing, fraud, churn, etc.</a:t>
            </a:r>
          </a:p>
          <a:p>
            <a:pPr lvl="1"/>
            <a:r>
              <a:rPr/>
              <a:t>20 countries.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2. If we don’t do anything, mode performance stays the same</a:t>
            </a:r>
          </a:p>
          <a:p>
            <a:pPr lvl="0"/>
            <a:r>
              <a:rPr/>
              <a:t>Software does not age like fine wine.</a:t>
            </a:r>
          </a:p>
          <a:p>
            <a:pPr lvl="0"/>
            <a:r>
              <a:rPr/>
              <a:t>Data distribution shifts: when the data distribution that the trained model is different from the one during training.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Deployment Myths and Anti-Patterns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3. You won’t need to update your models as much</a:t>
            </a:r>
          </a:p>
          <a:p>
            <a:pPr lvl="0"/>
            <a:r>
              <a:rPr/>
              <a:t>Model performance decays over time.</a:t>
            </a:r>
          </a:p>
          <a:p>
            <a:pPr lvl="0"/>
            <a:r>
              <a:rPr/>
              <a:t>Deploy should be easy:</a:t>
            </a:r>
          </a:p>
          <a:p>
            <a:pPr lvl="1"/>
            <a:r>
              <a:rPr/>
              <a:t>Development environment should resemble as close as possible the production environment.</a:t>
            </a:r>
          </a:p>
          <a:p>
            <a:pPr lvl="1"/>
            <a:r>
              <a:rPr/>
              <a:t>Infrastructure should be easier to rebuild than to repair.</a:t>
            </a:r>
          </a:p>
          <a:p>
            <a:pPr lvl="1"/>
            <a:r>
              <a:rPr/>
              <a:t>Small incremental and frequent changes.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4. Most ML engineers don’t need to worry about scale</a:t>
            </a:r>
          </a:p>
          <a:p>
            <a:pPr lvl="0"/>
            <a:r>
              <a:rPr/>
              <a:t>Scale means different things to different applications.</a:t>
            </a:r>
          </a:p>
          <a:p>
            <a:pPr lvl="0"/>
            <a:r>
              <a:rPr/>
              <a:t>Number of users, availability, speed or volume of data.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Batch Prediction Vs Online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Online Prediction</a:t>
            </a:r>
          </a:p>
          <a:p>
            <a:pPr lvl="0"/>
            <a:r>
              <a:rPr/>
              <a:t>Predictions are generated and returned as soon as requests for these predictions arrive.</a:t>
            </a:r>
          </a:p>
          <a:p>
            <a:pPr lvl="0"/>
            <a:r>
              <a:rPr/>
              <a:t>Also known as on-demand prediction.</a:t>
            </a:r>
          </a:p>
          <a:p>
            <a:pPr lvl="0"/>
            <a:r>
              <a:rPr/>
              <a:t>Traditionally, requests are made to a prediction service via a RESTful API.</a:t>
            </a:r>
          </a:p>
          <a:p>
            <a:pPr lvl="0"/>
            <a:r>
              <a:rPr/>
              <a:t>When requests are made via HTTP, online prediction is known as </a:t>
            </a:r>
            <a:r>
              <a:rPr i="1"/>
              <a:t>synchronous prediction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Batch Prediction</a:t>
            </a:r>
          </a:p>
          <a:p>
            <a:pPr lvl="0"/>
            <a:r>
              <a:rPr/>
              <a:t>Predictions are generated preiodically or whenever triggered.</a:t>
            </a:r>
          </a:p>
          <a:p>
            <a:pPr lvl="0"/>
            <a:r>
              <a:rPr/>
              <a:t>Predictions are stored in SQL tables or in memory. They are later retrieved as needed.</a:t>
            </a:r>
          </a:p>
          <a:p>
            <a:pPr lvl="0"/>
            <a:r>
              <a:rPr/>
              <a:t>Batch prediction is also known as asynchronous prediction.</a:t>
            </a:r>
          </a:p>
        </p:txBody>
      </p:sp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</dc:title>
  <dc:creator>Jesús Calderón</dc:creator>
  <cp:keywords/>
  <dcterms:created xsi:type="dcterms:W3CDTF">2024-02-19T04:55:07Z</dcterms:created>
  <dcterms:modified xsi:type="dcterms:W3CDTF">2024-02-19T04:55:07Z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