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96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81568-D88E-478B-8C6B-D653D3903B0A}" type="datetimeFigureOut">
              <a:rPr lang="en-CA" smtClean="0"/>
              <a:t>2024-02-19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B5373-8B14-4179-9446-A2C698E452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719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February 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56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76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55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30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32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81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56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8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34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February 2024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39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51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07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114000"/>
        </a:lnSpc>
        <a:spcBef>
          <a:spcPts val="13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6075" indent="-230188" algn="l" defTabSz="914400" rtl="0" eaLnBrk="1" latinLnBrk="0" hangingPunct="1">
        <a:lnSpc>
          <a:spcPct val="114000"/>
        </a:lnSpc>
        <a:spcBef>
          <a:spcPts val="600"/>
        </a:spcBef>
        <a:buFont typeface="Courier New" panose="02070309020205020404" pitchFamily="49" charset="0"/>
        <a:buChar char="o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7688" indent="-20161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§"/>
        <a:defRPr sz="11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325" indent="-13811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q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63" indent="-18256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v"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datascience-pm.com/crisp-dm-2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h.github.io/posts/2014-07-Conv-Nets-Modula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yenchip.com/" TargetMode="External"/><Relationship Id="rId2" Type="http://schemas.openxmlformats.org/officeDocument/2006/relationships/hyperlink" Target="https://huyenchip.com/books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gmentedstartups.com/blog/overcoming-challenges-in-object-detection-accuracy-speed-and-scalability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/>
          <a:lstStyle/>
          <a:p>
            <a:pPr marL="0" lvl="0" indent="0">
              <a:buNone/>
            </a:pPr>
            <a:r>
              <a:t>Introduction to ML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/>
          <a:lstStyle/>
          <a:p>
            <a:pPr marL="0" lvl="0" indent="0">
              <a:buNone/>
            </a:pPr>
            <a:r>
              <a:t>Production</a:t>
            </a:r>
            <a:br/>
            <a:br/>
            <a:r>
              <a:t>Jesús Calderón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When to Use 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sz="2200" dirty="0"/>
              <a:t>“Machine learning is an approach to (1) learn (2) complex patterns from (3) existing data and use these patterns to make (4) predictions on (5) unseen data.”</a:t>
            </a:r>
          </a:p>
          <a:p>
            <a:pPr marL="0" lvl="0" indent="0" algn="r">
              <a:buNone/>
            </a:pPr>
            <a:r>
              <a:rPr lang="en-US" sz="1600" dirty="0"/>
              <a:t>(</a:t>
            </a:r>
            <a:r>
              <a:rPr lang="en-US" sz="1600" dirty="0" err="1"/>
              <a:t>Huyen</a:t>
            </a:r>
            <a:r>
              <a:rPr lang="en-US" sz="1600" dirty="0"/>
              <a:t>, 2022)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06553" y="1218010"/>
            <a:ext cx="5523446" cy="4547452"/>
          </a:xfrm>
        </p:spPr>
        <p:txBody>
          <a:bodyPr anchor="ctr">
            <a:normAutofit fontScale="85000" lnSpcReduction="20000"/>
          </a:bodyPr>
          <a:lstStyle/>
          <a:p>
            <a:pPr lvl="0"/>
            <a:r>
              <a:rPr lang="en-US" dirty="0"/>
              <a:t>A business problem is not the same as an ML problem.</a:t>
            </a:r>
          </a:p>
          <a:p>
            <a:pPr lvl="1"/>
            <a:r>
              <a:rPr lang="en-US" dirty="0"/>
              <a:t>Generally, a business will be concerned with profit maximization (directly or indirectly): increasing sales, cutting costs, enhancing customer satisfaction, reducing churn, increasing time on the website, etc.</a:t>
            </a:r>
          </a:p>
          <a:p>
            <a:pPr lvl="1"/>
            <a:r>
              <a:rPr lang="en-US" dirty="0"/>
              <a:t>The objective of an ML method is to enhance the performance of the predictive task, given more data.</a:t>
            </a:r>
          </a:p>
          <a:p>
            <a:pPr lvl="1"/>
            <a:r>
              <a:rPr lang="en-US" dirty="0" err="1"/>
              <a:t>Optimising</a:t>
            </a:r>
            <a:r>
              <a:rPr lang="en-US" dirty="0"/>
              <a:t> ML performance metrics does not automatically translate to optimizing business performance.</a:t>
            </a:r>
          </a:p>
          <a:p>
            <a:pPr lvl="0"/>
            <a:r>
              <a:rPr lang="en-US" dirty="0"/>
              <a:t>Some of the most popular business applications of ML are in areas where business and ML performance overlap: fraud detection, recommender systems, etc.</a:t>
            </a:r>
          </a:p>
          <a:p>
            <a:pPr marL="0" lvl="0" indent="0">
              <a:buNone/>
            </a:pPr>
            <a:endParaRPr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CA5AC-8DE4-1A3B-1836-47E6C288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681D8-1AB2-F82F-5A95-00F80715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54EAD-714B-9E00-FF0A-7D948136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10</a:t>
            </a:fld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ML System Design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39B2C-9DEE-ED4A-8CE5-430221FD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3DBC8-4337-0097-79DC-C974326C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F7A4-061A-1E60-7B12-B99CC062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11</a:t>
            </a:fld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Characteristics of ML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t>Learn:</a:t>
            </a:r>
          </a:p>
          <a:p>
            <a:pPr lvl="1"/>
            <a:r>
              <a:t>The system can learn autonomously.</a:t>
            </a:r>
          </a:p>
          <a:p>
            <a:pPr lvl="1"/>
            <a:r>
              <a:t>Given a series of inputs, the system learns how to produce outputs.</a:t>
            </a:r>
          </a:p>
          <a:p>
            <a:pPr lvl="1"/>
            <a:r>
              <a:t>Not every ML model can learn any hypothesis; more complex models will tend to be more flexible.</a:t>
            </a:r>
          </a:p>
          <a:p>
            <a:pPr lvl="0"/>
            <a:r>
              <a:t>Complex patterns</a:t>
            </a:r>
          </a:p>
          <a:p>
            <a:pPr lvl="1"/>
            <a:r>
              <a:t>There are patterns to learn, and they are complex.</a:t>
            </a:r>
          </a:p>
          <a:p>
            <a:pPr lvl="1"/>
            <a:r>
              <a:t>ML solutions are only helpful if there are patterns.</a:t>
            </a:r>
          </a:p>
          <a:p>
            <a:pPr lvl="1"/>
            <a:r>
              <a:t>Simple patterns could be learned, but the cost of applying ML may be unreasonable.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t>Existing data</a:t>
            </a:r>
          </a:p>
          <a:p>
            <a:pPr lvl="1"/>
            <a:r>
              <a:t>Data is available, or it is possible to collect data.</a:t>
            </a:r>
          </a:p>
          <a:p>
            <a:pPr lvl="1"/>
            <a:r>
              <a:t>Out-of-domain predictions may fail because of a lack of training data.</a:t>
            </a:r>
          </a:p>
          <a:p>
            <a:pPr lvl="1"/>
            <a:r>
              <a:t>Online (real-time) learning systems could be deployed and trained using production data.</a:t>
            </a:r>
          </a:p>
          <a:p>
            <a:pPr lvl="0"/>
            <a:r>
              <a:t>Predictions</a:t>
            </a:r>
          </a:p>
          <a:p>
            <a:pPr lvl="1"/>
            <a:r>
              <a:t>ML algorithms will generate predictions. Therefore, the problem to solve should be predictive.</a:t>
            </a:r>
          </a:p>
          <a:p>
            <a:pPr lvl="1"/>
            <a:r>
              <a:t>A prediction could be about a future event (forecast) or an event that is difficult to observe (e.g., fraud detection or clustering).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10745-4C99-0218-9F76-709D4989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16ACB-874C-CE1D-C483-D8F7169F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30EB9-4F08-8B09-077D-28DBBCCF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12</a:t>
            </a:fld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Characteristics of ML Use Cases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dirty="0"/>
              <a:t>Unseen data</a:t>
            </a:r>
          </a:p>
          <a:p>
            <a:pPr lvl="1"/>
            <a:r>
              <a:rPr dirty="0"/>
              <a:t>Unseen data shares patterns with the training data.</a:t>
            </a:r>
          </a:p>
          <a:p>
            <a:pPr lvl="1"/>
            <a:r>
              <a:rPr dirty="0"/>
              <a:t>The learning method generalizes reasonably well on testing data.</a:t>
            </a:r>
          </a:p>
          <a:p>
            <a:pPr lvl="0"/>
            <a:r>
              <a:rPr dirty="0"/>
              <a:t>It is repetitive</a:t>
            </a:r>
          </a:p>
          <a:p>
            <a:pPr lvl="1"/>
            <a:r>
              <a:rPr dirty="0"/>
              <a:t>ML algorithms perform better with experience: repetitive tasks afford such experience.</a:t>
            </a:r>
            <a:endParaRPr lang="en-US" dirty="0"/>
          </a:p>
          <a:p>
            <a:pPr lvl="0"/>
            <a:r>
              <a:rPr lang="en-US" dirty="0"/>
              <a:t>The cost of wrong predictions is cheap.</a:t>
            </a:r>
          </a:p>
          <a:p>
            <a:pPr lvl="1"/>
            <a:r>
              <a:rPr lang="en-US" dirty="0"/>
              <a:t>Achieving perfect performance may not be possible.</a:t>
            </a:r>
          </a:p>
          <a:p>
            <a:pPr lvl="1"/>
            <a:r>
              <a:rPr lang="en-US" dirty="0"/>
              <a:t>Human-level performance or better could be achieved.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dirty="0"/>
              <a:t>It’s at scale</a:t>
            </a:r>
          </a:p>
          <a:p>
            <a:pPr lvl="1"/>
            <a:r>
              <a:rPr dirty="0"/>
              <a:t>Upfront costs are involved: infrastructure, staff, DevOps.</a:t>
            </a:r>
          </a:p>
          <a:p>
            <a:pPr lvl="1"/>
            <a:r>
              <a:rPr dirty="0"/>
              <a:t>Setting up an ML system that caters to many ML models concurrently.</a:t>
            </a:r>
          </a:p>
          <a:p>
            <a:pPr lvl="0"/>
            <a:r>
              <a:rPr dirty="0"/>
              <a:t>Patterns are constantly changing</a:t>
            </a:r>
          </a:p>
          <a:p>
            <a:pPr lvl="1"/>
            <a:r>
              <a:rPr dirty="0"/>
              <a:t>Hard-coded solutions can become stale and outdated.</a:t>
            </a:r>
          </a:p>
          <a:p>
            <a:pPr lvl="1"/>
            <a:r>
              <a:rPr dirty="0"/>
              <a:t>The ML system’s environment changes: economics, social </a:t>
            </a:r>
            <a:r>
              <a:rPr dirty="0" err="1"/>
              <a:t>behaviour</a:t>
            </a:r>
            <a:r>
              <a:rPr dirty="0"/>
              <a:t>, trends, etc.</a:t>
            </a:r>
          </a:p>
          <a:p>
            <a:pPr lvl="1"/>
            <a:r>
              <a:rPr dirty="0"/>
              <a:t>Feedback: the ML system informs a company’s actions, affecting, in turn, the company’s interactions with the external environment.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AAF0-FB05-5BE2-13DF-9DFAC760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11C4-FC3B-00DF-987B-274719C8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4D558-F8AA-FC3F-D9F8-BD552EC9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./img/ml_infrastructur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95015" y="2387259"/>
            <a:ext cx="7085070" cy="245178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ML Systems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ML methods are not ML systems: the learning method needs to be applied to data, assessed, tuned, deployed, governed, and so on.</a:t>
            </a:r>
          </a:p>
          <a:p>
            <a:pPr lvl="0"/>
            <a:r>
              <a:t>ML system design is a system approach to MLOps, i.e., we will consider the system holistically, including:</a:t>
            </a:r>
          </a:p>
          <a:p>
            <a:pPr lvl="1"/>
            <a:r>
              <a:t>Business requirements.</a:t>
            </a:r>
          </a:p>
          <a:p>
            <a:pPr lvl="1"/>
            <a:r>
              <a:t>Data stack.</a:t>
            </a:r>
          </a:p>
          <a:p>
            <a:pPr lvl="1"/>
            <a:r>
              <a:t>Infrastructure.</a:t>
            </a:r>
          </a:p>
          <a:p>
            <a:pPr lvl="1"/>
            <a:r>
              <a:t>Deployment.</a:t>
            </a:r>
          </a:p>
          <a:p>
            <a:pPr lvl="1"/>
            <a:r>
              <a:t>Monitoring.</a:t>
            </a:r>
          </a:p>
          <a:p>
            <a:pPr lvl="0"/>
            <a:r>
              <a:t>MLOps: a set of tools and best practices for bringing ML into production.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100"/>
              <a:t>(Sculley, 2015)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2A2649E-D44C-4D75-E3FC-64C56EB4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631B9A-28A8-1F57-ACC8-24F9D4C4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C2657F-8C9F-E6E3-CF2E-1351F5FF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How is ML in Production Different?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C3EC9-83F1-20E8-E9E8-C284C2FB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2FDAA-C0F3-46D3-8F17-F314A77E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CC700-C8A8-52DA-D1BC-F07B37DC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15</a:t>
            </a:fld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ML in Research vs Production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006600"/>
          <a:ext cx="107442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State-of-the-art model performance on benchmark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Different stakeholders have different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Computational 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Fast training, high 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Fast inference, low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Constantly shifting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Fairness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Often not a 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Must be considered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Interpretability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Often not a 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Must be considered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805E4-4BE2-4F97-5C09-34EF6A68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F4BE9-5F78-037E-BB58-A0B1483B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72F6A-906A-A725-E636-66CC4952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16</a:t>
            </a:fld>
            <a:endParaRPr lang="en-CA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61DEC4CE-75F5-9B4A-7C2E-E78B90377206}"/>
              </a:ext>
            </a:extLst>
          </p:cNvPr>
          <p:cNvSpPr txBox="1"/>
          <p:nvPr/>
        </p:nvSpPr>
        <p:spPr>
          <a:xfrm>
            <a:off x="8375949" y="4551629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100"/>
              <a:t>(Huyen, 2022)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Business and ML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577187"/>
            <a:ext cx="4663440" cy="4781279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dirty="0"/>
              <a:t>Different stakeholders require different things:</a:t>
            </a:r>
          </a:p>
          <a:p>
            <a:pPr lvl="1"/>
            <a:r>
              <a:rPr dirty="0"/>
              <a:t>ML engineers: increase performance or efficiency of recommender system.</a:t>
            </a:r>
          </a:p>
          <a:p>
            <a:pPr lvl="1"/>
            <a:r>
              <a:rPr dirty="0"/>
              <a:t>Sales: recommend more profitable options.</a:t>
            </a:r>
          </a:p>
          <a:p>
            <a:pPr lvl="1"/>
            <a:r>
              <a:rPr dirty="0"/>
              <a:t>Product: reduce latency.</a:t>
            </a:r>
          </a:p>
          <a:p>
            <a:pPr lvl="1"/>
            <a:r>
              <a:rPr dirty="0"/>
              <a:t>Platform: stability.</a:t>
            </a:r>
          </a:p>
          <a:p>
            <a:pPr lvl="1"/>
            <a:r>
              <a:rPr dirty="0"/>
              <a:t>Manager: control costs.</a:t>
            </a:r>
          </a:p>
          <a:p>
            <a:pPr lvl="0"/>
            <a:r>
              <a:rPr dirty="0"/>
              <a:t>Computational priorities</a:t>
            </a:r>
          </a:p>
          <a:p>
            <a:pPr lvl="1"/>
            <a:r>
              <a:rPr dirty="0"/>
              <a:t>During model development:</a:t>
            </a:r>
          </a:p>
          <a:p>
            <a:pPr lvl="2"/>
            <a:r>
              <a:rPr dirty="0"/>
              <a:t>Training is the bottleneck.</a:t>
            </a:r>
          </a:p>
          <a:p>
            <a:pPr lvl="2"/>
            <a:r>
              <a:rPr dirty="0"/>
              <a:t>Throughput, the number of cases processed, should be maximized.</a:t>
            </a:r>
          </a:p>
          <a:p>
            <a:pPr lvl="1"/>
            <a:r>
              <a:rPr dirty="0"/>
              <a:t>In production:</a:t>
            </a:r>
          </a:p>
          <a:p>
            <a:pPr lvl="2"/>
            <a:r>
              <a:rPr dirty="0"/>
              <a:t>Fast inference is desirable.</a:t>
            </a:r>
          </a:p>
          <a:p>
            <a:pPr lvl="2"/>
            <a:r>
              <a:rPr dirty="0"/>
              <a:t>Latency, the time between when a query is received and when it is addressed, should be minimized.</a:t>
            </a:r>
          </a:p>
          <a:p>
            <a:pPr lvl="2"/>
            <a:r>
              <a:rPr dirty="0"/>
              <a:t>Latency is usually measured using percentiles of time elapsed (e.g., 99th percentile should be below X </a:t>
            </a:r>
            <a:r>
              <a:rPr dirty="0" err="1"/>
              <a:t>ms.</a:t>
            </a:r>
            <a:r>
              <a:rPr dirty="0"/>
              <a:t>)</a:t>
            </a:r>
          </a:p>
        </p:txBody>
      </p:sp>
      <p:pic>
        <p:nvPicPr>
          <p:cNvPr id="4" name="Picture 1" descr="./img/latency_throughpu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7100" y="2298700"/>
            <a:ext cx="46609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100"/>
              <a:t>(Huyen, 2022)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7254DA0-BE8C-3413-C7EA-E3B6FF66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A94AA3-46E6-D8C8-7DBA-05FAEC74C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6EF17E-7A26-08FE-3178-411D9632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17</a:t>
            </a:fld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Business and ML Objectives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t>Data</a:t>
            </a:r>
          </a:p>
          <a:p>
            <a:pPr lvl="1"/>
            <a:r>
              <a:t>Data quality.</a:t>
            </a:r>
          </a:p>
          <a:p>
            <a:pPr lvl="1"/>
            <a:r>
              <a:t>Historical vs constantly generated data.</a:t>
            </a:r>
          </a:p>
          <a:p>
            <a:pPr lvl="0"/>
            <a:r>
              <a:t>Fairness</a:t>
            </a:r>
          </a:p>
          <a:p>
            <a:pPr lvl="1"/>
            <a:r>
              <a:t>Fair and ethical decision-making is a key requirement.</a:t>
            </a:r>
          </a:p>
          <a:p>
            <a:pPr lvl="1"/>
            <a:r>
              <a:t>ML algorithms make predictions based on encodings of past observations: they can perpetuate the biases in the data and more.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t>Explainability</a:t>
            </a:r>
          </a:p>
          <a:p>
            <a:pPr lvl="1"/>
            <a:r>
              <a:t>Trust.</a:t>
            </a:r>
          </a:p>
          <a:p>
            <a:pPr lvl="1"/>
            <a:r>
              <a:t>Legal requirements.</a:t>
            </a:r>
          </a:p>
          <a:p>
            <a:pPr lvl="1"/>
            <a:r>
              <a:t>Informativeness: besides predictions, we require feature importance and other information about or results.</a:t>
            </a:r>
          </a:p>
          <a:p>
            <a:pPr lvl="1"/>
            <a:r>
              <a:t>Transferrability: can learning from a scenario be applied to other scenarios?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09E25-AD61-2195-D2C7-829E4713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6CCA0-8B85-86BD-1964-2E61A5B8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98C91-AAC9-602E-6686-D272C7AB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18</a:t>
            </a:fld>
            <a:endParaRPr lang="en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Requirements of ML Systems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9F3D7-B55A-A7E3-E892-E3DF9825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78932-B795-3A72-8263-10989ECF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6D101-2798-FD7A-9643-53815A61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19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E39536-E92C-78EB-5F11-2C80AF79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2C594-40B5-731D-9177-504D7B3F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A0386-E2CF-F7EB-8F1B-992CAF80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Lead Time to Production</a:t>
            </a:r>
          </a:p>
        </p:txBody>
      </p:sp>
      <p:pic>
        <p:nvPicPr>
          <p:cNvPr id="3" name="Picture 1" descr="./img/time_to_produc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9787" y="1600200"/>
            <a:ext cx="7858126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73100" y="5908313"/>
            <a:ext cx="10744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100" dirty="0"/>
              <a:t>(</a:t>
            </a:r>
            <a:r>
              <a:rPr sz="1100" dirty="0" err="1"/>
              <a:t>Huyen</a:t>
            </a:r>
            <a:r>
              <a:rPr sz="1100" dirty="0"/>
              <a:t>, 2022)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0733E-A370-28E5-29C0-2AB1A7A4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F99BD-4E0B-0E61-210F-B48FE5E3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56223-BDCA-54F6-46AB-9BD8AFB4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20</a:t>
            </a:fld>
            <a:endParaRPr lang="en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./img/data_intensive_product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07882" y="499533"/>
            <a:ext cx="4697720" cy="616726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Designing Data-Intensive </a:t>
            </a:r>
            <a:br>
              <a:rPr lang="en-US" dirty="0"/>
            </a:br>
            <a:r>
              <a:rPr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dirty="0"/>
              <a:t>Many applications today are data-intensive instead of compute-intensive.</a:t>
            </a:r>
          </a:p>
          <a:p>
            <a:pPr lvl="1"/>
            <a:r>
              <a:rPr dirty="0"/>
              <a:t>The limit factor is data and not computation.</a:t>
            </a:r>
          </a:p>
          <a:p>
            <a:pPr lvl="1"/>
            <a:r>
              <a:rPr dirty="0"/>
              <a:t>Concerns: the amount of data, complexity of data, and speed at which it changes.</a:t>
            </a:r>
          </a:p>
          <a:p>
            <a:pPr lvl="0"/>
            <a:r>
              <a:rPr dirty="0"/>
              <a:t>ML Systems tend to be embedded in data-intensive applications.</a:t>
            </a:r>
          </a:p>
          <a:p>
            <a:pPr marL="0" lvl="0" indent="0" algn="r">
              <a:buNone/>
            </a:pPr>
            <a:r>
              <a:rPr sz="1200" dirty="0"/>
              <a:t>(</a:t>
            </a:r>
            <a:r>
              <a:rPr sz="1200" dirty="0" err="1"/>
              <a:t>Kleppmann</a:t>
            </a:r>
            <a:r>
              <a:rPr sz="1200" dirty="0"/>
              <a:t>, 2017)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8590741" y="5765462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100" dirty="0"/>
              <a:t>(</a:t>
            </a:r>
            <a:r>
              <a:rPr sz="1100" dirty="0" err="1"/>
              <a:t>Kleppmann</a:t>
            </a:r>
            <a:r>
              <a:rPr sz="1100" dirty="0"/>
              <a:t>, 2017)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7D089C-E2D0-0767-18D4-2BF3A245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FB89CC-913E-A213-9A10-29F01F38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9BA68A0-477F-F145-44FF-7445D398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21</a:t>
            </a:fld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Fundamental Requirements of ML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b="1"/>
              <a:t>Reliability</a:t>
            </a:r>
            <a:r>
              <a:t>: The system should continue to perform the correct function at the desired level of performance, even in the face of adversity.</a:t>
            </a:r>
          </a:p>
          <a:p>
            <a:pPr lvl="1"/>
            <a:r>
              <a:t>May require reporting uncertainty of results.</a:t>
            </a:r>
          </a:p>
          <a:p>
            <a:pPr lvl="1"/>
            <a:r>
              <a:t>Remove “silent failures”: the system should alert the users of unexpected conditions.</a:t>
            </a:r>
          </a:p>
          <a:p>
            <a:pPr lvl="1"/>
            <a:r>
              <a:t>If all else fails, shut down gracefully (e.g., close connections, log errors, alert downstream processes, etc.)</a:t>
            </a:r>
          </a:p>
          <a:p>
            <a:pPr lvl="0"/>
            <a:r>
              <a:rPr b="1"/>
              <a:t>Scalability</a:t>
            </a:r>
            <a:r>
              <a:t> to ensure the possibility of growth:</a:t>
            </a:r>
          </a:p>
          <a:p>
            <a:pPr lvl="1"/>
            <a:r>
              <a:t>Increase complexity.</a:t>
            </a:r>
          </a:p>
          <a:p>
            <a:pPr lvl="1"/>
            <a:r>
              <a:t>Traffic volume or throughput.</a:t>
            </a:r>
          </a:p>
          <a:p>
            <a:pPr lvl="1"/>
            <a:r>
              <a:t>Model count.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b="1"/>
              <a:t>Maintainability</a:t>
            </a:r>
            <a:r>
              <a:t> to allow different contributors to work productively on the same system:</a:t>
            </a:r>
          </a:p>
          <a:p>
            <a:pPr lvl="1"/>
            <a:r>
              <a:t>Maintain existing capacities.</a:t>
            </a:r>
          </a:p>
          <a:p>
            <a:pPr lvl="1"/>
            <a:r>
              <a:t>Expand to new use cases.</a:t>
            </a:r>
          </a:p>
          <a:p>
            <a:pPr lvl="0"/>
            <a:r>
              <a:rPr b="1"/>
              <a:t>Adaptability</a:t>
            </a:r>
            <a:r>
              <a:t> to shifting data distributions and business requirements.</a:t>
            </a:r>
          </a:p>
          <a:p>
            <a:pPr lvl="1"/>
            <a:r>
              <a:t>The system should allow discovering aspects for performance improvements.</a:t>
            </a:r>
          </a:p>
          <a:p>
            <a:pPr lvl="1"/>
            <a:r>
              <a:t>Allow updates without service interruptions.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41646-AC1B-BA79-0287-6E507066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53E5D-FC34-1099-3025-4C13F279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171A9-C7B9-3787-FB5E-0C8DC987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22</a:t>
            </a:fld>
            <a:endParaRPr lang="en-C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ML System Design: An Iterative Process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0AAE0-7AED-AD53-1A37-CF8E84CC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2BDAB-4C1B-946A-A41C-D3B8D745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050FC-7DD6-779E-005B-7E440831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23</a:t>
            </a:fld>
            <a:endParaRPr lang="en-C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Developing ML Systems</a:t>
            </a:r>
          </a:p>
        </p:txBody>
      </p:sp>
      <p:pic>
        <p:nvPicPr>
          <p:cNvPr id="3" name="Picture 1" descr="./img/iterative_proces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1993900"/>
            <a:ext cx="3784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73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100" dirty="0"/>
              <a:t>(</a:t>
            </a:r>
            <a:r>
              <a:rPr sz="1100" dirty="0" err="1"/>
              <a:t>Huyen</a:t>
            </a:r>
            <a:r>
              <a:rPr sz="1100" dirty="0"/>
              <a:t>, 2022)</a:t>
            </a:r>
          </a:p>
        </p:txBody>
      </p:sp>
      <p:pic>
        <p:nvPicPr>
          <p:cNvPr id="5" name="Picture 1" descr="./img/CRISP-DM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350000" y="1993900"/>
            <a:ext cx="39751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100"/>
              <a:t>CRISP-DM (c. 1999): have things changed that much? (</a:t>
            </a:r>
            <a:r>
              <a:rPr sz="1100">
                <a:hlinkClick r:id="rId4"/>
              </a:rPr>
              <a:t>source</a:t>
            </a:r>
            <a:r>
              <a:rPr sz="1100"/>
              <a:t>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6D506-8AC6-1053-1156-DEDAA1A0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506BE-C82A-32BE-E337-8C18C033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33162-3E19-09FC-FCCD-F0A42C7F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24</a:t>
            </a:fld>
            <a:endParaRPr lang="en-CA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Framing ML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t>The output of an ML model dictates the type of ML problem.</a:t>
            </a:r>
          </a:p>
          <a:p>
            <a:pPr lvl="0"/>
            <a:r>
              <a:t>In general, there are two types of ML tasks:</a:t>
            </a:r>
          </a:p>
          <a:p>
            <a:pPr lvl="1"/>
            <a:r>
              <a:t>Classification.</a:t>
            </a:r>
          </a:p>
          <a:p>
            <a:pPr lvl="1"/>
            <a:r>
              <a:t>Regression.</a:t>
            </a:r>
          </a:p>
          <a:p>
            <a:pPr lvl="0"/>
            <a:r>
              <a:t>A regression model can be framed as a classification model and vice versa.</a:t>
            </a:r>
          </a:p>
          <a:p>
            <a:pPr lvl="1"/>
            <a:r>
              <a:t>Regression to classification: apply quantization.</a:t>
            </a:r>
          </a:p>
          <a:p>
            <a:pPr lvl="1"/>
            <a:r>
              <a:t>Classification to regression: predict the likelihood of class.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767114"/>
            <a:ext cx="4663440" cy="4998348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dirty="0"/>
              <a:t>Classification tasks are:</a:t>
            </a:r>
          </a:p>
          <a:p>
            <a:pPr lvl="1"/>
            <a:r>
              <a:rPr dirty="0"/>
              <a:t>Binary:</a:t>
            </a:r>
          </a:p>
          <a:p>
            <a:pPr lvl="2"/>
            <a:r>
              <a:rPr dirty="0"/>
              <a:t>Two classes.</a:t>
            </a:r>
          </a:p>
          <a:p>
            <a:pPr lvl="2"/>
            <a:r>
              <a:rPr dirty="0"/>
              <a:t>Simplest classification problems</a:t>
            </a:r>
          </a:p>
          <a:p>
            <a:pPr lvl="1"/>
            <a:r>
              <a:rPr dirty="0"/>
              <a:t>Multiclass:</a:t>
            </a:r>
          </a:p>
          <a:p>
            <a:pPr lvl="2"/>
            <a:r>
              <a:rPr dirty="0"/>
              <a:t>More than two (mutually exclusive) classes.</a:t>
            </a:r>
          </a:p>
          <a:p>
            <a:pPr lvl="2"/>
            <a:r>
              <a:rPr dirty="0"/>
              <a:t>High cardinality (number of classes) problems will be more complex than low cardinality problems.</a:t>
            </a:r>
          </a:p>
          <a:p>
            <a:pPr lvl="2"/>
            <a:r>
              <a:rPr dirty="0"/>
              <a:t>High cardinality can be addressed with a hierarchical classification approach: first, classify into large groups, then classify into specific labels.</a:t>
            </a:r>
          </a:p>
          <a:p>
            <a:pPr lvl="1"/>
            <a:r>
              <a:rPr dirty="0"/>
              <a:t>Multilabel:</a:t>
            </a:r>
          </a:p>
          <a:p>
            <a:pPr lvl="2"/>
            <a:r>
              <a:rPr dirty="0"/>
              <a:t>An observation can have more than one label.</a:t>
            </a:r>
          </a:p>
          <a:p>
            <a:pPr lvl="2"/>
            <a:r>
              <a:rPr dirty="0"/>
              <a:t>One approach is to treat the problem as multiclass by creating unique labels out of combinations of individual labels.</a:t>
            </a:r>
          </a:p>
          <a:p>
            <a:pPr lvl="2"/>
            <a:r>
              <a:rPr dirty="0"/>
              <a:t>Another approach is one-vs-rest, where each label is treated with a different binary classification model.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5EED4-78FA-2395-520C-3268B2CF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5D1B8-CC12-2D7C-0FE7-42621EA6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E24AD-9ABE-688D-FE27-1DE4ABDD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25</a:t>
            </a:fld>
            <a:endParaRPr lang="en-C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Objective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76656" y="1998133"/>
                <a:ext cx="4663440" cy="4414313"/>
              </a:xfrm>
            </p:spPr>
            <p:txBody>
              <a:bodyPr>
                <a:normAutofit lnSpcReduction="10000"/>
              </a:bodyPr>
              <a:lstStyle/>
              <a:p>
                <a:pPr lvl="0"/>
                <a:r>
                  <a:rPr sz="1400" dirty="0"/>
                  <a:t>ML requires an objective function to guide the learning process through optimization.</a:t>
                </a:r>
              </a:p>
              <a:p>
                <a:pPr lvl="0"/>
                <a:r>
                  <a:rPr sz="1400" dirty="0"/>
                  <a:t>In the context of ML:</a:t>
                </a:r>
              </a:p>
              <a:p>
                <a:pPr lvl="1"/>
                <a:r>
                  <a:rPr sz="1200" dirty="0"/>
                  <a:t>Regression tasks generally employ error or accuracy metrics: Root Mean Square Error (RMSE) or Mean Absolute Error (MAE).</a:t>
                </a:r>
              </a:p>
              <a:p>
                <a:pPr lvl="1"/>
                <a:r>
                  <a:rPr sz="1200" dirty="0"/>
                  <a:t>Classification tasks are generally performed using log loss or cross-entropy.</a:t>
                </a:r>
              </a:p>
              <a:p>
                <a:pPr lvl="0"/>
                <a:r>
                  <a:rPr sz="1400" dirty="0"/>
                  <a:t>Log or cross-entropy loss is a performance metric that quantifies the difference between predicted and actual probabilities.</a:t>
                </a:r>
              </a:p>
              <a:p>
                <a:pPr lvl="0"/>
                <a:r>
                  <a:rPr sz="1400" dirty="0"/>
                  <a:t>In a two-class setting, it is given by: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140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40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140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sz="140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sz="1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1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sz="14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4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sz="1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sz="14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sz="140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sz="14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sz="1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sz="140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14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sz="1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sz="140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sz="14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sz="140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sz="14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sz="1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sz="1400" dirty="0"/>
              </a:p>
              <a:p>
                <a:pPr lvl="0"/>
                <a:r>
                  <a:rPr sz="1400" dirty="0"/>
                  <a:t>Formulation is related to maximum likelihood: minimizing negative log-likelihood is the “same” as minimizing log loss.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76656" y="1998133"/>
                <a:ext cx="4663440" cy="4414313"/>
              </a:xfrm>
              <a:blipFill>
                <a:blip r:embed="rId2"/>
                <a:stretch>
                  <a:fillRect l="-131" t="-2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sz="1400" dirty="0"/>
              <a:t>Assume the actual value is 1.</a:t>
            </a:r>
          </a:p>
          <a:p>
            <a:pPr lvl="0"/>
            <a:r>
              <a:rPr sz="1400" dirty="0"/>
              <a:t>If the model is confident and correctly predicted 0.9, then </a:t>
            </a:r>
            <a:r>
              <a:rPr sz="1400" dirty="0">
                <a:latin typeface="Courier"/>
              </a:rPr>
              <a:t>Loss = -(1*log(0.9)) = 0.10536</a:t>
            </a:r>
          </a:p>
          <a:p>
            <a:pPr lvl="0"/>
            <a:r>
              <a:rPr sz="1400" dirty="0"/>
              <a:t>If the model is unsure and predicted 0.5, then </a:t>
            </a:r>
            <a:br>
              <a:rPr lang="en-US" sz="1400" dirty="0"/>
            </a:br>
            <a:r>
              <a:rPr sz="1400" dirty="0">
                <a:latin typeface="Courier"/>
              </a:rPr>
              <a:t>Loss = -(1*log(0.5)) = 0.6931</a:t>
            </a:r>
            <a:r>
              <a:rPr sz="1400" dirty="0"/>
              <a:t>.</a:t>
            </a:r>
          </a:p>
          <a:p>
            <a:pPr lvl="0"/>
            <a:r>
              <a:rPr sz="1400" dirty="0"/>
              <a:t>If the model is confident but incorrectly predicted 0.1, then </a:t>
            </a:r>
            <a:r>
              <a:rPr sz="1400" dirty="0">
                <a:latin typeface="Courier"/>
              </a:rPr>
              <a:t>Loss = -(1*log(0.1)) = 2.0258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A10A0-BEBF-6713-C689-7802FC02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6B364-E2E6-7E87-9D80-8449A0DC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D67E5-7B04-015E-80DB-E1035343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26</a:t>
            </a:fld>
            <a:endParaRPr lang="en-CA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Our Reference Architecture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D0721-8950-AE34-FA47-36B1CC6A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98103-15FB-34F6-6680-C710EC39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A19E9-6808-2345-C0DA-4C8C709A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27</a:t>
            </a:fld>
            <a:endParaRPr lang="en-CA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../img/flock_ref_arhitectur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72832" y="1278754"/>
            <a:ext cx="9744736" cy="470689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Flock Reference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3100" y="5926724"/>
            <a:ext cx="10744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100" dirty="0"/>
              <a:t>Agrawal et al (2019)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BA8F0-070B-8EC9-FD37-DA0ADA70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6F506-8169-B0B8-F197-BA6A150D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F9B09-7DA5-DBF9-67D9-9C3D340B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28</a:t>
            </a:fld>
            <a:endParaRPr lang="en-CA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933AC-5989-A9BB-4312-067909B3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0963F-86A7-D566-965B-36C382E1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1F61F-328D-1405-9D1A-A14FBA4A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29</a:t>
            </a:fld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b="1"/>
              <a:t>Course Introduction</a:t>
            </a:r>
          </a:p>
          <a:p>
            <a:pPr marL="0" lvl="0" indent="0">
              <a:buNone/>
            </a:pPr>
            <a:r>
              <a:rPr b="1"/>
              <a:t>1.1 Overview of ML Systems</a:t>
            </a:r>
          </a:p>
          <a:p>
            <a:pPr lvl="0"/>
            <a:r>
              <a:t>When to Use ML</a:t>
            </a:r>
          </a:p>
          <a:p>
            <a:pPr lvl="0"/>
            <a:r>
              <a:t>ML in Production</a:t>
            </a:r>
          </a:p>
          <a:p>
            <a:pPr lvl="0"/>
            <a:r>
              <a:t>ML vs Traditional Software</a:t>
            </a:r>
          </a:p>
          <a:p>
            <a:pPr marL="0" lvl="0" indent="0">
              <a:buNone/>
            </a:pPr>
            <a:r>
              <a:rPr b="1"/>
              <a:t>1.2 Introduction to ML System Design</a:t>
            </a:r>
          </a:p>
          <a:p>
            <a:pPr lvl="0"/>
            <a:r>
              <a:t>Business and ML Objectives</a:t>
            </a:r>
          </a:p>
          <a:p>
            <a:pPr lvl="0"/>
            <a:r>
              <a:t>Requirements of Data-Driven Products</a:t>
            </a:r>
          </a:p>
          <a:p>
            <a:pPr lvl="0"/>
            <a:r>
              <a:t>Iterative Process</a:t>
            </a:r>
          </a:p>
          <a:p>
            <a:pPr lvl="0"/>
            <a:r>
              <a:t>Framing ML Problems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b="1"/>
              <a:t>1.3 Project Setup</a:t>
            </a:r>
          </a:p>
          <a:p>
            <a:pPr lvl="0"/>
            <a:r>
              <a:t>Introduction.</a:t>
            </a:r>
          </a:p>
          <a:p>
            <a:pPr lvl="0"/>
            <a:r>
              <a:t>Repo File Structure.</a:t>
            </a:r>
          </a:p>
          <a:p>
            <a:pPr lvl="0"/>
            <a:r>
              <a:t>Git, authorization, and production pipelines.</a:t>
            </a:r>
          </a:p>
          <a:p>
            <a:pPr lvl="0"/>
            <a:r>
              <a:t>VS Code and Git.</a:t>
            </a:r>
          </a:p>
          <a:p>
            <a:pPr lvl="0"/>
            <a:r>
              <a:t>Python virtual environments.</a:t>
            </a:r>
          </a:p>
          <a:p>
            <a:pPr lvl="0"/>
            <a:r>
              <a:t>Branching Strategies.</a:t>
            </a:r>
          </a:p>
          <a:p>
            <a:pPr lvl="0"/>
            <a:r>
              <a:t>Commit Messages.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F5B3D-EDCB-B648-B6C6-CA3AD323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346B6-B866-1C7A-6F3C-90E965E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BAA77-F208-16E6-B197-58F90ABB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Agrawal, A. et al. “Cloudy with high chance of DBMS: A 10-year prediction for Enterprise-Grade ML.” </a:t>
            </a:r>
            <a:r>
              <a:rPr dirty="0" err="1"/>
              <a:t>arXiv</a:t>
            </a:r>
            <a:r>
              <a:rPr dirty="0"/>
              <a:t> preprint arXiv:1909.00084 (2019).</a:t>
            </a:r>
          </a:p>
          <a:p>
            <a:pPr lvl="0"/>
            <a:r>
              <a:rPr dirty="0" err="1"/>
              <a:t>Huyen</a:t>
            </a:r>
            <a:r>
              <a:rPr dirty="0"/>
              <a:t>, Chip. “Designing machine learning systems.” O’Reilly Media, Inc.(2022).</a:t>
            </a:r>
          </a:p>
          <a:p>
            <a:pPr lvl="0"/>
            <a:r>
              <a:rPr dirty="0" err="1"/>
              <a:t>Kleppmann</a:t>
            </a:r>
            <a:r>
              <a:rPr dirty="0"/>
              <a:t>, M. “Designing data-intensive applications: The big ideas behind reliable, scalable, and maintainable systems.” O’Reilly Media, Inc. (2017).</a:t>
            </a:r>
          </a:p>
          <a:p>
            <a:pPr lvl="0"/>
            <a:r>
              <a:rPr dirty="0"/>
              <a:t>Mitchell, Tom M. “Machine learning.” (1997).</a:t>
            </a:r>
          </a:p>
          <a:p>
            <a:pPr lvl="0"/>
            <a:r>
              <a:rPr dirty="0" err="1"/>
              <a:t>Olah</a:t>
            </a:r>
            <a:r>
              <a:rPr dirty="0"/>
              <a:t>, C. “Conv Nets: A Modular Perspective.” (2014) </a:t>
            </a:r>
            <a:r>
              <a:rPr dirty="0">
                <a:hlinkClick r:id="rId2"/>
              </a:rPr>
              <a:t>URL</a:t>
            </a:r>
          </a:p>
          <a:p>
            <a:pPr lvl="0"/>
            <a:r>
              <a:rPr dirty="0"/>
              <a:t>Sculley, D. et al. “Hidden technical debt in machine learning systems.” Advances in neural information processing systems 28 (2015).</a:t>
            </a:r>
          </a:p>
          <a:p>
            <a:pPr lvl="0"/>
            <a:r>
              <a:rPr dirty="0"/>
              <a:t>Wirth, R. and J. </a:t>
            </a:r>
            <a:r>
              <a:rPr dirty="0" err="1"/>
              <a:t>Hipp</a:t>
            </a:r>
            <a:r>
              <a:rPr dirty="0"/>
              <a:t>. “CRISP-DM: Towards a standard process model for data mining.” Proceedings of the 4th international conference on the practical applications of knowledge discovery and data mining. Vol. 1. (2000).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E9333-7489-1EC2-6A13-09F44F49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1B7D4-E407-0786-1627-3E8612C5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FAC26-449F-F481-3A12-D0031226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30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Slides, Notebooks, and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1400" b="1" dirty="0"/>
              <a:t>Slides</a:t>
            </a:r>
          </a:p>
          <a:p>
            <a:pPr lvl="0"/>
            <a:r>
              <a:rPr sz="1400" dirty="0"/>
              <a:t>These notes are based on Chapters 1 and 2 of </a:t>
            </a:r>
            <a:r>
              <a:rPr sz="1400" i="1" dirty="0">
                <a:hlinkClick r:id="rId2"/>
              </a:rPr>
              <a:t>Designing Machine Learning Systems</a:t>
            </a:r>
            <a:r>
              <a:rPr sz="1400" dirty="0"/>
              <a:t>, by </a:t>
            </a:r>
            <a:r>
              <a:rPr sz="1400" dirty="0">
                <a:hlinkClick r:id="rId3"/>
              </a:rPr>
              <a:t>Chip </a:t>
            </a:r>
            <a:r>
              <a:rPr sz="1400" dirty="0" err="1">
                <a:hlinkClick r:id="rId3"/>
              </a:rPr>
              <a:t>Huyen</a:t>
            </a:r>
            <a:r>
              <a:rPr sz="1400" dirty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1400" b="1" dirty="0"/>
              <a:t>Notebooks</a:t>
            </a:r>
          </a:p>
          <a:p>
            <a:pPr lvl="0"/>
            <a:r>
              <a:rPr sz="1400" dirty="0">
                <a:latin typeface="Courier"/>
              </a:rPr>
              <a:t>./notebooks/production_1_setup.ipynb</a:t>
            </a:r>
          </a:p>
          <a:p>
            <a:pPr marL="0" lvl="0" indent="0">
              <a:buNone/>
            </a:pPr>
            <a:r>
              <a:rPr sz="1400" b="1" dirty="0"/>
              <a:t>Code</a:t>
            </a:r>
          </a:p>
          <a:p>
            <a:pPr lvl="0"/>
            <a:r>
              <a:rPr sz="1400" dirty="0">
                <a:latin typeface="Courier"/>
              </a:rPr>
              <a:t>./src/logger.py</a:t>
            </a:r>
          </a:p>
          <a:p>
            <a:pPr lvl="0"/>
            <a:r>
              <a:rPr sz="1400" dirty="0">
                <a:latin typeface="Courier"/>
              </a:rPr>
              <a:t>./</a:t>
            </a:r>
            <a:r>
              <a:rPr sz="1400" dirty="0" err="1">
                <a:latin typeface="Courier"/>
              </a:rPr>
              <a:t>src</a:t>
            </a:r>
            <a:r>
              <a:rPr sz="1400" dirty="0">
                <a:latin typeface="Courier"/>
              </a:rPr>
              <a:t>/.env</a:t>
            </a:r>
          </a:p>
          <a:p>
            <a:pPr lvl="0"/>
            <a:r>
              <a:rPr sz="1400" dirty="0">
                <a:latin typeface="Courier"/>
              </a:rPr>
              <a:t>./</a:t>
            </a:r>
            <a:r>
              <a:rPr sz="1400" dirty="0" err="1">
                <a:latin typeface="Courier"/>
              </a:rPr>
              <a:t>src</a:t>
            </a:r>
            <a:r>
              <a:rPr sz="1400" dirty="0">
                <a:latin typeface="Courier"/>
              </a:rPr>
              <a:t>/docker/docker-</a:t>
            </a:r>
            <a:r>
              <a:rPr sz="1400" dirty="0" err="1">
                <a:latin typeface="Courier"/>
              </a:rPr>
              <a:t>compose.yml</a:t>
            </a:r>
            <a:endParaRPr sz="1400" dirty="0">
              <a:latin typeface="Courier"/>
            </a:endParaRPr>
          </a:p>
          <a:p>
            <a:pPr lvl="0"/>
            <a:r>
              <a:rPr sz="1400" dirty="0">
                <a:latin typeface="Courier"/>
              </a:rPr>
              <a:t>./</a:t>
            </a:r>
            <a:r>
              <a:rPr sz="1400" dirty="0" err="1">
                <a:latin typeface="Courier"/>
              </a:rPr>
              <a:t>src</a:t>
            </a:r>
            <a:r>
              <a:rPr sz="1400" dirty="0">
                <a:latin typeface="Courier"/>
              </a:rPr>
              <a:t>/docker/.env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96781-98A0-2F5F-51FD-8CB538B5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27A3C-BCEE-A9FE-B1BC-EB41AEF6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55584-5EDF-F6DB-D560-088EF8C7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Machine Learning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7166B-481F-C26A-FA8A-23018F7C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24D61-D102-CDDE-6199-35CA1EE5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394C0-9028-C292-5E4B-FD5C164E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ML: An Illustration</a:t>
            </a:r>
          </a:p>
        </p:txBody>
      </p:sp>
      <p:pic>
        <p:nvPicPr>
          <p:cNvPr id="3" name="Picture 1" descr="./img/learning_process_ca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10286" y="1226693"/>
            <a:ext cx="8571428" cy="504285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F7B61-1D96-F859-9CAC-3FA51B85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DCF24-D7E7-884D-329B-65EE80C8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9554A-8F7B-9059-862D-9FB0F851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6</a:t>
            </a:fld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3396"/>
            <a:ext cx="10772775" cy="1512147"/>
          </a:xfrm>
        </p:spPr>
        <p:txBody>
          <a:bodyPr/>
          <a:lstStyle/>
          <a:p>
            <a:pPr marL="0" lvl="0" indent="0">
              <a:buNone/>
            </a:pPr>
            <a:r>
              <a:t>ML: An Illustration</a:t>
            </a:r>
          </a:p>
        </p:txBody>
      </p:sp>
      <p:pic>
        <p:nvPicPr>
          <p:cNvPr id="3" name="Picture 1" descr="./img/learning_process_prepaymen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8127" y="1278856"/>
            <a:ext cx="8861446" cy="521468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8201D-44B4-B585-9209-258F81D8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FC20C-7986-D580-303F-A1516177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2F754-698C-D1B8-F7EF-0CA0F0AA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Machine Learning (ML)?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“A computer program is said to learn from experience </a:t>
            </a:r>
            <a:r>
              <a:rPr i="1" dirty="0"/>
              <a:t>E</a:t>
            </a:r>
            <a:r>
              <a:rPr dirty="0"/>
              <a:t> with respect to some class of tasks </a:t>
            </a:r>
            <a:r>
              <a:rPr i="1" dirty="0"/>
              <a:t>T</a:t>
            </a:r>
            <a:r>
              <a:rPr dirty="0"/>
              <a:t> and performance measure </a:t>
            </a:r>
            <a:r>
              <a:rPr i="1" dirty="0"/>
              <a:t>P</a:t>
            </a:r>
            <a:r>
              <a:rPr dirty="0"/>
              <a:t>, if its performance at tasks in </a:t>
            </a:r>
            <a:r>
              <a:rPr i="1" dirty="0"/>
              <a:t>T</a:t>
            </a:r>
            <a:r>
              <a:rPr dirty="0"/>
              <a:t>, as measured by </a:t>
            </a:r>
            <a:r>
              <a:rPr i="1" dirty="0"/>
              <a:t>P</a:t>
            </a:r>
            <a:r>
              <a:rPr dirty="0"/>
              <a:t>, improves with experience </a:t>
            </a:r>
            <a:r>
              <a:rPr i="1" dirty="0"/>
              <a:t>E</a:t>
            </a:r>
            <a:r>
              <a:rPr dirty="0"/>
              <a:t>.”</a:t>
            </a:r>
          </a:p>
          <a:p>
            <a:pPr marL="0" lvl="0" indent="0" algn="r">
              <a:buNone/>
            </a:pPr>
            <a:r>
              <a:rPr sz="1300" dirty="0"/>
              <a:t>(Mitchel, 1997)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ML is a collection of methods that allow a computer to:</a:t>
            </a:r>
          </a:p>
          <a:p>
            <a:pPr lvl="0"/>
            <a:r>
              <a:rPr b="1" dirty="0"/>
              <a:t>Learn autonomously</a:t>
            </a:r>
            <a:r>
              <a:rPr dirty="0"/>
              <a:t> to perform a task based on a set of examples and without being explicitly programmed to perform the task.</a:t>
            </a:r>
          </a:p>
          <a:p>
            <a:pPr lvl="0"/>
            <a:r>
              <a:rPr b="1" dirty="0"/>
              <a:t>Gain from experience</a:t>
            </a:r>
            <a:r>
              <a:rPr dirty="0"/>
              <a:t> such that the method performs better in the measure that it observes additional examples.</a:t>
            </a:r>
          </a:p>
          <a:p>
            <a:pPr lvl="0"/>
            <a:r>
              <a:rPr b="1" dirty="0"/>
              <a:t>Generalize results</a:t>
            </a:r>
            <a:r>
              <a:rPr dirty="0"/>
              <a:t> beyond the data used for training the method.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FFC3A-E51E-334A-F4AB-616E0C98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C9DF6-9B3F-0F9F-E18D-140B9C11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80BF6-4120-798F-52A6-1A3149DF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Use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t>ML is used when a task is too complex or impractical to program explicitly.</a:t>
            </a:r>
          </a:p>
          <a:p>
            <a:pPr lvl="0"/>
            <a:r>
              <a:t>When applied successfully, ML will enable:</a:t>
            </a:r>
          </a:p>
          <a:p>
            <a:pPr lvl="1"/>
            <a:r>
              <a:t>Greater scale: automation.</a:t>
            </a:r>
          </a:p>
          <a:p>
            <a:pPr lvl="1"/>
            <a:r>
              <a:t>Better performance.</a:t>
            </a:r>
          </a:p>
          <a:p>
            <a:pPr lvl="1"/>
            <a:r>
              <a:t>Doing things that were not possible before.</a:t>
            </a:r>
          </a:p>
        </p:txBody>
      </p:sp>
      <p:pic>
        <p:nvPicPr>
          <p:cNvPr id="4" name="Picture 1" descr="./img/object_detection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64770" y="1942026"/>
            <a:ext cx="5933286" cy="333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</a:t>
            </a:r>
            <a:r>
              <a:rPr>
                <a:hlinkClick r:id="rId3"/>
              </a:rPr>
              <a:t>Source</a:t>
            </a:r>
            <a:r>
              <a:t>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E2AB3BE-C8B1-52DC-FF74-DA76BF4A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F6451C-3312-E3B0-9259-52466669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1: Introduction to ML Systems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CDC061-F157-EB7E-C3B1-0CC9D0DC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2232</Words>
  <Application>Microsoft Office PowerPoint</Application>
  <PresentationFormat>Widescreen</PresentationFormat>
  <Paragraphs>310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</vt:lpstr>
      <vt:lpstr>Courier New</vt:lpstr>
      <vt:lpstr>Wingdings</vt:lpstr>
      <vt:lpstr>Metropolitan</vt:lpstr>
      <vt:lpstr>Introduction to ML Systems</vt:lpstr>
      <vt:lpstr>Introduction</vt:lpstr>
      <vt:lpstr>Agenda</vt:lpstr>
      <vt:lpstr>Slides, Notebooks, and Code</vt:lpstr>
      <vt:lpstr>Machine Learning</vt:lpstr>
      <vt:lpstr>ML: An Illustration</vt:lpstr>
      <vt:lpstr>ML: An Illustration</vt:lpstr>
      <vt:lpstr>What is Machine Learning (ML)?</vt:lpstr>
      <vt:lpstr>Why Use Machine Learning?</vt:lpstr>
      <vt:lpstr>When to Use ML?</vt:lpstr>
      <vt:lpstr>ML System Design</vt:lpstr>
      <vt:lpstr>Characteristics of ML Use Cases</vt:lpstr>
      <vt:lpstr>Characteristics of ML Use Cases (cont.)</vt:lpstr>
      <vt:lpstr>ML Systems Design</vt:lpstr>
      <vt:lpstr>How is ML in Production Different?</vt:lpstr>
      <vt:lpstr>ML in Research vs Production</vt:lpstr>
      <vt:lpstr>Business and ML Objectives</vt:lpstr>
      <vt:lpstr>Business and ML Objectives (cont.)</vt:lpstr>
      <vt:lpstr>Requirements of ML Systems</vt:lpstr>
      <vt:lpstr>Lead Time to Production</vt:lpstr>
      <vt:lpstr>Designing Data-Intensive  Applications</vt:lpstr>
      <vt:lpstr>Fundamental Requirements of ML Systems</vt:lpstr>
      <vt:lpstr>ML System Design: An Iterative Process</vt:lpstr>
      <vt:lpstr>Developing ML Systems</vt:lpstr>
      <vt:lpstr>Framing ML Problems</vt:lpstr>
      <vt:lpstr>Objective Functions</vt:lpstr>
      <vt:lpstr>Our Reference Architecture</vt:lpstr>
      <vt:lpstr>The Flock Reference Architecture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Metropolitan</Template>
  <TotalTime>13</TotalTime>
  <Words>22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Courier New</vt:lpstr>
      <vt:lpstr>Wingdings</vt:lpstr>
      <vt:lpstr>Metropolitan</vt:lpstr>
      <vt:lpstr>Title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 Systems</dc:title>
  <dc:creator>Jesús Calderón</dc:creator>
  <cp:keywords/>
  <cp:lastModifiedBy>Jesus Calderon</cp:lastModifiedBy>
  <cp:revision>5</cp:revision>
  <dcterms:created xsi:type="dcterms:W3CDTF">2024-02-19T23:22:30Z</dcterms:created>
  <dcterms:modified xsi:type="dcterms:W3CDTF">2024-02-19T23:32:23Z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February 2024</vt:lpwstr>
  </property>
  <property fmtid="{D5CDD505-2E9C-101B-9397-08002B2CF9AE}" pid="3" name="subtitle">
    <vt:lpwstr>Production</vt:lpwstr>
  </property>
</Properties>
</file>