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C14F1-C84C-4E57-8590-34CC3711E42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1C915-153A-429F-B38E-4C3A171075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42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campus.github.io/balancing-data-with-smot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Working with Training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C8CE-0FB1-F92F-B39C-C3D9C797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6110-9BB9-889E-2511-8EE65BF6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D03B-BA09-F7DA-2C32-10FF618E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dirty="0"/>
              <a:t>Simple Random Sampling</a:t>
            </a:r>
          </a:p>
          <a:p>
            <a:pPr lvl="1"/>
            <a:r>
              <a:rPr dirty="0"/>
              <a:t>All potential samples in the population have equal probabilities of being selected.</a:t>
            </a:r>
          </a:p>
          <a:p>
            <a:pPr lvl="1"/>
            <a:r>
              <a:rPr dirty="0"/>
              <a:t>Advantage: Easy to implement.</a:t>
            </a:r>
          </a:p>
          <a:p>
            <a:pPr lvl="1"/>
            <a:r>
              <a:rPr dirty="0"/>
              <a:t>Disadvantage: Rare categories of data may not appear in the selection: if a class appears in 0.01% of the data and we randomly select 1% of the population, we may not get a representation of this minority class.</a:t>
            </a:r>
          </a:p>
          <a:p>
            <a:pPr lvl="0"/>
            <a:r>
              <a:rPr dirty="0"/>
              <a:t>Stratified Sampling</a:t>
            </a:r>
          </a:p>
          <a:p>
            <a:pPr lvl="1"/>
            <a:r>
              <a:rPr dirty="0"/>
              <a:t>First, divide the population into groups we care about, then sample from each group separately.</a:t>
            </a:r>
          </a:p>
          <a:p>
            <a:pPr lvl="1"/>
            <a:r>
              <a:rPr dirty="0"/>
              <a:t>Each group is called a </a:t>
            </a:r>
            <a:r>
              <a:rPr i="1" dirty="0"/>
              <a:t>stratum</a:t>
            </a:r>
            <a:r>
              <a:rPr dirty="0"/>
              <a:t> and this method is called </a:t>
            </a:r>
            <a:r>
              <a:rPr i="1" dirty="0"/>
              <a:t>stratified sampling</a:t>
            </a:r>
            <a:r>
              <a:rPr dirty="0"/>
              <a:t>.</a:t>
            </a:r>
          </a:p>
          <a:p>
            <a:pPr lvl="1"/>
            <a:r>
              <a:rPr dirty="0"/>
              <a:t>Advantage: the distribution of groups in the population is reflected in the sample.</a:t>
            </a:r>
          </a:p>
          <a:p>
            <a:pPr lvl="1"/>
            <a:r>
              <a:rPr dirty="0"/>
              <a:t>Particularly important for selecting training, validation, and test sets.</a:t>
            </a:r>
          </a:p>
          <a:p>
            <a:pPr lvl="1"/>
            <a:r>
              <a:rPr dirty="0"/>
              <a:t>This method is only sometimes possible (multilabel cases, for example, may not be treated).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dirty="0"/>
              <a:t>Weighted Sampling</a:t>
            </a:r>
          </a:p>
          <a:p>
            <a:pPr lvl="1"/>
            <a:r>
              <a:rPr dirty="0"/>
              <a:t>Each sample is given a weight, determining the probability of being selected.</a:t>
            </a:r>
          </a:p>
          <a:p>
            <a:pPr lvl="1"/>
            <a:r>
              <a:rPr dirty="0"/>
              <a:t>This method allows us to leverage domain expertise.</a:t>
            </a:r>
          </a:p>
          <a:p>
            <a:pPr lvl="1"/>
            <a:r>
              <a:rPr dirty="0"/>
              <a:t>Can be used to adjust samples that are coming from a different distribution than the original data:</a:t>
            </a:r>
          </a:p>
          <a:p>
            <a:pPr lvl="2"/>
            <a:r>
              <a:rPr dirty="0"/>
              <a:t>Assume the data contains 25% red samples and 75% blue samples.</a:t>
            </a:r>
          </a:p>
          <a:p>
            <a:pPr lvl="2"/>
            <a:r>
              <a:rPr dirty="0"/>
              <a:t>We know the actual distribution is closer to 50% red and 50% blue.</a:t>
            </a:r>
          </a:p>
          <a:p>
            <a:pPr lvl="2"/>
            <a:r>
              <a:rPr dirty="0"/>
              <a:t>We can apply red weights that are three times higher than blue weights.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71D45-5F26-DF33-9454-45C27336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27EEE-7EFE-72E8-938B-338AE71B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E4312-F3C3-9E25-1299-6EBC41A3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Reservoir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562101"/>
            <a:ext cx="3952494" cy="485034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dirty="0"/>
              <a:t>Useful for streaming data where the concept of “universe” is difficult to implement.</a:t>
            </a:r>
          </a:p>
          <a:p>
            <a:pPr lvl="0"/>
            <a:r>
              <a:rPr dirty="0"/>
              <a:t>Motivation: we want samples from a Tweeter feed with equal probability.</a:t>
            </a:r>
          </a:p>
          <a:p>
            <a:pPr lvl="0"/>
            <a:r>
              <a:rPr dirty="0"/>
              <a:t>Objectives:</a:t>
            </a:r>
          </a:p>
          <a:p>
            <a:pPr lvl="1"/>
            <a:r>
              <a:rPr dirty="0"/>
              <a:t>Every tweet has an equal probability of being selected.</a:t>
            </a:r>
          </a:p>
          <a:p>
            <a:pPr lvl="1"/>
            <a:r>
              <a:rPr dirty="0"/>
              <a:t>You can stop the algorithm at any time, and the tweets are sampled with the correct probability.</a:t>
            </a:r>
          </a:p>
          <a:p>
            <a:pPr lvl="0"/>
            <a:r>
              <a:rPr dirty="0"/>
              <a:t>Reservoir sampling:</a:t>
            </a:r>
          </a:p>
          <a:p>
            <a:pPr lvl="1"/>
            <a:r>
              <a:rPr dirty="0"/>
              <a:t>Put the first k elements into the reservoir.</a:t>
            </a:r>
          </a:p>
          <a:p>
            <a:pPr lvl="1"/>
            <a:r>
              <a:rPr dirty="0"/>
              <a:t>For each incoming nth element, generate a random number </a:t>
            </a:r>
            <a:r>
              <a:rPr dirty="0" err="1"/>
              <a:t>i</a:t>
            </a:r>
            <a:r>
              <a:rPr dirty="0"/>
              <a:t> such that 1 ≤ </a:t>
            </a:r>
            <a:r>
              <a:rPr dirty="0" err="1"/>
              <a:t>i</a:t>
            </a:r>
            <a:r>
              <a:rPr dirty="0"/>
              <a:t> ≤ n.</a:t>
            </a:r>
          </a:p>
          <a:p>
            <a:pPr lvl="1"/>
            <a:r>
              <a:rPr dirty="0"/>
              <a:t>If 1 ≤ </a:t>
            </a:r>
            <a:r>
              <a:rPr dirty="0" err="1"/>
              <a:t>i</a:t>
            </a:r>
            <a:r>
              <a:rPr dirty="0"/>
              <a:t> ≤ k: replace the </a:t>
            </a:r>
            <a:r>
              <a:rPr dirty="0" err="1"/>
              <a:t>ith</a:t>
            </a:r>
            <a:r>
              <a:rPr dirty="0"/>
              <a:t> element in the reservoir with the nth element. Else, do nothing.</a:t>
            </a:r>
          </a:p>
          <a:p>
            <a:pPr lvl="0"/>
            <a:r>
              <a:rPr dirty="0"/>
              <a:t>Each incoming nth element has a k/n probability of being in the reservoir.</a:t>
            </a:r>
          </a:p>
        </p:txBody>
      </p:sp>
      <p:pic>
        <p:nvPicPr>
          <p:cNvPr id="4" name="Picture 1" descr="./img/reservoi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6263" y="2898736"/>
            <a:ext cx="6782574" cy="14415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715000" y="4600338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Reservoir Sampling (</a:t>
            </a:r>
            <a:r>
              <a:rPr sz="1100" dirty="0" err="1"/>
              <a:t>Huyen</a:t>
            </a:r>
            <a:r>
              <a:rPr sz="1100" dirty="0"/>
              <a:t>, 2021)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2D5959-0791-32D4-F2D9-A5BE3015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3A2914-5466-330A-E2BE-17D5FD03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5BD43D-75B6-62BB-5921-650C5718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Labeling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65F7E-E1D2-2DC4-3977-C1878149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1600E-A959-75ED-3FA6-1C43D5DD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C126E-F9C6-8527-4361-B6838111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dirty="0"/>
              <a:t>Getting hand-labelled data takes </a:t>
            </a:r>
            <a:r>
              <a:rPr lang="en-US" dirty="0"/>
              <a:t>much</a:t>
            </a:r>
            <a:r>
              <a:rPr dirty="0"/>
              <a:t> work.</a:t>
            </a:r>
            <a:endParaRPr lang="en-US" dirty="0"/>
          </a:p>
          <a:p>
            <a:pPr lvl="0"/>
            <a:r>
              <a:rPr lang="en-US" dirty="0"/>
              <a:t>It is expensive, particularly if subject matter expertise is required. For instance, compare:</a:t>
            </a:r>
          </a:p>
          <a:p>
            <a:pPr lvl="1"/>
            <a:r>
              <a:rPr dirty="0"/>
              <a:t>Hand label a sentiment data set.</a:t>
            </a:r>
          </a:p>
          <a:p>
            <a:pPr lvl="1"/>
            <a:r>
              <a:rPr dirty="0"/>
              <a:t>Hand label a medical diagnosis data set.</a:t>
            </a:r>
          </a:p>
          <a:p>
            <a:pPr lvl="0"/>
            <a:r>
              <a:rPr dirty="0"/>
              <a:t>It may be invasive: hand labelling data requires someone to see </a:t>
            </a:r>
            <a:r>
              <a:rPr lang="en-US" dirty="0"/>
              <a:t>it</a:t>
            </a:r>
            <a:r>
              <a:rPr dirty="0"/>
              <a:t>.</a:t>
            </a:r>
          </a:p>
          <a:p>
            <a:pPr lvl="0"/>
            <a:r>
              <a:rPr dirty="0"/>
              <a:t>Hand labelling is slow.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Label ambiguity or label multiplicity occurs when multiple conflicting labels exist for a data instance.</a:t>
            </a:r>
          </a:p>
          <a:p>
            <a:pPr lvl="0"/>
            <a:r>
              <a:t>Label multiplicity may occur when labels are input by multiple annotators or data comes from different sources.</a:t>
            </a:r>
          </a:p>
          <a:p>
            <a:pPr lvl="0"/>
            <a:r>
              <a:t>Disagreements among annotators are common, particularly as the need for subject matter expertise increases.</a:t>
            </a:r>
          </a:p>
          <a:p>
            <a:pPr lvl="0"/>
            <a:r>
              <a:t>A potential solution is to have a clear problem definition and task guidance.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D385E-E585-B440-0CAE-0F2CB74D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0B650-DA47-94E3-E03E-7F94DF11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25F0-6158-91D6-C364-867410B5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Label Multiplicity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359813"/>
              </p:ext>
            </p:extLst>
          </p:nvPr>
        </p:nvGraphicFramePr>
        <p:xfrm>
          <a:off x="673100" y="2006600"/>
          <a:ext cx="10744200" cy="351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55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Annotator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#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[Darth Sidious], known simply as the Emperor, was a [Dark Lord of the Sith] who reigned over the galaxy as [Galactic Emperor of the First Galactic Empire].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639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[Darth Sidious], known simply as the [Emperor], was a [Dark Lord] of the [Sith] who reigned over the galaxy as [Galactic Emperor] of the [First Galactic Empire].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[Darth Sidious], known simply as the [Emperor], was a [Dark Lord of the Sith] who reigned over the galaxy as [Galactic Emperor of the First Galactic Empire].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6780-6D99-4140-6CEB-9C2F61A9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1EC5C-8B30-9020-97A9-EC7F5C8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9825-1C26-2AB1-E5F6-3C73D0AC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F87AF94-9293-5A1F-46B3-499BC8C4825D}"/>
              </a:ext>
            </a:extLst>
          </p:cNvPr>
          <p:cNvSpPr txBox="1"/>
          <p:nvPr/>
        </p:nvSpPr>
        <p:spPr>
          <a:xfrm>
            <a:off x="9982200" y="5622412"/>
            <a:ext cx="144779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</a:t>
            </a:r>
            <a:r>
              <a:rPr sz="1100" dirty="0" err="1"/>
              <a:t>Huyen</a:t>
            </a:r>
            <a:r>
              <a:rPr sz="1100" dirty="0"/>
              <a:t>, 2021)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Natural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Natural ground truth labels or natural labels occur when the system can automatically evaluate or partially predict.</a:t>
            </a:r>
          </a:p>
          <a:p>
            <a:pPr lvl="0"/>
            <a:r>
              <a:t>Examples: time travelled on a particular route on Google Maps, stock return, etc.</a:t>
            </a:r>
          </a:p>
          <a:p>
            <a:pPr lvl="0"/>
            <a:r>
              <a:t>Natural labels are inexpensive to obtain and motivate many ML projects.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Recommender systems are the prime example of natural labels: we will know if the recommendation was good, if it was acted on.</a:t>
            </a:r>
          </a:p>
          <a:p>
            <a:pPr lvl="0"/>
            <a:r>
              <a:t>Many tasks can be framed as recommendation tasks; for example, predicting an ad’s clickthrough rate can be reframed as recommending the best ads.</a:t>
            </a:r>
          </a:p>
          <a:p>
            <a:pPr lvl="0"/>
            <a:r>
              <a:t>Natural labels that are inferred from user behaviours like clicks and ratings are known as behavioural labels.</a:t>
            </a:r>
          </a:p>
          <a:p>
            <a:pPr lvl="0"/>
            <a:r>
              <a:t>Behavioural labels can be:</a:t>
            </a:r>
          </a:p>
          <a:p>
            <a:pPr lvl="1"/>
            <a:r>
              <a:t>Explicit labels are observed from user behaviour (click, upvote, rating, etc.)</a:t>
            </a:r>
          </a:p>
          <a:p>
            <a:pPr lvl="1"/>
            <a:r>
              <a:t>Implicit labels are inferred by non-behaviour, for example, ads that are not clicked.</a:t>
            </a:r>
          </a:p>
          <a:p>
            <a:pPr lvl="0"/>
            <a:r>
              <a:t>Inferring an implicit label depends on the feedback loop length, which is the time between serving a prediction and the feedback on it provided.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922C-6720-457B-53F9-A7D64C72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E79CA-77C1-D906-6356-E562DA00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B540-0A14-5BDB-EA88-C4FE6AA7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Handling the Lack of Labels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Ground truths required?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Weak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Leverages (often noisy) heuristics to generate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No, but a small number of labels are recommended to guide the development of heuristics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Semi-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Leverages structural assumptions to generate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Yes, a small number of initial labels as seeds to generate more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Transfer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Leverages models pretrained on another task for your new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 for zero-shot learning. Yes for fine-tuning, though the number of ground truths required is often much smaller than what would be needed if you train the model from scratch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Active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Labels data samples that are most useful to your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569BD-36F6-D7AC-9EA4-CEEBBE1A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B0D0-73C0-FC8C-58C1-6BEFB9D9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F3660-8C73-C08C-1E74-8A8DF1FB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Weak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If hand labelling is costly, can we automate it?</a:t>
            </a:r>
          </a:p>
          <a:p>
            <a:pPr lvl="0"/>
            <a:r>
              <a:t>Weak supervision is built on heuristics that are codified using Labeling Functions (LF):</a:t>
            </a:r>
          </a:p>
          <a:p>
            <a:pPr lvl="1"/>
            <a:r>
              <a:t>Keyword heuristic.</a:t>
            </a:r>
          </a:p>
          <a:p>
            <a:pPr lvl="1"/>
            <a:r>
              <a:t>Regular expressions.</a:t>
            </a:r>
          </a:p>
          <a:p>
            <a:pPr lvl="1"/>
            <a:r>
              <a:t>Database lookup.</a:t>
            </a:r>
          </a:p>
          <a:p>
            <a:pPr lvl="1"/>
            <a:r>
              <a:t>Outputs of other models.</a:t>
            </a:r>
          </a:p>
          <a:p>
            <a:pPr lvl="0"/>
            <a:r>
              <a:t>LFs are combined, reweighted, and denoised to produce the labels.</a:t>
            </a:r>
          </a:p>
          <a:p>
            <a:pPr lvl="0"/>
            <a:r>
              <a:t>In principle, no hand labels are required. In practice, a few may be required to get a sense of the accuracy of LF.</a:t>
            </a:r>
          </a:p>
        </p:txBody>
      </p:sp>
      <p:pic>
        <p:nvPicPr>
          <p:cNvPr id="4" name="Picture 1" descr="./img/labeling_function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806700"/>
            <a:ext cx="46609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Combining LF (Huyen, 2022)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A54D44-A078-51C2-30D0-F2FDFCD8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C90A31-1D4E-A8A6-299D-11E06D9F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BC4E10-4406-23AD-0B7C-E57690BB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Semi-Supervision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Leverages structural assumptions to generate new labels based on a small set of initial labels.</a:t>
            </a:r>
          </a:p>
          <a:p>
            <a:pPr lvl="0"/>
            <a:r>
              <a:t>Useful when the number of labels is limited.</a:t>
            </a:r>
          </a:p>
          <a:p>
            <a:pPr lvl="0"/>
            <a:r>
              <a:t>Approach 1: self-training.</a:t>
            </a:r>
          </a:p>
          <a:p>
            <a:pPr lvl="1"/>
            <a:r>
              <a:t>Train a model on an existing set of labelled data.</a:t>
            </a:r>
          </a:p>
          <a:p>
            <a:pPr lvl="1"/>
            <a:r>
              <a:t>Make predictions for unlabeled samples; keep only the ones with high raw probability scores.</a:t>
            </a:r>
          </a:p>
          <a:p>
            <a:pPr lvl="1"/>
            <a:r>
              <a:t>Train a new model on an expanded set of labels.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Approach 2: similarity.</a:t>
            </a:r>
          </a:p>
          <a:p>
            <a:pPr lvl="1"/>
            <a:r>
              <a:t>Assume that data samples that share similar characteristics share the same labels.</a:t>
            </a:r>
          </a:p>
          <a:p>
            <a:pPr lvl="1"/>
            <a:r>
              <a:t>Similarity is established by more complex methods (clustering, k-nn, etc.)</a:t>
            </a:r>
          </a:p>
          <a:p>
            <a:pPr lvl="0"/>
            <a:r>
              <a:t>Approach 3: perturbation.</a:t>
            </a:r>
          </a:p>
          <a:p>
            <a:pPr lvl="1"/>
            <a:r>
              <a:t>Assume that small perturbations to a sample do not change its label.</a:t>
            </a:r>
          </a:p>
          <a:p>
            <a:pPr lvl="1"/>
            <a:r>
              <a:t>Apply small perturbations to your training instances to obtain new training instances.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C57D-FEAA-1ACC-98AA-B260ABDB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B84A5-209C-E3EA-2A80-B6C41A61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AEDE7-40A6-A602-CCB9-39AE5257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Class Imbalance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52E47-E2C3-930D-A96D-25B2990F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6EA69-4498-5D28-0AC5-A364E92D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40E74-A8D5-420D-5581-EB619B9D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8787F-81A9-75A4-789A-5BB71453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2622-D62C-D0E2-01FE-71A16EAF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D2FE-7899-3341-A4C1-9A2964A2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Class Imbalance?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Class imbalance occurs when one or more classes have significantly lower proportions in the data than other classes.</a:t>
            </a:r>
          </a:p>
          <a:p>
            <a:pPr lvl="0"/>
            <a:r>
              <a:t>The majority class dominates, but interest is generally in the minority class (e.g., default, fraud, or market crash).</a:t>
            </a:r>
          </a:p>
          <a:p>
            <a:pPr lvl="0"/>
            <a:r>
              <a:t>Models trained on imbalanced data will tend to be under-fitted; they will not be able to classify the minority class successfully.</a:t>
            </a:r>
          </a:p>
          <a:p>
            <a:pPr lvl="0"/>
            <a:r>
              <a:t>ML (particularly deep learning) works well when the class distribution is balanced. At the same time, performance decreases with class imbalance because:</a:t>
            </a:r>
          </a:p>
          <a:p>
            <a:pPr lvl="1"/>
            <a:r>
              <a:t>There is insufficient signal for the model to learn to detect the minority class.</a:t>
            </a:r>
          </a:p>
          <a:p>
            <a:pPr lvl="1"/>
            <a:r>
              <a:t>It is easier for a model to find a suboptimal solution by exploiting a simple heuristic instead of learning anything useful about the underlying pattern.</a:t>
            </a:r>
          </a:p>
          <a:p>
            <a:pPr lvl="1"/>
            <a:r>
              <a:t>Asymmetric costs of error.</a:t>
            </a:r>
          </a:p>
          <a:p>
            <a:pPr lvl="0"/>
            <a:r>
              <a:t>Class imbalance is the norm in many subject domains.</a:t>
            </a:r>
          </a:p>
          <a:p>
            <a:pPr lvl="0"/>
            <a:r>
              <a:t>To handle class imbalance:</a:t>
            </a:r>
          </a:p>
          <a:p>
            <a:pPr lvl="1"/>
            <a:r>
              <a:t>Choose the right performance metric.</a:t>
            </a:r>
          </a:p>
          <a:p>
            <a:pPr lvl="1"/>
            <a:r>
              <a:t>Data-level methods: change the data distribution to reduce the imbalance.</a:t>
            </a:r>
          </a:p>
          <a:p>
            <a:pPr lvl="1"/>
            <a:r>
              <a:t>Algorithm level methods: change the learning method to make it more robust to class imbalance.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1434-C795-3D2B-ABEB-463B072D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A821-F69E-8FB4-8779-1F3AB19C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7CF4-2D0B-8BF3-A387-7D2D91B2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Performance Metrics</a:t>
            </a:r>
          </a:p>
        </p:txBody>
      </p:sp>
      <p:pic>
        <p:nvPicPr>
          <p:cNvPr id="3" name="Picture 1" descr="./img/confusion_matrix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92400"/>
            <a:ext cx="46609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./img/perf_metric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7100" y="2768600"/>
            <a:ext cx="46609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EFA52-97BF-2713-6A23-4636CE18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4A8EF-ED79-644D-3FD9-3041BCF0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63A1E-23DB-F296-71E1-E19DAF12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Probabilities Carry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Class probabilities offer more information about model predictions than the simple class value.</a:t>
            </a:r>
          </a:p>
          <a:p>
            <a:pPr lvl="0"/>
            <a:r>
              <a:t>Given class probabilities, one could decide to predict a class by comparing them to a threshold.</a:t>
            </a:r>
          </a:p>
          <a:p>
            <a:pPr lvl="0"/>
            <a:r>
              <a:t>A Receiver Operating Characteristic (ROC) curve shows the relationship between the True Positive Rate (TPR) and the False Positive Rate (FPR) for a variety of thresholds.</a:t>
            </a:r>
          </a:p>
          <a:p>
            <a:pPr lvl="0"/>
            <a:r>
              <a:t>A greater Area Under the ROC Curve (AUC ROC) indicates a better model: AUC ROC can be interpreted as the probability that the classifier ranks a randomly chosen positive instance above a randomly chosen negative one.</a:t>
            </a:r>
          </a:p>
          <a:p>
            <a:pPr lvl="0"/>
            <a:r>
              <a:t>AUC ROC measures the ranking order of a model’s prediction: it is useful when costs are unavailable and class distributions are unknown.</a:t>
            </a:r>
          </a:p>
        </p:txBody>
      </p:sp>
      <p:pic>
        <p:nvPicPr>
          <p:cNvPr id="4" name="Picture 1" descr="./img/roc_curve_comparis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47900"/>
            <a:ext cx="46609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3156B-C715-867A-6A00-15975021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381F1-B8CE-A0F9-E8AE-1CEF631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99D8-5C35-C0CE-15D0-D4BD6289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Cross-entropy, Negative Log-Loss, and Log-Likelihood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sz="1400" dirty="0"/>
                  <a:t>Log loss or cross-entropy loss is a performance metric that quantifies the difference between predicted and actual probabilities.</a:t>
                </a:r>
              </a:p>
              <a:p>
                <a:pPr lvl="0"/>
                <a:r>
                  <a:rPr sz="1400" dirty="0"/>
                  <a:t>In a two-class setting, it is given by: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40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40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sz="14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1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1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sz="14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sz="14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sz="14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sz="1400" dirty="0"/>
              </a:p>
              <a:p>
                <a:pPr marL="0" lvl="0" indent="0">
                  <a:buNone/>
                </a:pPr>
                <a:r>
                  <a:rPr sz="1400" dirty="0"/>
                  <a:t>+ Formulation is related to maximum likelihood: minimizing negative log-likelihood is the “same” as minimizing log loss.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sz="1400" dirty="0"/>
              <a:t>Assume the actual value is 1.</a:t>
            </a:r>
          </a:p>
          <a:p>
            <a:pPr lvl="0"/>
            <a:r>
              <a:rPr sz="1400" dirty="0"/>
              <a:t>If the model is confident and correctly predicted 0.9, then </a:t>
            </a:r>
            <a:r>
              <a:rPr sz="1400" dirty="0">
                <a:latin typeface="Courier"/>
              </a:rPr>
              <a:t>Loss = -(1*log(0.9)) = 0.10536</a:t>
            </a:r>
          </a:p>
          <a:p>
            <a:pPr lvl="0"/>
            <a:r>
              <a:rPr sz="1400" dirty="0"/>
              <a:t>If the model is unsure and predicted 0.5, then </a:t>
            </a:r>
            <a:br>
              <a:rPr lang="en-US" sz="1400" dirty="0"/>
            </a:br>
            <a:r>
              <a:rPr sz="1400" dirty="0">
                <a:latin typeface="Courier"/>
              </a:rPr>
              <a:t>Loss = -(1*log(0.5)) = 0.6931</a:t>
            </a:r>
            <a:r>
              <a:rPr sz="1400" dirty="0"/>
              <a:t>.</a:t>
            </a:r>
          </a:p>
          <a:p>
            <a:pPr lvl="0"/>
            <a:r>
              <a:rPr sz="1400" dirty="0"/>
              <a:t>If the model is confident but incorrectly predicted 0.1, then </a:t>
            </a:r>
            <a:r>
              <a:rPr sz="1400" dirty="0">
                <a:latin typeface="Courier"/>
              </a:rPr>
              <a:t>Loss = -(1*log(0.1)) = 2.0258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26452-0952-E6B2-825E-F43F9734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BADC5-3502-EF29-90D3-DD9B4AA8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41C1-5571-2C0D-DDB8-FF84BF48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Some models can optimize a cost or loss function that differentiates for specific types of errors.</a:t>
            </a:r>
          </a:p>
          <a:p>
            <a:pPr lvl="0"/>
            <a:r>
              <a:rPr sz="2000" dirty="0"/>
              <a:t>In some instances, one can assume that misclassifying minority events (false negatives) is more costly than incorrectly predicting non-events (false positives).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sz="2000"/>
                  <a:t>Relative cost or class weights can be determined by</a:t>
                </a:r>
              </a:p>
              <a:p>
                <a:pPr lvl="1"/>
                <a:r>
                  <a:rPr sz="1800"/>
                  <a:t>Consulting a Cost Specialist or Subject Matter Expert</a:t>
                </a:r>
              </a:p>
              <a:p>
                <a:pPr lvl="1"/>
                <a:r>
                  <a:rPr sz="1800"/>
                  <a:t>Balance function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𝑐𝑙𝑎𝑠𝑠𝑒𝑠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𝑁𝑦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76" t="-3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A00A0-85F3-0D49-C3B0-E2FE05FB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745FA-0D33-243A-AC69-4E523A41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06605-3E52-B7A8-737F-E014EEFD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./img/performance_class_weigh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3050" y="1506357"/>
            <a:ext cx="6718300" cy="49975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Weights and 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1998134"/>
            <a:ext cx="3130970" cy="3767328"/>
          </a:xfrm>
        </p:spPr>
        <p:txBody>
          <a:bodyPr>
            <a:normAutofit/>
          </a:bodyPr>
          <a:lstStyle/>
          <a:p>
            <a:pPr lvl="0"/>
            <a:r>
              <a:rPr sz="1600" dirty="0"/>
              <a:t>Class weights (unequal costs) can affect model parameters and performance.</a:t>
            </a:r>
          </a:p>
          <a:p>
            <a:pPr lvl="0"/>
            <a:r>
              <a:rPr sz="1600" dirty="0"/>
              <a:t>Not every model will be equally affected by class weight strategies.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F8719-B666-4DBC-F3B3-10BA05A5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D98D0-38B1-F380-BE04-8735F2FF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D74F-CCDB-6F15-0DFF-46B5F106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3714369" cy="376732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dirty="0"/>
              <a:t>SMOTE: Synthetic Minority Oversampling </a:t>
            </a:r>
            <a:r>
              <a:rPr dirty="0" err="1"/>
              <a:t>TEchnique</a:t>
            </a:r>
            <a:endParaRPr dirty="0"/>
          </a:p>
          <a:p>
            <a:pPr lvl="1"/>
            <a:r>
              <a:rPr dirty="0"/>
              <a:t>Creates new instances based on random linear combinations of existing cases.</a:t>
            </a:r>
          </a:p>
          <a:p>
            <a:pPr lvl="0"/>
            <a:r>
              <a:rPr dirty="0"/>
              <a:t>ADASYN: Adaptive Synthetic Sampling Method</a:t>
            </a:r>
          </a:p>
          <a:p>
            <a:pPr lvl="1"/>
            <a:r>
              <a:rPr dirty="0"/>
              <a:t>Similar to SMOTE, but new instances are generated based on density.</a:t>
            </a:r>
          </a:p>
          <a:p>
            <a:pPr lvl="0"/>
            <a:r>
              <a:rPr dirty="0"/>
              <a:t>With the availability of conformal prediction and advanced ML methods, synthetic oversampling is challenging to justify.</a:t>
            </a:r>
          </a:p>
        </p:txBody>
      </p:sp>
      <p:pic>
        <p:nvPicPr>
          <p:cNvPr id="4" name="Picture 1" descr="./img/smot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3180" y="2403696"/>
            <a:ext cx="7108820" cy="23825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0763249" y="4617941"/>
            <a:ext cx="1333500" cy="33655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(</a:t>
            </a:r>
            <a:r>
              <a:rPr dirty="0">
                <a:hlinkClick r:id="rId3"/>
              </a:rPr>
              <a:t>Source</a:t>
            </a:r>
            <a:r>
              <a:rPr lang="en-US" dirty="0">
                <a:hlinkClick r:id="rId3"/>
              </a:rPr>
              <a:t>)</a:t>
            </a:r>
            <a:endParaRPr dirty="0">
              <a:hlinkClick r:id="rId3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B21136-5BC6-7930-E905-D7A39C02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020D37-EC49-0C81-84D9-67DA411C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FECB2A-0135-7716-006F-36809AB4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83243-C593-15FE-588F-513C334F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FB86D-0674-DB34-0EA2-1FFB5743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9806-1B60-3665-61FA-6B886F92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Agrawal, A. et al. “Cloudy with high chance of DBMS: A 10-year prediction for Enterprise-Grade ML.” arXiv preprint arXiv:1909.00084 (2019).</a:t>
            </a:r>
          </a:p>
          <a:p>
            <a:pPr lvl="0"/>
            <a:r>
              <a:t>Huyen, Chip. “Designing machine learning systems.” O’Reilly Media, Inc.(2022).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6E21-407B-E14E-9B43-85EE2497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38AE-8084-57E3-DE49-456B0EB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FB4C-B671-426F-618B-08BACB1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3.1 Working with Training Data</a:t>
            </a:r>
          </a:p>
          <a:p>
            <a:pPr lvl="0"/>
            <a:r>
              <a:t>Sampling</a:t>
            </a:r>
          </a:p>
          <a:p>
            <a:pPr lvl="0"/>
            <a:r>
              <a:t>Labeling</a:t>
            </a:r>
          </a:p>
          <a:p>
            <a:pPr lvl="0"/>
            <a:r>
              <a:t>Class Imbalance</a:t>
            </a:r>
          </a:p>
          <a:p>
            <a:pPr lvl="0"/>
            <a:r>
              <a:t>Data Augmentation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3.2 A Training Pipeline</a:t>
            </a:r>
          </a:p>
          <a:p>
            <a:pPr lvl="0"/>
            <a:r>
              <a:t>Sampling in Python.</a:t>
            </a:r>
          </a:p>
          <a:p>
            <a:pPr lvl="0"/>
            <a:r>
              <a:t>An initial training pipeline.</a:t>
            </a:r>
          </a:p>
          <a:p>
            <a:pPr lvl="0"/>
            <a:r>
              <a:t>Modularizing the training pipeline.</a:t>
            </a:r>
          </a:p>
          <a:p>
            <a:pPr lvl="0"/>
            <a:r>
              <a:t>Decoupling settings, parameters, data, code, and results.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AB28-53AE-DD53-3ADD-2726CC8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84AA8-C4B9-0C27-E855-CBDA536B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7B1DD-BA64-36FB-F26A-C362C7B0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Slides, Notebooks,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These notes are based on Chapter 4 of </a:t>
            </a:r>
            <a:r>
              <a:rPr i="1">
                <a:hlinkClick r:id="rId2"/>
              </a:rPr>
              <a:t>Designing Machine Learning Systems</a:t>
            </a:r>
            <a:r>
              <a:t>, by </a:t>
            </a:r>
            <a:r>
              <a:rPr>
                <a:hlinkClick r:id="rId3"/>
              </a:rPr>
              <a:t>Chip Huyen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Notebooks</a:t>
            </a:r>
          </a:p>
          <a:p>
            <a:pPr lvl="0"/>
            <a:r>
              <a:rPr>
                <a:latin typeface="Courier"/>
              </a:rPr>
              <a:t>./notebooks/production_3_1_sampling.ipynb</a:t>
            </a:r>
          </a:p>
          <a:p>
            <a:pPr lvl="0"/>
            <a:r>
              <a:rPr>
                <a:latin typeface="Courier"/>
              </a:rPr>
              <a:t>./notebooks/production_3_2_pipeline.ipynb</a:t>
            </a:r>
          </a:p>
          <a:p>
            <a:pPr marL="0" lvl="0" indent="0">
              <a:buNone/>
            </a:pPr>
            <a:r>
              <a:rPr b="1"/>
              <a:t>Code</a:t>
            </a:r>
          </a:p>
          <a:p>
            <a:pPr lvl="0"/>
            <a:r>
              <a:rPr>
                <a:latin typeface="Courier"/>
              </a:rPr>
              <a:t>./src/credit_experiment_nb.py</a:t>
            </a:r>
          </a:p>
          <a:p>
            <a:pPr lvl="0"/>
            <a:r>
              <a:rPr>
                <a:latin typeface="Courier"/>
              </a:rPr>
              <a:t>./src/credit_preproc_ingredient.py</a:t>
            </a:r>
          </a:p>
          <a:p>
            <a:pPr lvl="0"/>
            <a:r>
              <a:t>`./src/</a:t>
            </a:r>
          </a:p>
          <a:p>
            <a:pPr lvl="0"/>
            <a:r>
              <a:rPr>
                <a:latin typeface="Courier"/>
              </a:rPr>
              <a:t>./src/.env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333C5-D158-C9A4-B3CF-C28BBE4C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9A7C-D8F4-8C13-6216-E19AEBC3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69F2A-8A24-12FF-42DD-300A9FE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Our Reference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26EA9-3249-F3F6-C069-819F0573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DACCF-9A23-C621-BD2F-9F6F82DA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84BC6-4F41-5A9B-6138-3E6EC685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../img/flock_ref_arhite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9050" y="1334890"/>
            <a:ext cx="9512300" cy="45946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Flock Reference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100" y="58674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/>
              <a:t>Agrawal et al (2019)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AF6A3-EA88-BE8F-9BB8-D3F624E3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776A1-86FF-6479-7636-D72D9232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F61C-A2DE-2CAD-7793-9137DD78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D0C582-96C7-FA33-D4EE-2988C1824FE3}"/>
              </a:ext>
            </a:extLst>
          </p:cNvPr>
          <p:cNvSpPr/>
          <p:nvPr/>
        </p:nvSpPr>
        <p:spPr>
          <a:xfrm>
            <a:off x="3905250" y="2153930"/>
            <a:ext cx="1981200" cy="1512147"/>
          </a:xfrm>
          <a:prstGeom prst="round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Sampling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FA773-300E-A19A-DE95-3EE071B4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E3BA7-A03B-ED24-DEF0-62096A7B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2F3E9-662F-AD9C-4F9D-3890EA45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Sampling is embedded across the ML lifecycle: data exploration, train/validation/test split, etc.</a:t>
            </a:r>
          </a:p>
          <a:p>
            <a:pPr lvl="0"/>
            <a:r>
              <a:t>Sometimes, sampling is necessary:</a:t>
            </a:r>
          </a:p>
          <a:p>
            <a:pPr lvl="1"/>
            <a:r>
              <a:t>We cannot access all possible data in the real world.</a:t>
            </a:r>
          </a:p>
          <a:p>
            <a:pPr lvl="1"/>
            <a:r>
              <a:t>Using all data is unfeasible, costly, or otherwise impractical.</a:t>
            </a:r>
          </a:p>
          <a:p>
            <a:pPr lvl="1"/>
            <a:r>
              <a:t>Accomplish a task faster and cheaper: experiment with a new model, explore data,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There are two families of sampling:</a:t>
            </a:r>
          </a:p>
          <a:p>
            <a:pPr lvl="0"/>
            <a:r>
              <a:t>Nonprobability sampling.</a:t>
            </a:r>
          </a:p>
          <a:p>
            <a:pPr lvl="0"/>
            <a:r>
              <a:t>Random sampling.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45C1-90D1-B80B-B668-964DE3CF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4C7B0-313C-934D-4A54-61DDB584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9AE6-B5B7-E6FF-F905-DBF41799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Nonprobability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Generally, selecting data to train ML methods using this family of sampling methods is a bad idea, but some of them are popular.</a:t>
            </a:r>
          </a:p>
          <a:p>
            <a:pPr lvl="0"/>
            <a:r>
              <a:t>Convenience sampling</a:t>
            </a:r>
          </a:p>
          <a:p>
            <a:pPr lvl="1"/>
            <a:r>
              <a:t>Select data based on their availability.</a:t>
            </a:r>
          </a:p>
          <a:p>
            <a:pPr lvl="1"/>
            <a:r>
              <a:t>Popular and convenient: fast, inexpensive, practical.</a:t>
            </a:r>
          </a:p>
          <a:p>
            <a:pPr lvl="1"/>
            <a:r>
              <a:t>Not scientific and does not offer guarantees.</a:t>
            </a:r>
          </a:p>
          <a:p>
            <a:pPr lvl="0"/>
            <a:r>
              <a:t>Snowball sampling</a:t>
            </a:r>
          </a:p>
          <a:p>
            <a:pPr lvl="1"/>
            <a:r>
              <a:t>Future samples are selected based on existing samples.</a:t>
            </a:r>
          </a:p>
          <a:p>
            <a:pPr lvl="1"/>
            <a:r>
              <a:t>Sampling in social media (or other) networks: select a base sample of accounts, then expand the sample by adding the accounts they follow, and so 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Judgement sampling</a:t>
            </a:r>
          </a:p>
          <a:p>
            <a:pPr lvl="1"/>
            <a:r>
              <a:t>Experts decide what samples to include.</a:t>
            </a:r>
          </a:p>
          <a:p>
            <a:pPr lvl="1"/>
            <a:r>
              <a:t>AKA: risk-based, SME, subjective, etc.</a:t>
            </a:r>
          </a:p>
          <a:p>
            <a:pPr lvl="0"/>
            <a:r>
              <a:t>Quota sampling</a:t>
            </a:r>
          </a:p>
          <a:p>
            <a:pPr lvl="1"/>
            <a:r>
              <a:t>Select samples based on predefined and heuristic quotas.</a:t>
            </a:r>
          </a:p>
          <a:p>
            <a:pPr lvl="1"/>
            <a:r>
              <a:t>Example: select 100 responses from all age groups without considering the proportional representation of age groups.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AD008-2CEF-F68C-26B1-35FAADD2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A8C12-DE3B-F853-64C4-1626A200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D1E6F-7F53-FC56-0CEC-CD78556E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2465</Words>
  <Application>Microsoft Office PowerPoint</Application>
  <PresentationFormat>Widescreen</PresentationFormat>
  <Paragraphs>293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</vt:lpstr>
      <vt:lpstr>Courier New</vt:lpstr>
      <vt:lpstr>Wingdings</vt:lpstr>
      <vt:lpstr>Metropolitan</vt:lpstr>
      <vt:lpstr>Working with Training Data</vt:lpstr>
      <vt:lpstr>Introduction</vt:lpstr>
      <vt:lpstr>Agenda</vt:lpstr>
      <vt:lpstr>Slides, Notebooks, and Code</vt:lpstr>
      <vt:lpstr>Our Reference Architecture</vt:lpstr>
      <vt:lpstr>The Flock Reference Architecture</vt:lpstr>
      <vt:lpstr>Sampling</vt:lpstr>
      <vt:lpstr>Why Sample?</vt:lpstr>
      <vt:lpstr>Nonprobability Sampling</vt:lpstr>
      <vt:lpstr>Random Sampling</vt:lpstr>
      <vt:lpstr>Reservoir Sampling</vt:lpstr>
      <vt:lpstr>Labeling</vt:lpstr>
      <vt:lpstr>Hand Labels</vt:lpstr>
      <vt:lpstr>Examples of Label Multiplicity</vt:lpstr>
      <vt:lpstr>Natural Labels</vt:lpstr>
      <vt:lpstr>Handling the Lack of Labels</vt:lpstr>
      <vt:lpstr>Weak Supervision</vt:lpstr>
      <vt:lpstr>Semi-Supervision</vt:lpstr>
      <vt:lpstr>Class Imbalance</vt:lpstr>
      <vt:lpstr>What is Class Imbalance?</vt:lpstr>
      <vt:lpstr>Performance Metrics</vt:lpstr>
      <vt:lpstr>Class Probabilities Carry Information</vt:lpstr>
      <vt:lpstr>Cross-entropy, Negative Log-Loss, and Log-Likelihood</vt:lpstr>
      <vt:lpstr>Class Weights</vt:lpstr>
      <vt:lpstr>Class Weights and Performance</vt:lpstr>
      <vt:lpstr>SMOTE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Training Data</dc:title>
  <dc:creator>Jesús Calderón</dc:creator>
  <cp:keywords/>
  <cp:lastModifiedBy>Jesus Calderon</cp:lastModifiedBy>
  <cp:revision>2</cp:revision>
  <dcterms:created xsi:type="dcterms:W3CDTF">2024-02-20T02:39:10Z</dcterms:created>
  <dcterms:modified xsi:type="dcterms:W3CDTF">2024-02-20T02:47:01Z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