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815B-57C0-401A-87F9-1B7743A036D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1E0A1-565A-4DFD-B1E4-5F1849A36E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8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February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e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lsonmar.github.io/neo4j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lsonmar.github.io/neo4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Data Engineering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JavaScript Object Notation.</a:t>
            </a:r>
          </a:p>
          <a:p>
            <a:pPr lvl="0"/>
            <a:r>
              <a:t>Human-readable.</a:t>
            </a:r>
          </a:p>
          <a:p>
            <a:pPr lvl="0"/>
            <a:r>
              <a:t>Implements a key-value pair paradigm that can handle different levels of structured-ness.</a:t>
            </a:r>
          </a:p>
          <a:p>
            <a:pPr lvl="0"/>
            <a:r>
              <a:t>A popular format.</a:t>
            </a:r>
          </a:p>
        </p:txBody>
      </p:sp>
      <p:pic>
        <p:nvPicPr>
          <p:cNvPr id="4" name="Picture 1" descr="./img/json_objec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527300"/>
            <a:ext cx="46609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 illustration of an object in JSON (</a:t>
            </a:r>
            <a:r>
              <a:rPr>
                <a:hlinkClick r:id="rId3"/>
              </a:rPr>
              <a:t>json.org, 2024</a:t>
            </a:r>
            <a: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B0401F-190B-5F91-1151-7791C42A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5A9C42-5586-161B-43B6-28E8AC55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157212-BBE1-4BAC-58BE-5351F235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JSON is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t>Consider the record below.</a:t>
            </a:r>
          </a:p>
          <a:p>
            <a:pPr lvl="0" indent="0">
              <a:buNone/>
            </a:pPr>
            <a:r>
              <a:rPr>
                <a:latin typeface="Courier"/>
              </a:rPr>
              <a:t>{
  "firstName": "Boatie",
  "lastName": "McBoatFace",
  "isVibing": true,
  "age": 12,
  "address": {
    "streetAddress": "12 Ocean Drive",
    "city": "Port Royal",
    "postalCode": "10021-3100"
  }
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t>The data can also be represented with less structure.</a:t>
            </a:r>
          </a:p>
          <a:p>
            <a:pPr lvl="0" indent="0">
              <a:buNone/>
            </a:pPr>
            <a:r>
              <a:rPr>
                <a:latin typeface="Courier"/>
              </a:rPr>
              <a:t>{
  "text": "Boatie McBoatFace, aged 12, is vibing, at 12 Ocean Drive, Port Royal, 
           10021-3100"
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8A5D-B113-DAEA-F05C-ED9F603A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A3E91-DB46-5C0B-8196-BA07BC7C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47E4-7C86-7EDA-8155-C288A776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Row-Major vs Column-Major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Row-Major Format</a:t>
            </a:r>
          </a:p>
          <a:p>
            <a:pPr lvl="0"/>
            <a:r>
              <a:t>Consecutive elements in a row are stored next to each other.</a:t>
            </a:r>
          </a:p>
          <a:p>
            <a:pPr lvl="0"/>
            <a:r>
              <a:t>Example: CSV (Comma-Separated Values in a text file).</a:t>
            </a:r>
          </a:p>
          <a:p>
            <a:pPr lvl="0"/>
            <a:r>
              <a:t>Accessing rows will tend to be faster than accessing columns.</a:t>
            </a:r>
          </a:p>
          <a:p>
            <a:pPr lvl="0"/>
            <a:r>
              <a:t>Faster for writing additional records.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Column-Major Format</a:t>
            </a:r>
          </a:p>
          <a:p>
            <a:pPr lvl="0"/>
            <a:r>
              <a:t>Consecutive elements in a column are stored next to each other.</a:t>
            </a:r>
          </a:p>
          <a:p>
            <a:pPr lvl="0"/>
            <a:r>
              <a:t>Example: parquet.</a:t>
            </a:r>
          </a:p>
          <a:p>
            <a:pPr lvl="0"/>
            <a:r>
              <a:t>Accessing columns will be faster than accessing columns.</a:t>
            </a:r>
          </a:p>
          <a:p>
            <a:pPr lvl="0"/>
            <a:r>
              <a:t>Faster for retrieving columns.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9FA-C680-1205-AAEC-ED5FCDAC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DCBDB-0AF4-F819-FC5C-43A86AFE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7DB67-A287-74F2-0C36-54C00867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Row-Major vs Column-Major (Huyen, 2022)</a:t>
            </a:r>
          </a:p>
        </p:txBody>
      </p:sp>
      <p:pic>
        <p:nvPicPr>
          <p:cNvPr id="3" name="Picture 1" descr="./img/row_column_majo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2006600"/>
            <a:ext cx="94742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(Huyen,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B249-7A9C-70F5-6C59-5EE46C81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CDFB-487C-C165-3C48-21187F7D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7BE3-4E66-3346-2A39-D64F4D69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Text vs Binary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CSV and JSON files are stored as text files and are usually human-readable.</a:t>
            </a:r>
          </a:p>
          <a:p>
            <a:pPr lvl="0"/>
            <a:r>
              <a:t>Non-text file formats are called </a:t>
            </a:r>
            <a:r>
              <a:rPr i="1"/>
              <a:t>binary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Binary files are more compact:</a:t>
            </a:r>
          </a:p>
          <a:p>
            <a:pPr lvl="1"/>
            <a:r>
              <a:t>To store the number 1000000 would require 7 characters or 7 bytes (at 1 character per byte).</a:t>
            </a:r>
          </a:p>
          <a:p>
            <a:pPr lvl="1"/>
            <a:r>
              <a:t>To store 1000000 as int32 would require 32 bits or 4 bytes.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D3B4-7E4E-8DF2-F3F2-EBFF3B40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49422-24EF-2DC6-3F8E-F9E4E54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8810-3980-1992-8995-E7314A7D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C6E56-7777-594F-B0E4-A533F225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6DFA3-A4CB-125D-E5ED-B28D9574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B88E2-8C88-E38C-8354-258B0529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Relational Model</a:t>
            </a:r>
          </a:p>
        </p:txBody>
      </p:sp>
      <p:pic>
        <p:nvPicPr>
          <p:cNvPr id="3" name="Picture 1" descr="./img/relational_mode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03500"/>
            <a:ext cx="46609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Invented by Edgar F. Codd in 1970 in “A Relational Model of Data for Large Shared Data Banks”</a:t>
            </a:r>
          </a:p>
          <a:p>
            <a:pPr lvl="0"/>
            <a:r>
              <a:t>Data is organized into relations.</a:t>
            </a:r>
          </a:p>
          <a:p>
            <a:pPr lvl="0"/>
            <a:r>
              <a:t>Each relation is a set of tuples.</a:t>
            </a:r>
          </a:p>
          <a:p>
            <a:pPr lvl="0"/>
            <a:r>
              <a:t>A table is a visual representation of a relation: each relation is a set of tuples.</a:t>
            </a:r>
          </a:p>
          <a:p>
            <a:pPr lvl="0"/>
            <a:r>
              <a:t>Relations are unordered: we can shuffle rows or columns while retaining the relation.</a:t>
            </a:r>
          </a:p>
          <a:p>
            <a:pPr lvl="0"/>
            <a:r>
              <a:t>Data following the relational model are usually stored using CSV, parquet, and (some types of) databases.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6CA5-9FEB-1D9B-968D-6B158D10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2723-B6A8-F0D4-7E30-4DD5A5AC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ABB4A-B88E-C405-825F-F0D32DA2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Normalization</a:t>
            </a:r>
          </a:p>
        </p:txBody>
      </p:sp>
      <p:pic>
        <p:nvPicPr>
          <p:cNvPr id="3" name="Picture 1" descr="./img/normalis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806700"/>
            <a:ext cx="46609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(Adapted from Huyen, 2022)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Normalization is determining how much redundancy exists in a table and reducing it, as required.</a:t>
            </a:r>
          </a:p>
          <a:p>
            <a:pPr lvl="0"/>
            <a:r>
              <a:t>The goals of normalization are to:</a:t>
            </a:r>
          </a:p>
          <a:p>
            <a:pPr lvl="1"/>
            <a:r>
              <a:t>Be able to characterize the level of redundancy in a relational schema.</a:t>
            </a:r>
          </a:p>
          <a:p>
            <a:pPr lvl="1"/>
            <a:r>
              <a:t>Provide mechanisms for transforming schemas to remove redundancy</a:t>
            </a:r>
          </a:p>
          <a:p>
            <a:pPr lvl="0"/>
            <a:r>
              <a:t>Generally, we want to minimize the redundancy of primary and foreign keys.</a:t>
            </a:r>
          </a:p>
          <a:p>
            <a:pPr lvl="0"/>
            <a:r>
              <a:t>One disadvantage of normalizing data is that it becomes spread out in different tables.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5B6FFE-EBE7-702C-735A-E446C1E6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6F3C6C-0DA9-3B7B-B975-7862B0C5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72EA7D-BFC6-FAA3-BC0B-39439543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Query Language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BF77B-96D7-AA91-6696-90EE888F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D5EAF-D200-77CB-8DA8-C3738947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ADA9-1D06-BDC2-A393-DA587BE6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 query language can be used to specify the data that you want from a database.</a:t>
            </a:r>
          </a:p>
          <a:p>
            <a:pPr lvl="0"/>
            <a:r>
              <a:t>SQL is the most popular query language.</a:t>
            </a:r>
          </a:p>
          <a:p>
            <a:pPr lvl="0"/>
            <a:r>
              <a:t>SQL is a declarative language.</a:t>
            </a:r>
          </a:p>
          <a:p>
            <a:pPr lvl="0"/>
            <a:r>
              <a:t>Optimizing queries is the hardest part.</a:t>
            </a:r>
          </a:p>
          <a:p>
            <a:pPr marL="0" lvl="0" indent="0">
              <a:buNone/>
            </a:pPr>
            <a:r>
              <a:t>::: :::{.column}</a:t>
            </a:r>
          </a:p>
          <a:p>
            <a:pPr lvl="0"/>
            <a:r>
              <a:t>An </a:t>
            </a:r>
            <a:r>
              <a:rPr i="1"/>
              <a:t>imperative language</a:t>
            </a:r>
            <a:r>
              <a:t> requires the programmer to determine the steps that the program should follow. For example, Python.</a:t>
            </a:r>
          </a:p>
          <a:p>
            <a:pPr lvl="0"/>
            <a:r>
              <a:t>A </a:t>
            </a:r>
            <a:r>
              <a:rPr i="1"/>
              <a:t>declarative language</a:t>
            </a:r>
            <a:r>
              <a:t> requires the programmer to specify the output and the computer figures out the steps needed to get the queried outputs.</a:t>
            </a:r>
          </a:p>
          <a:p>
            <a:pPr marL="0" lvl="0" indent="0">
              <a:buNone/>
            </a:pPr>
            <a:r>
              <a:t>::: ::::::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718BD-26FF-6F02-8A15-3A1E5040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FBBA1-BB0D-466D-097F-1DF478C7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86C9E-3B27-1AE1-2831-B21575E2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54B7F-9993-0F66-1D73-D8EBC58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FCD5D-1604-65F1-7F3D-2CD277BD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EA7A-4CE5-1367-3EAF-70063BD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t>Relational model has been applied to many use cases but can be restrictive: data needs to adhere to a schema.</a:t>
            </a:r>
          </a:p>
          <a:p>
            <a:pPr lvl="0"/>
            <a:r>
              <a:t>Not Only SQL.</a:t>
            </a:r>
          </a:p>
          <a:p>
            <a:pPr lvl="0"/>
            <a:r>
              <a:t>No SQL models can be of two types:</a:t>
            </a:r>
          </a:p>
          <a:p>
            <a:pPr lvl="1"/>
            <a:r>
              <a:t>Document model.</a:t>
            </a:r>
          </a:p>
          <a:p>
            <a:pPr lvl="1"/>
            <a:r>
              <a:t>Graph model.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t>The document model targets use cases in which data is assumed to come in self-contained units called documents. There is little relationship between the documents.</a:t>
            </a:r>
          </a:p>
          <a:p>
            <a:pPr lvl="0"/>
            <a:r>
              <a:t>The graph model targets use cases in common and important relationships.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319B-2F23-3B47-ACF7-CA38CFE3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AE67-5D72-9019-F8CD-ACED9F92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208B-7379-4DD5-E6D6-3F3C249F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Document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sz="1600" dirty="0"/>
              <a:t>Document is most times a long continuous string, encoded as JSON, XML, or BSON (Binary JSON).</a:t>
            </a:r>
          </a:p>
          <a:p>
            <a:pPr lvl="0"/>
            <a:r>
              <a:rPr sz="1600" dirty="0"/>
              <a:t>All documents are encoded in the same format.</a:t>
            </a:r>
          </a:p>
          <a:p>
            <a:pPr lvl="0"/>
            <a:r>
              <a:rPr sz="1600" dirty="0"/>
              <a:t>Each document has a unique key that represents that document, which can be used to retrieve it.</a:t>
            </a:r>
          </a:p>
          <a:p>
            <a:pPr lvl="0"/>
            <a:r>
              <a:rPr sz="1600" dirty="0"/>
              <a:t>Schema-less: document does not enforce a schema.</a:t>
            </a:r>
          </a:p>
          <a:p>
            <a:pPr lvl="0"/>
            <a:r>
              <a:rPr sz="1600" dirty="0"/>
              <a:t>Schema on read: document databases shift the responsibility of assuming structures from the application that writes the data to the application that reads the data.</a:t>
            </a:r>
          </a:p>
          <a:p>
            <a:pPr lvl="0"/>
            <a:r>
              <a:rPr sz="1600" dirty="0"/>
              <a:t>Use cases: documents, images, video, audio, unstructured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400" dirty="0"/>
              <a:t>If a row in the relational model is somewhat equivalent to a document, then a table is equivalent to a collection of documents.</a:t>
            </a:r>
          </a:p>
          <a:p>
            <a:pPr lvl="0" indent="0">
              <a:buNone/>
            </a:pPr>
            <a:r>
              <a:rPr sz="1000" dirty="0">
                <a:latin typeface="Courier"/>
              </a:rPr>
              <a:t>{
  "Title": "Harry Potter",
  "Author": "J .K. Rowling",
  "Publisher": "Banana Press",
  "Country": "UK",
  "Sold as": [
    {"Format": "Paperback", "Price": "$20"},
    {"Format": "E-book", "Price": "$10"}
  ]
} 
</a:t>
            </a:r>
            <a:r>
              <a:rPr sz="1000" dirty="0"/>
              <a:t>Document1: </a:t>
            </a:r>
            <a:r>
              <a:rPr sz="1000" dirty="0" err="1"/>
              <a:t>harry_potter.json</a:t>
            </a:r>
            <a:endParaRPr sz="1000" dirty="0"/>
          </a:p>
          <a:p>
            <a:pPr marL="0" lvl="0" indent="0">
              <a:buNone/>
            </a:pPr>
            <a:r>
              <a:rPr sz="1000" dirty="0"/>
              <a:t>(</a:t>
            </a:r>
            <a:r>
              <a:rPr sz="1000" dirty="0" err="1"/>
              <a:t>Huyen</a:t>
            </a:r>
            <a:r>
              <a:rPr sz="1000" dirty="0"/>
              <a:t>, 2022)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C8D0-4D3D-C294-5388-26872EC4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F29C9-755E-7261-3A28-CCCB7BA4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FFE8-2974-3161-0F85-97F0AD7D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A graph consists of nodes and edges.</a:t>
            </a:r>
          </a:p>
          <a:p>
            <a:pPr lvl="0"/>
            <a:r>
              <a:t>Edges represent relationship between nodes.</a:t>
            </a:r>
          </a:p>
          <a:p>
            <a:pPr lvl="0"/>
            <a:r>
              <a:t>In this model, the relationships between nodes is the priority.</a:t>
            </a:r>
          </a:p>
          <a:p>
            <a:pPr lvl="0"/>
            <a:r>
              <a:t>Faster to retrieve data based on relationships.</a:t>
            </a:r>
          </a:p>
          <a:p>
            <a:pPr lvl="0"/>
            <a:r>
              <a:t>Use cases: social interactions, payments, risk exposures, transmission, communications, connectivity, references.</a:t>
            </a:r>
          </a:p>
        </p:txBody>
      </p:sp>
      <p:pic>
        <p:nvPicPr>
          <p:cNvPr id="4" name="Picture 1" descr="./img/matrix_netwo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1993900"/>
            <a:ext cx="3543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 example of a network graph in Neo4J (</a:t>
            </a:r>
            <a:r>
              <a:rPr>
                <a:hlinkClick r:id="rId3"/>
              </a:rPr>
              <a:t>source</a:t>
            </a:r>
            <a: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EFF73E-5DA3-3D59-3453-E04630A5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89F966-EEB9-05F7-C82C-3687238E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BC002E-EBFB-D315-878A-ED891571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 Model</a:t>
            </a:r>
          </a:p>
        </p:txBody>
      </p:sp>
      <p:pic>
        <p:nvPicPr>
          <p:cNvPr id="3" name="Picture 1" descr="./img/comics_netwo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41600"/>
            <a:ext cx="46609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An example of a network graph (</a:t>
            </a:r>
            <a:r>
              <a:rPr>
                <a:hlinkClick r:id="rId3"/>
              </a:rPr>
              <a:t>source</a:t>
            </a:r>
            <a: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Graph models enable network or graph metrics:</a:t>
            </a:r>
          </a:p>
          <a:p>
            <a:pPr lvl="1"/>
            <a:r>
              <a:t>Node metrics like centrality measures: degree, eigen, betweenness.</a:t>
            </a:r>
          </a:p>
          <a:p>
            <a:pPr lvl="1"/>
            <a:r>
              <a:t>Graph-level features: cliques, clusters, modularity.</a:t>
            </a:r>
          </a:p>
          <a:p>
            <a:pPr lvl="0"/>
            <a:r>
              <a:t>Graph databases may bundle other features (visualisation).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A3F559-7D80-13C8-4BBC-9D9ED53C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602CB5-2F71-59C5-D584-CE292822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8B98FE-0249-BE12-2DE4-7F141932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Structured vs 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Structured Data</a:t>
            </a:r>
          </a:p>
          <a:p>
            <a:pPr lvl="0"/>
            <a:r>
              <a:t>Structured data follows a predefined data model called a schema.</a:t>
            </a:r>
          </a:p>
          <a:p>
            <a:pPr lvl="0"/>
            <a:r>
              <a:t>Schema on write: we commit to a predefined schema using structured data. Business requirements change over time, and committing to a predefined schema may be too restrictive.</a:t>
            </a:r>
          </a:p>
          <a:p>
            <a:pPr lvl="0"/>
            <a:r>
              <a:t>Data warehouse: a repository for structured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Unstructured Data</a:t>
            </a:r>
          </a:p>
          <a:p>
            <a:pPr lvl="0"/>
            <a:r>
              <a:t>Schema on read: unstructured data does not adhere to a predefined schema, pushing the responsibility of applying a schema to the application that reads the data.</a:t>
            </a:r>
          </a:p>
          <a:p>
            <a:pPr lvl="0"/>
            <a:r>
              <a:t>Key-value pairs: even if no schema is enforced, the data may contain intrinsic patterns that help extract structures.</a:t>
            </a:r>
          </a:p>
          <a:p>
            <a:pPr lvl="0"/>
            <a:r>
              <a:t>Data lake: a repository for unstructured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9582E-B8CA-3A02-D6C8-11F02B84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1392B-4001-08BE-7DF3-6500409E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4784-14FF-6158-61E3-62AEB979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24</a:t>
            </a:fld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Structured vs Unstructured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Schema clearly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Data does not need to follow a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Easy to search and analyze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Fast arrival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Can only handle data with a specific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Can handle data from any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Schema changes will cause a lot of troubles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need to worry about schema changes (yet), as the worry is shifted to the downstream applications that use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Stored in data warehouses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Stored in data lakes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4BB2B-C392-039F-1A58-3B4E805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7990-111A-C791-074B-CB42588D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EFBC3-899C-66B0-97C6-CD86131B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Storage and 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81A06-60C1-2FCC-C38A-28E35D7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886E8-6041-273E-0CC8-E5169A2A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46EBA-6D22-5A59-4F7B-D343F4EE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Storage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Databases are storage engines that implement how data is stored and retrieved on machines.</a:t>
            </a:r>
          </a:p>
          <a:p>
            <a:pPr lvl="0"/>
            <a:r>
              <a:t>Typically, databases are optimized for transactional processing or analytical processing.</a:t>
            </a:r>
          </a:p>
          <a:p>
            <a:pPr lvl="0"/>
            <a:r>
              <a:t>A transaction is any action: buy/sell, a tweet, ordering a ride, uploading a new model, or watching YouTube.</a:t>
            </a:r>
          </a:p>
          <a:p>
            <a:pPr lvl="0"/>
            <a:r>
              <a:t>On-Line Transaction Processing (OLTP): transactions are inserted into the database as they are generated. Occasionally, they can be updated.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t>Transactional databases are designed to maintain low latency and high availability.</a:t>
            </a:r>
          </a:p>
          <a:p>
            <a:pPr lvl="0"/>
            <a:r>
              <a:t>Transactional databases usually offer ACID guarantees:</a:t>
            </a:r>
          </a:p>
          <a:p>
            <a:pPr lvl="1"/>
            <a:r>
              <a:t>Atomicity: all steps in a transaction are completed successfully as a group. If one step fails, all fail.</a:t>
            </a:r>
          </a:p>
          <a:p>
            <a:pPr lvl="1"/>
            <a:r>
              <a:t>Consistency: all transactions coming through must follow predefined rules.</a:t>
            </a:r>
          </a:p>
          <a:p>
            <a:pPr lvl="1"/>
            <a:r>
              <a:t>Isolation: two transactions happen at the same time as if they were isolated. Two users accessing the same data will not change it at the same time.</a:t>
            </a:r>
          </a:p>
          <a:p>
            <a:pPr lvl="1"/>
            <a:r>
              <a:t>Durability: once a transaction has been committed, it will remain committed even in the case of system failure.</a:t>
            </a:r>
          </a:p>
          <a:p>
            <a:pPr lvl="0"/>
            <a:r>
              <a:t>Some transactional databases do not offer ACID, but BASE: “Basically Available, Soft state, and Eventual consistency.” (Kleppmann, 2017)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9CF6-7314-8AFC-8B63-C1530007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A0395-4C0E-E57D-A546-055DCCD2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A2621-C12F-5A16-F6A0-7B4997A0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Transactional vs Analytical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Because transactions are processed as a unit, transactional databases tend to be row-major. They will not generally be the most efficient for questions such as “What is the average price for all rides in September in San Francisco?”</a:t>
            </a:r>
          </a:p>
          <a:p>
            <a:pPr lvl="0"/>
            <a:r>
              <a:t>Analytical databases are efficient with queries that allow us to look at data from different viewpoints. They are usually called On-Line Analytical Processing (OLAP).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OLTP and OLAP are terms falling out of use, since the devide is somewhat outdated:</a:t>
            </a:r>
          </a:p>
          <a:p>
            <a:pPr marL="457200" lvl="0" indent="-457200">
              <a:buAutoNum type="arabicPeriod"/>
            </a:pPr>
            <a:r>
              <a:t>The separation was due to technological limitations: transactional databases that can handle analytical queries efficiently (e.g., CocroachDB)</a:t>
            </a:r>
          </a:p>
          <a:p>
            <a:pPr marL="457200" lvl="0" indent="-457200">
              <a:buAutoNum type="arabicPeriod"/>
            </a:pPr>
            <a:r>
              <a:t>Some solutions now decouple storage and compute (BigQuery, Snowflake, IBM, Teradata).</a:t>
            </a:r>
          </a:p>
          <a:p>
            <a:pPr marL="457200" lvl="0" indent="-457200">
              <a:buAutoNum type="arabicPeriod"/>
            </a:pPr>
            <a:r>
              <a:t>“Online” is now an overloaded term that can mean many things.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6AD3-9D9D-840B-31DA-71111764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4FF1-A95E-7BA6-30D0-50876ECE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EDAD-9F71-8E8F-7520-CE3E157A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ETL: Extract Transform, and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t>ETL is the process of extracting data from one or several sources, transforming it to the shape that an application or model requires it, and loading it to a desired destination.</a:t>
            </a:r>
          </a:p>
          <a:p>
            <a:pPr lvl="0"/>
            <a:r>
              <a:t>Extract the data from all data sources, including validating and rejecting data that does not meet requirements. Notify sources of rejected data.</a:t>
            </a:r>
          </a:p>
          <a:p>
            <a:pPr lvl="0"/>
            <a:r>
              <a:t>Transform the data through different operations: join, filter, standardization, etc.</a:t>
            </a:r>
          </a:p>
          <a:p>
            <a:pPr lvl="0"/>
            <a:r>
              <a:t>Load is deciding how and how often to load the transformed data into the destination (a file, a database, or a data warehouse).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Schema on read forces app developers to determine the schema in advance.</a:t>
            </a:r>
          </a:p>
          <a:p>
            <a:pPr lvl="0"/>
            <a:r>
              <a:t>Data acquisition grows rapidly and storage is inexpensive.</a:t>
            </a:r>
          </a:p>
          <a:p>
            <a:pPr lvl="0"/>
            <a:r>
              <a:t>Some companies invested in a store-all-the-data strategy.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4C63-7E92-0E87-B564-DF550785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10AE-B9EC-AAA8-2680-40A759AE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99810-CEAC-42DC-A97E-C1CD63E7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2.1 Fundamentals of Data Engineering</a:t>
            </a:r>
          </a:p>
          <a:p>
            <a:pPr lvl="0"/>
            <a:r>
              <a:rPr dirty="0"/>
              <a:t>Data Sources</a:t>
            </a:r>
          </a:p>
          <a:p>
            <a:pPr lvl="0"/>
            <a:r>
              <a:rPr dirty="0"/>
              <a:t>Data Formats</a:t>
            </a:r>
            <a:br>
              <a:rPr dirty="0"/>
            </a:br>
            <a:endParaRPr lang="en-CA" dirty="0"/>
          </a:p>
          <a:p>
            <a:pPr lvl="0"/>
            <a:r>
              <a:rPr lang="en-CA" dirty="0"/>
              <a:t>Data Models</a:t>
            </a:r>
          </a:p>
          <a:p>
            <a:pPr lvl="0"/>
            <a:r>
              <a:rPr dirty="0"/>
              <a:t>Data Storage and Processing</a:t>
            </a:r>
          </a:p>
          <a:p>
            <a:pPr lvl="0"/>
            <a:r>
              <a:rPr dirty="0"/>
              <a:t>Modes of Data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/>
              <a:t>Technical: An Initial Data Flow</a:t>
            </a:r>
          </a:p>
          <a:p>
            <a:pPr lvl="0"/>
            <a:r>
              <a:t>Download a large data set</a:t>
            </a:r>
          </a:p>
          <a:p>
            <a:pPr lvl="0"/>
            <a:r>
              <a:t>Setup virtual environments</a:t>
            </a:r>
          </a:p>
          <a:p>
            <a:pPr lvl="0"/>
            <a:r>
              <a:t>Write code to load it in Dask</a:t>
            </a:r>
          </a:p>
          <a:p>
            <a:pPr lvl="0"/>
            <a:r>
              <a:t>Write code to write parquet files in Dask</a:t>
            </a:r>
          </a:p>
          <a:p>
            <a:pPr lvl="0"/>
            <a:r>
              <a:t>Naming convention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1B539-C87D-981E-B45D-916E7901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2298-7ACA-FE7C-D054-2A718E0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1AE83-595F-ED04-89AA-5A397010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ETL Pipeline</a:t>
            </a:r>
          </a:p>
        </p:txBody>
      </p:sp>
      <p:pic>
        <p:nvPicPr>
          <p:cNvPr id="3" name="Picture 1" descr="./img/etl_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171700"/>
            <a:ext cx="10744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C96F-1481-BCE2-20E2-A66E2A5C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EEB7-A2D6-4D22-1E84-01A67323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9F5C-C32E-C7B7-F505-F3FAB314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ELT: Extract, Load, and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Solves the problem of rapidly arriving data.</a:t>
            </a:r>
          </a:p>
          <a:p>
            <a:pPr lvl="0"/>
            <a:r>
              <a:t>Store first, figure out what to do with the data later.</a:t>
            </a:r>
          </a:p>
          <a:p>
            <a:pPr lvl="0"/>
            <a:r>
              <a:t>Use a compressed format.</a:t>
            </a:r>
          </a:p>
          <a:p>
            <a:pPr lvl="0"/>
            <a:r>
              <a:t>Take advantage of clusters of computers and the cloud.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Also difficult to manage.</a:t>
            </a:r>
          </a:p>
          <a:p>
            <a:pPr lvl="0"/>
            <a:r>
              <a:t>Inefficient to search through a massive amount of raw data for your desired data.</a:t>
            </a:r>
          </a:p>
          <a:p>
            <a:pPr lvl="0"/>
            <a:r>
              <a:t>As infrastructure and frameworks become standardized, data is also becoming standardized.</a:t>
            </a:r>
          </a:p>
          <a:p>
            <a:pPr lvl="0"/>
            <a:r>
              <a:t>Lakehouse solutions (Databricks and Snowflake) are hybrid solutions that combine the flexibility of data lakes and the data management of data warehouses.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502CE-C4D8-8CCF-17BC-61C3CB8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9F22-3464-8141-38E1-2359639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5AF2-4D9E-D1F3-1B79-E3085372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ELT Pipeline</a:t>
            </a:r>
          </a:p>
        </p:txBody>
      </p:sp>
      <p:pic>
        <p:nvPicPr>
          <p:cNvPr id="3" name="Picture 1" descr="./img/elt_pipelin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2006600"/>
            <a:ext cx="9309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2327-77CD-3DAF-D1FE-37F4D1B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A1AB-7DD3-06BB-97F0-CFF11E99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30D5-1A4D-B219-38EB-7A6DFABC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Modes of Data 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BB26-861E-2F96-F9A1-E3D3F966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C9458-7DB9-4F39-9F7E-542212AB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E6889-E5A9-4B70-49CE-A60DCB8E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Modes of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Data ‘flows’ when data is passed from one process to another.</a:t>
            </a:r>
          </a:p>
          <a:p>
            <a:pPr lvl="0"/>
            <a:r>
              <a:t>In production, generally, we do not see data flows in the context of a single process. Instead, we find multiple processes.</a:t>
            </a:r>
          </a:p>
          <a:p>
            <a:pPr lvl="0"/>
            <a:r>
              <a:t>How do we pass data between processes that do not share memory?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Modes of Data Flow</a:t>
            </a:r>
          </a:p>
          <a:p>
            <a:pPr lvl="0"/>
            <a:r>
              <a:t>Data passing through databases.</a:t>
            </a:r>
          </a:p>
          <a:p>
            <a:pPr lvl="0"/>
            <a:r>
              <a:t>Data passing through services using requests such as the requests provided by REST and RPC APIs (e.g., POST/GET requests).</a:t>
            </a:r>
          </a:p>
          <a:p>
            <a:pPr lvl="0"/>
            <a:r>
              <a:t>Data passing through a real-time transport like Apache Kafka and Amazon Kinesis.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D3C2-6E37-DE52-8D4C-E7F48161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0F76-A96A-7640-5FB9-66638C78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5BED2-D19B-058C-C653-9A3788E2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1: Data Passing Through DBs</a:t>
            </a:r>
          </a:p>
        </p:txBody>
      </p:sp>
      <p:pic>
        <p:nvPicPr>
          <p:cNvPr id="3" name="Picture 1" descr="./img/data_flows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3390900"/>
            <a:ext cx="46609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Process 1 writes to DB, Process 2 reads from DB.</a:t>
            </a:r>
          </a:p>
          <a:p>
            <a:pPr lvl="0"/>
            <a:r>
              <a:t>Considerations:</a:t>
            </a:r>
          </a:p>
          <a:p>
            <a:pPr lvl="1"/>
            <a:r>
              <a:t>Both processes must be able to access the same database.</a:t>
            </a:r>
          </a:p>
          <a:p>
            <a:pPr lvl="1"/>
            <a:r>
              <a:t>Both processes to access data from databases and read/write from databases can be slow: potentially not suitable for apps with strict latency requirements (consumer-facing applications, for example).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A59B-4428-DF8D-C8A8-B74A3EAB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6E2B2-7276-D7CC-17A5-39873D04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D09E-41A0-DC97-8717-42E62B75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2: Data Passing Through Services</a:t>
            </a:r>
          </a:p>
        </p:txBody>
      </p:sp>
      <p:pic>
        <p:nvPicPr>
          <p:cNvPr id="3" name="Picture 1" descr="./img/data_flows_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311400"/>
            <a:ext cx="46609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Send data directly through a network:</a:t>
            </a:r>
          </a:p>
          <a:p>
            <a:pPr lvl="1"/>
            <a:r>
              <a:t>Process A sends a request to Process B, specifying the data it needs.</a:t>
            </a:r>
          </a:p>
          <a:p>
            <a:pPr lvl="1"/>
            <a:r>
              <a:t>Process B returns the requested dta through the same network.</a:t>
            </a:r>
          </a:p>
          <a:p>
            <a:pPr lvl="0"/>
            <a:r>
              <a:t>Request driven approach.</a:t>
            </a:r>
          </a:p>
          <a:p>
            <a:pPr lvl="0"/>
            <a:r>
              <a:t>Service-oriented architecture:</a:t>
            </a:r>
          </a:p>
          <a:p>
            <a:pPr lvl="1"/>
            <a:r>
              <a:t>Each one of the services can belong to different companies.</a:t>
            </a:r>
          </a:p>
          <a:p>
            <a:pPr lvl="1"/>
            <a:r>
              <a:t>Two services can also be parts of the same application (microservices architecture).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EBA56-D19A-7A86-093C-FA19E482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020B-D002-601B-F768-FAF93274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E6AD1-FEF7-0924-2FF5-D673AE32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2: Data Passing Through Services (cont)</a:t>
            </a:r>
          </a:p>
        </p:txBody>
      </p:sp>
      <p:pic>
        <p:nvPicPr>
          <p:cNvPr id="3" name="Picture 1" descr="./img/data_flows_2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47900"/>
            <a:ext cx="46609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Popular frameworks for communication among services are:</a:t>
            </a:r>
          </a:p>
          <a:p>
            <a:pPr lvl="1"/>
            <a:r>
              <a:t>REST: representational state transfer. Popular among public APIs. HTML is an implementation of REST.</a:t>
            </a:r>
          </a:p>
          <a:p>
            <a:pPr lvl="1"/>
            <a:r>
              <a:t>RPC: remote procedure call. Aims to make service requests look like internal function calls.</a:t>
            </a:r>
          </a:p>
          <a:p>
            <a:pPr lvl="0"/>
            <a:r>
              <a:t>This architecture may become convoluted in complex scenarios (all services request and serve data, for instance).</a:t>
            </a:r>
          </a:p>
          <a:p>
            <a:pPr lvl="0"/>
            <a:r>
              <a:t>A better approach may be to have a central data broker.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8C6DD-5FC1-0AAA-2AC2-AB6D39B9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494B-4A70-7D51-80A8-90CCA0E6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B505-3F36-F12B-271B-DAD5A29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FLows 3: Data Passing Through Real-Time Transport</a:t>
            </a:r>
          </a:p>
        </p:txBody>
      </p:sp>
      <p:pic>
        <p:nvPicPr>
          <p:cNvPr id="3" name="Picture 1" descr="./img/data_flows_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705100"/>
            <a:ext cx="46609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Request-driven data passing is synchronous: the target service must be listening for the request to go through.</a:t>
            </a:r>
          </a:p>
          <a:p>
            <a:pPr lvl="0"/>
            <a:r>
              <a:t>A broker can coordinate passing data among services instead of creating a complex web of interservice data passing.</a:t>
            </a:r>
          </a:p>
          <a:p>
            <a:pPr lvl="0"/>
            <a:r>
              <a:t>Whenever a service produces data (a prediction, for example), it is passed to the broker. Whichever service requires the most recent version of the data, it can find it with the broker.</a:t>
            </a:r>
          </a:p>
          <a:p>
            <a:pPr lvl="0"/>
            <a:r>
              <a:t>Technically, databases could be real-time transports. However, it can add latency. If this is a concern, an in-memory transport is preferred.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70BD-E513-4C49-BFC7-85D26FA1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659DC-AA21-F64F-544F-BBC2FB7B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065E8-5461-C6B0-C823-6CBB6B1D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Events and Types of Real-Time Transports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A piece of data broadcast to a real-time transport is called an event.</a:t>
            </a:r>
            <a:br/>
            <a:endParaRPr/>
          </a:p>
          <a:p>
            <a:pPr lvl="0"/>
            <a:r>
              <a:t>This architecture is called event-driven.</a:t>
            </a:r>
          </a:p>
          <a:p>
            <a:pPr lvl="0"/>
            <a:r>
              <a:t>The real-time transport is sometimes called event bus.</a:t>
            </a:r>
          </a:p>
          <a:p>
            <a:pPr lvl="0"/>
            <a:r>
              <a:t>Request-driven architecture works well for systems that rely more on app logic than data.</a:t>
            </a:r>
          </a:p>
          <a:p>
            <a:pPr lvl="0"/>
            <a:r>
              <a:t>Event-driven architecture works better for data-intensive systems.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t>Two of the most common Real-Time Transports are pubsub (publish-subscribe) and message queue.</a:t>
            </a:r>
          </a:p>
          <a:p>
            <a:pPr lvl="0"/>
            <a:r>
              <a:t>In the pubsub model:</a:t>
            </a:r>
          </a:p>
          <a:p>
            <a:pPr lvl="1"/>
            <a:r>
              <a:t>Any service can publish to different topics in the real-time transport.</a:t>
            </a:r>
          </a:p>
          <a:p>
            <a:pPr lvl="1"/>
            <a:r>
              <a:t>Any service that subscribes to a topic can read all the events in that topic.</a:t>
            </a:r>
          </a:p>
          <a:p>
            <a:pPr lvl="1"/>
            <a:r>
              <a:t>There is a retention policy; for example, data will be retained for X days before being deleted or moved to permanent storage.</a:t>
            </a:r>
          </a:p>
          <a:p>
            <a:pPr lvl="1"/>
            <a:r>
              <a:t>Examples: Apache Kafka and Amazon Kinesis.</a:t>
            </a:r>
          </a:p>
          <a:p>
            <a:pPr lvl="0"/>
            <a:r>
              <a:t>In the message queue model:</a:t>
            </a:r>
          </a:p>
          <a:p>
            <a:pPr lvl="1"/>
            <a:r>
              <a:t>An event has intended consumers. An event with intended consumers is a message.</a:t>
            </a:r>
          </a:p>
          <a:p>
            <a:pPr lvl="1"/>
            <a:r>
              <a:t>The message queue is responsible for getting the message to the right consumers.</a:t>
            </a:r>
          </a:p>
          <a:p>
            <a:pPr lvl="1"/>
            <a:r>
              <a:t>Examples: Apache RocketMQ and RabbitMQ.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086DE-0137-F03B-D5EF-68FAF62E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9ED87-944A-4681-2C36-0A12E896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03B55-B8B4-1160-350A-59A2FC75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536AD-6A78-9AF7-9363-092DCFD0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E29F6-2C1E-DB03-80DA-9729D670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FB11B-4546-0B28-B15B-E42EDF83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Batch Processing vs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Once data arrives in a data storage engine (database, data lake, or data warehouse, for example), it is historical data.</a:t>
            </a:r>
          </a:p>
          <a:p>
            <a:pPr lvl="0"/>
            <a:r>
              <a:t>Historical data is processed in batch jobs that are run periodically.</a:t>
            </a:r>
          </a:p>
          <a:p>
            <a:pPr lvl="0"/>
            <a:r>
              <a:t>Batch processing is a practice with mature solutions such as MapReduce and Spark.</a:t>
            </a:r>
          </a:p>
          <a:p>
            <a:pPr lvl="0"/>
            <a:r>
              <a:t>Stream processing is performing computation on streaming data coming from real-time transports.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Computation can also be started periodically, but the periods are generally shorter. Computation could also be started when the need arises.</a:t>
            </a:r>
          </a:p>
          <a:p>
            <a:pPr lvl="0"/>
            <a:r>
              <a:t>Batch processing is usually performed on slow-changing variables known as static features (for example, daily metrics).</a:t>
            </a:r>
          </a:p>
          <a:p>
            <a:pPr lvl="0"/>
            <a:r>
              <a:t>Streaming processing is performed on rapid-changing variables known as dynamic features (for example, average metric in past 5 minutes).</a:t>
            </a:r>
          </a:p>
          <a:p>
            <a:pPr lvl="0"/>
            <a:r>
              <a:t>Example products: Apache Flink, KSQL, and Spark Streaming.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172D2-293E-76F8-91BD-9D3EF0C4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B31A-E62A-0DF1-0509-C8C09B16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A7279-1DD6-645F-4633-BD6221C8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40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Now?</a:t>
            </a:r>
          </a:p>
        </p:txBody>
      </p:sp>
      <p:pic>
        <p:nvPicPr>
          <p:cNvPr id="3" name="Picture 1" descr="./img/cost_of_data_storage_and_availabilit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35200"/>
            <a:ext cx="46609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(FSB, 2019)</a:t>
            </a:r>
          </a:p>
        </p:txBody>
      </p:sp>
      <p:pic>
        <p:nvPicPr>
          <p:cNvPr id="5" name="Picture 1" descr="./img/historical-cost-of-computer-memory-and-storag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32500" y="1993900"/>
            <a:ext cx="4610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(World In Data, 2024)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BC82F-2365-9041-1A2B-2875016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14E5-86D6-9528-ECA5-5111370D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790B6-F5A0-F0F5-B119-2C9AACF1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Different data sources have different characteristics.</a:t>
            </a:r>
          </a:p>
          <a:p>
            <a:pPr lvl="0"/>
            <a:r>
              <a:t>User input data:</a:t>
            </a:r>
          </a:p>
          <a:p>
            <a:pPr lvl="1"/>
            <a:r>
              <a:t>Data that is explicitly input by users.</a:t>
            </a:r>
          </a:p>
          <a:p>
            <a:pPr lvl="1"/>
            <a:r>
              <a:t>Text, images, videos, files, etc.</a:t>
            </a:r>
          </a:p>
          <a:p>
            <a:pPr lvl="1"/>
            <a:r>
              <a:t>Prone to error: text too long, too short, incomplete, unexpected data types, etc.</a:t>
            </a:r>
          </a:p>
          <a:p>
            <a:pPr lvl="0"/>
            <a:r>
              <a:t>System-generated data:</a:t>
            </a:r>
          </a:p>
          <a:p>
            <a:pPr lvl="1"/>
            <a:r>
              <a:t>Logs, performance metrics, and other system outputs.</a:t>
            </a:r>
          </a:p>
          <a:p>
            <a:pPr lvl="1"/>
            <a:r>
              <a:t>Generally, well-formatted.</a:t>
            </a:r>
          </a:p>
          <a:p>
            <a:pPr lvl="1"/>
            <a:r>
              <a:t>Can grow rapidly.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Databases generated by (internal) services and enterprise applications:</a:t>
            </a:r>
          </a:p>
          <a:p>
            <a:pPr lvl="1"/>
            <a:r>
              <a:t>Many times, structured data.</a:t>
            </a:r>
          </a:p>
          <a:p>
            <a:pPr lvl="1"/>
            <a:r>
              <a:t>Varying degrees of data quality.</a:t>
            </a:r>
          </a:p>
          <a:p>
            <a:pPr lvl="0"/>
            <a:r>
              <a:t>Third-party data:</a:t>
            </a:r>
          </a:p>
          <a:p>
            <a:pPr lvl="1"/>
            <a:r>
              <a:t>Data collected from the public when the public is not a customer of the collecting organization.</a:t>
            </a:r>
          </a:p>
          <a:p>
            <a:pPr lvl="1"/>
            <a:r>
              <a:t>Price databases, news aggregators, etc.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D442-0B91-06BE-0E63-8F1C53F4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1C7F0-8AE2-8387-521F-17977BD6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9D9D-910D-8D02-272D-D999C3A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Data Formats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B97AD-7F32-D898-8E3F-9C4FEA0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C79EB-49DA-D912-2A35-FF0170F5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AD925-92CA-7778-082E-43D00B88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Data storage is a fundamental component in any ML system:</a:t>
            </a:r>
          </a:p>
          <a:p>
            <a:pPr lvl="1"/>
            <a:r>
              <a:t>Store raw input data.</a:t>
            </a:r>
          </a:p>
          <a:p>
            <a:pPr lvl="1"/>
            <a:r>
              <a:t>Store pre-computed features.</a:t>
            </a:r>
          </a:p>
          <a:p>
            <a:pPr lvl="1"/>
            <a:r>
              <a:t>Store model performance metrics and other model-related information.</a:t>
            </a:r>
          </a:p>
          <a:p>
            <a:pPr lvl="1"/>
            <a:r>
              <a:t>Store logs for monitoring and debugging.</a:t>
            </a:r>
          </a:p>
          <a:p>
            <a:pPr lvl="0"/>
            <a:r>
              <a:t>Multiple storage types can be combined with data transformation procedures to create </a:t>
            </a:r>
            <a:r>
              <a:rPr i="1"/>
              <a:t>pipelines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Selecting the right data format for storing can be beneficial in terms of performance and costs.</a:t>
            </a:r>
          </a:p>
          <a:p>
            <a:pPr lvl="0"/>
            <a:r>
              <a:rPr i="1"/>
              <a:t>Data serialization</a:t>
            </a:r>
            <a:r>
              <a:t> is converting a data structure or object state into a format that can be stored, transmitted, and reconstructed later.</a:t>
            </a:r>
          </a:p>
          <a:p>
            <a:pPr lvl="0"/>
            <a:r>
              <a:t>Data formats can be:</a:t>
            </a:r>
          </a:p>
          <a:p>
            <a:pPr lvl="1"/>
            <a:r>
              <a:t>Text or binary-based.</a:t>
            </a:r>
          </a:p>
          <a:p>
            <a:pPr lvl="1"/>
            <a:r>
              <a:t>Human readable.</a:t>
            </a:r>
          </a:p>
          <a:p>
            <a:pPr lvl="1"/>
            <a:r>
              <a:t>Row-major or column-major.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87A3-146E-5D71-EDAB-7D9FF603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43EC2-438F-B56E-3A8E-C6CBCD83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67617-27BE-7D86-8B05-7FC5C60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Common Data Formats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18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Binary/Text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Human-readable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Example 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Hadoop, Amazon Redshift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Avro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Protobuf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Google, TensorFlow (TFRecord)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Python, PyTorch serialization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79B8B-E9C7-621E-FE6C-44480C04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048BC-3AC2-22FF-6C82-EBF6AB56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Production 2 - Data Engineering Fundamentals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D471A-6485-4DEB-98BB-122FC8BF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3275</Words>
  <Application>Microsoft Office PowerPoint</Application>
  <PresentationFormat>Widescreen</PresentationFormat>
  <Paragraphs>401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Courier</vt:lpstr>
      <vt:lpstr>Courier New</vt:lpstr>
      <vt:lpstr>Wingdings</vt:lpstr>
      <vt:lpstr>Metropolitan</vt:lpstr>
      <vt:lpstr>Data Engineering Fundamentals</vt:lpstr>
      <vt:lpstr>Introduction</vt:lpstr>
      <vt:lpstr>Agenda</vt:lpstr>
      <vt:lpstr>Data Sources</vt:lpstr>
      <vt:lpstr>Why Now?</vt:lpstr>
      <vt:lpstr>Data Sources</vt:lpstr>
      <vt:lpstr>Data Formats</vt:lpstr>
      <vt:lpstr>Data Formats</vt:lpstr>
      <vt:lpstr>Some Common Data Formats</vt:lpstr>
      <vt:lpstr>JSON</vt:lpstr>
      <vt:lpstr>JSON is Flexible</vt:lpstr>
      <vt:lpstr>Row-Major vs Column-Major Formats</vt:lpstr>
      <vt:lpstr>Row-Major vs Column-Major (Huyen, 2022)</vt:lpstr>
      <vt:lpstr>Text vs Binary Formats</vt:lpstr>
      <vt:lpstr>Data Models</vt:lpstr>
      <vt:lpstr>Relational Model</vt:lpstr>
      <vt:lpstr>Normalization</vt:lpstr>
      <vt:lpstr>Query Language</vt:lpstr>
      <vt:lpstr>PowerPoint Presentation</vt:lpstr>
      <vt:lpstr>No SQL</vt:lpstr>
      <vt:lpstr>Document Model</vt:lpstr>
      <vt:lpstr>Graph Model</vt:lpstr>
      <vt:lpstr>Graph Model</vt:lpstr>
      <vt:lpstr>Structured vs Unstructured Data</vt:lpstr>
      <vt:lpstr>Structured vs Unstructured Data</vt:lpstr>
      <vt:lpstr>Data Storage and Processing</vt:lpstr>
      <vt:lpstr>Data Storage and Processing</vt:lpstr>
      <vt:lpstr>Transactional vs Analytical DB</vt:lpstr>
      <vt:lpstr>ETL: Extract Transform, and Load</vt:lpstr>
      <vt:lpstr>ETL Pipeline</vt:lpstr>
      <vt:lpstr>ELT: Extract, Load, and Transform</vt:lpstr>
      <vt:lpstr>ELT Pipeline</vt:lpstr>
      <vt:lpstr>Modes of Data Flow</vt:lpstr>
      <vt:lpstr>Modes of Data Flow</vt:lpstr>
      <vt:lpstr>Data Flows 1: Data Passing Through DBs</vt:lpstr>
      <vt:lpstr>Data FLows 2: Data Passing Through Services</vt:lpstr>
      <vt:lpstr>Data FLows 2: Data Passing Through Services (cont)</vt:lpstr>
      <vt:lpstr>Data FLows 3: Data Passing Through Real-Time Transport</vt:lpstr>
      <vt:lpstr>Events and Types of Real-Time Transports</vt:lpstr>
      <vt:lpstr>Batch Processing vs Stream Processing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Fundamentals</dc:title>
  <dc:creator>Jesús Calderón</dc:creator>
  <cp:keywords/>
  <cp:lastModifiedBy>Jesus Calderon</cp:lastModifiedBy>
  <cp:revision>1</cp:revision>
  <dcterms:created xsi:type="dcterms:W3CDTF">2024-02-06T02:59:04Z</dcterms:created>
  <dcterms:modified xsi:type="dcterms:W3CDTF">2024-02-06T03:04:27Z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