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F1B29-FB69-4EE7-80E4-D3C8FBDCD09D}" type="datetimeFigureOut">
              <a:rPr lang="en-CA" smtClean="0"/>
              <a:t>2024-02-08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3BB4-D729-479C-ACEE-0530E9F63A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17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Februrary 2024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Februrary 2024</a:t>
            </a:r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Februrary 2024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campus.github.io/balancing-data-with-smot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yenchip.com/" TargetMode="External"/><Relationship Id="rId2" Type="http://schemas.openxmlformats.org/officeDocument/2006/relationships/hyperlink" Target="https://huyenchip.com/book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Working with Training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Labeling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CD190-7639-86F9-4A01-4CDC7796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3E825-5242-38A1-1BD0-29C85914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6A9C-C899-9991-028F-4B20A885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Hand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Getting hand-labelled data takes a lot of work.</a:t>
            </a:r>
            <a:br/>
            <a:endParaRPr/>
          </a:p>
          <a:p>
            <a:pPr lvl="0"/>
            <a:r>
              <a:t>It is expensive, particularly if subject matter expertise is required. For instance, compare:</a:t>
            </a:r>
          </a:p>
          <a:p>
            <a:pPr lvl="1"/>
            <a:r>
              <a:t>Hand label a sentiment data set.</a:t>
            </a:r>
          </a:p>
          <a:p>
            <a:pPr lvl="1"/>
            <a:r>
              <a:t>Hand label a medical diagnosis data set.</a:t>
            </a:r>
          </a:p>
          <a:p>
            <a:pPr lvl="0"/>
            <a:r>
              <a:t>It may be invasive: hand labelling data requires someone to see the data.</a:t>
            </a:r>
          </a:p>
          <a:p>
            <a:pPr lvl="0"/>
            <a:r>
              <a:t>Hand labelling is slow.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Label ambiguity or label multiplicity occurs when multiple conflicting labels exist for a data instance.</a:t>
            </a:r>
          </a:p>
          <a:p>
            <a:pPr lvl="0"/>
            <a:r>
              <a:t>Label multiplicity may occur when labels are input by multiple annotators or data comes from different sources.</a:t>
            </a:r>
          </a:p>
          <a:p>
            <a:pPr lvl="0"/>
            <a:r>
              <a:t>Disagreements among annotators are common, particularly as the need for subject matter expertise increases.</a:t>
            </a:r>
          </a:p>
          <a:p>
            <a:pPr lvl="0"/>
            <a:r>
              <a:t>A potential solution is to have a clear problem definition and task guidance.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B244A-FC2B-6974-E7B5-1DDC102A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224A-E891-8434-A82F-57681EF0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4D4D-2926-D997-FDD1-B5D90608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Label Multiplicity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482183"/>
              </p:ext>
            </p:extLst>
          </p:nvPr>
        </p:nvGraphicFramePr>
        <p:xfrm>
          <a:off x="673100" y="2006600"/>
          <a:ext cx="10744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Annotator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#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[Darth Sidious], known simply as the Emperor, was a [Dark Lord of the Sith] who reigned over the galaxy as [Galactic Emperor of the First Galactic Empire].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[Darth Sidious], known simply as the [Emperor], was a [Dark Lord] of the [Sith] who reigned over the galaxy as [Galactic Emperor] of the [First Galactic Empire].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[Darth Sidious], known simply as the [Emperor], was a [Dark Lord of the Sith] who reigned over the galaxy as [Galactic Emperor of the First Galactic Empire].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95D54-2D41-A5E1-C8D9-201376DC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C382F-94C1-86E2-9792-A679F0C3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F9552-1562-9310-28A7-C928A701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Natural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t>Natural ground truth labels or natural labels occur when the system can automatically evaluate or partially predict.</a:t>
            </a:r>
          </a:p>
          <a:p>
            <a:pPr lvl="0"/>
            <a:r>
              <a:t>Examples: time travelled on a particular route on Google Maps, stock return, etc.</a:t>
            </a:r>
          </a:p>
          <a:p>
            <a:pPr lvl="0"/>
            <a:r>
              <a:t>Natural labels are inexpensive to obtain and motivate many ML projects.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t>Recommender systems are the prime example of natural labels: we will know if the recommendation was good, if it was acted on.</a:t>
            </a:r>
          </a:p>
          <a:p>
            <a:pPr lvl="0"/>
            <a:r>
              <a:t>Many tasks can be framed as recommendation tasks; for example, predicting an ad’s clickthrough rate can be reframed as recommending the best ads.</a:t>
            </a:r>
          </a:p>
          <a:p>
            <a:pPr lvl="0"/>
            <a:r>
              <a:t>Natural labels that are inferred from user behaviours like clicks and ratings are known as behavioural labels.</a:t>
            </a:r>
          </a:p>
          <a:p>
            <a:pPr lvl="0"/>
            <a:r>
              <a:t>Behavioural labels can be:</a:t>
            </a:r>
          </a:p>
          <a:p>
            <a:pPr lvl="1"/>
            <a:r>
              <a:t>Explicit labels are observed from user behaviour (click, upvote, rating, etc.)</a:t>
            </a:r>
          </a:p>
          <a:p>
            <a:pPr lvl="1"/>
            <a:r>
              <a:t>Implicit labels are inferred by non-behaviour, for example, ads that are not clicked.</a:t>
            </a:r>
          </a:p>
          <a:p>
            <a:pPr lvl="0"/>
            <a:r>
              <a:t>Inferring an implicit label depends on the feedback loop length, which is the time between serving a prediction and the feedback on it provided.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0733C-7378-9CE1-7A94-F691A562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97353-FB7F-6173-4599-2C4F660E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F73F3-1434-BF78-0CC6-50099BF7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Handling the Lack of Labels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003696"/>
              </p:ext>
            </p:extLst>
          </p:nvPr>
        </p:nvGraphicFramePr>
        <p:xfrm>
          <a:off x="673100" y="2016125"/>
          <a:ext cx="107442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59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Ground truths required?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479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Weak supervision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Leverages (often noisy) heuristics to generate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No, but a small number of labels are recommended to guide the development of heuristics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Semi- supervision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Leverages structural assumptions to generate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Yes, a small number of initial labels as seeds to generate more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581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Transfer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Leverages models pretrained on another task for your new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No for zero-shot learning. Yes for fine-tuning, though the number of ground truths required is often much smaller than what would be needed if you train the model from scratch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Active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Labels data samples that are most useful to your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AA6F2-A396-0858-D1C3-8F69A275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7F507-B166-630B-EE3C-1E12A04E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F9DE5-2D77-889C-9ED1-B9FC924B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Weak 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If hand labelling is costly, can we automate it?</a:t>
            </a:r>
          </a:p>
          <a:p>
            <a:pPr lvl="0"/>
            <a:r>
              <a:t>Weak supervision is built on heuristics that are codified using Labeling Functions (LF):</a:t>
            </a:r>
          </a:p>
          <a:p>
            <a:pPr lvl="1"/>
            <a:r>
              <a:t>Keyword heuristic.</a:t>
            </a:r>
          </a:p>
          <a:p>
            <a:pPr lvl="1"/>
            <a:r>
              <a:t>Regular expressions.</a:t>
            </a:r>
          </a:p>
          <a:p>
            <a:pPr lvl="1"/>
            <a:r>
              <a:t>Database lookup.</a:t>
            </a:r>
          </a:p>
          <a:p>
            <a:pPr lvl="1"/>
            <a:r>
              <a:t>Outputs of other models.</a:t>
            </a:r>
          </a:p>
          <a:p>
            <a:pPr lvl="0"/>
            <a:r>
              <a:t>LFs are combined, reweighted, and denoised to produce the labels.</a:t>
            </a:r>
          </a:p>
          <a:p>
            <a:pPr lvl="0"/>
            <a:r>
              <a:t>In principle, no hand labels are required. In practice, a few may be required to get a sense of the accuracy of LF.</a:t>
            </a:r>
          </a:p>
        </p:txBody>
      </p:sp>
      <p:pic>
        <p:nvPicPr>
          <p:cNvPr id="4" name="Picture 1" descr="./img/labeling_function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806700"/>
            <a:ext cx="46609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Combining LF (Huyen, 2022)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828932-EFFB-9579-CB28-6ACA9BC5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FA8DD4-AB7E-A2F3-3322-510336AC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FFE1EB-B81A-58BF-66EB-3FB9BD83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Semi-Supervision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Leverages structural assumptions to generate new labels based on a small set of initial labels.</a:t>
            </a:r>
          </a:p>
          <a:p>
            <a:pPr lvl="0"/>
            <a:r>
              <a:t>Useful when the number of labels is limited.</a:t>
            </a:r>
          </a:p>
          <a:p>
            <a:pPr lvl="0"/>
            <a:r>
              <a:t>Approach 1: self-training.</a:t>
            </a:r>
          </a:p>
          <a:p>
            <a:pPr lvl="1"/>
            <a:r>
              <a:t>Train a model on an existing set of labelled data.</a:t>
            </a:r>
          </a:p>
          <a:p>
            <a:pPr lvl="1"/>
            <a:r>
              <a:t>Make predictions for unlabeled samples; keep only the ones with high raw probability scores.4</a:t>
            </a:r>
          </a:p>
          <a:p>
            <a:pPr lvl="1"/>
            <a:r>
              <a:t>Train a new model on an expanded set of labels.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Approach 2: similarity.</a:t>
            </a:r>
          </a:p>
          <a:p>
            <a:pPr lvl="1"/>
            <a:r>
              <a:t>Assume that data samples that share similar characteristics share the same labels.</a:t>
            </a:r>
          </a:p>
          <a:p>
            <a:pPr lvl="1"/>
            <a:r>
              <a:t>Similarity is established by more complex methods (clustering, k-nn, etc.)</a:t>
            </a:r>
          </a:p>
          <a:p>
            <a:pPr lvl="0"/>
            <a:r>
              <a:t>Approach 3: perturbation.</a:t>
            </a:r>
          </a:p>
          <a:p>
            <a:pPr lvl="1"/>
            <a:r>
              <a:t>Assume that small perturbations to a sample do not change its label.</a:t>
            </a:r>
          </a:p>
          <a:p>
            <a:pPr lvl="1"/>
            <a:r>
              <a:t>Apply small perturbations to your training instances to obtain new training instances.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5C558-6841-1B34-31BB-FCD7A9AD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C41A2-803D-D11F-7EA8-A345A56B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92A2A-8603-5699-A0BE-15380D61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Class Imbalance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3B640-4B9C-C42F-F739-94D79C7D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DAFB0-9013-D3D6-1CC0-9477C3AC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B7F4-CBFE-DF99-3195-6CD0972F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Class Imbalance?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Class imbalance occurs when one or more classes have significantly lower proportions in the data than other classes.</a:t>
            </a:r>
          </a:p>
          <a:p>
            <a:pPr lvl="0"/>
            <a:r>
              <a:t>The majority class dominates, but interest is generally in the minority class (e.g., default, fraud, or market crash).</a:t>
            </a:r>
          </a:p>
          <a:p>
            <a:pPr lvl="0"/>
            <a:r>
              <a:t>Models trained on imbalanced data will tend to be under-fitted; they will not be able to classify the minority class successfully.</a:t>
            </a:r>
          </a:p>
          <a:p>
            <a:pPr lvl="0"/>
            <a:r>
              <a:t>ML (particularly deep learning) works well when the class distribution is balanced. At the same time, performance decreases with class imbalance because:</a:t>
            </a:r>
          </a:p>
          <a:p>
            <a:pPr lvl="1"/>
            <a:r>
              <a:t>There is insufficient signal for the model to learn to detect the minority class.</a:t>
            </a:r>
          </a:p>
          <a:p>
            <a:pPr lvl="1"/>
            <a:r>
              <a:t>It is easier for a model to find a suboptimal solution by exploiting a simple heuristic instead of learning anything useful about the underlying pattern.</a:t>
            </a:r>
          </a:p>
          <a:p>
            <a:pPr lvl="1"/>
            <a:r>
              <a:t>Asymmetric costs of error.</a:t>
            </a:r>
          </a:p>
          <a:p>
            <a:pPr lvl="0"/>
            <a:r>
              <a:t>Class imbalance is the norm in many subject domains.</a:t>
            </a:r>
          </a:p>
          <a:p>
            <a:pPr lvl="0"/>
            <a:r>
              <a:t>To handle class imbalance:</a:t>
            </a:r>
          </a:p>
          <a:p>
            <a:pPr lvl="1"/>
            <a:r>
              <a:t>Choose the right performance metric.</a:t>
            </a:r>
          </a:p>
          <a:p>
            <a:pPr lvl="1"/>
            <a:r>
              <a:t>Data-level methods: change the data distribution to reduce the imbalance.</a:t>
            </a:r>
          </a:p>
          <a:p>
            <a:pPr lvl="1"/>
            <a:r>
              <a:t>Algorithm level methods: change the learning method to make it more robust to class imbalance.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3B90B-6FF4-698C-0955-06B7DA32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46B2-4AFC-213F-4C49-ACF89DF8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E722-A988-4E01-59CD-6A836E33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Performance Metrics</a:t>
            </a:r>
          </a:p>
        </p:txBody>
      </p:sp>
      <p:pic>
        <p:nvPicPr>
          <p:cNvPr id="3" name="Picture 1" descr="./img/confusion_matrix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92400"/>
            <a:ext cx="46609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./img/perf_metric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07100" y="2768600"/>
            <a:ext cx="46609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01A93-413E-1CA4-1DBB-8642DE0A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108F5-8907-648A-1724-C09458F2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6931D-D35C-27A1-ED39-A6FE86F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D8E1-C7FF-4805-0861-4861408E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C4277-48EC-BF0C-74B9-C93544D4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B1CE6-8E47-9FF5-E296-5AF71400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Probabilities Carry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t>Class probabilities offer more information about model predictions than the simple class value.</a:t>
            </a:r>
          </a:p>
          <a:p>
            <a:pPr lvl="0"/>
            <a:r>
              <a:t>Given class probabilities, one could decide to predict a class by comparing them to a threshold.</a:t>
            </a:r>
          </a:p>
          <a:p>
            <a:pPr lvl="0"/>
            <a:r>
              <a:t>A Receiver Operating Characteristic (ROC) curve shows the relationship between the True Positive Rate (TPR) and the False Positive Rate (FPR) for a variety of thresholds.</a:t>
            </a:r>
          </a:p>
          <a:p>
            <a:pPr lvl="0"/>
            <a:r>
              <a:t>A greater Area Under the ROC Curve (AUC ROC) indicates a better model: AUC ROC can be interpreted as the probability that the classifier ranks a randomly chosen positive instance above a randomly chosen negative one.</a:t>
            </a:r>
          </a:p>
          <a:p>
            <a:pPr lvl="0"/>
            <a:r>
              <a:t>AUC ROC measures the ranking order of a model’s prediction: it is useful when costs are unavailable and class distributions are unknown.</a:t>
            </a:r>
          </a:p>
        </p:txBody>
      </p:sp>
      <p:pic>
        <p:nvPicPr>
          <p:cNvPr id="4" name="Picture 1" descr="./img/roc_curve_comparis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247900"/>
            <a:ext cx="46609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B4FE-FD41-6B96-7F93-3972407D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A0F86-3CD6-8813-3EBC-814AF94E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19A92-3B52-6A32-8047-D40EABDE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Cross-entropy, Negative Log-Loss, and Log-Likelihood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lvl="0"/>
                <a:r>
                  <a:t>Log loss or cross-entropy loss is a performance metric that quantifies the difference between predicted and actual probabilities.</a:t>
                </a:r>
              </a:p>
              <a:p>
                <a:pPr lvl="0"/>
                <a:r>
                  <a:t>In a two-class setting, it is given by: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+ Formulation is related to maximum likelihood: minimizing negative log-likelihood is the “same” as minimizing log loss.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84" t="-9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Assume the actual value is 1.</a:t>
            </a:r>
          </a:p>
          <a:p>
            <a:pPr lvl="0"/>
            <a:r>
              <a:t>If the model is confident and correctly predicted 0.9, then </a:t>
            </a:r>
            <a:r>
              <a:rPr>
                <a:latin typeface="Courier"/>
              </a:rPr>
              <a:t>Loss = -(1*log(0.9)) = 0.10536</a:t>
            </a:r>
          </a:p>
          <a:p>
            <a:pPr lvl="0"/>
            <a:r>
              <a:t>If the model is unsure and predicted 0.5, then </a:t>
            </a:r>
            <a:r>
              <a:rPr>
                <a:latin typeface="Courier"/>
              </a:rPr>
              <a:t>Loss = -(1*log(0.5)) = 0.6931</a:t>
            </a:r>
            <a:r>
              <a:t>.</a:t>
            </a:r>
          </a:p>
          <a:p>
            <a:pPr lvl="0"/>
            <a:r>
              <a:t>If the model is confident but incorrectly predicted 0.1, then </a:t>
            </a:r>
            <a:r>
              <a:rPr>
                <a:latin typeface="Courier"/>
              </a:rPr>
              <a:t>Loss = -(1*log(0.1)) = 2.0258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9888-A630-3224-DDAA-5BBCD997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02A81-0DB1-35FA-0F31-58AA77B7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7AA3B-0E6C-1EE6-51CA-F184A13B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Some models can optimize a cost or loss function that differentiates for specific types of errors.</a:t>
            </a:r>
          </a:p>
          <a:p>
            <a:pPr lvl="0"/>
            <a:r>
              <a:t>In some instances, one can assume that misclassifying minority events (false negatives) is more costly than incorrectly predicting non-events (false positives).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t>Relative cost or class weights can be determined by</a:t>
                </a:r>
              </a:p>
              <a:p>
                <a:pPr lvl="1"/>
                <a:r>
                  <a:t>Consulting a Cost Specialist or Subject Matter Expert</a:t>
                </a:r>
              </a:p>
              <a:p>
                <a:pPr lvl="1"/>
                <a:r>
                  <a:t>Balance function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𝑠𝑎𝑚𝑝𝑙𝑒𝑠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𝑐𝑙𝑎𝑠𝑠𝑒𝑠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𝑁𝑦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99" t="-12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49738-20FE-1A6A-CEBE-86F26DA5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D83E3-9554-9A8F-097A-31E41F00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B976F-7DCC-6202-46DF-D02E54DA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Weights and Performance</a:t>
            </a:r>
          </a:p>
        </p:txBody>
      </p:sp>
      <p:pic>
        <p:nvPicPr>
          <p:cNvPr id="3" name="Picture 1" descr="./img/performance_class_weigh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146300"/>
            <a:ext cx="46609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Class weights (unequal costs) can affect model parameters and performance.</a:t>
            </a:r>
          </a:p>
          <a:p>
            <a:pPr lvl="0"/>
            <a:r>
              <a:t>Not every model will be equally affected by class weight strategies.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A0CD2-8AED-6BD7-32F5-8543E0D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E8834-15EB-3C39-AE1B-F5F7004B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51723-A5AF-8D3F-6F63-83C42EEF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SMOTE: Synthetic Minority Oversampling TEchnique</a:t>
            </a:r>
          </a:p>
          <a:p>
            <a:pPr lvl="1"/>
            <a:r>
              <a:t>Creates new instances based on random linear combinations of existing cases.</a:t>
            </a:r>
          </a:p>
          <a:p>
            <a:pPr lvl="0"/>
            <a:r>
              <a:t>ADASYN: Adaptive Synthetic Sampling Method</a:t>
            </a:r>
          </a:p>
          <a:p>
            <a:pPr lvl="1"/>
            <a:r>
              <a:t>Similar to SMOTE, but new instances are generated based on density.</a:t>
            </a:r>
          </a:p>
          <a:p>
            <a:pPr lvl="0"/>
            <a:r>
              <a:t>With the availability of conformal prediction and advanced ML methods, synthetic oversampling is challenging to justify.</a:t>
            </a:r>
          </a:p>
        </p:txBody>
      </p:sp>
      <p:pic>
        <p:nvPicPr>
          <p:cNvPr id="4" name="Picture 1" descr="./img/smote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832100"/>
            <a:ext cx="46609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</a:t>
            </a:r>
            <a:r>
              <a:rPr>
                <a:hlinkClick r:id="rId3"/>
              </a:rPr>
              <a:t>Source</a:t>
            </a:r>
            <a:r>
              <a:rPr lang="en-US">
                <a:hlinkClick r:id="rId3"/>
              </a:rPr>
              <a:t>)</a:t>
            </a:r>
            <a:endParaRPr>
              <a:hlinkClick r:id="rId3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203FB3-838B-A004-3BBC-2F7BEE9B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042CB5-0284-62C8-5556-1CA14160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ED60A7-6042-833D-B3A2-7177E15B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3.1 Working with Training Data</a:t>
            </a:r>
          </a:p>
          <a:p>
            <a:pPr lvl="0"/>
            <a:r>
              <a:t>Sampling</a:t>
            </a:r>
          </a:p>
          <a:p>
            <a:pPr lvl="0"/>
            <a:r>
              <a:t>Labeling</a:t>
            </a:r>
          </a:p>
          <a:p>
            <a:pPr lvl="0"/>
            <a:r>
              <a:t>Class Imbalance</a:t>
            </a:r>
          </a:p>
          <a:p>
            <a:pPr lvl="0"/>
            <a:r>
              <a:t>Data Augmentation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3.2 A Training Pipeline</a:t>
            </a:r>
          </a:p>
          <a:p>
            <a:pPr lvl="0"/>
            <a:r>
              <a:t>Sampling in Python.</a:t>
            </a:r>
          </a:p>
          <a:p>
            <a:pPr lvl="0"/>
            <a:r>
              <a:t>An initial training pipeline.</a:t>
            </a:r>
          </a:p>
          <a:p>
            <a:pPr lvl="0"/>
            <a:r>
              <a:t>Modularizing the training pipeline.</a:t>
            </a:r>
          </a:p>
          <a:p>
            <a:pPr lvl="0"/>
            <a:r>
              <a:t>Decoupling settings, parameters, data, code, and results.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85F6F-F809-12EA-BCB1-A9A33168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600EF-6C76-9ED7-6759-0CA7DFF8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1CC5E-2D39-8412-C0EE-91609D82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About These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These notes are based on Chapter 4 of </a:t>
            </a:r>
            <a:r>
              <a:rPr i="1">
                <a:hlinkClick r:id="rId2"/>
              </a:rPr>
              <a:t>Designing Machine Learning Systems</a:t>
            </a:r>
            <a:r>
              <a:t>, by </a:t>
            </a:r>
            <a:r>
              <a:rPr>
                <a:hlinkClick r:id="rId3"/>
              </a:rPr>
              <a:t>Chip Huyen</a:t>
            </a:r>
            <a:r>
              <a:t>.</a:t>
            </a:r>
          </a:p>
        </p:txBody>
      </p:sp>
      <p:pic>
        <p:nvPicPr>
          <p:cNvPr id="4" name="Picture 1" descr="../img/book_cover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07100" y="499533"/>
            <a:ext cx="4660900" cy="585893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54F8A-D5B1-68EB-7075-62FE8692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4E3F-6218-8B02-7D10-64AB0294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6002-11B4-C196-1A22-B7E53C58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Sampling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8A3E1-BB29-D70D-38ED-9922804B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832E4-E2DD-71DD-FB65-F802D8D3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1AE94-9C7C-BE18-CC42-CFE59D9A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Sampling is embedded across the ML lifecycle: data exploration, train/validation/test split, etc.</a:t>
            </a:r>
          </a:p>
          <a:p>
            <a:pPr lvl="0"/>
            <a:r>
              <a:t>Sometimes, sampling is necessary:</a:t>
            </a:r>
          </a:p>
          <a:p>
            <a:pPr lvl="1"/>
            <a:r>
              <a:t>We cannot access all possible data in the real world.</a:t>
            </a:r>
          </a:p>
          <a:p>
            <a:pPr lvl="1"/>
            <a:r>
              <a:t>Using all data is unfeasible, costly, or otherwise impractical.</a:t>
            </a:r>
          </a:p>
          <a:p>
            <a:pPr lvl="1"/>
            <a:r>
              <a:t>Accomplish a task faster and cheaper: experiment with a new model, explore data,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There are two families of sampling:</a:t>
            </a:r>
          </a:p>
          <a:p>
            <a:pPr lvl="0"/>
            <a:r>
              <a:t>Nonprobability sampling.</a:t>
            </a:r>
          </a:p>
          <a:p>
            <a:pPr lvl="0"/>
            <a:r>
              <a:t>Random sampling.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1606D-AD88-2516-D7F4-26B59554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00C05-9474-0D3E-15BE-6EA4EE3E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35DB7-5CCD-1862-FA43-D455DD56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Nonprobability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Generally, selecting data to train ML methods using this family of sampling methods is a bad idea, but some of them are popular.</a:t>
            </a:r>
          </a:p>
          <a:p>
            <a:pPr lvl="0"/>
            <a:r>
              <a:t>Convenience sampling</a:t>
            </a:r>
          </a:p>
          <a:p>
            <a:pPr lvl="1"/>
            <a:r>
              <a:t>Select data based on their availability.</a:t>
            </a:r>
          </a:p>
          <a:p>
            <a:pPr lvl="1"/>
            <a:r>
              <a:t>Popular and convenient: fast, inexpensive, practical.</a:t>
            </a:r>
          </a:p>
          <a:p>
            <a:pPr lvl="1"/>
            <a:r>
              <a:t>Not scientific and does not offer guarantees.</a:t>
            </a:r>
          </a:p>
          <a:p>
            <a:pPr lvl="0"/>
            <a:r>
              <a:t>Snowball sampling</a:t>
            </a:r>
          </a:p>
          <a:p>
            <a:pPr lvl="1"/>
            <a:r>
              <a:t>Future samples are selected based on existing samples.</a:t>
            </a:r>
          </a:p>
          <a:p>
            <a:pPr lvl="1"/>
            <a:r>
              <a:t>Sampling in social media (or other) networks: select a base sample of accounts, then expand the sample by adding the accounts they follow, and so 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Judgement sampling</a:t>
            </a:r>
          </a:p>
          <a:p>
            <a:pPr lvl="1"/>
            <a:r>
              <a:t>Experts decide what samples to include.</a:t>
            </a:r>
          </a:p>
          <a:p>
            <a:pPr lvl="1"/>
            <a:r>
              <a:t>AKA: risk-based, SME, subjective, etc.</a:t>
            </a:r>
          </a:p>
          <a:p>
            <a:pPr lvl="0"/>
            <a:r>
              <a:t>Quota sampling</a:t>
            </a:r>
          </a:p>
          <a:p>
            <a:pPr lvl="1"/>
            <a:r>
              <a:t>Select samples based on predefined and heuristic quotas.</a:t>
            </a:r>
          </a:p>
          <a:p>
            <a:pPr lvl="1"/>
            <a:r>
              <a:t>Example: select 100 responses from all age groups without considering the proportional representation of age groups.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D68A-D62C-4BAA-08EF-17314E74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42030-FE0F-6D67-257C-2F769EB8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97FBB-356D-1F87-09BA-7047E026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t>Simple Random Sampling</a:t>
            </a:r>
          </a:p>
          <a:p>
            <a:pPr lvl="1"/>
            <a:r>
              <a:t>All potential samples in the population have equal probabilities of being selected.</a:t>
            </a:r>
          </a:p>
          <a:p>
            <a:pPr lvl="1"/>
            <a:r>
              <a:t>Advantage: Easy to implement.</a:t>
            </a:r>
          </a:p>
          <a:p>
            <a:pPr lvl="1"/>
            <a:r>
              <a:t>Disadvantage: Rare categories of data may not appear in the selection: if a class appears in 0.01% of the data and we randomly select 1% of the population, we may not get a representation of this minority class.</a:t>
            </a:r>
          </a:p>
          <a:p>
            <a:pPr lvl="0"/>
            <a:r>
              <a:t>Stratified Sampling</a:t>
            </a:r>
          </a:p>
          <a:p>
            <a:pPr lvl="1"/>
            <a:r>
              <a:t>First, divide the population into groups we care about, then sample from each group separately.</a:t>
            </a:r>
          </a:p>
          <a:p>
            <a:pPr lvl="1"/>
            <a:r>
              <a:t>Each group is called a </a:t>
            </a:r>
            <a:r>
              <a:rPr i="1"/>
              <a:t>stratum</a:t>
            </a:r>
            <a:r>
              <a:t> and this method is called </a:t>
            </a:r>
            <a:r>
              <a:rPr i="1"/>
              <a:t>stratified sampling</a:t>
            </a:r>
            <a:r>
              <a:t>.</a:t>
            </a:r>
          </a:p>
          <a:p>
            <a:pPr lvl="1"/>
            <a:r>
              <a:t>Advantage: the distribution of groups in the population is reflected in the sample.</a:t>
            </a:r>
          </a:p>
          <a:p>
            <a:pPr lvl="1"/>
            <a:r>
              <a:t>Particularly important for selecting training, validation, and test sets.</a:t>
            </a:r>
          </a:p>
          <a:p>
            <a:pPr lvl="1"/>
            <a:r>
              <a:t>This method is only sometimes possible (multilabel cases, for example, may not be treated).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t>Weighted Sampling</a:t>
            </a:r>
          </a:p>
          <a:p>
            <a:pPr lvl="1"/>
            <a:r>
              <a:t>Each sample is given a weight, determining the probability of being selected.</a:t>
            </a:r>
          </a:p>
          <a:p>
            <a:pPr lvl="1"/>
            <a:r>
              <a:t>This method allows us to leverage domain expertise.</a:t>
            </a:r>
          </a:p>
          <a:p>
            <a:pPr lvl="1"/>
            <a:r>
              <a:t>Can be used to adjust samples that are coming from a different distribution than the original data:</a:t>
            </a:r>
          </a:p>
          <a:p>
            <a:pPr lvl="2"/>
            <a:r>
              <a:t>Assume the data contains 25% red samples and 75% blue samples.</a:t>
            </a:r>
          </a:p>
          <a:p>
            <a:pPr lvl="2"/>
            <a:r>
              <a:t>We know the actual distribution is closer to 50% red and 50% blue.</a:t>
            </a:r>
          </a:p>
          <a:p>
            <a:pPr lvl="2"/>
            <a:r>
              <a:t>We can apply red weights that are three times higher than blue weights.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4733B-64DA-EE09-346D-BE9FDFE4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65046-EB9E-CF02-C1EB-83EDD485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1EFD0-2D19-9C5A-8226-C214D9FE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Reservoir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t>Useful for streaming data where the concept of “universe” is difficult to implement.</a:t>
            </a:r>
          </a:p>
          <a:p>
            <a:pPr lvl="0"/>
            <a:r>
              <a:t>Motivation: we want samples from a Tweeter feed with equal probability.</a:t>
            </a:r>
          </a:p>
          <a:p>
            <a:pPr lvl="0"/>
            <a:r>
              <a:t>Objectives:</a:t>
            </a:r>
          </a:p>
          <a:p>
            <a:pPr lvl="1"/>
            <a:r>
              <a:t>Every tweet has an equal probability of being selected.</a:t>
            </a:r>
          </a:p>
          <a:p>
            <a:pPr lvl="1"/>
            <a:r>
              <a:t>You can stop the algorithm at any time, and the tweets are sampled with the correct probability.</a:t>
            </a:r>
          </a:p>
          <a:p>
            <a:pPr lvl="0"/>
            <a:r>
              <a:t>Reservoir sampling:</a:t>
            </a:r>
          </a:p>
          <a:p>
            <a:pPr lvl="1"/>
            <a:r>
              <a:t>Put the first k elements into the reservoir.</a:t>
            </a:r>
          </a:p>
          <a:p>
            <a:pPr lvl="1"/>
            <a:r>
              <a:t>For each incoming nth element, generate a random number i such that 1 ≤ i ≤ n.</a:t>
            </a:r>
          </a:p>
          <a:p>
            <a:pPr lvl="1"/>
            <a:r>
              <a:t>If 1 ≤ i ≤ k: replace the ith element in the reservoir with the nth element. Else, do nothing.</a:t>
            </a:r>
          </a:p>
          <a:p>
            <a:pPr lvl="0"/>
            <a:r>
              <a:t>Each incoming nth element has a k/n probability of being in the reservoir.</a:t>
            </a:r>
          </a:p>
        </p:txBody>
      </p:sp>
      <p:pic>
        <p:nvPicPr>
          <p:cNvPr id="4" name="Picture 1" descr="./img/reservoi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3124200"/>
            <a:ext cx="4660900" cy="99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Reservoir Sampling (Huyen, 2021)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C9EC70-566E-DDEA-A274-4D95ECF5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Februrary 2024</a:t>
            </a:r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85134E-4599-8BC7-B7CE-38134F89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3 - Working with Training Data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30390C-1DC7-9BF6-1ACB-0B061354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2300</Words>
  <Application>Microsoft Office PowerPoint</Application>
  <PresentationFormat>Widescreen</PresentationFormat>
  <Paragraphs>262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</vt:lpstr>
      <vt:lpstr>Courier New</vt:lpstr>
      <vt:lpstr>Wingdings</vt:lpstr>
      <vt:lpstr>Metropolitan</vt:lpstr>
      <vt:lpstr>Working with Training Data</vt:lpstr>
      <vt:lpstr>Introduction</vt:lpstr>
      <vt:lpstr>Agenda</vt:lpstr>
      <vt:lpstr>About These Notes</vt:lpstr>
      <vt:lpstr>Sampling</vt:lpstr>
      <vt:lpstr>Why Sample?</vt:lpstr>
      <vt:lpstr>Nonprobability Sampling</vt:lpstr>
      <vt:lpstr>Random Sampling</vt:lpstr>
      <vt:lpstr>Reservoir Sampling</vt:lpstr>
      <vt:lpstr>Labeling</vt:lpstr>
      <vt:lpstr>Hand Labels</vt:lpstr>
      <vt:lpstr>Examples of Label Multiplicity</vt:lpstr>
      <vt:lpstr>Natural Labels</vt:lpstr>
      <vt:lpstr>Handling the Lack of Labels</vt:lpstr>
      <vt:lpstr>Weak Supervision</vt:lpstr>
      <vt:lpstr>Semi-Supervision</vt:lpstr>
      <vt:lpstr>Class Imbalance</vt:lpstr>
      <vt:lpstr>What is Class Imbalance?</vt:lpstr>
      <vt:lpstr>Performance Metrics</vt:lpstr>
      <vt:lpstr>Class Probabilities Carry Information</vt:lpstr>
      <vt:lpstr>Cross-entropy, Negative Log-Loss, and Log-Likelihood</vt:lpstr>
      <vt:lpstr>Class Weights</vt:lpstr>
      <vt:lpstr>Class Weights and Performance</vt:lpstr>
      <vt:lpstr>SMOTE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Training Data</dc:title>
  <dc:creator>Jesús Calderón</dc:creator>
  <cp:keywords/>
  <cp:lastModifiedBy>Jesus Calderon</cp:lastModifiedBy>
  <cp:revision>2</cp:revision>
  <dcterms:created xsi:type="dcterms:W3CDTF">2024-02-09T04:49:45Z</dcterms:created>
  <dcterms:modified xsi:type="dcterms:W3CDTF">2024-02-09T04:58:35Z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