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42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08"/>
          <a:sy d="100" n="108"/>
        </p:scale>
        <p:origin x="594" y="7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6" Type="http://schemas.openxmlformats.org/officeDocument/2006/relationships/theme" Target="theme/theme1.xml" /><Relationship Id="rId2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4" Type="http://schemas.openxmlformats.org/officeDocument/2006/relationships/presProps" Target="presProps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b="0" sz="103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120" sz="40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30188" latinLnBrk="0" marL="230188" rtl="0">
        <a:lnSpc>
          <a:spcPct val="114000"/>
        </a:lnSpc>
        <a:spcBef>
          <a:spcPts val="13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30188" latinLnBrk="0" marL="346075" rtl="0">
        <a:lnSpc>
          <a:spcPct val="114000"/>
        </a:lnSpc>
        <a:spcBef>
          <a:spcPts val="600"/>
        </a:spcBef>
        <a:buFont charset="0" panose="02070309020205020404" pitchFamily="49" typeface="Courier New"/>
        <a:buChar char="o"/>
        <a:defRPr kern="1200" sz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01613" latinLnBrk="0" marL="547688" rtl="0">
        <a:lnSpc>
          <a:spcPct val="114000"/>
        </a:lnSpc>
        <a:spcBef>
          <a:spcPts val="600"/>
        </a:spcBef>
        <a:buFont charset="2" panose="05000000000000000000" pitchFamily="2" typeface="Wingdings"/>
        <a:buChar char="§"/>
        <a:defRPr i="1" kern="1200" sz="11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38113" latinLnBrk="0" marL="822325" rtl="0">
        <a:lnSpc>
          <a:spcPct val="114000"/>
        </a:lnSpc>
        <a:spcBef>
          <a:spcPts val="600"/>
        </a:spcBef>
        <a:buFont charset="2" panose="05000000000000000000" pitchFamily="2" typeface="Wingdings"/>
        <a:buChar char="q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563" latinLnBrk="0" marL="1096963" rtl="0">
        <a:lnSpc>
          <a:spcPct val="114000"/>
        </a:lnSpc>
        <a:spcBef>
          <a:spcPts val="600"/>
        </a:spcBef>
        <a:buFont charset="2" panose="05000000000000000000" pitchFamily="2" typeface="Wingdings"/>
        <a:buChar char="v"/>
        <a:defRPr kern="1200" sz="1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ajpurkar.github.io/SQuAD-explorer/" TargetMode="Externa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huyenchip.com/books/" TargetMode="External" /><Relationship Id="rId3" Type="http://schemas.openxmlformats.org/officeDocument/2006/relationships/hyperlink" Target="https://huyenchip.com/" TargetMode="External" /><Relationship Id="rId4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scikit-learn.org/stable/auto_examples/model_selection/plot_learning_curve.html" TargetMode="Externa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Production</a:t>
            </a:r>
            <a:br/>
            <a:br/>
            <a:r>
              <a:rPr/>
              <a:t>Jesús Calderón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Wisdom of the Crowds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“Aggregating the judgment of many consistently beats the accuracy of the average member of the group, and is often as startlingly accurate […] In fact, in any group there are likely to be individuals who beat the group. But those bull’s-eye guesses typically say more about the power of luck […] than about the skill of the guesser. That becomes clear when the exercise is repeated many times.”</a:t>
            </a:r>
          </a:p>
          <a:p>
            <a:pPr lvl="0" indent="0" marL="0">
              <a:buNone/>
            </a:pPr>
            <a:r>
              <a:rPr/>
              <a:t>(Tetlock and Gardner, 2015)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Ensembles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Ensemble methods are less favored in production because ensembles are more complex to deploy and harder to maintain.</a:t>
            </a:r>
          </a:p>
          <a:p>
            <a:pPr lvl="0"/>
            <a:r>
              <a:rPr/>
              <a:t>Common in tasks where small performance boosts can lead to huge financial gain, such as predicting the click-through rate for ads.</a:t>
            </a:r>
          </a:p>
          <a:p>
            <a:pPr lvl="0"/>
            <a:r>
              <a:rPr/>
              <a:t>Ensembles perform better when underlying classifiers are uncorrelated.</a:t>
            </a:r>
          </a:p>
        </p:txBody>
      </p:sp>
      <p:pic>
        <p:nvPicPr>
          <p:cNvPr descr="./img/squad_perform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32600" y="1993900"/>
            <a:ext cx="3022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Solutions on SQuAD 2.0 ( </a:t>
            </a:r>
            <a:r>
              <a:rPr>
                <a:hlinkClick r:id="rId3"/>
              </a:rPr>
              <a:t>source</a:t>
            </a:r>
            <a:r>
              <a:rPr/>
              <a:t> 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Possible Outcomes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  <a:gridCol w="3581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Outputs of three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Ensemble’s 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 three are correct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 * 0.7 * 0.7 = 0.343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Correct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Only two are correct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(0.7 * 0.7 * 0.3) * 3 = 0.441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Correct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Only one is correct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(0.3 * 0.3 * 0.7) * 3 = 0.189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Wrong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None are correct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 * 0.3 * 0.3 = 0.027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Wrong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(Huyen, 2021)</a:t>
            </a:r>
          </a:p>
          <a:p>
            <a:pPr lvl="0" indent="0" marL="0">
              <a:buNone/>
            </a:pPr>
            <a:r>
              <a:rPr/>
              <a:t>(Huyen,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Bagging (bootstrap aggregating) is designed to improve the training stability and accuracy of ML algorithms.</a:t>
            </a:r>
          </a:p>
          <a:p>
            <a:pPr lvl="0"/>
            <a:r>
              <a:rPr/>
              <a:t>Reduces variance and helps avoid overfitting; it improves unstable methods (e.g., tree-based methods)</a:t>
            </a:r>
          </a:p>
          <a:p>
            <a:pPr lvl="0"/>
            <a:r>
              <a:rPr/>
              <a:t>Outline:</a:t>
            </a:r>
          </a:p>
          <a:p>
            <a:pPr lvl="1"/>
            <a:r>
              <a:rPr/>
              <a:t>Given a data set, create n data sets by sampling with replacement (bootstrap).</a:t>
            </a:r>
          </a:p>
          <a:p>
            <a:pPr lvl="1"/>
            <a:r>
              <a:rPr/>
              <a:t>Train classification or regression model on each bootstrap.</a:t>
            </a:r>
          </a:p>
          <a:p>
            <a:pPr lvl="1"/>
            <a:r>
              <a:rPr/>
              <a:t>If classification, decide by majority vote; if regression, use the mean result.</a:t>
            </a:r>
          </a:p>
          <a:p>
            <a:pPr lvl="0"/>
            <a:r>
              <a:rPr/>
              <a:t>Sampling with replacement ensures that each bootstrap is created independently from its peers.</a:t>
            </a:r>
          </a:p>
          <a:p>
            <a:pPr lvl="0" indent="0" marL="0">
              <a:buNone/>
            </a:pPr>
            <a:r>
              <a:rPr/>
              <a:t>::: ::::::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Boosting</a:t>
            </a:r>
          </a:p>
        </p:txBody>
      </p:sp>
      <p:pic>
        <p:nvPicPr>
          <p:cNvPr descr="./img/boost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09800"/>
            <a:ext cx="46609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(Huyen, 2021)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Family of iterative ensamble algorithms that convert weak learners to strong ones.</a:t>
            </a:r>
          </a:p>
          <a:p>
            <a:pPr lvl="0"/>
            <a:r>
              <a:rPr/>
              <a:t>Outline:</a:t>
            </a:r>
          </a:p>
          <a:p>
            <a:pPr lvl="1"/>
            <a:r>
              <a:rPr/>
              <a:t>Each learner is trained on the same set of samples, but the samples are weighted differently in each iteration.</a:t>
            </a:r>
          </a:p>
          <a:p>
            <a:pPr lvl="1"/>
            <a:r>
              <a:rPr/>
              <a:t>Future weak learners focus more on the examples that previous weak lerners misclassified.</a:t>
            </a:r>
          </a:p>
          <a:p>
            <a:pPr lvl="0"/>
            <a:r>
              <a:rPr/>
              <a:t>Examples: Gradient Boosting Machine (GBM), XGBoost, and LightGBM.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Outline:</a:t>
            </a:r>
          </a:p>
          <a:p>
            <a:pPr lvl="1"/>
            <a:r>
              <a:rPr/>
              <a:t>Create base learners from the training data.</a:t>
            </a:r>
          </a:p>
          <a:p>
            <a:pPr lvl="1"/>
            <a:r>
              <a:rPr/>
              <a:t>Create a metalearner that combines the outputs of the base learners to output predictions.</a:t>
            </a:r>
          </a:p>
        </p:txBody>
      </p:sp>
      <p:pic>
        <p:nvPicPr>
          <p:cNvPr descr="./img/stack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46800" y="1993900"/>
            <a:ext cx="4381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(Huyen, 2021)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Experiment Tracking and Versioning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process of tracking the progress and results of an experiment is called experiment tracking.</a:t>
            </a:r>
          </a:p>
          <a:p>
            <a:pPr lvl="0"/>
            <a:r>
              <a:rPr/>
              <a:t>ML Flow and Weights &amp; Balances are experiment tracking tools.</a:t>
            </a:r>
          </a:p>
          <a:p>
            <a:pPr lvl="0"/>
            <a:r>
              <a:rPr/>
              <a:t>At a minimum, track performance (loss) and time (speed).</a:t>
            </a:r>
          </a:p>
          <a:p>
            <a:pPr lvl="0"/>
            <a:r>
              <a:rPr/>
              <a:t>Values over time of any parameter and hyperparameter whose changes can affect model performance.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Model performance metrics : on all nontest splits like accuracy, F1, perplexity.</a:t>
            </a:r>
          </a:p>
          <a:p>
            <a:pPr lvl="0"/>
            <a:r>
              <a:rPr/>
              <a:t>Loss curve: train split and each of the eval splits.</a:t>
            </a:r>
          </a:p>
          <a:p>
            <a:pPr lvl="0"/>
            <a:r>
              <a:rPr/>
              <a:t>Log of corresponding sample, prediction, and ground truth labels.</a:t>
            </a:r>
          </a:p>
          <a:p>
            <a:pPr lvl="0"/>
            <a:r>
              <a:rPr/>
              <a:t>Speed of the model: number of steps per second or number of tokens processed per second.</a:t>
            </a:r>
          </a:p>
          <a:p>
            <a:pPr lvl="0"/>
            <a:r>
              <a:rPr/>
              <a:t>System performance metrics: memory, CPU, GPU.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process of logging all the details of an experiment for the purpose of possibly recreating it later or comparing it with other experiements is called versioning.</a:t>
            </a:r>
          </a:p>
          <a:p>
            <a:pPr lvl="0"/>
            <a:r>
              <a:rPr/>
              <a:t>DVC versioning tool that also provides some experiement tracking.</a:t>
            </a:r>
          </a:p>
          <a:p>
            <a:pPr lvl="0"/>
            <a:r>
              <a:rPr/>
              <a:t>ML models in production are part code and part data.</a:t>
            </a:r>
          </a:p>
          <a:p>
            <a:pPr lvl="0"/>
            <a:r>
              <a:rPr/>
              <a:t>Code versioning has more or less become a standard in the industry.</a:t>
            </a:r>
          </a:p>
          <a:p>
            <a:pPr lvl="0"/>
            <a:r>
              <a:rPr/>
              <a:t>Data versioning is not standard.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Code versioning tools allow to switch between version of the codebase by keeping copies of all the old files. Data may be too large for duplication to be feasible.</a:t>
            </a:r>
          </a:p>
          <a:p>
            <a:pPr lvl="0"/>
            <a:r>
              <a:rPr/>
              <a:t>Code versioning tools allow several people to work on the same code at the same time by replicating locally. Data may be too large, as well.</a:t>
            </a:r>
          </a:p>
          <a:p>
            <a:pPr lvl="0"/>
            <a:r>
              <a:rPr/>
              <a:t>What is a diff when versioning data? DVC, for example, only checks in changes in checksum.</a:t>
            </a:r>
          </a:p>
          <a:p>
            <a:pPr lvl="0"/>
            <a:r>
              <a:rPr/>
              <a:t>Compliance with GDPR may also be problematic if full history of data is kept.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5.1 Model Development and Offline Evaluation</a:t>
            </a:r>
          </a:p>
          <a:p>
            <a:pPr lvl="0"/>
            <a:r>
              <a:rPr/>
              <a:t>Model Development and Training</a:t>
            </a:r>
          </a:p>
          <a:p>
            <a:pPr lvl="0"/>
            <a:r>
              <a:rPr/>
              <a:t>Ensembles</a:t>
            </a:r>
          </a:p>
          <a:p>
            <a:pPr lvl="0"/>
            <a:r>
              <a:rPr/>
              <a:t>Experiment Tracking and Versioning</a:t>
            </a:r>
          </a:p>
          <a:p>
            <a:pPr lvl="0"/>
            <a:r>
              <a:rPr/>
              <a:t>Distributed Training</a:t>
            </a:r>
          </a:p>
          <a:p>
            <a:pPr lvl="0"/>
            <a:r>
              <a:rPr/>
              <a:t>AutoML</a:t>
            </a:r>
          </a:p>
          <a:p>
            <a:pPr lvl="0"/>
            <a:r>
              <a:rPr/>
              <a:t>Model Offline 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5.2 Experiment Tracking</a:t>
            </a:r>
          </a:p>
          <a:p>
            <a:pPr lvl="0"/>
            <a:r>
              <a:rPr/>
              <a:t>Observability and telemetry</a:t>
            </a:r>
          </a:p>
          <a:p>
            <a:pPr lvl="0"/>
            <a:r>
              <a:rPr/>
              <a:t>Docker and Portability</a:t>
            </a:r>
          </a:p>
          <a:p>
            <a:pPr lvl="0"/>
            <a:r>
              <a:rPr/>
              <a:t>Experiment Tracking in Python</a:t>
            </a:r>
          </a:p>
          <a:p>
            <a:pPr lvl="0"/>
            <a:r>
              <a:rPr/>
              <a:t>Experiment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Distributed Training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AutoML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Offline Evaluation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These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notes are based on Chapters 5 of </a:t>
            </a:r>
            <a:r>
              <a:rPr i="1">
                <a:hlinkClick r:id="rId2"/>
              </a:rPr>
              <a:t>Designing Machine Learning Systems</a:t>
            </a:r>
            <a:r>
              <a:rPr/>
              <a:t>, by </a:t>
            </a:r>
            <a:r>
              <a:rPr>
                <a:hlinkClick r:id="rId3"/>
              </a:rPr>
              <a:t>Chip Huyen</a:t>
            </a:r>
            <a:r>
              <a:rPr/>
              <a:t>.</a:t>
            </a:r>
          </a:p>
        </p:txBody>
      </p:sp>
      <p:pic>
        <p:nvPicPr>
          <p:cNvPr descr="../img/book_cove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07100" y="2324100"/>
            <a:ext cx="46609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Development and Training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ML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Evaluating ML models in production is a multidimentional problem.</a:t>
            </a:r>
          </a:p>
          <a:p>
            <a:pPr lvl="0"/>
            <a:r>
              <a:rPr/>
              <a:t>Model performance (of course) is improtance, but also how long it takes to train, latency at inference, (cost of) compute requirements, and explainability.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Different types of algorithms require different numbers of labels as well as different amounts of compute power.</a:t>
            </a:r>
          </a:p>
          <a:p>
            <a:pPr lvl="0"/>
            <a:r>
              <a:rPr/>
              <a:t>Some take longer to train than others, whereas some take longer to make predictions.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Guidance for Model Selection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Avoid the state-of-the-art trap</a:t>
            </a:r>
          </a:p>
          <a:p>
            <a:pPr lvl="1"/>
            <a:r>
              <a:rPr/>
              <a:t>Researchers evaluate models in academic settings: if a model is state-of-the-art, it performs better than existing models on some static dataset.</a:t>
            </a:r>
          </a:p>
          <a:p>
            <a:pPr lvl="1"/>
            <a:r>
              <a:rPr/>
              <a:t>It is important to remain up to date, but solve the problem first.</a:t>
            </a:r>
          </a:p>
          <a:p>
            <a:pPr lvl="0"/>
            <a:r>
              <a:rPr/>
              <a:t>Start with the simplest models</a:t>
            </a:r>
          </a:p>
          <a:p>
            <a:pPr lvl="1"/>
            <a:r>
              <a:rPr/>
              <a:t>Simple is better than complex: easier to deploy, easier to understand, and serve as a baseline.</a:t>
            </a:r>
          </a:p>
          <a:p>
            <a:pPr lvl="1"/>
            <a:r>
              <a:rPr/>
              <a:t>Easier to deploy: speeds up to experimentation cycle.</a:t>
            </a:r>
          </a:p>
          <a:p>
            <a:pPr lvl="1"/>
            <a:r>
              <a:rPr/>
              <a:t>Easier to understand: adds complexity as needed.</a:t>
            </a:r>
          </a:p>
          <a:p>
            <a:pPr lvl="1"/>
            <a:r>
              <a:rPr/>
              <a:t>Baseline: simple models serve as a starting comparison point model development.</a:t>
            </a:r>
          </a:p>
        </p:txBody>
      </p:sp>
      <p:pic>
        <p:nvPicPr>
          <p:cNvPr descr="./img/leaderboard_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552700"/>
            <a:ext cx="46609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State of the Art Model Performance on ImageNet (paperswithcode.com)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Guidance for Model Selection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Avoid human biases in selecting models</a:t>
            </a:r>
          </a:p>
          <a:p>
            <a:pPr lvl="1"/>
            <a:r>
              <a:rPr/>
              <a:t>Human biases can be introduced throughout the model development process.</a:t>
            </a:r>
          </a:p>
          <a:p>
            <a:pPr lvl="1"/>
            <a:r>
              <a:rPr/>
              <a:t>Experiment methodically and store results.</a:t>
            </a:r>
          </a:p>
          <a:p>
            <a:pPr lvl="1"/>
            <a:r>
              <a:rPr/>
              <a:t>Model has three components: algorithmic logic, code, and data.</a:t>
            </a:r>
          </a:p>
          <a:p>
            <a:pPr lvl="0"/>
            <a:r>
              <a:rPr/>
              <a:t>Evaluate good performance now versus good performance later</a:t>
            </a:r>
          </a:p>
          <a:p>
            <a:pPr lvl="1"/>
            <a:r>
              <a:rPr/>
              <a:t>A simple way to estimate how your model’s performance might change with more data is to use learning curves.</a:t>
            </a:r>
          </a:p>
          <a:p>
            <a:pPr lvl="1"/>
            <a:r>
              <a:rPr/>
              <a:t>While evaluating models, consider their potential for improvement and how easy/difficult it is to achieve.</a:t>
            </a:r>
          </a:p>
        </p:txBody>
      </p:sp>
      <p:pic>
        <p:nvPicPr>
          <p:cNvPr descr="./img/learning_curv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22500"/>
            <a:ext cx="46609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Learning Curves ( </a:t>
            </a:r>
            <a:r>
              <a:rPr>
                <a:hlinkClick r:id="rId3"/>
              </a:rPr>
              <a:t>scikit-learn.org</a:t>
            </a:r>
            <a:r>
              <a:rPr/>
              <a:t> 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Guidance for Model Selection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Evaluate trade-offs</a:t>
            </a:r>
          </a:p>
          <a:p>
            <a:pPr lvl="1"/>
            <a:r>
              <a:rPr/>
              <a:t>False positives vs false negatives: reducing false positives may increase false negatives and vice versa.</a:t>
            </a:r>
          </a:p>
          <a:p>
            <a:pPr lvl="1"/>
            <a:r>
              <a:rPr/>
              <a:t>Compute requirement and model performance: a more complex model may deliver better performance, but at what cost?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Understand your model’s assumptions</a:t>
            </a:r>
          </a:p>
          <a:p>
            <a:pPr lvl="1"/>
            <a:r>
              <a:rPr/>
              <a:t>Every model comes with its own assumptions.</a:t>
            </a:r>
          </a:p>
          <a:p>
            <a:pPr lvl="1"/>
            <a:r>
              <a:rPr/>
              <a:t>Prediction assumption: every model that aims to predict an output Y from an input X, assumes that it is possible to predict Y based on X.</a:t>
            </a:r>
          </a:p>
          <a:p>
            <a:pPr lvl="1"/>
            <a:r>
              <a:rPr/>
              <a:t>Independent and Identically Distributed: neural nets assume that examples are independent and identically distributed.</a:t>
            </a:r>
          </a:p>
          <a:p>
            <a:pPr lvl="1"/>
            <a:r>
              <a:rPr/>
              <a:t>Smoothness: supervised learning models assume that there is a set of functions that can transform inputs into outputs such that similar inputs are transformed into similar outputs. If an input X produces Y, then an input close to X would produce an output proportionally close to Y.</a:t>
            </a:r>
          </a:p>
          <a:p>
            <a:pPr lvl="1"/>
            <a:r>
              <a:rPr/>
              <a:t>Linear boundaries, conditional independence, normally distributed, and so 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Ensembles</a:t>
            </a:r>
          </a:p>
        </p:txBody>
      </p:sp>
    </p:spTree>
  </p:cSld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Development</dc:title>
  <dc:creator>Jesús Calderón</dc:creator>
  <cp:keywords/>
  <dcterms:created xsi:type="dcterms:W3CDTF">2024-02-10T00:52:58Z</dcterms:created>
  <dcterms:modified xsi:type="dcterms:W3CDTF">2024-02-10T00:52:58Z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