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9D088-CBEB-45E0-A686-66BA8F82DFD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AD016-3E18-41E0-9557-DC11B3F61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04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February 2024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February 2024</a:t>
            </a:r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February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atascience-pm.com/crisp-dm-2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yenchip.com/" TargetMode="External"/><Relationship Id="rId2" Type="http://schemas.openxmlformats.org/officeDocument/2006/relationships/hyperlink" Target="https://huyenchip.com/book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Introduction to ML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to Use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A business problem is not the same as an ML problem.</a:t>
            </a:r>
          </a:p>
          <a:p>
            <a:pPr lvl="1"/>
            <a:r>
              <a:t>Generally, a business will be concerned with profit maximization (directly or indirectly): increasing sales, cutting costs, enhancing customer satisfaction, reducing churn, increasing time on the website, etc.</a:t>
            </a:r>
          </a:p>
          <a:p>
            <a:pPr lvl="1"/>
            <a:r>
              <a:t>The objective of an ML method is to enhance the performance of the task, given more data.</a:t>
            </a:r>
          </a:p>
          <a:p>
            <a:pPr lvl="1"/>
            <a:r>
              <a:t>Optimising ML performance metrics does not automatically translate to optimizing business performance.</a:t>
            </a:r>
          </a:p>
          <a:p>
            <a:pPr lvl="0"/>
            <a:r>
              <a:t>Some of the most popular business applications of ML are in areas where business and ML performance overlap: fraud detection, recommender systems,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“Machine learning is an approach to (1) learn (2) complex patterns from (3) existing data and use these patterns to make (4) predictions on (5) unseen data.”</a:t>
            </a:r>
          </a:p>
          <a:p>
            <a:pPr marL="0" lvl="0" indent="0">
              <a:buNone/>
            </a:pPr>
            <a:r>
              <a:t>(Huyen, 2022)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82622-6352-DE75-404C-ECE65703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ED164-F04A-0537-19A3-5C62D4A0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9A4E1-5BEC-FA85-DCCF-561BAB72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ML System Design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252BD-A194-4415-6460-DCAD933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FB29C-7851-5EDD-980C-7A0F8CB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72560-B07E-8EC9-EB1F-AE5DCBF2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Characteristics of ML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Learn:</a:t>
            </a:r>
          </a:p>
          <a:p>
            <a:pPr lvl="1"/>
            <a:r>
              <a:t>The system can learn autonomously.</a:t>
            </a:r>
          </a:p>
          <a:p>
            <a:pPr lvl="1"/>
            <a:r>
              <a:t>Given a series of inputs, the system learns how to produce outputs.</a:t>
            </a:r>
          </a:p>
          <a:p>
            <a:pPr lvl="1"/>
            <a:r>
              <a:t>Not every ML model can learn any hypothesis; more complex models will tend to be more flexible.</a:t>
            </a:r>
          </a:p>
          <a:p>
            <a:pPr lvl="0"/>
            <a:r>
              <a:t>Complex patterns</a:t>
            </a:r>
          </a:p>
          <a:p>
            <a:pPr lvl="1"/>
            <a:r>
              <a:t>There are patterns to learn, and they are complex.</a:t>
            </a:r>
          </a:p>
          <a:p>
            <a:pPr lvl="1"/>
            <a:r>
              <a:t>ML solutions are only helpful if there are patterns.</a:t>
            </a:r>
          </a:p>
          <a:p>
            <a:pPr lvl="1"/>
            <a:r>
              <a:t>Simple patterns could be learned, but the cost of applying ML may be unreasonable.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Existing data</a:t>
            </a:r>
          </a:p>
          <a:p>
            <a:pPr lvl="1"/>
            <a:r>
              <a:t>Data is available, or it is possible to collect data.</a:t>
            </a:r>
          </a:p>
          <a:p>
            <a:pPr lvl="1"/>
            <a:r>
              <a:t>Out-of-domain predictions may fail because of a lack of training data.</a:t>
            </a:r>
          </a:p>
          <a:p>
            <a:pPr lvl="1"/>
            <a:r>
              <a:t>Online (real-time) learning systems could be deployed and trained using production data.</a:t>
            </a:r>
          </a:p>
          <a:p>
            <a:pPr lvl="0"/>
            <a:r>
              <a:t>Predictions</a:t>
            </a:r>
          </a:p>
          <a:p>
            <a:pPr lvl="1"/>
            <a:r>
              <a:t>ML algorithms will generate predictions. Therefore, the problem to solve should be predictive.</a:t>
            </a:r>
          </a:p>
          <a:p>
            <a:pPr lvl="1"/>
            <a:r>
              <a:t>A prediction could be about a future event (forecast) or an event that is difficult to observe (e.g., fraud detection or clustering).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2F3DA-B718-5277-630C-1A211765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C6916-B182-A1C0-6B3C-4FD034A7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41A27-064F-5271-8B76-27E1AFA4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Characteristics of ML Use Cases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Unseen data</a:t>
            </a:r>
          </a:p>
          <a:p>
            <a:pPr lvl="1"/>
            <a:r>
              <a:t>Unseen data shares patterns with the training data.</a:t>
            </a:r>
          </a:p>
          <a:p>
            <a:pPr lvl="1"/>
            <a:r>
              <a:t>The learning method generalizes reasonably well on testing data.</a:t>
            </a:r>
          </a:p>
          <a:p>
            <a:pPr lvl="0"/>
            <a:r>
              <a:t>It is repetitive</a:t>
            </a:r>
          </a:p>
          <a:p>
            <a:pPr lvl="1"/>
            <a:r>
              <a:t>ML algorithms perform better with experience: repetitive tasks afford such experience.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The cost of wrong predictions is cheap.</a:t>
            </a:r>
          </a:p>
          <a:p>
            <a:pPr lvl="1"/>
            <a:r>
              <a:t>Achieving perfect performance may not be possible.</a:t>
            </a:r>
          </a:p>
          <a:p>
            <a:pPr lvl="1"/>
            <a:r>
              <a:t>Human-level performance or better could be achieved.</a:t>
            </a:r>
          </a:p>
          <a:p>
            <a:pPr lvl="0"/>
            <a:r>
              <a:t>It’s at scale</a:t>
            </a:r>
          </a:p>
          <a:p>
            <a:pPr lvl="1"/>
            <a:r>
              <a:t>Upfront costs are involved: infrastructure, staff, DevOps.</a:t>
            </a:r>
          </a:p>
          <a:p>
            <a:pPr lvl="1"/>
            <a:r>
              <a:t>Setting up an ML system that caters to many ML models concurrently.</a:t>
            </a:r>
          </a:p>
          <a:p>
            <a:pPr lvl="0"/>
            <a:r>
              <a:t>Patterns are constantly changing</a:t>
            </a:r>
          </a:p>
          <a:p>
            <a:pPr lvl="1"/>
            <a:r>
              <a:t>Hard-coded solutions can become stale and outdated.</a:t>
            </a:r>
          </a:p>
          <a:p>
            <a:pPr lvl="1"/>
            <a:r>
              <a:t>The ML system’s environment changes: economics, social behaviour, trends, etc.</a:t>
            </a:r>
          </a:p>
          <a:p>
            <a:pPr lvl="1"/>
            <a:r>
              <a:t>Feedback: the ML system informs a company’s actions, affecting, in turn, the company’s interactions with the external environment.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AEF5B-B43D-A7DD-CC40-EA9ECBC0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ADE2-2143-5A49-A800-866FBF73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D08FE-5296-9868-F341-441E01A8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./img/ml_infrastru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0025" y="2333625"/>
            <a:ext cx="7395050" cy="25590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 Systems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ML methods are not ML systems: the learning method needs to be applied to data, assessed, tuned, deployed, governed, and so on.</a:t>
            </a:r>
          </a:p>
          <a:p>
            <a:pPr lvl="0"/>
            <a:r>
              <a:t>ML system design is a system approach to MLOps, i.e., we will consider the system holistically, including:</a:t>
            </a:r>
          </a:p>
          <a:p>
            <a:pPr lvl="1"/>
            <a:r>
              <a:t>Business requirements.</a:t>
            </a:r>
          </a:p>
          <a:p>
            <a:pPr lvl="1"/>
            <a:r>
              <a:t>Data stack.</a:t>
            </a:r>
          </a:p>
          <a:p>
            <a:pPr lvl="1"/>
            <a:r>
              <a:t>Infrastructure.</a:t>
            </a:r>
          </a:p>
          <a:p>
            <a:pPr lvl="1"/>
            <a:r>
              <a:t>Deployment.</a:t>
            </a:r>
          </a:p>
          <a:p>
            <a:pPr lvl="1"/>
            <a:r>
              <a:t>Monitoring.</a:t>
            </a:r>
          </a:p>
          <a:p>
            <a:pPr lvl="0"/>
            <a:r>
              <a:t>MLOps: a set of tools and best practices for bringing ML into production.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(Sculley, 2019)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668585-FB41-E032-7388-BA09CF2E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BE930E-B576-65A6-7E5D-BFCB3CB9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18ABEF-2DA7-EE09-1F19-59BEEA2E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How is ML in Production Different?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03D96-0663-57C8-683E-3D6C859A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8B0A6-7BA9-48F2-452E-D1843A76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80957-07A2-94DC-FE3B-A6F9CC8C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 in Research vs Production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State-of-the-art model performance on benchmark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Different stakeholders have different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Computational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Fast training, high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Fast inference, low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Constantly shifting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Fairness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Often not a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Must be considered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Often not a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Must be considered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A8036-E02C-8ED5-C936-6E1DAECC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508CF-1E36-C9BD-AC45-B7614069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B7844-3C62-5084-9E02-795EC9C5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Business and ML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Different stakeholders require different things:</a:t>
            </a:r>
          </a:p>
          <a:p>
            <a:pPr lvl="1"/>
            <a:r>
              <a:t>ML engineers: increase performance or efficiency of recommender system.</a:t>
            </a:r>
          </a:p>
          <a:p>
            <a:pPr lvl="1"/>
            <a:r>
              <a:t>Sales: recommend more profitable options.</a:t>
            </a:r>
          </a:p>
          <a:p>
            <a:pPr lvl="1"/>
            <a:r>
              <a:t>Product: reduce latency.</a:t>
            </a:r>
          </a:p>
          <a:p>
            <a:pPr lvl="1"/>
            <a:r>
              <a:t>Platform: stability.</a:t>
            </a:r>
          </a:p>
          <a:p>
            <a:pPr lvl="1"/>
            <a:r>
              <a:t>Manager: control costs.</a:t>
            </a:r>
          </a:p>
          <a:p>
            <a:pPr lvl="0"/>
            <a:r>
              <a:t>Computational priorities</a:t>
            </a:r>
          </a:p>
          <a:p>
            <a:pPr lvl="1"/>
            <a:r>
              <a:t>During model development:</a:t>
            </a:r>
          </a:p>
          <a:p>
            <a:pPr lvl="2"/>
            <a:r>
              <a:t>Training is the bottleneck.</a:t>
            </a:r>
          </a:p>
          <a:p>
            <a:pPr lvl="2"/>
            <a:r>
              <a:t>Throughput, the number of cases processed, should be maximized.</a:t>
            </a:r>
          </a:p>
          <a:p>
            <a:pPr lvl="1"/>
            <a:r>
              <a:t>In production:</a:t>
            </a:r>
          </a:p>
          <a:p>
            <a:pPr lvl="2"/>
            <a:r>
              <a:t>Fast inference is desirable.</a:t>
            </a:r>
          </a:p>
          <a:p>
            <a:pPr lvl="2"/>
            <a:r>
              <a:t>Latency, the time between when a query is received and when it is addressed, should be minimized.</a:t>
            </a:r>
          </a:p>
          <a:p>
            <a:pPr lvl="2"/>
            <a:r>
              <a:t>Latency is usually measured using percentiles of time elapsed (e.g., 99th percentile should be below X ms.)</a:t>
            </a:r>
          </a:p>
        </p:txBody>
      </p:sp>
      <p:pic>
        <p:nvPicPr>
          <p:cNvPr id="4" name="Picture 1" descr="./img/latency_throughpu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298700"/>
            <a:ext cx="46609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(Huyen, 2022)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7D930F-8A45-41A9-52B5-4AE136AC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89855D-7B19-DC5D-E88C-854C6F51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B1385F-319F-D622-D3C9-0339E552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Business and ML Objectives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Data</a:t>
            </a:r>
          </a:p>
          <a:p>
            <a:pPr lvl="1"/>
            <a:r>
              <a:t>Data quality.</a:t>
            </a:r>
          </a:p>
          <a:p>
            <a:pPr lvl="1"/>
            <a:r>
              <a:t>Historical vs constantly generated data.</a:t>
            </a:r>
          </a:p>
          <a:p>
            <a:pPr lvl="0"/>
            <a:r>
              <a:t>Fairness</a:t>
            </a:r>
          </a:p>
          <a:p>
            <a:pPr lvl="1"/>
            <a:r>
              <a:t>Fair and ethical decision-making is a key requirement.</a:t>
            </a:r>
          </a:p>
          <a:p>
            <a:pPr lvl="1"/>
            <a:r>
              <a:t>ML algorithms make predictions based on encodings of past observations: they can perpetuate the biases in the data and more.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Explainability</a:t>
            </a:r>
          </a:p>
          <a:p>
            <a:pPr lvl="1"/>
            <a:r>
              <a:t>Trust.</a:t>
            </a:r>
          </a:p>
          <a:p>
            <a:pPr lvl="1"/>
            <a:r>
              <a:t>Legal requirements.</a:t>
            </a:r>
          </a:p>
          <a:p>
            <a:pPr lvl="1"/>
            <a:r>
              <a:t>Informativeness: besides predictions, we require feature importance and other information about or results.</a:t>
            </a:r>
          </a:p>
          <a:p>
            <a:pPr lvl="1"/>
            <a:r>
              <a:t>Transferrability: can learning from a scenario be applied to other scenarios?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2941-0FCA-6FF4-4CFE-2CAE3DD5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EF0C6-1C32-5AA8-9E85-2978B797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0122D-B3D3-2E92-EB6E-06F6F25F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Requirements of ML Systems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693DC-2ACD-3A8B-62F4-A27AC9A7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5FA0F-2D37-6EDF-025C-1FAF7607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DDE46-DE60-5A32-0864-13837EB8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03A2A-AE32-9703-1505-85D689A2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D3696-964F-29F3-863F-7F228B45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ED265-5759-AAEC-8CFC-DD248140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Lead Time to Production</a:t>
            </a:r>
          </a:p>
        </p:txBody>
      </p:sp>
      <p:pic>
        <p:nvPicPr>
          <p:cNvPr id="3" name="Picture 1" descr="./img/time_to_produc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2006600"/>
            <a:ext cx="62865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57800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(Huyen, 2022)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99A6-8E56-8F4D-A42B-45E1A082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ADC5-5901-2A42-50D7-7C5A51EA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18ED3-8808-069C-BB41-76242F72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Designing Data-Intensive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Many applications today are data-intensive instead of compute-intensive.</a:t>
            </a:r>
          </a:p>
          <a:p>
            <a:pPr lvl="1"/>
            <a:r>
              <a:t>The limit factor is data and not computation.</a:t>
            </a:r>
          </a:p>
          <a:p>
            <a:pPr lvl="1"/>
            <a:r>
              <a:t>Concerns: the amount of data, complexity of data, and speed at which it changes.</a:t>
            </a:r>
          </a:p>
          <a:p>
            <a:pPr lvl="0"/>
            <a:r>
              <a:t>ML Systems tend to be embedded in data-intensive applications.</a:t>
            </a:r>
          </a:p>
          <a:p>
            <a:pPr marL="0" lvl="0" indent="0">
              <a:buNone/>
            </a:pPr>
            <a:r>
              <a:t>(Kleppmann, 2017)</a:t>
            </a:r>
          </a:p>
        </p:txBody>
      </p:sp>
      <p:pic>
        <p:nvPicPr>
          <p:cNvPr id="4" name="Picture 1" descr="./img/data_intensive_produc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1993900"/>
            <a:ext cx="24765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(Kleppmann, 2017)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A2DC7C-C50F-34E9-2D77-90EF52C8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FEF946-A4FB-ACA4-AA76-A1F51B0A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AF85F0-ABFC-A3E1-6AC4-3997F6BC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 Requirements of ML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b="1"/>
              <a:t>Reliability</a:t>
            </a:r>
            <a:r>
              <a:t>: The system should continue to perform the correct function at the desired level of performance, even in the face of adversity.</a:t>
            </a:r>
          </a:p>
          <a:p>
            <a:pPr lvl="1"/>
            <a:r>
              <a:t>May require reporting uncertainty of results.</a:t>
            </a:r>
          </a:p>
          <a:p>
            <a:pPr lvl="1"/>
            <a:r>
              <a:t>Remove “silent failures”: the system should alert the users of unexpected conditions.</a:t>
            </a:r>
          </a:p>
          <a:p>
            <a:pPr lvl="1"/>
            <a:r>
              <a:t>If all else fails, shut down gracefully (e.g., close connections, log errors, alert downstream processes, etc.)</a:t>
            </a:r>
          </a:p>
          <a:p>
            <a:pPr lvl="0"/>
            <a:r>
              <a:rPr b="1"/>
              <a:t>Scalability</a:t>
            </a:r>
            <a:r>
              <a:t> to ensure the possibility of growth:</a:t>
            </a:r>
          </a:p>
          <a:p>
            <a:pPr lvl="1"/>
            <a:r>
              <a:t>Increase complexity.</a:t>
            </a:r>
          </a:p>
          <a:p>
            <a:pPr lvl="1"/>
            <a:r>
              <a:t>Traffic volume or throughput.</a:t>
            </a:r>
          </a:p>
          <a:p>
            <a:pPr lvl="1"/>
            <a:r>
              <a:t>Model count.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b="1"/>
              <a:t>Maintainability</a:t>
            </a:r>
            <a:r>
              <a:t> to allow different contributors to work productively on the same system:</a:t>
            </a:r>
          </a:p>
          <a:p>
            <a:pPr lvl="1"/>
            <a:r>
              <a:t>Maintain existing capacities.</a:t>
            </a:r>
          </a:p>
          <a:p>
            <a:pPr lvl="1"/>
            <a:r>
              <a:t>Expand to new use cases.</a:t>
            </a:r>
          </a:p>
          <a:p>
            <a:pPr lvl="0"/>
            <a:r>
              <a:rPr b="1"/>
              <a:t>Adaptability</a:t>
            </a:r>
            <a:r>
              <a:t> to shifting data distributions and business requirements.</a:t>
            </a:r>
          </a:p>
          <a:p>
            <a:pPr lvl="1"/>
            <a:r>
              <a:t>The system should allow discovering aspects for performance improvements.</a:t>
            </a:r>
          </a:p>
          <a:p>
            <a:pPr lvl="1"/>
            <a:r>
              <a:t>Allow updates without service interruptions.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FB95F-4823-BEE2-714D-B45D6855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ED35B-D642-DD55-6793-064D023F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054D-9BCD-697C-819E-8DAC248D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ML System Design: An Iterative Process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ED634-9E69-78CD-E3CE-3DAE10C4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90973-2434-0C6F-70A7-77520CE8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E4FD2-02CF-72C1-A712-43D50457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Developing ML Systems</a:t>
            </a:r>
          </a:p>
        </p:txBody>
      </p:sp>
      <p:pic>
        <p:nvPicPr>
          <p:cNvPr id="3" name="Picture 1" descr="./img/iterative_proc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1993900"/>
            <a:ext cx="3784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(Huyen, 2022)</a:t>
            </a:r>
          </a:p>
        </p:txBody>
      </p:sp>
      <p:pic>
        <p:nvPicPr>
          <p:cNvPr id="5" name="Picture 1" descr="./img/CRISP-DM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50000" y="1993900"/>
            <a:ext cx="39751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CRISP-DM (c. 1999): have things changed that much? (</a:t>
            </a:r>
            <a:r>
              <a:rPr>
                <a:hlinkClick r:id="rId4"/>
              </a:rPr>
              <a:t>source</a:t>
            </a:r>
            <a:r>
              <a:t>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1CE9D-CF86-E672-7314-38482020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806B4-9FC9-1035-4BA8-5C14249B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F6DBE-8BB0-FC62-D7D6-298B2FE9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Framing ML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The output of an ML model dictates the type of ML problem.</a:t>
            </a:r>
          </a:p>
          <a:p>
            <a:pPr lvl="0"/>
            <a:r>
              <a:t>In general, there are two types of ML tasks:</a:t>
            </a:r>
          </a:p>
          <a:p>
            <a:pPr lvl="1"/>
            <a:r>
              <a:t>Classification.</a:t>
            </a:r>
          </a:p>
          <a:p>
            <a:pPr lvl="1"/>
            <a:r>
              <a:t>Regression.</a:t>
            </a:r>
          </a:p>
          <a:p>
            <a:pPr lvl="0"/>
            <a:r>
              <a:t>A regression model can be framed as a classification model and vice versa.</a:t>
            </a:r>
          </a:p>
          <a:p>
            <a:pPr lvl="1"/>
            <a:r>
              <a:t>Regression to classification: apply quantization.</a:t>
            </a:r>
          </a:p>
          <a:p>
            <a:pPr lvl="1"/>
            <a:r>
              <a:t>Classification to regression: predict the likelihood of class.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Classification tasks are:</a:t>
            </a:r>
          </a:p>
          <a:p>
            <a:pPr lvl="1"/>
            <a:r>
              <a:t>Binary:</a:t>
            </a:r>
          </a:p>
          <a:p>
            <a:pPr lvl="2"/>
            <a:r>
              <a:t>Two classes.</a:t>
            </a:r>
          </a:p>
          <a:p>
            <a:pPr lvl="2"/>
            <a:r>
              <a:t>Simplest classification problems</a:t>
            </a:r>
          </a:p>
          <a:p>
            <a:pPr lvl="1"/>
            <a:r>
              <a:t>Multiclass:</a:t>
            </a:r>
          </a:p>
          <a:p>
            <a:pPr lvl="2"/>
            <a:r>
              <a:t>More than two (mutually exclusive) classes.</a:t>
            </a:r>
          </a:p>
          <a:p>
            <a:pPr lvl="2"/>
            <a:r>
              <a:t>High cardinality (number of classes) problems will be more complex than low cardinality problems.</a:t>
            </a:r>
          </a:p>
          <a:p>
            <a:pPr lvl="2"/>
            <a:r>
              <a:t>High cardinality can be addressed with a hierarchical classification approach: first, classify into large groups, then classify into specific labels.</a:t>
            </a:r>
          </a:p>
          <a:p>
            <a:pPr lvl="1"/>
            <a:r>
              <a:t>Multilabel:</a:t>
            </a:r>
          </a:p>
          <a:p>
            <a:pPr lvl="2"/>
            <a:r>
              <a:t>An observation can have more than one label.</a:t>
            </a:r>
          </a:p>
          <a:p>
            <a:pPr lvl="2"/>
            <a:r>
              <a:t>One approach is to treat the problem as multiclass by creating unique labels out of combinations of individual labels.</a:t>
            </a:r>
          </a:p>
          <a:p>
            <a:pPr lvl="2"/>
            <a:r>
              <a:t>Another approach is one-vs-rest, where each label is treated with a different binary classification model.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8393F-0657-40D0-32C5-694274E9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3653C-7F6E-B78F-3C0F-405FBB05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ED17-E574-7D4D-09F2-95F4BBC5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lvl="0"/>
                <a:r>
                  <a:t>ML requires an objective function to guide the learning process through optimization.</a:t>
                </a:r>
              </a:p>
              <a:p>
                <a:pPr lvl="0"/>
                <a:r>
                  <a:t>In the context of ML:</a:t>
                </a:r>
              </a:p>
              <a:p>
                <a:pPr lvl="1"/>
                <a:r>
                  <a:t>Regression tasks generally employ error or accuracy metrics: Root Mean Square Error (RMSE) or Mean Absolute Error (MAE).</a:t>
                </a:r>
              </a:p>
              <a:p>
                <a:pPr lvl="1"/>
                <a:r>
                  <a:t>Classification tasks are generally performed using log loss or cross-entropy.</a:t>
                </a:r>
              </a:p>
              <a:p>
                <a:pPr lvl="0"/>
                <a:r>
                  <a:t>Log or cross-entropy loss is a performance metric that quantifies the difference between predicted and actual probabilities.</a:t>
                </a:r>
              </a:p>
              <a:p>
                <a:pPr lvl="0"/>
                <a:r>
                  <a:t>In a two-class setting, it is given by: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/>
              </a:p>
              <a:p>
                <a:pPr lvl="0"/>
                <a:r>
                  <a:t>Formulation is related to maximum likelihood: minimizing negative log-likelihood is the “same” as minimizing log loss.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3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Assume the actual value is 1.</a:t>
            </a:r>
          </a:p>
          <a:p>
            <a:pPr lvl="0"/>
            <a:r>
              <a:t>If the model is confident and correctly predicted 0.9, then </a:t>
            </a:r>
            <a:r>
              <a:rPr>
                <a:latin typeface="Courier"/>
              </a:rPr>
              <a:t>Loss = -(1*log(0.9)) = 0.10536</a:t>
            </a:r>
          </a:p>
          <a:p>
            <a:pPr lvl="0"/>
            <a:r>
              <a:t>If the model is unsure and predicted 0.5, then </a:t>
            </a:r>
            <a:r>
              <a:rPr>
                <a:latin typeface="Courier"/>
              </a:rPr>
              <a:t>Loss = -(1*log(0.5)) = 0.6931</a:t>
            </a:r>
            <a:r>
              <a:t>.</a:t>
            </a:r>
          </a:p>
          <a:p>
            <a:pPr lvl="0"/>
            <a:r>
              <a:t>If the model is confident but incorrectly predicted 0.1, then </a:t>
            </a:r>
            <a:r>
              <a:rPr>
                <a:latin typeface="Courier"/>
              </a:rPr>
              <a:t>Loss = -(1*log(0.1)) = 2.0258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E776-07A3-5884-2996-D8B1586F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CF5A8-7D82-864D-BB95-73988A83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D842A-145F-5782-1676-D37BE46B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Decoupling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A product may have different (business) objectives that different models will meet.</a:t>
            </a:r>
          </a:p>
          <a:p>
            <a:pPr lvl="0"/>
            <a:r>
              <a:t>However, each model may compete with one another for optimal results.</a:t>
            </a:r>
          </a:p>
          <a:p>
            <a:pPr lvl="0"/>
            <a:r>
              <a:t>For example, we may have the following objectives:</a:t>
            </a:r>
          </a:p>
          <a:p>
            <a:pPr lvl="1"/>
            <a:r>
              <a:t>Filter out spam.</a:t>
            </a:r>
          </a:p>
          <a:p>
            <a:pPr lvl="1"/>
            <a:r>
              <a:t>Filter out NSFW content.</a:t>
            </a:r>
          </a:p>
          <a:p>
            <a:pPr lvl="1"/>
            <a:r>
              <a:t>Rank posts by engagement (likelihood of users clicking on it).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4892-7BAA-6EED-CBF5-AF4DCE88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EB6A-BE3B-F18D-51EC-AC4B179B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EE84-1859-90D6-7D98-607C1E61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Course Introduction</a:t>
            </a:r>
          </a:p>
          <a:p>
            <a:pPr marL="0" lvl="0" indent="0">
              <a:buNone/>
            </a:pPr>
            <a:r>
              <a:rPr b="1"/>
              <a:t>1.1 Overview of ML Systems</a:t>
            </a:r>
          </a:p>
          <a:p>
            <a:pPr lvl="0"/>
            <a:r>
              <a:t>When to Use ML</a:t>
            </a:r>
          </a:p>
          <a:p>
            <a:pPr lvl="0"/>
            <a:r>
              <a:t>ML in Production</a:t>
            </a:r>
          </a:p>
          <a:p>
            <a:pPr lvl="0"/>
            <a:r>
              <a:t>ML vs Traditional Software</a:t>
            </a:r>
          </a:p>
          <a:p>
            <a:pPr marL="0" lvl="0" indent="0">
              <a:buNone/>
            </a:pPr>
            <a:r>
              <a:rPr b="1"/>
              <a:t>1.2 Introduction to ML System Design</a:t>
            </a:r>
          </a:p>
          <a:p>
            <a:pPr lvl="0"/>
            <a:r>
              <a:t>Business and ML Objectives</a:t>
            </a:r>
          </a:p>
          <a:p>
            <a:pPr lvl="0"/>
            <a:r>
              <a:t>Requirements of Data-Driven Products</a:t>
            </a:r>
          </a:p>
          <a:p>
            <a:pPr lvl="0"/>
            <a:r>
              <a:t>Iterative Process</a:t>
            </a:r>
          </a:p>
          <a:p>
            <a:pPr lvl="0"/>
            <a:r>
              <a:t>Framing ML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1.3 Project Setup</a:t>
            </a:r>
          </a:p>
          <a:p>
            <a:pPr lvl="0"/>
            <a:r>
              <a:t>Git, authorization, and production pipelines.</a:t>
            </a:r>
          </a:p>
          <a:p>
            <a:pPr lvl="0"/>
            <a:r>
              <a:t>VS Code and Git.</a:t>
            </a:r>
          </a:p>
          <a:p>
            <a:pPr lvl="0"/>
            <a:r>
              <a:t>Python virtual environments.</a:t>
            </a:r>
          </a:p>
          <a:p>
            <a:pPr lvl="0"/>
            <a:r>
              <a:t>Repo File Structure.</a:t>
            </a:r>
          </a:p>
          <a:p>
            <a:pPr lvl="0"/>
            <a:r>
              <a:t>Branching Strategies.</a:t>
            </a:r>
          </a:p>
          <a:p>
            <a:pPr lvl="0"/>
            <a:r>
              <a:t>Commit Messages.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9E410-0FBA-ADA0-CA61-BD618EB3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150B9-BBE5-407C-F87C-7527E979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F11D7-4991-5D96-251F-5C52586D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About These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These notes are based on Chapters 1 and 2 of </a:t>
            </a:r>
            <a:r>
              <a:rPr i="1">
                <a:hlinkClick r:id="rId2"/>
              </a:rPr>
              <a:t>Designing Machine Learning Systems</a:t>
            </a:r>
            <a:r>
              <a:t>, by </a:t>
            </a:r>
            <a:r>
              <a:rPr>
                <a:hlinkClick r:id="rId3"/>
              </a:rPr>
              <a:t>Chip Huyen</a:t>
            </a:r>
            <a:r>
              <a:t>.</a:t>
            </a:r>
          </a:p>
        </p:txBody>
      </p:sp>
      <p:pic>
        <p:nvPicPr>
          <p:cNvPr id="4" name="Picture 1" descr="../img/book_cover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96000" y="600075"/>
            <a:ext cx="4572000" cy="59245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0B6D-50AF-D94F-6651-CE24CCF8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FF04-BA24-238A-7775-7BE0D9BC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0F2-71F3-26D7-8B80-461F7C07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Machine Learning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3F8BA-7F04-DBDA-BB7A-866AA15E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1B216-7C55-364E-B3A1-87FF41AA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1797E-3C48-DDB0-1B62-B3FF5C1E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ML: An Illustration</a:t>
            </a:r>
          </a:p>
        </p:txBody>
      </p:sp>
      <p:pic>
        <p:nvPicPr>
          <p:cNvPr id="3" name="Picture 1" descr="./img/learning_process_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2006600"/>
            <a:ext cx="6388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19DB-98DF-7DCC-EB34-F8B75C70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9979-74E5-C0E0-26C3-D2EC9590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5C40-85D8-425E-4FB1-C83D9328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ML: An Illustration</a:t>
            </a:r>
          </a:p>
        </p:txBody>
      </p:sp>
      <p:pic>
        <p:nvPicPr>
          <p:cNvPr id="3" name="Picture 1" descr="./img/learning_process_prepayme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2006600"/>
            <a:ext cx="6388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0825-C6E0-C6AC-30A6-6452E3C1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6D55-9235-C93F-2E20-0D6730A4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43CA-8AFB-3190-BEA7-5E81071E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Machine Learning (ML)?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“A computer program is said to learn from experience </a:t>
            </a:r>
            <a:r>
              <a:rPr i="1"/>
              <a:t>E</a:t>
            </a:r>
            <a:r>
              <a:t> with respect to some class of tasks </a:t>
            </a:r>
            <a:r>
              <a:rPr i="1"/>
              <a:t>T</a:t>
            </a:r>
            <a:r>
              <a:t> and performance measure </a:t>
            </a:r>
            <a:r>
              <a:rPr i="1"/>
              <a:t>P</a:t>
            </a:r>
            <a:r>
              <a:t>, if its performance at tasks in </a:t>
            </a:r>
            <a:r>
              <a:rPr i="1"/>
              <a:t>T</a:t>
            </a:r>
            <a:r>
              <a:t>, as measured by </a:t>
            </a:r>
            <a:r>
              <a:rPr i="1"/>
              <a:t>P</a:t>
            </a:r>
            <a:r>
              <a:t>, improves with experience </a:t>
            </a:r>
            <a:r>
              <a:rPr i="1"/>
              <a:t>E</a:t>
            </a:r>
            <a:r>
              <a:t>.”</a:t>
            </a:r>
          </a:p>
          <a:p>
            <a:pPr marL="0" lvl="0" indent="0">
              <a:buNone/>
            </a:pPr>
            <a:r>
              <a:t>(Mitchel, 1997)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ML is a collection of methods that allow a computer to:</a:t>
            </a:r>
          </a:p>
          <a:p>
            <a:pPr lvl="0"/>
            <a:r>
              <a:rPr b="1"/>
              <a:t>Learn autonomously</a:t>
            </a:r>
            <a:r>
              <a:t> to perform a task based on a set of examples and without being explicitly programmed to perform the task.</a:t>
            </a:r>
          </a:p>
          <a:p>
            <a:pPr lvl="0"/>
            <a:r>
              <a:rPr b="1"/>
              <a:t>Gain from experience</a:t>
            </a:r>
            <a:r>
              <a:t> such that the method performs better in the measure that it observes additional examples.</a:t>
            </a:r>
          </a:p>
          <a:p>
            <a:pPr lvl="0"/>
            <a:r>
              <a:rPr b="1"/>
              <a:t>Generalize results</a:t>
            </a:r>
            <a:r>
              <a:t> beyond the data used for training the method.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C1D2F-0849-9242-4416-9D9EBA48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AF9FF-9845-68EF-FC81-F96417E4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6DBD9-4C7A-A59F-E311-3D6A9A48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ML is used when a task is too complex or impractical to program explicitly.</a:t>
            </a:r>
          </a:p>
          <a:p>
            <a:pPr lvl="0"/>
            <a:r>
              <a:t>When applied successfully, ML will enable:</a:t>
            </a:r>
          </a:p>
          <a:p>
            <a:pPr lvl="1"/>
            <a:r>
              <a:t>Greater scale: automation.</a:t>
            </a:r>
          </a:p>
          <a:p>
            <a:pPr lvl="1"/>
            <a:r>
              <a:t>Better performance.</a:t>
            </a:r>
          </a:p>
          <a:p>
            <a:pPr lvl="1"/>
            <a:r>
              <a:t>Doing things that were not possible before.</a:t>
            </a:r>
          </a:p>
        </p:txBody>
      </p:sp>
      <p:pic>
        <p:nvPicPr>
          <p:cNvPr id="4" name="Picture 1" descr="./img/object_detecti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565400"/>
            <a:ext cx="4660900" cy="261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A1ADF-A2AC-30F2-2D0C-17C596FD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8D803-6CEE-3F07-8672-32487FE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1 - Introduction to ML Systems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D3566-F24C-7F75-FAB3-45B80906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2020</Words>
  <Application>Microsoft Office PowerPoint</Application>
  <PresentationFormat>Widescreen</PresentationFormat>
  <Paragraphs>285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</vt:lpstr>
      <vt:lpstr>Courier New</vt:lpstr>
      <vt:lpstr>Wingdings</vt:lpstr>
      <vt:lpstr>Metropolitan</vt:lpstr>
      <vt:lpstr>Introduction to ML Systems</vt:lpstr>
      <vt:lpstr>Introduction</vt:lpstr>
      <vt:lpstr>Agenda</vt:lpstr>
      <vt:lpstr>About These Notes</vt:lpstr>
      <vt:lpstr>Machine Learning</vt:lpstr>
      <vt:lpstr>ML: An Illustration</vt:lpstr>
      <vt:lpstr>ML: An Illustration</vt:lpstr>
      <vt:lpstr>What is Machine Learning (ML)?</vt:lpstr>
      <vt:lpstr>Why Use Machine Learning?</vt:lpstr>
      <vt:lpstr>When to Use ML?</vt:lpstr>
      <vt:lpstr>ML System Design</vt:lpstr>
      <vt:lpstr>Characteristics of ML Use Cases</vt:lpstr>
      <vt:lpstr>Characteristics of ML Use Cases (cont.)</vt:lpstr>
      <vt:lpstr>ML Systems Design</vt:lpstr>
      <vt:lpstr>How is ML in Production Different?</vt:lpstr>
      <vt:lpstr>ML in Research vs Production</vt:lpstr>
      <vt:lpstr>Business and ML Objectives</vt:lpstr>
      <vt:lpstr>Business and ML Objectives (cont.)</vt:lpstr>
      <vt:lpstr>Requirements of ML Systems</vt:lpstr>
      <vt:lpstr>Lead Time to Production</vt:lpstr>
      <vt:lpstr>Designing Data-Intensive Applications</vt:lpstr>
      <vt:lpstr>Fundamental Requirements of ML Systems</vt:lpstr>
      <vt:lpstr>ML System Design: An Iterative Process</vt:lpstr>
      <vt:lpstr>Developing ML Systems</vt:lpstr>
      <vt:lpstr>Framing ML Problems</vt:lpstr>
      <vt:lpstr>Objective Functions</vt:lpstr>
      <vt:lpstr>Decoupling Objectives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 Systems</dc:title>
  <dc:creator>Jesús Calderón</dc:creator>
  <cp:keywords/>
  <cp:lastModifiedBy>Jesus Calderon</cp:lastModifiedBy>
  <cp:revision>2</cp:revision>
  <dcterms:created xsi:type="dcterms:W3CDTF">2024-02-09T04:26:43Z</dcterms:created>
  <dcterms:modified xsi:type="dcterms:W3CDTF">2024-02-09T05:00:39Z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