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96"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2C6E0-17EF-4053-8A31-4EFBE494E6B2}" type="datetimeFigureOut">
              <a:rPr lang="en-CA" smtClean="0"/>
              <a:t>2024-02-09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EF279-A478-4262-907E-4F26DD9B4E11}" type="slidenum">
              <a:rPr lang="en-CA" smtClean="0"/>
              <a:t>‹#›</a:t>
            </a:fld>
            <a:endParaRPr lang="en-CA"/>
          </a:p>
        </p:txBody>
      </p:sp>
    </p:spTree>
    <p:extLst>
      <p:ext uri="{BB962C8B-B14F-4D97-AF65-F5344CB8AC3E}">
        <p14:creationId xmlns:p14="http://schemas.microsoft.com/office/powerpoint/2010/main" val="232632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60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F40D80-A8AB-45A7-913B-570A7801BA55}" type="datetime1">
              <a:rPr lang="en-CA" smtClean="0"/>
              <a:t>2024-02-09</a:t>
            </a:fld>
            <a:endParaRPr lang="en-C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CA"/>
              <a:t>Production 4 - Feature Engineering</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250956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8D325-59C9-49D5-9076-FBB140D959E2}" type="datetime1">
              <a:rPr lang="en-CA" smtClean="0"/>
              <a:t>2024-02-09</a:t>
            </a:fld>
            <a:endParaRPr lang="en-CA"/>
          </a:p>
        </p:txBody>
      </p:sp>
      <p:sp>
        <p:nvSpPr>
          <p:cNvPr id="5" name="Footer Placeholder 4"/>
          <p:cNvSpPr>
            <a:spLocks noGrp="1"/>
          </p:cNvSpPr>
          <p:nvPr>
            <p:ph type="ftr" sz="quarter" idx="11"/>
          </p:nvPr>
        </p:nvSpPr>
        <p:spPr/>
        <p:txBody>
          <a:bodyPr/>
          <a:lstStyle/>
          <a:p>
            <a:r>
              <a:rPr lang="en-CA"/>
              <a:t>Production 4 -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204776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60133-DE57-471D-8486-8B20E6CFD722}" type="datetime1">
              <a:rPr lang="en-CA" smtClean="0"/>
              <a:t>2024-02-09</a:t>
            </a:fld>
            <a:endParaRPr lang="en-CA"/>
          </a:p>
        </p:txBody>
      </p:sp>
      <p:sp>
        <p:nvSpPr>
          <p:cNvPr id="5" name="Footer Placeholder 4"/>
          <p:cNvSpPr>
            <a:spLocks noGrp="1"/>
          </p:cNvSpPr>
          <p:nvPr>
            <p:ph type="ftr" sz="quarter" idx="11"/>
          </p:nvPr>
        </p:nvSpPr>
        <p:spPr/>
        <p:txBody>
          <a:bodyPr/>
          <a:lstStyle/>
          <a:p>
            <a:r>
              <a:rPr lang="en-CA"/>
              <a:t>Production 4 -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70455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3EFCD-798F-4BD9-A3DA-4D18212730D0}" type="datetime1">
              <a:rPr lang="en-CA" smtClean="0"/>
              <a:t>2024-02-09</a:t>
            </a:fld>
            <a:endParaRPr lang="en-CA"/>
          </a:p>
        </p:txBody>
      </p:sp>
      <p:sp>
        <p:nvSpPr>
          <p:cNvPr id="5" name="Footer Placeholder 4"/>
          <p:cNvSpPr>
            <a:spLocks noGrp="1"/>
          </p:cNvSpPr>
          <p:nvPr>
            <p:ph type="ftr" sz="quarter" idx="11"/>
          </p:nvPr>
        </p:nvSpPr>
        <p:spPr/>
        <p:txBody>
          <a:bodyPr/>
          <a:lstStyle/>
          <a:p>
            <a:r>
              <a:rPr lang="en-CA"/>
              <a:t>Production 4 -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87030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25B003-9B73-44DB-A8C3-D3A5CA80B13A}" type="datetime1">
              <a:rPr lang="en-CA" smtClean="0"/>
              <a:t>2024-02-09</a:t>
            </a:fld>
            <a:endParaRPr lang="en-CA"/>
          </a:p>
        </p:txBody>
      </p:sp>
      <p:sp>
        <p:nvSpPr>
          <p:cNvPr id="5" name="Footer Placeholder 4"/>
          <p:cNvSpPr>
            <a:spLocks noGrp="1"/>
          </p:cNvSpPr>
          <p:nvPr>
            <p:ph type="ftr" sz="quarter" idx="11"/>
          </p:nvPr>
        </p:nvSpPr>
        <p:spPr/>
        <p:txBody>
          <a:bodyPr/>
          <a:lstStyle/>
          <a:p>
            <a:r>
              <a:rPr lang="en-CA"/>
              <a:t>Production 4 -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97332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993023-DCEF-49C7-95C5-6B9B2C930777}" type="datetime1">
              <a:rPr lang="en-CA" smtClean="0"/>
              <a:t>2024-02-09</a:t>
            </a:fld>
            <a:endParaRPr lang="en-CA"/>
          </a:p>
        </p:txBody>
      </p:sp>
      <p:sp>
        <p:nvSpPr>
          <p:cNvPr id="6" name="Footer Placeholder 5"/>
          <p:cNvSpPr>
            <a:spLocks noGrp="1"/>
          </p:cNvSpPr>
          <p:nvPr>
            <p:ph type="ftr" sz="quarter" idx="11"/>
          </p:nvPr>
        </p:nvSpPr>
        <p:spPr/>
        <p:txBody>
          <a:bodyPr/>
          <a:lstStyle/>
          <a:p>
            <a:r>
              <a:rPr lang="en-CA"/>
              <a:t>Production 4 - Feature Engineering</a:t>
            </a:r>
          </a:p>
        </p:txBody>
      </p:sp>
      <p:sp>
        <p:nvSpPr>
          <p:cNvPr id="7" name="Slide Number Placeholder 6"/>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46581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544258-1C23-4CB5-B71B-3DCD882EFEAC}" type="datetime1">
              <a:rPr lang="en-CA" smtClean="0"/>
              <a:t>2024-02-09</a:t>
            </a:fld>
            <a:endParaRPr lang="en-CA"/>
          </a:p>
        </p:txBody>
      </p:sp>
      <p:sp>
        <p:nvSpPr>
          <p:cNvPr id="8" name="Footer Placeholder 7"/>
          <p:cNvSpPr>
            <a:spLocks noGrp="1"/>
          </p:cNvSpPr>
          <p:nvPr>
            <p:ph type="ftr" sz="quarter" idx="11"/>
          </p:nvPr>
        </p:nvSpPr>
        <p:spPr/>
        <p:txBody>
          <a:bodyPr/>
          <a:lstStyle/>
          <a:p>
            <a:r>
              <a:rPr lang="en-CA"/>
              <a:t>Production 4 - Feature Engineering</a:t>
            </a:r>
          </a:p>
        </p:txBody>
      </p:sp>
      <p:sp>
        <p:nvSpPr>
          <p:cNvPr id="9" name="Slide Number Placeholder 8"/>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15356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07EB8D-4B82-4194-B569-B02E57922E56}" type="datetime1">
              <a:rPr lang="en-CA" smtClean="0"/>
              <a:t>2024-02-09</a:t>
            </a:fld>
            <a:endParaRPr lang="en-CA"/>
          </a:p>
        </p:txBody>
      </p:sp>
      <p:sp>
        <p:nvSpPr>
          <p:cNvPr id="4" name="Footer Placeholder 3"/>
          <p:cNvSpPr>
            <a:spLocks noGrp="1"/>
          </p:cNvSpPr>
          <p:nvPr>
            <p:ph type="ftr" sz="quarter" idx="11"/>
          </p:nvPr>
        </p:nvSpPr>
        <p:spPr/>
        <p:txBody>
          <a:bodyPr/>
          <a:lstStyle/>
          <a:p>
            <a:r>
              <a:rPr lang="en-CA"/>
              <a:t>Production 4 - Feature Engineering</a:t>
            </a:r>
          </a:p>
        </p:txBody>
      </p:sp>
      <p:sp>
        <p:nvSpPr>
          <p:cNvPr id="5" name="Slide Number Placeholder 4"/>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4358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B3FAD-9CBE-4C17-9D2C-E448EFDC489D}" type="datetime1">
              <a:rPr lang="en-CA" smtClean="0"/>
              <a:t>2024-02-09</a:t>
            </a:fld>
            <a:endParaRPr lang="en-CA"/>
          </a:p>
        </p:txBody>
      </p:sp>
      <p:sp>
        <p:nvSpPr>
          <p:cNvPr id="3" name="Footer Placeholder 2"/>
          <p:cNvSpPr>
            <a:spLocks noGrp="1"/>
          </p:cNvSpPr>
          <p:nvPr>
            <p:ph type="ftr" sz="quarter" idx="11"/>
          </p:nvPr>
        </p:nvSpPr>
        <p:spPr/>
        <p:txBody>
          <a:bodyPr/>
          <a:lstStyle/>
          <a:p>
            <a:r>
              <a:rPr lang="en-CA"/>
              <a:t>Production 4 - Feature Engineering</a:t>
            </a:r>
          </a:p>
        </p:txBody>
      </p:sp>
      <p:sp>
        <p:nvSpPr>
          <p:cNvPr id="4" name="Slide Number Placeholder 3"/>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425334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512EFD7-17CF-41A2-B000-8F4F21023142}" type="datetime1">
              <a:rPr lang="en-CA" smtClean="0"/>
              <a:t>2024-02-09</a:t>
            </a:fld>
            <a:endParaRPr lang="en-CA"/>
          </a:p>
        </p:txBody>
      </p:sp>
      <p:sp>
        <p:nvSpPr>
          <p:cNvPr id="6" name="Footer Placeholder 5"/>
          <p:cNvSpPr>
            <a:spLocks noGrp="1"/>
          </p:cNvSpPr>
          <p:nvPr>
            <p:ph type="ftr" sz="quarter" idx="11"/>
          </p:nvPr>
        </p:nvSpPr>
        <p:spPr/>
        <p:txBody>
          <a:bodyPr/>
          <a:lstStyle/>
          <a:p>
            <a:r>
              <a:rPr lang="en-CA"/>
              <a:t>Production 4 - Feature Engineering</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23541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0FF41BC-6039-44E6-A4DE-BD8543CA8E09}" type="datetime1">
              <a:rPr lang="en-CA" smtClean="0"/>
              <a:t>2024-02-09</a:t>
            </a:fld>
            <a:endParaRPr lang="en-CA"/>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CA"/>
              <a:t>Production 4 - Feature Engineering</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5781390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51214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8D425FE-0342-40CE-8049-083A5EA0755F}" type="datetime1">
              <a:rPr lang="en-CA" smtClean="0"/>
              <a:t>2024-02-09</a:t>
            </a:fld>
            <a:endParaRPr lang="en-CA"/>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CA"/>
              <a:t>Production 4 - Feature Engineering</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2129077354"/>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hf hdr="0"/>
  <p:txStyles>
    <p:titleStyle>
      <a:lvl1pPr algn="l" defTabSz="914400" rtl="0" eaLnBrk="1" latinLnBrk="0" hangingPunct="1">
        <a:lnSpc>
          <a:spcPct val="85000"/>
        </a:lnSpc>
        <a:spcBef>
          <a:spcPct val="0"/>
        </a:spcBef>
        <a:buNone/>
        <a:defRPr sz="4000" kern="1200" spc="-120" baseline="0">
          <a:solidFill>
            <a:schemeClr val="accent1"/>
          </a:solidFill>
          <a:latin typeface="+mj-lt"/>
          <a:ea typeface="+mj-ea"/>
          <a:cs typeface="+mj-cs"/>
        </a:defRPr>
      </a:lvl1pPr>
    </p:titleStyle>
    <p:bodyStyle>
      <a:lvl1pPr marL="230188" indent="-230188" algn="l" defTabSz="914400" rtl="0" eaLnBrk="1" latinLnBrk="0" hangingPunct="1">
        <a:lnSpc>
          <a:spcPct val="114000"/>
        </a:lnSpc>
        <a:spcBef>
          <a:spcPts val="1300"/>
        </a:spcBef>
        <a:buFont typeface="Arial" panose="020B0604020202020204" pitchFamily="34" charset="0"/>
        <a:buChar char="•"/>
        <a:defRPr sz="1400" kern="1200">
          <a:solidFill>
            <a:schemeClr val="tx1">
              <a:lumMod val="85000"/>
              <a:lumOff val="15000"/>
            </a:schemeClr>
          </a:solidFill>
          <a:latin typeface="+mn-lt"/>
          <a:ea typeface="+mn-ea"/>
          <a:cs typeface="+mn-cs"/>
        </a:defRPr>
      </a:lvl1pPr>
      <a:lvl2pPr marL="346075" indent="-230188" algn="l" defTabSz="914400" rtl="0" eaLnBrk="1" latinLnBrk="0" hangingPunct="1">
        <a:lnSpc>
          <a:spcPct val="114000"/>
        </a:lnSpc>
        <a:spcBef>
          <a:spcPts val="600"/>
        </a:spcBef>
        <a:buFont typeface="Courier New" panose="02070309020205020404" pitchFamily="49" charset="0"/>
        <a:buChar char="o"/>
        <a:defRPr sz="1200" kern="1200">
          <a:solidFill>
            <a:schemeClr val="tx1">
              <a:lumMod val="85000"/>
              <a:lumOff val="15000"/>
            </a:schemeClr>
          </a:solidFill>
          <a:latin typeface="+mn-lt"/>
          <a:ea typeface="+mn-ea"/>
          <a:cs typeface="+mn-cs"/>
        </a:defRPr>
      </a:lvl2pPr>
      <a:lvl3pPr marL="547688" indent="-201613" algn="l" defTabSz="914400" rtl="0" eaLnBrk="1" latinLnBrk="0" hangingPunct="1">
        <a:lnSpc>
          <a:spcPct val="114000"/>
        </a:lnSpc>
        <a:spcBef>
          <a:spcPts val="600"/>
        </a:spcBef>
        <a:buFont typeface="Wingdings" panose="05000000000000000000" pitchFamily="2" charset="2"/>
        <a:buChar char="§"/>
        <a:defRPr sz="1100" i="1" kern="1200">
          <a:solidFill>
            <a:schemeClr val="tx1">
              <a:lumMod val="85000"/>
              <a:lumOff val="15000"/>
            </a:schemeClr>
          </a:solidFill>
          <a:latin typeface="+mn-lt"/>
          <a:ea typeface="+mn-ea"/>
          <a:cs typeface="+mn-cs"/>
        </a:defRPr>
      </a:lvl3pPr>
      <a:lvl4pPr marL="822325" indent="-138113" algn="l" defTabSz="914400" rtl="0" eaLnBrk="1" latinLnBrk="0" hangingPunct="1">
        <a:lnSpc>
          <a:spcPct val="114000"/>
        </a:lnSpc>
        <a:spcBef>
          <a:spcPts val="600"/>
        </a:spcBef>
        <a:buFont typeface="Wingdings" panose="05000000000000000000" pitchFamily="2" charset="2"/>
        <a:buChar char="q"/>
        <a:defRPr sz="1050" kern="1200">
          <a:solidFill>
            <a:schemeClr val="tx1">
              <a:lumMod val="85000"/>
              <a:lumOff val="15000"/>
            </a:schemeClr>
          </a:solidFill>
          <a:latin typeface="+mn-lt"/>
          <a:ea typeface="+mn-ea"/>
          <a:cs typeface="+mn-cs"/>
        </a:defRPr>
      </a:lvl4pPr>
      <a:lvl5pPr marL="1096963" indent="-182563" algn="l" defTabSz="914400" rtl="0" eaLnBrk="1" latinLnBrk="0" hangingPunct="1">
        <a:lnSpc>
          <a:spcPct val="114000"/>
        </a:lnSpc>
        <a:spcBef>
          <a:spcPts val="600"/>
        </a:spcBef>
        <a:buFont typeface="Wingdings" panose="05000000000000000000" pitchFamily="2" charset="2"/>
        <a:buChar char="v"/>
        <a:defRPr sz="1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huyenchip.com/" TargetMode="External"/><Relationship Id="rId2" Type="http://schemas.openxmlformats.org/officeDocument/2006/relationships/hyperlink" Target="https://huyenchip.com/books/" TargetMode="Externa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lstStyle/>
          <a:p>
            <a:pPr marL="0" lvl="0" indent="0">
              <a:buNone/>
            </a:pPr>
            <a:r>
              <a:t>Feature Engineering</a:t>
            </a:r>
          </a:p>
        </p:txBody>
      </p:sp>
      <p:sp>
        <p:nvSpPr>
          <p:cNvPr id="3" name="Subtitle 2"/>
          <p:cNvSpPr>
            <a:spLocks noGrp="1"/>
          </p:cNvSpPr>
          <p:nvPr>
            <p:ph type="subTitle" idx="1"/>
          </p:nvPr>
        </p:nvSpPr>
        <p:spPr>
          <a:xfrm>
            <a:off x="667512" y="4206876"/>
            <a:ext cx="9228201" cy="1645920"/>
          </a:xfrm>
        </p:spPr>
        <p:txBody>
          <a:bodyPr/>
          <a:lstStyle/>
          <a:p>
            <a:pPr marL="0" lvl="0" indent="0">
              <a:buNone/>
            </a:pPr>
            <a:r>
              <a:t>Production</a:t>
            </a:r>
            <a:br/>
            <a:br/>
            <a:r>
              <a:t>Jesús Calderón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Recoding Variables</a:t>
            </a:r>
          </a:p>
        </p:txBody>
      </p:sp>
      <p:sp>
        <p:nvSpPr>
          <p:cNvPr id="3" name="Content Placeholder 2"/>
          <p:cNvSpPr>
            <a:spLocks noGrp="1"/>
          </p:cNvSpPr>
          <p:nvPr>
            <p:ph sz="half" idx="1"/>
          </p:nvPr>
        </p:nvSpPr>
        <p:spPr/>
        <p:txBody>
          <a:bodyPr>
            <a:normAutofit fontScale="70000" lnSpcReduction="20000"/>
          </a:bodyPr>
          <a:lstStyle/>
          <a:p>
            <a:pPr lvl="0"/>
            <a:r>
              <a:t>From the perspective of variables and values, we sometimes talk about </a:t>
            </a:r>
            <a:r>
              <a:rPr i="1"/>
              <a:t>code</a:t>
            </a:r>
            <a:r>
              <a:t> or, more frequently, how a variable is </a:t>
            </a:r>
            <a:r>
              <a:rPr i="1"/>
              <a:t>encoded</a:t>
            </a:r>
            <a:r>
              <a:t>.</a:t>
            </a:r>
          </a:p>
          <a:p>
            <a:pPr lvl="0"/>
            <a:r>
              <a:t>The </a:t>
            </a:r>
            <a:r>
              <a:rPr i="1"/>
              <a:t>encoding of a variable</a:t>
            </a:r>
            <a:r>
              <a:t> is the representation of the data.</a:t>
            </a:r>
          </a:p>
          <a:p>
            <a:pPr lvl="0"/>
            <a:r>
              <a:t>Some of the models we use will often benefit or require that data be </a:t>
            </a:r>
            <a:r>
              <a:rPr i="1"/>
              <a:t>encoded</a:t>
            </a:r>
            <a:r>
              <a:t> in a form that is better suited for the model’s inputs.</a:t>
            </a:r>
          </a:p>
          <a:p>
            <a:pPr lvl="0"/>
            <a:r>
              <a:t>Encoding (or recoding) often involves changing a variable type: creating dummy variables implies converting information from a categorical variable to a numeric variable, for example.</a:t>
            </a:r>
          </a:p>
        </p:txBody>
      </p:sp>
      <p:sp>
        <p:nvSpPr>
          <p:cNvPr id="4" name="Content Placeholder 3"/>
          <p:cNvSpPr>
            <a:spLocks noGrp="1"/>
          </p:cNvSpPr>
          <p:nvPr>
            <p:ph sz="half" idx="2"/>
          </p:nvPr>
        </p:nvSpPr>
        <p:spPr/>
        <p:txBody>
          <a:bodyPr>
            <a:normAutofit fontScale="70000" lnSpcReduction="20000"/>
          </a:bodyPr>
          <a:lstStyle/>
          <a:p>
            <a:pPr marL="0" lvl="0" indent="0">
              <a:buNone/>
            </a:pPr>
            <a:r>
              <a:rPr b="1"/>
              <a:t>Discretization</a:t>
            </a:r>
          </a:p>
          <a:p>
            <a:pPr lvl="0"/>
            <a:r>
              <a:t>Discretization, quantization, or binning is the process of turning a continuous feature into a discrete feature.</a:t>
            </a:r>
          </a:p>
          <a:p>
            <a:pPr lvl="0"/>
            <a:r>
              <a:t>Discretization is performed by creating buckets for the given values.</a:t>
            </a:r>
          </a:p>
          <a:p>
            <a:pPr lvl="0"/>
            <a:r>
              <a:t>A disadvantage of discretization is that categorization introduces discontinuities at the category boundaries.</a:t>
            </a:r>
          </a:p>
        </p:txBody>
      </p:sp>
      <p:sp>
        <p:nvSpPr>
          <p:cNvPr id="5" name="Date Placeholder 4">
            <a:extLst>
              <a:ext uri="{FF2B5EF4-FFF2-40B4-BE49-F238E27FC236}">
                <a16:creationId xmlns:a16="http://schemas.microsoft.com/office/drawing/2014/main" id="{E862DD50-A7DC-15CF-1B8B-E46978CDD2B0}"/>
              </a:ext>
            </a:extLst>
          </p:cNvPr>
          <p:cNvSpPr>
            <a:spLocks noGrp="1"/>
          </p:cNvSpPr>
          <p:nvPr>
            <p:ph type="dt" sz="half" idx="10"/>
          </p:nvPr>
        </p:nvSpPr>
        <p:spPr/>
        <p:txBody>
          <a:bodyPr/>
          <a:lstStyle/>
          <a:p>
            <a:fld id="{CDE2BBD3-D8DA-46E4-AF80-CEA58599BB64}" type="datetime1">
              <a:rPr lang="en-CA" smtClean="0"/>
              <a:t>2024-02-09</a:t>
            </a:fld>
            <a:endParaRPr lang="en-CA"/>
          </a:p>
        </p:txBody>
      </p:sp>
      <p:sp>
        <p:nvSpPr>
          <p:cNvPr id="6" name="Footer Placeholder 5">
            <a:extLst>
              <a:ext uri="{FF2B5EF4-FFF2-40B4-BE49-F238E27FC236}">
                <a16:creationId xmlns:a16="http://schemas.microsoft.com/office/drawing/2014/main" id="{3B56C86A-39A4-1271-2B09-3046063430F7}"/>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BECF01A4-3E3C-DDE3-E666-A2E5588BD22F}"/>
              </a:ext>
            </a:extLst>
          </p:cNvPr>
          <p:cNvSpPr>
            <a:spLocks noGrp="1"/>
          </p:cNvSpPr>
          <p:nvPr>
            <p:ph type="sldNum" sz="quarter" idx="12"/>
          </p:nvPr>
        </p:nvSpPr>
        <p:spPr/>
        <p:txBody>
          <a:bodyPr/>
          <a:lstStyle/>
          <a:p>
            <a:fld id="{4F4BDF5D-830C-4829-B676-EE421164B1C8}" type="slidenum">
              <a:rPr lang="en-CA" smtClean="0"/>
              <a:t>10</a:t>
            </a:fld>
            <a:endParaRPr 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Dummy Variables and One-Hot Encoding</a:t>
            </a:r>
          </a:p>
        </p:txBody>
      </p:sp>
      <p:sp>
        <p:nvSpPr>
          <p:cNvPr id="3" name="Content Placeholder 2"/>
          <p:cNvSpPr>
            <a:spLocks noGrp="1"/>
          </p:cNvSpPr>
          <p:nvPr>
            <p:ph sz="half" idx="1"/>
          </p:nvPr>
        </p:nvSpPr>
        <p:spPr/>
        <p:txBody>
          <a:bodyPr>
            <a:normAutofit fontScale="55000" lnSpcReduction="20000"/>
          </a:bodyPr>
          <a:lstStyle/>
          <a:p>
            <a:pPr lvl="0"/>
            <a:r>
              <a:t>Dummy variables and One-Hot encodings are forms of encoding categorical data.</a:t>
            </a:r>
          </a:p>
          <a:p>
            <a:pPr lvl="0"/>
            <a:r>
              <a:t>Dummy variables are binary: they will take a value of 0 or 1.</a:t>
            </a:r>
          </a:p>
          <a:p>
            <a:pPr lvl="0"/>
            <a:r>
              <a:t>Dummy variables are numerical, not categorical, factor, boolean, etc.</a:t>
            </a:r>
          </a:p>
          <a:p>
            <a:pPr lvl="0"/>
            <a:r>
              <a:t>With dummy variables, if the original variable contained </a:t>
            </a:r>
            <a:r>
              <a:rPr i="1"/>
              <a:t>C</a:t>
            </a:r>
            <a:r>
              <a:t> levels, then we will get </a:t>
            </a:r>
            <a:r>
              <a:rPr i="1"/>
              <a:t>C-1</a:t>
            </a:r>
            <a:r>
              <a:t> levels by default.</a:t>
            </a:r>
          </a:p>
          <a:p>
            <a:pPr lvl="1"/>
            <a:r>
              <a:t>For instance, our example had five levels (one per weekday), but the resulting dummy representation only has four.</a:t>
            </a:r>
          </a:p>
          <a:p>
            <a:pPr lvl="1"/>
            <a:r>
              <a:t>We can back out the fifth value since we know that when all four values are 0, the fifth value should be 1.</a:t>
            </a:r>
          </a:p>
          <a:p>
            <a:pPr lvl="1"/>
            <a:r>
              <a:t>This avoids a sometimes undesirable situation for some methods called colinearity (one variable can be obtained as a linear function of others). Colinearity is one form of observing information redundancy.</a:t>
            </a:r>
          </a:p>
        </p:txBody>
      </p:sp>
      <p:sp>
        <p:nvSpPr>
          <p:cNvPr id="4" name="Content Placeholder 3"/>
          <p:cNvSpPr>
            <a:spLocks noGrp="1"/>
          </p:cNvSpPr>
          <p:nvPr>
            <p:ph sz="half" idx="2"/>
          </p:nvPr>
        </p:nvSpPr>
        <p:spPr/>
        <p:txBody>
          <a:bodyPr>
            <a:normAutofit fontScale="55000" lnSpcReduction="20000"/>
          </a:bodyPr>
          <a:lstStyle/>
          <a:p>
            <a:pPr lvl="0"/>
            <a:r>
              <a:t>If the original value is missing, then all dummy variables are missing.</a:t>
            </a:r>
          </a:p>
          <a:p>
            <a:pPr lvl="0"/>
            <a:r>
              <a:t>If the data contains a novel value (a value that it hand not yet considered and encoded), then all values will be missing, unless explicitly considering other values.</a:t>
            </a:r>
          </a:p>
          <a:p>
            <a:pPr lvl="0"/>
            <a:r>
              <a:rPr b="1"/>
              <a:t>One-hot encoding</a:t>
            </a:r>
            <a:r>
              <a:t> is similar to dummy variables, but all values receive a column.</a:t>
            </a:r>
          </a:p>
        </p:txBody>
      </p:sp>
      <p:sp>
        <p:nvSpPr>
          <p:cNvPr id="5" name="Date Placeholder 4">
            <a:extLst>
              <a:ext uri="{FF2B5EF4-FFF2-40B4-BE49-F238E27FC236}">
                <a16:creationId xmlns:a16="http://schemas.microsoft.com/office/drawing/2014/main" id="{8CF8360E-9227-3966-153A-FF2C8F54E233}"/>
              </a:ext>
            </a:extLst>
          </p:cNvPr>
          <p:cNvSpPr>
            <a:spLocks noGrp="1"/>
          </p:cNvSpPr>
          <p:nvPr>
            <p:ph type="dt" sz="half" idx="10"/>
          </p:nvPr>
        </p:nvSpPr>
        <p:spPr/>
        <p:txBody>
          <a:bodyPr/>
          <a:lstStyle/>
          <a:p>
            <a:fld id="{BF9E2049-3C67-40E4-A29D-F321337C24FB}" type="datetime1">
              <a:rPr lang="en-CA" smtClean="0"/>
              <a:t>2024-02-09</a:t>
            </a:fld>
            <a:endParaRPr lang="en-CA"/>
          </a:p>
        </p:txBody>
      </p:sp>
      <p:sp>
        <p:nvSpPr>
          <p:cNvPr id="6" name="Footer Placeholder 5">
            <a:extLst>
              <a:ext uri="{FF2B5EF4-FFF2-40B4-BE49-F238E27FC236}">
                <a16:creationId xmlns:a16="http://schemas.microsoft.com/office/drawing/2014/main" id="{2049316A-269F-9452-4BAC-8D0F36DE93C5}"/>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634D0FB6-A728-81EC-61A4-33B1DE09BB45}"/>
              </a:ext>
            </a:extLst>
          </p:cNvPr>
          <p:cNvSpPr>
            <a:spLocks noGrp="1"/>
          </p:cNvSpPr>
          <p:nvPr>
            <p:ph type="sldNum" sz="quarter" idx="12"/>
          </p:nvPr>
        </p:nvSpPr>
        <p:spPr/>
        <p:txBody>
          <a:bodyPr/>
          <a:lstStyle/>
          <a:p>
            <a:fld id="{4F4BDF5D-830C-4829-B676-EE421164B1C8}" type="slidenum">
              <a:rPr lang="en-CA" smtClean="0"/>
              <a:t>11</a:t>
            </a:fld>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Encoding Categorical Features</a:t>
            </a:r>
          </a:p>
        </p:txBody>
      </p:sp>
      <p:sp>
        <p:nvSpPr>
          <p:cNvPr id="3" name="Content Placeholder 2"/>
          <p:cNvSpPr>
            <a:spLocks noGrp="1"/>
          </p:cNvSpPr>
          <p:nvPr>
            <p:ph sz="half" idx="1"/>
          </p:nvPr>
        </p:nvSpPr>
        <p:spPr/>
        <p:txBody>
          <a:bodyPr>
            <a:normAutofit fontScale="85000" lnSpcReduction="20000"/>
          </a:bodyPr>
          <a:lstStyle/>
          <a:p>
            <a:pPr lvl="0"/>
            <a:r>
              <a:t>Categories are not static: categories change over time.</a:t>
            </a:r>
          </a:p>
          <a:p>
            <a:pPr lvl="1"/>
            <a:r>
              <a:t>Categories were not represented in training data.</a:t>
            </a:r>
          </a:p>
          <a:p>
            <a:pPr lvl="1"/>
            <a:r>
              <a:t>New categories may appear over time.</a:t>
            </a:r>
          </a:p>
          <a:p>
            <a:pPr lvl="0"/>
            <a:r>
              <a:t>It is generally a good idea to consider the category UNKNOWN.</a:t>
            </a:r>
          </a:p>
        </p:txBody>
      </p:sp>
      <p:sp>
        <p:nvSpPr>
          <p:cNvPr id="4" name="Content Placeholder 3"/>
          <p:cNvSpPr>
            <a:spLocks noGrp="1"/>
          </p:cNvSpPr>
          <p:nvPr>
            <p:ph sz="half" idx="2"/>
          </p:nvPr>
        </p:nvSpPr>
        <p:spPr/>
        <p:txBody>
          <a:bodyPr>
            <a:normAutofit fontScale="85000" lnSpcReduction="20000"/>
          </a:bodyPr>
          <a:lstStyle/>
          <a:p>
            <a:pPr lvl="0"/>
            <a:r>
              <a:t>In some cases, UNKNOWN labels may refer to samples that do not belong together: two new brands may not target the same market, new products, new IP addresses, new user accounts, etc.</a:t>
            </a:r>
          </a:p>
          <a:p>
            <a:pPr lvl="0"/>
            <a:r>
              <a:t>One solution is the hashing trick:</a:t>
            </a:r>
          </a:p>
          <a:p>
            <a:pPr lvl="1"/>
            <a:r>
              <a:t>Use a hash function to generate a has for every category.</a:t>
            </a:r>
          </a:p>
          <a:p>
            <a:pPr lvl="1"/>
            <a:r>
              <a:t>The hashed value will become the index of the category.</a:t>
            </a:r>
          </a:p>
          <a:p>
            <a:pPr lvl="1"/>
            <a:r>
              <a:t>Some collisions may occur, but the overloading of the UNKNOWN category is reduced.</a:t>
            </a:r>
          </a:p>
        </p:txBody>
      </p:sp>
      <p:sp>
        <p:nvSpPr>
          <p:cNvPr id="5" name="Date Placeholder 4">
            <a:extLst>
              <a:ext uri="{FF2B5EF4-FFF2-40B4-BE49-F238E27FC236}">
                <a16:creationId xmlns:a16="http://schemas.microsoft.com/office/drawing/2014/main" id="{A870E311-A3B3-F459-EA62-C3D90CC129E7}"/>
              </a:ext>
            </a:extLst>
          </p:cNvPr>
          <p:cNvSpPr>
            <a:spLocks noGrp="1"/>
          </p:cNvSpPr>
          <p:nvPr>
            <p:ph type="dt" sz="half" idx="10"/>
          </p:nvPr>
        </p:nvSpPr>
        <p:spPr/>
        <p:txBody>
          <a:bodyPr/>
          <a:lstStyle/>
          <a:p>
            <a:fld id="{1E82A53F-8D39-4A7D-8FE5-0F4D1C431326}" type="datetime1">
              <a:rPr lang="en-CA" smtClean="0"/>
              <a:t>2024-02-09</a:t>
            </a:fld>
            <a:endParaRPr lang="en-CA"/>
          </a:p>
        </p:txBody>
      </p:sp>
      <p:sp>
        <p:nvSpPr>
          <p:cNvPr id="6" name="Footer Placeholder 5">
            <a:extLst>
              <a:ext uri="{FF2B5EF4-FFF2-40B4-BE49-F238E27FC236}">
                <a16:creationId xmlns:a16="http://schemas.microsoft.com/office/drawing/2014/main" id="{2C647487-F329-E07E-3DD9-F3C3CE1FB560}"/>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E8F83801-6C48-0C1F-8EA1-DFBBAACF7BBA}"/>
              </a:ext>
            </a:extLst>
          </p:cNvPr>
          <p:cNvSpPr>
            <a:spLocks noGrp="1"/>
          </p:cNvSpPr>
          <p:nvPr>
            <p:ph type="sldNum" sz="quarter" idx="12"/>
          </p:nvPr>
        </p:nvSpPr>
        <p:spPr/>
        <p:txBody>
          <a:bodyPr/>
          <a:lstStyle/>
          <a:p>
            <a:fld id="{4F4BDF5D-830C-4829-B676-EE421164B1C8}" type="slidenum">
              <a:rPr lang="en-CA" smtClean="0"/>
              <a:t>12</a:t>
            </a:fld>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Feature Crossing</a:t>
            </a:r>
          </a:p>
        </p:txBody>
      </p:sp>
      <p:sp>
        <p:nvSpPr>
          <p:cNvPr id="3" name="Content Placeholder 2"/>
          <p:cNvSpPr>
            <a:spLocks noGrp="1"/>
          </p:cNvSpPr>
          <p:nvPr>
            <p:ph sz="half" idx="1"/>
          </p:nvPr>
        </p:nvSpPr>
        <p:spPr/>
        <p:txBody>
          <a:bodyPr>
            <a:normAutofit fontScale="85000" lnSpcReduction="20000"/>
          </a:bodyPr>
          <a:lstStyle/>
          <a:p>
            <a:pPr lvl="0"/>
            <a:r>
              <a:t>Feature crossing is a technique to combine two or more features to generate new features.</a:t>
            </a:r>
          </a:p>
          <a:p>
            <a:pPr lvl="0"/>
            <a:r>
              <a:t>This may be</a:t>
            </a:r>
          </a:p>
          <a:p>
            <a:pPr lvl="0"/>
            <a:r>
              <a:t>We may also benefit from establishing interaction terms. This type of transformation is primarily intended for numeric data. Still, it may be applied to categorical data after being transformed into dummy variables.</a:t>
            </a:r>
          </a:p>
        </p:txBody>
      </p:sp>
      <p:sp>
        <p:nvSpPr>
          <p:cNvPr id="4" name="Content Placeholder 3"/>
          <p:cNvSpPr>
            <a:spLocks noGrp="1"/>
          </p:cNvSpPr>
          <p:nvPr>
            <p:ph sz="half" idx="2"/>
          </p:nvPr>
        </p:nvSpPr>
        <p:spPr/>
        <p:txBody>
          <a:bodyPr>
            <a:normAutofit fontScale="85000" lnSpcReduction="20000"/>
          </a:bodyPr>
          <a:lstStyle/>
          <a:p>
            <a:pPr lvl="0"/>
            <a:r>
              <a:t>Interaction variables typically capture the joint contribution to our predictive model of two or more variables after accounting for their contributions.</a:t>
            </a:r>
          </a:p>
          <a:p>
            <a:pPr lvl="0"/>
            <a:r>
              <a:t>A majority of cases will result in the model benefiting only marginally from these terms; however, they are fundamental in some contexts: for example, loan value and collateral value are typically included in default prediction models, together with their interaction term.</a:t>
            </a:r>
          </a:p>
        </p:txBody>
      </p:sp>
      <p:sp>
        <p:nvSpPr>
          <p:cNvPr id="5" name="Date Placeholder 4">
            <a:extLst>
              <a:ext uri="{FF2B5EF4-FFF2-40B4-BE49-F238E27FC236}">
                <a16:creationId xmlns:a16="http://schemas.microsoft.com/office/drawing/2014/main" id="{D885BBAC-7455-97BD-7FAA-433113192231}"/>
              </a:ext>
            </a:extLst>
          </p:cNvPr>
          <p:cNvSpPr>
            <a:spLocks noGrp="1"/>
          </p:cNvSpPr>
          <p:nvPr>
            <p:ph type="dt" sz="half" idx="10"/>
          </p:nvPr>
        </p:nvSpPr>
        <p:spPr/>
        <p:txBody>
          <a:bodyPr/>
          <a:lstStyle/>
          <a:p>
            <a:fld id="{805A297F-3CEF-48D2-AF90-A63DC14B47D5}" type="datetime1">
              <a:rPr lang="en-CA" smtClean="0"/>
              <a:t>2024-02-09</a:t>
            </a:fld>
            <a:endParaRPr lang="en-CA"/>
          </a:p>
        </p:txBody>
      </p:sp>
      <p:sp>
        <p:nvSpPr>
          <p:cNvPr id="6" name="Footer Placeholder 5">
            <a:extLst>
              <a:ext uri="{FF2B5EF4-FFF2-40B4-BE49-F238E27FC236}">
                <a16:creationId xmlns:a16="http://schemas.microsoft.com/office/drawing/2014/main" id="{4A114657-C3FE-6CD4-4330-2147023B0CD7}"/>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5FC9247D-27C9-3ECF-36EA-7237DF5B89F5}"/>
              </a:ext>
            </a:extLst>
          </p:cNvPr>
          <p:cNvSpPr>
            <a:spLocks noGrp="1"/>
          </p:cNvSpPr>
          <p:nvPr>
            <p:ph type="sldNum" sz="quarter" idx="12"/>
          </p:nvPr>
        </p:nvSpPr>
        <p:spPr/>
        <p:txBody>
          <a:bodyPr/>
          <a:lstStyle/>
          <a:p>
            <a:fld id="{4F4BDF5D-830C-4829-B676-EE421164B1C8}" type="slidenum">
              <a:rPr lang="en-CA" smtClean="0"/>
              <a:t>13</a:t>
            </a:fld>
            <a:endParaRPr lang="en-C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Multivariate Transformations</a:t>
            </a:r>
          </a:p>
        </p:txBody>
      </p:sp>
      <p:sp>
        <p:nvSpPr>
          <p:cNvPr id="3" name="Content Placeholder 2"/>
          <p:cNvSpPr>
            <a:spLocks noGrp="1"/>
          </p:cNvSpPr>
          <p:nvPr>
            <p:ph sz="half" idx="1"/>
          </p:nvPr>
        </p:nvSpPr>
        <p:spPr/>
        <p:txBody>
          <a:bodyPr>
            <a:normAutofit fontScale="70000" lnSpcReduction="20000"/>
          </a:bodyPr>
          <a:lstStyle/>
          <a:p>
            <a:pPr lvl="0"/>
            <a:r>
              <a:t>Some transformations may include more complex formulations or the results of models that we use to pre-process the data.</a:t>
            </a:r>
          </a:p>
          <a:p>
            <a:pPr lvl="0"/>
            <a:r>
              <a:t>A couple of examples include:</a:t>
            </a:r>
          </a:p>
          <a:p>
            <a:pPr lvl="0"/>
            <a:r>
              <a:t>Principal Components Analysis:</a:t>
            </a:r>
          </a:p>
          <a:p>
            <a:pPr lvl="1"/>
            <a:r>
              <a:t>Principal Components Analysis is a change of base such that orthogonal directions of maximum variation are used.</a:t>
            </a:r>
          </a:p>
          <a:p>
            <a:pPr lvl="1"/>
            <a:r>
              <a:t>Compute PC Scores of a group of variables in the data and keep only the first n (up to a percent of variability explained).</a:t>
            </a:r>
          </a:p>
          <a:p>
            <a:pPr lvl="1"/>
            <a:r>
              <a:t>Reduces redundant (highly correlated) information.</a:t>
            </a:r>
          </a:p>
        </p:txBody>
      </p:sp>
      <p:sp>
        <p:nvSpPr>
          <p:cNvPr id="4" name="Content Placeholder 3"/>
          <p:cNvSpPr>
            <a:spLocks noGrp="1"/>
          </p:cNvSpPr>
          <p:nvPr>
            <p:ph sz="half" idx="2"/>
          </p:nvPr>
        </p:nvSpPr>
        <p:spPr/>
        <p:txBody>
          <a:bodyPr>
            <a:normAutofit fontScale="70000" lnSpcReduction="20000"/>
          </a:bodyPr>
          <a:lstStyle/>
          <a:p>
            <a:pPr lvl="0"/>
            <a:r>
              <a:t>Other transformations:</a:t>
            </a:r>
          </a:p>
          <a:p>
            <a:pPr lvl="1"/>
            <a:r>
              <a:t>Discriminant Analysis Score: linear discriminant analysis produces a projection that maximizes linear separability.</a:t>
            </a:r>
          </a:p>
          <a:p>
            <a:pPr lvl="1"/>
            <a:r>
              <a:t>Distance to cluster centroids.</a:t>
            </a:r>
          </a:p>
        </p:txBody>
      </p:sp>
      <p:sp>
        <p:nvSpPr>
          <p:cNvPr id="5" name="Date Placeholder 4">
            <a:extLst>
              <a:ext uri="{FF2B5EF4-FFF2-40B4-BE49-F238E27FC236}">
                <a16:creationId xmlns:a16="http://schemas.microsoft.com/office/drawing/2014/main" id="{4D67DEF0-B1C9-CDD6-ED59-840B6A55276B}"/>
              </a:ext>
            </a:extLst>
          </p:cNvPr>
          <p:cNvSpPr>
            <a:spLocks noGrp="1"/>
          </p:cNvSpPr>
          <p:nvPr>
            <p:ph type="dt" sz="half" idx="10"/>
          </p:nvPr>
        </p:nvSpPr>
        <p:spPr/>
        <p:txBody>
          <a:bodyPr/>
          <a:lstStyle/>
          <a:p>
            <a:fld id="{5548DABF-AE0E-4343-BF9C-7B0427AF7081}" type="datetime1">
              <a:rPr lang="en-CA" smtClean="0"/>
              <a:t>2024-02-09</a:t>
            </a:fld>
            <a:endParaRPr lang="en-CA"/>
          </a:p>
        </p:txBody>
      </p:sp>
      <p:sp>
        <p:nvSpPr>
          <p:cNvPr id="6" name="Footer Placeholder 5">
            <a:extLst>
              <a:ext uri="{FF2B5EF4-FFF2-40B4-BE49-F238E27FC236}">
                <a16:creationId xmlns:a16="http://schemas.microsoft.com/office/drawing/2014/main" id="{BE507E44-1951-57E2-D32C-985DDC64AA08}"/>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8D1947F5-321E-1AEA-8741-E2559D969336}"/>
              </a:ext>
            </a:extLst>
          </p:cNvPr>
          <p:cNvSpPr>
            <a:spLocks noGrp="1"/>
          </p:cNvSpPr>
          <p:nvPr>
            <p:ph type="sldNum" sz="quarter" idx="12"/>
          </p:nvPr>
        </p:nvSpPr>
        <p:spPr/>
        <p:txBody>
          <a:bodyPr/>
          <a:lstStyle/>
          <a:p>
            <a:fld id="{4F4BDF5D-830C-4829-B676-EE421164B1C8}" type="slidenum">
              <a:rPr lang="en-CA" smtClean="0"/>
              <a:t>14</a:t>
            </a:fld>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Embeddings</a:t>
            </a:r>
          </a:p>
        </p:txBody>
      </p:sp>
      <p:pic>
        <p:nvPicPr>
          <p:cNvPr id="3" name="Picture 1" descr="./img/word_embeddings.png"/>
          <p:cNvPicPr>
            <a:picLocks noGrp="1" noChangeAspect="1"/>
          </p:cNvPicPr>
          <p:nvPr/>
        </p:nvPicPr>
        <p:blipFill>
          <a:blip r:embed="rId2"/>
          <a:stretch>
            <a:fillRect/>
          </a:stretch>
        </p:blipFill>
        <p:spPr bwMode="auto">
          <a:xfrm>
            <a:off x="673100" y="2159000"/>
            <a:ext cx="4660900" cy="2908300"/>
          </a:xfrm>
          <a:prstGeom prst="rect">
            <a:avLst/>
          </a:prstGeom>
          <a:noFill/>
          <a:ln w="9525">
            <a:noFill/>
            <a:headEnd/>
            <a:tailEnd/>
          </a:ln>
        </p:spPr>
      </p:pic>
      <p:sp>
        <p:nvSpPr>
          <p:cNvPr id="5" name="TextBox 3"/>
          <p:cNvSpPr txBox="1"/>
          <p:nvPr/>
        </p:nvSpPr>
        <p:spPr>
          <a:xfrm>
            <a:off x="673100" y="5245100"/>
            <a:ext cx="4660900" cy="508000"/>
          </a:xfrm>
          <a:prstGeom prst="rect">
            <a:avLst/>
          </a:prstGeom>
          <a:noFill/>
        </p:spPr>
        <p:txBody>
          <a:bodyPr/>
          <a:lstStyle/>
          <a:p>
            <a:pPr marL="0" lvl="0" indent="0" algn="ctr">
              <a:buNone/>
            </a:pPr>
            <a:r>
              <a:t>(Gilyadov, 2018)</a:t>
            </a:r>
          </a:p>
        </p:txBody>
      </p:sp>
      <p:sp>
        <p:nvSpPr>
          <p:cNvPr id="4" name="Content Placeholder 3"/>
          <p:cNvSpPr>
            <a:spLocks noGrp="1"/>
          </p:cNvSpPr>
          <p:nvPr>
            <p:ph sz="half" idx="2"/>
          </p:nvPr>
        </p:nvSpPr>
        <p:spPr/>
        <p:txBody>
          <a:bodyPr>
            <a:normAutofit fontScale="70000" lnSpcReduction="20000"/>
          </a:bodyPr>
          <a:lstStyle/>
          <a:p>
            <a:pPr lvl="0"/>
            <a:r>
              <a:t>Training NN is computationally intensive and time-consuming.</a:t>
            </a:r>
          </a:p>
          <a:p>
            <a:pPr lvl="0"/>
            <a:r>
              <a:t>Assume that an NN has been trained:</a:t>
            </a:r>
          </a:p>
          <a:p>
            <a:pPr lvl="1"/>
            <a:r>
              <a:t>Pre-trained NN are available.</a:t>
            </a:r>
          </a:p>
          <a:p>
            <a:pPr lvl="1"/>
            <a:r>
              <a:t>Models can be trained on general language (news articles, Wikipedia, etc.) and specialized language (legal, medical, etc.) corpus.</a:t>
            </a:r>
          </a:p>
          <a:p>
            <a:pPr lvl="0"/>
            <a:r>
              <a:t>Word embeddings map words in vocabulary with an n-dimensional vector.</a:t>
            </a:r>
          </a:p>
          <a:p>
            <a:pPr lvl="0"/>
            <a:r>
              <a:t>A popular embedding is Word2Vec:</a:t>
            </a:r>
          </a:p>
          <a:p>
            <a:pPr lvl="1"/>
            <a:r>
              <a:t>NN predicts a word from its context.</a:t>
            </a:r>
          </a:p>
          <a:p>
            <a:pPr lvl="1"/>
            <a:r>
              <a:t>Similar to an autoencoder, obtained through a NN as a by-product.</a:t>
            </a:r>
          </a:p>
        </p:txBody>
      </p:sp>
      <p:sp>
        <p:nvSpPr>
          <p:cNvPr id="6" name="Date Placeholder 5">
            <a:extLst>
              <a:ext uri="{FF2B5EF4-FFF2-40B4-BE49-F238E27FC236}">
                <a16:creationId xmlns:a16="http://schemas.microsoft.com/office/drawing/2014/main" id="{CFB1C070-A3D5-0D5D-C676-077B8FFFB54E}"/>
              </a:ext>
            </a:extLst>
          </p:cNvPr>
          <p:cNvSpPr>
            <a:spLocks noGrp="1"/>
          </p:cNvSpPr>
          <p:nvPr>
            <p:ph type="dt" sz="half" idx="10"/>
          </p:nvPr>
        </p:nvSpPr>
        <p:spPr/>
        <p:txBody>
          <a:bodyPr/>
          <a:lstStyle/>
          <a:p>
            <a:fld id="{352B0B93-B6D3-4C2D-8AC5-5B1E88C51491}" type="datetime1">
              <a:rPr lang="en-CA" smtClean="0"/>
              <a:t>2024-02-09</a:t>
            </a:fld>
            <a:endParaRPr lang="en-CA"/>
          </a:p>
        </p:txBody>
      </p:sp>
      <p:sp>
        <p:nvSpPr>
          <p:cNvPr id="7" name="Footer Placeholder 6">
            <a:extLst>
              <a:ext uri="{FF2B5EF4-FFF2-40B4-BE49-F238E27FC236}">
                <a16:creationId xmlns:a16="http://schemas.microsoft.com/office/drawing/2014/main" id="{1405A68D-200E-46FB-D87C-DFAE75465A09}"/>
              </a:ext>
            </a:extLst>
          </p:cNvPr>
          <p:cNvSpPr>
            <a:spLocks noGrp="1"/>
          </p:cNvSpPr>
          <p:nvPr>
            <p:ph type="ftr" sz="quarter" idx="11"/>
          </p:nvPr>
        </p:nvSpPr>
        <p:spPr/>
        <p:txBody>
          <a:bodyPr/>
          <a:lstStyle/>
          <a:p>
            <a:r>
              <a:rPr lang="en-CA"/>
              <a:t>Production 4 - Feature Engineering</a:t>
            </a:r>
          </a:p>
        </p:txBody>
      </p:sp>
      <p:sp>
        <p:nvSpPr>
          <p:cNvPr id="8" name="Slide Number Placeholder 7">
            <a:extLst>
              <a:ext uri="{FF2B5EF4-FFF2-40B4-BE49-F238E27FC236}">
                <a16:creationId xmlns:a16="http://schemas.microsoft.com/office/drawing/2014/main" id="{43196296-886A-E692-4291-DC896F7B1AAA}"/>
              </a:ext>
            </a:extLst>
          </p:cNvPr>
          <p:cNvSpPr>
            <a:spLocks noGrp="1"/>
          </p:cNvSpPr>
          <p:nvPr>
            <p:ph type="sldNum" sz="quarter" idx="12"/>
          </p:nvPr>
        </p:nvSpPr>
        <p:spPr/>
        <p:txBody>
          <a:bodyPr/>
          <a:lstStyle/>
          <a:p>
            <a:fld id="{4F4BDF5D-830C-4829-B676-EE421164B1C8}" type="slidenum">
              <a:rPr lang="en-CA" smtClean="0"/>
              <a:t>15</a:t>
            </a:fld>
            <a:endParaRPr lang="en-CA"/>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Data Leakage</a:t>
            </a:r>
          </a:p>
        </p:txBody>
      </p:sp>
      <p:sp>
        <p:nvSpPr>
          <p:cNvPr id="3" name="Date Placeholder 2">
            <a:extLst>
              <a:ext uri="{FF2B5EF4-FFF2-40B4-BE49-F238E27FC236}">
                <a16:creationId xmlns:a16="http://schemas.microsoft.com/office/drawing/2014/main" id="{8359BD5B-980D-13C0-1102-D2B0F2F388BE}"/>
              </a:ext>
            </a:extLst>
          </p:cNvPr>
          <p:cNvSpPr>
            <a:spLocks noGrp="1"/>
          </p:cNvSpPr>
          <p:nvPr>
            <p:ph type="dt" sz="half" idx="10"/>
          </p:nvPr>
        </p:nvSpPr>
        <p:spPr/>
        <p:txBody>
          <a:bodyPr/>
          <a:lstStyle/>
          <a:p>
            <a:fld id="{F0467FF5-BDBA-42DA-A330-F0B4882F44E0}" type="datetime1">
              <a:rPr lang="en-CA" smtClean="0"/>
              <a:t>2024-02-09</a:t>
            </a:fld>
            <a:endParaRPr lang="en-CA"/>
          </a:p>
        </p:txBody>
      </p:sp>
      <p:sp>
        <p:nvSpPr>
          <p:cNvPr id="4" name="Footer Placeholder 3">
            <a:extLst>
              <a:ext uri="{FF2B5EF4-FFF2-40B4-BE49-F238E27FC236}">
                <a16:creationId xmlns:a16="http://schemas.microsoft.com/office/drawing/2014/main" id="{6AFCEE38-8EE2-6656-7425-769FC9FC2B4A}"/>
              </a:ext>
            </a:extLst>
          </p:cNvPr>
          <p:cNvSpPr>
            <a:spLocks noGrp="1"/>
          </p:cNvSpPr>
          <p:nvPr>
            <p:ph type="ftr" sz="quarter" idx="11"/>
          </p:nvPr>
        </p:nvSpPr>
        <p:spPr/>
        <p:txBody>
          <a:bodyPr/>
          <a:lstStyle/>
          <a:p>
            <a:r>
              <a:rPr lang="en-CA"/>
              <a:t>Production 4 - Feature Engineering</a:t>
            </a:r>
          </a:p>
        </p:txBody>
      </p:sp>
      <p:sp>
        <p:nvSpPr>
          <p:cNvPr id="5" name="Slide Number Placeholder 4">
            <a:extLst>
              <a:ext uri="{FF2B5EF4-FFF2-40B4-BE49-F238E27FC236}">
                <a16:creationId xmlns:a16="http://schemas.microsoft.com/office/drawing/2014/main" id="{EECD9C88-8200-9560-1320-AC3CF198BA3A}"/>
              </a:ext>
            </a:extLst>
          </p:cNvPr>
          <p:cNvSpPr>
            <a:spLocks noGrp="1"/>
          </p:cNvSpPr>
          <p:nvPr>
            <p:ph type="sldNum" sz="quarter" idx="12"/>
          </p:nvPr>
        </p:nvSpPr>
        <p:spPr/>
        <p:txBody>
          <a:bodyPr/>
          <a:lstStyle/>
          <a:p>
            <a:fld id="{4F4BDF5D-830C-4829-B676-EE421164B1C8}" type="slidenum">
              <a:rPr lang="en-CA" smtClean="0"/>
              <a:t>16</a:t>
            </a:fld>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Leakage</a:t>
            </a:r>
          </a:p>
        </p:txBody>
      </p:sp>
      <p:sp>
        <p:nvSpPr>
          <p:cNvPr id="3" name="Content Placeholder 2"/>
          <p:cNvSpPr>
            <a:spLocks noGrp="1"/>
          </p:cNvSpPr>
          <p:nvPr>
            <p:ph sz="half" idx="1"/>
          </p:nvPr>
        </p:nvSpPr>
        <p:spPr/>
        <p:txBody>
          <a:bodyPr>
            <a:normAutofit fontScale="40000" lnSpcReduction="20000"/>
          </a:bodyPr>
          <a:lstStyle/>
          <a:p>
            <a:pPr lvl="0"/>
            <a:r>
              <a:t>Data leakage refers to the situation when a form of the label “leaks” into the set of features used for making predictions, and this same information is not available during inference. Some common causes are discussed below.</a:t>
            </a:r>
          </a:p>
          <a:p>
            <a:pPr lvl="0"/>
            <a:r>
              <a:t>Splitting time-correlated data randomly instead of by time.</a:t>
            </a:r>
          </a:p>
          <a:p>
            <a:pPr lvl="1"/>
            <a:r>
              <a:t>In many cases, we are dealing with time series data: the date-time in which data is generated affects its label distribution.</a:t>
            </a:r>
          </a:p>
          <a:p>
            <a:pPr lvl="1"/>
            <a:r>
              <a:t>Ex: stock prices.</a:t>
            </a:r>
          </a:p>
          <a:p>
            <a:pPr lvl="1"/>
            <a:r>
              <a:t>Solution: split data by time instead of random sampling whenever possible (ex., time-series cross-validation).</a:t>
            </a:r>
          </a:p>
          <a:p>
            <a:pPr lvl="0"/>
            <a:r>
              <a:t>Scaling before splitting.</a:t>
            </a:r>
          </a:p>
          <a:p>
            <a:pPr lvl="1"/>
            <a:r>
              <a:t>Scaling requires calculating statistics like mean, std, min, and max.</a:t>
            </a:r>
          </a:p>
          <a:p>
            <a:pPr lvl="1"/>
            <a:r>
              <a:t>Data leakage occurs when stats are calculated on a data set that does not only contain training data.</a:t>
            </a:r>
          </a:p>
          <a:p>
            <a:pPr lvl="1"/>
            <a:r>
              <a:t>Solution: split data before scaling; many frameworks do this automatically and ensure the appropriate splits.</a:t>
            </a:r>
          </a:p>
          <a:p>
            <a:pPr lvl="0"/>
            <a:r>
              <a:t>Filling in missing data with statistics from the test split.</a:t>
            </a:r>
          </a:p>
          <a:p>
            <a:pPr lvl="1"/>
            <a:r>
              <a:t>Values used for imputation are calculated on complete data and not only the training portion.</a:t>
            </a:r>
          </a:p>
          <a:p>
            <a:pPr lvl="1"/>
            <a:r>
              <a:t>Solution: split data before calculation and ensure only training data is used (use a framework).</a:t>
            </a:r>
          </a:p>
        </p:txBody>
      </p:sp>
      <p:sp>
        <p:nvSpPr>
          <p:cNvPr id="4" name="Content Placeholder 3"/>
          <p:cNvSpPr>
            <a:spLocks noGrp="1"/>
          </p:cNvSpPr>
          <p:nvPr>
            <p:ph sz="half" idx="2"/>
          </p:nvPr>
        </p:nvSpPr>
        <p:spPr/>
        <p:txBody>
          <a:bodyPr>
            <a:normAutofit fontScale="40000" lnSpcReduction="20000"/>
          </a:bodyPr>
          <a:lstStyle/>
          <a:p>
            <a:pPr lvl="0"/>
            <a:r>
              <a:t>Poor handling of data duplication.</a:t>
            </a:r>
          </a:p>
          <a:p>
            <a:pPr lvl="1"/>
            <a:r>
              <a:t>Failure to remove duplicates or near-duplicates before splitting the data.</a:t>
            </a:r>
          </a:p>
          <a:p>
            <a:pPr lvl="1"/>
            <a:r>
              <a:t>Data duplication can result from data collection or merging of different data sources.</a:t>
            </a:r>
          </a:p>
          <a:p>
            <a:pPr lvl="1"/>
            <a:r>
              <a:t>As well, synthetic oversampling can induce duplication.</a:t>
            </a:r>
          </a:p>
          <a:p>
            <a:pPr lvl="1"/>
            <a:r>
              <a:t>Solution: check for duplicates before splitting and also after splitting.</a:t>
            </a:r>
          </a:p>
          <a:p>
            <a:pPr lvl="0"/>
            <a:r>
              <a:t>Group leakage.</a:t>
            </a:r>
          </a:p>
          <a:p>
            <a:pPr lvl="1"/>
            <a:r>
              <a:t>Similar to duplication, where a group of examples have strongly correlated labels but are divided into different splits.</a:t>
            </a:r>
          </a:p>
          <a:p>
            <a:pPr lvl="1"/>
            <a:r>
              <a:t>Example: in object detection, several pictures are taken a few seconds apart and almost identical.</a:t>
            </a:r>
          </a:p>
          <a:p>
            <a:pPr lvl="0"/>
            <a:r>
              <a:t>Leakage from the data generation process</a:t>
            </a:r>
          </a:p>
          <a:p>
            <a:pPr lvl="1"/>
            <a:r>
              <a:t>The sampling mechanism may induce duplication.</a:t>
            </a:r>
          </a:p>
          <a:p>
            <a:pPr lvl="1"/>
            <a:r>
              <a:t>Example: patient data in critical condition is duplicated because more tests are run.</a:t>
            </a:r>
          </a:p>
        </p:txBody>
      </p:sp>
      <p:sp>
        <p:nvSpPr>
          <p:cNvPr id="5" name="Date Placeholder 4">
            <a:extLst>
              <a:ext uri="{FF2B5EF4-FFF2-40B4-BE49-F238E27FC236}">
                <a16:creationId xmlns:a16="http://schemas.microsoft.com/office/drawing/2014/main" id="{E1CE4CF2-9D00-C837-DF96-AA087741DB16}"/>
              </a:ext>
            </a:extLst>
          </p:cNvPr>
          <p:cNvSpPr>
            <a:spLocks noGrp="1"/>
          </p:cNvSpPr>
          <p:nvPr>
            <p:ph type="dt" sz="half" idx="10"/>
          </p:nvPr>
        </p:nvSpPr>
        <p:spPr/>
        <p:txBody>
          <a:bodyPr/>
          <a:lstStyle/>
          <a:p>
            <a:fld id="{985D3E82-5B80-4B87-97F0-2F1A4D8693A0}" type="datetime1">
              <a:rPr lang="en-CA" smtClean="0"/>
              <a:t>2024-02-09</a:t>
            </a:fld>
            <a:endParaRPr lang="en-CA"/>
          </a:p>
        </p:txBody>
      </p:sp>
      <p:sp>
        <p:nvSpPr>
          <p:cNvPr id="6" name="Footer Placeholder 5">
            <a:extLst>
              <a:ext uri="{FF2B5EF4-FFF2-40B4-BE49-F238E27FC236}">
                <a16:creationId xmlns:a16="http://schemas.microsoft.com/office/drawing/2014/main" id="{B2138DCA-C398-0E32-DB18-CC9A5D6A593A}"/>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89212014-9CC9-9E46-7C12-9848AAB794D7}"/>
              </a:ext>
            </a:extLst>
          </p:cNvPr>
          <p:cNvSpPr>
            <a:spLocks noGrp="1"/>
          </p:cNvSpPr>
          <p:nvPr>
            <p:ph type="sldNum" sz="quarter" idx="12"/>
          </p:nvPr>
        </p:nvSpPr>
        <p:spPr/>
        <p:txBody>
          <a:bodyPr/>
          <a:lstStyle/>
          <a:p>
            <a:fld id="{4F4BDF5D-830C-4829-B676-EE421164B1C8}" type="slidenum">
              <a:rPr lang="en-CA" smtClean="0"/>
              <a:t>17</a:t>
            </a:fld>
            <a:endParaRPr lang="en-CA"/>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Detecting Data Leakage</a:t>
            </a:r>
          </a:p>
        </p:txBody>
      </p:sp>
      <p:sp>
        <p:nvSpPr>
          <p:cNvPr id="3" name="Content Placeholder 2"/>
          <p:cNvSpPr>
            <a:spLocks noGrp="1"/>
          </p:cNvSpPr>
          <p:nvPr>
            <p:ph sz="half" idx="1"/>
          </p:nvPr>
        </p:nvSpPr>
        <p:spPr/>
        <p:txBody>
          <a:bodyPr>
            <a:normAutofit fontScale="92500" lnSpcReduction="10000"/>
          </a:bodyPr>
          <a:lstStyle/>
          <a:p>
            <a:pPr lvl="0"/>
            <a:r>
              <a:t>Measure the predictive power of each feature.</a:t>
            </a:r>
          </a:p>
          <a:p>
            <a:pPr lvl="1"/>
            <a:r>
              <a:t>Investigate unusually high readings.</a:t>
            </a:r>
          </a:p>
          <a:p>
            <a:pPr lvl="1"/>
            <a:r>
              <a:t>Investigate data generation and if we can derive a valid explanation.</a:t>
            </a:r>
          </a:p>
        </p:txBody>
      </p:sp>
      <p:sp>
        <p:nvSpPr>
          <p:cNvPr id="4" name="Content Placeholder 3"/>
          <p:cNvSpPr>
            <a:spLocks noGrp="1"/>
          </p:cNvSpPr>
          <p:nvPr>
            <p:ph sz="half" idx="2"/>
          </p:nvPr>
        </p:nvSpPr>
        <p:spPr/>
        <p:txBody>
          <a:bodyPr>
            <a:normAutofit fontScale="92500" lnSpcReduction="10000"/>
          </a:bodyPr>
          <a:lstStyle/>
          <a:p>
            <a:pPr lvl="0"/>
            <a:r>
              <a:t>Perform ablation studies (remove one feature at a time) to measure how important a feature or set of features is to your model.</a:t>
            </a:r>
          </a:p>
          <a:p>
            <a:pPr lvl="1"/>
            <a:r>
              <a:t>If removing a feature causes the model’s performance to deteriorate significantly, investigate why that feature is so important.</a:t>
            </a:r>
          </a:p>
          <a:p>
            <a:pPr lvl="0"/>
            <a:r>
              <a:t>Pay attention to new features added to the model.</a:t>
            </a:r>
          </a:p>
        </p:txBody>
      </p:sp>
      <p:sp>
        <p:nvSpPr>
          <p:cNvPr id="5" name="Date Placeholder 4">
            <a:extLst>
              <a:ext uri="{FF2B5EF4-FFF2-40B4-BE49-F238E27FC236}">
                <a16:creationId xmlns:a16="http://schemas.microsoft.com/office/drawing/2014/main" id="{F353A990-1228-8328-34CC-2DBE7A8B19C8}"/>
              </a:ext>
            </a:extLst>
          </p:cNvPr>
          <p:cNvSpPr>
            <a:spLocks noGrp="1"/>
          </p:cNvSpPr>
          <p:nvPr>
            <p:ph type="dt" sz="half" idx="10"/>
          </p:nvPr>
        </p:nvSpPr>
        <p:spPr/>
        <p:txBody>
          <a:bodyPr/>
          <a:lstStyle/>
          <a:p>
            <a:fld id="{53668932-F0DF-40A2-BA10-7C27C63AB9E1}" type="datetime1">
              <a:rPr lang="en-CA" smtClean="0"/>
              <a:t>2024-02-09</a:t>
            </a:fld>
            <a:endParaRPr lang="en-CA"/>
          </a:p>
        </p:txBody>
      </p:sp>
      <p:sp>
        <p:nvSpPr>
          <p:cNvPr id="6" name="Footer Placeholder 5">
            <a:extLst>
              <a:ext uri="{FF2B5EF4-FFF2-40B4-BE49-F238E27FC236}">
                <a16:creationId xmlns:a16="http://schemas.microsoft.com/office/drawing/2014/main" id="{B0EA6109-6CD6-36D3-06D0-64AA2BF2706F}"/>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E13AA14E-2789-A377-4E19-AAF7D0C393CD}"/>
              </a:ext>
            </a:extLst>
          </p:cNvPr>
          <p:cNvSpPr>
            <a:spLocks noGrp="1"/>
          </p:cNvSpPr>
          <p:nvPr>
            <p:ph type="sldNum" sz="quarter" idx="12"/>
          </p:nvPr>
        </p:nvSpPr>
        <p:spPr/>
        <p:txBody>
          <a:bodyPr/>
          <a:lstStyle/>
          <a:p>
            <a:fld id="{4F4BDF5D-830C-4829-B676-EE421164B1C8}" type="slidenum">
              <a:rPr lang="en-CA" smtClean="0"/>
              <a:t>18</a:t>
            </a:fld>
            <a:endParaRPr lang="en-C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Engineering Good Features</a:t>
            </a:r>
          </a:p>
        </p:txBody>
      </p:sp>
      <p:sp>
        <p:nvSpPr>
          <p:cNvPr id="3" name="Date Placeholder 2">
            <a:extLst>
              <a:ext uri="{FF2B5EF4-FFF2-40B4-BE49-F238E27FC236}">
                <a16:creationId xmlns:a16="http://schemas.microsoft.com/office/drawing/2014/main" id="{9159B355-9F3D-CD48-7300-BCFCD162289F}"/>
              </a:ext>
            </a:extLst>
          </p:cNvPr>
          <p:cNvSpPr>
            <a:spLocks noGrp="1"/>
          </p:cNvSpPr>
          <p:nvPr>
            <p:ph type="dt" sz="half" idx="10"/>
          </p:nvPr>
        </p:nvSpPr>
        <p:spPr/>
        <p:txBody>
          <a:bodyPr/>
          <a:lstStyle/>
          <a:p>
            <a:fld id="{E8A84A19-221D-4167-899E-290962DB682E}" type="datetime1">
              <a:rPr lang="en-CA" smtClean="0"/>
              <a:t>2024-02-09</a:t>
            </a:fld>
            <a:endParaRPr lang="en-CA"/>
          </a:p>
        </p:txBody>
      </p:sp>
      <p:sp>
        <p:nvSpPr>
          <p:cNvPr id="4" name="Footer Placeholder 3">
            <a:extLst>
              <a:ext uri="{FF2B5EF4-FFF2-40B4-BE49-F238E27FC236}">
                <a16:creationId xmlns:a16="http://schemas.microsoft.com/office/drawing/2014/main" id="{E9C7BA4F-069E-ED07-FAA7-93ABDDC41CA5}"/>
              </a:ext>
            </a:extLst>
          </p:cNvPr>
          <p:cNvSpPr>
            <a:spLocks noGrp="1"/>
          </p:cNvSpPr>
          <p:nvPr>
            <p:ph type="ftr" sz="quarter" idx="11"/>
          </p:nvPr>
        </p:nvSpPr>
        <p:spPr/>
        <p:txBody>
          <a:bodyPr/>
          <a:lstStyle/>
          <a:p>
            <a:r>
              <a:rPr lang="en-CA"/>
              <a:t>Production 4 - Feature Engineering</a:t>
            </a:r>
          </a:p>
        </p:txBody>
      </p:sp>
      <p:sp>
        <p:nvSpPr>
          <p:cNvPr id="5" name="Slide Number Placeholder 4">
            <a:extLst>
              <a:ext uri="{FF2B5EF4-FFF2-40B4-BE49-F238E27FC236}">
                <a16:creationId xmlns:a16="http://schemas.microsoft.com/office/drawing/2014/main" id="{F2E6B7C1-C6A7-103A-1888-E643086C66B8}"/>
              </a:ext>
            </a:extLst>
          </p:cNvPr>
          <p:cNvSpPr>
            <a:spLocks noGrp="1"/>
          </p:cNvSpPr>
          <p:nvPr>
            <p:ph type="sldNum" sz="quarter" idx="12"/>
          </p:nvPr>
        </p:nvSpPr>
        <p:spPr/>
        <p:txBody>
          <a:bodyPr/>
          <a:lstStyle/>
          <a:p>
            <a:fld id="{4F4BDF5D-830C-4829-B676-EE421164B1C8}" type="slidenum">
              <a:rPr lang="en-CA" smtClean="0"/>
              <a:t>19</a:t>
            </a:fld>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Agenda</a:t>
            </a:r>
          </a:p>
        </p:txBody>
      </p:sp>
      <p:sp>
        <p:nvSpPr>
          <p:cNvPr id="3" name="Content Placeholder 2"/>
          <p:cNvSpPr>
            <a:spLocks noGrp="1"/>
          </p:cNvSpPr>
          <p:nvPr>
            <p:ph sz="half" idx="1"/>
          </p:nvPr>
        </p:nvSpPr>
        <p:spPr/>
        <p:txBody>
          <a:bodyPr/>
          <a:lstStyle/>
          <a:p>
            <a:pPr marL="0" lvl="0" indent="0">
              <a:buNone/>
            </a:pPr>
            <a:r>
              <a:rPr b="1"/>
              <a:t>4.1 Feature Engineering</a:t>
            </a:r>
          </a:p>
          <a:p>
            <a:pPr lvl="0"/>
            <a:r>
              <a:t>Common Operations</a:t>
            </a:r>
          </a:p>
          <a:p>
            <a:pPr lvl="0"/>
            <a:r>
              <a:t>Data Leakage</a:t>
            </a:r>
          </a:p>
          <a:p>
            <a:pPr lvl="0"/>
            <a:r>
              <a:t>Feature Importance</a:t>
            </a:r>
          </a:p>
          <a:p>
            <a:pPr lvl="0"/>
            <a:r>
              <a:t>Feature Generalization</a:t>
            </a:r>
          </a:p>
        </p:txBody>
      </p:sp>
      <p:sp>
        <p:nvSpPr>
          <p:cNvPr id="4" name="Content Placeholder 3"/>
          <p:cNvSpPr>
            <a:spLocks noGrp="1"/>
          </p:cNvSpPr>
          <p:nvPr>
            <p:ph sz="half" idx="2"/>
          </p:nvPr>
        </p:nvSpPr>
        <p:spPr/>
        <p:txBody>
          <a:bodyPr/>
          <a:lstStyle/>
          <a:p>
            <a:pPr marL="0" lvl="0" indent="0">
              <a:buNone/>
            </a:pPr>
            <a:r>
              <a:rPr b="1"/>
              <a:t>4.2 Feature Engineering</a:t>
            </a:r>
          </a:p>
          <a:p>
            <a:pPr lvl="0"/>
            <a:r>
              <a:t>Transformation Pipelines and parametrization</a:t>
            </a:r>
          </a:p>
          <a:p>
            <a:pPr lvl="0"/>
            <a:r>
              <a:t>Feature Importance in Python</a:t>
            </a:r>
          </a:p>
          <a:p>
            <a:pPr lvl="0"/>
            <a:r>
              <a:t>Time series cross-validation</a:t>
            </a:r>
          </a:p>
        </p:txBody>
      </p:sp>
      <p:sp>
        <p:nvSpPr>
          <p:cNvPr id="5" name="Date Placeholder 4">
            <a:extLst>
              <a:ext uri="{FF2B5EF4-FFF2-40B4-BE49-F238E27FC236}">
                <a16:creationId xmlns:a16="http://schemas.microsoft.com/office/drawing/2014/main" id="{908534F0-0A8F-1B7C-01D2-4980146A7B99}"/>
              </a:ext>
            </a:extLst>
          </p:cNvPr>
          <p:cNvSpPr>
            <a:spLocks noGrp="1"/>
          </p:cNvSpPr>
          <p:nvPr>
            <p:ph type="dt" sz="half" idx="10"/>
          </p:nvPr>
        </p:nvSpPr>
        <p:spPr/>
        <p:txBody>
          <a:bodyPr/>
          <a:lstStyle/>
          <a:p>
            <a:fld id="{E55221E7-0AC1-4473-AE84-E68217BB46B8}" type="datetime1">
              <a:rPr lang="en-CA" smtClean="0"/>
              <a:t>2024-02-09</a:t>
            </a:fld>
            <a:endParaRPr lang="en-CA"/>
          </a:p>
        </p:txBody>
      </p:sp>
      <p:sp>
        <p:nvSpPr>
          <p:cNvPr id="6" name="Footer Placeholder 5">
            <a:extLst>
              <a:ext uri="{FF2B5EF4-FFF2-40B4-BE49-F238E27FC236}">
                <a16:creationId xmlns:a16="http://schemas.microsoft.com/office/drawing/2014/main" id="{20F3A9B4-9D66-A705-A346-8F1CEE5E9249}"/>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B9DE4AC6-1C1D-0EC0-3AA4-6F3F30246A86}"/>
              </a:ext>
            </a:extLst>
          </p:cNvPr>
          <p:cNvSpPr>
            <a:spLocks noGrp="1"/>
          </p:cNvSpPr>
          <p:nvPr>
            <p:ph type="sldNum" sz="quarter" idx="12"/>
          </p:nvPr>
        </p:nvSpPr>
        <p:spPr/>
        <p:txBody>
          <a:bodyPr/>
          <a:lstStyle/>
          <a:p>
            <a:fld id="{4F4BDF5D-830C-4829-B676-EE421164B1C8}" type="slidenum">
              <a:rPr lang="en-CA" smtClean="0"/>
              <a:t>2</a:t>
            </a:fld>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Too Many Features</a:t>
            </a:r>
          </a:p>
        </p:txBody>
      </p:sp>
      <p:sp>
        <p:nvSpPr>
          <p:cNvPr id="3" name="Content Placeholder 2"/>
          <p:cNvSpPr>
            <a:spLocks noGrp="1"/>
          </p:cNvSpPr>
          <p:nvPr>
            <p:ph sz="half" idx="1"/>
          </p:nvPr>
        </p:nvSpPr>
        <p:spPr/>
        <p:txBody>
          <a:bodyPr>
            <a:normAutofit fontScale="92500" lnSpcReduction="20000"/>
          </a:bodyPr>
          <a:lstStyle/>
          <a:p>
            <a:pPr lvl="0"/>
            <a:r>
              <a:t>Too many features can be bad during training and model service.</a:t>
            </a:r>
          </a:p>
          <a:p>
            <a:pPr lvl="0"/>
            <a:r>
              <a:t>More features, more opportunities for data leakage.</a:t>
            </a:r>
          </a:p>
          <a:p>
            <a:pPr lvl="0"/>
            <a:r>
              <a:t>Too many features cause overfitting.</a:t>
            </a:r>
          </a:p>
          <a:p>
            <a:pPr lvl="0"/>
            <a:r>
              <a:t>More features require more memory to serve a model, which can increase hardware requirements and cost.</a:t>
            </a:r>
          </a:p>
        </p:txBody>
      </p:sp>
      <p:sp>
        <p:nvSpPr>
          <p:cNvPr id="4" name="Content Placeholder 3"/>
          <p:cNvSpPr>
            <a:spLocks noGrp="1"/>
          </p:cNvSpPr>
          <p:nvPr>
            <p:ph sz="half" idx="2"/>
          </p:nvPr>
        </p:nvSpPr>
        <p:spPr/>
        <p:txBody>
          <a:bodyPr>
            <a:normAutofit fontScale="92500" lnSpcReduction="20000"/>
          </a:bodyPr>
          <a:lstStyle/>
          <a:p>
            <a:pPr lvl="0"/>
            <a:r>
              <a:t>Too many features can increase inference latency.</a:t>
            </a:r>
          </a:p>
          <a:p>
            <a:pPr lvl="0"/>
            <a:r>
              <a:t>Useless features become technicala debt.</a:t>
            </a:r>
          </a:p>
          <a:p>
            <a:pPr lvl="0"/>
            <a:r>
              <a:t>In principle, if a feature is not useful for prediction, regularization should get rid of it. In practice, it may be faster for the feature not to be available to the model in the first place.</a:t>
            </a:r>
          </a:p>
        </p:txBody>
      </p:sp>
      <p:sp>
        <p:nvSpPr>
          <p:cNvPr id="5" name="Date Placeholder 4">
            <a:extLst>
              <a:ext uri="{FF2B5EF4-FFF2-40B4-BE49-F238E27FC236}">
                <a16:creationId xmlns:a16="http://schemas.microsoft.com/office/drawing/2014/main" id="{2E8E5789-5144-4FAD-EB65-EF23B0D98FE4}"/>
              </a:ext>
            </a:extLst>
          </p:cNvPr>
          <p:cNvSpPr>
            <a:spLocks noGrp="1"/>
          </p:cNvSpPr>
          <p:nvPr>
            <p:ph type="dt" sz="half" idx="10"/>
          </p:nvPr>
        </p:nvSpPr>
        <p:spPr/>
        <p:txBody>
          <a:bodyPr/>
          <a:lstStyle/>
          <a:p>
            <a:fld id="{BB860C1F-878D-4D34-AA61-7AFF971B962B}" type="datetime1">
              <a:rPr lang="en-CA" smtClean="0"/>
              <a:t>2024-02-09</a:t>
            </a:fld>
            <a:endParaRPr lang="en-CA"/>
          </a:p>
        </p:txBody>
      </p:sp>
      <p:sp>
        <p:nvSpPr>
          <p:cNvPr id="6" name="Footer Placeholder 5">
            <a:extLst>
              <a:ext uri="{FF2B5EF4-FFF2-40B4-BE49-F238E27FC236}">
                <a16:creationId xmlns:a16="http://schemas.microsoft.com/office/drawing/2014/main" id="{A586099E-EDE0-866D-76DD-A1A353E1C306}"/>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F4941687-A181-D05B-A4B8-4584AA051667}"/>
              </a:ext>
            </a:extLst>
          </p:cNvPr>
          <p:cNvSpPr>
            <a:spLocks noGrp="1"/>
          </p:cNvSpPr>
          <p:nvPr>
            <p:ph type="sldNum" sz="quarter" idx="12"/>
          </p:nvPr>
        </p:nvSpPr>
        <p:spPr/>
        <p:txBody>
          <a:bodyPr/>
          <a:lstStyle/>
          <a:p>
            <a:fld id="{4F4BDF5D-830C-4829-B676-EE421164B1C8}" type="slidenum">
              <a:rPr lang="en-CA" smtClean="0"/>
              <a:t>20</a:t>
            </a:fld>
            <a:endParaRPr lang="en-CA"/>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Feature Importance</a:t>
            </a:r>
          </a:p>
        </p:txBody>
      </p:sp>
      <p:sp>
        <p:nvSpPr>
          <p:cNvPr id="3" name="Date Placeholder 2">
            <a:extLst>
              <a:ext uri="{FF2B5EF4-FFF2-40B4-BE49-F238E27FC236}">
                <a16:creationId xmlns:a16="http://schemas.microsoft.com/office/drawing/2014/main" id="{D0D9D34D-3B4A-2477-F34D-42E11E7F2935}"/>
              </a:ext>
            </a:extLst>
          </p:cNvPr>
          <p:cNvSpPr>
            <a:spLocks noGrp="1"/>
          </p:cNvSpPr>
          <p:nvPr>
            <p:ph type="dt" sz="half" idx="10"/>
          </p:nvPr>
        </p:nvSpPr>
        <p:spPr/>
        <p:txBody>
          <a:bodyPr/>
          <a:lstStyle/>
          <a:p>
            <a:fld id="{D2AD571F-A660-4AF0-8EC1-B089E5BD6B4E}" type="datetime1">
              <a:rPr lang="en-CA" smtClean="0"/>
              <a:t>2024-02-09</a:t>
            </a:fld>
            <a:endParaRPr lang="en-CA"/>
          </a:p>
        </p:txBody>
      </p:sp>
      <p:sp>
        <p:nvSpPr>
          <p:cNvPr id="4" name="Footer Placeholder 3">
            <a:extLst>
              <a:ext uri="{FF2B5EF4-FFF2-40B4-BE49-F238E27FC236}">
                <a16:creationId xmlns:a16="http://schemas.microsoft.com/office/drawing/2014/main" id="{3B0D806F-0676-E0E8-4456-5F646B27B470}"/>
              </a:ext>
            </a:extLst>
          </p:cNvPr>
          <p:cNvSpPr>
            <a:spLocks noGrp="1"/>
          </p:cNvSpPr>
          <p:nvPr>
            <p:ph type="ftr" sz="quarter" idx="11"/>
          </p:nvPr>
        </p:nvSpPr>
        <p:spPr/>
        <p:txBody>
          <a:bodyPr/>
          <a:lstStyle/>
          <a:p>
            <a:r>
              <a:rPr lang="en-CA"/>
              <a:t>Production 4 - Feature Engineering</a:t>
            </a:r>
          </a:p>
        </p:txBody>
      </p:sp>
      <p:sp>
        <p:nvSpPr>
          <p:cNvPr id="5" name="Slide Number Placeholder 4">
            <a:extLst>
              <a:ext uri="{FF2B5EF4-FFF2-40B4-BE49-F238E27FC236}">
                <a16:creationId xmlns:a16="http://schemas.microsoft.com/office/drawing/2014/main" id="{0493F823-2132-8F68-FA5E-CA16118AE1D2}"/>
              </a:ext>
            </a:extLst>
          </p:cNvPr>
          <p:cNvSpPr>
            <a:spLocks noGrp="1"/>
          </p:cNvSpPr>
          <p:nvPr>
            <p:ph type="sldNum" sz="quarter" idx="12"/>
          </p:nvPr>
        </p:nvSpPr>
        <p:spPr/>
        <p:txBody>
          <a:bodyPr/>
          <a:lstStyle/>
          <a:p>
            <a:fld id="{4F4BDF5D-830C-4829-B676-EE421164B1C8}" type="slidenum">
              <a:rPr lang="en-CA" smtClean="0"/>
              <a:t>21</a:t>
            </a:fld>
            <a:endParaRPr lang="en-CA"/>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Permutation Feature Importance</a:t>
            </a:r>
          </a:p>
        </p:txBody>
      </p:sp>
      <p:sp>
        <p:nvSpPr>
          <p:cNvPr id="3" name="Content Placeholder 2"/>
          <p:cNvSpPr>
            <a:spLocks noGrp="1"/>
          </p:cNvSpPr>
          <p:nvPr>
            <p:ph sz="half" idx="1"/>
          </p:nvPr>
        </p:nvSpPr>
        <p:spPr/>
        <p:txBody>
          <a:bodyPr>
            <a:normAutofit fontScale="92500" lnSpcReduction="10000"/>
          </a:bodyPr>
          <a:lstStyle/>
          <a:p>
            <a:pPr lvl="0"/>
            <a:r>
              <a:t>Measures the change in prediction error after a permutation of the values of a given feature.</a:t>
            </a:r>
          </a:p>
          <a:p>
            <a:pPr lvl="0"/>
            <a:r>
              <a:t>A feature is important if shuffling its values decreases the model performance (increases error).</a:t>
            </a:r>
          </a:p>
          <a:p>
            <a:pPr lvl="0"/>
            <a:r>
              <a:t>A feature is unimportant if shuffling its values does not change model performance.</a:t>
            </a:r>
          </a:p>
        </p:txBody>
      </p:sp>
      <p:pic>
        <p:nvPicPr>
          <p:cNvPr id="4" name="Picture 1" descr="./img/nn_permutation_importance.png"/>
          <p:cNvPicPr>
            <a:picLocks noGrp="1" noChangeAspect="1"/>
          </p:cNvPicPr>
          <p:nvPr/>
        </p:nvPicPr>
        <p:blipFill>
          <a:blip r:embed="rId2"/>
          <a:stretch>
            <a:fillRect/>
          </a:stretch>
        </p:blipFill>
        <p:spPr bwMode="auto">
          <a:xfrm>
            <a:off x="6007100" y="2006600"/>
            <a:ext cx="4660900" cy="3733800"/>
          </a:xfrm>
          <a:prstGeom prst="rect">
            <a:avLst/>
          </a:prstGeom>
          <a:noFill/>
          <a:ln w="9525">
            <a:noFill/>
            <a:headEnd/>
            <a:tailEnd/>
          </a:ln>
        </p:spPr>
      </p:pic>
      <p:sp>
        <p:nvSpPr>
          <p:cNvPr id="5" name="Date Placeholder 4">
            <a:extLst>
              <a:ext uri="{FF2B5EF4-FFF2-40B4-BE49-F238E27FC236}">
                <a16:creationId xmlns:a16="http://schemas.microsoft.com/office/drawing/2014/main" id="{3F8286FF-ED55-D44E-0B90-A32D3E68993B}"/>
              </a:ext>
            </a:extLst>
          </p:cNvPr>
          <p:cNvSpPr>
            <a:spLocks noGrp="1"/>
          </p:cNvSpPr>
          <p:nvPr>
            <p:ph type="dt" sz="half" idx="10"/>
          </p:nvPr>
        </p:nvSpPr>
        <p:spPr/>
        <p:txBody>
          <a:bodyPr/>
          <a:lstStyle/>
          <a:p>
            <a:fld id="{F9DBE9B4-5B5F-4C9A-9FCB-B0689BF78932}" type="datetime1">
              <a:rPr lang="en-CA" smtClean="0"/>
              <a:t>2024-02-09</a:t>
            </a:fld>
            <a:endParaRPr lang="en-CA"/>
          </a:p>
        </p:txBody>
      </p:sp>
      <p:sp>
        <p:nvSpPr>
          <p:cNvPr id="6" name="Footer Placeholder 5">
            <a:extLst>
              <a:ext uri="{FF2B5EF4-FFF2-40B4-BE49-F238E27FC236}">
                <a16:creationId xmlns:a16="http://schemas.microsoft.com/office/drawing/2014/main" id="{1E6ACDAE-251D-E2EE-53D8-933E043A4A3E}"/>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EE3B393A-AE31-530F-F1DF-086AAD01CC88}"/>
              </a:ext>
            </a:extLst>
          </p:cNvPr>
          <p:cNvSpPr>
            <a:spLocks noGrp="1"/>
          </p:cNvSpPr>
          <p:nvPr>
            <p:ph type="sldNum" sz="quarter" idx="12"/>
          </p:nvPr>
        </p:nvSpPr>
        <p:spPr/>
        <p:txBody>
          <a:bodyPr/>
          <a:lstStyle/>
          <a:p>
            <a:fld id="{4F4BDF5D-830C-4829-B676-EE421164B1C8}" type="slidenum">
              <a:rPr lang="en-CA" smtClean="0"/>
              <a:t>22</a:t>
            </a:fld>
            <a:endParaRPr lang="en-CA"/>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Partial Dependence Plots</a:t>
            </a:r>
          </a:p>
        </p:txBody>
      </p:sp>
      <p:pic>
        <p:nvPicPr>
          <p:cNvPr id="3" name="Picture 1" descr="./img/credit_pdp1_mlp.png"/>
          <p:cNvPicPr>
            <a:picLocks noGrp="1" noChangeAspect="1"/>
          </p:cNvPicPr>
          <p:nvPr/>
        </p:nvPicPr>
        <p:blipFill>
          <a:blip r:embed="rId2"/>
          <a:stretch>
            <a:fillRect/>
          </a:stretch>
        </p:blipFill>
        <p:spPr bwMode="auto">
          <a:xfrm>
            <a:off x="673100" y="2006600"/>
            <a:ext cx="4660900" cy="3733800"/>
          </a:xfrm>
          <a:prstGeom prst="rect">
            <a:avLst/>
          </a:prstGeom>
          <a:noFill/>
          <a:ln w="9525">
            <a:noFill/>
            <a:headEnd/>
            <a:tailEnd/>
          </a:ln>
        </p:spPr>
      </p:pic>
      <p:sp>
        <p:nvSpPr>
          <p:cNvPr id="4" name="Content Placeholder 3"/>
          <p:cNvSpPr>
            <a:spLocks noGrp="1"/>
          </p:cNvSpPr>
          <p:nvPr>
            <p:ph sz="half" idx="2"/>
          </p:nvPr>
        </p:nvSpPr>
        <p:spPr/>
        <p:txBody>
          <a:bodyPr>
            <a:normAutofit fontScale="92500" lnSpcReduction="10000"/>
          </a:bodyPr>
          <a:lstStyle/>
          <a:p>
            <a:pPr lvl="0"/>
            <a:r>
              <a:t>Partial Dependence Plots (PDP) show the marginal effect of one or two features over the predicted outcome.</a:t>
            </a:r>
          </a:p>
          <a:p>
            <a:pPr lvl="0"/>
            <a:r>
              <a:t>Can show whether the relationship between feature and target is linear, monotonic, or more complex.</a:t>
            </a:r>
          </a:p>
          <a:p>
            <a:pPr lvl="0"/>
            <a:r>
              <a:t>For classification, PDP displays the probability of a particular class given the different feature values.</a:t>
            </a:r>
          </a:p>
        </p:txBody>
      </p:sp>
      <p:sp>
        <p:nvSpPr>
          <p:cNvPr id="5" name="Date Placeholder 4">
            <a:extLst>
              <a:ext uri="{FF2B5EF4-FFF2-40B4-BE49-F238E27FC236}">
                <a16:creationId xmlns:a16="http://schemas.microsoft.com/office/drawing/2014/main" id="{71468E30-187E-B2AF-9E62-F37AC12B29EF}"/>
              </a:ext>
            </a:extLst>
          </p:cNvPr>
          <p:cNvSpPr>
            <a:spLocks noGrp="1"/>
          </p:cNvSpPr>
          <p:nvPr>
            <p:ph type="dt" sz="half" idx="10"/>
          </p:nvPr>
        </p:nvSpPr>
        <p:spPr/>
        <p:txBody>
          <a:bodyPr/>
          <a:lstStyle/>
          <a:p>
            <a:fld id="{6C0C1C6C-68DF-4B49-833D-EC3A033E3B61}" type="datetime1">
              <a:rPr lang="en-CA" smtClean="0"/>
              <a:t>2024-02-09</a:t>
            </a:fld>
            <a:endParaRPr lang="en-CA"/>
          </a:p>
        </p:txBody>
      </p:sp>
      <p:sp>
        <p:nvSpPr>
          <p:cNvPr id="6" name="Footer Placeholder 5">
            <a:extLst>
              <a:ext uri="{FF2B5EF4-FFF2-40B4-BE49-F238E27FC236}">
                <a16:creationId xmlns:a16="http://schemas.microsoft.com/office/drawing/2014/main" id="{69DE9C27-FDC5-0029-6E96-EBFF3BACD8A7}"/>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9F980D1C-E343-44BE-8C79-41194767BF0C}"/>
              </a:ext>
            </a:extLst>
          </p:cNvPr>
          <p:cNvSpPr>
            <a:spLocks noGrp="1"/>
          </p:cNvSpPr>
          <p:nvPr>
            <p:ph type="sldNum" sz="quarter" idx="12"/>
          </p:nvPr>
        </p:nvSpPr>
        <p:spPr/>
        <p:txBody>
          <a:bodyPr/>
          <a:lstStyle/>
          <a:p>
            <a:fld id="{4F4BDF5D-830C-4829-B676-EE421164B1C8}" type="slidenum">
              <a:rPr lang="en-CA" smtClean="0"/>
              <a:t>23</a:t>
            </a:fld>
            <a:endParaRPr lang="en-CA"/>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 of Post-Hoc Explainability Methods</a:t>
            </a:r>
          </a:p>
        </p:txBody>
      </p:sp>
      <p:sp>
        <p:nvSpPr>
          <p:cNvPr id="3" name="Content Placeholder 2"/>
          <p:cNvSpPr>
            <a:spLocks noGrp="1"/>
          </p:cNvSpPr>
          <p:nvPr>
            <p:ph sz="half" idx="1"/>
          </p:nvPr>
        </p:nvSpPr>
        <p:spPr/>
        <p:txBody>
          <a:bodyPr>
            <a:normAutofit fontScale="70000" lnSpcReduction="20000"/>
          </a:bodyPr>
          <a:lstStyle/>
          <a:p>
            <a:pPr marL="0" lvl="0" indent="0">
              <a:buNone/>
            </a:pPr>
            <a:r>
              <a:rPr b="1"/>
              <a:t>Permutation Importance</a:t>
            </a:r>
          </a:p>
          <a:p>
            <a:pPr lvl="0"/>
            <a:r>
              <a:t>Not clear if training or testing data should be used.</a:t>
            </a:r>
          </a:p>
          <a:p>
            <a:pPr lvl="0"/>
            <a:r>
              <a:t>Requires access to ground truth.</a:t>
            </a:r>
          </a:p>
          <a:p>
            <a:pPr lvl="0"/>
            <a:r>
              <a:t>Can be biased by unrealistic data instances.</a:t>
            </a:r>
          </a:p>
          <a:p>
            <a:pPr lvl="0"/>
            <a:r>
              <a:t>Adding a correlated feature can decrease the importance of the associated feature.</a:t>
            </a:r>
          </a:p>
        </p:txBody>
      </p:sp>
      <p:sp>
        <p:nvSpPr>
          <p:cNvPr id="4" name="Content Placeholder 3"/>
          <p:cNvSpPr>
            <a:spLocks noGrp="1"/>
          </p:cNvSpPr>
          <p:nvPr>
            <p:ph sz="half" idx="2"/>
          </p:nvPr>
        </p:nvSpPr>
        <p:spPr/>
        <p:txBody>
          <a:bodyPr>
            <a:normAutofit fontScale="70000" lnSpcReduction="20000"/>
          </a:bodyPr>
          <a:lstStyle/>
          <a:p>
            <a:pPr marL="0" lvl="0" indent="0">
              <a:buNone/>
            </a:pPr>
            <a:r>
              <a:rPr b="1"/>
              <a:t>Partial Dependence Plots</a:t>
            </a:r>
          </a:p>
          <a:p>
            <a:pPr lvl="0"/>
            <a:r>
              <a:t>Maximum number of features per PDP is two.</a:t>
            </a:r>
          </a:p>
          <a:p>
            <a:pPr lvl="0"/>
            <a:r>
              <a:t>Some PDP do not show the feature distribution.</a:t>
            </a:r>
          </a:p>
          <a:p>
            <a:pPr lvl="0"/>
            <a:r>
              <a:t>Assumes independence between explanatory features: when features are correlated, we create new data points in areas of the feature distribution where the actual probability is very low.</a:t>
            </a:r>
          </a:p>
          <a:p>
            <a:pPr lvl="0"/>
            <a:r>
              <a:t>Heterogeneous effects might be hidden because PDP shows average marginal effects.</a:t>
            </a:r>
          </a:p>
        </p:txBody>
      </p:sp>
      <p:sp>
        <p:nvSpPr>
          <p:cNvPr id="5" name="Date Placeholder 4">
            <a:extLst>
              <a:ext uri="{FF2B5EF4-FFF2-40B4-BE49-F238E27FC236}">
                <a16:creationId xmlns:a16="http://schemas.microsoft.com/office/drawing/2014/main" id="{210A752C-7D4E-CC1E-9711-B5B11EB089BC}"/>
              </a:ext>
            </a:extLst>
          </p:cNvPr>
          <p:cNvSpPr>
            <a:spLocks noGrp="1"/>
          </p:cNvSpPr>
          <p:nvPr>
            <p:ph type="dt" sz="half" idx="10"/>
          </p:nvPr>
        </p:nvSpPr>
        <p:spPr/>
        <p:txBody>
          <a:bodyPr/>
          <a:lstStyle/>
          <a:p>
            <a:fld id="{83D18FE3-10EF-4545-98C5-4C1A4A1D370B}" type="datetime1">
              <a:rPr lang="en-CA" smtClean="0"/>
              <a:t>2024-02-09</a:t>
            </a:fld>
            <a:endParaRPr lang="en-CA"/>
          </a:p>
        </p:txBody>
      </p:sp>
      <p:sp>
        <p:nvSpPr>
          <p:cNvPr id="6" name="Footer Placeholder 5">
            <a:extLst>
              <a:ext uri="{FF2B5EF4-FFF2-40B4-BE49-F238E27FC236}">
                <a16:creationId xmlns:a16="http://schemas.microsoft.com/office/drawing/2014/main" id="{EE6948CB-F769-5929-2189-25AE3F7CA7A5}"/>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6AA6AAFA-27E1-23F4-169D-51AEA07981F8}"/>
              </a:ext>
            </a:extLst>
          </p:cNvPr>
          <p:cNvSpPr>
            <a:spLocks noGrp="1"/>
          </p:cNvSpPr>
          <p:nvPr>
            <p:ph type="sldNum" sz="quarter" idx="12"/>
          </p:nvPr>
        </p:nvSpPr>
        <p:spPr/>
        <p:txBody>
          <a:bodyPr/>
          <a:lstStyle/>
          <a:p>
            <a:fld id="{4F4BDF5D-830C-4829-B676-EE421164B1C8}" type="slidenum">
              <a:rPr lang="en-CA" smtClean="0"/>
              <a:t>24</a:t>
            </a:fld>
            <a:endParaRPr lang="en-CA"/>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Local Surrogate Models</a:t>
            </a:r>
          </a:p>
        </p:txBody>
      </p:sp>
      <p:sp>
        <p:nvSpPr>
          <p:cNvPr id="3" name="Content Placeholder 2"/>
          <p:cNvSpPr>
            <a:spLocks noGrp="1"/>
          </p:cNvSpPr>
          <p:nvPr>
            <p:ph sz="half" idx="1"/>
          </p:nvPr>
        </p:nvSpPr>
        <p:spPr/>
        <p:txBody>
          <a:bodyPr>
            <a:normAutofit fontScale="92500" lnSpcReduction="10000"/>
          </a:bodyPr>
          <a:lstStyle/>
          <a:p>
            <a:pPr lvl="0"/>
            <a:r>
              <a:t>Surrogate models are interpretable models trained to approximate the predictions of a black-box model.</a:t>
            </a:r>
          </a:p>
          <a:p>
            <a:pPr lvl="0"/>
            <a:r>
              <a:t>Local surrogate models are trained to explain individual predictions of black-box machine learning models.</a:t>
            </a:r>
          </a:p>
          <a:p>
            <a:pPr lvl="0"/>
            <a:r>
              <a:t>Local Interpretable Model-agnostic Explanation (LIME) is an approach for building a local surrogate model.</a:t>
            </a:r>
          </a:p>
        </p:txBody>
      </p:sp>
      <p:pic>
        <p:nvPicPr>
          <p:cNvPr id="4" name="Picture 1" descr="./img/lime-fitting-1.png"/>
          <p:cNvPicPr>
            <a:picLocks noGrp="1" noChangeAspect="1"/>
          </p:cNvPicPr>
          <p:nvPr/>
        </p:nvPicPr>
        <p:blipFill>
          <a:blip r:embed="rId2"/>
          <a:stretch>
            <a:fillRect/>
          </a:stretch>
        </p:blipFill>
        <p:spPr bwMode="auto">
          <a:xfrm>
            <a:off x="6705600" y="1993900"/>
            <a:ext cx="3251200" cy="3251200"/>
          </a:xfrm>
          <a:prstGeom prst="rect">
            <a:avLst/>
          </a:prstGeom>
          <a:noFill/>
          <a:ln w="9525">
            <a:noFill/>
            <a:headEnd/>
            <a:tailEnd/>
          </a:ln>
        </p:spPr>
      </p:pic>
      <p:sp>
        <p:nvSpPr>
          <p:cNvPr id="5" name="TextBox 3"/>
          <p:cNvSpPr txBox="1"/>
          <p:nvPr/>
        </p:nvSpPr>
        <p:spPr>
          <a:xfrm>
            <a:off x="6007100" y="5245100"/>
            <a:ext cx="4660900" cy="508000"/>
          </a:xfrm>
          <a:prstGeom prst="rect">
            <a:avLst/>
          </a:prstGeom>
          <a:noFill/>
        </p:spPr>
        <p:txBody>
          <a:bodyPr/>
          <a:lstStyle/>
          <a:p>
            <a:pPr marL="0" lvl="0" indent="0" algn="ctr">
              <a:buNone/>
            </a:pPr>
            <a:r>
              <a:t>(Molnar, 2019)</a:t>
            </a:r>
          </a:p>
        </p:txBody>
      </p:sp>
      <p:sp>
        <p:nvSpPr>
          <p:cNvPr id="6" name="Date Placeholder 5">
            <a:extLst>
              <a:ext uri="{FF2B5EF4-FFF2-40B4-BE49-F238E27FC236}">
                <a16:creationId xmlns:a16="http://schemas.microsoft.com/office/drawing/2014/main" id="{CADB95FB-743A-40FE-52E7-0F5AB85888B0}"/>
              </a:ext>
            </a:extLst>
          </p:cNvPr>
          <p:cNvSpPr>
            <a:spLocks noGrp="1"/>
          </p:cNvSpPr>
          <p:nvPr>
            <p:ph type="dt" sz="half" idx="10"/>
          </p:nvPr>
        </p:nvSpPr>
        <p:spPr/>
        <p:txBody>
          <a:bodyPr/>
          <a:lstStyle/>
          <a:p>
            <a:fld id="{C4060211-B99D-42E8-A10E-2C8D53FF7EE3}" type="datetime1">
              <a:rPr lang="en-CA" smtClean="0"/>
              <a:t>2024-02-09</a:t>
            </a:fld>
            <a:endParaRPr lang="en-CA"/>
          </a:p>
        </p:txBody>
      </p:sp>
      <p:sp>
        <p:nvSpPr>
          <p:cNvPr id="7" name="Footer Placeholder 6">
            <a:extLst>
              <a:ext uri="{FF2B5EF4-FFF2-40B4-BE49-F238E27FC236}">
                <a16:creationId xmlns:a16="http://schemas.microsoft.com/office/drawing/2014/main" id="{146C89DD-AB62-B6A9-5EEA-DF37AD950843}"/>
              </a:ext>
            </a:extLst>
          </p:cNvPr>
          <p:cNvSpPr>
            <a:spLocks noGrp="1"/>
          </p:cNvSpPr>
          <p:nvPr>
            <p:ph type="ftr" sz="quarter" idx="11"/>
          </p:nvPr>
        </p:nvSpPr>
        <p:spPr/>
        <p:txBody>
          <a:bodyPr/>
          <a:lstStyle/>
          <a:p>
            <a:r>
              <a:rPr lang="en-CA"/>
              <a:t>Production 4 - Feature Engineering</a:t>
            </a:r>
          </a:p>
        </p:txBody>
      </p:sp>
      <p:sp>
        <p:nvSpPr>
          <p:cNvPr id="8" name="Slide Number Placeholder 7">
            <a:extLst>
              <a:ext uri="{FF2B5EF4-FFF2-40B4-BE49-F238E27FC236}">
                <a16:creationId xmlns:a16="http://schemas.microsoft.com/office/drawing/2014/main" id="{6904DFE0-5349-4BAA-C362-2CDF170FF728}"/>
              </a:ext>
            </a:extLst>
          </p:cNvPr>
          <p:cNvSpPr>
            <a:spLocks noGrp="1"/>
          </p:cNvSpPr>
          <p:nvPr>
            <p:ph type="sldNum" sz="quarter" idx="12"/>
          </p:nvPr>
        </p:nvSpPr>
        <p:spPr/>
        <p:txBody>
          <a:bodyPr/>
          <a:lstStyle/>
          <a:p>
            <a:fld id="{4F4BDF5D-830C-4829-B676-EE421164B1C8}" type="slidenum">
              <a:rPr lang="en-CA" smtClean="0"/>
              <a:t>25</a:t>
            </a:fld>
            <a:endParaRPr lang="en-CA"/>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SHAP Values</a:t>
            </a:r>
          </a:p>
        </p:txBody>
      </p:sp>
      <p:sp>
        <p:nvSpPr>
          <p:cNvPr id="3" name="Content Placeholder 2"/>
          <p:cNvSpPr>
            <a:spLocks noGrp="1"/>
          </p:cNvSpPr>
          <p:nvPr>
            <p:ph sz="half" idx="1"/>
          </p:nvPr>
        </p:nvSpPr>
        <p:spPr/>
        <p:txBody>
          <a:bodyPr>
            <a:normAutofit fontScale="55000" lnSpcReduction="20000"/>
          </a:bodyPr>
          <a:lstStyle/>
          <a:p>
            <a:pPr lvl="0"/>
            <a:r>
              <a:t>Objective: explain the prediction of an instance by computing the contribution of each feature to the prediction.</a:t>
            </a:r>
          </a:p>
          <a:p>
            <a:pPr lvl="0"/>
            <a:r>
              <a:t>Shapley value explanation is represented as an additive feature attribution method, a linear model.</a:t>
            </a:r>
          </a:p>
          <a:p>
            <a:pPr lvl="0"/>
            <a:r>
              <a:t>Local accuracy: each observation gets its own set of SHAP values.</a:t>
            </a:r>
          </a:p>
          <a:p>
            <a:pPr lvl="0"/>
            <a:r>
              <a:t>Missingness: a missing feature gets an attribution of zero.</a:t>
            </a:r>
          </a:p>
          <a:p>
            <a:pPr lvl="0"/>
            <a:r>
              <a:t>Consistency: if a model changes so that the marginal contribution of a feature value increases or stays the same, the SHAP value also increases or stays the same.</a:t>
            </a:r>
          </a:p>
          <a:p>
            <a:pPr lvl="0"/>
            <a:r>
              <a:t>Linearity: as a consequence of consistency, SHAP is also linear.</a:t>
            </a:r>
          </a:p>
        </p:txBody>
      </p:sp>
      <p:pic>
        <p:nvPicPr>
          <p:cNvPr id="4" name="Picture 1" descr="./img/boston_beeswarm.png"/>
          <p:cNvPicPr>
            <a:picLocks noGrp="1" noChangeAspect="1"/>
          </p:cNvPicPr>
          <p:nvPr/>
        </p:nvPicPr>
        <p:blipFill>
          <a:blip r:embed="rId2"/>
          <a:stretch>
            <a:fillRect/>
          </a:stretch>
        </p:blipFill>
        <p:spPr bwMode="auto">
          <a:xfrm>
            <a:off x="6007100" y="2298700"/>
            <a:ext cx="4660900" cy="2654300"/>
          </a:xfrm>
          <a:prstGeom prst="rect">
            <a:avLst/>
          </a:prstGeom>
          <a:noFill/>
          <a:ln w="9525">
            <a:noFill/>
            <a:headEnd/>
            <a:tailEnd/>
          </a:ln>
        </p:spPr>
      </p:pic>
      <p:sp>
        <p:nvSpPr>
          <p:cNvPr id="5" name="TextBox 3"/>
          <p:cNvSpPr txBox="1"/>
          <p:nvPr/>
        </p:nvSpPr>
        <p:spPr>
          <a:xfrm>
            <a:off x="6007100" y="5245100"/>
            <a:ext cx="4660900" cy="508000"/>
          </a:xfrm>
          <a:prstGeom prst="rect">
            <a:avLst/>
          </a:prstGeom>
          <a:noFill/>
        </p:spPr>
        <p:txBody>
          <a:bodyPr/>
          <a:lstStyle/>
          <a:p>
            <a:pPr marL="0" lvl="0" indent="0" algn="ctr">
              <a:buNone/>
            </a:pPr>
            <a:r>
              <a:t>Beeswarm Plot of SHAP Values (Lundberg and Lee, 2017)</a:t>
            </a:r>
          </a:p>
        </p:txBody>
      </p:sp>
      <p:sp>
        <p:nvSpPr>
          <p:cNvPr id="6" name="Date Placeholder 5">
            <a:extLst>
              <a:ext uri="{FF2B5EF4-FFF2-40B4-BE49-F238E27FC236}">
                <a16:creationId xmlns:a16="http://schemas.microsoft.com/office/drawing/2014/main" id="{631235E8-07CF-81E6-0780-F4C4FF00F105}"/>
              </a:ext>
            </a:extLst>
          </p:cNvPr>
          <p:cNvSpPr>
            <a:spLocks noGrp="1"/>
          </p:cNvSpPr>
          <p:nvPr>
            <p:ph type="dt" sz="half" idx="10"/>
          </p:nvPr>
        </p:nvSpPr>
        <p:spPr/>
        <p:txBody>
          <a:bodyPr/>
          <a:lstStyle/>
          <a:p>
            <a:fld id="{682926E2-7DBB-404E-9E27-C8E0E43DB132}" type="datetime1">
              <a:rPr lang="en-CA" smtClean="0"/>
              <a:t>2024-02-09</a:t>
            </a:fld>
            <a:endParaRPr lang="en-CA"/>
          </a:p>
        </p:txBody>
      </p:sp>
      <p:sp>
        <p:nvSpPr>
          <p:cNvPr id="7" name="Footer Placeholder 6">
            <a:extLst>
              <a:ext uri="{FF2B5EF4-FFF2-40B4-BE49-F238E27FC236}">
                <a16:creationId xmlns:a16="http://schemas.microsoft.com/office/drawing/2014/main" id="{68BC2B64-A9B1-5997-73BC-5D6F4275D958}"/>
              </a:ext>
            </a:extLst>
          </p:cNvPr>
          <p:cNvSpPr>
            <a:spLocks noGrp="1"/>
          </p:cNvSpPr>
          <p:nvPr>
            <p:ph type="ftr" sz="quarter" idx="11"/>
          </p:nvPr>
        </p:nvSpPr>
        <p:spPr/>
        <p:txBody>
          <a:bodyPr/>
          <a:lstStyle/>
          <a:p>
            <a:r>
              <a:rPr lang="en-CA"/>
              <a:t>Production 4 - Feature Engineering</a:t>
            </a:r>
          </a:p>
        </p:txBody>
      </p:sp>
      <p:sp>
        <p:nvSpPr>
          <p:cNvPr id="8" name="Slide Number Placeholder 7">
            <a:extLst>
              <a:ext uri="{FF2B5EF4-FFF2-40B4-BE49-F238E27FC236}">
                <a16:creationId xmlns:a16="http://schemas.microsoft.com/office/drawing/2014/main" id="{8F3A58EA-BBD3-21EF-855F-B24CF5CF8891}"/>
              </a:ext>
            </a:extLst>
          </p:cNvPr>
          <p:cNvSpPr>
            <a:spLocks noGrp="1"/>
          </p:cNvSpPr>
          <p:nvPr>
            <p:ph type="sldNum" sz="quarter" idx="12"/>
          </p:nvPr>
        </p:nvSpPr>
        <p:spPr/>
        <p:txBody>
          <a:bodyPr/>
          <a:lstStyle/>
          <a:p>
            <a:fld id="{4F4BDF5D-830C-4829-B676-EE421164B1C8}" type="slidenum">
              <a:rPr lang="en-CA" smtClean="0"/>
              <a:t>26</a:t>
            </a:fld>
            <a:endParaRPr lang="en-CA"/>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 of Post-Hoc Explainability Methods (cont.)</a:t>
            </a:r>
          </a:p>
        </p:txBody>
      </p:sp>
      <p:sp>
        <p:nvSpPr>
          <p:cNvPr id="3" name="Content Placeholder 2"/>
          <p:cNvSpPr>
            <a:spLocks noGrp="1"/>
          </p:cNvSpPr>
          <p:nvPr>
            <p:ph sz="half" idx="1"/>
          </p:nvPr>
        </p:nvSpPr>
        <p:spPr/>
        <p:txBody>
          <a:bodyPr>
            <a:normAutofit fontScale="70000" lnSpcReduction="20000"/>
          </a:bodyPr>
          <a:lstStyle/>
          <a:p>
            <a:pPr marL="0" lvl="0" indent="0">
              <a:buNone/>
            </a:pPr>
            <a:r>
              <a:rPr b="1"/>
              <a:t>Local Surrogate Models</a:t>
            </a:r>
          </a:p>
          <a:p>
            <a:pPr lvl="0"/>
            <a:r>
              <a:t>The correct definition of the neighbourhood is an unsolved problem when using LIME for tabular data.</a:t>
            </a:r>
          </a:p>
          <a:p>
            <a:pPr lvl="0"/>
            <a:r>
              <a:t>Sampling can lead to unlikely data points.</a:t>
            </a:r>
          </a:p>
          <a:p>
            <a:pPr lvl="0"/>
            <a:r>
              <a:t>Fidelity-sparsity tradeoff: the complexity of the explanation must be defined in advance.</a:t>
            </a:r>
          </a:p>
          <a:p>
            <a:pPr lvl="0"/>
            <a:r>
              <a:t>Explanations can be unstable for nearby points.</a:t>
            </a:r>
          </a:p>
          <a:p>
            <a:pPr lvl="0"/>
            <a:r>
              <a:t>LIME explanations can be manipulated to hide biases.</a:t>
            </a:r>
          </a:p>
        </p:txBody>
      </p:sp>
      <p:sp>
        <p:nvSpPr>
          <p:cNvPr id="4" name="Content Placeholder 3"/>
          <p:cNvSpPr>
            <a:spLocks noGrp="1"/>
          </p:cNvSpPr>
          <p:nvPr>
            <p:ph sz="half" idx="2"/>
          </p:nvPr>
        </p:nvSpPr>
        <p:spPr/>
        <p:txBody>
          <a:bodyPr>
            <a:normAutofit fontScale="70000" lnSpcReduction="20000"/>
          </a:bodyPr>
          <a:lstStyle/>
          <a:p>
            <a:pPr marL="0" lvl="0" indent="0">
              <a:buNone/>
            </a:pPr>
            <a:r>
              <a:rPr b="1"/>
              <a:t>SHAP Values</a:t>
            </a:r>
          </a:p>
          <a:p>
            <a:pPr lvl="0"/>
            <a:r>
              <a:t>Difficult to interpret:</a:t>
            </a:r>
          </a:p>
          <a:p>
            <a:pPr lvl="1"/>
            <a:r>
              <a:t>Incorrect: the Shapley value of a feature value is the difference of the predicted value after removing the feature from the model training.</a:t>
            </a:r>
          </a:p>
          <a:p>
            <a:pPr lvl="1"/>
            <a:r>
              <a:t>Correct: given the current set of feature values, the contribution of a feature value to the difference between the actual prediction and the mean prediction is the estimated Shapley value.</a:t>
            </a:r>
          </a:p>
          <a:p>
            <a:pPr lvl="0"/>
            <a:r>
              <a:t>Method (non-Tree implementation) is computationally expensive.</a:t>
            </a:r>
          </a:p>
          <a:p>
            <a:pPr lvl="0"/>
            <a:r>
              <a:t>SHAP (non-Tree) ignores feature dependence.</a:t>
            </a:r>
          </a:p>
        </p:txBody>
      </p:sp>
      <p:sp>
        <p:nvSpPr>
          <p:cNvPr id="5" name="Date Placeholder 4">
            <a:extLst>
              <a:ext uri="{FF2B5EF4-FFF2-40B4-BE49-F238E27FC236}">
                <a16:creationId xmlns:a16="http://schemas.microsoft.com/office/drawing/2014/main" id="{EFE9BEBB-8E78-90BC-17C8-85328E8ADFAB}"/>
              </a:ext>
            </a:extLst>
          </p:cNvPr>
          <p:cNvSpPr>
            <a:spLocks noGrp="1"/>
          </p:cNvSpPr>
          <p:nvPr>
            <p:ph type="dt" sz="half" idx="10"/>
          </p:nvPr>
        </p:nvSpPr>
        <p:spPr/>
        <p:txBody>
          <a:bodyPr/>
          <a:lstStyle/>
          <a:p>
            <a:fld id="{97BF888C-96FB-4DC1-ABFF-6EA0FD75959D}" type="datetime1">
              <a:rPr lang="en-CA" smtClean="0"/>
              <a:t>2024-02-09</a:t>
            </a:fld>
            <a:endParaRPr lang="en-CA"/>
          </a:p>
        </p:txBody>
      </p:sp>
      <p:sp>
        <p:nvSpPr>
          <p:cNvPr id="6" name="Footer Placeholder 5">
            <a:extLst>
              <a:ext uri="{FF2B5EF4-FFF2-40B4-BE49-F238E27FC236}">
                <a16:creationId xmlns:a16="http://schemas.microsoft.com/office/drawing/2014/main" id="{375AD23A-4CF3-C3E5-18EF-183AEB87B8AE}"/>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A134B811-FFB7-EFFD-2AA8-0063C1E25583}"/>
              </a:ext>
            </a:extLst>
          </p:cNvPr>
          <p:cNvSpPr>
            <a:spLocks noGrp="1"/>
          </p:cNvSpPr>
          <p:nvPr>
            <p:ph type="sldNum" sz="quarter" idx="12"/>
          </p:nvPr>
        </p:nvSpPr>
        <p:spPr/>
        <p:txBody>
          <a:bodyPr/>
          <a:lstStyle/>
          <a:p>
            <a:fld id="{4F4BDF5D-830C-4829-B676-EE421164B1C8}" type="slidenum">
              <a:rPr lang="en-CA" smtClean="0"/>
              <a:t>27</a:t>
            </a:fld>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About These Notes</a:t>
            </a:r>
          </a:p>
        </p:txBody>
      </p:sp>
      <p:sp>
        <p:nvSpPr>
          <p:cNvPr id="3" name="Content Placeholder 2"/>
          <p:cNvSpPr>
            <a:spLocks noGrp="1"/>
          </p:cNvSpPr>
          <p:nvPr>
            <p:ph sz="half" idx="1"/>
          </p:nvPr>
        </p:nvSpPr>
        <p:spPr/>
        <p:txBody>
          <a:bodyPr/>
          <a:lstStyle/>
          <a:p>
            <a:pPr marL="0" lvl="0" indent="0">
              <a:buNone/>
            </a:pPr>
            <a:r>
              <a:rPr dirty="0"/>
              <a:t>These notes are based on Chapter 5 of </a:t>
            </a:r>
            <a:r>
              <a:rPr i="1" dirty="0">
                <a:hlinkClick r:id="rId2"/>
              </a:rPr>
              <a:t>Designing Machine Learning Systems</a:t>
            </a:r>
            <a:r>
              <a:rPr dirty="0"/>
              <a:t>, by </a:t>
            </a:r>
            <a:r>
              <a:rPr dirty="0">
                <a:hlinkClick r:id="rId3"/>
              </a:rPr>
              <a:t>Chip </a:t>
            </a:r>
            <a:r>
              <a:rPr dirty="0" err="1">
                <a:hlinkClick r:id="rId3"/>
              </a:rPr>
              <a:t>Huyen</a:t>
            </a:r>
            <a:r>
              <a:rPr dirty="0"/>
              <a:t>.</a:t>
            </a:r>
          </a:p>
        </p:txBody>
      </p:sp>
      <p:pic>
        <p:nvPicPr>
          <p:cNvPr id="4" name="Picture 1" descr="../img/book_cover.png"/>
          <p:cNvPicPr>
            <a:picLocks noGrp="1" noChangeAspect="1"/>
          </p:cNvPicPr>
          <p:nvPr/>
        </p:nvPicPr>
        <p:blipFill>
          <a:blip r:embed="rId4"/>
          <a:stretch>
            <a:fillRect/>
          </a:stretch>
        </p:blipFill>
        <p:spPr bwMode="auto">
          <a:xfrm>
            <a:off x="6007100" y="499533"/>
            <a:ext cx="4660900" cy="5858934"/>
          </a:xfrm>
          <a:prstGeom prst="rect">
            <a:avLst/>
          </a:prstGeom>
          <a:noFill/>
          <a:ln w="9525">
            <a:noFill/>
            <a:headEnd/>
            <a:tailEnd/>
          </a:ln>
        </p:spPr>
      </p:pic>
      <p:sp>
        <p:nvSpPr>
          <p:cNvPr id="5" name="Date Placeholder 4">
            <a:extLst>
              <a:ext uri="{FF2B5EF4-FFF2-40B4-BE49-F238E27FC236}">
                <a16:creationId xmlns:a16="http://schemas.microsoft.com/office/drawing/2014/main" id="{40DC85C3-2C93-7747-AB77-9237845F34C0}"/>
              </a:ext>
            </a:extLst>
          </p:cNvPr>
          <p:cNvSpPr>
            <a:spLocks noGrp="1"/>
          </p:cNvSpPr>
          <p:nvPr>
            <p:ph type="dt" sz="half" idx="10"/>
          </p:nvPr>
        </p:nvSpPr>
        <p:spPr/>
        <p:txBody>
          <a:bodyPr/>
          <a:lstStyle/>
          <a:p>
            <a:fld id="{CD8B7500-440B-44BF-B76F-C0DEDF700CCB}" type="datetime1">
              <a:rPr lang="en-CA" smtClean="0"/>
              <a:t>2024-02-09</a:t>
            </a:fld>
            <a:endParaRPr lang="en-CA"/>
          </a:p>
        </p:txBody>
      </p:sp>
      <p:sp>
        <p:nvSpPr>
          <p:cNvPr id="6" name="Footer Placeholder 5">
            <a:extLst>
              <a:ext uri="{FF2B5EF4-FFF2-40B4-BE49-F238E27FC236}">
                <a16:creationId xmlns:a16="http://schemas.microsoft.com/office/drawing/2014/main" id="{830DEBEA-0B06-2DFA-B62C-686F204CD5CF}"/>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5990D371-48E7-6D83-9806-3FADB644AEDE}"/>
              </a:ext>
            </a:extLst>
          </p:cNvPr>
          <p:cNvSpPr>
            <a:spLocks noGrp="1"/>
          </p:cNvSpPr>
          <p:nvPr>
            <p:ph type="sldNum" sz="quarter" idx="12"/>
          </p:nvPr>
        </p:nvSpPr>
        <p:spPr/>
        <p:txBody>
          <a:bodyPr/>
          <a:lstStyle/>
          <a:p>
            <a:fld id="{4F4BDF5D-830C-4829-B676-EE421164B1C8}" type="slidenum">
              <a:rPr lang="en-CA" smtClean="0"/>
              <a:t>3</a:t>
            </a:fld>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Learned Features Versus Engineered Features</a:t>
            </a:r>
          </a:p>
        </p:txBody>
      </p:sp>
      <p:sp>
        <p:nvSpPr>
          <p:cNvPr id="3" name="Content Placeholder 2"/>
          <p:cNvSpPr>
            <a:spLocks noGrp="1"/>
          </p:cNvSpPr>
          <p:nvPr>
            <p:ph sz="half" idx="1"/>
          </p:nvPr>
        </p:nvSpPr>
        <p:spPr/>
        <p:txBody>
          <a:bodyPr/>
          <a:lstStyle/>
          <a:p>
            <a:pPr lvl="0"/>
            <a:r>
              <a:t>The promise of deep learning was that we no longer had to engineer features (feature or representation learning).</a:t>
            </a:r>
          </a:p>
          <a:p>
            <a:pPr lvl="0"/>
            <a:r>
              <a:t>Why do we need to engineer features?</a:t>
            </a:r>
          </a:p>
        </p:txBody>
      </p:sp>
      <p:sp>
        <p:nvSpPr>
          <p:cNvPr id="4" name="Content Placeholder 3"/>
          <p:cNvSpPr>
            <a:spLocks noGrp="1"/>
          </p:cNvSpPr>
          <p:nvPr>
            <p:ph sz="half" idx="2"/>
          </p:nvPr>
        </p:nvSpPr>
        <p:spPr/>
        <p:txBody>
          <a:bodyPr/>
          <a:lstStyle/>
          <a:p>
            <a:pPr lvl="0"/>
            <a:r>
              <a:t>Some features can and will be automatically learned for certain use cases (vision, NLP, etc.)</a:t>
            </a:r>
          </a:p>
          <a:p>
            <a:pPr lvl="0"/>
            <a:r>
              <a:t>However, the majority of ML applications are not deep learning.</a:t>
            </a:r>
          </a:p>
        </p:txBody>
      </p:sp>
      <p:sp>
        <p:nvSpPr>
          <p:cNvPr id="5" name="Date Placeholder 4">
            <a:extLst>
              <a:ext uri="{FF2B5EF4-FFF2-40B4-BE49-F238E27FC236}">
                <a16:creationId xmlns:a16="http://schemas.microsoft.com/office/drawing/2014/main" id="{5D9C086D-750A-C5E9-4453-2292F78AC371}"/>
              </a:ext>
            </a:extLst>
          </p:cNvPr>
          <p:cNvSpPr>
            <a:spLocks noGrp="1"/>
          </p:cNvSpPr>
          <p:nvPr>
            <p:ph type="dt" sz="half" idx="10"/>
          </p:nvPr>
        </p:nvSpPr>
        <p:spPr/>
        <p:txBody>
          <a:bodyPr/>
          <a:lstStyle/>
          <a:p>
            <a:fld id="{C6DEA295-CA80-458E-8EF9-F68EA5EDE5B9}" type="datetime1">
              <a:rPr lang="en-CA" smtClean="0"/>
              <a:t>2024-02-09</a:t>
            </a:fld>
            <a:endParaRPr lang="en-CA"/>
          </a:p>
        </p:txBody>
      </p:sp>
      <p:sp>
        <p:nvSpPr>
          <p:cNvPr id="6" name="Footer Placeholder 5">
            <a:extLst>
              <a:ext uri="{FF2B5EF4-FFF2-40B4-BE49-F238E27FC236}">
                <a16:creationId xmlns:a16="http://schemas.microsoft.com/office/drawing/2014/main" id="{739CBB87-AE28-9457-9CFF-086E51AD8DE3}"/>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F4754720-DFCA-E5F4-1A7A-59710BEF013F}"/>
              </a:ext>
            </a:extLst>
          </p:cNvPr>
          <p:cNvSpPr>
            <a:spLocks noGrp="1"/>
          </p:cNvSpPr>
          <p:nvPr>
            <p:ph type="sldNum" sz="quarter" idx="12"/>
          </p:nvPr>
        </p:nvSpPr>
        <p:spPr/>
        <p:txBody>
          <a:bodyPr/>
          <a:lstStyle/>
          <a:p>
            <a:fld id="{4F4BDF5D-830C-4829-B676-EE421164B1C8}" type="slidenum">
              <a:rPr lang="en-CA" smtClean="0"/>
              <a:t>4</a:t>
            </a:fld>
            <a:endParaRPr lang="en-C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Feature Engineering?</a:t>
            </a:r>
          </a:p>
        </p:txBody>
      </p:sp>
      <p:sp>
        <p:nvSpPr>
          <p:cNvPr id="3" name="Content Placeholder 2"/>
          <p:cNvSpPr>
            <a:spLocks noGrp="1"/>
          </p:cNvSpPr>
          <p:nvPr>
            <p:ph sz="half" idx="1"/>
          </p:nvPr>
        </p:nvSpPr>
        <p:spPr/>
        <p:txBody>
          <a:bodyPr>
            <a:normAutofit fontScale="62500" lnSpcReduction="20000"/>
          </a:bodyPr>
          <a:lstStyle/>
          <a:p>
            <a:pPr lvl="0"/>
            <a:r>
              <a:t>Feature engineering is the process of choosing what information to use and how to extract this information into a format usable by ML models.</a:t>
            </a:r>
          </a:p>
          <a:p>
            <a:pPr lvl="0"/>
            <a:r>
              <a:t>The purpose of feature engineering is to </a:t>
            </a:r>
            <a:r>
              <a:rPr i="1"/>
              <a:t>transform and represent features so that their information content is best exposed</a:t>
            </a:r>
            <a:r>
              <a:t> to the learning algorithm.</a:t>
            </a:r>
          </a:p>
        </p:txBody>
      </p:sp>
      <p:sp>
        <p:nvSpPr>
          <p:cNvPr id="4" name="Content Placeholder 3"/>
          <p:cNvSpPr>
            <a:spLocks noGrp="1"/>
          </p:cNvSpPr>
          <p:nvPr>
            <p:ph sz="half" idx="2"/>
          </p:nvPr>
        </p:nvSpPr>
        <p:spPr/>
        <p:txBody>
          <a:bodyPr>
            <a:normAutofit fontScale="62500" lnSpcReduction="20000"/>
          </a:bodyPr>
          <a:lstStyle/>
          <a:p>
            <a:pPr marL="0" lvl="0" indent="0">
              <a:buNone/>
            </a:pPr>
            <a:r>
              <a:t>Feature engineering can include:</a:t>
            </a:r>
          </a:p>
          <a:p>
            <a:pPr lvl="0"/>
            <a:r>
              <a:t>A transformation of a feature: standardization, scale, center, log, etc.</a:t>
            </a:r>
          </a:p>
          <a:p>
            <a:pPr lvl="0"/>
            <a:r>
              <a:t>An equivalent re-representation of a feature: dummy variables, one-hot-encoding, binning, etc.</a:t>
            </a:r>
          </a:p>
          <a:p>
            <a:pPr lvl="0"/>
            <a:r>
              <a:t>An interaction of two or more features such as a product or ratio: for example, calculate the ratio of a loan to the value of the collateral (or its inverse), as a new feature for default prediction.</a:t>
            </a:r>
          </a:p>
          <a:p>
            <a:pPr lvl="0"/>
            <a:r>
              <a:t>A functional relationship among features: Principal Components Analysis, LDA, etc. This may also include methods for imputing missing values.</a:t>
            </a:r>
          </a:p>
        </p:txBody>
      </p:sp>
      <p:sp>
        <p:nvSpPr>
          <p:cNvPr id="5" name="Date Placeholder 4">
            <a:extLst>
              <a:ext uri="{FF2B5EF4-FFF2-40B4-BE49-F238E27FC236}">
                <a16:creationId xmlns:a16="http://schemas.microsoft.com/office/drawing/2014/main" id="{2B2C1025-7970-3333-4C9B-8B302E9712E3}"/>
              </a:ext>
            </a:extLst>
          </p:cNvPr>
          <p:cNvSpPr>
            <a:spLocks noGrp="1"/>
          </p:cNvSpPr>
          <p:nvPr>
            <p:ph type="dt" sz="half" idx="10"/>
          </p:nvPr>
        </p:nvSpPr>
        <p:spPr/>
        <p:txBody>
          <a:bodyPr/>
          <a:lstStyle/>
          <a:p>
            <a:fld id="{38EEB33C-BB1C-438A-A263-10DA764CB7D8}" type="datetime1">
              <a:rPr lang="en-CA" smtClean="0"/>
              <a:t>2024-02-09</a:t>
            </a:fld>
            <a:endParaRPr lang="en-CA"/>
          </a:p>
        </p:txBody>
      </p:sp>
      <p:sp>
        <p:nvSpPr>
          <p:cNvPr id="6" name="Footer Placeholder 5">
            <a:extLst>
              <a:ext uri="{FF2B5EF4-FFF2-40B4-BE49-F238E27FC236}">
                <a16:creationId xmlns:a16="http://schemas.microsoft.com/office/drawing/2014/main" id="{EF242BBE-83B4-02C5-679D-DEA8522B8655}"/>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8A42C2DB-1981-DC20-3C3D-8086C605CF28}"/>
              </a:ext>
            </a:extLst>
          </p:cNvPr>
          <p:cNvSpPr>
            <a:spLocks noGrp="1"/>
          </p:cNvSpPr>
          <p:nvPr>
            <p:ph type="sldNum" sz="quarter" idx="12"/>
          </p:nvPr>
        </p:nvSpPr>
        <p:spPr/>
        <p:txBody>
          <a:bodyPr/>
          <a:lstStyle/>
          <a:p>
            <a:fld id="{4F4BDF5D-830C-4829-B676-EE421164B1C8}" type="slidenum">
              <a:rPr lang="en-CA" smtClean="0"/>
              <a:t>5</a:t>
            </a:fld>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Common Feature Engineering Operations</a:t>
            </a:r>
          </a:p>
        </p:txBody>
      </p:sp>
      <p:sp>
        <p:nvSpPr>
          <p:cNvPr id="3" name="Date Placeholder 2">
            <a:extLst>
              <a:ext uri="{FF2B5EF4-FFF2-40B4-BE49-F238E27FC236}">
                <a16:creationId xmlns:a16="http://schemas.microsoft.com/office/drawing/2014/main" id="{D64CC382-386E-8308-9D6A-E8ACEFE9023E}"/>
              </a:ext>
            </a:extLst>
          </p:cNvPr>
          <p:cNvSpPr>
            <a:spLocks noGrp="1"/>
          </p:cNvSpPr>
          <p:nvPr>
            <p:ph type="dt" sz="half" idx="10"/>
          </p:nvPr>
        </p:nvSpPr>
        <p:spPr/>
        <p:txBody>
          <a:bodyPr/>
          <a:lstStyle/>
          <a:p>
            <a:fld id="{FE06258A-ECC3-4E93-9C20-FE274CC0B6E1}" type="datetime1">
              <a:rPr lang="en-CA" smtClean="0"/>
              <a:t>2024-02-09</a:t>
            </a:fld>
            <a:endParaRPr lang="en-CA"/>
          </a:p>
        </p:txBody>
      </p:sp>
      <p:sp>
        <p:nvSpPr>
          <p:cNvPr id="4" name="Footer Placeholder 3">
            <a:extLst>
              <a:ext uri="{FF2B5EF4-FFF2-40B4-BE49-F238E27FC236}">
                <a16:creationId xmlns:a16="http://schemas.microsoft.com/office/drawing/2014/main" id="{6B5515C5-3E59-62E3-1846-C85D5C34FA0C}"/>
              </a:ext>
            </a:extLst>
          </p:cNvPr>
          <p:cNvSpPr>
            <a:spLocks noGrp="1"/>
          </p:cNvSpPr>
          <p:nvPr>
            <p:ph type="ftr" sz="quarter" idx="11"/>
          </p:nvPr>
        </p:nvSpPr>
        <p:spPr/>
        <p:txBody>
          <a:bodyPr/>
          <a:lstStyle/>
          <a:p>
            <a:r>
              <a:rPr lang="en-CA"/>
              <a:t>Production 4 - Feature Engineering</a:t>
            </a:r>
          </a:p>
        </p:txBody>
      </p:sp>
      <p:sp>
        <p:nvSpPr>
          <p:cNvPr id="5" name="Slide Number Placeholder 4">
            <a:extLst>
              <a:ext uri="{FF2B5EF4-FFF2-40B4-BE49-F238E27FC236}">
                <a16:creationId xmlns:a16="http://schemas.microsoft.com/office/drawing/2014/main" id="{829C3261-27BA-E485-C9F1-5E6C3C942347}"/>
              </a:ext>
            </a:extLst>
          </p:cNvPr>
          <p:cNvSpPr>
            <a:spLocks noGrp="1"/>
          </p:cNvSpPr>
          <p:nvPr>
            <p:ph type="sldNum" sz="quarter" idx="12"/>
          </p:nvPr>
        </p:nvSpPr>
        <p:spPr/>
        <p:txBody>
          <a:bodyPr/>
          <a:lstStyle/>
          <a:p>
            <a:fld id="{4F4BDF5D-830C-4829-B676-EE421164B1C8}" type="slidenum">
              <a:rPr lang="en-CA" smtClean="0"/>
              <a:t>6</a:t>
            </a:fld>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Handling Missing Values</a:t>
            </a:r>
          </a:p>
        </p:txBody>
      </p:sp>
      <p:sp>
        <p:nvSpPr>
          <p:cNvPr id="3" name="Content Placeholder 2"/>
          <p:cNvSpPr>
            <a:spLocks noGrp="1"/>
          </p:cNvSpPr>
          <p:nvPr>
            <p:ph sz="half" idx="1"/>
          </p:nvPr>
        </p:nvSpPr>
        <p:spPr/>
        <p:txBody>
          <a:bodyPr>
            <a:normAutofit fontScale="62500" lnSpcReduction="20000"/>
          </a:bodyPr>
          <a:lstStyle/>
          <a:p>
            <a:pPr lvl="0"/>
            <a:r>
              <a:t>Missing values are a common occurrence in production data.</a:t>
            </a:r>
          </a:p>
          <a:p>
            <a:pPr lvl="0"/>
            <a:r>
              <a:t>Missing values can be of three types:</a:t>
            </a:r>
          </a:p>
          <a:p>
            <a:pPr lvl="1"/>
            <a:r>
              <a:t>Missing Not At Random (MNAR): a value is missing because of the true value itself.</a:t>
            </a:r>
          </a:p>
          <a:p>
            <a:pPr lvl="1"/>
            <a:r>
              <a:t>Missing At Random (MAR): a value is missing not due to the value itself but to another observed variable.</a:t>
            </a:r>
          </a:p>
          <a:p>
            <a:pPr lvl="1"/>
            <a:r>
              <a:t>Missing Completely At Random (MCAR): there is no pattern in missing values.</a:t>
            </a:r>
          </a:p>
        </p:txBody>
      </p:sp>
      <p:sp>
        <p:nvSpPr>
          <p:cNvPr id="4" name="Content Placeholder 3"/>
          <p:cNvSpPr>
            <a:spLocks noGrp="1"/>
          </p:cNvSpPr>
          <p:nvPr>
            <p:ph sz="half" idx="2"/>
          </p:nvPr>
        </p:nvSpPr>
        <p:spPr/>
        <p:txBody>
          <a:bodyPr>
            <a:normAutofit fontScale="62500" lnSpcReduction="20000"/>
          </a:bodyPr>
          <a:lstStyle/>
          <a:p>
            <a:pPr marL="0" lvl="0" indent="0">
              <a:buNone/>
            </a:pPr>
            <a:r>
              <a:rPr b="1"/>
              <a:t>Deletion</a:t>
            </a:r>
          </a:p>
          <a:p>
            <a:pPr lvl="0"/>
            <a:r>
              <a:t>The simplest way to remove missing values is deletion.</a:t>
            </a:r>
          </a:p>
          <a:p>
            <a:pPr lvl="0"/>
            <a:r>
              <a:rPr i="1"/>
              <a:t>Column deletion</a:t>
            </a:r>
          </a:p>
          <a:p>
            <a:pPr lvl="1"/>
            <a:r>
              <a:t>If a variable has too many missing values, remove the variable.</a:t>
            </a:r>
          </a:p>
          <a:p>
            <a:pPr lvl="1"/>
            <a:r>
              <a:t>Drawback: one may remove important information and reduce model performance.</a:t>
            </a:r>
          </a:p>
          <a:p>
            <a:pPr lvl="0"/>
            <a:r>
              <a:rPr i="1"/>
              <a:t>Row deletion</a:t>
            </a:r>
          </a:p>
          <a:p>
            <a:pPr lvl="1"/>
            <a:r>
              <a:t>If a sample has missing values, then remove the sample.</a:t>
            </a:r>
          </a:p>
          <a:p>
            <a:pPr lvl="1"/>
            <a:r>
              <a:t>Works when missing values are MCAR, and a number of missing values is small.</a:t>
            </a:r>
          </a:p>
          <a:p>
            <a:pPr lvl="1"/>
            <a:r>
              <a:t>Drawbacks:</a:t>
            </a:r>
          </a:p>
          <a:p>
            <a:pPr lvl="2"/>
            <a:r>
              <a:t>Will not work when MNAR data is present.</a:t>
            </a:r>
          </a:p>
          <a:p>
            <a:pPr lvl="2"/>
            <a:r>
              <a:t>Removing rows can create biases.</a:t>
            </a:r>
          </a:p>
        </p:txBody>
      </p:sp>
      <p:sp>
        <p:nvSpPr>
          <p:cNvPr id="5" name="Date Placeholder 4">
            <a:extLst>
              <a:ext uri="{FF2B5EF4-FFF2-40B4-BE49-F238E27FC236}">
                <a16:creationId xmlns:a16="http://schemas.microsoft.com/office/drawing/2014/main" id="{A9215B39-8A68-128E-FB48-04448F38D361}"/>
              </a:ext>
            </a:extLst>
          </p:cNvPr>
          <p:cNvSpPr>
            <a:spLocks noGrp="1"/>
          </p:cNvSpPr>
          <p:nvPr>
            <p:ph type="dt" sz="half" idx="10"/>
          </p:nvPr>
        </p:nvSpPr>
        <p:spPr/>
        <p:txBody>
          <a:bodyPr/>
          <a:lstStyle/>
          <a:p>
            <a:fld id="{E80534E6-EA6C-4D9A-8C9F-8FE829815BCF}" type="datetime1">
              <a:rPr lang="en-CA" smtClean="0"/>
              <a:t>2024-02-09</a:t>
            </a:fld>
            <a:endParaRPr lang="en-CA"/>
          </a:p>
        </p:txBody>
      </p:sp>
      <p:sp>
        <p:nvSpPr>
          <p:cNvPr id="6" name="Footer Placeholder 5">
            <a:extLst>
              <a:ext uri="{FF2B5EF4-FFF2-40B4-BE49-F238E27FC236}">
                <a16:creationId xmlns:a16="http://schemas.microsoft.com/office/drawing/2014/main" id="{3732180F-2EC8-65F4-146E-13A28780D28E}"/>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C3B575F0-D9B2-9D87-1A8E-170D051FE369}"/>
              </a:ext>
            </a:extLst>
          </p:cNvPr>
          <p:cNvSpPr>
            <a:spLocks noGrp="1"/>
          </p:cNvSpPr>
          <p:nvPr>
            <p:ph type="sldNum" sz="quarter" idx="12"/>
          </p:nvPr>
        </p:nvSpPr>
        <p:spPr/>
        <p:txBody>
          <a:bodyPr/>
          <a:lstStyle/>
          <a:p>
            <a:fld id="{4F4BDF5D-830C-4829-B676-EE421164B1C8}" type="slidenum">
              <a:rPr lang="en-CA" smtClean="0"/>
              <a:t>7</a:t>
            </a:fld>
            <a:endParaRPr lang="en-C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Imputation</a:t>
            </a:r>
          </a:p>
        </p:txBody>
      </p:sp>
      <p:sp>
        <p:nvSpPr>
          <p:cNvPr id="3" name="Content Placeholder 2"/>
          <p:cNvSpPr>
            <a:spLocks noGrp="1"/>
          </p:cNvSpPr>
          <p:nvPr>
            <p:ph sz="half" idx="1"/>
          </p:nvPr>
        </p:nvSpPr>
        <p:spPr/>
        <p:txBody>
          <a:bodyPr>
            <a:normAutofit fontScale="92500" lnSpcReduction="20000"/>
          </a:bodyPr>
          <a:lstStyle/>
          <a:p>
            <a:pPr lvl="0"/>
            <a:r>
              <a:t>Impute missing values using default values: missing strings, filled with ““.</a:t>
            </a:r>
          </a:p>
          <a:p>
            <a:pPr lvl="0"/>
            <a:r>
              <a:t>Use a statistic like mean, median, or mode: fill the missing temperature with the mean temperature for the time of day within a specific window.</a:t>
            </a:r>
          </a:p>
          <a:p>
            <a:pPr lvl="0"/>
            <a:r>
              <a:t>Domain specific: if prices are liquid, use the last available price.</a:t>
            </a:r>
          </a:p>
        </p:txBody>
      </p:sp>
      <p:sp>
        <p:nvSpPr>
          <p:cNvPr id="4" name="Content Placeholder 3"/>
          <p:cNvSpPr>
            <a:spLocks noGrp="1"/>
          </p:cNvSpPr>
          <p:nvPr>
            <p:ph sz="half" idx="2"/>
          </p:nvPr>
        </p:nvSpPr>
        <p:spPr/>
        <p:txBody>
          <a:bodyPr>
            <a:normAutofit fontScale="92500" lnSpcReduction="20000"/>
          </a:bodyPr>
          <a:lstStyle/>
          <a:p>
            <a:pPr lvl="0"/>
            <a:r>
              <a:t>Model-based: if two variables are correlated and one of them has missing values, model the relationship and use model results for imputation.</a:t>
            </a:r>
          </a:p>
          <a:p>
            <a:pPr lvl="0"/>
            <a:r>
              <a:t>Flag imputed missing values.</a:t>
            </a:r>
          </a:p>
          <a:p>
            <a:pPr lvl="0"/>
            <a:r>
              <a:t>Avoid filling missing values with possible (fixed) values. Example: missing number of children should not be filled with 0, a possible value.</a:t>
            </a:r>
          </a:p>
        </p:txBody>
      </p:sp>
      <p:sp>
        <p:nvSpPr>
          <p:cNvPr id="5" name="Date Placeholder 4">
            <a:extLst>
              <a:ext uri="{FF2B5EF4-FFF2-40B4-BE49-F238E27FC236}">
                <a16:creationId xmlns:a16="http://schemas.microsoft.com/office/drawing/2014/main" id="{2EE155F3-0BD8-81CC-8BCE-889D44EE8CA3}"/>
              </a:ext>
            </a:extLst>
          </p:cNvPr>
          <p:cNvSpPr>
            <a:spLocks noGrp="1"/>
          </p:cNvSpPr>
          <p:nvPr>
            <p:ph type="dt" sz="half" idx="10"/>
          </p:nvPr>
        </p:nvSpPr>
        <p:spPr/>
        <p:txBody>
          <a:bodyPr/>
          <a:lstStyle/>
          <a:p>
            <a:fld id="{AC05D40B-E389-4B48-A582-E99AD4256CB6}" type="datetime1">
              <a:rPr lang="en-CA" smtClean="0"/>
              <a:t>2024-02-09</a:t>
            </a:fld>
            <a:endParaRPr lang="en-CA"/>
          </a:p>
        </p:txBody>
      </p:sp>
      <p:sp>
        <p:nvSpPr>
          <p:cNvPr id="6" name="Footer Placeholder 5">
            <a:extLst>
              <a:ext uri="{FF2B5EF4-FFF2-40B4-BE49-F238E27FC236}">
                <a16:creationId xmlns:a16="http://schemas.microsoft.com/office/drawing/2014/main" id="{129BC81F-BED5-62A5-2312-695DC9CB6561}"/>
              </a:ext>
            </a:extLst>
          </p:cNvPr>
          <p:cNvSpPr>
            <a:spLocks noGrp="1"/>
          </p:cNvSpPr>
          <p:nvPr>
            <p:ph type="ftr" sz="quarter" idx="11"/>
          </p:nvPr>
        </p:nvSpPr>
        <p:spPr/>
        <p:txBody>
          <a:bodyPr/>
          <a:lstStyle/>
          <a:p>
            <a:r>
              <a:rPr lang="en-CA"/>
              <a:t>Production 4 - Feature Engineering</a:t>
            </a:r>
          </a:p>
        </p:txBody>
      </p:sp>
      <p:sp>
        <p:nvSpPr>
          <p:cNvPr id="7" name="Slide Number Placeholder 6">
            <a:extLst>
              <a:ext uri="{FF2B5EF4-FFF2-40B4-BE49-F238E27FC236}">
                <a16:creationId xmlns:a16="http://schemas.microsoft.com/office/drawing/2014/main" id="{3880AF14-B87A-CEE4-A5A8-B796ADBF308F}"/>
              </a:ext>
            </a:extLst>
          </p:cNvPr>
          <p:cNvSpPr>
            <a:spLocks noGrp="1"/>
          </p:cNvSpPr>
          <p:nvPr>
            <p:ph type="sldNum" sz="quarter" idx="12"/>
          </p:nvPr>
        </p:nvSpPr>
        <p:spPr/>
        <p:txBody>
          <a:bodyPr/>
          <a:lstStyle/>
          <a:p>
            <a:fld id="{4F4BDF5D-830C-4829-B676-EE421164B1C8}" type="slidenum">
              <a:rPr lang="en-CA" smtClean="0"/>
              <a:t>8</a:t>
            </a:fld>
            <a:endParaRPr lang="en-C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Scaling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lvl="0"/>
                <a:r>
                  <a:t>The Objective is to obtain values of similar magnitude.</a:t>
                </a:r>
              </a:p>
              <a:p>
                <a:pPr lvl="0"/>
                <a:r>
                  <a:t>Scaling makes variables a “standard size”. It benefits algorithms that are scale-sensitive and generally does not hurt algorithms that are scale-insensitive.</a:t>
                </a:r>
              </a:p>
              <a:p>
                <a:pPr lvl="0"/>
                <a:r>
                  <a:t>There is little downside to scaling features, in general.</a:t>
                </a:r>
              </a:p>
              <a:p>
                <a:pPr lvl="0"/>
                <a:r>
                  <a:t>Min-Max scaling to obtain values in the range [0, 1]:</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𝑥</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num>
                        <m:den>
                          <m:r>
                            <a:rPr>
                              <a:latin typeface="Cambria Math" panose="02040503050406030204" pitchFamily="18" charset="0"/>
                            </a:rPr>
                            <m:t>𝑚𝑎𝑥</m:t>
                          </m:r>
                          <m:d>
                            <m:dPr>
                              <m:ctrlPr>
                                <a:rPr i="1">
                                  <a:latin typeface="Cambria Math" panose="02040503050406030204" pitchFamily="18" charset="0"/>
                                </a:rPr>
                              </m:ctrlPr>
                            </m:dPr>
                            <m:e>
                              <m:r>
                                <a:rPr>
                                  <a:latin typeface="Cambria Math" panose="02040503050406030204" pitchFamily="18" charset="0"/>
                                </a:rPr>
                                <m:t>𝑥</m:t>
                              </m:r>
                            </m:e>
                          </m:d>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den>
                      </m:f>
                    </m:oMath>
                  </m:oMathPara>
                </a14:m>
                <a:endParaRPr/>
              </a:p>
              <a:p>
                <a:pPr lvl="0"/>
                <a:r>
                  <a:t>Scaling to an arbitrary range [a, b]:</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𝑎</m:t>
                      </m:r>
                      <m:r>
                        <a:rPr>
                          <a:latin typeface="Cambria Math" panose="02040503050406030204" pitchFamily="18" charset="0"/>
                        </a:rPr>
                        <m:t>+</m:t>
                      </m:r>
                      <m:f>
                        <m:fPr>
                          <m:ctrlPr>
                            <a:rPr i="1">
                              <a:latin typeface="Cambria Math" panose="02040503050406030204" pitchFamily="18" charset="0"/>
                            </a:rPr>
                          </m:ctrlPr>
                        </m:fPr>
                        <m:num>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e>
                          </m:d>
                          <m:d>
                            <m:dPr>
                              <m:ctrlPr>
                                <a:rPr i="1">
                                  <a:latin typeface="Cambria Math" panose="02040503050406030204" pitchFamily="18" charset="0"/>
                                </a:rPr>
                              </m:ctrlPr>
                            </m:dPr>
                            <m:e>
                              <m:r>
                                <a:rPr>
                                  <a:latin typeface="Cambria Math" panose="02040503050406030204" pitchFamily="18" charset="0"/>
                                </a:rPr>
                                <m:t>𝑏</m:t>
                              </m:r>
                              <m:r>
                                <a:rPr>
                                  <a:latin typeface="Cambria Math" panose="02040503050406030204" pitchFamily="18" charset="0"/>
                                </a:rPr>
                                <m:t>−</m:t>
                              </m:r>
                              <m:r>
                                <a:rPr>
                                  <a:latin typeface="Cambria Math" panose="02040503050406030204" pitchFamily="18" charset="0"/>
                                </a:rPr>
                                <m:t>𝑎</m:t>
                              </m:r>
                            </m:e>
                          </m:d>
                        </m:num>
                        <m:den>
                          <m:r>
                            <a:rPr>
                              <a:latin typeface="Cambria Math" panose="02040503050406030204" pitchFamily="18" charset="0"/>
                            </a:rPr>
                            <m:t>𝑚𝑎𝑥</m:t>
                          </m:r>
                          <m:d>
                            <m:dPr>
                              <m:ctrlPr>
                                <a:rPr i="1">
                                  <a:latin typeface="Cambria Math" panose="02040503050406030204" pitchFamily="18" charset="0"/>
                                </a:rPr>
                              </m:ctrlPr>
                            </m:dPr>
                            <m:e>
                              <m:r>
                                <a:rPr>
                                  <a:latin typeface="Cambria Math" panose="02040503050406030204" pitchFamily="18" charset="0"/>
                                </a:rPr>
                                <m:t>𝑥</m:t>
                              </m:r>
                            </m:e>
                          </m:d>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den>
                      </m:f>
                    </m:oMath>
                  </m:oMathPara>
                </a14:m>
                <a:endParaRPr/>
              </a:p>
              <a:p>
                <a:pPr lvl="0"/>
                <a:r>
                  <a:t>If we believe that the variable is normally distributed, it may be helpful to use: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𝑓𝑟𝑎𝑐</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𝑚𝑒𝑎𝑛</m:t>
                          </m:r>
                          <m:d>
                            <m:dPr>
                              <m:ctrlPr>
                                <a:rPr i="1">
                                  <a:latin typeface="Cambria Math" panose="02040503050406030204" pitchFamily="18" charset="0"/>
                                </a:rPr>
                              </m:ctrlPr>
                            </m:dPr>
                            <m:e>
                              <m:r>
                                <a:rPr>
                                  <a:latin typeface="Cambria Math" panose="02040503050406030204" pitchFamily="18" charset="0"/>
                                </a:rPr>
                                <m:t>𝑥</m:t>
                              </m:r>
                            </m:e>
                          </m:d>
                        </m:e>
                      </m:d>
                      <m:r>
                        <a:rPr>
                          <a:latin typeface="Cambria Math" panose="02040503050406030204" pitchFamily="18" charset="0"/>
                        </a:rPr>
                        <m:t>𝑠𝑡𝑑</m:t>
                      </m:r>
                      <m:d>
                        <m:dPr>
                          <m:ctrlPr>
                            <a:rPr i="1">
                              <a:latin typeface="Cambria Math" panose="02040503050406030204" pitchFamily="18" charset="0"/>
                            </a:rPr>
                          </m:ctrlPr>
                        </m:dPr>
                        <m:e>
                          <m:r>
                            <a:rPr>
                              <a:latin typeface="Cambria Math" panose="02040503050406030204" pitchFamily="18" charset="0"/>
                            </a:rPr>
                            <m:t>𝑥</m:t>
                          </m:r>
                        </m:e>
                      </m:d>
                    </m:oMath>
                  </m:oMathPara>
                </a14:m>
                <a:endParaRPr/>
              </a:p>
              <a:p>
                <a:pPr lvl="0"/>
                <a:r>
                  <a:t>Warning: scaling is a common source of data leakage.</a:t>
                </a:r>
              </a:p>
              <a:p>
                <a:pPr lvl="0"/>
                <a:r>
                  <a:t>Scaling requires global statistics that may be expensive to calculate.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62" b="-971"/>
                </a:stretch>
              </a:blipFill>
            </p:spPr>
            <p:txBody>
              <a:bodyPr/>
              <a:lstStyle/>
              <a:p>
                <a:r>
                  <a:rPr lang="en-CA">
                    <a:noFill/>
                  </a:rPr>
                  <a:t> </a:t>
                </a:r>
              </a:p>
            </p:txBody>
          </p:sp>
        </mc:Fallback>
      </mc:AlternateContent>
      <p:sp>
        <p:nvSpPr>
          <p:cNvPr id="4" name="Date Placeholder 3">
            <a:extLst>
              <a:ext uri="{FF2B5EF4-FFF2-40B4-BE49-F238E27FC236}">
                <a16:creationId xmlns:a16="http://schemas.microsoft.com/office/drawing/2014/main" id="{0BFB9B49-ACC9-40C0-BDE4-6E2D6D48B5B7}"/>
              </a:ext>
            </a:extLst>
          </p:cNvPr>
          <p:cNvSpPr>
            <a:spLocks noGrp="1"/>
          </p:cNvSpPr>
          <p:nvPr>
            <p:ph type="dt" sz="half" idx="10"/>
          </p:nvPr>
        </p:nvSpPr>
        <p:spPr/>
        <p:txBody>
          <a:bodyPr/>
          <a:lstStyle/>
          <a:p>
            <a:fld id="{B1693DC4-5B3C-4DD8-8701-C44D58AD7AEE}" type="datetime1">
              <a:rPr lang="en-CA" smtClean="0"/>
              <a:t>2024-02-09</a:t>
            </a:fld>
            <a:endParaRPr lang="en-CA"/>
          </a:p>
        </p:txBody>
      </p:sp>
      <p:sp>
        <p:nvSpPr>
          <p:cNvPr id="5" name="Footer Placeholder 4">
            <a:extLst>
              <a:ext uri="{FF2B5EF4-FFF2-40B4-BE49-F238E27FC236}">
                <a16:creationId xmlns:a16="http://schemas.microsoft.com/office/drawing/2014/main" id="{604AA12C-3451-4BF6-A0DA-E8DF23CC0F43}"/>
              </a:ext>
            </a:extLst>
          </p:cNvPr>
          <p:cNvSpPr>
            <a:spLocks noGrp="1"/>
          </p:cNvSpPr>
          <p:nvPr>
            <p:ph type="ftr" sz="quarter" idx="11"/>
          </p:nvPr>
        </p:nvSpPr>
        <p:spPr/>
        <p:txBody>
          <a:bodyPr/>
          <a:lstStyle/>
          <a:p>
            <a:r>
              <a:rPr lang="en-CA"/>
              <a:t>Production 4 - Feature Engineering</a:t>
            </a:r>
          </a:p>
        </p:txBody>
      </p:sp>
      <p:sp>
        <p:nvSpPr>
          <p:cNvPr id="6" name="Slide Number Placeholder 5">
            <a:extLst>
              <a:ext uri="{FF2B5EF4-FFF2-40B4-BE49-F238E27FC236}">
                <a16:creationId xmlns:a16="http://schemas.microsoft.com/office/drawing/2014/main" id="{9C511639-0FE7-832B-2E98-54BC82933DAB}"/>
              </a:ext>
            </a:extLst>
          </p:cNvPr>
          <p:cNvSpPr>
            <a:spLocks noGrp="1"/>
          </p:cNvSpPr>
          <p:nvPr>
            <p:ph type="sldNum" sz="quarter" idx="12"/>
          </p:nvPr>
        </p:nvSpPr>
        <p:spPr/>
        <p:txBody>
          <a:bodyPr/>
          <a:lstStyle/>
          <a:p>
            <a:fld id="{4F4BDF5D-830C-4829-B676-EE421164B1C8}" type="slidenum">
              <a:rPr lang="en-CA" smtClean="0"/>
              <a:t>9</a:t>
            </a:fld>
            <a:endParaRPr lang="en-CA"/>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2706</Words>
  <Application>Microsoft Office PowerPoint</Application>
  <PresentationFormat>Widescreen</PresentationFormat>
  <Paragraphs>285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Courier New</vt:lpstr>
      <vt:lpstr>Wingdings</vt:lpstr>
      <vt:lpstr>Metropolitan</vt:lpstr>
      <vt:lpstr>Feature Engineering</vt:lpstr>
      <vt:lpstr>Agenda</vt:lpstr>
      <vt:lpstr>About These Notes</vt:lpstr>
      <vt:lpstr>Learned Features Versus Engineered Features</vt:lpstr>
      <vt:lpstr>What is Feature Engineering?</vt:lpstr>
      <vt:lpstr>Common Feature Engineering Operations</vt:lpstr>
      <vt:lpstr>Handling Missing Values</vt:lpstr>
      <vt:lpstr>Imputation</vt:lpstr>
      <vt:lpstr>Scaling</vt:lpstr>
      <vt:lpstr>Recoding Variables</vt:lpstr>
      <vt:lpstr>Dummy Variables and One-Hot Encoding</vt:lpstr>
      <vt:lpstr>Encoding Categorical Features</vt:lpstr>
      <vt:lpstr>Feature Crossing</vt:lpstr>
      <vt:lpstr>Multivariate Transformations</vt:lpstr>
      <vt:lpstr>Embeddings</vt:lpstr>
      <vt:lpstr>Data Leakage</vt:lpstr>
      <vt:lpstr>Data Leakage</vt:lpstr>
      <vt:lpstr>Detecting Data Leakage</vt:lpstr>
      <vt:lpstr>Engineering Good Features</vt:lpstr>
      <vt:lpstr>Too Many Features</vt:lpstr>
      <vt:lpstr>Feature Importance</vt:lpstr>
      <vt:lpstr>Permutation Feature Importance</vt:lpstr>
      <vt:lpstr>Partial Dependence Plots</vt:lpstr>
      <vt:lpstr>Limitations of Post-Hoc Explainability Methods</vt:lpstr>
      <vt:lpstr>Local Surrogate Models</vt:lpstr>
      <vt:lpstr>SHAP Values</vt:lpstr>
      <vt:lpstr>Limitations of Post-Hoc Explainability Methods (cont.)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Metropolitan</Template>
  <TotalTime>13</TotalTime>
  <Words>22</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 Light</vt:lpstr>
      <vt:lpstr>Courier New</vt:lpstr>
      <vt:lpstr>Wingdings</vt:lpstr>
      <vt:lpstr>Metropolitan</vt:lpstr>
      <vt:lpstr>Title</vt:lpstr>
      <vt:lpstr>Title</vt:lpstr>
      <vt:lpstr>Title</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dc:title>
  <dc:creator>Jesús Calderón</dc:creator>
  <cp:keywords/>
  <cp:lastModifiedBy>Jesus Calderon</cp:lastModifiedBy>
  <cp:revision>1</cp:revision>
  <dcterms:created xsi:type="dcterms:W3CDTF">2024-02-09T05:08:06Z</dcterms:created>
  <dcterms:modified xsi:type="dcterms:W3CDTF">2024-02-09T05:09:38Z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title">
    <vt:lpwstr>Production</vt:lpwstr>
  </property>
</Properties>
</file>