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52A86-4A25-423D-8118-D8F384918F4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F5B51-84A7-495D-9C71-E1446FA754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11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lsonmar.github.io/neo4j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lsonmar.github.io/neo4j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Data Engineering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Common Data Formats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Binary/Text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Human-readable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Example 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Everywhere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Everywhere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Hadoop, Amazon Redshift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 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Protobuf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 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Google, TensorFlow (TFRecord)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Python, PyTorch serialization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28D71-C94E-78D0-931B-4279F938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DB3D1-7D79-C143-B138-B70ECA59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06661-6513-5B43-BE1F-EA2BC244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JavaScript Object Notation.</a:t>
            </a:r>
          </a:p>
          <a:p>
            <a:pPr lvl="0"/>
            <a:r>
              <a:t>Human-readable.</a:t>
            </a:r>
          </a:p>
          <a:p>
            <a:pPr lvl="0"/>
            <a:r>
              <a:t>Implements a key-value pair paradigm that can handle different levels of structured-ness.</a:t>
            </a:r>
          </a:p>
          <a:p>
            <a:pPr lvl="0"/>
            <a:r>
              <a:t>A popular format.</a:t>
            </a:r>
          </a:p>
        </p:txBody>
      </p:sp>
      <p:pic>
        <p:nvPicPr>
          <p:cNvPr id="4" name="Picture 1" descr="./img/json_obj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527300"/>
            <a:ext cx="46609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 illustration of an object in JSON (</a:t>
            </a:r>
            <a:r>
              <a:rPr>
                <a:hlinkClick r:id="rId3"/>
              </a:rPr>
              <a:t>json.org, 2024</a:t>
            </a:r>
            <a:r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924F8D-B71D-18CB-9E7F-0F7D54BF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A28FF9-FEC8-97AD-0532-630B3A0D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2E2189-D06A-A7AB-E0BB-1EE4B24D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JSON is 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t>Consider the record below.</a:t>
            </a:r>
          </a:p>
          <a:p>
            <a:pPr lvl="0" indent="0">
              <a:buNone/>
            </a:pPr>
            <a:r>
              <a:rPr>
                <a:latin typeface="Courier"/>
              </a:rPr>
              <a:t>{
  "firstName": "Boatie",
  "lastName": "McBoatFace",
  "isVibing": true,
  "age": 12,
  "address": {
    "streetAddress": "12 Ocean Drive",
    "city": "Port Royal",
    "postalCode": "10021-3100"
  }
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t>The data can also be represented with less structure.</a:t>
            </a:r>
          </a:p>
          <a:p>
            <a:pPr lvl="0" indent="0">
              <a:buNone/>
            </a:pPr>
            <a:r>
              <a:rPr>
                <a:latin typeface="Courier"/>
              </a:rPr>
              <a:t>{
  "text": "Boatie McBoatFace, aged 12, is vibing, at 12 Ocean Drive, Port Royal, 
           10021-3100"
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2F1-D52A-DADD-B769-A6A33079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4EE8-A7FD-DC77-44A4-C00F7B0A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32E6-0FFF-7D20-793D-440396CF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Row-Major vs Column-Major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Row-Major Format</a:t>
            </a:r>
          </a:p>
          <a:p>
            <a:pPr lvl="0"/>
            <a:r>
              <a:t>Consecutive elements in a row are stored next to each other.</a:t>
            </a:r>
          </a:p>
          <a:p>
            <a:pPr lvl="0"/>
            <a:r>
              <a:t>Example: CSV (Comma-Separated Values in a text file).</a:t>
            </a:r>
          </a:p>
          <a:p>
            <a:pPr lvl="0"/>
            <a:r>
              <a:t>Accessing rows will tend to be faster than accessing columns.</a:t>
            </a:r>
          </a:p>
          <a:p>
            <a:pPr lvl="0"/>
            <a:r>
              <a:t>Faster for writing additional records.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Column-Major Format</a:t>
            </a:r>
          </a:p>
          <a:p>
            <a:pPr lvl="0"/>
            <a:r>
              <a:t>Consecutive elements in a column are stored next to each other.</a:t>
            </a:r>
          </a:p>
          <a:p>
            <a:pPr lvl="0"/>
            <a:r>
              <a:t>Example: parquet.</a:t>
            </a:r>
          </a:p>
          <a:p>
            <a:pPr lvl="0"/>
            <a:r>
              <a:t>Accessing columns will be faster than accessing columns.</a:t>
            </a:r>
          </a:p>
          <a:p>
            <a:pPr lvl="0"/>
            <a:r>
              <a:t>Faster for retrieving columns.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AEBC6-19EB-8B1E-3734-B0183F98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FF68B-9588-2C86-5092-52509AD8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1A43-B227-533D-EF56-65153AD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Row-Major vs Column-Major</a:t>
            </a:r>
          </a:p>
        </p:txBody>
      </p:sp>
      <p:pic>
        <p:nvPicPr>
          <p:cNvPr id="3" name="Picture 1" descr="./img/row_column_majo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2006600"/>
            <a:ext cx="94742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578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(Huyen,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8B17-0C90-2B16-A8E0-D9657554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01C85-5B61-9E2E-26E1-34E33963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8EED6-973E-7B58-8364-36A3BDAC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Text vs Binary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CSV and JSON files are stored as text files and are usually human-readable.</a:t>
            </a:r>
          </a:p>
          <a:p>
            <a:pPr lvl="0"/>
            <a:r>
              <a:t>Non-text file formats are called </a:t>
            </a:r>
            <a:r>
              <a:rPr i="1"/>
              <a:t>binary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Binary files are more compact:</a:t>
            </a:r>
          </a:p>
          <a:p>
            <a:pPr lvl="1"/>
            <a:r>
              <a:t>To store the number 1000000 would require 7 characters or 7 bytes (at 1 character per byte).</a:t>
            </a:r>
          </a:p>
          <a:p>
            <a:pPr lvl="1"/>
            <a:r>
              <a:t>To store 1000000 as int32 would require 32 bits or 4 bytes.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38626-F400-918F-52D8-5FEAE813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6A91-31F7-D3CE-C30B-92A99708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1E17F-3EA6-10DA-A94A-495DC2E0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C1CB6-66D7-77FC-6FF5-272C9FA0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41193-F786-A9A4-7F67-9406F616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34459-E167-469C-DD67-95108FE4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Relational Model</a:t>
            </a:r>
          </a:p>
        </p:txBody>
      </p:sp>
      <p:pic>
        <p:nvPicPr>
          <p:cNvPr id="3" name="Picture 1" descr="./img/relational_mode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03500"/>
            <a:ext cx="46609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Invented by Edgar F. Codd in 1970 in “A Relational Model of Data for Large Shared Data Banks”</a:t>
            </a:r>
          </a:p>
          <a:p>
            <a:pPr lvl="0"/>
            <a:r>
              <a:t>Data is organized into relations.</a:t>
            </a:r>
          </a:p>
          <a:p>
            <a:pPr lvl="0"/>
            <a:r>
              <a:t>Each relation is a set of tuples.</a:t>
            </a:r>
          </a:p>
          <a:p>
            <a:pPr lvl="0"/>
            <a:r>
              <a:t>A table is a visual representation of a relation: each relation is a set of tuples.</a:t>
            </a:r>
          </a:p>
          <a:p>
            <a:pPr lvl="0"/>
            <a:r>
              <a:t>Relations are unordered: we can shuffle rows or columns while retaining the relation.</a:t>
            </a:r>
          </a:p>
          <a:p>
            <a:pPr lvl="0"/>
            <a:r>
              <a:t>Data following the relational model are usually stored using CSV, parquet, and (some types of) databases.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54C5B-A63B-9341-E1C2-7966379F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6AD7F-28C2-768E-D233-A0C838B5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9DEC1-6175-12B7-E213-101ACC7A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Normalization</a:t>
            </a:r>
          </a:p>
        </p:txBody>
      </p:sp>
      <p:pic>
        <p:nvPicPr>
          <p:cNvPr id="3" name="Picture 1" descr="./img/normalis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806700"/>
            <a:ext cx="46609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(Adapted from Huyen, 2022)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Normalization is determining how much redundancy exists in a table and reducing it, as required.</a:t>
            </a:r>
          </a:p>
          <a:p>
            <a:pPr lvl="0"/>
            <a:r>
              <a:t>The goals of normalization are to:</a:t>
            </a:r>
          </a:p>
          <a:p>
            <a:pPr lvl="1"/>
            <a:r>
              <a:t>Be able to characterize the level of redundancy in a relational schema.</a:t>
            </a:r>
          </a:p>
          <a:p>
            <a:pPr lvl="1"/>
            <a:r>
              <a:t>Provide mechanisms for transforming schemas to remove redundancy</a:t>
            </a:r>
          </a:p>
          <a:p>
            <a:pPr lvl="0"/>
            <a:r>
              <a:t>Generally, we want to minimize the redundancy of primary and foreign keys.</a:t>
            </a:r>
          </a:p>
          <a:p>
            <a:pPr lvl="0"/>
            <a:r>
              <a:t>One disadvantage of normalizing data is that it becomes spread out in different tables.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47E783-C28B-3703-B975-598E44FA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C089EA-ED60-6417-00E2-B95826E5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780F1-F973-F2FF-A008-49314332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A query language can be used to specify the data that you want from a database.</a:t>
            </a:r>
          </a:p>
          <a:p>
            <a:pPr lvl="0"/>
            <a:r>
              <a:t>SQL is the most popular query language.</a:t>
            </a:r>
          </a:p>
          <a:p>
            <a:pPr lvl="0"/>
            <a:r>
              <a:t>SQL is a declarative language.</a:t>
            </a:r>
          </a:p>
          <a:p>
            <a:pPr lvl="0"/>
            <a:r>
              <a:t>Optimizing queries is the hardest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An </a:t>
            </a:r>
            <a:r>
              <a:rPr i="1"/>
              <a:t>imperative language</a:t>
            </a:r>
            <a:r>
              <a:t> requires the programmer to determine the steps that the program should follow. For example, Python.</a:t>
            </a:r>
          </a:p>
          <a:p>
            <a:pPr lvl="0"/>
            <a:r>
              <a:t>A </a:t>
            </a:r>
            <a:r>
              <a:rPr i="1"/>
              <a:t>declarative language</a:t>
            </a:r>
            <a:r>
              <a:t> requires the programmer to specify the output and the computer figures out the steps needed to get the queried outputs.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8E84-5250-956F-D7A4-6C2BD544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34F28-1666-F444-07FD-BE2818D8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BF8B-8B3C-37C4-C0F3-E0800A11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C3175-8906-7654-C141-903E9AD8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E7B1-2A12-E4DC-272B-098561A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14393-4ED0-E482-F138-1CA9D6AC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t>Relational model has been applied to many use cases but can be restrictive: data needs to adhere to a schema.</a:t>
            </a:r>
          </a:p>
          <a:p>
            <a:pPr lvl="0"/>
            <a:r>
              <a:t>Not Only SQL.</a:t>
            </a:r>
          </a:p>
          <a:p>
            <a:pPr lvl="0"/>
            <a:r>
              <a:t>No SQL models can be of two types:</a:t>
            </a:r>
          </a:p>
          <a:p>
            <a:pPr lvl="1"/>
            <a:r>
              <a:t>Document model.</a:t>
            </a:r>
          </a:p>
          <a:p>
            <a:pPr lvl="1"/>
            <a:r>
              <a:t>Graph model.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/>
            <a:r>
              <a:t>The document model targets use cases in which data is assumed to come in self-contained units called documents. There is little relationship between the documents.</a:t>
            </a:r>
          </a:p>
          <a:p>
            <a:pPr lvl="0"/>
            <a:r>
              <a:t>The graph model targets use cases in common and important relationships.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71B01-E5B3-9D3F-F61B-6E5C99DB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0E67-A297-8E43-9A9C-75114A92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2E41C-67DB-E80C-AB52-9EA1948A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Document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sz="1600" dirty="0"/>
              <a:t>Document is most times a long continuous string, encoded as JSON, XML, or BSON (Binary JSON).</a:t>
            </a:r>
          </a:p>
          <a:p>
            <a:pPr lvl="0"/>
            <a:r>
              <a:rPr sz="1600" dirty="0"/>
              <a:t>All documents are encoded in the same format.</a:t>
            </a:r>
          </a:p>
          <a:p>
            <a:pPr lvl="0"/>
            <a:r>
              <a:rPr sz="1600" dirty="0"/>
              <a:t>Each document has a unique key that represents that document, which can be used to retrieve it.</a:t>
            </a:r>
          </a:p>
          <a:p>
            <a:pPr lvl="0"/>
            <a:r>
              <a:rPr sz="1600" dirty="0"/>
              <a:t>Schema-less: document does not enforce a schema.</a:t>
            </a:r>
          </a:p>
          <a:p>
            <a:pPr lvl="0"/>
            <a:r>
              <a:rPr sz="1600" dirty="0"/>
              <a:t>Schema on read: document databases shift the responsibility of assuming structures from the application that writes the data to the application that reads the data.</a:t>
            </a:r>
          </a:p>
          <a:p>
            <a:pPr lvl="0"/>
            <a:r>
              <a:rPr sz="1600" dirty="0"/>
              <a:t>Use cases: documents, images, video, audio, unstructured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sz="4800" dirty="0"/>
              <a:t>If a row in the relational model is somewhat equivalent to a document, then a table is equivalent to a collection of documents.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{
  "Title": "Harry Potter",
  "Author": "J .K. Rowling",
  "Publisher": "Banana Press",
  "Country": "UK",
  "Sold as": [
    {"Format": "Paperback", "Price": "$20"},
    {"Format": "E-book", "Price": "$10"}
  ]
} 
</a:t>
            </a:r>
          </a:p>
          <a:p>
            <a:pPr marL="0" lvl="0" indent="0">
              <a:buNone/>
            </a:pPr>
            <a:r>
              <a:rPr dirty="0"/>
              <a:t>Document1: </a:t>
            </a:r>
            <a:r>
              <a:rPr dirty="0" err="1"/>
              <a:t>harry_potter.json</a:t>
            </a:r>
            <a:endParaRPr dirty="0"/>
          </a:p>
          <a:p>
            <a:pPr marL="0" lvl="0" indent="0">
              <a:buNone/>
            </a:pPr>
            <a:r>
              <a:rPr sz="4000" dirty="0"/>
              <a:t>(</a:t>
            </a:r>
            <a:r>
              <a:rPr sz="4000" dirty="0" err="1"/>
              <a:t>Huyen</a:t>
            </a:r>
            <a:r>
              <a:rPr sz="4000" dirty="0"/>
              <a:t>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ABE95-EC33-39E0-44D9-06CE6721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FF5EC-0D8D-209B-D626-EC2C2545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4ECEF-7F3F-1178-7D82-CBA00FAB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A graph consists of nodes and edges.</a:t>
            </a:r>
          </a:p>
          <a:p>
            <a:pPr lvl="0"/>
            <a:r>
              <a:t>Edges represent relationship between nodes.</a:t>
            </a:r>
          </a:p>
          <a:p>
            <a:pPr lvl="0"/>
            <a:r>
              <a:t>In this model, the relationships between nodes is the priority.</a:t>
            </a:r>
          </a:p>
          <a:p>
            <a:pPr lvl="0"/>
            <a:r>
              <a:t>Faster to retrieve data based on relationships.</a:t>
            </a:r>
          </a:p>
          <a:p>
            <a:pPr lvl="0"/>
            <a:r>
              <a:t>Use cases: social interactions, payments, risk exposures, transmission, communications, connectivity, references.</a:t>
            </a:r>
          </a:p>
        </p:txBody>
      </p:sp>
      <p:pic>
        <p:nvPicPr>
          <p:cNvPr id="4" name="Picture 1" descr="./img/matrix_networ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1993900"/>
            <a:ext cx="3543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 example of a network graph in Neo4J (</a:t>
            </a:r>
            <a:r>
              <a:rPr>
                <a:hlinkClick r:id="rId3"/>
              </a:rPr>
              <a:t>source</a:t>
            </a:r>
            <a:r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0D10AD-67A5-A81A-D89A-A46480B8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5E4997-3545-FA84-4231-9A2DB426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C03ED9-7E92-DD22-4E8B-7FF847DD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 Model</a:t>
            </a:r>
          </a:p>
        </p:txBody>
      </p:sp>
      <p:pic>
        <p:nvPicPr>
          <p:cNvPr id="3" name="Picture 1" descr="./img/comics_networ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41600"/>
            <a:ext cx="46609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 example of a network graph (</a:t>
            </a:r>
            <a:r>
              <a:rPr>
                <a:hlinkClick r:id="rId3"/>
              </a:rPr>
              <a:t>source</a:t>
            </a:r>
            <a: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Graph models enable network or graph metrics:</a:t>
            </a:r>
          </a:p>
          <a:p>
            <a:pPr lvl="1"/>
            <a:r>
              <a:t>Node metrics like centrality measures: degree, eigen, betweenness.</a:t>
            </a:r>
          </a:p>
          <a:p>
            <a:pPr lvl="1"/>
            <a:r>
              <a:t>Graph-level features: cliques, clusters, modularity.</a:t>
            </a:r>
          </a:p>
          <a:p>
            <a:pPr lvl="0"/>
            <a:r>
              <a:t>Graph databases may bundle other features (visualisation).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46D671-FABD-E080-AD0D-4EE533B1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CC6F3-726F-5925-A476-19A905F8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5AAB0E-6A18-1462-9EFE-28ABE121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Structured vs 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Structured Data</a:t>
            </a:r>
          </a:p>
          <a:p>
            <a:pPr lvl="0"/>
            <a:r>
              <a:t>Structured data follows a predefined data model called a schema.</a:t>
            </a:r>
          </a:p>
          <a:p>
            <a:pPr lvl="0"/>
            <a:r>
              <a:t>Schema on write: we commit to a predefined schema using structured data. Business requirements change over time, and committing to a predefined schema may be too restrictive.</a:t>
            </a:r>
          </a:p>
          <a:p>
            <a:pPr lvl="0"/>
            <a:r>
              <a:t>Data warehouse: a repository for structured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Unstructured Data</a:t>
            </a:r>
          </a:p>
          <a:p>
            <a:pPr lvl="0"/>
            <a:r>
              <a:t>Schema on read: unstructured data does not adhere to a predefined schema, pushing the responsibility of applying a schema to the application that reads the data.</a:t>
            </a:r>
          </a:p>
          <a:p>
            <a:pPr lvl="0"/>
            <a:r>
              <a:t>Key-value pairs: even if no schema is enforced, the data may contain intrinsic patterns that help extract structures.</a:t>
            </a:r>
          </a:p>
          <a:p>
            <a:pPr lvl="0"/>
            <a:r>
              <a:t>Data lake: a repository for unstructured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E5911-2D2A-170A-5504-672CF9A2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D2E1B-7399-83F1-17FE-359ECA83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751C5-CC93-495D-AFF3-46A97552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Structured vs Unstructured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Unstructured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Schema clearly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Data does not need to follow a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Easy to search and analyze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Fast arrival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Can only handle data with a specific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Can handle data from any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Schema changes will cause a lot of troubles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 need to worry about schema changes (yet), as the worry is shifted to the downstream applications that use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Stored in data warehouses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Stored in data lakes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2D0BA-BE46-10F8-C5C6-055398DA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9227-C53C-A09C-37B4-0359877E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1F5C1-2E52-B9CA-824A-C49A6BD4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Storage and 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4CE1B-093E-6A25-03F1-2B44658A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0AD22-80CA-65B5-4154-1B7C9206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1D946-DE31-68A7-EDCD-966A872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Storage 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Databases are storage engines that implement how data is stored and retrieved on machines.</a:t>
            </a:r>
          </a:p>
          <a:p>
            <a:pPr lvl="0"/>
            <a:r>
              <a:t>Typically, databases are optimized for transactional processing or analytical processing.</a:t>
            </a:r>
          </a:p>
          <a:p>
            <a:pPr lvl="0"/>
            <a:r>
              <a:t>A transaction is any action: buy/sell, a tweet, ordering a ride, uploading a new model, or watching YouTube.</a:t>
            </a:r>
          </a:p>
          <a:p>
            <a:pPr lvl="0"/>
            <a:r>
              <a:t>On-Line Transaction Processing (OLTP): transactions are inserted into the database as they are generated. Occasionally, they can be updated.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Transactional databases are designed to maintain low latency and high availability.</a:t>
            </a:r>
          </a:p>
          <a:p>
            <a:pPr lvl="0"/>
            <a:r>
              <a:t>Transactional databases usually offer ACID guarantees:</a:t>
            </a:r>
          </a:p>
          <a:p>
            <a:pPr lvl="1"/>
            <a:r>
              <a:t>Atomicity: all steps in a transaction are completed successfully as a group. If one step fails, all fail.</a:t>
            </a:r>
          </a:p>
          <a:p>
            <a:pPr lvl="1"/>
            <a:r>
              <a:t>Consistency: all transactions coming through must follow predefined rules.</a:t>
            </a:r>
          </a:p>
          <a:p>
            <a:pPr lvl="1"/>
            <a:r>
              <a:t>Isolation: two transactions happen at the same time as if they were isolated. Two users accessing the same data will not change it at the same time.</a:t>
            </a:r>
          </a:p>
          <a:p>
            <a:pPr lvl="1"/>
            <a:r>
              <a:t>Durability: once a transaction has been committed, it will remain committed even in the case of system failure.</a:t>
            </a:r>
          </a:p>
          <a:p>
            <a:pPr lvl="0"/>
            <a:r>
              <a:t>Some transactional databases do not offer ACID, but BASE: “Basically Available, Soft state, and Eventual consistency.” (Kleppmann, 2017)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AB403-CE28-55E3-11C8-9466DB24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F673-B5A8-029E-C66F-C27676D2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3CCE-C4C3-B811-FBF8-B8B2456A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Transactional vs Analytical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Because transactions are processed as a unit, transactional databases tend to be row-major. They will not generally be the most efficient for questions such as “What is the average price for all rides in September in San Francisco?”</a:t>
            </a:r>
          </a:p>
          <a:p>
            <a:pPr lvl="0"/>
            <a:r>
              <a:t>Analytical databases are efficient with queries that allow us to look at data from different viewpoints. They are usually called On-Line Analytical Processing (OLAP).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OLTP and OLAP are terms falling out of use, since the devide is somewhat outdated:</a:t>
            </a:r>
          </a:p>
          <a:p>
            <a:pPr marL="457200" lvl="0" indent="-457200">
              <a:buAutoNum type="arabicPeriod"/>
            </a:pPr>
            <a:r>
              <a:t>The separation was due to technological limitations: transactional databases that can handle analytical queries efficiently (e.g., CocroachDB)</a:t>
            </a:r>
          </a:p>
          <a:p>
            <a:pPr marL="457200" lvl="0" indent="-457200">
              <a:buAutoNum type="arabicPeriod"/>
            </a:pPr>
            <a:r>
              <a:t>Some solutions now decouple storage and compute (BigQuery, Snowflake, IBM, Teradata).</a:t>
            </a:r>
          </a:p>
          <a:p>
            <a:pPr marL="457200" lvl="0" indent="-457200">
              <a:buAutoNum type="arabicPeriod"/>
            </a:pPr>
            <a:r>
              <a:t>“Online” is now an overloaded term that can mean many things.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B9A00-010F-32CD-AB66-0CC13347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44C4F-C0C1-CDB2-3CED-4BA8EF18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51AFC-6FF0-2290-064E-8B8874A7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ETL: Extract Transform, and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ETL is the process of extracting data from one or several sources, transforming it to the shape that an application or model requires it, and loading it to a desired destination.</a:t>
            </a:r>
          </a:p>
          <a:p>
            <a:pPr lvl="0"/>
            <a:r>
              <a:t>Extract the data from all data sources, including validating and rejecting data that does not meet requirements. Notify sources of rejected data.</a:t>
            </a:r>
          </a:p>
          <a:p>
            <a:pPr lvl="0"/>
            <a:r>
              <a:t>Transform the data through different operations: join, filter, standardization, etc.</a:t>
            </a:r>
          </a:p>
          <a:p>
            <a:pPr lvl="0"/>
            <a:r>
              <a:t>Load is deciding how and how often to load the transformed data into the destination (a file, a database, or a data warehouse).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Schema on read forces app developers to determine the schema in advance.</a:t>
            </a:r>
          </a:p>
          <a:p>
            <a:pPr lvl="0"/>
            <a:r>
              <a:t>Data acquisition grows rapidly and storage is inexpensive.</a:t>
            </a:r>
          </a:p>
          <a:p>
            <a:pPr lvl="0"/>
            <a:r>
              <a:t>Some companies invested in a store-all-the-data strategy.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DA8A7-4102-1E9F-DC05-EED692B0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425AB-E049-A0CC-0DCF-F30AD8B1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C4E6-6CEA-2F9B-393D-F1AC5CB2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2.1 Fundamentals of Data Engineering</a:t>
            </a:r>
          </a:p>
          <a:p>
            <a:pPr lvl="0"/>
            <a:r>
              <a:t>Data Sources</a:t>
            </a:r>
          </a:p>
          <a:p>
            <a:pPr lvl="0"/>
            <a:r>
              <a:t>Data Formats</a:t>
            </a:r>
            <a:br/>
            <a:endParaRPr/>
          </a:p>
          <a:p>
            <a:pPr lvl="0"/>
            <a:r>
              <a:t>Data Models</a:t>
            </a:r>
          </a:p>
          <a:p>
            <a:pPr lvl="0"/>
            <a:r>
              <a:t>Data Storage and Processing</a:t>
            </a:r>
          </a:p>
          <a:p>
            <a:pPr lvl="0"/>
            <a:r>
              <a:t>Modes of Data 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2.2 An Initial Data Flow</a:t>
            </a:r>
          </a:p>
          <a:p>
            <a:pPr lvl="0"/>
            <a:r>
              <a:t>Jupyter notebooks and source code.</a:t>
            </a:r>
          </a:p>
          <a:p>
            <a:pPr lvl="0"/>
            <a:r>
              <a:t>Logging and using a standard logger.</a:t>
            </a:r>
          </a:p>
          <a:p>
            <a:pPr lvl="0"/>
            <a:r>
              <a:t>Environment variables.</a:t>
            </a:r>
          </a:p>
          <a:p>
            <a:pPr lvl="0"/>
            <a:r>
              <a:t>Getting the data.</a:t>
            </a:r>
          </a:p>
          <a:p>
            <a:pPr lvl="0"/>
            <a:r>
              <a:t>Schemas and index in dask.</a:t>
            </a:r>
          </a:p>
          <a:p>
            <a:pPr lvl="0"/>
            <a:r>
              <a:t>Reading and writing parquet files.</a:t>
            </a:r>
          </a:p>
          <a:p>
            <a:pPr lvl="0"/>
            <a:r>
              <a:t>Dask vs pandas: a small example of big vs small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3D03-B2B1-8B60-4C61-804F6E33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AE01E-9B94-23D0-7FA9-C3082E2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EC9CD-7C7C-4405-F80B-8E44747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ETL Pipeline</a:t>
            </a:r>
          </a:p>
        </p:txBody>
      </p:sp>
      <p:pic>
        <p:nvPicPr>
          <p:cNvPr id="3" name="Picture 1" descr="./img/etl_pipeli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171700"/>
            <a:ext cx="10744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3A6B-7980-01E8-78E6-4DB0F200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FB13-1550-7344-0C2F-77503A4F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AF1E2-0D09-F281-BC12-1583CF2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ELT: Extract, Load, and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Solves the problem of rapidly arriving data.</a:t>
            </a:r>
          </a:p>
          <a:p>
            <a:pPr lvl="0"/>
            <a:r>
              <a:t>Store first, figure out what to do with the data later.</a:t>
            </a:r>
          </a:p>
          <a:p>
            <a:pPr lvl="0"/>
            <a:r>
              <a:t>Use a compressed format.</a:t>
            </a:r>
          </a:p>
          <a:p>
            <a:pPr lvl="0"/>
            <a:r>
              <a:t>Take advantage of clusters of computers and the cloud.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Also difficult to manage.</a:t>
            </a:r>
          </a:p>
          <a:p>
            <a:pPr lvl="0"/>
            <a:r>
              <a:t>Inefficient to search through a massive amount of raw data for your desired data.</a:t>
            </a:r>
          </a:p>
          <a:p>
            <a:pPr lvl="0"/>
            <a:r>
              <a:t>As infrastructure and frameworks become standardized, data is also becoming standardized.</a:t>
            </a:r>
          </a:p>
          <a:p>
            <a:pPr lvl="0"/>
            <a:r>
              <a:t>Lakehouse solutions (Databricks and Snowflake) are hybrid solutions that combine the flexibility of data lakes and the data management of data warehouses.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C3791-C026-AD8A-893A-83784997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20B60-EC59-CC6B-6672-A7AE68E7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DABC-C5EC-306D-012B-91D790E4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ELT Pipeline</a:t>
            </a:r>
          </a:p>
        </p:txBody>
      </p:sp>
      <p:pic>
        <p:nvPicPr>
          <p:cNvPr id="3" name="Picture 1" descr="./img/elt_pipeli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2006600"/>
            <a:ext cx="9309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332D-0D2E-3DB4-BACC-EFA5078A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CB47-6923-7918-A46A-08585989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7F60-90F1-7EAF-2B11-A2E30CE4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Modes of Data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21A2F-B0E3-7FA1-57C1-D15E20B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ABD5A-E1A1-21AB-11A0-7C862D0D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5D63A-937D-2A9C-4D13-DC647A37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Modes of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Data ‘flows’ when data is passed from one process to another.</a:t>
            </a:r>
          </a:p>
          <a:p>
            <a:pPr lvl="0"/>
            <a:r>
              <a:t>In production, generally, we do not see data flows in the context of a single process. Instead, we find multiple processes.</a:t>
            </a:r>
          </a:p>
          <a:p>
            <a:pPr lvl="0"/>
            <a:r>
              <a:t>How do we pass data between processes that do not share memory?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Modes of Data Flow</a:t>
            </a:r>
          </a:p>
          <a:p>
            <a:pPr lvl="0"/>
            <a:r>
              <a:t>Data passing through databases.</a:t>
            </a:r>
          </a:p>
          <a:p>
            <a:pPr lvl="0"/>
            <a:r>
              <a:t>Data passing through services using requests such as the requests provided by REST and RPC APIs (e.g., POST/GET requests).</a:t>
            </a:r>
          </a:p>
          <a:p>
            <a:pPr lvl="0"/>
            <a:r>
              <a:t>Data passing through a real-time transport like Apache Kafka and Amazon Kinesis.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B6509-64E1-52E5-CAFD-C8B44FEB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0E899-3A42-8176-3CE2-51D684EB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4FB6-36F8-216A-019D-20ABE9FC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1: Data Passing Through DBs</a:t>
            </a:r>
          </a:p>
        </p:txBody>
      </p:sp>
      <p:pic>
        <p:nvPicPr>
          <p:cNvPr id="3" name="Picture 1" descr="./img/data_flows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3390900"/>
            <a:ext cx="4660900" cy="97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Process 1 writes to DB, Process 2 reads from DB.</a:t>
            </a:r>
          </a:p>
          <a:p>
            <a:pPr lvl="0"/>
            <a:r>
              <a:t>Considerations:</a:t>
            </a:r>
          </a:p>
          <a:p>
            <a:pPr lvl="1"/>
            <a:r>
              <a:t>Both processes must be able to access the same database.</a:t>
            </a:r>
          </a:p>
          <a:p>
            <a:pPr lvl="1"/>
            <a:r>
              <a:t>Both processes to access data from databases and read/write from databases can be slow: potentially not suitable for apps with strict latency requirements (consumer-facing applications, for example).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9402E-7E55-746C-E575-71D12418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56431-8181-A567-49D5-E0AC5C96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A126E-20AF-30C3-D662-74B3F21A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2: Data Passing Through Services</a:t>
            </a:r>
          </a:p>
        </p:txBody>
      </p:sp>
      <p:pic>
        <p:nvPicPr>
          <p:cNvPr id="3" name="Picture 1" descr="./img/data_flows_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11400"/>
            <a:ext cx="46609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Send data directly through a network:</a:t>
            </a:r>
          </a:p>
          <a:p>
            <a:pPr lvl="1"/>
            <a:r>
              <a:t>Process A sends a request to Process B, specifying the data it needs.</a:t>
            </a:r>
          </a:p>
          <a:p>
            <a:pPr lvl="1"/>
            <a:r>
              <a:t>Process B returns the requested dta through the same network.</a:t>
            </a:r>
          </a:p>
          <a:p>
            <a:pPr lvl="0"/>
            <a:r>
              <a:t>Request driven approach.</a:t>
            </a:r>
          </a:p>
          <a:p>
            <a:pPr lvl="0"/>
            <a:r>
              <a:t>Service-oriented architecture:</a:t>
            </a:r>
          </a:p>
          <a:p>
            <a:pPr lvl="1"/>
            <a:r>
              <a:t>Each one of the services can belong to different companies.</a:t>
            </a:r>
          </a:p>
          <a:p>
            <a:pPr lvl="1"/>
            <a:r>
              <a:t>Two services can also be parts of the same application (microservices architecture).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C5282-D443-9C79-3D65-6C43E646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1066A-F6DA-4E8A-89B1-A8B6DB5F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3FE1C-49FB-5B7A-8B9D-8346FDD9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2: Data Passing Through Services (cont)</a:t>
            </a:r>
          </a:p>
        </p:txBody>
      </p:sp>
      <p:pic>
        <p:nvPicPr>
          <p:cNvPr id="3" name="Picture 1" descr="./img/data_flows_2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47900"/>
            <a:ext cx="46609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Popular frameworks for communication among services are:</a:t>
            </a:r>
          </a:p>
          <a:p>
            <a:pPr lvl="1"/>
            <a:r>
              <a:t>REST: representational state transfer. Popular among public APIs. HTML is an implementation of REST.</a:t>
            </a:r>
          </a:p>
          <a:p>
            <a:pPr lvl="1"/>
            <a:r>
              <a:t>RPC: remote procedure call. Aims to make service requests look like internal function calls.</a:t>
            </a:r>
          </a:p>
          <a:p>
            <a:pPr lvl="0"/>
            <a:r>
              <a:t>This architecture may become convoluted in complex scenarios (all services request and serve data, for instance).</a:t>
            </a:r>
          </a:p>
          <a:p>
            <a:pPr lvl="0"/>
            <a:r>
              <a:t>A better approach may be to have a central data broker.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F2DBB-2D4E-D8E6-E8A9-E3912CDC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2DB4-A999-C612-408E-1ACDD8C1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708DC-9403-4537-0801-8A538860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3: Data Passing Through Real-Time Transport</a:t>
            </a:r>
          </a:p>
        </p:txBody>
      </p:sp>
      <p:pic>
        <p:nvPicPr>
          <p:cNvPr id="3" name="Picture 1" descr="./img/data_flows_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705100"/>
            <a:ext cx="46609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Request-driven data passing is synchronous: the target service must be listening for the request to go through.</a:t>
            </a:r>
          </a:p>
          <a:p>
            <a:pPr lvl="0"/>
            <a:r>
              <a:t>A broker can coordinate passing data among services instead of creating a complex web of interservice data passing.</a:t>
            </a:r>
          </a:p>
          <a:p>
            <a:pPr lvl="0"/>
            <a:r>
              <a:t>Whenever a service produces data (a prediction, for example), it is passed to the broker. Whichever service requires the most recent version of the data, it can find it with the broker.</a:t>
            </a:r>
          </a:p>
          <a:p>
            <a:pPr lvl="0"/>
            <a:r>
              <a:t>Technically, databases could be real-time transports. However, it can add latency. If this is a concern, an in-memory transport is preferred.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8EBAF-5956-ECCD-BC46-E4CBBF10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3A0A-F4D4-B3DD-C0D2-5FB238C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33FCF-4038-29D8-C3F9-5BC96C5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Events and Types of Real-Time Transports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A piece of data broadcast to a real-time transport is called an event.</a:t>
            </a:r>
            <a:br/>
            <a:endParaRPr/>
          </a:p>
          <a:p>
            <a:pPr lvl="0"/>
            <a:r>
              <a:t>This architecture is called event-driven.</a:t>
            </a:r>
          </a:p>
          <a:p>
            <a:pPr lvl="0"/>
            <a:r>
              <a:t>The real-time transport is sometimes called event bus.</a:t>
            </a:r>
          </a:p>
          <a:p>
            <a:pPr lvl="0"/>
            <a:r>
              <a:t>Request-driven architecture works well for systems that rely more on app logic than data.</a:t>
            </a:r>
          </a:p>
          <a:p>
            <a:pPr lvl="0"/>
            <a:r>
              <a:t>Event-driven architecture works better for data-intensive systems.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Two of the most common Real-Time Transports are pubsub (publish-subscribe) and message queue.</a:t>
            </a:r>
          </a:p>
          <a:p>
            <a:pPr lvl="0"/>
            <a:r>
              <a:t>In the pubsub model:</a:t>
            </a:r>
          </a:p>
          <a:p>
            <a:pPr lvl="1"/>
            <a:r>
              <a:t>Any service can publish to different topics in the real-time transport.</a:t>
            </a:r>
          </a:p>
          <a:p>
            <a:pPr lvl="1"/>
            <a:r>
              <a:t>Any service that subscribes to a topic can read all the events in that topic.</a:t>
            </a:r>
          </a:p>
          <a:p>
            <a:pPr lvl="1"/>
            <a:r>
              <a:t>There is a retention policy; for example, data will be retained for X days before being deleted or moved to permanent storage.</a:t>
            </a:r>
          </a:p>
          <a:p>
            <a:pPr lvl="1"/>
            <a:r>
              <a:t>Examples: Apache Kafka and Amazon Kinesis.</a:t>
            </a:r>
          </a:p>
          <a:p>
            <a:pPr lvl="0"/>
            <a:r>
              <a:t>In the message queue model:</a:t>
            </a:r>
          </a:p>
          <a:p>
            <a:pPr lvl="1"/>
            <a:r>
              <a:t>An event has intended consumers. An event with intended consumers is a message.</a:t>
            </a:r>
          </a:p>
          <a:p>
            <a:pPr lvl="1"/>
            <a:r>
              <a:t>The message queue is responsible for getting the message to the right consumers.</a:t>
            </a:r>
          </a:p>
          <a:p>
            <a:pPr lvl="1"/>
            <a:r>
              <a:t>Examples: Apache RocketMQ and RabbitMQ.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2AC07-8968-0C10-F955-B109D171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78877-E606-1562-DF1E-BBE49536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20A10-3B2D-FBC7-FA7B-03BCD585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About These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notes are based on Chapters 3 of </a:t>
            </a:r>
            <a:r>
              <a:rPr i="1">
                <a:hlinkClick r:id="rId2"/>
              </a:rPr>
              <a:t>Designing Machine Learning Systems</a:t>
            </a:r>
            <a:r>
              <a:t>, by </a:t>
            </a:r>
            <a:r>
              <a:rPr>
                <a:hlinkClick r:id="rId3"/>
              </a:rPr>
              <a:t>Chip Huyen</a:t>
            </a:r>
            <a:r>
              <a:t>.</a:t>
            </a:r>
          </a:p>
        </p:txBody>
      </p:sp>
      <p:pic>
        <p:nvPicPr>
          <p:cNvPr id="4" name="Picture 1" descr="../img/book_cover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07100" y="657225"/>
            <a:ext cx="4660900" cy="55816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42D2-1FAE-B921-5D2D-751728E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A9F5F-5722-9C85-7E0A-8D5A065F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4B5AB-1867-0AEC-79ED-7E9268F5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Batch Processing vs 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Once data arrives in a data storage engine (database, data lake, or data warehouse, for example), it is historical data.</a:t>
            </a:r>
          </a:p>
          <a:p>
            <a:pPr lvl="0"/>
            <a:r>
              <a:t>Historical data is processed in batch jobs that are run periodically.</a:t>
            </a:r>
          </a:p>
          <a:p>
            <a:pPr lvl="0"/>
            <a:r>
              <a:t>Batch processing is a practice with mature solutions such as MapReduce and Spark.</a:t>
            </a:r>
          </a:p>
          <a:p>
            <a:pPr lvl="0"/>
            <a:r>
              <a:t>Stream processing is performing computation on streaming data coming from real-time transports.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Computation can also be started periodically, but the periods are generally shorter. Computation could also be started when the need arises.</a:t>
            </a:r>
          </a:p>
          <a:p>
            <a:pPr lvl="0"/>
            <a:r>
              <a:t>Batch processing is usually performed on slow-changing variables known as static features (for example, daily metrics).</a:t>
            </a:r>
          </a:p>
          <a:p>
            <a:pPr lvl="0"/>
            <a:r>
              <a:t>Streaming processing is performed on rapid-changing variables known as dynamic features (for example, average metric in past 5 minutes).</a:t>
            </a:r>
          </a:p>
          <a:p>
            <a:pPr lvl="0"/>
            <a:r>
              <a:t>Example products: Apache Flink, KSQL, and Spark Streaming.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C0BD-A8CE-3D7B-2FC7-4E0D5BE1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729F2-F52B-5D5B-ABC6-47C8ED3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4B73D-F689-31AB-39D5-DAA673F7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40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Sources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4380B-24B0-CE87-61AD-B363D398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6B514-AB5A-9475-FE4E-24889C90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8F424-6B93-AA70-5354-CC16699D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Now?</a:t>
            </a:r>
          </a:p>
        </p:txBody>
      </p:sp>
      <p:pic>
        <p:nvPicPr>
          <p:cNvPr id="3" name="Picture 1" descr="./img/cost_of_data_storage_and_availabilit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35200"/>
            <a:ext cx="46609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(FSB, 2019)</a:t>
            </a:r>
          </a:p>
        </p:txBody>
      </p:sp>
      <p:pic>
        <p:nvPicPr>
          <p:cNvPr id="5" name="Picture 1" descr="./img/historical-cost-of-computer-memory-and-storag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32500" y="1993900"/>
            <a:ext cx="46101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(World In Data, 2024)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12214-C90F-E131-6B61-9883923D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21157-A4EB-7D9A-9611-6AD84CC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326DC-7E26-390E-5A2D-91F50D2A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Different data sources have different characteristics.</a:t>
            </a:r>
          </a:p>
          <a:p>
            <a:pPr lvl="0"/>
            <a:r>
              <a:t>User input data:</a:t>
            </a:r>
          </a:p>
          <a:p>
            <a:pPr lvl="1"/>
            <a:r>
              <a:t>Data that is explicitly input by users.</a:t>
            </a:r>
          </a:p>
          <a:p>
            <a:pPr lvl="1"/>
            <a:r>
              <a:t>Text, images, videos, files, etc.</a:t>
            </a:r>
          </a:p>
          <a:p>
            <a:pPr lvl="1"/>
            <a:r>
              <a:t>Prone to error: text too long, too short, incomplete, unexpected data types, etc.</a:t>
            </a:r>
          </a:p>
          <a:p>
            <a:pPr lvl="0"/>
            <a:r>
              <a:t>System-generated data:</a:t>
            </a:r>
          </a:p>
          <a:p>
            <a:pPr lvl="1"/>
            <a:r>
              <a:t>Logs, performance metrics, and other system outputs.</a:t>
            </a:r>
          </a:p>
          <a:p>
            <a:pPr lvl="1"/>
            <a:r>
              <a:t>Generally, well-formatted.</a:t>
            </a:r>
          </a:p>
          <a:p>
            <a:pPr lvl="1"/>
            <a:r>
              <a:t>Can grow rapidly.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Databases generated by (internal) services and enterprise applications:</a:t>
            </a:r>
          </a:p>
          <a:p>
            <a:pPr lvl="1"/>
            <a:r>
              <a:t>Many times, structured data.</a:t>
            </a:r>
          </a:p>
          <a:p>
            <a:pPr lvl="1"/>
            <a:r>
              <a:t>Varying degrees of data quality.</a:t>
            </a:r>
          </a:p>
          <a:p>
            <a:pPr lvl="0"/>
            <a:r>
              <a:t>Third-party data:</a:t>
            </a:r>
          </a:p>
          <a:p>
            <a:pPr lvl="1"/>
            <a:r>
              <a:t>Data collected from the public when the public is not a customer of the collecting organization.</a:t>
            </a:r>
          </a:p>
          <a:p>
            <a:pPr lvl="1"/>
            <a:r>
              <a:t>Price databases, news aggregators, etc.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2F4C0-86E1-97A2-9A47-9C4BAFE2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CCF5A-DEAF-E84A-7846-EB5CE6DF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5D8B-AF2F-29C3-138C-92D42E8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Formats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95F2A-BD31-FB79-938E-20047387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6D8C8-5C2F-D54D-6295-8F912762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A2C48-C4CF-F6FA-5BE2-3DCEAB3E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Data storage is a fundamental component in any ML system:</a:t>
            </a:r>
          </a:p>
          <a:p>
            <a:pPr lvl="1"/>
            <a:r>
              <a:t>Store raw input data.</a:t>
            </a:r>
          </a:p>
          <a:p>
            <a:pPr lvl="1"/>
            <a:r>
              <a:t>Store pre-computed features.</a:t>
            </a:r>
          </a:p>
          <a:p>
            <a:pPr lvl="1"/>
            <a:r>
              <a:t>Store model performance metrics and other model-related information.</a:t>
            </a:r>
          </a:p>
          <a:p>
            <a:pPr lvl="1"/>
            <a:r>
              <a:t>Store logs for monitoring and debugging.</a:t>
            </a:r>
          </a:p>
          <a:p>
            <a:pPr lvl="0"/>
            <a:r>
              <a:t>Multiple storage types can be combined with data transformation procedures to create </a:t>
            </a:r>
            <a:r>
              <a:rPr i="1"/>
              <a:t>pipelines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Selecting the right data format for storing can be beneficial in terms of performance and costs.</a:t>
            </a:r>
          </a:p>
          <a:p>
            <a:pPr lvl="0"/>
            <a:r>
              <a:rPr i="1"/>
              <a:t>Data serialization</a:t>
            </a:r>
            <a:r>
              <a:t> is converting a data structure or object state into a format that can be stored, transmitted, and reconstructed later.</a:t>
            </a:r>
          </a:p>
          <a:p>
            <a:pPr lvl="0"/>
            <a:r>
              <a:t>Data formats can be:</a:t>
            </a:r>
          </a:p>
          <a:p>
            <a:pPr lvl="1"/>
            <a:r>
              <a:t>Text or binary-based.</a:t>
            </a:r>
          </a:p>
          <a:p>
            <a:pPr lvl="1"/>
            <a:r>
              <a:t>Human readable.</a:t>
            </a:r>
          </a:p>
          <a:p>
            <a:pPr lvl="1"/>
            <a:r>
              <a:t>Row-major or column-major.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3363-AFC0-1286-AF22-103D9DDC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8F41-E8B4-AB49-C3B6-D261813B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8E77-023A-B07D-2795-7F3AF87E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3303</Words>
  <Application>Microsoft Office PowerPoint</Application>
  <PresentationFormat>Widescreen</PresentationFormat>
  <Paragraphs>404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Courier</vt:lpstr>
      <vt:lpstr>Courier New</vt:lpstr>
      <vt:lpstr>Wingdings</vt:lpstr>
      <vt:lpstr>Metropolitan</vt:lpstr>
      <vt:lpstr>Data Engineering Fundamentals</vt:lpstr>
      <vt:lpstr>Introduction</vt:lpstr>
      <vt:lpstr>Agenda</vt:lpstr>
      <vt:lpstr>About These Notes</vt:lpstr>
      <vt:lpstr>Data Sources</vt:lpstr>
      <vt:lpstr>Why Now?</vt:lpstr>
      <vt:lpstr>Data Sources</vt:lpstr>
      <vt:lpstr>Data Formats</vt:lpstr>
      <vt:lpstr>Data Formats</vt:lpstr>
      <vt:lpstr>Some Common Data Formats</vt:lpstr>
      <vt:lpstr>JSON</vt:lpstr>
      <vt:lpstr>JSON is Flexible</vt:lpstr>
      <vt:lpstr>Row-Major vs Column-Major Formats</vt:lpstr>
      <vt:lpstr>Row-Major vs Column-Major</vt:lpstr>
      <vt:lpstr>Text vs Binary Formats</vt:lpstr>
      <vt:lpstr>Data Models</vt:lpstr>
      <vt:lpstr>Relational Model</vt:lpstr>
      <vt:lpstr>Normalization</vt:lpstr>
      <vt:lpstr>Query Language</vt:lpstr>
      <vt:lpstr>No SQL</vt:lpstr>
      <vt:lpstr>Document Model</vt:lpstr>
      <vt:lpstr>Graph Model</vt:lpstr>
      <vt:lpstr>Graph Model</vt:lpstr>
      <vt:lpstr>Structured vs Unstructured Data</vt:lpstr>
      <vt:lpstr>Structured vs Unstructured Data</vt:lpstr>
      <vt:lpstr>Data Storage and Processing</vt:lpstr>
      <vt:lpstr>Data Storage and Processing</vt:lpstr>
      <vt:lpstr>Transactional vs Analytical DB</vt:lpstr>
      <vt:lpstr>ETL: Extract Transform, and Load</vt:lpstr>
      <vt:lpstr>ETL Pipeline</vt:lpstr>
      <vt:lpstr>ELT: Extract, Load, and Transform</vt:lpstr>
      <vt:lpstr>ELT Pipeline</vt:lpstr>
      <vt:lpstr>Modes of Data Flow</vt:lpstr>
      <vt:lpstr>Modes of Data Flow</vt:lpstr>
      <vt:lpstr>Data Flows 1: Data Passing Through DBs</vt:lpstr>
      <vt:lpstr>Data FLows 2: Data Passing Through Services</vt:lpstr>
      <vt:lpstr>Data FLows 2: Data Passing Through Services (cont)</vt:lpstr>
      <vt:lpstr>Data FLows 3: Data Passing Through Real-Time Transport</vt:lpstr>
      <vt:lpstr>Events and Types of Real-Time Transports</vt:lpstr>
      <vt:lpstr>Batch Processing vs Stream Processing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Fundamentals</dc:title>
  <dc:creator>Jesús Calderón</dc:creator>
  <cp:keywords/>
  <cp:lastModifiedBy>Jesus Calderon</cp:lastModifiedBy>
  <cp:revision>2</cp:revision>
  <dcterms:created xsi:type="dcterms:W3CDTF">2024-02-09T04:37:17Z</dcterms:created>
  <dcterms:modified xsi:type="dcterms:W3CDTF">2024-02-09T04:40:25Z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