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HP Development in 2018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7850">
              <a:defRPr sz="21210"/>
            </a:lvl1pPr>
          </a:lstStyle>
          <a:p>
            <a:pPr/>
            <a:r>
              <a:t>PHP Development in 2018</a:t>
            </a:r>
          </a:p>
        </p:txBody>
      </p:sp>
      <p:sp>
        <p:nvSpPr>
          <p:cNvPr id="167" name="Brisbane Laravel | Mick Davies | @_mickdavi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Brisbane Laravel | Mick Davies | @_mickdavies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ttps://laravel.com/docs/5.5/releases"/>
          <p:cNvSpPr txBox="1"/>
          <p:nvPr/>
        </p:nvSpPr>
        <p:spPr>
          <a:xfrm>
            <a:off x="8864727" y="6546849"/>
            <a:ext cx="66545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https://laravel.com/docs/5.5/releases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3238">
            <a:alpha val="8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creen Shot 2017-12-11 at 7.47.43 pm.png" descr="Screen Shot 2017-12-11 at 7.47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5840" y="-904784"/>
            <a:ext cx="24852515" cy="14558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3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 Shot 2017-12-11 at 7.51.18 pm.png" descr="Screen Shot 2017-12-11 at 7.51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310" y="450092"/>
            <a:ext cx="20328584" cy="13197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onolith or MicroServic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24543"/>
            </a:lvl1pPr>
          </a:lstStyle>
          <a:p>
            <a:pPr/>
            <a:r>
              <a:t>Monolith or MicroServices?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buzz-moving-day.jpg" descr="buzz-moving-day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643" t="24" r="25643" b="25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2" name="Technical overhead…"/>
          <p:cNvSpPr txBox="1"/>
          <p:nvPr>
            <p:ph type="title"/>
          </p:nvPr>
        </p:nvSpPr>
        <p:spPr>
          <a:xfrm>
            <a:off x="11049000" y="9042400"/>
            <a:ext cx="12573000" cy="4289128"/>
          </a:xfrm>
          <a:prstGeom prst="rect">
            <a:avLst/>
          </a:prstGeom>
        </p:spPr>
        <p:txBody>
          <a:bodyPr/>
          <a:lstStyle/>
          <a:p>
            <a:pPr defTabSz="478790">
              <a:defRPr sz="5800"/>
            </a:pPr>
            <a:r>
              <a:t>Technical overhead</a:t>
            </a:r>
          </a:p>
          <a:p>
            <a:pPr defTabSz="478790">
              <a:defRPr sz="5800"/>
            </a:pPr>
            <a:r>
              <a:t>New Tech Stack (Hashicorp / Kubernetes / Mesos)</a:t>
            </a:r>
          </a:p>
          <a:p>
            <a:pPr defTabSz="478790">
              <a:defRPr sz="5800"/>
            </a:pPr>
            <a:r>
              <a:t>Lumen (missing many useful Artisan commands)</a:t>
            </a:r>
          </a:p>
          <a:p>
            <a:pPr defTabSz="478790">
              <a:defRPr sz="5800"/>
            </a:pPr>
            <a:r>
              <a:t>Logging &amp; Monitoring</a:t>
            </a:r>
          </a:p>
          <a:p>
            <a:pPr defTabSz="478790">
              <a:defRPr sz="5800"/>
            </a:pPr>
            <a:r>
              <a:t>Reflects Organisation Structure (conway’s law)</a:t>
            </a:r>
          </a:p>
        </p:txBody>
      </p:sp>
      <p:sp>
        <p:nvSpPr>
          <p:cNvPr id="213" name="Pros &amp; Cons"/>
          <p:cNvSpPr txBox="1"/>
          <p:nvPr>
            <p:ph type="body" sz="quarter" idx="1"/>
          </p:nvPr>
        </p:nvSpPr>
        <p:spPr>
          <a:xfrm>
            <a:off x="11049000" y="-355600"/>
            <a:ext cx="12573000" cy="2540000"/>
          </a:xfrm>
          <a:prstGeom prst="rect">
            <a:avLst/>
          </a:prstGeom>
        </p:spPr>
        <p:txBody>
          <a:bodyPr/>
          <a:lstStyle/>
          <a:p>
            <a:pPr/>
            <a:r>
              <a:t>Pros &amp; Cons</a:t>
            </a:r>
          </a:p>
        </p:txBody>
      </p:sp>
      <p:sp>
        <p:nvSpPr>
          <p:cNvPr id="214" name="Fast Prototyping…"/>
          <p:cNvSpPr txBox="1"/>
          <p:nvPr/>
        </p:nvSpPr>
        <p:spPr>
          <a:xfrm>
            <a:off x="11048998" y="2438400"/>
            <a:ext cx="12573001" cy="416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652145">
              <a:lnSpc>
                <a:spcPct val="80000"/>
              </a:lnSpc>
              <a:spcBef>
                <a:spcPts val="0"/>
              </a:spcBef>
              <a:defRPr cap="all" sz="79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Fast Prototyping</a:t>
            </a:r>
          </a:p>
          <a:p>
            <a:pPr defTabSz="652145">
              <a:lnSpc>
                <a:spcPct val="80000"/>
              </a:lnSpc>
              <a:spcBef>
                <a:spcPts val="0"/>
              </a:spcBef>
              <a:defRPr cap="all" sz="79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Lower Complexity</a:t>
            </a:r>
          </a:p>
          <a:p>
            <a:pPr defTabSz="652145">
              <a:lnSpc>
                <a:spcPct val="80000"/>
              </a:lnSpc>
              <a:spcBef>
                <a:spcPts val="0"/>
              </a:spcBef>
              <a:defRPr cap="all" sz="79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Simple deployments</a:t>
            </a:r>
          </a:p>
          <a:p>
            <a:pPr defTabSz="652145">
              <a:lnSpc>
                <a:spcPct val="80000"/>
              </a:lnSpc>
              <a:spcBef>
                <a:spcPts val="0"/>
              </a:spcBef>
              <a:defRPr cap="all" sz="79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Minimal Reflection on Organisation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Kuberne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source Allocat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94360">
              <a:defRPr sz="7200"/>
            </a:pPr>
            <a:r>
              <a:t>Resource Allocation</a:t>
            </a:r>
          </a:p>
          <a:p>
            <a:pPr defTabSz="594360">
              <a:defRPr sz="7200"/>
            </a:pPr>
            <a:r>
              <a:t>Replication Fallback</a:t>
            </a:r>
          </a:p>
          <a:p>
            <a:pPr defTabSz="594360">
              <a:defRPr sz="7200"/>
            </a:pPr>
            <a:r>
              <a:t>Companies Can benefit immensely</a:t>
            </a:r>
          </a:p>
          <a:p>
            <a:pPr defTabSz="594360">
              <a:defRPr sz="7200"/>
            </a:pPr>
            <a:r>
              <a:t>Developer-Devops (All In One)</a:t>
            </a:r>
          </a:p>
        </p:txBody>
      </p:sp>
      <p:sp>
        <p:nvSpPr>
          <p:cNvPr id="219" name="Orchestration | Deploy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6900"/>
            </a:lvl1pPr>
          </a:lstStyle>
          <a:p>
            <a:pPr/>
            <a:r>
              <a:t>Orchestration | Deployment</a:t>
            </a:r>
          </a:p>
        </p:txBody>
      </p:sp>
      <p:pic>
        <p:nvPicPr>
          <p:cNvPr id="220" name="stone-cold-316.jpeg" descr="stone-cold-316.jpeg"/>
          <p:cNvPicPr>
            <a:picLocks noChangeAspect="1"/>
          </p:cNvPicPr>
          <p:nvPr/>
        </p:nvPicPr>
        <p:blipFill>
          <a:blip r:embed="rId2">
            <a:extLst/>
          </a:blip>
          <a:srcRect l="9761" t="1367" r="32671" b="0"/>
          <a:stretch>
            <a:fillRect/>
          </a:stretch>
        </p:blipFill>
        <p:spPr>
          <a:xfrm>
            <a:off x="-1094594" y="1316632"/>
            <a:ext cx="11499316" cy="11082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hp 7.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Php 7.x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csi_miami.jpg" descr="csi_miami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3360" t="0" r="24389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5" name="7.1 Stable In Product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0"/>
            </a:pPr>
            <a:r>
              <a:t>7.1 Stable In Production</a:t>
            </a:r>
          </a:p>
          <a:p>
            <a:pPr>
              <a:defRPr sz="10000"/>
            </a:pPr>
            <a:r>
              <a:t>Benchmarks </a:t>
            </a:r>
          </a:p>
        </p:txBody>
      </p:sp>
      <p:sp>
        <p:nvSpPr>
          <p:cNvPr id="226" name="Upgra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Upgrade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creen Shot 2017-12-11 at 8.02.37 pm.png" descr="Screen Shot 2017-12-11 at 8.02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5900" y="343368"/>
            <a:ext cx="19170066" cy="11764058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ext"/>
          <p:cNvSpPr txBox="1"/>
          <p:nvPr/>
        </p:nvSpPr>
        <p:spPr>
          <a:xfrm>
            <a:off x="11777471" y="6546849"/>
            <a:ext cx="829057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30" name="https://www.cloudways.com/blog/laravel-5-benchmarks-php-5-6-and-7/"/>
          <p:cNvSpPr txBox="1"/>
          <p:nvPr/>
        </p:nvSpPr>
        <p:spPr>
          <a:xfrm>
            <a:off x="5816536" y="12439649"/>
            <a:ext cx="12750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https://www.cloudways.com/blog/laravel-5-benchmarks-php-5-6-and-7/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jdp.jpeg" descr="jdp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636568"/>
            <a:ext cx="10287000" cy="10442865"/>
          </a:xfrm>
          <a:prstGeom prst="rect">
            <a:avLst/>
          </a:prstGeom>
        </p:spPr>
      </p:pic>
      <p:sp>
        <p:nvSpPr>
          <p:cNvPr id="170" name="Just Digital Peo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pPr/>
            <a:r>
              <a:t>Just Digital People</a:t>
            </a:r>
          </a:p>
        </p:txBody>
      </p:sp>
      <p:sp>
        <p:nvSpPr>
          <p:cNvPr id="171" name="Sponso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Sponsor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Vue /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/ React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2015-07-31 20.53.44.jpg" descr="2015-07-31 20.53.44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194" t="0" r="14996" b="0"/>
          <a:stretch>
            <a:fillRect/>
          </a:stretch>
        </p:blipFill>
        <p:spPr>
          <a:xfrm>
            <a:off x="0" y="1666274"/>
            <a:ext cx="10287000" cy="10383453"/>
          </a:xfrm>
          <a:prstGeom prst="rect">
            <a:avLst/>
          </a:prstGeom>
        </p:spPr>
      </p:pic>
      <p:sp>
        <p:nvSpPr>
          <p:cNvPr id="235" name="L5.5 Supports both Vue.js &amp; React out of the 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L5.5 Supports both Vue.js &amp; React out of the box</a:t>
            </a:r>
          </a:p>
        </p:txBody>
      </p:sp>
      <p:sp>
        <p:nvSpPr>
          <p:cNvPr id="236" name="Beautiful Integr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Beautiful 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Vue.js Exceptionally Easy To star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94360">
              <a:defRPr sz="7200"/>
            </a:pPr>
            <a:r>
              <a:t>Vue.js Exceptionally Easy To start</a:t>
            </a:r>
          </a:p>
          <a:p>
            <a:pPr defTabSz="594360">
              <a:defRPr sz="7200"/>
            </a:pPr>
            <a:r>
              <a:t>relatively low learning curve</a:t>
            </a:r>
          </a:p>
          <a:p>
            <a:pPr defTabSz="594360">
              <a:defRPr sz="7200"/>
            </a:pPr>
            <a:r>
              <a:t>Promotes best practices in JS</a:t>
            </a:r>
          </a:p>
          <a:p>
            <a:pPr defTabSz="594360">
              <a:defRPr sz="7200"/>
            </a:pPr>
            <a:r>
              <a:t>Many Packages available on NPM</a:t>
            </a:r>
          </a:p>
        </p:txBody>
      </p:sp>
      <p:sp>
        <p:nvSpPr>
          <p:cNvPr id="239" name="Beginner to Advanced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Beginner to Advanced</a:t>
            </a:r>
          </a:p>
        </p:txBody>
      </p:sp>
      <p:pic>
        <p:nvPicPr>
          <p:cNvPr id="240" name="2015-07-27 20.18.18.jpg" descr="2015-07-27 20.18.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26828" y="2685788"/>
            <a:ext cx="11200570" cy="8344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https://laravel.com/docs/5.5/mix"/>
          <p:cNvSpPr txBox="1"/>
          <p:nvPr/>
        </p:nvSpPr>
        <p:spPr>
          <a:xfrm>
            <a:off x="9262871" y="6546849"/>
            <a:ext cx="58582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https://laravel.com/docs/5.5/mix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ootstrap / Foundation / Component Sty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2615">
              <a:defRPr sz="22119"/>
            </a:lvl1pPr>
          </a:lstStyle>
          <a:p>
            <a:pPr/>
            <a:r>
              <a:t>Bootstrap / Foundation / Component Styles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buzz.jpg" descr="buzz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906" t="0" r="2890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7" name="Component based CSS Style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0735">
              <a:defRPr sz="9700"/>
            </a:pPr>
            <a:r>
              <a:t>Component based CSS Styles</a:t>
            </a:r>
          </a:p>
          <a:p>
            <a:pPr defTabSz="800735">
              <a:defRPr sz="9700"/>
            </a:pPr>
            <a:r>
              <a:t>Don’t Get caught up</a:t>
            </a:r>
          </a:p>
          <a:p>
            <a:pPr defTabSz="800735">
              <a:defRPr sz="9700"/>
            </a:pPr>
            <a:r>
              <a:t>Bootstrap 4 newly released </a:t>
            </a:r>
          </a:p>
        </p:txBody>
      </p:sp>
      <p:sp>
        <p:nvSpPr>
          <p:cNvPr id="248" name="DO we need a CSS Framework anymore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we need a CSS Framework anymore?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ode Edi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Editors</a:t>
            </a:r>
          </a:p>
        </p:txBody>
      </p:sp>
      <p:sp>
        <p:nvSpPr>
          <p:cNvPr id="251" name="Simply Put, Don’t Waste Time!"/>
          <p:cNvSpPr txBox="1"/>
          <p:nvPr/>
        </p:nvSpPr>
        <p:spPr>
          <a:xfrm>
            <a:off x="942911" y="9150350"/>
            <a:ext cx="814529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/>
            <a:r>
              <a:t>Simply Put, Don’t Waste Time!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bruce.jpg" descr="bruce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828" t="0" r="28828" b="0"/>
          <a:stretch>
            <a:fillRect/>
          </a:stretch>
        </p:blipFill>
        <p:spPr>
          <a:xfrm>
            <a:off x="0" y="15368"/>
            <a:ext cx="10287000" cy="13685263"/>
          </a:xfrm>
          <a:prstGeom prst="rect">
            <a:avLst/>
          </a:prstGeom>
        </p:spPr>
      </p:pic>
      <p:sp>
        <p:nvSpPr>
          <p:cNvPr id="254" name="Atom (Slow, what happened?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86104">
              <a:defRPr sz="7100"/>
            </a:pPr>
            <a:r>
              <a:t>Atom (Slow, what happened?)</a:t>
            </a:r>
          </a:p>
          <a:p>
            <a:pPr defTabSz="586104">
              <a:defRPr sz="7100"/>
            </a:pPr>
            <a:r>
              <a:t>PHP Storm (Slow, but Good Intellisense)</a:t>
            </a:r>
          </a:p>
          <a:p>
            <a:pPr defTabSz="586104">
              <a:defRPr sz="7100"/>
            </a:pPr>
            <a:r>
              <a:t>VS Code (super popular, Very Modular)</a:t>
            </a:r>
          </a:p>
          <a:p>
            <a:pPr defTabSz="586104">
              <a:defRPr sz="7100"/>
            </a:pPr>
            <a:r>
              <a:t>Sublime Text (Old Faithful)</a:t>
            </a:r>
          </a:p>
        </p:txBody>
      </p:sp>
      <p:sp>
        <p:nvSpPr>
          <p:cNvPr id="255" name="Be Fast, stay fas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Fast, stay fast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2015-07-31 17.07.53.jpg" descr="2015-07-31 17.07.53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9" t="0" r="4723" b="0"/>
          <a:stretch>
            <a:fillRect/>
          </a:stretch>
        </p:blipFill>
        <p:spPr>
          <a:xfrm>
            <a:off x="0" y="2773910"/>
            <a:ext cx="10287000" cy="10911380"/>
          </a:xfrm>
          <a:prstGeom prst="rect">
            <a:avLst/>
          </a:prstGeom>
        </p:spPr>
      </p:pic>
      <p:sp>
        <p:nvSpPr>
          <p:cNvPr id="258" name="Langu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26663"/>
            </a:lvl1pPr>
          </a:lstStyle>
          <a:p>
            <a:pPr/>
            <a:r>
              <a:t>Languages</a:t>
            </a:r>
          </a:p>
        </p:txBody>
      </p:sp>
      <p:sp>
        <p:nvSpPr>
          <p:cNvPr id="259" name="Tools | Framework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| Frameworks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2015-07-31 17.07.59.jpg" descr="2015-07-31 17.07.59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416" t="0" r="3593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62" name="GoLang (efficient, clean, Blazing Fast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8790">
              <a:defRPr sz="5800"/>
            </a:pPr>
            <a:r>
              <a:t>GoLang (efficient, clean, Blazing Fast)</a:t>
            </a:r>
          </a:p>
          <a:p>
            <a:pPr defTabSz="478790">
              <a:defRPr sz="5800"/>
            </a:pPr>
            <a:r>
              <a:t>Node.js (Plenty of resources)</a:t>
            </a:r>
          </a:p>
          <a:p>
            <a:pPr defTabSz="478790">
              <a:defRPr sz="5800"/>
            </a:pPr>
            <a:r>
              <a:t>Python (Scales well, Good for ML)</a:t>
            </a:r>
          </a:p>
          <a:p>
            <a:pPr defTabSz="478790">
              <a:defRPr sz="5800"/>
            </a:pPr>
            <a:r>
              <a:t>Machine Learning Libraries (Tensor Flow, R, Scikit)</a:t>
            </a:r>
          </a:p>
        </p:txBody>
      </p:sp>
      <p:sp>
        <p:nvSpPr>
          <p:cNvPr id="263" name="Mental Invest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Mental Investment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 Shot 2017-12-12 at 5.18.45 pm.png" descr="Screen Shot 2017-12-12 at 5.18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0638" y="109438"/>
            <a:ext cx="15005268" cy="13497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Rectangle" descr="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5767" y="6623149"/>
            <a:ext cx="14438116" cy="7051775"/>
          </a:xfrm>
          <a:prstGeom prst="rect">
            <a:avLst/>
          </a:prstGeom>
        </p:spPr>
      </p:pic>
      <p:pic>
        <p:nvPicPr>
          <p:cNvPr id="176" name="Rectangle" descr="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14367" y="3422749"/>
            <a:ext cx="8072439" cy="3167361"/>
          </a:xfrm>
          <a:prstGeom prst="rect">
            <a:avLst/>
          </a:prstGeom>
        </p:spPr>
      </p:pic>
      <p:pic>
        <p:nvPicPr>
          <p:cNvPr id="178" name="Rectangle" descr="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09567" y="1187549"/>
            <a:ext cx="12256494" cy="138628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ad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</a:t>
            </a:r>
          </a:p>
        </p:txBody>
      </p:sp>
      <p:sp>
        <p:nvSpPr>
          <p:cNvPr id="266" name="Meetup Group"/>
          <p:cNvSpPr txBox="1"/>
          <p:nvPr/>
        </p:nvSpPr>
        <p:spPr>
          <a:xfrm>
            <a:off x="931672" y="4641849"/>
            <a:ext cx="270205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Meetup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office-space-boss.jpg" descr="office-space-bo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5810" y="-6847"/>
            <a:ext cx="25579630" cy="14416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s | 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2200"/>
            </a:lvl1pPr>
          </a:lstStyle>
          <a:p>
            <a:pPr/>
            <a:r>
              <a:t>Questions |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jian.jpg" descr="jia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6279" t="0" r="3520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73" name="What do you want to cov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6239">
              <a:defRPr sz="14544"/>
            </a:lvl1pPr>
          </a:lstStyle>
          <a:p>
            <a:pPr/>
            <a:r>
              <a:t>What do you want to cover?</a:t>
            </a:r>
          </a:p>
        </p:txBody>
      </p:sp>
      <p:sp>
        <p:nvSpPr>
          <p:cNvPr id="274" name="Questions For You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For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2015-07-21 09.49.48.jpg" descr="2015-07-21 09.49.48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07" t="0" r="0" b="250"/>
          <a:stretch>
            <a:fillRect/>
          </a:stretch>
        </p:blipFill>
        <p:spPr>
          <a:xfrm>
            <a:off x="2381" y="3492315"/>
            <a:ext cx="10282285" cy="7544184"/>
          </a:xfrm>
          <a:prstGeom prst="rect">
            <a:avLst/>
          </a:prstGeom>
        </p:spPr>
      </p:pic>
      <p:sp>
        <p:nvSpPr>
          <p:cNvPr id="182" name="Finally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Finally.</a:t>
            </a:r>
          </a:p>
        </p:txBody>
      </p:sp>
      <p:sp>
        <p:nvSpPr>
          <p:cNvPr id="183" name="We Are Back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6" name="What New Skills Do I Need In 2018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2750">
              <a:defRPr sz="15150"/>
            </a:lvl1pPr>
          </a:lstStyle>
          <a:p>
            <a:pPr/>
            <a:r>
              <a:t>What New Skills Do I Need In 2018?</a:t>
            </a:r>
          </a:p>
        </p:txBody>
      </p:sp>
      <p:sp>
        <p:nvSpPr>
          <p:cNvPr id="187" name="Overview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What’s new in 5.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new in 5.5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chow.jpg" descr="chow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8812" t="0" r="393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2" name="Bug Fixes for 2 yea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3000"/>
            </a:lvl1pPr>
          </a:lstStyle>
          <a:p>
            <a:pPr/>
            <a:r>
              <a:t>Bug Fixes for 2 years</a:t>
            </a:r>
          </a:p>
        </p:txBody>
      </p:sp>
      <p:sp>
        <p:nvSpPr>
          <p:cNvPr id="193" name="L5.5 (LTS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L5.5 (LTS)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chow.jpg" descr="chow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8812" t="0" r="393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6" name="No Need To Update App.php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3000"/>
            </a:lvl1pPr>
          </a:lstStyle>
          <a:p>
            <a:pPr/>
            <a:r>
              <a:t>No Need To Update App.php file</a:t>
            </a:r>
          </a:p>
        </p:txBody>
      </p:sp>
      <p:sp>
        <p:nvSpPr>
          <p:cNvPr id="197" name="Auto Package Discover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 Package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chow.jpg" descr="chow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8812" t="0" r="393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0" name="Sayonara Fractc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3000"/>
            </a:lvl1pPr>
          </a:lstStyle>
          <a:p>
            <a:pPr/>
            <a:r>
              <a:t>Sayonara Fractcal</a:t>
            </a:r>
          </a:p>
        </p:txBody>
      </p:sp>
      <p:sp>
        <p:nvSpPr>
          <p:cNvPr id="201" name="API Resourc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