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  <p:sldId id="264" r:id="rId7"/>
    <p:sldId id="266" r:id="rId8"/>
    <p:sldId id="267" r:id="rId9"/>
    <p:sldId id="270" r:id="rId10"/>
    <p:sldId id="271" r:id="rId11"/>
    <p:sldId id="272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ED73-4ADD-4340-B880-43549000A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it Funny: A Recommender System For Jokes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3ABC7-E4B5-4D1D-B2A4-0CA4DE1C4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 Adam Ten Hoeve</a:t>
            </a:r>
          </a:p>
        </p:txBody>
      </p:sp>
    </p:spTree>
    <p:extLst>
      <p:ext uri="{BB962C8B-B14F-4D97-AF65-F5344CB8AC3E}">
        <p14:creationId xmlns:p14="http://schemas.microsoft.com/office/powerpoint/2010/main" val="282827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88B4-B71D-4A08-91DC-D5B8CF35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Systematic Error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181355-5ACB-46E3-B299-354868CE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25" y="1960792"/>
            <a:ext cx="6904018" cy="430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0298B3-6B87-470B-915D-876FB951F02C}"/>
              </a:ext>
            </a:extLst>
          </p:cNvPr>
          <p:cNvSpPr txBox="1"/>
          <p:nvPr/>
        </p:nvSpPr>
        <p:spPr>
          <a:xfrm>
            <a:off x="7091043" y="3234881"/>
            <a:ext cx="4642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The initial users are, on average, rated higher than lower index users.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If we evaluate with a set holdout set, the data will be subjected to a systematic error.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To fix, we can randomize the rows used for our holdout set.</a:t>
            </a:r>
          </a:p>
        </p:txBody>
      </p:sp>
    </p:spTree>
    <p:extLst>
      <p:ext uri="{BB962C8B-B14F-4D97-AF65-F5344CB8AC3E}">
        <p14:creationId xmlns:p14="http://schemas.microsoft.com/office/powerpoint/2010/main" val="420497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FA51-F0B8-4832-B5A2-42EDDF9E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this error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E1E738-E95F-42B3-B0AF-1646387A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13" y="1906115"/>
            <a:ext cx="7425273" cy="471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0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4AE2-0DBB-40D9-ABEB-AFF5C0B1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>
                <a:latin typeface="+mn-lt"/>
              </a:rPr>
              <a:t>Other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8444-24C8-4B40-A440-14FCB9B1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Running evaluations on large holdout sets was not possible on my laptop.</a:t>
            </a:r>
            <a:endParaRPr lang="en-US" sz="2600" dirty="0"/>
          </a:p>
          <a:p>
            <a:r>
              <a:rPr lang="en-US" sz="2800" dirty="0"/>
              <a:t>Working with </a:t>
            </a:r>
            <a:r>
              <a:rPr lang="en-US" sz="2800" dirty="0" err="1"/>
              <a:t>NaNs</a:t>
            </a:r>
            <a:r>
              <a:rPr lang="en-US" sz="2800" dirty="0"/>
              <a:t>.</a:t>
            </a:r>
          </a:p>
          <a:p>
            <a:r>
              <a:rPr lang="en-US" sz="2800" dirty="0"/>
              <a:t>Debugging was not fun.</a:t>
            </a:r>
          </a:p>
          <a:p>
            <a:r>
              <a:rPr lang="en-US" sz="2800" dirty="0"/>
              <a:t>I had to read all the bad jokes.</a:t>
            </a:r>
          </a:p>
        </p:txBody>
      </p:sp>
    </p:spTree>
    <p:extLst>
      <p:ext uri="{BB962C8B-B14F-4D97-AF65-F5344CB8AC3E}">
        <p14:creationId xmlns:p14="http://schemas.microsoft.com/office/powerpoint/2010/main" val="281612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599C-D05F-47B1-B151-DA3CD1C9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4959-709F-4743-8BDF-A4509675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895476"/>
            <a:ext cx="4772025" cy="4714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Let’s do an extreme case and rate the following jokes as 10. What joke gets recommended?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many programmers does it take to change a lightbulb? NONE! That's a hardware problem....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many Irishmen does it take to change a lightbulb? Two, one to hold the lightbulb and the other to drink until the room spins.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many men does it take to screw in a light bulb? One... men will screw anything.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many feminists does it take to screw in a light bulb? That's not funny.</a:t>
            </a:r>
          </a:p>
          <a:p>
            <a:r>
              <a:rPr lang="en-US" dirty="0"/>
              <a:t>How many Presidents does it take to screw in a light bulb? It depends upon your definition of screwing a light bulb.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6443E-E311-4BC6-B1CF-7A9C4C73ADEC}"/>
              </a:ext>
            </a:extLst>
          </p:cNvPr>
          <p:cNvSpPr txBox="1"/>
          <p:nvPr/>
        </p:nvSpPr>
        <p:spPr>
          <a:xfrm>
            <a:off x="6362700" y="1895476"/>
            <a:ext cx="5162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old Scotsmen is sitting with a younger Scottish gentleman and says to the boy. "Ah, lad look out that window. You see that stone wall there, I built it with me own bare hands, placed every stone </a:t>
            </a:r>
            <a:r>
              <a:rPr lang="en-US" dirty="0" err="1"/>
              <a:t>meself</a:t>
            </a:r>
            <a:r>
              <a:rPr lang="en-US" dirty="0"/>
              <a:t>. But do they call me MacGregor the wall builder? No! He Takes a few sips of his beer then says, "Aye, and look out on that lake and eye that beautiful pier. I built it </a:t>
            </a:r>
            <a:r>
              <a:rPr lang="en-US" dirty="0" err="1"/>
              <a:t>meself</a:t>
            </a:r>
            <a:r>
              <a:rPr lang="en-US" dirty="0"/>
              <a:t>, laid every board and hammered each nail but do they call me MacGregor the pier builder? No! He continues..."And lad, you see that road? That too I build with me own bare hands. Laid every inch of pavement </a:t>
            </a:r>
            <a:r>
              <a:rPr lang="en-US" dirty="0" err="1"/>
              <a:t>meself</a:t>
            </a:r>
            <a:r>
              <a:rPr lang="en-US" dirty="0"/>
              <a:t>, but do they call MacGregor the road builder? No!" Again he returns to his beer for a few sips, then says, "</a:t>
            </a:r>
            <a:r>
              <a:rPr lang="en-US" dirty="0" err="1"/>
              <a:t>Agh</a:t>
            </a:r>
            <a:r>
              <a:rPr lang="en-US" dirty="0"/>
              <a:t>, but you screw one sheep..."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91C431-38E2-4D72-BDBF-71E52565D71F}"/>
              </a:ext>
            </a:extLst>
          </p:cNvPr>
          <p:cNvCxnSpPr>
            <a:cxnSpLocks/>
          </p:cNvCxnSpPr>
          <p:nvPr/>
        </p:nvCxnSpPr>
        <p:spPr>
          <a:xfrm>
            <a:off x="5053853" y="4001901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F1A666-A313-43BB-807F-39E4375939B7}"/>
              </a:ext>
            </a:extLst>
          </p:cNvPr>
          <p:cNvSpPr txBox="1"/>
          <p:nvPr/>
        </p:nvSpPr>
        <p:spPr>
          <a:xfrm>
            <a:off x="7971304" y="5865794"/>
            <a:ext cx="194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 Decide</a:t>
            </a:r>
          </a:p>
        </p:txBody>
      </p:sp>
    </p:spTree>
    <p:extLst>
      <p:ext uri="{BB962C8B-B14F-4D97-AF65-F5344CB8AC3E}">
        <p14:creationId xmlns:p14="http://schemas.microsoft.com/office/powerpoint/2010/main" val="156648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4794-0D13-4706-9129-17783646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we’re building some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7410-C0CA-403D-8115-0F22A22D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we want to use math to find the best jokes. Let’s use jokes we already have.</a:t>
            </a:r>
          </a:p>
          <a:p>
            <a:pPr marL="0" indent="0">
              <a:buNone/>
            </a:pPr>
            <a:r>
              <a:rPr lang="en-US" dirty="0"/>
              <a:t>3 Primary Methods:</a:t>
            </a:r>
          </a:p>
          <a:p>
            <a:r>
              <a:rPr lang="en-US" dirty="0"/>
              <a:t>Collaborative</a:t>
            </a:r>
          </a:p>
          <a:p>
            <a:pPr lvl="1"/>
            <a:r>
              <a:rPr lang="en-US" dirty="0"/>
              <a:t>Build recommendations from users who had similar ratings to the jokes we’ve already ranked.</a:t>
            </a:r>
          </a:p>
          <a:p>
            <a:r>
              <a:rPr lang="en-US" dirty="0"/>
              <a:t>Content-Based</a:t>
            </a:r>
          </a:p>
          <a:p>
            <a:pPr lvl="1"/>
            <a:r>
              <a:rPr lang="en-US" dirty="0"/>
              <a:t>Build recommendations from the content of the jokes themselves.</a:t>
            </a:r>
          </a:p>
          <a:p>
            <a:r>
              <a:rPr lang="en-US" dirty="0"/>
              <a:t>Hybrid</a:t>
            </a:r>
          </a:p>
          <a:p>
            <a:pPr lvl="1"/>
            <a:r>
              <a:rPr lang="en-US" dirty="0"/>
              <a:t>Staple the above two methods together and hope you get something better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460C-FDC8-4F70-837A-9DED58D5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Method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F9D1DC-FAA4-497D-87D3-59482897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84718"/>
            <a:ext cx="58674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E5BCB7-BE88-41CB-A6BF-1D43FD306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84718"/>
            <a:ext cx="57435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A52AE-B65C-4013-A7CF-D74EB63059ED}"/>
              </a:ext>
            </a:extLst>
          </p:cNvPr>
          <p:cNvSpPr txBox="1"/>
          <p:nvPr/>
        </p:nvSpPr>
        <p:spPr>
          <a:xfrm>
            <a:off x="581193" y="2115671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Predicting user’s rankings from rankings of similar users.</a:t>
            </a:r>
          </a:p>
        </p:txBody>
      </p:sp>
    </p:spTree>
    <p:extLst>
      <p:ext uri="{BB962C8B-B14F-4D97-AF65-F5344CB8AC3E}">
        <p14:creationId xmlns:p14="http://schemas.microsoft.com/office/powerpoint/2010/main" val="27181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D262-03B1-4DA7-BC4E-AC410B08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865E-D981-4798-B291-726D9032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99273"/>
            <a:ext cx="3829444" cy="536005"/>
          </a:xfrm>
        </p:spPr>
        <p:txBody>
          <a:bodyPr/>
          <a:lstStyle/>
          <a:p>
            <a:r>
              <a:rPr lang="en-US" dirty="0"/>
              <a:t>Categorical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3F96-4169-4650-A46C-DC02B661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2926052"/>
            <a:ext cx="3623256" cy="2934999"/>
          </a:xfrm>
        </p:spPr>
        <p:txBody>
          <a:bodyPr/>
          <a:lstStyle/>
          <a:p>
            <a:r>
              <a:rPr lang="en-US" dirty="0"/>
              <a:t>Hard coded Boolean “features” for each joke about its contents.</a:t>
            </a:r>
          </a:p>
          <a:p>
            <a:r>
              <a:rPr lang="en-US" dirty="0"/>
              <a:t>Examples include jokes about religion or politics, contain the phrase “In a bar” or “screw in a lightbulb.”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1C52A-A7E8-4F76-A712-F53656A57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0636" y="2281905"/>
            <a:ext cx="2716306" cy="553373"/>
          </a:xfrm>
        </p:spPr>
        <p:txBody>
          <a:bodyPr/>
          <a:lstStyle/>
          <a:p>
            <a:r>
              <a:rPr lang="en-US" dirty="0"/>
              <a:t>TF_IDF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FD2D2-1B92-4364-9573-1B35FB4D3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22024" y="2926052"/>
            <a:ext cx="3200399" cy="2934999"/>
          </a:xfrm>
        </p:spPr>
        <p:txBody>
          <a:bodyPr/>
          <a:lstStyle/>
          <a:p>
            <a:r>
              <a:rPr lang="en-US" dirty="0"/>
              <a:t>Combine both methods.</a:t>
            </a:r>
          </a:p>
          <a:p>
            <a:r>
              <a:rPr lang="en-US" dirty="0"/>
              <a:t>Lots of features.</a:t>
            </a:r>
          </a:p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7826A45-F1BE-45AA-A830-6139F07A732F}"/>
              </a:ext>
            </a:extLst>
          </p:cNvPr>
          <p:cNvSpPr txBox="1">
            <a:spLocks/>
          </p:cNvSpPr>
          <p:nvPr/>
        </p:nvSpPr>
        <p:spPr>
          <a:xfrm>
            <a:off x="4495800" y="2926052"/>
            <a:ext cx="3200399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which words appear in which jokes.</a:t>
            </a:r>
          </a:p>
          <a:p>
            <a:r>
              <a:rPr lang="en-US" dirty="0"/>
              <a:t>The more specific the word, the more it “represents” that joke.</a:t>
            </a:r>
          </a:p>
          <a:p>
            <a:r>
              <a:rPr lang="en-US" dirty="0"/>
              <a:t>If the same word is only in a few jokes, then those jokes are similar.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83FC09C-AAC1-48D0-A413-71A52724E210}"/>
              </a:ext>
            </a:extLst>
          </p:cNvPr>
          <p:cNvSpPr txBox="1">
            <a:spLocks/>
          </p:cNvSpPr>
          <p:nvPr/>
        </p:nvSpPr>
        <p:spPr>
          <a:xfrm>
            <a:off x="8122024" y="2372679"/>
            <a:ext cx="2716306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6844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E71C-BD38-4BC8-9DE3-4CD5E404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Evaluating Content-Based Methods: Correct Signs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893CDA-6F08-476D-8A82-A666DFBA2660}"/>
              </a:ext>
            </a:extLst>
          </p:cNvPr>
          <p:cNvSpPr txBox="1">
            <a:spLocks/>
          </p:cNvSpPr>
          <p:nvPr/>
        </p:nvSpPr>
        <p:spPr>
          <a:xfrm>
            <a:off x="683780" y="1912490"/>
            <a:ext cx="2789537" cy="53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Categorical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6D52DEB-7E48-4821-80C0-4C2D3CB60B1F}"/>
              </a:ext>
            </a:extLst>
          </p:cNvPr>
          <p:cNvSpPr txBox="1">
            <a:spLocks/>
          </p:cNvSpPr>
          <p:nvPr/>
        </p:nvSpPr>
        <p:spPr>
          <a:xfrm>
            <a:off x="8821271" y="1912490"/>
            <a:ext cx="2789537" cy="53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Hybrid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C3CFBBA-5D2B-44E9-BA0D-62A2A1440213}"/>
              </a:ext>
            </a:extLst>
          </p:cNvPr>
          <p:cNvSpPr txBox="1">
            <a:spLocks/>
          </p:cNvSpPr>
          <p:nvPr/>
        </p:nvSpPr>
        <p:spPr>
          <a:xfrm>
            <a:off x="4407310" y="1913283"/>
            <a:ext cx="2789537" cy="53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TF_IDF</a:t>
            </a:r>
          </a:p>
        </p:txBody>
      </p:sp>
      <p:pic>
        <p:nvPicPr>
          <p:cNvPr id="24" name="Content Placeholder 2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034CA2-0F0E-40C4-B37C-41AA36AB7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53" y="2477606"/>
            <a:ext cx="3839814" cy="4086846"/>
          </a:xfr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D3F78-74FC-46E5-890A-ADE76576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509" y="2448495"/>
            <a:ext cx="4316438" cy="4145066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AC560A-0C32-441A-9693-5C30F501A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48" y="2448496"/>
            <a:ext cx="4137226" cy="41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5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C438-04D6-4303-8E6F-1A795ABA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Content Models: Predict Top Jokes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626749-7F09-48B9-9B08-96646FD13C81}"/>
              </a:ext>
            </a:extLst>
          </p:cNvPr>
          <p:cNvSpPr txBox="1">
            <a:spLocks/>
          </p:cNvSpPr>
          <p:nvPr/>
        </p:nvSpPr>
        <p:spPr>
          <a:xfrm>
            <a:off x="742556" y="1912532"/>
            <a:ext cx="2789537" cy="53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Categorical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89488D-F63E-4FA8-B098-01DC3BAACC02}"/>
              </a:ext>
            </a:extLst>
          </p:cNvPr>
          <p:cNvSpPr txBox="1">
            <a:spLocks/>
          </p:cNvSpPr>
          <p:nvPr/>
        </p:nvSpPr>
        <p:spPr>
          <a:xfrm>
            <a:off x="8380060" y="1897560"/>
            <a:ext cx="2789537" cy="53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Hybrid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07052A-AB51-4D01-8C5A-50480A3CCD13}"/>
              </a:ext>
            </a:extLst>
          </p:cNvPr>
          <p:cNvSpPr txBox="1">
            <a:spLocks/>
          </p:cNvSpPr>
          <p:nvPr/>
        </p:nvSpPr>
        <p:spPr>
          <a:xfrm>
            <a:off x="4701231" y="1905025"/>
            <a:ext cx="2789537" cy="536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TF_IDF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17B204-3722-4406-92AD-BEDA5507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8" y="2448537"/>
            <a:ext cx="11190980" cy="38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9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6FE9-EA2F-471B-B851-95544F00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TF_IDF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FF781-02DD-4664-8795-9E9D8D981A3C}"/>
              </a:ext>
            </a:extLst>
          </p:cNvPr>
          <p:cNvSpPr txBox="1"/>
          <p:nvPr/>
        </p:nvSpPr>
        <p:spPr>
          <a:xfrm>
            <a:off x="581192" y="2085975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Conclusion: Use the TF_IDF data for the content-based system.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Not Perfect. Gives a “preference” between [-1, 1], so can stretch to ranking scale to use as predictions.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648D2-4EE7-4ACC-AB94-98B735F9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071811"/>
            <a:ext cx="58578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9E594-F349-459B-9B50-8E25EA50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1810"/>
            <a:ext cx="58007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3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0F2C-2462-437D-B8A5-DBB8C6E2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System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A8290E-7094-4414-BEAE-4747FE75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9126"/>
            <a:ext cx="58674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2020991-9A9C-4761-8E9E-0F6758F51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9126"/>
            <a:ext cx="57435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AA74A-ACDE-4EFC-8BD3-E58145BF344B}"/>
              </a:ext>
            </a:extLst>
          </p:cNvPr>
          <p:cNvSpPr txBox="1"/>
          <p:nvPr/>
        </p:nvSpPr>
        <p:spPr>
          <a:xfrm>
            <a:off x="485776" y="2047875"/>
            <a:ext cx="1122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Compute the predicted scores of the Collaborative and TF-IDF systems, then take the average of the scores.</a:t>
            </a:r>
          </a:p>
        </p:txBody>
      </p:sp>
    </p:spTree>
    <p:extLst>
      <p:ext uri="{BB962C8B-B14F-4D97-AF65-F5344CB8AC3E}">
        <p14:creationId xmlns:p14="http://schemas.microsoft.com/office/powerpoint/2010/main" val="286635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4AC077-2BC5-4F7C-8524-A91B90A0E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8" r="5745" b="-1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26532-7731-40A9-8A42-0200AA09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Wait, isn’t that a problem?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A93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852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669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Wingdings</vt:lpstr>
      <vt:lpstr>Wingdings 2</vt:lpstr>
      <vt:lpstr>Dividend</vt:lpstr>
      <vt:lpstr>Why Isn’t it Funny: A Recommender System For Jokes</vt:lpstr>
      <vt:lpstr>So we’re building some recommender Systems</vt:lpstr>
      <vt:lpstr>Collaborative Method</vt:lpstr>
      <vt:lpstr>Content-Based</vt:lpstr>
      <vt:lpstr>Evaluating Content-Based Methods: Correct Signs</vt:lpstr>
      <vt:lpstr>Evaluating Content Models: Predict Top Jokes</vt:lpstr>
      <vt:lpstr>TF_IDF System</vt:lpstr>
      <vt:lpstr>Hybrid System</vt:lpstr>
      <vt:lpstr>Wait, isn’t that a problem?</vt:lpstr>
      <vt:lpstr>Systematic Error</vt:lpstr>
      <vt:lpstr>Accounting for this error</vt:lpstr>
      <vt:lpstr>Other Problems</vt:lpstr>
      <vt:lpstr>So Does it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Shouldn’t It be Funny: A Recommender System For Jokes</dc:title>
  <dc:creator>Adam Ten Hoeve</dc:creator>
  <cp:lastModifiedBy>Adam Ten Hoeve</cp:lastModifiedBy>
  <cp:revision>11</cp:revision>
  <dcterms:created xsi:type="dcterms:W3CDTF">2019-12-11T18:25:14Z</dcterms:created>
  <dcterms:modified xsi:type="dcterms:W3CDTF">2019-12-11T22:57:25Z</dcterms:modified>
</cp:coreProperties>
</file>