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6"/>
  </p:notesMasterIdLst>
  <p:sldIdLst>
    <p:sldId id="256" r:id="rId2"/>
    <p:sldId id="302" r:id="rId3"/>
    <p:sldId id="257" r:id="rId4"/>
    <p:sldId id="277" r:id="rId5"/>
    <p:sldId id="258" r:id="rId6"/>
    <p:sldId id="307" r:id="rId7"/>
    <p:sldId id="308" r:id="rId8"/>
    <p:sldId id="275" r:id="rId9"/>
    <p:sldId id="314" r:id="rId10"/>
    <p:sldId id="259" r:id="rId11"/>
    <p:sldId id="311" r:id="rId12"/>
    <p:sldId id="312" r:id="rId13"/>
    <p:sldId id="313" r:id="rId14"/>
    <p:sldId id="260" r:id="rId15"/>
    <p:sldId id="278" r:id="rId16"/>
    <p:sldId id="280" r:id="rId17"/>
    <p:sldId id="282" r:id="rId18"/>
    <p:sldId id="279" r:id="rId19"/>
    <p:sldId id="281" r:id="rId20"/>
    <p:sldId id="261" r:id="rId21"/>
    <p:sldId id="262" r:id="rId22"/>
    <p:sldId id="288" r:id="rId23"/>
    <p:sldId id="289" r:id="rId24"/>
    <p:sldId id="263" r:id="rId25"/>
    <p:sldId id="264" r:id="rId26"/>
    <p:sldId id="266" r:id="rId27"/>
    <p:sldId id="284" r:id="rId28"/>
    <p:sldId id="285" r:id="rId29"/>
    <p:sldId id="287" r:id="rId30"/>
    <p:sldId id="286" r:id="rId31"/>
    <p:sldId id="265" r:id="rId32"/>
    <p:sldId id="276" r:id="rId33"/>
    <p:sldId id="267" r:id="rId34"/>
    <p:sldId id="268" r:id="rId35"/>
    <p:sldId id="269" r:id="rId36"/>
    <p:sldId id="309" r:id="rId37"/>
    <p:sldId id="310" r:id="rId38"/>
    <p:sldId id="290" r:id="rId39"/>
    <p:sldId id="296" r:id="rId40"/>
    <p:sldId id="291" r:id="rId41"/>
    <p:sldId id="292" r:id="rId42"/>
    <p:sldId id="293" r:id="rId43"/>
    <p:sldId id="294" r:id="rId44"/>
    <p:sldId id="295" r:id="rId45"/>
    <p:sldId id="297" r:id="rId46"/>
    <p:sldId id="298" r:id="rId47"/>
    <p:sldId id="299" r:id="rId48"/>
    <p:sldId id="304" r:id="rId49"/>
    <p:sldId id="303" r:id="rId50"/>
    <p:sldId id="300" r:id="rId51"/>
    <p:sldId id="301" r:id="rId52"/>
    <p:sldId id="270" r:id="rId53"/>
    <p:sldId id="274" r:id="rId54"/>
    <p:sldId id="27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 Sang Quang" initials="BSQ" lastIdx="1" clrIdx="0">
    <p:extLst>
      <p:ext uri="{19B8F6BF-5375-455C-9EA6-DF929625EA0E}">
        <p15:presenceInfo xmlns:p15="http://schemas.microsoft.com/office/powerpoint/2012/main" userId="S-1-5-21-4073322790-3776612938-1436015182-5422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0601" autoAdjust="0"/>
  </p:normalViewPr>
  <p:slideViewPr>
    <p:cSldViewPr snapToGrid="0">
      <p:cViewPr varScale="1">
        <p:scale>
          <a:sx n="76" d="100"/>
          <a:sy n="76" d="100"/>
        </p:scale>
        <p:origin x="132" y="312"/>
      </p:cViewPr>
      <p:guideLst/>
    </p:cSldViewPr>
  </p:slideViewPr>
  <p:notesTextViewPr>
    <p:cViewPr>
      <p:scale>
        <a:sx n="1" d="1"/>
        <a:sy n="1" d="1"/>
      </p:scale>
      <p:origin x="0" y="0"/>
    </p:cViewPr>
  </p:notesTextViewPr>
  <p:notesViewPr>
    <p:cSldViewPr snapToGrid="0">
      <p:cViewPr varScale="1">
        <p:scale>
          <a:sx n="81" d="100"/>
          <a:sy n="81" d="100"/>
        </p:scale>
        <p:origin x="205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6D822-3458-4DD5-BAB1-96BD963179AE}"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846D0-3456-4FD2-AB71-D7C385992E4B}" type="slidenum">
              <a:rPr lang="en-US" smtClean="0"/>
              <a:t>‹#›</a:t>
            </a:fld>
            <a:endParaRPr lang="en-US"/>
          </a:p>
        </p:txBody>
      </p:sp>
    </p:spTree>
    <p:extLst>
      <p:ext uri="{BB962C8B-B14F-4D97-AF65-F5344CB8AC3E}">
        <p14:creationId xmlns:p14="http://schemas.microsoft.com/office/powerpoint/2010/main" val="392592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a:t>
            </a:fld>
            <a:endParaRPr lang="en-US"/>
          </a:p>
        </p:txBody>
      </p:sp>
    </p:spTree>
    <p:extLst>
      <p:ext uri="{BB962C8B-B14F-4D97-AF65-F5344CB8AC3E}">
        <p14:creationId xmlns:p14="http://schemas.microsoft.com/office/powerpoint/2010/main" val="417529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err="1">
                <a:solidFill>
                  <a:schemeClr val="tx1"/>
                </a:solidFill>
                <a:effectLst/>
                <a:latin typeface="+mn-lt"/>
                <a:ea typeface="+mn-ea"/>
                <a:cs typeface="+mn-cs"/>
              </a:rPr>
              <a:t>Thuê</a:t>
            </a:r>
            <a:r>
              <a:rPr lang="en-US" sz="1200" b="0" i="0" kern="1200" dirty="0">
                <a:solidFill>
                  <a:schemeClr val="tx1"/>
                </a:solidFill>
                <a:effectLst/>
                <a:latin typeface="+mn-lt"/>
                <a:ea typeface="+mn-ea"/>
                <a:cs typeface="+mn-cs"/>
              </a:rPr>
              <a:t> bao: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kiện</a:t>
            </a:r>
            <a:r>
              <a:rPr lang="en-US" sz="1200" b="0" i="0" kern="1200" dirty="0">
                <a:solidFill>
                  <a:schemeClr val="tx1"/>
                </a:solidFill>
                <a:effectLst/>
                <a:latin typeface="+mn-lt"/>
                <a:ea typeface="+mn-ea"/>
                <a:cs typeface="+mn-cs"/>
              </a:rPr>
              <a:t> do </a:t>
            </a:r>
            <a:r>
              <a:rPr lang="en-US" sz="1200" b="0" i="0" kern="1200" dirty="0" err="1">
                <a:solidFill>
                  <a:schemeClr val="tx1"/>
                </a:solidFill>
                <a:effectLst/>
                <a:latin typeface="+mn-lt"/>
                <a:ea typeface="+mn-ea"/>
                <a:cs typeface="+mn-cs"/>
              </a:rPr>
              <a:t>Nhà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xuất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ra. </a:t>
            </a:r>
            <a:r>
              <a:rPr lang="en-US" sz="1200" b="0" i="0" kern="1200" dirty="0" err="1">
                <a:solidFill>
                  <a:schemeClr val="tx1"/>
                </a:solidFill>
                <a:effectLst/>
                <a:latin typeface="+mn-lt"/>
                <a:ea typeface="+mn-ea"/>
                <a:cs typeface="+mn-cs"/>
              </a:rPr>
              <a:t>onNext</a:t>
            </a:r>
            <a:r>
              <a:rPr lang="en-US" sz="1200" b="0" i="0" kern="1200" dirty="0">
                <a:solidFill>
                  <a:schemeClr val="tx1"/>
                </a:solidFill>
                <a:effectLst/>
                <a:latin typeface="+mn-lt"/>
                <a:ea typeface="+mn-ea"/>
                <a:cs typeface="+mn-cs"/>
              </a:rPr>
              <a:t> (T)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báo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mọi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loại</a:t>
            </a:r>
            <a:r>
              <a:rPr lang="en-US" sz="1200" b="0" i="0" kern="1200" dirty="0">
                <a:solidFill>
                  <a:schemeClr val="tx1"/>
                </a:solidFill>
                <a:effectLst/>
                <a:latin typeface="+mn-lt"/>
                <a:ea typeface="+mn-ea"/>
                <a:cs typeface="+mn-cs"/>
              </a:rPr>
              <a:t> 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qua </a:t>
            </a:r>
            <a:r>
              <a:rPr lang="en-US" sz="1200" b="0" i="0" kern="1200" dirty="0" err="1">
                <a:solidFill>
                  <a:schemeClr val="tx1"/>
                </a:solidFill>
                <a:effectLst/>
                <a:latin typeface="+mn-lt"/>
                <a:ea typeface="+mn-ea"/>
                <a:cs typeface="+mn-cs"/>
              </a:rPr>
              <a:t>onError</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lỗi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onComplete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tất</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17</a:t>
            </a:fld>
            <a:endParaRPr lang="en-US"/>
          </a:p>
        </p:txBody>
      </p:sp>
    </p:spTree>
    <p:extLst>
      <p:ext uri="{BB962C8B-B14F-4D97-AF65-F5344CB8AC3E}">
        <p14:creationId xmlns:p14="http://schemas.microsoft.com/office/powerpoint/2010/main" val="1510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Đăng ký: Xác định mối quan hệ một đối một giữa Nhà xuất bản và Người đăng ký.</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 Request (): phương thức để yêu cầu thêm dữ liệu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Hủy (): phương thức tạm dừng xử lý</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18</a:t>
            </a:fld>
            <a:endParaRPr lang="en-US"/>
          </a:p>
        </p:txBody>
      </p:sp>
    </p:spTree>
    <p:extLst>
      <p:ext uri="{BB962C8B-B14F-4D97-AF65-F5344CB8AC3E}">
        <p14:creationId xmlns:p14="http://schemas.microsoft.com/office/powerpoint/2010/main" val="102387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Đại diện cho một giai đoạn xử lý bao gồm cả Người đăng ký và Nhà xuất bản và tuân theo hợp đồng của cả hai.</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19</a:t>
            </a:fld>
            <a:endParaRPr lang="en-US"/>
          </a:p>
        </p:txBody>
      </p:sp>
    </p:spTree>
    <p:extLst>
      <p:ext uri="{BB962C8B-B14F-4D97-AF65-F5344CB8AC3E}">
        <p14:creationId xmlns:p14="http://schemas.microsoft.com/office/powerpoint/2010/main" val="84843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Đầu tiên là phản ứng. Nó cần phải nhanh chóng phản ứng với tất cả người dùng. Thứ hai là linh hoạt. Điều này có nghĩa là nó phải áp dụng các nguyên tắc thiết kế và kiến ​​trúc phù hợp để đảm bảo đáp ứng mọi điều kiện. Thứ ba là có thể mở rộng. Nó cần phải được nâng cấp dễ dàng theo yêu cầu để đảm bảo đáp ứng các điều kiện của tải trọng lớn Cuối cùng, nền tảng của một hệ thống có thể mở rộng, linh hoạt và đáp ứng là kiến ​​trúc hướng thông điệp (hướng kiến ​​trúc).</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20</a:t>
            </a:fld>
            <a:endParaRPr lang="en-US"/>
          </a:p>
        </p:txBody>
      </p:sp>
    </p:spTree>
    <p:extLst>
      <p:ext uri="{BB962C8B-B14F-4D97-AF65-F5344CB8AC3E}">
        <p14:creationId xmlns:p14="http://schemas.microsoft.com/office/powerpoint/2010/main" val="358933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Cả mô-đun Spring-Web-Reactive và Spring MVC đều hỗ trợ lập trình @Controll giống nhau, nhưng Spring-Web-Reactive thực hiện bổ sung trên một công cụ Reactive và không chặn. Mô-đun Spring-Web-Reactive và Spring MVC chia sẻ nhiều thuật toán phổ biến, nhưng mô-đun Spring-Web-Reactive đã định nghĩa lại nhiều hợp đồng Spring MVC, như HandlerMapping và HandlerAd CHƯƠNG, để làm cho chúng không đồng bộ và không chặn cũng như cho phép yêu cầu và phản hồi HTTP phản ứng (dưới dạng RouterFunction và HandlerFunction).</a:t>
            </a:r>
            <a:endParaRPr lang="en-US" sz="1200" dirty="0">
              <a:solidFill>
                <a:schemeClr val="tx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21</a:t>
            </a:fld>
            <a:endParaRPr lang="en-US"/>
          </a:p>
        </p:txBody>
      </p:sp>
    </p:spTree>
    <p:extLst>
      <p:ext uri="{BB962C8B-B14F-4D97-AF65-F5344CB8AC3E}">
        <p14:creationId xmlns:p14="http://schemas.microsoft.com/office/powerpoint/2010/main" val="258795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ServerResponse có rất nhiều phương thức mặc định hữu ích trong đó như notFound (), ok (), accept (), created (), v.v., có thể được sử dụng để tạo các loại phản hồi khác nhau.</a:t>
            </a:r>
            <a:endParaRPr lang="en-US" sz="1200" b="0" i="0" kern="1200" dirty="0">
              <a:solidFill>
                <a:schemeClr val="tx1"/>
              </a:solidFill>
              <a:effectLst/>
              <a:latin typeface="+mn-lt"/>
              <a:ea typeface="+mn-ea"/>
              <a:cs typeface="+mn-cs"/>
            </a:endParaRPr>
          </a:p>
          <a:p>
            <a:br>
              <a:rPr lang="en-US" dirty="0"/>
            </a:br>
            <a:r>
              <a:rPr lang="en-US" sz="1200" b="0" i="0" kern="1200" dirty="0" err="1">
                <a:solidFill>
                  <a:schemeClr val="tx1"/>
                </a:solidFill>
                <a:effectLst/>
                <a:latin typeface="+mn-lt"/>
                <a:ea typeface="+mn-ea"/>
                <a:cs typeface="+mn-cs"/>
              </a:rPr>
              <a:t>UserRep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repository.getUsers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trả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Flux &lt;User&gt;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ServerResponse.ok</a:t>
            </a:r>
            <a:r>
              <a:rPr lang="en-US" sz="1200" b="0" i="0" kern="1200" dirty="0">
                <a:solidFill>
                  <a:schemeClr val="tx1"/>
                </a:solidFill>
                <a:effectLst/>
                <a:latin typeface="+mn-lt"/>
                <a:ea typeface="+mn-ea"/>
                <a:cs typeface="+mn-cs"/>
              </a:rPr>
              <a:t> (). Body (</a:t>
            </a:r>
            <a:r>
              <a:rPr lang="en-US" sz="1200" b="0" i="0" kern="1200" dirty="0" err="1">
                <a:solidFill>
                  <a:schemeClr val="tx1"/>
                </a:solidFill>
                <a:effectLst/>
                <a:latin typeface="+mn-lt"/>
                <a:ea typeface="+mn-ea"/>
                <a:cs typeface="+mn-cs"/>
              </a:rPr>
              <a:t>UserRep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repository.getUsers</a:t>
            </a:r>
            <a:r>
              <a:rPr lang="en-US" sz="1200" b="0" i="0" kern="1200" dirty="0">
                <a:solidFill>
                  <a:schemeClr val="tx1"/>
                </a:solidFill>
                <a:effectLst/>
                <a:latin typeface="+mn-lt"/>
                <a:ea typeface="+mn-ea"/>
                <a:cs typeface="+mn-cs"/>
              </a:rPr>
              <a:t> (), User. Class)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Flux &lt;User&gt;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thành</a:t>
            </a:r>
            <a:r>
              <a:rPr lang="en-US" sz="1200" b="0" i="0" kern="1200" dirty="0">
                <a:solidFill>
                  <a:schemeClr val="tx1"/>
                </a:solidFill>
                <a:effectLst/>
                <a:latin typeface="+mn-lt"/>
                <a:ea typeface="+mn-ea"/>
                <a:cs typeface="+mn-cs"/>
              </a:rPr>
              <a:t> Mono &lt;</a:t>
            </a:r>
            <a:r>
              <a:rPr lang="en-US" sz="1200" b="0" i="0" kern="1200" dirty="0" err="1">
                <a:solidFill>
                  <a:schemeClr val="tx1"/>
                </a:solidFill>
                <a:effectLst/>
                <a:latin typeface="+mn-lt"/>
                <a:ea typeface="+mn-ea"/>
                <a:cs typeface="+mn-cs"/>
              </a:rPr>
              <a:t>ServerResponse</a:t>
            </a:r>
            <a:r>
              <a:rPr lang="en-US" sz="1200" b="0" i="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23</a:t>
            </a:fld>
            <a:endParaRPr lang="en-US"/>
          </a:p>
        </p:txBody>
      </p:sp>
    </p:spTree>
    <p:extLst>
      <p:ext uri="{BB962C8B-B14F-4D97-AF65-F5344CB8AC3E}">
        <p14:creationId xmlns:p14="http://schemas.microsoft.com/office/powerpoint/2010/main" val="1286277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máy khách HTTP (ví dụ: Reactor, Netty, Undertow) hỗ trợ Lập trình Reactive đã thích nghi với một tập hợp trừu tượng ClientHttpRequest và ClientHttpResponse hiển thị phần thân yêu cầu và phản hồi dưới dạng Flux &lt;DataBuffer&gt; với khả năng hỗ trợ đọc và ghi đầy đủ. Spring 5 Framework đã giới thiệu Reactor (Đó là thư viện Reactive trong JVM) như là một triển khai cho đặc tả Reactive Streams. Spring Web Reactive sử dụng dịch vụ Servlet 3.1 cho I / O không chặn và chạy trên các thùng chứa Servlet 3.1.</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24</a:t>
            </a:fld>
            <a:endParaRPr lang="en-US"/>
          </a:p>
        </p:txBody>
      </p:sp>
    </p:spTree>
    <p:extLst>
      <p:ext uri="{BB962C8B-B14F-4D97-AF65-F5344CB8AC3E}">
        <p14:creationId xmlns:p14="http://schemas.microsoft.com/office/powerpoint/2010/main" val="807991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Spring WebFlux cung cấp sự lựa chọn của hai mô hình lập trình. Các bộ điều khiển được chú thích: Chúng giống như Spring MVC với một số chú thích bổ sung được cung cấp bởi mô-đun Spring-Web. Cả bộ điều khiển Spring MVC và WebFlux đều hỗ trợ các kiểu trả về Reactive. Ngoài ra, WebFlux cũng hỗ trợ các đối số Reactive @RequestBody. Mô hình lập trình chức năng: Một thư viện nhỏ, nhẹ, dựa trên lambda trưng bày các tiện ích để định tuyến và xử lý các yêu cầu.</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25</a:t>
            </a:fld>
            <a:endParaRPr lang="en-US"/>
          </a:p>
        </p:txBody>
      </p:sp>
    </p:spTree>
    <p:extLst>
      <p:ext uri="{BB962C8B-B14F-4D97-AF65-F5344CB8AC3E}">
        <p14:creationId xmlns:p14="http://schemas.microsoft.com/office/powerpoint/2010/main" val="58395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Mono và Flux đều là dòng phản ứng. Họ khác nhau trong những gì họ thể hiện. Mono là luồng từ 0 đến 1 phần tử, trong khi Flux là luồng từ 0 đến N phần tử. Điều đó có nghĩa là bất cứ số lượng chức năng nào bạn gọi trên luồng, họ sẽ thắng được thực hiện cho đến khi bạn tiêu thụ nó. Đối với Mono và Flux, phương thức sử dụng để tiêu thụ chúng là .subscribe (tầm).</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26</a:t>
            </a:fld>
            <a:endParaRPr lang="en-US"/>
          </a:p>
        </p:txBody>
      </p:sp>
    </p:spTree>
    <p:extLst>
      <p:ext uri="{BB962C8B-B14F-4D97-AF65-F5344CB8AC3E}">
        <p14:creationId xmlns:p14="http://schemas.microsoft.com/office/powerpoint/2010/main" val="3168321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Spring 5 chứa cả Spring Web Reactive và Spring Web MVC Spring Web Reactive hỗ trợ khái niệm áp suất ngược và sử dụng Server Netty để chạy các hệ thống phản ứng. Spring Web Reactive để chạy trên lớp bộ điều hợp HTTP Reactive Streams là Reactive và không chặn, Spring MVC chạy trong Servlet Chuyển đổi từ ứng dụng Spring MVC sang Spring Web Reactive nên được xem xét</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31</a:t>
            </a:fld>
            <a:endParaRPr lang="en-US"/>
          </a:p>
        </p:txBody>
      </p:sp>
    </p:spTree>
    <p:extLst>
      <p:ext uri="{BB962C8B-B14F-4D97-AF65-F5344CB8AC3E}">
        <p14:creationId xmlns:p14="http://schemas.microsoft.com/office/powerpoint/2010/main" val="37344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Lập</a:t>
            </a:r>
            <a:r>
              <a:rPr lang="en-US" dirty="0"/>
              <a:t> </a:t>
            </a:r>
            <a:r>
              <a:rPr lang="en-US" dirty="0" err="1"/>
              <a:t>trinh</a:t>
            </a:r>
            <a:r>
              <a:rPr lang="en-US" dirty="0"/>
              <a:t> </a:t>
            </a:r>
            <a:r>
              <a:rPr lang="en-US" dirty="0" err="1"/>
              <a:t>hàm</a:t>
            </a:r>
            <a:br>
              <a:rPr lang="en-US" dirty="0"/>
            </a:br>
            <a:r>
              <a:rPr lang="vi-VN" dirty="0"/>
              <a:t>cấu trúc xung quanh luồng dữ liệu không đồng bộ</a:t>
            </a:r>
            <a:br>
              <a:rPr lang="en-US" dirty="0"/>
            </a:br>
            <a:r>
              <a:rPr lang="vi-VN" dirty="0"/>
              <a:t>không cần chờ hoàn thành thực hiện dịch vụ.</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3</a:t>
            </a:fld>
            <a:endParaRPr lang="en-US"/>
          </a:p>
        </p:txBody>
      </p:sp>
    </p:spTree>
    <p:extLst>
      <p:ext uri="{BB962C8B-B14F-4D97-AF65-F5344CB8AC3E}">
        <p14:creationId xmlns:p14="http://schemas.microsoft.com/office/powerpoint/2010/main" val="1639632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Spring 5 đã giới thiệu Reactive WebClient cùng với RestTemplate hiện có. Các tóm tắt của Bộ mã hóa và Bộ giải mã từ Spring Core cũng được sử dụng ở phía máy khách để tuần tự hóa một luồng byte đến và từ các đối tượng được gõ. Các tóm tắt của ClientHttpRequest và ClientHttpResponse hiển thị phần thân yêu cầu và phản hồi dưới dạng Flux &lt;DataBuffer&gt; với sự hỗ trợ đầy đủ áp lực ở phía đọc và phía ghi.</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35</a:t>
            </a:fld>
            <a:endParaRPr lang="en-US"/>
          </a:p>
        </p:txBody>
      </p:sp>
    </p:spTree>
    <p:extLst>
      <p:ext uri="{BB962C8B-B14F-4D97-AF65-F5344CB8AC3E}">
        <p14:creationId xmlns:p14="http://schemas.microsoft.com/office/powerpoint/2010/main" val="884841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44</a:t>
            </a:fld>
            <a:endParaRPr lang="en-US"/>
          </a:p>
        </p:txBody>
      </p:sp>
    </p:spTree>
    <p:extLst>
      <p:ext uri="{BB962C8B-B14F-4D97-AF65-F5344CB8AC3E}">
        <p14:creationId xmlns:p14="http://schemas.microsoft.com/office/powerpoint/2010/main" val="223159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5</a:t>
            </a:fld>
            <a:endParaRPr lang="en-US"/>
          </a:p>
        </p:txBody>
      </p:sp>
    </p:spTree>
    <p:extLst>
      <p:ext uri="{BB962C8B-B14F-4D97-AF65-F5344CB8AC3E}">
        <p14:creationId xmlns:p14="http://schemas.microsoft.com/office/powerpoint/2010/main" val="314775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Responsive: Xử lý nhanh khi xảy ra sự cố, hệ thống responsive tập trung vào việc cung cấp thời gian phản hồi nhanh và nhất quán</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Khả năng phục hồi: bất kỳ hệ thống nào không linh hoạt sẽ không phản hồi sau khi thất bại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Đàn hồi: Hệ thống phản ứng có thể phản ứng với những thay đổi về tốc độ đầu vào bằng cách tăng hoặc giảm tài nguyên được phân bổ để phục vụ các đầu vào này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Điều hướng thông điệp: Các hệ thống phản ứng dựa vào việc truyền thông điệp không đồng bộ để thiết lập một ranh giới giữa các thành phần đảm bảo khớp nối lỏng lẻo, cách ly và minh bạch vị trí</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7</a:t>
            </a:fld>
            <a:endParaRPr lang="en-US"/>
          </a:p>
        </p:txBody>
      </p:sp>
    </p:spTree>
    <p:extLst>
      <p:ext uri="{BB962C8B-B14F-4D97-AF65-F5344CB8AC3E}">
        <p14:creationId xmlns:p14="http://schemas.microsoft.com/office/powerpoint/2010/main" val="426464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Luồng dữ liệu: là một chuỗi các sự kiện được sắp xếp theo thời gian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Không đồng bộ: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Không chặn: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Thông báo lỗi: thất bại được gửi dưới dạng tin nhắn đến chức năng xử lý</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9</a:t>
            </a:fld>
            <a:endParaRPr lang="en-US"/>
          </a:p>
        </p:txBody>
      </p:sp>
    </p:spTree>
    <p:extLst>
      <p:ext uri="{BB962C8B-B14F-4D97-AF65-F5344CB8AC3E}">
        <p14:creationId xmlns:p14="http://schemas.microsoft.com/office/powerpoint/2010/main" val="307073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số lượng lớn các dịch vụ xử lý giao dịch, như trong lĩnh vực ngân hàng</a:t>
            </a:r>
            <a:endParaRPr lang="en-US" dirty="0"/>
          </a:p>
          <a:p>
            <a:r>
              <a:rPr lang="vi-VN" dirty="0"/>
              <a:t>. Dịch vụ thông báo của các ứng dụng mua sắm trực tuyến lớn, như Amazon.</a:t>
            </a:r>
            <a:endParaRPr lang="en-US" dirty="0"/>
          </a:p>
          <a:p>
            <a:r>
              <a:rPr lang="vi-VN" dirty="0"/>
              <a:t> Một doanh nghiệp kinh doanh cổ phiếu nơi giá cổ phiếu thay đổi đồng thời.</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10</a:t>
            </a:fld>
            <a:endParaRPr lang="en-US"/>
          </a:p>
        </p:txBody>
      </p:sp>
    </p:spTree>
    <p:extLst>
      <p:ext uri="{BB962C8B-B14F-4D97-AF65-F5344CB8AC3E}">
        <p14:creationId xmlns:p14="http://schemas.microsoft.com/office/powerpoint/2010/main" val="215529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Sử dụng dữ liệu bất biến.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Theo mô hình lập trình khai báo.</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 Tập trung vào: Những gì bạn đang làm</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 Hỗ trợ lập trình song song Chức năng của nó không có tác dụng phụ Điều khiển luồng được thực hiện bằng cách sử dụng các lệnh gọi hàm &amp; gọi hàm Nó sử dụng khái niệm "Đệ quy" để lặp lại Dữ liệu thu thập. Thứ tự thực hiện của báo cáo không quá quan trọng. Hỗ trợ cả "Trừu tượng hóa dữ liệu" và "Trừu tượng hóa hành vi".</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13</a:t>
            </a:fld>
            <a:endParaRPr lang="en-US"/>
          </a:p>
        </p:txBody>
      </p:sp>
    </p:spTree>
    <p:extLst>
      <p:ext uri="{BB962C8B-B14F-4D97-AF65-F5344CB8AC3E}">
        <p14:creationId xmlns:p14="http://schemas.microsoft.com/office/powerpoint/2010/main" val="134005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sz="1200" b="0" i="0" kern="1200" dirty="0">
                <a:solidFill>
                  <a:schemeClr val="tx1"/>
                </a:solidFill>
                <a:effectLst/>
                <a:latin typeface="+mn-lt"/>
                <a:ea typeface="+mn-ea"/>
                <a:cs typeface="+mn-cs"/>
              </a:rPr>
              <a:t>"Luồng phản ứng" xác định một đặc tả API có chứa một bộ giao diện tối thiểu trưng ra các cách để xác định các hoạt động và thực thể cho các luồng dữ liệu không đồng bộ với áp lực không chặn. Với việc giới thiệu backpressure, Reactive Streams cho phép người đăng ký kiểm soát tỷ lệ trao đổi dữ liệu từ các nhà xuất bản.</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14</a:t>
            </a:fld>
            <a:endParaRPr lang="en-US"/>
          </a:p>
        </p:txBody>
      </p:sp>
    </p:spTree>
    <p:extLst>
      <p:ext uri="{BB962C8B-B14F-4D97-AF65-F5344CB8AC3E}">
        <p14:creationId xmlns:p14="http://schemas.microsoft.com/office/powerpoint/2010/main" val="261907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Nhà xuất bản: Phát ra một chuỗi các sự kiện cho người đăng ký.</a:t>
            </a:r>
            <a:endParaRPr lang="en-US" dirty="0"/>
          </a:p>
        </p:txBody>
      </p:sp>
      <p:sp>
        <p:nvSpPr>
          <p:cNvPr id="4" name="Slide Number Placeholder 3"/>
          <p:cNvSpPr>
            <a:spLocks noGrp="1"/>
          </p:cNvSpPr>
          <p:nvPr>
            <p:ph type="sldNum" sz="quarter" idx="5"/>
          </p:nvPr>
        </p:nvSpPr>
        <p:spPr/>
        <p:txBody>
          <a:bodyPr/>
          <a:lstStyle/>
          <a:p>
            <a:fld id="{BF9846D0-3456-4FD2-AB71-D7C385992E4B}" type="slidenum">
              <a:rPr lang="en-US" smtClean="0"/>
              <a:t>15</a:t>
            </a:fld>
            <a:endParaRPr lang="en-US"/>
          </a:p>
        </p:txBody>
      </p:sp>
    </p:spTree>
    <p:extLst>
      <p:ext uri="{BB962C8B-B14F-4D97-AF65-F5344CB8AC3E}">
        <p14:creationId xmlns:p14="http://schemas.microsoft.com/office/powerpoint/2010/main" val="306728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91015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37838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80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101911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2052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78234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588319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77272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27464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1DE4BF-86F3-4457-849B-BD23ACF59B3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426900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DE4BF-86F3-4457-849B-BD23ACF59B37}"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207061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1DE4BF-86F3-4457-849B-BD23ACF59B37}"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268595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1DE4BF-86F3-4457-849B-BD23ACF59B37}"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61611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DE4BF-86F3-4457-849B-BD23ACF59B37}"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154931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1DE4BF-86F3-4457-849B-BD23ACF59B37}"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383198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1DE4BF-86F3-4457-849B-BD23ACF59B37}"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ECDC2-2116-4BFC-90F4-A0D040BF5ACB}" type="slidenum">
              <a:rPr lang="en-US" smtClean="0"/>
              <a:t>‹#›</a:t>
            </a:fld>
            <a:endParaRPr lang="en-US"/>
          </a:p>
        </p:txBody>
      </p:sp>
    </p:spTree>
    <p:extLst>
      <p:ext uri="{BB962C8B-B14F-4D97-AF65-F5344CB8AC3E}">
        <p14:creationId xmlns:p14="http://schemas.microsoft.com/office/powerpoint/2010/main" val="98736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1DE4BF-86F3-4457-849B-BD23ACF59B37}" type="datetimeFigureOut">
              <a:rPr lang="en-US" smtClean="0"/>
              <a:t>7/31/2019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1ECDC2-2116-4BFC-90F4-A0D040BF5ACB}" type="slidenum">
              <a:rPr lang="en-US" smtClean="0"/>
              <a:t>‹#›</a:t>
            </a:fld>
            <a:endParaRPr lang="en-US"/>
          </a:p>
        </p:txBody>
      </p:sp>
    </p:spTree>
    <p:extLst>
      <p:ext uri="{BB962C8B-B14F-4D97-AF65-F5344CB8AC3E}">
        <p14:creationId xmlns:p14="http://schemas.microsoft.com/office/powerpoint/2010/main" val="4888951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viblo.asia/p/cung-tim-hieu-ve-bieu-thuc-lambda-QpmleAEDlrd" TargetMode="External"/><Relationship Id="rId2" Type="http://schemas.openxmlformats.org/officeDocument/2006/relationships/hyperlink" Target="https://dzone.com/articles/reactive-programming-with-spring-5" TargetMode="External"/><Relationship Id="rId1" Type="http://schemas.openxmlformats.org/officeDocument/2006/relationships/slideLayout" Target="../slideLayouts/slideLayout2.xml"/><Relationship Id="rId6" Type="http://schemas.openxmlformats.org/officeDocument/2006/relationships/hyperlink" Target="https://docs.spring.io/spring-data/commons/docs/current/api/org/springframework/data/repository/reactive/ReactiveCrudRepository.html?is-external=true#deleteById-ID-" TargetMode="External"/><Relationship Id="rId5" Type="http://schemas.openxmlformats.org/officeDocument/2006/relationships/hyperlink" Target="https://gist.github.com/staltz/868e7e9bc2a7b8c1f754" TargetMode="External"/><Relationship Id="rId4" Type="http://schemas.openxmlformats.org/officeDocument/2006/relationships/hyperlink" Target="https://loda.me/spring-boot-xay-dung-ung-dung-reactive-voi-spring-5-webflux-loda155754967128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E7846ED7-E355-4262-B217-5D4457BCA98C}"/>
              </a:ext>
            </a:extLst>
          </p:cNvPr>
          <p:cNvSpPr>
            <a:spLocks noGrp="1"/>
          </p:cNvSpPr>
          <p:nvPr>
            <p:ph type="subTitle" idx="1"/>
          </p:nvPr>
        </p:nvSpPr>
        <p:spPr>
          <a:xfrm>
            <a:off x="1507067" y="4050833"/>
            <a:ext cx="7766936" cy="1096899"/>
          </a:xfrm>
        </p:spPr>
        <p:txBody>
          <a:bodyPr>
            <a:normAutofit/>
          </a:bodyPr>
          <a:lstStyle/>
          <a:p>
            <a:r>
              <a:rPr lang="en-US" sz="2000" b="1" dirty="0">
                <a:solidFill>
                  <a:schemeClr val="tx1"/>
                </a:solidFill>
                <a:latin typeface="Arial" panose="020B0604020202020204" pitchFamily="34" charset="0"/>
                <a:cs typeface="Arial" panose="020B0604020202020204" pitchFamily="34" charset="0"/>
              </a:rPr>
              <a:t>Ng</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ời</a:t>
            </a:r>
            <a:r>
              <a:rPr lang="en-US" sz="2000" b="1" dirty="0">
                <a:solidFill>
                  <a:schemeClr val="tx1"/>
                </a:solidFill>
                <a:latin typeface="Arial" panose="020B0604020202020204" pitchFamily="34" charset="0"/>
                <a:cs typeface="Arial" panose="020B0604020202020204" pitchFamily="34" charset="0"/>
              </a:rPr>
              <a:t> h</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ớng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dẫn</a:t>
            </a:r>
            <a:r>
              <a:rPr lang="en-US" sz="2000" b="1" dirty="0">
                <a:solidFill>
                  <a:schemeClr val="tx1"/>
                </a:solidFill>
                <a:latin typeface="Arial" panose="020B0604020202020204" pitchFamily="34" charset="0"/>
                <a:cs typeface="Arial" panose="020B0604020202020204" pitchFamily="34" charset="0"/>
              </a:rPr>
              <a:t> : </a:t>
            </a:r>
            <a:r>
              <a:rPr lang="en-US" sz="2000" b="1" dirty="0" err="1">
                <a:solidFill>
                  <a:schemeClr val="tx1"/>
                </a:solidFill>
                <a:latin typeface="Arial" panose="020B0604020202020204" pitchFamily="34" charset="0"/>
                <a:cs typeface="Arial" panose="020B0604020202020204" pitchFamily="34" charset="0"/>
              </a:rPr>
              <a:t>Huỳnh</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Bá</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Thụy</a:t>
            </a:r>
            <a:br>
              <a:rPr lang="en-US" sz="2000" b="1" dirty="0">
                <a:solidFill>
                  <a:schemeClr val="tx1"/>
                </a:solidFill>
                <a:latin typeface="Arial" panose="020B0604020202020204" pitchFamily="34" charset="0"/>
                <a:cs typeface="Arial" panose="020B0604020202020204" pitchFamily="34" charset="0"/>
              </a:rPr>
            </a:br>
            <a:r>
              <a:rPr lang="en-US" sz="2000" b="1" dirty="0" err="1">
                <a:solidFill>
                  <a:schemeClr val="tx1"/>
                </a:solidFill>
                <a:latin typeface="Arial" panose="020B0604020202020204" pitchFamily="34" charset="0"/>
                <a:cs typeface="Arial" panose="020B0604020202020204" pitchFamily="34" charset="0"/>
              </a:rPr>
              <a:t>Thực</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hiện</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Bùi</a:t>
            </a:r>
            <a:r>
              <a:rPr lang="en-US" sz="2000" b="1" dirty="0">
                <a:solidFill>
                  <a:schemeClr val="tx1"/>
                </a:solidFill>
                <a:latin typeface="Arial" panose="020B0604020202020204" pitchFamily="34" charset="0"/>
                <a:cs typeface="Arial" panose="020B0604020202020204" pitchFamily="34" charset="0"/>
              </a:rPr>
              <a:t> Quang Sang – 51503283</a:t>
            </a:r>
            <a:br>
              <a:rPr lang="en-US" sz="2000" b="1" dirty="0">
                <a:solidFill>
                  <a:schemeClr val="tx1"/>
                </a:solidFill>
                <a:latin typeface="Arial" panose="020B0604020202020204" pitchFamily="34" charset="0"/>
                <a:cs typeface="Arial" panose="020B0604020202020204" pitchFamily="34" charset="0"/>
              </a:rPr>
            </a:br>
            <a:r>
              <a:rPr lang="en-US" sz="2000" b="1" dirty="0" err="1">
                <a:solidFill>
                  <a:schemeClr val="tx1"/>
                </a:solidFill>
                <a:latin typeface="Arial" panose="020B0604020202020204" pitchFamily="34" charset="0"/>
                <a:cs typeface="Arial" panose="020B0604020202020204" pitchFamily="34" charset="0"/>
              </a:rPr>
              <a:t>Hồ</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Tấn</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Việt</a:t>
            </a:r>
            <a:r>
              <a:rPr lang="en-US" sz="2000" b="1" dirty="0">
                <a:solidFill>
                  <a:schemeClr val="tx1"/>
                </a:solidFill>
                <a:latin typeface="Arial" panose="020B0604020202020204" pitchFamily="34" charset="0"/>
                <a:cs typeface="Arial" panose="020B0604020202020204" pitchFamily="34" charset="0"/>
              </a:rPr>
              <a:t> - 51600104</a:t>
            </a:r>
          </a:p>
        </p:txBody>
      </p:sp>
      <p:sp>
        <p:nvSpPr>
          <p:cNvPr id="2" name="Title 1">
            <a:extLst>
              <a:ext uri="{FF2B5EF4-FFF2-40B4-BE49-F238E27FC236}">
                <a16:creationId xmlns:a16="http://schemas.microsoft.com/office/drawing/2014/main" id="{B7C57E60-74EA-4ECA-9546-7E39A8E3EA61}"/>
              </a:ext>
            </a:extLst>
          </p:cNvPr>
          <p:cNvSpPr>
            <a:spLocks noGrp="1"/>
          </p:cNvSpPr>
          <p:nvPr>
            <p:ph type="ctrTitle"/>
          </p:nvPr>
        </p:nvSpPr>
        <p:spPr>
          <a:xfrm>
            <a:off x="1507067" y="522751"/>
            <a:ext cx="7766936" cy="2653836"/>
          </a:xfrm>
        </p:spPr>
        <p:txBody>
          <a:bodyPr>
            <a:normAutofit/>
          </a:bodyPr>
          <a:lstStyle/>
          <a:p>
            <a:r>
              <a:rPr lang="en-US" dirty="0"/>
              <a:t>Reactive Programming with Spring 5</a:t>
            </a:r>
          </a:p>
        </p:txBody>
      </p:sp>
    </p:spTree>
    <p:extLst>
      <p:ext uri="{BB962C8B-B14F-4D97-AF65-F5344CB8AC3E}">
        <p14:creationId xmlns:p14="http://schemas.microsoft.com/office/powerpoint/2010/main" val="297721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EF42-8905-4683-A777-FA7D2A042E1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When to use</a:t>
            </a:r>
          </a:p>
        </p:txBody>
      </p:sp>
      <p:sp>
        <p:nvSpPr>
          <p:cNvPr id="3" name="Content Placeholder 2">
            <a:extLst>
              <a:ext uri="{FF2B5EF4-FFF2-40B4-BE49-F238E27FC236}">
                <a16:creationId xmlns:a16="http://schemas.microsoft.com/office/drawing/2014/main" id="{9F476DE9-2359-4624-A26C-EA168AAC4F45}"/>
              </a:ext>
            </a:extLst>
          </p:cNvPr>
          <p:cNvSpPr>
            <a:spLocks noGrp="1"/>
          </p:cNvSpPr>
          <p:nvPr>
            <p:ph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A large number of transaction-processing services, as in the banking sector.</a:t>
            </a:r>
          </a:p>
          <a:p>
            <a:r>
              <a:rPr lang="en-US" sz="2400" dirty="0">
                <a:solidFill>
                  <a:schemeClr val="tx1"/>
                </a:solidFill>
                <a:latin typeface="Arial" panose="020B0604020202020204" pitchFamily="34" charset="0"/>
                <a:cs typeface="Arial" panose="020B0604020202020204" pitchFamily="34" charset="0"/>
              </a:rPr>
              <a:t>Notification services of large online shopping applications, like Amazon.</a:t>
            </a:r>
          </a:p>
          <a:p>
            <a:r>
              <a:rPr lang="en-US" sz="2400" dirty="0">
                <a:solidFill>
                  <a:schemeClr val="tx1"/>
                </a:solidFill>
                <a:latin typeface="Arial" panose="020B0604020202020204" pitchFamily="34" charset="0"/>
                <a:cs typeface="Arial" panose="020B0604020202020204" pitchFamily="34" charset="0"/>
              </a:rPr>
              <a:t>A share trading business where share prices change simultaneously.</a:t>
            </a:r>
          </a:p>
          <a:p>
            <a:pPr marL="0" indent="0">
              <a:buNone/>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21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24F8-7399-4B36-8D74-E89224A5310F}"/>
              </a:ext>
            </a:extLst>
          </p:cNvPr>
          <p:cNvSpPr>
            <a:spLocks noGrp="1"/>
          </p:cNvSpPr>
          <p:nvPr>
            <p:ph type="title"/>
          </p:nvPr>
        </p:nvSpPr>
        <p:spPr/>
        <p:txBody>
          <a:bodyPr>
            <a:normAutofit fontScale="90000"/>
          </a:bodyPr>
          <a:lstStyle/>
          <a:p>
            <a:r>
              <a:rPr lang="en-US" b="1" dirty="0"/>
              <a:t>Java 8 Streams Examples</a:t>
            </a:r>
            <a:br>
              <a:rPr lang="en-US" b="1" dirty="0"/>
            </a:br>
            <a:r>
              <a:rPr lang="en-US" b="1" dirty="0"/>
              <a:t>Stream Creation</a:t>
            </a:r>
            <a:br>
              <a:rPr lang="en-US" b="1" dirty="0"/>
            </a:br>
            <a:br>
              <a:rPr lang="en-US" b="1" dirty="0"/>
            </a:br>
            <a:endParaRPr lang="en-US" b="1" dirty="0"/>
          </a:p>
        </p:txBody>
      </p:sp>
      <p:sp>
        <p:nvSpPr>
          <p:cNvPr id="3" name="Content Placeholder 2">
            <a:extLst>
              <a:ext uri="{FF2B5EF4-FFF2-40B4-BE49-F238E27FC236}">
                <a16:creationId xmlns:a16="http://schemas.microsoft.com/office/drawing/2014/main" id="{4FBFDB75-5EC0-41CA-90FF-513A225CA06A}"/>
              </a:ext>
            </a:extLst>
          </p:cNvPr>
          <p:cNvSpPr>
            <a:spLocks noGrp="1"/>
          </p:cNvSpPr>
          <p:nvPr>
            <p:ph idx="1"/>
          </p:nvPr>
        </p:nvSpPr>
        <p:spPr/>
        <p:txBody>
          <a:bodyPr/>
          <a:lstStyle/>
          <a:p>
            <a:r>
              <a:rPr lang="en-US" b="1" dirty="0"/>
              <a:t>Empty Stream</a:t>
            </a:r>
          </a:p>
          <a:p>
            <a:endParaRPr lang="en-US" b="1" dirty="0"/>
          </a:p>
          <a:p>
            <a:r>
              <a:rPr lang="en-US" b="1" dirty="0"/>
              <a:t>Stream of Array</a:t>
            </a:r>
          </a:p>
          <a:p>
            <a:endParaRPr lang="en-US" b="1" dirty="0"/>
          </a:p>
          <a:p>
            <a:r>
              <a:rPr lang="en-US" b="1" dirty="0"/>
              <a:t> </a:t>
            </a:r>
            <a:r>
              <a:rPr lang="en-US" b="1" i="1" dirty="0" err="1"/>
              <a:t>Stream.builder</a:t>
            </a:r>
            <a:r>
              <a:rPr lang="en-US" b="1" i="1" dirty="0"/>
              <a:t> ()</a:t>
            </a:r>
          </a:p>
          <a:p>
            <a:pPr marL="0" indent="0">
              <a:buNone/>
            </a:pPr>
            <a:endParaRPr lang="en-US" b="1" dirty="0"/>
          </a:p>
          <a:p>
            <a:r>
              <a:rPr lang="en-US" b="1" dirty="0"/>
              <a:t>Referencing a Stream </a:t>
            </a:r>
          </a:p>
          <a:p>
            <a:endParaRPr lang="en-US" b="1" dirty="0"/>
          </a:p>
          <a:p>
            <a:endParaRPr lang="en-US" dirty="0"/>
          </a:p>
        </p:txBody>
      </p:sp>
      <p:pic>
        <p:nvPicPr>
          <p:cNvPr id="7" name="Picture 6">
            <a:extLst>
              <a:ext uri="{FF2B5EF4-FFF2-40B4-BE49-F238E27FC236}">
                <a16:creationId xmlns:a16="http://schemas.microsoft.com/office/drawing/2014/main" id="{A22A6FD9-72CA-4336-9F0F-7CDCC84A9A77}"/>
              </a:ext>
            </a:extLst>
          </p:cNvPr>
          <p:cNvPicPr>
            <a:picLocks noChangeAspect="1"/>
          </p:cNvPicPr>
          <p:nvPr/>
        </p:nvPicPr>
        <p:blipFill>
          <a:blip r:embed="rId2"/>
          <a:stretch>
            <a:fillRect/>
          </a:stretch>
        </p:blipFill>
        <p:spPr>
          <a:xfrm>
            <a:off x="1081087" y="2562897"/>
            <a:ext cx="3924300" cy="361950"/>
          </a:xfrm>
          <a:prstGeom prst="rect">
            <a:avLst/>
          </a:prstGeom>
        </p:spPr>
      </p:pic>
      <p:pic>
        <p:nvPicPr>
          <p:cNvPr id="8" name="Picture 7">
            <a:extLst>
              <a:ext uri="{FF2B5EF4-FFF2-40B4-BE49-F238E27FC236}">
                <a16:creationId xmlns:a16="http://schemas.microsoft.com/office/drawing/2014/main" id="{2E834A1D-70E7-4FF6-91C9-8DF5A118CE28}"/>
              </a:ext>
            </a:extLst>
          </p:cNvPr>
          <p:cNvPicPr>
            <a:picLocks noChangeAspect="1"/>
          </p:cNvPicPr>
          <p:nvPr/>
        </p:nvPicPr>
        <p:blipFill>
          <a:blip r:embed="rId3"/>
          <a:stretch>
            <a:fillRect/>
          </a:stretch>
        </p:blipFill>
        <p:spPr>
          <a:xfrm>
            <a:off x="1081087" y="3429000"/>
            <a:ext cx="5105400" cy="323850"/>
          </a:xfrm>
          <a:prstGeom prst="rect">
            <a:avLst/>
          </a:prstGeom>
        </p:spPr>
      </p:pic>
      <p:pic>
        <p:nvPicPr>
          <p:cNvPr id="9" name="Picture 8">
            <a:extLst>
              <a:ext uri="{FF2B5EF4-FFF2-40B4-BE49-F238E27FC236}">
                <a16:creationId xmlns:a16="http://schemas.microsoft.com/office/drawing/2014/main" id="{7F25B654-25C9-40D4-AB73-D2A7EBB73A95}"/>
              </a:ext>
            </a:extLst>
          </p:cNvPr>
          <p:cNvPicPr>
            <a:picLocks noChangeAspect="1"/>
          </p:cNvPicPr>
          <p:nvPr/>
        </p:nvPicPr>
        <p:blipFill>
          <a:blip r:embed="rId4"/>
          <a:stretch>
            <a:fillRect/>
          </a:stretch>
        </p:blipFill>
        <p:spPr>
          <a:xfrm>
            <a:off x="1081087" y="4100975"/>
            <a:ext cx="6162675" cy="571500"/>
          </a:xfrm>
          <a:prstGeom prst="rect">
            <a:avLst/>
          </a:prstGeom>
        </p:spPr>
      </p:pic>
      <p:pic>
        <p:nvPicPr>
          <p:cNvPr id="10" name="Picture 9">
            <a:extLst>
              <a:ext uri="{FF2B5EF4-FFF2-40B4-BE49-F238E27FC236}">
                <a16:creationId xmlns:a16="http://schemas.microsoft.com/office/drawing/2014/main" id="{4CFE7A32-2328-4139-8B73-BACF89D57892}"/>
              </a:ext>
            </a:extLst>
          </p:cNvPr>
          <p:cNvPicPr>
            <a:picLocks noChangeAspect="1"/>
          </p:cNvPicPr>
          <p:nvPr/>
        </p:nvPicPr>
        <p:blipFill>
          <a:blip r:embed="rId5"/>
          <a:stretch>
            <a:fillRect/>
          </a:stretch>
        </p:blipFill>
        <p:spPr>
          <a:xfrm>
            <a:off x="1081087" y="4996790"/>
            <a:ext cx="5534025" cy="647700"/>
          </a:xfrm>
          <a:prstGeom prst="rect">
            <a:avLst/>
          </a:prstGeom>
        </p:spPr>
      </p:pic>
    </p:spTree>
    <p:extLst>
      <p:ext uri="{BB962C8B-B14F-4D97-AF65-F5344CB8AC3E}">
        <p14:creationId xmlns:p14="http://schemas.microsoft.com/office/powerpoint/2010/main" val="6944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3285-6714-444B-A67C-12169AFD2BB2}"/>
              </a:ext>
            </a:extLst>
          </p:cNvPr>
          <p:cNvSpPr>
            <a:spLocks noGrp="1"/>
          </p:cNvSpPr>
          <p:nvPr>
            <p:ph type="title"/>
          </p:nvPr>
        </p:nvSpPr>
        <p:spPr/>
        <p:txBody>
          <a:bodyPr/>
          <a:lstStyle/>
          <a:p>
            <a:r>
              <a:rPr lang="en-US" dirty="0"/>
              <a:t>Functional programming</a:t>
            </a:r>
          </a:p>
        </p:txBody>
      </p:sp>
      <p:pic>
        <p:nvPicPr>
          <p:cNvPr id="4" name="Content Placeholder 3">
            <a:extLst>
              <a:ext uri="{FF2B5EF4-FFF2-40B4-BE49-F238E27FC236}">
                <a16:creationId xmlns:a16="http://schemas.microsoft.com/office/drawing/2014/main" id="{9F75ABDC-6E22-4649-B17F-84159D796EFB}"/>
              </a:ext>
            </a:extLst>
          </p:cNvPr>
          <p:cNvPicPr>
            <a:picLocks noGrp="1" noChangeAspect="1"/>
          </p:cNvPicPr>
          <p:nvPr>
            <p:ph idx="1"/>
          </p:nvPr>
        </p:nvPicPr>
        <p:blipFill>
          <a:blip r:embed="rId2"/>
          <a:stretch>
            <a:fillRect/>
          </a:stretch>
        </p:blipFill>
        <p:spPr>
          <a:xfrm>
            <a:off x="677335" y="2151856"/>
            <a:ext cx="4148665" cy="3804444"/>
          </a:xfrm>
          <a:prstGeom prst="rect">
            <a:avLst/>
          </a:prstGeom>
        </p:spPr>
      </p:pic>
      <p:pic>
        <p:nvPicPr>
          <p:cNvPr id="5" name="Picture 4">
            <a:extLst>
              <a:ext uri="{FF2B5EF4-FFF2-40B4-BE49-F238E27FC236}">
                <a16:creationId xmlns:a16="http://schemas.microsoft.com/office/drawing/2014/main" id="{A918054A-59D5-4710-93DD-EE9FE04B41A7}"/>
              </a:ext>
            </a:extLst>
          </p:cNvPr>
          <p:cNvPicPr>
            <a:picLocks noChangeAspect="1"/>
          </p:cNvPicPr>
          <p:nvPr/>
        </p:nvPicPr>
        <p:blipFill>
          <a:blip r:embed="rId3"/>
          <a:stretch>
            <a:fillRect/>
          </a:stretch>
        </p:blipFill>
        <p:spPr>
          <a:xfrm>
            <a:off x="4953000" y="2176462"/>
            <a:ext cx="4321002" cy="3779838"/>
          </a:xfrm>
          <a:prstGeom prst="rect">
            <a:avLst/>
          </a:prstGeom>
        </p:spPr>
      </p:pic>
    </p:spTree>
    <p:extLst>
      <p:ext uri="{BB962C8B-B14F-4D97-AF65-F5344CB8AC3E}">
        <p14:creationId xmlns:p14="http://schemas.microsoft.com/office/powerpoint/2010/main" val="306459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115B-48D5-4441-8B23-B6344735D109}"/>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E3EC5AA9-2DD0-4159-A774-23B46E5DCF2A}"/>
              </a:ext>
            </a:extLst>
          </p:cNvPr>
          <p:cNvSpPr>
            <a:spLocks noGrp="1"/>
          </p:cNvSpPr>
          <p:nvPr>
            <p:ph idx="1"/>
          </p:nvPr>
        </p:nvSpPr>
        <p:spPr/>
        <p:txBody>
          <a:bodyPr/>
          <a:lstStyle/>
          <a:p>
            <a:r>
              <a:rPr lang="en-US" dirty="0"/>
              <a:t>Uses Immutable data.</a:t>
            </a:r>
          </a:p>
          <a:p>
            <a:r>
              <a:rPr lang="en-US" dirty="0"/>
              <a:t>Follows Declarative Programming Model.</a:t>
            </a:r>
          </a:p>
          <a:p>
            <a:r>
              <a:rPr lang="en-US" dirty="0"/>
              <a:t>Focus is on: “What you are doing”</a:t>
            </a:r>
          </a:p>
          <a:p>
            <a:r>
              <a:rPr lang="en-US" dirty="0"/>
              <a:t>Supports Parallel Programming</a:t>
            </a:r>
          </a:p>
          <a:p>
            <a:r>
              <a:rPr lang="en-US" dirty="0"/>
              <a:t>Its functions have no-side effects</a:t>
            </a:r>
          </a:p>
          <a:p>
            <a:r>
              <a:rPr lang="en-US" dirty="0"/>
              <a:t>Flow Control is done using function calls &amp; function calls with recursion</a:t>
            </a:r>
          </a:p>
          <a:p>
            <a:r>
              <a:rPr lang="en-US" dirty="0"/>
              <a:t>It uses "Recursion" concept to iterate Collection Data.</a:t>
            </a:r>
          </a:p>
          <a:p>
            <a:r>
              <a:rPr lang="en-US" dirty="0"/>
              <a:t>Execution order of statements is not so important.</a:t>
            </a:r>
          </a:p>
          <a:p>
            <a:r>
              <a:rPr lang="en-US" dirty="0"/>
              <a:t>Supports both "Abstraction over Data" and "Abstraction over Behavior".</a:t>
            </a:r>
          </a:p>
        </p:txBody>
      </p:sp>
    </p:spTree>
    <p:extLst>
      <p:ext uri="{BB962C8B-B14F-4D97-AF65-F5344CB8AC3E}">
        <p14:creationId xmlns:p14="http://schemas.microsoft.com/office/powerpoint/2010/main" val="34614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8E90-4223-4A17-81B5-244C6ED215E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37AB5FF-885D-4017-A4B9-23C9B274DE36}"/>
              </a:ext>
            </a:extLst>
          </p:cNvPr>
          <p:cNvSpPr>
            <a:spLocks noGrp="1"/>
          </p:cNvSpPr>
          <p:nvPr>
            <p:ph idx="1"/>
          </p:nvPr>
        </p:nvSpPr>
        <p:spPr/>
        <p:txBody>
          <a:bodyPr>
            <a:normAutofit fontScale="92500"/>
          </a:bodyPr>
          <a:lstStyle/>
          <a:p>
            <a:r>
              <a:rPr lang="en-US" sz="2000" dirty="0">
                <a:solidFill>
                  <a:schemeClr val="tx1"/>
                </a:solidFill>
                <a:latin typeface="Arial" panose="020B0604020202020204" pitchFamily="34" charset="0"/>
                <a:cs typeface="Arial" panose="020B0604020202020204" pitchFamily="34" charset="0"/>
              </a:rPr>
              <a:t>"Reactive Streams" defines an API specification that contains a minimal set of interfaces that expose ways to define operations and entities for asynchronous streams of data with non-blocking </a:t>
            </a:r>
            <a:r>
              <a:rPr lang="en-US" sz="2000">
                <a:solidFill>
                  <a:schemeClr val="tx1"/>
                </a:solidFill>
                <a:latin typeface="Arial" panose="020B0604020202020204" pitchFamily="34" charset="0"/>
                <a:cs typeface="Arial" panose="020B0604020202020204" pitchFamily="34" charset="0"/>
              </a:rPr>
              <a:t>backpressure.(command lines do not always have to be performed sequentially)</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With the introduction of backpressure, Reactive Streams allows the subscriber to control the data exchange rate from publishers.</a:t>
            </a:r>
          </a:p>
          <a:p>
            <a:r>
              <a:rPr lang="en-US" sz="2000" dirty="0">
                <a:solidFill>
                  <a:schemeClr val="tx1"/>
                </a:solidFill>
                <a:latin typeface="Arial" panose="020B0604020202020204" pitchFamily="34" charset="0"/>
                <a:cs typeface="Arial" panose="020B0604020202020204" pitchFamily="34" charset="0"/>
              </a:rPr>
              <a:t>It as an interoperability layer</a:t>
            </a:r>
          </a:p>
          <a:p>
            <a:r>
              <a:rPr lang="en-US" sz="2000" dirty="0">
                <a:solidFill>
                  <a:schemeClr val="tx1"/>
                </a:solidFill>
                <a:latin typeface="Arial" panose="020B0604020202020204" pitchFamily="34" charset="0"/>
                <a:cs typeface="Arial" panose="020B0604020202020204" pitchFamily="34" charset="0"/>
              </a:rPr>
              <a:t>Stream ubiquitous, anything can be a stream :users input , data structures ,…</a:t>
            </a:r>
          </a:p>
          <a:p>
            <a:r>
              <a:rPr lang="en-US" sz="2000" dirty="0">
                <a:solidFill>
                  <a:schemeClr val="tx1"/>
                </a:solidFill>
                <a:latin typeface="Arial" panose="020B0604020202020204" pitchFamily="34" charset="0"/>
                <a:cs typeface="Arial" panose="020B0604020202020204" pitchFamily="34" charset="0"/>
              </a:rPr>
              <a:t>On top of that, you are given an amazing toolbox of functions to combine, create and filter any of those streams</a:t>
            </a: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43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4DF-DABA-4856-A545-F1A726FE08E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E1DE4160-ADFB-4585-B8E6-6D4756DAFBF2}"/>
              </a:ext>
            </a:extLst>
          </p:cNvPr>
          <p:cNvPicPr>
            <a:picLocks noGrp="1" noChangeAspect="1"/>
          </p:cNvPicPr>
          <p:nvPr>
            <p:ph idx="1"/>
          </p:nvPr>
        </p:nvPicPr>
        <p:blipFill>
          <a:blip r:embed="rId3"/>
          <a:stretch>
            <a:fillRect/>
          </a:stretch>
        </p:blipFill>
        <p:spPr>
          <a:xfrm>
            <a:off x="677334" y="1410876"/>
            <a:ext cx="6521752" cy="1672049"/>
          </a:xfrm>
          <a:prstGeom prst="rect">
            <a:avLst/>
          </a:prstGeom>
        </p:spPr>
      </p:pic>
      <p:sp>
        <p:nvSpPr>
          <p:cNvPr id="8" name="TextBox 7">
            <a:extLst>
              <a:ext uri="{FF2B5EF4-FFF2-40B4-BE49-F238E27FC236}">
                <a16:creationId xmlns:a16="http://schemas.microsoft.com/office/drawing/2014/main" id="{1C489362-6486-4158-BA41-BD19821671FF}"/>
              </a:ext>
            </a:extLst>
          </p:cNvPr>
          <p:cNvSpPr txBox="1"/>
          <p:nvPr/>
        </p:nvSpPr>
        <p:spPr>
          <a:xfrm>
            <a:off x="1291771" y="5689600"/>
            <a:ext cx="5763116" cy="369332"/>
          </a:xfrm>
          <a:prstGeom prst="rect">
            <a:avLst/>
          </a:prstGeom>
          <a:noFill/>
        </p:spPr>
        <p:txBody>
          <a:bodyPr wrap="none" rtlCol="0">
            <a:spAutoFit/>
          </a:bodyPr>
          <a:lstStyle/>
          <a:p>
            <a:r>
              <a:rPr lang="en-US" b="1" dirty="0"/>
              <a:t>Publisher</a:t>
            </a:r>
            <a:r>
              <a:rPr lang="en-US" dirty="0"/>
              <a:t>: Emits a sequence of events to subscribers.</a:t>
            </a:r>
          </a:p>
        </p:txBody>
      </p:sp>
      <p:pic>
        <p:nvPicPr>
          <p:cNvPr id="11" name="Picture 10">
            <a:extLst>
              <a:ext uri="{FF2B5EF4-FFF2-40B4-BE49-F238E27FC236}">
                <a16:creationId xmlns:a16="http://schemas.microsoft.com/office/drawing/2014/main" id="{CF1BA088-AEE6-4E40-A0A1-46E57254A520}"/>
              </a:ext>
            </a:extLst>
          </p:cNvPr>
          <p:cNvPicPr>
            <a:picLocks noChangeAspect="1"/>
          </p:cNvPicPr>
          <p:nvPr/>
        </p:nvPicPr>
        <p:blipFill>
          <a:blip r:embed="rId4"/>
          <a:stretch>
            <a:fillRect/>
          </a:stretch>
        </p:blipFill>
        <p:spPr>
          <a:xfrm>
            <a:off x="280760" y="3657600"/>
            <a:ext cx="6918325" cy="1553029"/>
          </a:xfrm>
          <a:prstGeom prst="rect">
            <a:avLst/>
          </a:prstGeom>
        </p:spPr>
      </p:pic>
    </p:spTree>
    <p:extLst>
      <p:ext uri="{BB962C8B-B14F-4D97-AF65-F5344CB8AC3E}">
        <p14:creationId xmlns:p14="http://schemas.microsoft.com/office/powerpoint/2010/main" val="125427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4DF-DABA-4856-A545-F1A726FE08E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p>
        </p:txBody>
      </p:sp>
      <p:pic>
        <p:nvPicPr>
          <p:cNvPr id="6" name="Content Placeholder 5">
            <a:extLst>
              <a:ext uri="{FF2B5EF4-FFF2-40B4-BE49-F238E27FC236}">
                <a16:creationId xmlns:a16="http://schemas.microsoft.com/office/drawing/2014/main" id="{FBE04DBB-3F6C-4075-A6B5-A2040005EDE5}"/>
              </a:ext>
            </a:extLst>
          </p:cNvPr>
          <p:cNvPicPr>
            <a:picLocks noGrp="1" noChangeAspect="1"/>
          </p:cNvPicPr>
          <p:nvPr>
            <p:ph idx="1"/>
          </p:nvPr>
        </p:nvPicPr>
        <p:blipFill>
          <a:blip r:embed="rId2"/>
          <a:stretch>
            <a:fillRect/>
          </a:stretch>
        </p:blipFill>
        <p:spPr>
          <a:xfrm>
            <a:off x="677334" y="1592262"/>
            <a:ext cx="7078737" cy="3440567"/>
          </a:xfrm>
          <a:prstGeom prst="rect">
            <a:avLst/>
          </a:prstGeom>
        </p:spPr>
      </p:pic>
    </p:spTree>
    <p:extLst>
      <p:ext uri="{BB962C8B-B14F-4D97-AF65-F5344CB8AC3E}">
        <p14:creationId xmlns:p14="http://schemas.microsoft.com/office/powerpoint/2010/main" val="62462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E7BD-2D00-4831-96D2-23927749348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808303C-AAD9-4207-BD89-1966F7DB1F51}"/>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Subscriber: Receives and processes events emitted by a Publisher.</a:t>
            </a:r>
          </a:p>
          <a:p>
            <a:r>
              <a:rPr lang="en-US" sz="2000" dirty="0" err="1">
                <a:latin typeface="Arial" panose="020B0604020202020204" pitchFamily="34" charset="0"/>
                <a:cs typeface="Arial" panose="020B0604020202020204" pitchFamily="34" charset="0"/>
              </a:rPr>
              <a:t>onNext</a:t>
            </a:r>
            <a:r>
              <a:rPr lang="en-US" sz="2000" dirty="0">
                <a:latin typeface="Arial" panose="020B0604020202020204" pitchFamily="34" charset="0"/>
                <a:cs typeface="Arial" panose="020B0604020202020204" pitchFamily="34" charset="0"/>
              </a:rPr>
              <a:t>(T) receiving notifications on any new values of type T through </a:t>
            </a:r>
          </a:p>
          <a:p>
            <a:r>
              <a:rPr lang="en-US" sz="2000" dirty="0" err="1">
                <a:latin typeface="Arial" panose="020B0604020202020204" pitchFamily="34" charset="0"/>
                <a:cs typeface="Arial" panose="020B0604020202020204" pitchFamily="34" charset="0"/>
              </a:rPr>
              <a:t>onError</a:t>
            </a:r>
            <a:r>
              <a:rPr lang="en-US" sz="2000" dirty="0">
                <a:latin typeface="Arial" panose="020B0604020202020204" pitchFamily="34" charset="0"/>
                <a:cs typeface="Arial" panose="020B0604020202020204" pitchFamily="34" charset="0"/>
              </a:rPr>
              <a:t>() :when the programming error</a:t>
            </a:r>
          </a:p>
          <a:p>
            <a:r>
              <a:rPr lang="en-US" sz="2000" dirty="0" err="1">
                <a:latin typeface="Arial" panose="020B0604020202020204" pitchFamily="34" charset="0"/>
                <a:cs typeface="Arial" panose="020B0604020202020204" pitchFamily="34" charset="0"/>
              </a:rPr>
              <a:t>onComplete</a:t>
            </a:r>
            <a:r>
              <a:rPr lang="en-US" sz="2000" dirty="0">
                <a:latin typeface="Arial" panose="020B0604020202020204" pitchFamily="34" charset="0"/>
                <a:cs typeface="Arial" panose="020B0604020202020204" pitchFamily="34" charset="0"/>
              </a:rPr>
              <a:t>() : when processing is complete	</a:t>
            </a:r>
          </a:p>
        </p:txBody>
      </p:sp>
    </p:spTree>
    <p:extLst>
      <p:ext uri="{BB962C8B-B14F-4D97-AF65-F5344CB8AC3E}">
        <p14:creationId xmlns:p14="http://schemas.microsoft.com/office/powerpoint/2010/main" val="88600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6433-4157-4006-BE2E-900BDF2D53D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105BC9F1-2C70-4E40-9333-E704B495F0C4}"/>
              </a:ext>
            </a:extLst>
          </p:cNvPr>
          <p:cNvPicPr>
            <a:picLocks noGrp="1" noChangeAspect="1"/>
          </p:cNvPicPr>
          <p:nvPr>
            <p:ph idx="1"/>
          </p:nvPr>
        </p:nvPicPr>
        <p:blipFill>
          <a:blip r:embed="rId3"/>
          <a:stretch>
            <a:fillRect/>
          </a:stretch>
        </p:blipFill>
        <p:spPr>
          <a:xfrm>
            <a:off x="677334" y="1730829"/>
            <a:ext cx="6600189" cy="2484777"/>
          </a:xfrm>
          <a:prstGeom prst="rect">
            <a:avLst/>
          </a:prstGeom>
        </p:spPr>
      </p:pic>
      <p:sp>
        <p:nvSpPr>
          <p:cNvPr id="5" name="TextBox 4">
            <a:extLst>
              <a:ext uri="{FF2B5EF4-FFF2-40B4-BE49-F238E27FC236}">
                <a16:creationId xmlns:a16="http://schemas.microsoft.com/office/drawing/2014/main" id="{4434E3CF-C061-46D5-8787-87171ACF93BA}"/>
              </a:ext>
            </a:extLst>
          </p:cNvPr>
          <p:cNvSpPr txBox="1"/>
          <p:nvPr/>
        </p:nvSpPr>
        <p:spPr>
          <a:xfrm>
            <a:off x="677334" y="4927601"/>
            <a:ext cx="8596668"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Subscription</a:t>
            </a:r>
            <a:r>
              <a:rPr lang="en-US" sz="2000" dirty="0">
                <a:latin typeface="Arial" panose="020B0604020202020204" pitchFamily="34" charset="0"/>
                <a:cs typeface="Arial" panose="020B0604020202020204" pitchFamily="34" charset="0"/>
              </a:rPr>
              <a:t>: Defines a one-to-one relationship between a Publisher and a Subscriber.</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Request() : method to request more data</a:t>
            </a:r>
          </a:p>
          <a:p>
            <a:r>
              <a:rPr lang="en-US" sz="2000" dirty="0">
                <a:latin typeface="Arial" panose="020B0604020202020204" pitchFamily="34" charset="0"/>
                <a:cs typeface="Arial" panose="020B0604020202020204" pitchFamily="34" charset="0"/>
              </a:rPr>
              <a:t>Cancel() : method to halt processing</a:t>
            </a:r>
          </a:p>
        </p:txBody>
      </p:sp>
    </p:spTree>
    <p:extLst>
      <p:ext uri="{BB962C8B-B14F-4D97-AF65-F5344CB8AC3E}">
        <p14:creationId xmlns:p14="http://schemas.microsoft.com/office/powerpoint/2010/main" val="352561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4DF-DABA-4856-A545-F1A726FE08E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Streams</a:t>
            </a:r>
            <a:br>
              <a:rPr lang="en-US" b="1" dirty="0">
                <a:latin typeface="Arial" panose="020B0604020202020204" pitchFamily="34" charset="0"/>
                <a:cs typeface="Arial" panose="020B0604020202020204" pitchFamily="34" charset="0"/>
              </a:rPr>
            </a:br>
            <a:endParaRPr lang="en-US" dirty="0"/>
          </a:p>
        </p:txBody>
      </p:sp>
      <p:pic>
        <p:nvPicPr>
          <p:cNvPr id="9" name="Picture 8">
            <a:extLst>
              <a:ext uri="{FF2B5EF4-FFF2-40B4-BE49-F238E27FC236}">
                <a16:creationId xmlns:a16="http://schemas.microsoft.com/office/drawing/2014/main" id="{3A2D2821-EC59-4374-BEF6-5A47AEBAE74A}"/>
              </a:ext>
            </a:extLst>
          </p:cNvPr>
          <p:cNvPicPr>
            <a:picLocks noChangeAspect="1"/>
          </p:cNvPicPr>
          <p:nvPr/>
        </p:nvPicPr>
        <p:blipFill>
          <a:blip r:embed="rId3"/>
          <a:stretch>
            <a:fillRect/>
          </a:stretch>
        </p:blipFill>
        <p:spPr>
          <a:xfrm>
            <a:off x="677334" y="2044700"/>
            <a:ext cx="7958666" cy="1993900"/>
          </a:xfrm>
          <a:prstGeom prst="rect">
            <a:avLst/>
          </a:prstGeom>
        </p:spPr>
      </p:pic>
      <p:sp>
        <p:nvSpPr>
          <p:cNvPr id="12" name="Content Placeholder 11">
            <a:extLst>
              <a:ext uri="{FF2B5EF4-FFF2-40B4-BE49-F238E27FC236}">
                <a16:creationId xmlns:a16="http://schemas.microsoft.com/office/drawing/2014/main" id="{F097BB08-D88F-4BD6-93DE-8FC7381C9B99}"/>
              </a:ext>
            </a:extLst>
          </p:cNvPr>
          <p:cNvSpPr>
            <a:spLocks noGrp="1"/>
          </p:cNvSpPr>
          <p:nvPr>
            <p:ph idx="1"/>
          </p:nvPr>
        </p:nvSpPr>
        <p:spPr>
          <a:xfrm>
            <a:off x="677334" y="4510524"/>
            <a:ext cx="8596668" cy="1629019"/>
          </a:xfrm>
        </p:spPr>
        <p:txBody>
          <a:bodyPr>
            <a:normAutofit/>
          </a:bodyPr>
          <a:lstStyle/>
          <a:p>
            <a:r>
              <a:rPr lang="en-US" sz="2000" b="1" dirty="0">
                <a:latin typeface="Arial" panose="020B0604020202020204" pitchFamily="34" charset="0"/>
                <a:cs typeface="Arial" panose="020B0604020202020204" pitchFamily="34" charset="0"/>
              </a:rPr>
              <a:t>Processor</a:t>
            </a:r>
            <a:r>
              <a:rPr lang="en-US" sz="2000" dirty="0">
                <a:latin typeface="Arial" panose="020B0604020202020204" pitchFamily="34" charset="0"/>
                <a:cs typeface="Arial" panose="020B0604020202020204" pitchFamily="34" charset="0"/>
              </a:rPr>
              <a:t>: Represents a processing stage consisting of both a Subscriber and a Publisher and obeys the contracts of both.</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36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8276E-ACE5-4C63-8BF0-7B36797C51BB}"/>
              </a:ext>
            </a:extLst>
          </p:cNvPr>
          <p:cNvSpPr>
            <a:spLocks noGrp="1"/>
          </p:cNvSpPr>
          <p:nvPr>
            <p:ph idx="1"/>
          </p:nvPr>
        </p:nvSpPr>
        <p:spPr>
          <a:xfrm>
            <a:off x="677334" y="1488613"/>
            <a:ext cx="8596668" cy="4518487"/>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Introduce Reactive Programming</a:t>
            </a:r>
          </a:p>
          <a:p>
            <a:r>
              <a:rPr lang="en-US" sz="2000" b="1" dirty="0">
                <a:solidFill>
                  <a:schemeClr val="tx1"/>
                </a:solidFill>
                <a:latin typeface="Arial" panose="020B0604020202020204" pitchFamily="34" charset="0"/>
                <a:cs typeface="Arial" panose="020B0604020202020204" pitchFamily="34" charset="0"/>
              </a:rPr>
              <a:t>When to use</a:t>
            </a:r>
          </a:p>
          <a:p>
            <a:r>
              <a:rPr lang="en-US" sz="2000" b="1" dirty="0">
                <a:solidFill>
                  <a:schemeClr val="tx1"/>
                </a:solidFill>
                <a:latin typeface="Arial" panose="020B0604020202020204" pitchFamily="34" charset="0"/>
                <a:cs typeface="Arial" panose="020B0604020202020204" pitchFamily="34" charset="0"/>
              </a:rPr>
              <a:t>Java 8 Streams Examples Stream Creation</a:t>
            </a:r>
          </a:p>
          <a:p>
            <a:r>
              <a:rPr lang="en-US" sz="2000" b="1" dirty="0">
                <a:solidFill>
                  <a:schemeClr val="tx1"/>
                </a:solidFill>
                <a:latin typeface="Arial" panose="020B0604020202020204" pitchFamily="34" charset="0"/>
                <a:cs typeface="Arial" panose="020B0604020202020204" pitchFamily="34" charset="0"/>
              </a:rPr>
              <a:t>Functional programming</a:t>
            </a:r>
          </a:p>
          <a:p>
            <a:r>
              <a:rPr lang="en-US" sz="2000" b="1" dirty="0">
                <a:solidFill>
                  <a:schemeClr val="tx1"/>
                </a:solidFill>
                <a:latin typeface="Arial" panose="020B0604020202020204" pitchFamily="34" charset="0"/>
                <a:cs typeface="Arial" panose="020B0604020202020204" pitchFamily="34" charset="0"/>
              </a:rPr>
              <a:t>Reactive Streams</a:t>
            </a:r>
          </a:p>
          <a:p>
            <a:r>
              <a:rPr lang="en-US" sz="2000" b="1" dirty="0">
                <a:solidFill>
                  <a:schemeClr val="tx1"/>
                </a:solidFill>
                <a:latin typeface="Arial" panose="020B0604020202020204" pitchFamily="34" charset="0"/>
                <a:cs typeface="Arial" panose="020B0604020202020204" pitchFamily="34" charset="0"/>
              </a:rPr>
              <a:t>Spring 5 Offerings for Reactive Programming</a:t>
            </a:r>
          </a:p>
          <a:p>
            <a:r>
              <a:rPr lang="en-US" sz="2000" b="1" dirty="0">
                <a:solidFill>
                  <a:schemeClr val="tx1"/>
                </a:solidFill>
                <a:latin typeface="Arial" panose="020B0604020202020204" pitchFamily="34" charset="0"/>
                <a:cs typeface="Arial" panose="020B0604020202020204" pitchFamily="34" charset="0"/>
              </a:rPr>
              <a:t>Reactor</a:t>
            </a:r>
          </a:p>
          <a:p>
            <a:r>
              <a:rPr lang="en-US" sz="2000" b="1" dirty="0">
                <a:solidFill>
                  <a:schemeClr val="tx1"/>
                </a:solidFill>
                <a:latin typeface="Arial" panose="020B0604020202020204" pitchFamily="34" charset="0"/>
                <a:cs typeface="Arial" panose="020B0604020202020204" pitchFamily="34" charset="0"/>
              </a:rPr>
              <a:t>Spring Web Reactive vs. Spring Web MVC</a:t>
            </a:r>
          </a:p>
          <a:p>
            <a:r>
              <a:rPr lang="en-US" sz="2000" b="1" dirty="0">
                <a:solidFill>
                  <a:schemeClr val="tx1"/>
                </a:solidFill>
                <a:latin typeface="Arial" panose="020B0604020202020204" pitchFamily="34" charset="0"/>
                <a:cs typeface="Arial" panose="020B0604020202020204" pitchFamily="34" charset="0"/>
              </a:rPr>
              <a:t>Create reactive and MongoDB example</a:t>
            </a:r>
            <a:br>
              <a:rPr lang="en-US" sz="2000" b="1" dirty="0">
                <a:solidFill>
                  <a:schemeClr val="tx1"/>
                </a:solidFill>
                <a:latin typeface="Arial" panose="020B0604020202020204" pitchFamily="34" charset="0"/>
                <a:cs typeface="Arial" panose="020B0604020202020204" pitchFamily="34" charset="0"/>
              </a:rPr>
            </a:br>
            <a:br>
              <a:rPr lang="en-US" sz="2000" b="1" dirty="0">
                <a:solidFill>
                  <a:schemeClr val="tx1"/>
                </a:solidFill>
                <a:latin typeface="Arial" panose="020B0604020202020204" pitchFamily="34" charset="0"/>
                <a:cs typeface="Arial" panose="020B0604020202020204" pitchFamily="34" charset="0"/>
              </a:rPr>
            </a:br>
            <a:br>
              <a:rPr lang="en-US" sz="2000" b="1" dirty="0">
                <a:solidFill>
                  <a:schemeClr val="tx1"/>
                </a:solidFill>
                <a:latin typeface="Arial" panose="020B0604020202020204" pitchFamily="34" charset="0"/>
                <a:cs typeface="Arial" panose="020B0604020202020204" pitchFamily="34" charset="0"/>
              </a:rPr>
            </a:br>
            <a:br>
              <a:rPr lang="en-US"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72D0358-A88A-4108-820D-07B2FBEBAA4A}"/>
              </a:ext>
            </a:extLst>
          </p:cNvPr>
          <p:cNvSpPr>
            <a:spLocks noGrp="1" noChangeArrowheads="1"/>
          </p:cNvSpPr>
          <p:nvPr>
            <p:ph type="title"/>
          </p:nvPr>
        </p:nvSpPr>
        <p:spPr bwMode="auto">
          <a:xfrm>
            <a:off x="677334" y="620082"/>
            <a:ext cx="7392609" cy="5539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rPr>
              <a:t>Category</a:t>
            </a:r>
          </a:p>
        </p:txBody>
      </p:sp>
    </p:spTree>
    <p:extLst>
      <p:ext uri="{BB962C8B-B14F-4D97-AF65-F5344CB8AC3E}">
        <p14:creationId xmlns:p14="http://schemas.microsoft.com/office/powerpoint/2010/main" val="254852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ABF3-7194-4142-A0BD-8DA54FC9488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4 Rule</a:t>
            </a:r>
          </a:p>
        </p:txBody>
      </p:sp>
      <p:sp>
        <p:nvSpPr>
          <p:cNvPr id="3" name="Content Placeholder 2">
            <a:extLst>
              <a:ext uri="{FF2B5EF4-FFF2-40B4-BE49-F238E27FC236}">
                <a16:creationId xmlns:a16="http://schemas.microsoft.com/office/drawing/2014/main" id="{B0ED29C6-295E-4B03-8740-A39EBEFA3D4B}"/>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The first is the reaction. It needs to quickly react to all users.</a:t>
            </a:r>
          </a:p>
          <a:p>
            <a:r>
              <a:rPr lang="en-US" sz="2000" dirty="0">
                <a:solidFill>
                  <a:schemeClr val="tx1"/>
                </a:solidFill>
                <a:latin typeface="Arial" panose="020B0604020202020204" pitchFamily="34" charset="0"/>
                <a:cs typeface="Arial" panose="020B0604020202020204" pitchFamily="34" charset="0"/>
              </a:rPr>
              <a:t>The second is flexible. This means that it must apply appropriate design and architecture principles to ensure it meets all conditions.</a:t>
            </a:r>
          </a:p>
          <a:p>
            <a:r>
              <a:rPr lang="en-US" sz="2000" dirty="0">
                <a:solidFill>
                  <a:schemeClr val="tx1"/>
                </a:solidFill>
                <a:latin typeface="Arial" panose="020B0604020202020204" pitchFamily="34" charset="0"/>
                <a:cs typeface="Arial" panose="020B0604020202020204" pitchFamily="34" charset="0"/>
              </a:rPr>
              <a:t>The third is expandable. It needs to be easily upgraded as required to ensure it meets the conditions of large loads</a:t>
            </a:r>
          </a:p>
          <a:p>
            <a:r>
              <a:rPr lang="en-US" sz="2000" dirty="0">
                <a:solidFill>
                  <a:schemeClr val="tx1"/>
                </a:solidFill>
                <a:latin typeface="Arial" panose="020B0604020202020204" pitchFamily="34" charset="0"/>
                <a:cs typeface="Arial" panose="020B0604020202020204" pitchFamily="34" charset="0"/>
              </a:rPr>
              <a:t>Finally, the foundation of a scalable, flexible and responsive system is message-driven (architecture-oriented) architecture.</a:t>
            </a:r>
          </a:p>
        </p:txBody>
      </p:sp>
    </p:spTree>
    <p:extLst>
      <p:ext uri="{BB962C8B-B14F-4D97-AF65-F5344CB8AC3E}">
        <p14:creationId xmlns:p14="http://schemas.microsoft.com/office/powerpoint/2010/main" val="294336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A918-F76B-4678-9F69-1A45C99FDF59}"/>
              </a:ext>
            </a:extLst>
          </p:cNvPr>
          <p:cNvSpPr>
            <a:spLocks noGrp="1"/>
          </p:cNvSpPr>
          <p:nvPr>
            <p:ph type="title"/>
          </p:nvPr>
        </p:nvSpPr>
        <p:spPr/>
        <p:txBody>
          <a:bodyPr>
            <a:noAutofit/>
          </a:bodyPr>
          <a:lstStyle/>
          <a:p>
            <a:r>
              <a:rPr lang="en-US" b="1" dirty="0">
                <a:latin typeface="Arial" panose="020B0604020202020204" pitchFamily="34" charset="0"/>
                <a:cs typeface="Arial" panose="020B0604020202020204" pitchFamily="34" charset="0"/>
              </a:rPr>
              <a:t>Spring 5 Offerings for Reactive Programming</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96767D9-8A1B-4208-977B-886ED33C54DC}"/>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Both the Spring-Web-Reactive module and Spring MVC support the same @Controller programming, but Spring-Web-Reactive additionally executes on a Reactive and non-blocking engine.</a:t>
            </a:r>
          </a:p>
          <a:p>
            <a:r>
              <a:rPr lang="en-US" sz="2000" dirty="0">
                <a:solidFill>
                  <a:schemeClr val="tx1"/>
                </a:solidFill>
                <a:latin typeface="Arial" panose="020B0604020202020204" pitchFamily="34" charset="0"/>
                <a:cs typeface="Arial" panose="020B0604020202020204" pitchFamily="34" charset="0"/>
              </a:rPr>
              <a:t>The Spring-Web-Reactive module and Spring MVC share many common algorithms, but the Spring-Web-Reactive module has redefined many of the Spring MVC contracts, such as </a:t>
            </a:r>
            <a:r>
              <a:rPr lang="en-US" sz="2000" dirty="0" err="1">
                <a:solidFill>
                  <a:schemeClr val="tx1"/>
                </a:solidFill>
                <a:latin typeface="Arial" panose="020B0604020202020204" pitchFamily="34" charset="0"/>
                <a:cs typeface="Arial" panose="020B0604020202020204" pitchFamily="34" charset="0"/>
              </a:rPr>
              <a:t>HandlerMapping</a:t>
            </a:r>
            <a:r>
              <a:rPr lang="en-US" sz="2000" dirty="0">
                <a:solidFill>
                  <a:schemeClr val="tx1"/>
                </a:solidFill>
                <a:latin typeface="Arial" panose="020B0604020202020204" pitchFamily="34" charset="0"/>
                <a:cs typeface="Arial" panose="020B0604020202020204" pitchFamily="34" charset="0"/>
              </a:rPr>
              <a:t> and </a:t>
            </a:r>
            <a:r>
              <a:rPr lang="en-US" sz="2000" dirty="0" err="1">
                <a:solidFill>
                  <a:schemeClr val="tx1"/>
                </a:solidFill>
                <a:latin typeface="Arial" panose="020B0604020202020204" pitchFamily="34" charset="0"/>
                <a:cs typeface="Arial" panose="020B0604020202020204" pitchFamily="34" charset="0"/>
              </a:rPr>
              <a:t>HandlerAdapter</a:t>
            </a:r>
            <a:r>
              <a:rPr lang="en-US" sz="2000" dirty="0">
                <a:solidFill>
                  <a:schemeClr val="tx1"/>
                </a:solidFill>
                <a:latin typeface="Arial" panose="020B0604020202020204" pitchFamily="34" charset="0"/>
                <a:cs typeface="Arial" panose="020B0604020202020204" pitchFamily="34" charset="0"/>
              </a:rPr>
              <a:t>, to make them asynchronous and non-blocking as well as enabling reactive HTTP request and response (in the form of </a:t>
            </a:r>
            <a:r>
              <a:rPr lang="en-US" sz="2000" dirty="0" err="1">
                <a:solidFill>
                  <a:schemeClr val="tx1"/>
                </a:solidFill>
                <a:latin typeface="Arial" panose="020B0604020202020204" pitchFamily="34" charset="0"/>
                <a:cs typeface="Arial" panose="020B0604020202020204" pitchFamily="34" charset="0"/>
              </a:rPr>
              <a:t>RouterFunction</a:t>
            </a:r>
            <a:r>
              <a:rPr lang="en-US" sz="2000" dirty="0">
                <a:solidFill>
                  <a:schemeClr val="tx1"/>
                </a:solidFill>
                <a:latin typeface="Arial" panose="020B0604020202020204" pitchFamily="34" charset="0"/>
                <a:cs typeface="Arial" panose="020B0604020202020204" pitchFamily="34" charset="0"/>
              </a:rPr>
              <a:t> and </a:t>
            </a:r>
            <a:r>
              <a:rPr lang="en-US" sz="2000" dirty="0" err="1">
                <a:solidFill>
                  <a:schemeClr val="tx1"/>
                </a:solidFill>
                <a:latin typeface="Arial" panose="020B0604020202020204" pitchFamily="34" charset="0"/>
                <a:cs typeface="Arial" panose="020B0604020202020204" pitchFamily="34" charset="0"/>
              </a:rPr>
              <a:t>HandlerFunction</a:t>
            </a:r>
            <a:r>
              <a:rPr lang="en-US" sz="2000" dirty="0">
                <a:solidFill>
                  <a:schemeClr val="tx1"/>
                </a:solidFill>
                <a:latin typeface="Arial" panose="020B0604020202020204" pitchFamily="34" charset="0"/>
                <a:cs typeface="Arial" panose="020B0604020202020204" pitchFamily="34" charset="0"/>
              </a:rPr>
              <a:t>).</a:t>
            </a: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63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F136-64A6-4A92-B1DD-36CCBFE01DC4}"/>
              </a:ext>
            </a:extLst>
          </p:cNvPr>
          <p:cNvSpPr>
            <a:spLocks noGrp="1"/>
          </p:cNvSpPr>
          <p:nvPr>
            <p:ph type="title"/>
          </p:nvPr>
        </p:nvSpPr>
        <p:spPr/>
        <p:txBody>
          <a:bodyPr>
            <a:noAutofit/>
          </a:bodyPr>
          <a:lstStyle/>
          <a:p>
            <a:r>
              <a:rPr lang="en-US" b="1" dirty="0">
                <a:latin typeface="Arial" panose="020B0604020202020204" pitchFamily="34" charset="0"/>
                <a:cs typeface="Arial" panose="020B0604020202020204" pitchFamily="34" charset="0"/>
              </a:rPr>
              <a:t>Spring 5 Offerings for Reactive Programming</a:t>
            </a:r>
            <a:br>
              <a:rPr lang="en-US" b="1"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75AD9A8D-08C6-4CED-B693-43E41C8810ED}"/>
              </a:ext>
            </a:extLst>
          </p:cNvPr>
          <p:cNvPicPr>
            <a:picLocks noGrp="1" noChangeAspect="1"/>
          </p:cNvPicPr>
          <p:nvPr>
            <p:ph idx="1"/>
          </p:nvPr>
        </p:nvPicPr>
        <p:blipFill>
          <a:blip r:embed="rId2"/>
          <a:stretch>
            <a:fillRect/>
          </a:stretch>
        </p:blipFill>
        <p:spPr>
          <a:xfrm>
            <a:off x="677334" y="2100262"/>
            <a:ext cx="8307009" cy="3139395"/>
          </a:xfrm>
          <a:prstGeom prst="rect">
            <a:avLst/>
          </a:prstGeom>
        </p:spPr>
      </p:pic>
      <p:sp>
        <p:nvSpPr>
          <p:cNvPr id="5" name="TextBox 4">
            <a:extLst>
              <a:ext uri="{FF2B5EF4-FFF2-40B4-BE49-F238E27FC236}">
                <a16:creationId xmlns:a16="http://schemas.microsoft.com/office/drawing/2014/main" id="{2235768D-14F3-457B-BF86-7498626BBC78}"/>
              </a:ext>
            </a:extLst>
          </p:cNvPr>
          <p:cNvSpPr txBox="1"/>
          <p:nvPr/>
        </p:nvSpPr>
        <p:spPr>
          <a:xfrm>
            <a:off x="2931886" y="5879068"/>
            <a:ext cx="1615442" cy="369332"/>
          </a:xfrm>
          <a:prstGeom prst="rect">
            <a:avLst/>
          </a:prstGeom>
          <a:noFill/>
        </p:spPr>
        <p:txBody>
          <a:bodyPr wrap="none" rtlCol="0">
            <a:spAutoFit/>
          </a:bodyPr>
          <a:lstStyle/>
          <a:p>
            <a:r>
              <a:rPr lang="en-US" dirty="0"/>
              <a:t>HTTP Request</a:t>
            </a:r>
          </a:p>
        </p:txBody>
      </p:sp>
    </p:spTree>
    <p:extLst>
      <p:ext uri="{BB962C8B-B14F-4D97-AF65-F5344CB8AC3E}">
        <p14:creationId xmlns:p14="http://schemas.microsoft.com/office/powerpoint/2010/main" val="121921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97CC-0A40-4738-93F9-D4510947F357}"/>
              </a:ext>
            </a:extLst>
          </p:cNvPr>
          <p:cNvSpPr>
            <a:spLocks noGrp="1"/>
          </p:cNvSpPr>
          <p:nvPr>
            <p:ph type="title"/>
          </p:nvPr>
        </p:nvSpPr>
        <p:spPr>
          <a:xfrm>
            <a:off x="638629" y="609600"/>
            <a:ext cx="8635373" cy="1320800"/>
          </a:xfrm>
        </p:spPr>
        <p:txBody>
          <a:bodyPr>
            <a:noAutofit/>
          </a:bodyPr>
          <a:lstStyle/>
          <a:p>
            <a:r>
              <a:rPr lang="en-US" b="1" dirty="0">
                <a:latin typeface="Arial" panose="020B0604020202020204" pitchFamily="34" charset="0"/>
                <a:cs typeface="Arial" panose="020B0604020202020204" pitchFamily="34" charset="0"/>
              </a:rPr>
              <a:t>Spring 5 Offerings for Reactive Programming</a:t>
            </a:r>
            <a:br>
              <a:rPr lang="en-US" b="1" dirty="0">
                <a:latin typeface="Arial" panose="020B0604020202020204" pitchFamily="34" charset="0"/>
                <a:cs typeface="Arial" panose="020B0604020202020204" pitchFamily="34" charset="0"/>
              </a:rPr>
            </a:br>
            <a:endParaRPr lang="en-US" dirty="0"/>
          </a:p>
        </p:txBody>
      </p:sp>
      <p:sp>
        <p:nvSpPr>
          <p:cNvPr id="4" name="Rectangle 1">
            <a:extLst>
              <a:ext uri="{FF2B5EF4-FFF2-40B4-BE49-F238E27FC236}">
                <a16:creationId xmlns:a16="http://schemas.microsoft.com/office/drawing/2014/main" id="{1660A41C-CCB9-4E4A-92AC-546CBE8D9FF3}"/>
              </a:ext>
            </a:extLst>
          </p:cNvPr>
          <p:cNvSpPr>
            <a:spLocks noGrp="1" noChangeArrowheads="1"/>
          </p:cNvSpPr>
          <p:nvPr>
            <p:ph idx="1"/>
          </p:nvPr>
        </p:nvSpPr>
        <p:spPr bwMode="auto">
          <a:xfrm>
            <a:off x="638629" y="2413337"/>
            <a:ext cx="842249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635"/>
                </a:solidFill>
                <a:effectLst/>
                <a:cs typeface="Arial" panose="020B0604020202020204" pitchFamily="34" charset="0"/>
              </a:rPr>
              <a:t>ServerResponse</a:t>
            </a:r>
            <a:r>
              <a:rPr kumimoji="0" lang="en-US" altLang="en-US" sz="2000" b="0" i="0" u="none" strike="noStrike" cap="none" normalizeH="0" baseline="0" dirty="0">
                <a:ln>
                  <a:noFill/>
                </a:ln>
                <a:solidFill>
                  <a:srgbClr val="222635"/>
                </a:solidFill>
                <a:effectLst/>
                <a:cs typeface="Arial" panose="020B0604020202020204" pitchFamily="34" charset="0"/>
              </a:rPr>
              <a:t> has a lot of useful default methods in it like </a:t>
            </a:r>
            <a:r>
              <a:rPr kumimoji="0" lang="en-US" altLang="en-US" sz="2000" b="0" i="0" u="none" strike="noStrike" cap="none" normalizeH="0" baseline="0" dirty="0" err="1">
                <a:ln>
                  <a:noFill/>
                </a:ln>
                <a:solidFill>
                  <a:srgbClr val="000000"/>
                </a:solidFill>
                <a:effectLst/>
                <a:cs typeface="Arial" panose="020B0604020202020204" pitchFamily="34" charset="0"/>
              </a:rPr>
              <a:t>notFound</a:t>
            </a:r>
            <a:r>
              <a:rPr kumimoji="0" lang="en-US" altLang="en-US" sz="2000" b="0" i="0" u="none" strike="noStrike" cap="none" normalizeH="0" baseline="0" dirty="0">
                <a:ln>
                  <a:noFill/>
                </a:ln>
                <a:solidFill>
                  <a:srgbClr val="000000"/>
                </a:solidFill>
                <a:effectLst/>
                <a:cs typeface="Arial" panose="020B0604020202020204" pitchFamily="34" charset="0"/>
              </a:rPr>
              <a:t>() </a:t>
            </a:r>
            <a:r>
              <a:rPr kumimoji="0" lang="en-US" altLang="en-US" sz="2000" b="0" i="0" u="none" strike="noStrike" cap="none" normalizeH="0" baseline="0" dirty="0">
                <a:ln>
                  <a:noFill/>
                </a:ln>
                <a:solidFill>
                  <a:srgbClr val="222635"/>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ok() </a:t>
            </a:r>
            <a:r>
              <a:rPr kumimoji="0" lang="en-US" altLang="en-US" sz="2000" b="0" i="0" u="none" strike="noStrike" cap="none" normalizeH="0" baseline="0" dirty="0">
                <a:ln>
                  <a:noFill/>
                </a:ln>
                <a:solidFill>
                  <a:srgbClr val="222635"/>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accepted() </a:t>
            </a:r>
            <a:r>
              <a:rPr kumimoji="0" lang="en-US" altLang="en-US" sz="2000" b="0" i="0" u="none" strike="noStrike" cap="none" normalizeH="0" baseline="0" dirty="0">
                <a:ln>
                  <a:noFill/>
                </a:ln>
                <a:solidFill>
                  <a:srgbClr val="222635"/>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created()</a:t>
            </a:r>
            <a:r>
              <a:rPr kumimoji="0" lang="en-US" altLang="en-US" sz="2000" b="0" i="0" u="none" strike="noStrike" cap="none" normalizeH="0" baseline="0" dirty="0">
                <a:ln>
                  <a:noFill/>
                </a:ln>
                <a:solidFill>
                  <a:srgbClr val="222635"/>
                </a:solidFill>
                <a:effectLst/>
                <a:cs typeface="Arial" panose="020B0604020202020204" pitchFamily="34" charset="0"/>
              </a:rPr>
              <a:t>, etc., which can be used to create different types of responses.</a:t>
            </a:r>
            <a:r>
              <a:rPr kumimoji="0" lang="en-US" altLang="en-US" sz="2000" b="0" i="0" u="none" strike="noStrike" cap="none" normalizeH="0" baseline="0" dirty="0">
                <a:ln>
                  <a:noFill/>
                </a:ln>
                <a:solidFill>
                  <a:schemeClr val="tx1"/>
                </a:solidFill>
                <a:effectLst/>
                <a:cs typeface="Arial" panose="020B0604020202020204" pitchFamily="34" charset="0"/>
              </a:rPr>
              <a:t> </a:t>
            </a:r>
          </a:p>
        </p:txBody>
      </p:sp>
      <p:sp>
        <p:nvSpPr>
          <p:cNvPr id="5" name="Content Placeholder 2">
            <a:extLst>
              <a:ext uri="{FF2B5EF4-FFF2-40B4-BE49-F238E27FC236}">
                <a16:creationId xmlns:a16="http://schemas.microsoft.com/office/drawing/2014/main" id="{658E99C2-FEB5-4458-AFB5-7E670A20BE8D}"/>
              </a:ext>
            </a:extLst>
          </p:cNvPr>
          <p:cNvSpPr txBox="1">
            <a:spLocks/>
          </p:cNvSpPr>
          <p:nvPr/>
        </p:nvSpPr>
        <p:spPr>
          <a:xfrm>
            <a:off x="638630" y="4387152"/>
            <a:ext cx="8422494" cy="18612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err="1">
                <a:solidFill>
                  <a:schemeClr val="tx1"/>
                </a:solidFill>
                <a:latin typeface="Arial" panose="020B0604020202020204" pitchFamily="34" charset="0"/>
                <a:cs typeface="Arial" panose="020B0604020202020204" pitchFamily="34" charset="0"/>
              </a:rPr>
              <a:t>UserRepository.getUsers</a:t>
            </a:r>
            <a:r>
              <a:rPr lang="en-US" sz="2000" dirty="0">
                <a:solidFill>
                  <a:schemeClr val="tx1"/>
                </a:solidFill>
                <a:latin typeface="Arial" panose="020B0604020202020204" pitchFamily="34" charset="0"/>
                <a:cs typeface="Arial" panose="020B0604020202020204" pitchFamily="34" charset="0"/>
              </a:rPr>
              <a:t>() returns a Flux&lt;User&gt; and </a:t>
            </a:r>
            <a:r>
              <a:rPr lang="en-US" sz="2000" dirty="0" err="1">
                <a:solidFill>
                  <a:schemeClr val="tx1"/>
                </a:solidFill>
                <a:latin typeface="Arial" panose="020B0604020202020204" pitchFamily="34" charset="0"/>
                <a:cs typeface="Arial" panose="020B0604020202020204" pitchFamily="34" charset="0"/>
              </a:rPr>
              <a:t>ServerResponse.ok</a:t>
            </a:r>
            <a:r>
              <a:rPr lang="en-US" sz="2000" dirty="0">
                <a:solidFill>
                  <a:schemeClr val="tx1"/>
                </a:solidFill>
                <a:latin typeface="Arial" panose="020B0604020202020204" pitchFamily="34" charset="0"/>
                <a:cs typeface="Arial" panose="020B0604020202020204" pitchFamily="34" charset="0"/>
              </a:rPr>
              <a:t>().body (</a:t>
            </a:r>
            <a:r>
              <a:rPr lang="en-US" sz="2000" dirty="0" err="1">
                <a:solidFill>
                  <a:schemeClr val="tx1"/>
                </a:solidFill>
                <a:latin typeface="Arial" panose="020B0604020202020204" pitchFamily="34" charset="0"/>
                <a:cs typeface="Arial" panose="020B0604020202020204" pitchFamily="34" charset="0"/>
              </a:rPr>
              <a:t>UserRepository.getUsers</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User.class</a:t>
            </a:r>
            <a:r>
              <a:rPr lang="en-US" sz="2000" dirty="0">
                <a:solidFill>
                  <a:schemeClr val="tx1"/>
                </a:solidFill>
                <a:latin typeface="Arial" panose="020B0604020202020204" pitchFamily="34" charset="0"/>
                <a:cs typeface="Arial" panose="020B0604020202020204" pitchFamily="34" charset="0"/>
              </a:rPr>
              <a:t>) transforms this Flux&lt;User&gt; into Mono&lt;</a:t>
            </a:r>
            <a:r>
              <a:rPr lang="en-US" sz="2000" dirty="0" err="1">
                <a:solidFill>
                  <a:schemeClr val="tx1"/>
                </a:solidFill>
                <a:latin typeface="Arial" panose="020B0604020202020204" pitchFamily="34" charset="0"/>
                <a:cs typeface="Arial" panose="020B0604020202020204" pitchFamily="34" charset="0"/>
              </a:rPr>
              <a:t>ServerResponse</a:t>
            </a:r>
            <a:r>
              <a:rPr lang="en-US" sz="2000" dirty="0">
                <a:solidFill>
                  <a:schemeClr val="tx1"/>
                </a:solidFill>
                <a:latin typeface="Arial" panose="020B0604020202020204" pitchFamily="34" charset="0"/>
                <a:cs typeface="Arial" panose="020B0604020202020204" pitchFamily="34" charset="0"/>
              </a:rPr>
              <a:t>&gt;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583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9838-FB03-4DDE-8CFE-2D855377ECE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Spring 5 Offerings for Reactive Programming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2F6BB0-EB31-499A-AC9C-0BFE3DD1C622}"/>
              </a:ext>
            </a:extLst>
          </p:cNvPr>
          <p:cNvSpPr>
            <a:spLocks noGrp="1"/>
          </p:cNvSpPr>
          <p:nvPr>
            <p:ph idx="1"/>
          </p:nvPr>
        </p:nvSpPr>
        <p:spPr>
          <a:xfrm>
            <a:off x="677334" y="2046289"/>
            <a:ext cx="8596668" cy="3880773"/>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HTTP clients (e.g. Reactor, </a:t>
            </a:r>
            <a:r>
              <a:rPr lang="en-US" sz="2000" dirty="0" err="1">
                <a:solidFill>
                  <a:schemeClr val="tx1"/>
                </a:solidFill>
                <a:latin typeface="Arial" panose="020B0604020202020204" pitchFamily="34" charset="0"/>
                <a:cs typeface="Arial" panose="020B0604020202020204" pitchFamily="34" charset="0"/>
              </a:rPr>
              <a:t>Netty</a:t>
            </a:r>
            <a:r>
              <a:rPr lang="en-US" sz="2000" dirty="0">
                <a:solidFill>
                  <a:schemeClr val="tx1"/>
                </a:solidFill>
                <a:latin typeface="Arial" panose="020B0604020202020204" pitchFamily="34" charset="0"/>
                <a:cs typeface="Arial" panose="020B0604020202020204" pitchFamily="34" charset="0"/>
              </a:rPr>
              <a:t>, Undertow) that support Reactive Programming have adapted to a set of reactive </a:t>
            </a:r>
            <a:r>
              <a:rPr lang="en-US" sz="2000" dirty="0" err="1">
                <a:solidFill>
                  <a:schemeClr val="tx1"/>
                </a:solidFill>
                <a:latin typeface="Arial" panose="020B0604020202020204" pitchFamily="34" charset="0"/>
                <a:cs typeface="Arial" panose="020B0604020202020204" pitchFamily="34" charset="0"/>
              </a:rPr>
              <a:t>ClientHttpRequest</a:t>
            </a:r>
            <a:r>
              <a:rPr lang="en-US" sz="2000" dirty="0">
                <a:solidFill>
                  <a:schemeClr val="tx1"/>
                </a:solidFill>
                <a:latin typeface="Arial" panose="020B0604020202020204" pitchFamily="34" charset="0"/>
                <a:cs typeface="Arial" panose="020B0604020202020204" pitchFamily="34" charset="0"/>
              </a:rPr>
              <a:t> and </a:t>
            </a:r>
            <a:r>
              <a:rPr lang="en-US" sz="2000" dirty="0" err="1">
                <a:solidFill>
                  <a:schemeClr val="tx1"/>
                </a:solidFill>
                <a:latin typeface="Arial" panose="020B0604020202020204" pitchFamily="34" charset="0"/>
                <a:cs typeface="Arial" panose="020B0604020202020204" pitchFamily="34" charset="0"/>
              </a:rPr>
              <a:t>ClientHttpResponse</a:t>
            </a:r>
            <a:r>
              <a:rPr lang="en-US" sz="2000" dirty="0">
                <a:solidFill>
                  <a:schemeClr val="tx1"/>
                </a:solidFill>
                <a:latin typeface="Arial" panose="020B0604020202020204" pitchFamily="34" charset="0"/>
                <a:cs typeface="Arial" panose="020B0604020202020204" pitchFamily="34" charset="0"/>
              </a:rPr>
              <a:t> abstractions that expose the request and response body as Flux&lt;</a:t>
            </a:r>
            <a:r>
              <a:rPr lang="en-US" sz="2000" dirty="0" err="1">
                <a:solidFill>
                  <a:schemeClr val="tx1"/>
                </a:solidFill>
                <a:latin typeface="Arial" panose="020B0604020202020204" pitchFamily="34" charset="0"/>
                <a:cs typeface="Arial" panose="020B0604020202020204" pitchFamily="34" charset="0"/>
              </a:rPr>
              <a:t>DataBuffer</a:t>
            </a:r>
            <a:r>
              <a:rPr lang="en-US" sz="2000" dirty="0">
                <a:solidFill>
                  <a:schemeClr val="tx1"/>
                </a:solidFill>
                <a:latin typeface="Arial" panose="020B0604020202020204" pitchFamily="34" charset="0"/>
                <a:cs typeface="Arial" panose="020B0604020202020204" pitchFamily="34" charset="0"/>
              </a:rPr>
              <a:t>&gt; with full backpressure support on the read and write side.</a:t>
            </a:r>
          </a:p>
          <a:p>
            <a:r>
              <a:rPr lang="en-US" sz="2000" dirty="0">
                <a:solidFill>
                  <a:schemeClr val="tx1"/>
                </a:solidFill>
                <a:latin typeface="Arial" panose="020B0604020202020204" pitchFamily="34" charset="0"/>
                <a:cs typeface="Arial" panose="020B0604020202020204" pitchFamily="34" charset="0"/>
              </a:rPr>
              <a:t>Spring 5 Framework introduced </a:t>
            </a:r>
            <a:r>
              <a:rPr lang="en-US" sz="2000" b="1" dirty="0">
                <a:solidFill>
                  <a:schemeClr val="tx1"/>
                </a:solidFill>
                <a:latin typeface="Arial" panose="020B0604020202020204" pitchFamily="34" charset="0"/>
                <a:cs typeface="Arial" panose="020B0604020202020204" pitchFamily="34" charset="0"/>
              </a:rPr>
              <a:t>Reactor</a:t>
            </a:r>
            <a:r>
              <a:rPr lang="en-US" sz="2000" dirty="0">
                <a:solidFill>
                  <a:schemeClr val="tx1"/>
                </a:solidFill>
                <a:latin typeface="Arial" panose="020B0604020202020204" pitchFamily="34" charset="0"/>
                <a:cs typeface="Arial" panose="020B0604020202020204" pitchFamily="34" charset="0"/>
              </a:rPr>
              <a:t> (It is Reactive library in JVM)as an implementation for the Reactive Streams specification.</a:t>
            </a:r>
          </a:p>
          <a:p>
            <a:r>
              <a:rPr lang="en-US" sz="2000" dirty="0">
                <a:solidFill>
                  <a:schemeClr val="tx1"/>
                </a:solidFill>
                <a:latin typeface="Arial" panose="020B0604020202020204" pitchFamily="34" charset="0"/>
                <a:cs typeface="Arial" panose="020B0604020202020204" pitchFamily="34" charset="0"/>
              </a:rPr>
              <a:t>Spring Web Reactive makes use of the Servlet 3.1 offering for non-blocking I/O and runs on Servlet 3.1 containers.</a:t>
            </a: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393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5422-4D39-4EEC-9854-60F60D62CFC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Spring 5 Offerings for Reactive Programming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A438AB-06B4-4BB6-B153-B7C07CC32ACB}"/>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Spring </a:t>
            </a:r>
            <a:r>
              <a:rPr lang="en-US" sz="2000" dirty="0" err="1">
                <a:solidFill>
                  <a:schemeClr val="tx1"/>
                </a:solidFill>
                <a:latin typeface="Arial" panose="020B0604020202020204" pitchFamily="34" charset="0"/>
                <a:cs typeface="Arial" panose="020B0604020202020204" pitchFamily="34" charset="0"/>
              </a:rPr>
              <a:t>WebFlux</a:t>
            </a:r>
            <a:r>
              <a:rPr lang="en-US" sz="2000" dirty="0">
                <a:solidFill>
                  <a:schemeClr val="tx1"/>
                </a:solidFill>
                <a:latin typeface="Arial" panose="020B0604020202020204" pitchFamily="34" charset="0"/>
                <a:cs typeface="Arial" panose="020B0604020202020204" pitchFamily="34" charset="0"/>
              </a:rPr>
              <a:t> provides a choice of two programming models.</a:t>
            </a:r>
          </a:p>
          <a:p>
            <a:pPr lvl="1">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Annotated controllers</a:t>
            </a:r>
            <a:r>
              <a:rPr lang="en-US" sz="2000" dirty="0">
                <a:solidFill>
                  <a:schemeClr val="tx1"/>
                </a:solidFill>
                <a:latin typeface="Arial" panose="020B0604020202020204" pitchFamily="34" charset="0"/>
                <a:cs typeface="Arial" panose="020B0604020202020204" pitchFamily="34" charset="0"/>
              </a:rPr>
              <a:t>: These are the same as Spring MVC with some additional annotations provided by the Spring-Web module. Both Spring MVC and </a:t>
            </a:r>
            <a:r>
              <a:rPr lang="en-US" sz="2000" dirty="0" err="1">
                <a:solidFill>
                  <a:schemeClr val="tx1"/>
                </a:solidFill>
                <a:latin typeface="Arial" panose="020B0604020202020204" pitchFamily="34" charset="0"/>
                <a:cs typeface="Arial" panose="020B0604020202020204" pitchFamily="34" charset="0"/>
              </a:rPr>
              <a:t>WebFlux</a:t>
            </a:r>
            <a:r>
              <a:rPr lang="en-US" sz="2000" dirty="0">
                <a:solidFill>
                  <a:schemeClr val="tx1"/>
                </a:solidFill>
                <a:latin typeface="Arial" panose="020B0604020202020204" pitchFamily="34" charset="0"/>
                <a:cs typeface="Arial" panose="020B0604020202020204" pitchFamily="34" charset="0"/>
              </a:rPr>
              <a:t> controller support Reactive return types. In addition, </a:t>
            </a:r>
            <a:r>
              <a:rPr lang="en-US" sz="2000" dirty="0" err="1">
                <a:solidFill>
                  <a:schemeClr val="tx1"/>
                </a:solidFill>
                <a:latin typeface="Arial" panose="020B0604020202020204" pitchFamily="34" charset="0"/>
                <a:cs typeface="Arial" panose="020B0604020202020204" pitchFamily="34" charset="0"/>
              </a:rPr>
              <a:t>WebFlux</a:t>
            </a:r>
            <a:r>
              <a:rPr lang="en-US" sz="2000" dirty="0">
                <a:solidFill>
                  <a:schemeClr val="tx1"/>
                </a:solidFill>
                <a:latin typeface="Arial" panose="020B0604020202020204" pitchFamily="34" charset="0"/>
                <a:cs typeface="Arial" panose="020B0604020202020204" pitchFamily="34" charset="0"/>
              </a:rPr>
              <a:t> also supports Reactive @</a:t>
            </a:r>
            <a:r>
              <a:rPr lang="en-US" sz="2000" dirty="0" err="1">
                <a:solidFill>
                  <a:schemeClr val="tx1"/>
                </a:solidFill>
                <a:latin typeface="Arial" panose="020B0604020202020204" pitchFamily="34" charset="0"/>
                <a:cs typeface="Arial" panose="020B0604020202020204" pitchFamily="34" charset="0"/>
              </a:rPr>
              <a:t>RequestBody</a:t>
            </a:r>
            <a:r>
              <a:rPr lang="en-US" sz="2000" dirty="0">
                <a:solidFill>
                  <a:schemeClr val="tx1"/>
                </a:solidFill>
                <a:latin typeface="Arial" panose="020B0604020202020204" pitchFamily="34" charset="0"/>
                <a:cs typeface="Arial" panose="020B0604020202020204" pitchFamily="34" charset="0"/>
              </a:rPr>
              <a:t> arguments.</a:t>
            </a:r>
          </a:p>
          <a:p>
            <a:pPr lvl="1">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Functional Programming model</a:t>
            </a:r>
            <a:r>
              <a:rPr lang="en-US" sz="2000" dirty="0">
                <a:solidFill>
                  <a:schemeClr val="tx1"/>
                </a:solidFill>
                <a:latin typeface="Arial" panose="020B0604020202020204" pitchFamily="34" charset="0"/>
                <a:cs typeface="Arial" panose="020B0604020202020204" pitchFamily="34" charset="0"/>
              </a:rPr>
              <a: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 lambda-based, lightweight, small library that exposes utilities to route and handles requests.</a:t>
            </a:r>
          </a:p>
        </p:txBody>
      </p:sp>
    </p:spTree>
    <p:extLst>
      <p:ext uri="{BB962C8B-B14F-4D97-AF65-F5344CB8AC3E}">
        <p14:creationId xmlns:p14="http://schemas.microsoft.com/office/powerpoint/2010/main" val="419698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CA23-0199-4845-B4A6-A72954F5197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Reactor</a:t>
            </a:r>
          </a:p>
        </p:txBody>
      </p:sp>
      <p:sp>
        <p:nvSpPr>
          <p:cNvPr id="3" name="Content Placeholder 2">
            <a:extLst>
              <a:ext uri="{FF2B5EF4-FFF2-40B4-BE49-F238E27FC236}">
                <a16:creationId xmlns:a16="http://schemas.microsoft.com/office/drawing/2014/main" id="{BFECF222-B7FF-46A3-AA27-F4866D0A3793}"/>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Mono and Flux are both reactive streams. They differ in what they express. A Mono is a stream of 0 to 1 element, whereas a Flux is a stream of 0 to N elements.</a:t>
            </a:r>
          </a:p>
          <a:p>
            <a:r>
              <a:rPr lang="en-US" sz="2000" dirty="0">
                <a:solidFill>
                  <a:schemeClr val="tx1"/>
                </a:solidFill>
                <a:latin typeface="Arial" panose="020B0604020202020204" pitchFamily="34" charset="0"/>
                <a:cs typeface="Arial" panose="020B0604020202020204" pitchFamily="34" charset="0"/>
              </a:rPr>
              <a:t>It means that whatever the number of function call you make on the stream, they won’t be executed until you consume it.</a:t>
            </a:r>
          </a:p>
          <a:p>
            <a:r>
              <a:rPr lang="en-US" sz="2000" dirty="0">
                <a:solidFill>
                  <a:schemeClr val="tx1"/>
                </a:solidFill>
                <a:latin typeface="Arial" panose="020B0604020202020204" pitchFamily="34" charset="0"/>
                <a:cs typeface="Arial" panose="020B0604020202020204" pitchFamily="34" charset="0"/>
              </a:rPr>
              <a:t>For Mono and Flux, the method to use to consume them is </a:t>
            </a:r>
            <a:r>
              <a:rPr lang="en-US" sz="2000" b="1" i="1" dirty="0">
                <a:solidFill>
                  <a:schemeClr val="tx1"/>
                </a:solidFill>
                <a:latin typeface="Arial" panose="020B0604020202020204" pitchFamily="34" charset="0"/>
                <a:cs typeface="Arial" panose="020B0604020202020204" pitchFamily="34" charset="0"/>
              </a:rPr>
              <a:t>.subscribe(…)</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3492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6E43-B8FF-45A4-AC8A-A4C0EC04534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Reactor</a:t>
            </a:r>
            <a:endParaRPr lang="en-US" dirty="0"/>
          </a:p>
        </p:txBody>
      </p:sp>
      <p:pic>
        <p:nvPicPr>
          <p:cNvPr id="4" name="Content Placeholder 3">
            <a:extLst>
              <a:ext uri="{FF2B5EF4-FFF2-40B4-BE49-F238E27FC236}">
                <a16:creationId xmlns:a16="http://schemas.microsoft.com/office/drawing/2014/main" id="{6D1952FF-CDA1-4EDC-B6CF-A6C14BD98209}"/>
              </a:ext>
            </a:extLst>
          </p:cNvPr>
          <p:cNvPicPr>
            <a:picLocks noGrp="1" noChangeAspect="1"/>
          </p:cNvPicPr>
          <p:nvPr>
            <p:ph idx="1"/>
          </p:nvPr>
        </p:nvPicPr>
        <p:blipFill>
          <a:blip r:embed="rId2"/>
          <a:stretch>
            <a:fillRect/>
          </a:stretch>
        </p:blipFill>
        <p:spPr>
          <a:xfrm>
            <a:off x="853138" y="1930400"/>
            <a:ext cx="7898976" cy="3881437"/>
          </a:xfrm>
          <a:prstGeom prst="rect">
            <a:avLst/>
          </a:prstGeom>
        </p:spPr>
      </p:pic>
    </p:spTree>
    <p:extLst>
      <p:ext uri="{BB962C8B-B14F-4D97-AF65-F5344CB8AC3E}">
        <p14:creationId xmlns:p14="http://schemas.microsoft.com/office/powerpoint/2010/main" val="4061385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4D20-16D1-4CCF-A43E-843AA5B454B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Reactor</a:t>
            </a:r>
            <a:endParaRPr lang="en-US" dirty="0"/>
          </a:p>
        </p:txBody>
      </p:sp>
      <p:pic>
        <p:nvPicPr>
          <p:cNvPr id="4" name="Content Placeholder 3">
            <a:extLst>
              <a:ext uri="{FF2B5EF4-FFF2-40B4-BE49-F238E27FC236}">
                <a16:creationId xmlns:a16="http://schemas.microsoft.com/office/drawing/2014/main" id="{0D76C2B8-8ABC-482F-8E8F-C737291479DF}"/>
              </a:ext>
            </a:extLst>
          </p:cNvPr>
          <p:cNvPicPr>
            <a:picLocks noGrp="1" noChangeAspect="1"/>
          </p:cNvPicPr>
          <p:nvPr>
            <p:ph idx="1"/>
          </p:nvPr>
        </p:nvPicPr>
        <p:blipFill>
          <a:blip r:embed="rId2"/>
          <a:stretch>
            <a:fillRect/>
          </a:stretch>
        </p:blipFill>
        <p:spPr>
          <a:xfrm>
            <a:off x="677334" y="1809749"/>
            <a:ext cx="7682895" cy="1919287"/>
          </a:xfrm>
          <a:prstGeom prst="rect">
            <a:avLst/>
          </a:prstGeom>
        </p:spPr>
      </p:pic>
      <p:pic>
        <p:nvPicPr>
          <p:cNvPr id="5" name="Picture 4">
            <a:extLst>
              <a:ext uri="{FF2B5EF4-FFF2-40B4-BE49-F238E27FC236}">
                <a16:creationId xmlns:a16="http://schemas.microsoft.com/office/drawing/2014/main" id="{4FFBCBEE-1E5C-4166-92DC-60C438F3F0FB}"/>
              </a:ext>
            </a:extLst>
          </p:cNvPr>
          <p:cNvPicPr>
            <a:picLocks noChangeAspect="1"/>
          </p:cNvPicPr>
          <p:nvPr/>
        </p:nvPicPr>
        <p:blipFill>
          <a:blip r:embed="rId3"/>
          <a:stretch>
            <a:fillRect/>
          </a:stretch>
        </p:blipFill>
        <p:spPr>
          <a:xfrm>
            <a:off x="677334" y="3729037"/>
            <a:ext cx="7682894" cy="2294392"/>
          </a:xfrm>
          <a:prstGeom prst="rect">
            <a:avLst/>
          </a:prstGeom>
        </p:spPr>
      </p:pic>
    </p:spTree>
    <p:extLst>
      <p:ext uri="{BB962C8B-B14F-4D97-AF65-F5344CB8AC3E}">
        <p14:creationId xmlns:p14="http://schemas.microsoft.com/office/powerpoint/2010/main" val="954178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D2AA-EEC1-41DF-BC6C-1CCB8EF17F7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Reactor</a:t>
            </a:r>
            <a:endParaRPr lang="en-US" dirty="0"/>
          </a:p>
        </p:txBody>
      </p:sp>
      <p:pic>
        <p:nvPicPr>
          <p:cNvPr id="4" name="Content Placeholder 3">
            <a:extLst>
              <a:ext uri="{FF2B5EF4-FFF2-40B4-BE49-F238E27FC236}">
                <a16:creationId xmlns:a16="http://schemas.microsoft.com/office/drawing/2014/main" id="{CFB0776D-7979-49FF-8DB6-083C26D41929}"/>
              </a:ext>
            </a:extLst>
          </p:cNvPr>
          <p:cNvPicPr>
            <a:picLocks noGrp="1" noChangeAspect="1"/>
          </p:cNvPicPr>
          <p:nvPr>
            <p:ph idx="1"/>
          </p:nvPr>
        </p:nvPicPr>
        <p:blipFill>
          <a:blip r:embed="rId2"/>
          <a:stretch>
            <a:fillRect/>
          </a:stretch>
        </p:blipFill>
        <p:spPr>
          <a:xfrm>
            <a:off x="677334" y="2049576"/>
            <a:ext cx="7800975" cy="3609975"/>
          </a:xfrm>
          <a:prstGeom prst="rect">
            <a:avLst/>
          </a:prstGeom>
        </p:spPr>
      </p:pic>
    </p:spTree>
    <p:extLst>
      <p:ext uri="{BB962C8B-B14F-4D97-AF65-F5344CB8AC3E}">
        <p14:creationId xmlns:p14="http://schemas.microsoft.com/office/powerpoint/2010/main" val="292398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FAE7-14D2-455B-AFE3-676CA06B90D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Introduce Reactive Programming</a:t>
            </a:r>
          </a:p>
        </p:txBody>
      </p:sp>
      <p:sp>
        <p:nvSpPr>
          <p:cNvPr id="3" name="Content Placeholder 2">
            <a:extLst>
              <a:ext uri="{FF2B5EF4-FFF2-40B4-BE49-F238E27FC236}">
                <a16:creationId xmlns:a16="http://schemas.microsoft.com/office/drawing/2014/main" id="{C090EC41-5C64-4045-96E2-29CA9C90C302}"/>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The fact that Spring 5 has incorporated Reactive Systems into its core framework has shown the paradigm shift toward functional programming.</a:t>
            </a:r>
          </a:p>
          <a:p>
            <a:r>
              <a:rPr lang="en-US" dirty="0">
                <a:solidFill>
                  <a:schemeClr val="tx1"/>
                </a:solidFill>
                <a:latin typeface="Arial" panose="020B0604020202020204" pitchFamily="34" charset="0"/>
                <a:cs typeface="Arial" panose="020B0604020202020204" pitchFamily="34" charset="0"/>
              </a:rPr>
              <a:t>Reactive programming is a programing method that allows the development of structured applications around asynchronous data stream</a:t>
            </a:r>
          </a:p>
          <a:p>
            <a:r>
              <a:rPr lang="en-US" dirty="0">
                <a:solidFill>
                  <a:schemeClr val="tx1"/>
                </a:solidFill>
                <a:latin typeface="Arial" panose="020B0604020202020204" pitchFamily="34" charset="0"/>
                <a:cs typeface="Arial" panose="020B0604020202020204" pitchFamily="34" charset="0"/>
              </a:rPr>
              <a:t>It makes your application faster</a:t>
            </a:r>
          </a:p>
          <a:p>
            <a:r>
              <a:rPr lang="en-US" dirty="0">
                <a:solidFill>
                  <a:schemeClr val="tx1"/>
                </a:solidFill>
                <a:latin typeface="Arial" panose="020B0604020202020204" pitchFamily="34" charset="0"/>
                <a:cs typeface="Arial" panose="020B0604020202020204" pitchFamily="34" charset="0"/>
              </a:rPr>
              <a:t>In a Reactive approach, program execution will continue without waiting for the completion of service execution. </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055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D52F-05AC-4712-A470-C30800F17AD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Reactor</a:t>
            </a:r>
            <a:endParaRPr lang="en-US" dirty="0"/>
          </a:p>
        </p:txBody>
      </p:sp>
      <p:pic>
        <p:nvPicPr>
          <p:cNvPr id="4" name="Content Placeholder 3">
            <a:extLst>
              <a:ext uri="{FF2B5EF4-FFF2-40B4-BE49-F238E27FC236}">
                <a16:creationId xmlns:a16="http://schemas.microsoft.com/office/drawing/2014/main" id="{E7628CFC-F4FF-4790-A04A-458F4F0634DB}"/>
              </a:ext>
            </a:extLst>
          </p:cNvPr>
          <p:cNvPicPr>
            <a:picLocks noGrp="1" noChangeAspect="1"/>
          </p:cNvPicPr>
          <p:nvPr>
            <p:ph idx="1"/>
          </p:nvPr>
        </p:nvPicPr>
        <p:blipFill>
          <a:blip r:embed="rId2"/>
          <a:stretch>
            <a:fillRect/>
          </a:stretch>
        </p:blipFill>
        <p:spPr>
          <a:xfrm>
            <a:off x="677334" y="2024744"/>
            <a:ext cx="5276850" cy="1962150"/>
          </a:xfrm>
          <a:prstGeom prst="rect">
            <a:avLst/>
          </a:prstGeom>
        </p:spPr>
      </p:pic>
      <p:pic>
        <p:nvPicPr>
          <p:cNvPr id="5" name="Picture 4">
            <a:extLst>
              <a:ext uri="{FF2B5EF4-FFF2-40B4-BE49-F238E27FC236}">
                <a16:creationId xmlns:a16="http://schemas.microsoft.com/office/drawing/2014/main" id="{0286FD7C-500D-4517-BB7E-EB52663AE796}"/>
              </a:ext>
            </a:extLst>
          </p:cNvPr>
          <p:cNvPicPr>
            <a:picLocks noChangeAspect="1"/>
          </p:cNvPicPr>
          <p:nvPr/>
        </p:nvPicPr>
        <p:blipFill>
          <a:blip r:embed="rId3"/>
          <a:stretch>
            <a:fillRect/>
          </a:stretch>
        </p:blipFill>
        <p:spPr>
          <a:xfrm>
            <a:off x="802594" y="3986894"/>
            <a:ext cx="6638925" cy="2800350"/>
          </a:xfrm>
          <a:prstGeom prst="rect">
            <a:avLst/>
          </a:prstGeom>
        </p:spPr>
      </p:pic>
    </p:spTree>
    <p:extLst>
      <p:ext uri="{BB962C8B-B14F-4D97-AF65-F5344CB8AC3E}">
        <p14:creationId xmlns:p14="http://schemas.microsoft.com/office/powerpoint/2010/main" val="667416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4BB0-236F-4ED5-834E-60F8257CAA1E}"/>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Spring Web Reactive vs. Spring Web MVC</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DFF3A2-52CF-4872-A945-4BFB948B9567}"/>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Spring 5 accommodates both Spring Web Reactive and Spring Web MVC</a:t>
            </a:r>
          </a:p>
          <a:p>
            <a:r>
              <a:rPr lang="en-US" sz="2000" dirty="0">
                <a:solidFill>
                  <a:schemeClr val="tx1"/>
                </a:solidFill>
                <a:latin typeface="Arial" panose="020B0604020202020204" pitchFamily="34" charset="0"/>
                <a:cs typeface="Arial" panose="020B0604020202020204" pitchFamily="34" charset="0"/>
              </a:rPr>
              <a:t>Spring Web Reactive supports the back pressure concept and uses Server </a:t>
            </a:r>
            <a:r>
              <a:rPr lang="en-US" sz="2000" dirty="0" err="1">
                <a:solidFill>
                  <a:schemeClr val="tx1"/>
                </a:solidFill>
                <a:latin typeface="Arial" panose="020B0604020202020204" pitchFamily="34" charset="0"/>
                <a:cs typeface="Arial" panose="020B0604020202020204" pitchFamily="34" charset="0"/>
              </a:rPr>
              <a:t>Netty</a:t>
            </a:r>
            <a:r>
              <a:rPr lang="en-US" sz="2000" dirty="0">
                <a:solidFill>
                  <a:schemeClr val="tx1"/>
                </a:solidFill>
                <a:latin typeface="Arial" panose="020B0604020202020204" pitchFamily="34" charset="0"/>
                <a:cs typeface="Arial" panose="020B0604020202020204" pitchFamily="34" charset="0"/>
              </a:rPr>
              <a:t> to run reactive systems.</a:t>
            </a:r>
          </a:p>
          <a:p>
            <a:r>
              <a:rPr lang="en-US" sz="2000" dirty="0">
                <a:solidFill>
                  <a:schemeClr val="tx1"/>
                </a:solidFill>
                <a:latin typeface="Arial" panose="020B0604020202020204" pitchFamily="34" charset="0"/>
                <a:cs typeface="Arial" panose="020B0604020202020204" pitchFamily="34" charset="0"/>
              </a:rPr>
              <a:t>Spring Web Reactive to run on a Reactive Streams HTTP adapter layer that is Reactive and non-blocking , Spring MVC run in Servlet </a:t>
            </a:r>
          </a:p>
          <a:p>
            <a:r>
              <a:rPr lang="en-US" sz="2000" dirty="0">
                <a:solidFill>
                  <a:schemeClr val="tx1"/>
                </a:solidFill>
                <a:latin typeface="Arial" panose="020B0604020202020204" pitchFamily="34" charset="0"/>
                <a:cs typeface="Arial" panose="020B0604020202020204" pitchFamily="34" charset="0"/>
              </a:rPr>
              <a:t>Switching from a Spring MVC application to Spring Web Reactive should be considered</a:t>
            </a:r>
          </a:p>
        </p:txBody>
      </p:sp>
    </p:spTree>
    <p:extLst>
      <p:ext uri="{BB962C8B-B14F-4D97-AF65-F5344CB8AC3E}">
        <p14:creationId xmlns:p14="http://schemas.microsoft.com/office/powerpoint/2010/main" val="255569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BD52-D2E3-496B-8799-5252E9875905}"/>
              </a:ext>
            </a:extLst>
          </p:cNvPr>
          <p:cNvSpPr>
            <a:spLocks noGrp="1"/>
          </p:cNvSpPr>
          <p:nvPr>
            <p:ph type="title"/>
          </p:nvPr>
        </p:nvSpPr>
        <p:spPr/>
        <p:txBody>
          <a:bodyPr>
            <a:noAutofit/>
          </a:bodyPr>
          <a:lstStyle/>
          <a:p>
            <a:r>
              <a:rPr lang="en-US" b="1" dirty="0">
                <a:latin typeface="Arial" panose="020B0604020202020204" pitchFamily="34" charset="0"/>
                <a:cs typeface="Arial" panose="020B0604020202020204" pitchFamily="34" charset="0"/>
              </a:rPr>
              <a:t>Spring Web Reactive vs. Spring Web MVC</a:t>
            </a:r>
            <a:br>
              <a:rPr lang="en-US" b="1"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C115EC4B-FE06-4096-A2F0-F7B759EECAF5}"/>
              </a:ext>
            </a:extLst>
          </p:cNvPr>
          <p:cNvPicPr>
            <a:picLocks noGrp="1" noChangeAspect="1"/>
          </p:cNvPicPr>
          <p:nvPr>
            <p:ph idx="1"/>
          </p:nvPr>
        </p:nvPicPr>
        <p:blipFill>
          <a:blip r:embed="rId2"/>
          <a:stretch>
            <a:fillRect/>
          </a:stretch>
        </p:blipFill>
        <p:spPr>
          <a:xfrm>
            <a:off x="1153318" y="2632869"/>
            <a:ext cx="7729449" cy="2815431"/>
          </a:xfrm>
          <a:prstGeom prst="rect">
            <a:avLst/>
          </a:prstGeom>
        </p:spPr>
      </p:pic>
    </p:spTree>
    <p:extLst>
      <p:ext uri="{BB962C8B-B14F-4D97-AF65-F5344CB8AC3E}">
        <p14:creationId xmlns:p14="http://schemas.microsoft.com/office/powerpoint/2010/main" val="352255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92FC-8401-4D6A-9CB0-BC7695307C8B}"/>
              </a:ext>
            </a:extLst>
          </p:cNvPr>
          <p:cNvSpPr>
            <a:spLocks noGrp="1"/>
          </p:cNvSpPr>
          <p:nvPr>
            <p:ph type="title"/>
          </p:nvPr>
        </p:nvSpPr>
        <p:spPr/>
        <p:txBody>
          <a:bodyPr>
            <a:noAutofit/>
          </a:bodyPr>
          <a:lstStyle/>
          <a:p>
            <a:r>
              <a:rPr lang="en-US" b="1" dirty="0">
                <a:latin typeface="Arial" panose="020B0604020202020204" pitchFamily="34" charset="0"/>
                <a:cs typeface="Arial" panose="020B0604020202020204" pitchFamily="34" charset="0"/>
              </a:rPr>
              <a:t>Basic Configuration for Reactive Programming</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0C16A03C-540B-4F0C-9A57-82FE17E9329D}"/>
              </a:ext>
            </a:extLst>
          </p:cNvPr>
          <p:cNvPicPr>
            <a:picLocks noGrp="1" noChangeAspect="1"/>
          </p:cNvPicPr>
          <p:nvPr>
            <p:ph idx="1"/>
          </p:nvPr>
        </p:nvPicPr>
        <p:blipFill>
          <a:blip r:embed="rId2"/>
          <a:stretch>
            <a:fillRect/>
          </a:stretch>
        </p:blipFill>
        <p:spPr>
          <a:xfrm>
            <a:off x="677335" y="2278743"/>
            <a:ext cx="9088965" cy="3171031"/>
          </a:xfrm>
          <a:prstGeom prst="rect">
            <a:avLst/>
          </a:prstGeom>
        </p:spPr>
      </p:pic>
    </p:spTree>
    <p:extLst>
      <p:ext uri="{BB962C8B-B14F-4D97-AF65-F5344CB8AC3E}">
        <p14:creationId xmlns:p14="http://schemas.microsoft.com/office/powerpoint/2010/main" val="383052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7A01-4F8B-4CA7-BFEA-1154790E598C}"/>
              </a:ext>
            </a:extLst>
          </p:cNvPr>
          <p:cNvSpPr>
            <a:spLocks noGrp="1"/>
          </p:cNvSpPr>
          <p:nvPr>
            <p:ph type="title"/>
          </p:nvPr>
        </p:nvSpPr>
        <p:spPr/>
        <p:txBody>
          <a:bodyPr>
            <a:noAutofit/>
          </a:bodyPr>
          <a:lstStyle/>
          <a:p>
            <a:r>
              <a:rPr lang="en-US" b="1" dirty="0">
                <a:latin typeface="Arial" panose="020B0604020202020204" pitchFamily="34" charset="0"/>
                <a:cs typeface="Arial" panose="020B0604020202020204" pitchFamily="34" charset="0"/>
              </a:rPr>
              <a:t>Traditional Approach vs. Reactive Approach</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9DE3AA1E-1ED1-43D1-8508-C78FCCD665E0}"/>
              </a:ext>
            </a:extLst>
          </p:cNvPr>
          <p:cNvPicPr>
            <a:picLocks noGrp="1" noChangeAspect="1"/>
          </p:cNvPicPr>
          <p:nvPr>
            <p:ph idx="1"/>
          </p:nvPr>
        </p:nvPicPr>
        <p:blipFill>
          <a:blip r:embed="rId2"/>
          <a:stretch>
            <a:fillRect/>
          </a:stretch>
        </p:blipFill>
        <p:spPr>
          <a:xfrm>
            <a:off x="677334" y="1930400"/>
            <a:ext cx="7353300" cy="1266825"/>
          </a:xfrm>
          <a:prstGeom prst="rect">
            <a:avLst/>
          </a:prstGeom>
        </p:spPr>
      </p:pic>
      <p:pic>
        <p:nvPicPr>
          <p:cNvPr id="5" name="Picture 4">
            <a:extLst>
              <a:ext uri="{FF2B5EF4-FFF2-40B4-BE49-F238E27FC236}">
                <a16:creationId xmlns:a16="http://schemas.microsoft.com/office/drawing/2014/main" id="{21D37E44-7A31-4E45-9173-CCABADFE2846}"/>
              </a:ext>
            </a:extLst>
          </p:cNvPr>
          <p:cNvPicPr>
            <a:picLocks noChangeAspect="1"/>
          </p:cNvPicPr>
          <p:nvPr/>
        </p:nvPicPr>
        <p:blipFill>
          <a:blip r:embed="rId3"/>
          <a:stretch>
            <a:fillRect/>
          </a:stretch>
        </p:blipFill>
        <p:spPr>
          <a:xfrm>
            <a:off x="715434" y="4518025"/>
            <a:ext cx="7277100" cy="1266825"/>
          </a:xfrm>
          <a:prstGeom prst="rect">
            <a:avLst/>
          </a:prstGeom>
        </p:spPr>
      </p:pic>
      <p:sp>
        <p:nvSpPr>
          <p:cNvPr id="6" name="Rectangle 5" descr="Old">
            <a:extLst>
              <a:ext uri="{FF2B5EF4-FFF2-40B4-BE49-F238E27FC236}">
                <a16:creationId xmlns:a16="http://schemas.microsoft.com/office/drawing/2014/main" id="{A616D845-2FE7-47FB-A496-7B715CA3E9CA}"/>
              </a:ext>
            </a:extLst>
          </p:cNvPr>
          <p:cNvSpPr/>
          <p:nvPr/>
        </p:nvSpPr>
        <p:spPr>
          <a:xfrm>
            <a:off x="715434" y="3429000"/>
            <a:ext cx="6485466" cy="4245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Old</a:t>
            </a:r>
          </a:p>
        </p:txBody>
      </p:sp>
      <p:sp>
        <p:nvSpPr>
          <p:cNvPr id="7" name="Rectangle 6" descr="New">
            <a:extLst>
              <a:ext uri="{FF2B5EF4-FFF2-40B4-BE49-F238E27FC236}">
                <a16:creationId xmlns:a16="http://schemas.microsoft.com/office/drawing/2014/main" id="{F6717E1D-5F2F-4C93-8D1D-54F0E07C759A}"/>
              </a:ext>
            </a:extLst>
          </p:cNvPr>
          <p:cNvSpPr/>
          <p:nvPr/>
        </p:nvSpPr>
        <p:spPr>
          <a:xfrm>
            <a:off x="715434" y="6036128"/>
            <a:ext cx="6485466" cy="4245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New</a:t>
            </a:r>
          </a:p>
        </p:txBody>
      </p:sp>
    </p:spTree>
    <p:extLst>
      <p:ext uri="{BB962C8B-B14F-4D97-AF65-F5344CB8AC3E}">
        <p14:creationId xmlns:p14="http://schemas.microsoft.com/office/powerpoint/2010/main" val="262556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9A6B-26EA-44BA-841A-F2B37D98C82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Reactive Web Client</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3536C9-4D6A-4EA1-B077-E9ACB9D13A67}"/>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Spring 5 introduced the Reactive </a:t>
            </a:r>
            <a:r>
              <a:rPr lang="en-US" sz="2000" dirty="0" err="1">
                <a:solidFill>
                  <a:schemeClr val="tx1"/>
                </a:solidFill>
                <a:latin typeface="Arial" panose="020B0604020202020204" pitchFamily="34" charset="0"/>
                <a:cs typeface="Arial" panose="020B0604020202020204" pitchFamily="34" charset="0"/>
              </a:rPr>
              <a:t>WebClient</a:t>
            </a:r>
            <a:r>
              <a:rPr lang="en-US" sz="2000" dirty="0">
                <a:solidFill>
                  <a:schemeClr val="tx1"/>
                </a:solidFill>
                <a:latin typeface="Arial" panose="020B0604020202020204" pitchFamily="34" charset="0"/>
                <a:cs typeface="Arial" panose="020B0604020202020204" pitchFamily="34" charset="0"/>
              </a:rPr>
              <a:t> in addition to the existing </a:t>
            </a:r>
            <a:r>
              <a:rPr lang="en-US" sz="2000" dirty="0" err="1">
                <a:solidFill>
                  <a:schemeClr val="tx1"/>
                </a:solidFill>
                <a:latin typeface="Arial" panose="020B0604020202020204" pitchFamily="34" charset="0"/>
                <a:cs typeface="Arial" panose="020B0604020202020204" pitchFamily="34" charset="0"/>
              </a:rPr>
              <a:t>RestTemplate</a:t>
            </a:r>
            <a:r>
              <a:rPr lang="en-US" sz="2000" dirty="0">
                <a:solidFill>
                  <a:schemeClr val="tx1"/>
                </a:solidFill>
                <a:latin typeface="Arial" panose="020B0604020202020204" pitchFamily="34" charset="0"/>
                <a:cs typeface="Arial" panose="020B0604020202020204" pitchFamily="34" charset="0"/>
              </a:rPr>
              <a:t>.</a:t>
            </a:r>
          </a:p>
          <a:p>
            <a:r>
              <a:rPr lang="en-US" sz="2000" dirty="0">
                <a:solidFill>
                  <a:schemeClr val="tx1"/>
                </a:solidFill>
                <a:latin typeface="Arial" panose="020B0604020202020204" pitchFamily="34" charset="0"/>
                <a:cs typeface="Arial" panose="020B0604020202020204" pitchFamily="34" charset="0"/>
              </a:rPr>
              <a:t>The Encoder and Decoder abstractions from Spring Core are also used on the client side for the serialization of a Flux of bytes to and from typed objects.</a:t>
            </a:r>
          </a:p>
          <a:p>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ClientHttpRequest</a:t>
            </a:r>
            <a:r>
              <a:rPr lang="en-US" sz="2000" dirty="0">
                <a:solidFill>
                  <a:schemeClr val="tx1"/>
                </a:solidFill>
                <a:latin typeface="Arial" panose="020B0604020202020204" pitchFamily="34" charset="0"/>
                <a:cs typeface="Arial" panose="020B0604020202020204" pitchFamily="34" charset="0"/>
              </a:rPr>
              <a:t> and </a:t>
            </a:r>
            <a:r>
              <a:rPr lang="en-US" sz="2000" dirty="0" err="1">
                <a:solidFill>
                  <a:schemeClr val="tx1"/>
                </a:solidFill>
                <a:latin typeface="Arial" panose="020B0604020202020204" pitchFamily="34" charset="0"/>
                <a:cs typeface="Arial" panose="020B0604020202020204" pitchFamily="34" charset="0"/>
              </a:rPr>
              <a:t>ClientHttpResponse</a:t>
            </a:r>
            <a:r>
              <a:rPr lang="en-US" sz="2000" dirty="0">
                <a:solidFill>
                  <a:schemeClr val="tx1"/>
                </a:solidFill>
                <a:latin typeface="Arial" panose="020B0604020202020204" pitchFamily="34" charset="0"/>
                <a:cs typeface="Arial" panose="020B0604020202020204" pitchFamily="34" charset="0"/>
              </a:rPr>
              <a:t> abstractions expose the request and response body as Flux&lt;</a:t>
            </a:r>
            <a:r>
              <a:rPr lang="en-US" sz="2000" dirty="0" err="1">
                <a:solidFill>
                  <a:schemeClr val="tx1"/>
                </a:solidFill>
                <a:latin typeface="Arial" panose="020B0604020202020204" pitchFamily="34" charset="0"/>
                <a:cs typeface="Arial" panose="020B0604020202020204" pitchFamily="34" charset="0"/>
              </a:rPr>
              <a:t>DataBuffer</a:t>
            </a:r>
            <a:r>
              <a:rPr lang="en-US" sz="2000" dirty="0">
                <a:solidFill>
                  <a:schemeClr val="tx1"/>
                </a:solidFill>
                <a:latin typeface="Arial" panose="020B0604020202020204" pitchFamily="34" charset="0"/>
                <a:cs typeface="Arial" panose="020B0604020202020204" pitchFamily="34" charset="0"/>
              </a:rPr>
              <a:t>&gt; with full backpressure support on the read and the write side.</a:t>
            </a:r>
          </a:p>
        </p:txBody>
      </p:sp>
    </p:spTree>
    <p:extLst>
      <p:ext uri="{BB962C8B-B14F-4D97-AF65-F5344CB8AC3E}">
        <p14:creationId xmlns:p14="http://schemas.microsoft.com/office/powerpoint/2010/main" val="186560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30E0-1697-44B6-A6C8-80D77ECA71C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25D31D75-BFE4-417F-9197-BCCB3A8413A5}"/>
              </a:ext>
            </a:extLst>
          </p:cNvPr>
          <p:cNvPicPr>
            <a:picLocks noGrp="1" noChangeAspect="1"/>
          </p:cNvPicPr>
          <p:nvPr>
            <p:ph idx="1"/>
          </p:nvPr>
        </p:nvPicPr>
        <p:blipFill>
          <a:blip r:embed="rId2"/>
          <a:stretch>
            <a:fillRect/>
          </a:stretch>
        </p:blipFill>
        <p:spPr>
          <a:xfrm>
            <a:off x="784869" y="1488281"/>
            <a:ext cx="8097873" cy="4324690"/>
          </a:xfrm>
          <a:prstGeom prst="rect">
            <a:avLst/>
          </a:prstGeom>
        </p:spPr>
      </p:pic>
    </p:spTree>
    <p:extLst>
      <p:ext uri="{BB962C8B-B14F-4D97-AF65-F5344CB8AC3E}">
        <p14:creationId xmlns:p14="http://schemas.microsoft.com/office/powerpoint/2010/main" val="2664170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9C16-EEA8-4C37-B10B-694FD221A48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C3CF3BB6-E673-4345-99F3-AD5D958618AA}"/>
              </a:ext>
            </a:extLst>
          </p:cNvPr>
          <p:cNvPicPr>
            <a:picLocks noGrp="1" noChangeAspect="1"/>
          </p:cNvPicPr>
          <p:nvPr>
            <p:ph idx="1"/>
          </p:nvPr>
        </p:nvPicPr>
        <p:blipFill>
          <a:blip r:embed="rId2"/>
          <a:stretch>
            <a:fillRect/>
          </a:stretch>
        </p:blipFill>
        <p:spPr>
          <a:xfrm>
            <a:off x="898071" y="1534886"/>
            <a:ext cx="7658100" cy="4276951"/>
          </a:xfrm>
          <a:prstGeom prst="rect">
            <a:avLst/>
          </a:prstGeom>
        </p:spPr>
      </p:pic>
    </p:spTree>
    <p:extLst>
      <p:ext uri="{BB962C8B-B14F-4D97-AF65-F5344CB8AC3E}">
        <p14:creationId xmlns:p14="http://schemas.microsoft.com/office/powerpoint/2010/main" val="776975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DF3E-95F8-46E4-B7C8-E581B1844D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896AD898-8BD5-4842-89A3-D0FCCF6CEEE3}"/>
              </a:ext>
            </a:extLst>
          </p:cNvPr>
          <p:cNvPicPr>
            <a:picLocks noGrp="1" noChangeAspect="1"/>
          </p:cNvPicPr>
          <p:nvPr>
            <p:ph idx="1"/>
          </p:nvPr>
        </p:nvPicPr>
        <p:blipFill>
          <a:blip r:embed="rId2"/>
          <a:stretch>
            <a:fillRect/>
          </a:stretch>
        </p:blipFill>
        <p:spPr>
          <a:xfrm>
            <a:off x="677334" y="1571172"/>
            <a:ext cx="7641166" cy="4428023"/>
          </a:xfrm>
          <a:prstGeom prst="rect">
            <a:avLst/>
          </a:prstGeom>
        </p:spPr>
      </p:pic>
    </p:spTree>
    <p:extLst>
      <p:ext uri="{BB962C8B-B14F-4D97-AF65-F5344CB8AC3E}">
        <p14:creationId xmlns:p14="http://schemas.microsoft.com/office/powerpoint/2010/main" val="1136706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D52D-7348-449C-A50B-6C9E0FB541A5}"/>
              </a:ext>
            </a:extLst>
          </p:cNvPr>
          <p:cNvSpPr>
            <a:spLocks noGrp="1"/>
          </p:cNvSpPr>
          <p:nvPr>
            <p:ph type="title"/>
          </p:nvPr>
        </p:nvSpPr>
        <p:spPr>
          <a:xfrm>
            <a:off x="677334" y="609600"/>
            <a:ext cx="8596668" cy="957943"/>
          </a:xfrm>
        </p:spPr>
        <p:txBody>
          <a:bodyPr>
            <a:normAutofit fontScale="90000"/>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9308F197-59F4-419D-82FF-EAFDC26C62E8}"/>
              </a:ext>
            </a:extLst>
          </p:cNvPr>
          <p:cNvPicPr>
            <a:picLocks noGrp="1" noChangeAspect="1"/>
          </p:cNvPicPr>
          <p:nvPr>
            <p:ph idx="1"/>
          </p:nvPr>
        </p:nvPicPr>
        <p:blipFill>
          <a:blip r:embed="rId2"/>
          <a:stretch>
            <a:fillRect/>
          </a:stretch>
        </p:blipFill>
        <p:spPr>
          <a:xfrm>
            <a:off x="677334" y="1567543"/>
            <a:ext cx="7871580" cy="3881437"/>
          </a:xfrm>
          <a:prstGeom prst="rect">
            <a:avLst/>
          </a:prstGeom>
        </p:spPr>
      </p:pic>
      <p:sp>
        <p:nvSpPr>
          <p:cNvPr id="5" name="TextBox 4">
            <a:extLst>
              <a:ext uri="{FF2B5EF4-FFF2-40B4-BE49-F238E27FC236}">
                <a16:creationId xmlns:a16="http://schemas.microsoft.com/office/drawing/2014/main" id="{2162CF64-AF79-41E0-89E5-DB2783B137E7}"/>
              </a:ext>
            </a:extLst>
          </p:cNvPr>
          <p:cNvSpPr txBox="1"/>
          <p:nvPr/>
        </p:nvSpPr>
        <p:spPr>
          <a:xfrm>
            <a:off x="677334" y="5979886"/>
            <a:ext cx="7987695" cy="369332"/>
          </a:xfrm>
          <a:prstGeom prst="rect">
            <a:avLst/>
          </a:prstGeom>
          <a:noFill/>
        </p:spPr>
        <p:txBody>
          <a:bodyPr wrap="square" rtlCol="0">
            <a:spAutoFit/>
          </a:bodyPr>
          <a:lstStyle/>
          <a:p>
            <a:r>
              <a:rPr lang="en-US" dirty="0"/>
              <a:t>We connect with </a:t>
            </a:r>
            <a:r>
              <a:rPr lang="en-US" dirty="0" err="1"/>
              <a:t>mongoDB</a:t>
            </a:r>
            <a:r>
              <a:rPr lang="en-US" dirty="0"/>
              <a:t> </a:t>
            </a:r>
          </a:p>
        </p:txBody>
      </p:sp>
    </p:spTree>
    <p:extLst>
      <p:ext uri="{BB962C8B-B14F-4D97-AF65-F5344CB8AC3E}">
        <p14:creationId xmlns:p14="http://schemas.microsoft.com/office/powerpoint/2010/main" val="152016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92F0-0772-4678-B191-F3E6E324591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Introduce Reactive Programming</a:t>
            </a:r>
            <a:endParaRPr lang="en-US" dirty="0"/>
          </a:p>
        </p:txBody>
      </p:sp>
      <p:pic>
        <p:nvPicPr>
          <p:cNvPr id="4" name="Content Placeholder 3">
            <a:extLst>
              <a:ext uri="{FF2B5EF4-FFF2-40B4-BE49-F238E27FC236}">
                <a16:creationId xmlns:a16="http://schemas.microsoft.com/office/drawing/2014/main" id="{960D89D9-6068-4806-B3A6-C5732FFA1786}"/>
              </a:ext>
            </a:extLst>
          </p:cNvPr>
          <p:cNvPicPr>
            <a:picLocks noGrp="1" noChangeAspect="1"/>
          </p:cNvPicPr>
          <p:nvPr>
            <p:ph idx="1"/>
          </p:nvPr>
        </p:nvPicPr>
        <p:blipFill>
          <a:blip r:embed="rId2"/>
          <a:stretch>
            <a:fillRect/>
          </a:stretch>
        </p:blipFill>
        <p:spPr>
          <a:xfrm>
            <a:off x="581819" y="1930400"/>
            <a:ext cx="8692183" cy="2914113"/>
          </a:xfrm>
          <a:prstGeom prst="rect">
            <a:avLst/>
          </a:prstGeom>
        </p:spPr>
      </p:pic>
      <p:sp>
        <p:nvSpPr>
          <p:cNvPr id="5" name="Content Placeholder 2">
            <a:extLst>
              <a:ext uri="{FF2B5EF4-FFF2-40B4-BE49-F238E27FC236}">
                <a16:creationId xmlns:a16="http://schemas.microsoft.com/office/drawing/2014/main" id="{066B89DC-8190-4B43-9464-E01FBF76ABBD}"/>
              </a:ext>
            </a:extLst>
          </p:cNvPr>
          <p:cNvSpPr txBox="1">
            <a:spLocks/>
          </p:cNvSpPr>
          <p:nvPr/>
        </p:nvSpPr>
        <p:spPr>
          <a:xfrm>
            <a:off x="581819" y="5168900"/>
            <a:ext cx="8596668" cy="1079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Arial" panose="020B0604020202020204" pitchFamily="34" charset="0"/>
                <a:cs typeface="Arial" panose="020B0604020202020204" pitchFamily="34" charset="0"/>
              </a:rPr>
              <a:t>Synchronous: Step by step</a:t>
            </a:r>
            <a:br>
              <a:rPr lang="en-US" dirty="0">
                <a:solidFill>
                  <a:schemeClr val="tx1"/>
                </a:solidFill>
                <a:latin typeface="Arial" panose="020B0604020202020204" pitchFamily="34" charset="0"/>
                <a:cs typeface="Arial" panose="020B0604020202020204" pitchFamily="34" charset="0"/>
              </a:rPr>
            </a:br>
            <a:r>
              <a:rPr lang="en-US" dirty="0" err="1">
                <a:solidFill>
                  <a:schemeClr val="tx1"/>
                </a:solidFill>
                <a:latin typeface="Arial" panose="020B0604020202020204" pitchFamily="34" charset="0"/>
                <a:cs typeface="Arial" panose="020B0604020202020204" pitchFamily="34" charset="0"/>
              </a:rPr>
              <a:t>Asybchronous</a:t>
            </a:r>
            <a:r>
              <a:rPr lang="en-US" dirty="0">
                <a:solidFill>
                  <a:schemeClr val="tx1"/>
                </a:solidFill>
                <a:latin typeface="Arial" panose="020B0604020202020204" pitchFamily="34" charset="0"/>
                <a:cs typeface="Arial" panose="020B0604020202020204" pitchFamily="34" charset="0"/>
              </a:rPr>
              <a:t> :You can do this without waiting for the function above</a:t>
            </a:r>
          </a:p>
        </p:txBody>
      </p:sp>
    </p:spTree>
    <p:extLst>
      <p:ext uri="{BB962C8B-B14F-4D97-AF65-F5344CB8AC3E}">
        <p14:creationId xmlns:p14="http://schemas.microsoft.com/office/powerpoint/2010/main" val="399152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1ED2-5C35-4963-8D91-A3895704FB6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CD2ED2DC-FFE5-4EF0-A17A-EC7002B5AFB3}"/>
              </a:ext>
            </a:extLst>
          </p:cNvPr>
          <p:cNvPicPr>
            <a:picLocks noGrp="1" noChangeAspect="1"/>
          </p:cNvPicPr>
          <p:nvPr>
            <p:ph idx="1"/>
          </p:nvPr>
        </p:nvPicPr>
        <p:blipFill>
          <a:blip r:embed="rId2"/>
          <a:stretch>
            <a:fillRect/>
          </a:stretch>
        </p:blipFill>
        <p:spPr>
          <a:xfrm>
            <a:off x="677334" y="1814284"/>
            <a:ext cx="8378757" cy="2402115"/>
          </a:xfrm>
          <a:prstGeom prst="rect">
            <a:avLst/>
          </a:prstGeom>
        </p:spPr>
      </p:pic>
      <p:sp>
        <p:nvSpPr>
          <p:cNvPr id="5" name="TextBox 4">
            <a:extLst>
              <a:ext uri="{FF2B5EF4-FFF2-40B4-BE49-F238E27FC236}">
                <a16:creationId xmlns:a16="http://schemas.microsoft.com/office/drawing/2014/main" id="{66DF6A89-41EC-4B10-9497-114642CF7908}"/>
              </a:ext>
            </a:extLst>
          </p:cNvPr>
          <p:cNvSpPr txBox="1"/>
          <p:nvPr/>
        </p:nvSpPr>
        <p:spPr>
          <a:xfrm>
            <a:off x="677333" y="4441372"/>
            <a:ext cx="8378757" cy="369332"/>
          </a:xfrm>
          <a:prstGeom prst="rect">
            <a:avLst/>
          </a:prstGeom>
          <a:noFill/>
        </p:spPr>
        <p:txBody>
          <a:bodyPr wrap="square" rtlCol="0">
            <a:spAutoFit/>
          </a:bodyPr>
          <a:lstStyle/>
          <a:p>
            <a:r>
              <a:rPr lang="en-US" dirty="0"/>
              <a:t>Add Lombok library to file pom.xml</a:t>
            </a:r>
          </a:p>
        </p:txBody>
      </p:sp>
    </p:spTree>
    <p:extLst>
      <p:ext uri="{BB962C8B-B14F-4D97-AF65-F5344CB8AC3E}">
        <p14:creationId xmlns:p14="http://schemas.microsoft.com/office/powerpoint/2010/main" val="306574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11BD-25B3-468C-8EF3-A1731857333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1C9E3615-E682-4967-B261-43A1C3B67DB4}"/>
              </a:ext>
            </a:extLst>
          </p:cNvPr>
          <p:cNvPicPr>
            <a:picLocks noGrp="1" noChangeAspect="1"/>
          </p:cNvPicPr>
          <p:nvPr>
            <p:ph idx="1"/>
          </p:nvPr>
        </p:nvPicPr>
        <p:blipFill>
          <a:blip r:embed="rId2"/>
          <a:stretch>
            <a:fillRect/>
          </a:stretch>
        </p:blipFill>
        <p:spPr>
          <a:xfrm>
            <a:off x="677334" y="2058989"/>
            <a:ext cx="4813938" cy="3340326"/>
          </a:xfrm>
          <a:prstGeom prst="rect">
            <a:avLst/>
          </a:prstGeom>
        </p:spPr>
      </p:pic>
      <p:pic>
        <p:nvPicPr>
          <p:cNvPr id="5" name="Picture 4">
            <a:extLst>
              <a:ext uri="{FF2B5EF4-FFF2-40B4-BE49-F238E27FC236}">
                <a16:creationId xmlns:a16="http://schemas.microsoft.com/office/drawing/2014/main" id="{97A4BB9B-4464-4237-8894-6BAD7E104975}"/>
              </a:ext>
            </a:extLst>
          </p:cNvPr>
          <p:cNvPicPr>
            <a:picLocks noChangeAspect="1"/>
          </p:cNvPicPr>
          <p:nvPr/>
        </p:nvPicPr>
        <p:blipFill>
          <a:blip r:embed="rId3"/>
          <a:stretch>
            <a:fillRect/>
          </a:stretch>
        </p:blipFill>
        <p:spPr>
          <a:xfrm>
            <a:off x="5073477" y="2058990"/>
            <a:ext cx="4200525" cy="3340326"/>
          </a:xfrm>
          <a:prstGeom prst="rect">
            <a:avLst/>
          </a:prstGeom>
        </p:spPr>
      </p:pic>
      <p:sp>
        <p:nvSpPr>
          <p:cNvPr id="6" name="TextBox 5">
            <a:extLst>
              <a:ext uri="{FF2B5EF4-FFF2-40B4-BE49-F238E27FC236}">
                <a16:creationId xmlns:a16="http://schemas.microsoft.com/office/drawing/2014/main" id="{60711DE2-481D-45BE-B1A7-9B8D65BA2484}"/>
              </a:ext>
            </a:extLst>
          </p:cNvPr>
          <p:cNvSpPr txBox="1"/>
          <p:nvPr/>
        </p:nvSpPr>
        <p:spPr>
          <a:xfrm>
            <a:off x="677334" y="5863771"/>
            <a:ext cx="7900609" cy="369332"/>
          </a:xfrm>
          <a:prstGeom prst="rect">
            <a:avLst/>
          </a:prstGeom>
          <a:noFill/>
        </p:spPr>
        <p:txBody>
          <a:bodyPr wrap="square" rtlCol="0">
            <a:spAutoFit/>
          </a:bodyPr>
          <a:lstStyle/>
          <a:p>
            <a:r>
              <a:rPr lang="en-US" dirty="0"/>
              <a:t>In the model package ,Create Employee class with three properties </a:t>
            </a:r>
          </a:p>
        </p:txBody>
      </p:sp>
    </p:spTree>
    <p:extLst>
      <p:ext uri="{BB962C8B-B14F-4D97-AF65-F5344CB8AC3E}">
        <p14:creationId xmlns:p14="http://schemas.microsoft.com/office/powerpoint/2010/main" val="1461938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236E-F880-416B-8023-0BB140C52287}"/>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2A8A184F-C598-4640-8CFB-E9F69015E483}"/>
              </a:ext>
            </a:extLst>
          </p:cNvPr>
          <p:cNvPicPr>
            <a:picLocks noGrp="1" noChangeAspect="1"/>
          </p:cNvPicPr>
          <p:nvPr>
            <p:ph idx="1"/>
          </p:nvPr>
        </p:nvPicPr>
        <p:blipFill>
          <a:blip r:embed="rId2"/>
          <a:stretch>
            <a:fillRect/>
          </a:stretch>
        </p:blipFill>
        <p:spPr>
          <a:xfrm>
            <a:off x="1865543" y="1930400"/>
            <a:ext cx="4392152" cy="3881437"/>
          </a:xfrm>
          <a:prstGeom prst="rect">
            <a:avLst/>
          </a:prstGeom>
        </p:spPr>
      </p:pic>
      <p:sp>
        <p:nvSpPr>
          <p:cNvPr id="5" name="TextBox 4">
            <a:extLst>
              <a:ext uri="{FF2B5EF4-FFF2-40B4-BE49-F238E27FC236}">
                <a16:creationId xmlns:a16="http://schemas.microsoft.com/office/drawing/2014/main" id="{608589AE-CDAC-4B87-A16B-291466BFEB4A}"/>
              </a:ext>
            </a:extLst>
          </p:cNvPr>
          <p:cNvSpPr txBox="1"/>
          <p:nvPr/>
        </p:nvSpPr>
        <p:spPr>
          <a:xfrm>
            <a:off x="677334" y="5863771"/>
            <a:ext cx="7900609" cy="369332"/>
          </a:xfrm>
          <a:prstGeom prst="rect">
            <a:avLst/>
          </a:prstGeom>
          <a:noFill/>
        </p:spPr>
        <p:txBody>
          <a:bodyPr wrap="square" rtlCol="0">
            <a:spAutoFit/>
          </a:bodyPr>
          <a:lstStyle/>
          <a:p>
            <a:r>
              <a:rPr lang="en-US" dirty="0"/>
              <a:t>In the model package ,Create </a:t>
            </a:r>
            <a:r>
              <a:rPr lang="en-US" dirty="0" err="1"/>
              <a:t>EmployeeEvent</a:t>
            </a:r>
            <a:r>
              <a:rPr lang="en-US" dirty="0"/>
              <a:t> class with three properties </a:t>
            </a:r>
          </a:p>
        </p:txBody>
      </p:sp>
    </p:spTree>
    <p:extLst>
      <p:ext uri="{BB962C8B-B14F-4D97-AF65-F5344CB8AC3E}">
        <p14:creationId xmlns:p14="http://schemas.microsoft.com/office/powerpoint/2010/main" val="136407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9E84-0D39-4619-A2C8-633B2C0846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0AD3CE7E-13BF-4C54-9B1F-930F668F43CD}"/>
              </a:ext>
            </a:extLst>
          </p:cNvPr>
          <p:cNvPicPr>
            <a:picLocks noGrp="1" noChangeAspect="1"/>
          </p:cNvPicPr>
          <p:nvPr>
            <p:ph idx="1"/>
          </p:nvPr>
        </p:nvPicPr>
        <p:blipFill>
          <a:blip r:embed="rId2"/>
          <a:stretch>
            <a:fillRect/>
          </a:stretch>
        </p:blipFill>
        <p:spPr>
          <a:xfrm>
            <a:off x="677334" y="1812131"/>
            <a:ext cx="7277100" cy="1733550"/>
          </a:xfrm>
          <a:prstGeom prst="rect">
            <a:avLst/>
          </a:prstGeom>
        </p:spPr>
      </p:pic>
      <p:sp>
        <p:nvSpPr>
          <p:cNvPr id="5" name="TextBox 4">
            <a:extLst>
              <a:ext uri="{FF2B5EF4-FFF2-40B4-BE49-F238E27FC236}">
                <a16:creationId xmlns:a16="http://schemas.microsoft.com/office/drawing/2014/main" id="{5E495F9C-CE0C-4D25-B169-7F37314BAFB7}"/>
              </a:ext>
            </a:extLst>
          </p:cNvPr>
          <p:cNvSpPr txBox="1"/>
          <p:nvPr/>
        </p:nvSpPr>
        <p:spPr>
          <a:xfrm>
            <a:off x="4505326" y="3947886"/>
            <a:ext cx="3680732"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the repository , create the </a:t>
            </a:r>
            <a:r>
              <a:rPr lang="en-US" sz="2000" dirty="0" err="1">
                <a:latin typeface="Arial" panose="020B0604020202020204" pitchFamily="34" charset="0"/>
                <a:cs typeface="Arial" panose="020B0604020202020204" pitchFamily="34" charset="0"/>
              </a:rPr>
              <a:t>EmployeeRepository</a:t>
            </a:r>
            <a:r>
              <a:rPr lang="en-US" sz="2000" dirty="0">
                <a:latin typeface="Arial" panose="020B0604020202020204" pitchFamily="34" charset="0"/>
                <a:cs typeface="Arial" panose="020B0604020202020204" pitchFamily="34" charset="0"/>
              </a:rPr>
              <a:t> class extends</a:t>
            </a:r>
          </a:p>
          <a:p>
            <a:r>
              <a:rPr lang="en-US" sz="2000" dirty="0" err="1">
                <a:latin typeface="Arial" panose="020B0604020202020204" pitchFamily="34" charset="0"/>
                <a:cs typeface="Arial" panose="020B0604020202020204" pitchFamily="34" charset="0"/>
              </a:rPr>
              <a:t>ReactiveMongoRepository</a:t>
            </a:r>
            <a:r>
              <a:rPr lang="en-US" sz="2000" dirty="0">
                <a:latin typeface="Arial" panose="020B0604020202020204" pitchFamily="34" charset="0"/>
                <a:cs typeface="Arial" panose="020B0604020202020204" pitchFamily="34" charset="0"/>
              </a:rPr>
              <a:t> to use  </a:t>
            </a:r>
            <a:r>
              <a:rPr lang="en-US" sz="2000" dirty="0" err="1">
                <a:latin typeface="Arial" panose="020B0604020202020204" pitchFamily="34" charset="0"/>
                <a:cs typeface="Arial" panose="020B0604020202020204" pitchFamily="34" charset="0"/>
              </a:rPr>
              <a:t>findAll</a:t>
            </a:r>
            <a:r>
              <a:rPr lang="en-US" sz="2000" dirty="0">
                <a:latin typeface="Arial" panose="020B0604020202020204" pitchFamily="34" charset="0"/>
                <a:cs typeface="Arial" panose="020B0604020202020204" pitchFamily="34" charset="0"/>
              </a:rPr>
              <a:t>() method</a:t>
            </a:r>
          </a:p>
        </p:txBody>
      </p:sp>
      <p:pic>
        <p:nvPicPr>
          <p:cNvPr id="3" name="Picture 2">
            <a:extLst>
              <a:ext uri="{FF2B5EF4-FFF2-40B4-BE49-F238E27FC236}">
                <a16:creationId xmlns:a16="http://schemas.microsoft.com/office/drawing/2014/main" id="{A7EEADBE-ECB0-455C-858B-AC8B3EE78F16}"/>
              </a:ext>
            </a:extLst>
          </p:cNvPr>
          <p:cNvPicPr>
            <a:picLocks noChangeAspect="1"/>
          </p:cNvPicPr>
          <p:nvPr/>
        </p:nvPicPr>
        <p:blipFill>
          <a:blip r:embed="rId3"/>
          <a:stretch>
            <a:fillRect/>
          </a:stretch>
        </p:blipFill>
        <p:spPr>
          <a:xfrm>
            <a:off x="677334" y="3935185"/>
            <a:ext cx="3476625" cy="2891063"/>
          </a:xfrm>
          <a:prstGeom prst="rect">
            <a:avLst/>
          </a:prstGeom>
        </p:spPr>
      </p:pic>
    </p:spTree>
    <p:extLst>
      <p:ext uri="{BB962C8B-B14F-4D97-AF65-F5344CB8AC3E}">
        <p14:creationId xmlns:p14="http://schemas.microsoft.com/office/powerpoint/2010/main" val="3891556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5C5A-A003-4A7C-A727-042F267AA04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9D7B496A-24B7-4FEA-9973-523DBBA8ED78}"/>
              </a:ext>
            </a:extLst>
          </p:cNvPr>
          <p:cNvPicPr>
            <a:picLocks noGrp="1" noChangeAspect="1"/>
          </p:cNvPicPr>
          <p:nvPr>
            <p:ph idx="1"/>
          </p:nvPr>
        </p:nvPicPr>
        <p:blipFill>
          <a:blip r:embed="rId3"/>
          <a:stretch>
            <a:fillRect/>
          </a:stretch>
        </p:blipFill>
        <p:spPr>
          <a:xfrm>
            <a:off x="677333" y="1488281"/>
            <a:ext cx="8394095" cy="4651262"/>
          </a:xfrm>
          <a:prstGeom prst="rect">
            <a:avLst/>
          </a:prstGeom>
        </p:spPr>
      </p:pic>
    </p:spTree>
    <p:extLst>
      <p:ext uri="{BB962C8B-B14F-4D97-AF65-F5344CB8AC3E}">
        <p14:creationId xmlns:p14="http://schemas.microsoft.com/office/powerpoint/2010/main" val="2029827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F704-3325-49DD-9E26-5FACC265FC4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D9ABAC6-A4C0-4E8B-8E29-7EFFEED775DE}"/>
              </a:ext>
            </a:extLst>
          </p:cNvPr>
          <p:cNvSpPr>
            <a:spLocks noGrp="1"/>
          </p:cNvSpPr>
          <p:nvPr>
            <p:ph idx="1"/>
          </p:nvPr>
        </p:nvSpPr>
        <p:spPr/>
        <p:txBody>
          <a:bodyPr/>
          <a:lstStyle/>
          <a:p>
            <a:pPr>
              <a:buFontTx/>
              <a:buChar char="-"/>
            </a:pPr>
            <a:r>
              <a:rPr lang="en-US" dirty="0"/>
              <a:t>Create new employee </a:t>
            </a:r>
          </a:p>
          <a:p>
            <a:pPr lvl="1">
              <a:buFontTx/>
              <a:buChar char="-"/>
            </a:pPr>
            <a:r>
              <a:rPr lang="en-US" dirty="0" err="1"/>
              <a:t>UUID.</a:t>
            </a:r>
            <a:r>
              <a:rPr lang="en-US" i="1" dirty="0" err="1"/>
              <a:t>randomUUID</a:t>
            </a:r>
            <a:r>
              <a:rPr lang="en-US" i="1" dirty="0"/>
              <a:t>().</a:t>
            </a:r>
            <a:r>
              <a:rPr lang="en-US" i="1" dirty="0" err="1"/>
              <a:t>toString</a:t>
            </a:r>
            <a:r>
              <a:rPr lang="en-US" i="1" dirty="0"/>
              <a:t>() :used random new ID</a:t>
            </a:r>
          </a:p>
          <a:p>
            <a:pPr lvl="1">
              <a:buFontTx/>
              <a:buChar char="-"/>
            </a:pPr>
            <a:r>
              <a:rPr lang="en-US" dirty="0"/>
              <a:t>Save(Employee).subscribe : save employee and add Employee to MongoDB</a:t>
            </a:r>
          </a:p>
        </p:txBody>
      </p:sp>
    </p:spTree>
    <p:extLst>
      <p:ext uri="{BB962C8B-B14F-4D97-AF65-F5344CB8AC3E}">
        <p14:creationId xmlns:p14="http://schemas.microsoft.com/office/powerpoint/2010/main" val="891292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9DF9-F978-4646-A721-2494CACB40B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522AD96E-2FBE-4A39-97D3-144CF9B5278B}"/>
              </a:ext>
            </a:extLst>
          </p:cNvPr>
          <p:cNvPicPr>
            <a:picLocks noGrp="1" noChangeAspect="1"/>
          </p:cNvPicPr>
          <p:nvPr>
            <p:ph idx="1"/>
          </p:nvPr>
        </p:nvPicPr>
        <p:blipFill>
          <a:blip r:embed="rId2"/>
          <a:stretch>
            <a:fillRect/>
          </a:stretch>
        </p:blipFill>
        <p:spPr>
          <a:xfrm>
            <a:off x="677334" y="1382834"/>
            <a:ext cx="4063987" cy="2428875"/>
          </a:xfrm>
          <a:prstGeom prst="rect">
            <a:avLst/>
          </a:prstGeom>
        </p:spPr>
      </p:pic>
      <p:pic>
        <p:nvPicPr>
          <p:cNvPr id="5" name="Picture 4">
            <a:extLst>
              <a:ext uri="{FF2B5EF4-FFF2-40B4-BE49-F238E27FC236}">
                <a16:creationId xmlns:a16="http://schemas.microsoft.com/office/drawing/2014/main" id="{FFE98864-FF34-4F87-8BB8-EEF53994BEE2}"/>
              </a:ext>
            </a:extLst>
          </p:cNvPr>
          <p:cNvPicPr>
            <a:picLocks noChangeAspect="1"/>
          </p:cNvPicPr>
          <p:nvPr/>
        </p:nvPicPr>
        <p:blipFill>
          <a:blip r:embed="rId3"/>
          <a:stretch>
            <a:fillRect/>
          </a:stretch>
        </p:blipFill>
        <p:spPr>
          <a:xfrm>
            <a:off x="4741321" y="1644771"/>
            <a:ext cx="4532681" cy="1905000"/>
          </a:xfrm>
          <a:prstGeom prst="rect">
            <a:avLst/>
          </a:prstGeom>
        </p:spPr>
      </p:pic>
      <p:sp>
        <p:nvSpPr>
          <p:cNvPr id="8" name="TextBox 7">
            <a:extLst>
              <a:ext uri="{FF2B5EF4-FFF2-40B4-BE49-F238E27FC236}">
                <a16:creationId xmlns:a16="http://schemas.microsoft.com/office/drawing/2014/main" id="{F73E8971-C6FB-4EEB-9E29-D5B3AAAC50C5}"/>
              </a:ext>
            </a:extLst>
          </p:cNvPr>
          <p:cNvSpPr txBox="1"/>
          <p:nvPr/>
        </p:nvSpPr>
        <p:spPr>
          <a:xfrm>
            <a:off x="677334" y="4267200"/>
            <a:ext cx="6912470" cy="646331"/>
          </a:xfrm>
          <a:prstGeom prst="rect">
            <a:avLst/>
          </a:prstGeom>
          <a:noFill/>
        </p:spPr>
        <p:txBody>
          <a:bodyPr wrap="none" rtlCol="0">
            <a:spAutoFit/>
          </a:bodyPr>
          <a:lstStyle/>
          <a:p>
            <a:r>
              <a:rPr lang="en-US" dirty="0" err="1"/>
              <a:t>getAll</a:t>
            </a:r>
            <a:r>
              <a:rPr lang="en-US" dirty="0"/>
              <a:t>() return Flux&lt;Employee&gt; because Mono only returns 0 or 1</a:t>
            </a:r>
            <a:br>
              <a:rPr lang="en-US" dirty="0"/>
            </a:br>
            <a:r>
              <a:rPr lang="en-US" dirty="0" err="1"/>
              <a:t>findAll</a:t>
            </a:r>
            <a:r>
              <a:rPr lang="en-US" dirty="0"/>
              <a:t>() return list employee in </a:t>
            </a:r>
            <a:r>
              <a:rPr lang="en-US" dirty="0" err="1"/>
              <a:t>mongoDB</a:t>
            </a:r>
            <a:endParaRPr lang="en-US" dirty="0"/>
          </a:p>
        </p:txBody>
      </p:sp>
    </p:spTree>
    <p:extLst>
      <p:ext uri="{BB962C8B-B14F-4D97-AF65-F5344CB8AC3E}">
        <p14:creationId xmlns:p14="http://schemas.microsoft.com/office/powerpoint/2010/main" val="2286347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7B55-8200-4FDD-8BEA-F30FB779EFE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7" name="Content Placeholder 6">
            <a:extLst>
              <a:ext uri="{FF2B5EF4-FFF2-40B4-BE49-F238E27FC236}">
                <a16:creationId xmlns:a16="http://schemas.microsoft.com/office/drawing/2014/main" id="{C24DA5DA-5BC8-4057-AD23-00EAA0AAD576}"/>
              </a:ext>
            </a:extLst>
          </p:cNvPr>
          <p:cNvPicPr>
            <a:picLocks noGrp="1" noChangeAspect="1"/>
          </p:cNvPicPr>
          <p:nvPr>
            <p:ph idx="1"/>
          </p:nvPr>
        </p:nvPicPr>
        <p:blipFill>
          <a:blip r:embed="rId2"/>
          <a:stretch>
            <a:fillRect/>
          </a:stretch>
        </p:blipFill>
        <p:spPr>
          <a:xfrm>
            <a:off x="677334" y="1930400"/>
            <a:ext cx="6134100" cy="752475"/>
          </a:xfrm>
          <a:prstGeom prst="rect">
            <a:avLst/>
          </a:prstGeom>
        </p:spPr>
      </p:pic>
      <p:pic>
        <p:nvPicPr>
          <p:cNvPr id="8" name="Picture 7">
            <a:extLst>
              <a:ext uri="{FF2B5EF4-FFF2-40B4-BE49-F238E27FC236}">
                <a16:creationId xmlns:a16="http://schemas.microsoft.com/office/drawing/2014/main" id="{466D97A5-4985-48C3-91F0-D278CC25CE0F}"/>
              </a:ext>
            </a:extLst>
          </p:cNvPr>
          <p:cNvPicPr>
            <a:picLocks noChangeAspect="1"/>
          </p:cNvPicPr>
          <p:nvPr/>
        </p:nvPicPr>
        <p:blipFill>
          <a:blip r:embed="rId3"/>
          <a:stretch>
            <a:fillRect/>
          </a:stretch>
        </p:blipFill>
        <p:spPr>
          <a:xfrm>
            <a:off x="677334" y="2964544"/>
            <a:ext cx="6048375" cy="1228725"/>
          </a:xfrm>
          <a:prstGeom prst="rect">
            <a:avLst/>
          </a:prstGeom>
        </p:spPr>
      </p:pic>
      <p:sp>
        <p:nvSpPr>
          <p:cNvPr id="9" name="TextBox 8">
            <a:extLst>
              <a:ext uri="{FF2B5EF4-FFF2-40B4-BE49-F238E27FC236}">
                <a16:creationId xmlns:a16="http://schemas.microsoft.com/office/drawing/2014/main" id="{8D1CC6F7-63AA-42B2-BCAF-E159B067A95F}"/>
              </a:ext>
            </a:extLst>
          </p:cNvPr>
          <p:cNvSpPr txBox="1"/>
          <p:nvPr/>
        </p:nvSpPr>
        <p:spPr>
          <a:xfrm>
            <a:off x="677334" y="4267200"/>
            <a:ext cx="6952544" cy="646331"/>
          </a:xfrm>
          <a:prstGeom prst="rect">
            <a:avLst/>
          </a:prstGeom>
          <a:noFill/>
        </p:spPr>
        <p:txBody>
          <a:bodyPr wrap="none" rtlCol="0">
            <a:spAutoFit/>
          </a:bodyPr>
          <a:lstStyle/>
          <a:p>
            <a:r>
              <a:rPr lang="en-US" dirty="0" err="1"/>
              <a:t>getID</a:t>
            </a:r>
            <a:r>
              <a:rPr lang="en-US" dirty="0"/>
              <a:t>() return Mono&lt;Employee&gt; because Mono only returns 0 or 1</a:t>
            </a:r>
            <a:br>
              <a:rPr lang="en-US" dirty="0"/>
            </a:br>
            <a:r>
              <a:rPr lang="en-US" dirty="0" err="1"/>
              <a:t>findByID</a:t>
            </a:r>
            <a:r>
              <a:rPr lang="en-US" dirty="0"/>
              <a:t>() return employee have the same ID in </a:t>
            </a:r>
            <a:r>
              <a:rPr lang="en-US" dirty="0" err="1"/>
              <a:t>mongoDB</a:t>
            </a:r>
            <a:endParaRPr lang="en-US" dirty="0"/>
          </a:p>
        </p:txBody>
      </p:sp>
    </p:spTree>
    <p:extLst>
      <p:ext uri="{BB962C8B-B14F-4D97-AF65-F5344CB8AC3E}">
        <p14:creationId xmlns:p14="http://schemas.microsoft.com/office/powerpoint/2010/main" val="423271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E897-79C8-404D-A5A4-599B1E3818A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D2993009-23D7-4E53-AC29-CBB4441E51B5}"/>
              </a:ext>
            </a:extLst>
          </p:cNvPr>
          <p:cNvPicPr>
            <a:picLocks noGrp="1" noChangeAspect="1"/>
          </p:cNvPicPr>
          <p:nvPr>
            <p:ph idx="1"/>
          </p:nvPr>
        </p:nvPicPr>
        <p:blipFill>
          <a:blip r:embed="rId2"/>
          <a:stretch>
            <a:fillRect/>
          </a:stretch>
        </p:blipFill>
        <p:spPr>
          <a:xfrm>
            <a:off x="904308" y="1625600"/>
            <a:ext cx="7934892" cy="3018971"/>
          </a:xfrm>
          <a:prstGeom prst="rect">
            <a:avLst/>
          </a:prstGeom>
        </p:spPr>
      </p:pic>
      <p:sp>
        <p:nvSpPr>
          <p:cNvPr id="5" name="TextBox 4">
            <a:extLst>
              <a:ext uri="{FF2B5EF4-FFF2-40B4-BE49-F238E27FC236}">
                <a16:creationId xmlns:a16="http://schemas.microsoft.com/office/drawing/2014/main" id="{D543A575-3A66-47BE-B115-BCF0171F138C}"/>
              </a:ext>
            </a:extLst>
          </p:cNvPr>
          <p:cNvSpPr txBox="1"/>
          <p:nvPr/>
        </p:nvSpPr>
        <p:spPr>
          <a:xfrm>
            <a:off x="904308" y="5167086"/>
            <a:ext cx="7136606" cy="646331"/>
          </a:xfrm>
          <a:prstGeom prst="rect">
            <a:avLst/>
          </a:prstGeom>
          <a:noFill/>
        </p:spPr>
        <p:txBody>
          <a:bodyPr wrap="square" rtlCol="0">
            <a:spAutoFit/>
          </a:bodyPr>
          <a:lstStyle/>
          <a:p>
            <a:r>
              <a:rPr lang="en-US" dirty="0" err="1"/>
              <a:t>getCount</a:t>
            </a:r>
            <a:r>
              <a:rPr lang="en-US" dirty="0"/>
              <a:t>() : Returns the number of people</a:t>
            </a:r>
          </a:p>
          <a:p>
            <a:r>
              <a:rPr lang="en-US" dirty="0" err="1"/>
              <a:t>deleteID</a:t>
            </a:r>
            <a:r>
              <a:rPr lang="en-US" dirty="0"/>
              <a:t>(Id) : delete people with Id</a:t>
            </a:r>
          </a:p>
        </p:txBody>
      </p:sp>
    </p:spTree>
    <p:extLst>
      <p:ext uri="{BB962C8B-B14F-4D97-AF65-F5344CB8AC3E}">
        <p14:creationId xmlns:p14="http://schemas.microsoft.com/office/powerpoint/2010/main" val="867130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E1E3-BF49-437F-9666-6B6B5AFA4EB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4E9C2183-E7FF-4B1A-B66C-FEB8E7D0D4CE}"/>
              </a:ext>
            </a:extLst>
          </p:cNvPr>
          <p:cNvPicPr>
            <a:picLocks noGrp="1" noChangeAspect="1"/>
          </p:cNvPicPr>
          <p:nvPr>
            <p:ph idx="1"/>
          </p:nvPr>
        </p:nvPicPr>
        <p:blipFill>
          <a:blip r:embed="rId2"/>
          <a:stretch>
            <a:fillRect/>
          </a:stretch>
        </p:blipFill>
        <p:spPr>
          <a:xfrm>
            <a:off x="677333" y="1465943"/>
            <a:ext cx="8408609" cy="4782457"/>
          </a:xfrm>
          <a:prstGeom prst="rect">
            <a:avLst/>
          </a:prstGeom>
        </p:spPr>
      </p:pic>
    </p:spTree>
    <p:extLst>
      <p:ext uri="{BB962C8B-B14F-4D97-AF65-F5344CB8AC3E}">
        <p14:creationId xmlns:p14="http://schemas.microsoft.com/office/powerpoint/2010/main" val="9352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3E0F-0023-45B1-959B-CE5689421331}"/>
              </a:ext>
            </a:extLst>
          </p:cNvPr>
          <p:cNvSpPr>
            <a:spLocks noGrp="1"/>
          </p:cNvSpPr>
          <p:nvPr>
            <p:ph type="title"/>
          </p:nvPr>
        </p:nvSpPr>
        <p:spPr>
          <a:xfrm>
            <a:off x="649224" y="645106"/>
            <a:ext cx="3833876" cy="2061594"/>
          </a:xfrm>
        </p:spPr>
        <p:txBody>
          <a:bodyPr>
            <a:normAutofit/>
          </a:bodyPr>
          <a:lstStyle/>
          <a:p>
            <a:r>
              <a:rPr lang="en-US" dirty="0"/>
              <a:t>Introduction to Reactive Programming</a:t>
            </a:r>
          </a:p>
        </p:txBody>
      </p:sp>
      <p:sp>
        <p:nvSpPr>
          <p:cNvPr id="6" name="Content Placeholder 5">
            <a:extLst>
              <a:ext uri="{FF2B5EF4-FFF2-40B4-BE49-F238E27FC236}">
                <a16:creationId xmlns:a16="http://schemas.microsoft.com/office/drawing/2014/main" id="{30FF57DD-AC25-4ADC-B358-09C1AB67153C}"/>
              </a:ext>
            </a:extLst>
          </p:cNvPr>
          <p:cNvSpPr>
            <a:spLocks noGrp="1"/>
          </p:cNvSpPr>
          <p:nvPr>
            <p:ph idx="1"/>
          </p:nvPr>
        </p:nvSpPr>
        <p:spPr>
          <a:xfrm>
            <a:off x="649224" y="2997200"/>
            <a:ext cx="5339432" cy="2914022"/>
          </a:xfrm>
        </p:spPr>
        <p:txBody>
          <a:bodyPr/>
          <a:lstStyle/>
          <a:p>
            <a:r>
              <a:rPr lang="en-US" dirty="0"/>
              <a:t>Map() : it returns a </a:t>
            </a:r>
            <a:r>
              <a:rPr lang="en-US" b="1" dirty="0"/>
              <a:t>new stream</a:t>
            </a:r>
            <a:r>
              <a:rPr lang="en-US" dirty="0"/>
              <a:t> </a:t>
            </a:r>
          </a:p>
          <a:p>
            <a:r>
              <a:rPr lang="en-US" dirty="0"/>
              <a:t>Filter() : return value &gt;=2</a:t>
            </a:r>
          </a:p>
        </p:txBody>
      </p:sp>
      <p:pic>
        <p:nvPicPr>
          <p:cNvPr id="7" name="Content Placeholder 3">
            <a:extLst>
              <a:ext uri="{FF2B5EF4-FFF2-40B4-BE49-F238E27FC236}">
                <a16:creationId xmlns:a16="http://schemas.microsoft.com/office/drawing/2014/main" id="{E1211812-BDA7-4F2E-83F3-0E153D948272}"/>
              </a:ext>
            </a:extLst>
          </p:cNvPr>
          <p:cNvPicPr>
            <a:picLocks noChangeAspect="1"/>
          </p:cNvPicPr>
          <p:nvPr/>
        </p:nvPicPr>
        <p:blipFill>
          <a:blip r:embed="rId3"/>
          <a:stretch>
            <a:fillRect/>
          </a:stretch>
        </p:blipFill>
        <p:spPr>
          <a:xfrm>
            <a:off x="5150456" y="802613"/>
            <a:ext cx="4215350" cy="5252773"/>
          </a:xfrm>
          <a:prstGeom prst="rect">
            <a:avLst/>
          </a:prstGeom>
        </p:spPr>
      </p:pic>
    </p:spTree>
    <p:extLst>
      <p:ext uri="{BB962C8B-B14F-4D97-AF65-F5344CB8AC3E}">
        <p14:creationId xmlns:p14="http://schemas.microsoft.com/office/powerpoint/2010/main" val="3044700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8548-CBA0-425C-9B08-0139F8F113D3}"/>
              </a:ext>
            </a:extLst>
          </p:cNvPr>
          <p:cNvSpPr>
            <a:spLocks noGrp="1"/>
          </p:cNvSpPr>
          <p:nvPr>
            <p:ph type="title"/>
          </p:nvPr>
        </p:nvSpPr>
        <p:spPr>
          <a:xfrm>
            <a:off x="677334" y="609600"/>
            <a:ext cx="8596668" cy="914400"/>
          </a:xfrm>
        </p:spPr>
        <p:txBody>
          <a:bodyPr>
            <a:normAutofit fontScale="90000"/>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0F10484F-CF80-49ED-B73E-5DDA61525D1D}"/>
              </a:ext>
            </a:extLst>
          </p:cNvPr>
          <p:cNvPicPr>
            <a:picLocks noGrp="1" noChangeAspect="1"/>
          </p:cNvPicPr>
          <p:nvPr>
            <p:ph idx="1"/>
          </p:nvPr>
        </p:nvPicPr>
        <p:blipFill>
          <a:blip r:embed="rId2"/>
          <a:stretch>
            <a:fillRect/>
          </a:stretch>
        </p:blipFill>
        <p:spPr>
          <a:xfrm>
            <a:off x="677334" y="1756228"/>
            <a:ext cx="7549147" cy="4354286"/>
          </a:xfrm>
          <a:prstGeom prst="rect">
            <a:avLst/>
          </a:prstGeom>
        </p:spPr>
      </p:pic>
    </p:spTree>
    <p:extLst>
      <p:ext uri="{BB962C8B-B14F-4D97-AF65-F5344CB8AC3E}">
        <p14:creationId xmlns:p14="http://schemas.microsoft.com/office/powerpoint/2010/main" val="1086709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E8B3-3AEF-4A34-B451-C8E37E7D5B4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reactive and MongoDB example</a:t>
            </a:r>
            <a:br>
              <a:rPr lang="en-US" dirty="0">
                <a:latin typeface="Arial" panose="020B060402020202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4F8B0BFE-FE48-48AA-8704-DAD4CD61F71F}"/>
              </a:ext>
            </a:extLst>
          </p:cNvPr>
          <p:cNvPicPr>
            <a:picLocks noGrp="1" noChangeAspect="1"/>
          </p:cNvPicPr>
          <p:nvPr>
            <p:ph idx="1"/>
          </p:nvPr>
        </p:nvPicPr>
        <p:blipFill>
          <a:blip r:embed="rId2"/>
          <a:stretch>
            <a:fillRect/>
          </a:stretch>
        </p:blipFill>
        <p:spPr>
          <a:xfrm>
            <a:off x="677334" y="1870076"/>
            <a:ext cx="7896225" cy="3057525"/>
          </a:xfrm>
          <a:prstGeom prst="rect">
            <a:avLst/>
          </a:prstGeom>
        </p:spPr>
      </p:pic>
      <p:sp>
        <p:nvSpPr>
          <p:cNvPr id="5" name="TextBox 4">
            <a:extLst>
              <a:ext uri="{FF2B5EF4-FFF2-40B4-BE49-F238E27FC236}">
                <a16:creationId xmlns:a16="http://schemas.microsoft.com/office/drawing/2014/main" id="{A419B3C9-DD31-41E8-A7AD-A3EAAB535F77}"/>
              </a:ext>
            </a:extLst>
          </p:cNvPr>
          <p:cNvSpPr txBox="1"/>
          <p:nvPr/>
        </p:nvSpPr>
        <p:spPr>
          <a:xfrm>
            <a:off x="677334" y="5471886"/>
            <a:ext cx="6797523" cy="369332"/>
          </a:xfrm>
          <a:prstGeom prst="rect">
            <a:avLst/>
          </a:prstGeom>
          <a:noFill/>
        </p:spPr>
        <p:txBody>
          <a:bodyPr wrap="square" rtlCol="0">
            <a:spAutoFit/>
          </a:bodyPr>
          <a:lstStyle/>
          <a:p>
            <a:r>
              <a:rPr lang="en-US" dirty="0"/>
              <a:t>Print the Employee after 2s and date()</a:t>
            </a:r>
          </a:p>
        </p:txBody>
      </p:sp>
    </p:spTree>
    <p:extLst>
      <p:ext uri="{BB962C8B-B14F-4D97-AF65-F5344CB8AC3E}">
        <p14:creationId xmlns:p14="http://schemas.microsoft.com/office/powerpoint/2010/main" val="2150530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0E84-891D-42DE-BD45-FD9D069683C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Limitations of Spring 5</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DF1B38-6666-4FB2-8A87-72746A1C4CAA}"/>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Spring Security is still not supported.</a:t>
            </a:r>
          </a:p>
          <a:p>
            <a:r>
              <a:rPr lang="en-US" sz="2000" dirty="0">
                <a:solidFill>
                  <a:schemeClr val="tx1"/>
                </a:solidFill>
                <a:latin typeface="Arial" panose="020B0604020202020204" pitchFamily="34" charset="0"/>
                <a:cs typeface="Arial" panose="020B0604020202020204" pitchFamily="34" charset="0"/>
              </a:rPr>
              <a:t>Limited options are available for Reactive data stores</a:t>
            </a:r>
          </a:p>
          <a:p>
            <a:r>
              <a:rPr lang="en-US" sz="2000" dirty="0">
                <a:solidFill>
                  <a:schemeClr val="tx1"/>
                </a:solidFill>
                <a:latin typeface="Arial" panose="020B0604020202020204" pitchFamily="34" charset="0"/>
                <a:cs typeface="Arial" panose="020B0604020202020204" pitchFamily="34" charset="0"/>
              </a:rPr>
              <a:t>Most of the traditional Java-based integration libraries are still blocking</a:t>
            </a:r>
          </a:p>
          <a:p>
            <a:r>
              <a:rPr lang="en-US" sz="2000" dirty="0">
                <a:solidFill>
                  <a:schemeClr val="tx1"/>
                </a:solidFill>
                <a:latin typeface="Arial" panose="020B0604020202020204" pitchFamily="34" charset="0"/>
                <a:cs typeface="Arial" panose="020B0604020202020204" pitchFamily="34" charset="0"/>
              </a:rPr>
              <a:t>Troubleshooting a Reactive application is a bit difficult, and there is the possibility that, while fixing an issue, you might accidentally block code has been introduced.</a:t>
            </a:r>
          </a:p>
        </p:txBody>
      </p:sp>
    </p:spTree>
    <p:extLst>
      <p:ext uri="{BB962C8B-B14F-4D97-AF65-F5344CB8AC3E}">
        <p14:creationId xmlns:p14="http://schemas.microsoft.com/office/powerpoint/2010/main" val="1118488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8312E-6CC4-415C-A8E3-7DFB0FE07054}"/>
              </a:ext>
            </a:extLst>
          </p:cNvPr>
          <p:cNvSpPr>
            <a:spLocks noGrp="1"/>
          </p:cNvSpPr>
          <p:nvPr>
            <p:ph idx="1"/>
          </p:nvPr>
        </p:nvSpPr>
        <p:spPr>
          <a:xfrm>
            <a:off x="677334" y="2100996"/>
            <a:ext cx="8596668" cy="3880773"/>
          </a:xfrm>
        </p:spPr>
        <p:txBody>
          <a:bodyPr/>
          <a:lstStyle/>
          <a:p>
            <a:r>
              <a:rPr lang="en-US" dirty="0">
                <a:solidFill>
                  <a:srgbClr val="00B0F0"/>
                </a:solidFill>
                <a:hlinkClick r:id="rId2">
                  <a:extLst>
                    <a:ext uri="{A12FA001-AC4F-418D-AE19-62706E023703}">
                      <ahyp:hlinkClr xmlns:ahyp="http://schemas.microsoft.com/office/drawing/2018/hyperlinkcolor" val="tx"/>
                    </a:ext>
                  </a:extLst>
                </a:hlinkClick>
              </a:rPr>
              <a:t>https://dzone.com/articles/reactive-programming-with-spring-5</a:t>
            </a:r>
            <a:endParaRPr lang="en-US" dirty="0">
              <a:solidFill>
                <a:srgbClr val="00B0F0"/>
              </a:solidFill>
            </a:endParaRPr>
          </a:p>
          <a:p>
            <a:r>
              <a:rPr lang="en-US" dirty="0">
                <a:solidFill>
                  <a:srgbClr val="00B0F0"/>
                </a:solidFill>
                <a:hlinkClick r:id="rId3">
                  <a:extLst>
                    <a:ext uri="{A12FA001-AC4F-418D-AE19-62706E023703}">
                      <ahyp:hlinkClr xmlns:ahyp="http://schemas.microsoft.com/office/drawing/2018/hyperlinkcolor" val="tx"/>
                    </a:ext>
                  </a:extLst>
                </a:hlinkClick>
              </a:rPr>
              <a:t>https://viblo.asia/p/cung-tim-hieu-ve-bieu-thuc-lambda-QpmleAEDlrd</a:t>
            </a:r>
            <a:endParaRPr lang="en-US" dirty="0">
              <a:solidFill>
                <a:srgbClr val="00B0F0"/>
              </a:solidFill>
            </a:endParaRPr>
          </a:p>
          <a:p>
            <a:r>
              <a:rPr lang="en-US" dirty="0">
                <a:solidFill>
                  <a:srgbClr val="00B0F0"/>
                </a:solidFill>
                <a:hlinkClick r:id="rId4">
                  <a:extLst>
                    <a:ext uri="{A12FA001-AC4F-418D-AE19-62706E023703}">
                      <ahyp:hlinkClr xmlns:ahyp="http://schemas.microsoft.com/office/drawing/2018/hyperlinkcolor" val="tx"/>
                    </a:ext>
                  </a:extLst>
                </a:hlinkClick>
              </a:rPr>
              <a:t>https://loda.me/spring-boot-xay-dung-ung-dung-reactive-voi-spring-5-webflux-loda1557549671284/</a:t>
            </a:r>
            <a:endParaRPr lang="en-US" dirty="0">
              <a:solidFill>
                <a:srgbClr val="00B0F0"/>
              </a:solidFill>
            </a:endParaRPr>
          </a:p>
          <a:p>
            <a:r>
              <a:rPr lang="en-US" dirty="0">
                <a:solidFill>
                  <a:srgbClr val="00B0F0"/>
                </a:solidFill>
                <a:hlinkClick r:id="rId5">
                  <a:extLst>
                    <a:ext uri="{A12FA001-AC4F-418D-AE19-62706E023703}">
                      <ahyp:hlinkClr xmlns:ahyp="http://schemas.microsoft.com/office/drawing/2018/hyperlinkcolor" val="tx"/>
                    </a:ext>
                  </a:extLst>
                </a:hlinkClick>
              </a:rPr>
              <a:t>https://gist.github.com/staltz/868e7e9bc2a7b8c1f754</a:t>
            </a:r>
            <a:endParaRPr lang="en-US" dirty="0">
              <a:solidFill>
                <a:srgbClr val="00B0F0"/>
              </a:solidFill>
            </a:endParaRPr>
          </a:p>
          <a:p>
            <a:r>
              <a:rPr lang="en-US" dirty="0">
                <a:solidFill>
                  <a:srgbClr val="00B0F0"/>
                </a:solidFill>
                <a:hlinkClick r:id="rId6">
                  <a:extLst>
                    <a:ext uri="{A12FA001-AC4F-418D-AE19-62706E023703}">
                      <ahyp:hlinkClr xmlns:ahyp="http://schemas.microsoft.com/office/drawing/2018/hyperlinkcolor" val="tx"/>
                    </a:ext>
                  </a:extLst>
                </a:hlinkClick>
              </a:rPr>
              <a:t>https://docs.spring.io/spring-data/commons/docs/current/api/org/springframework/data/repository/reactive/ReactiveCrudRepository.html?is-external=true#deleteById-ID-</a:t>
            </a:r>
            <a:endParaRPr lang="en-US" dirty="0">
              <a:solidFill>
                <a:srgbClr val="00B0F0"/>
              </a:solidFill>
            </a:endParaRPr>
          </a:p>
        </p:txBody>
      </p:sp>
      <p:sp>
        <p:nvSpPr>
          <p:cNvPr id="6" name="Rectangle 3">
            <a:extLst>
              <a:ext uri="{FF2B5EF4-FFF2-40B4-BE49-F238E27FC236}">
                <a16:creationId xmlns:a16="http://schemas.microsoft.com/office/drawing/2014/main" id="{EDA227A0-F76E-4EB3-B528-1CF1357A0F0A}"/>
              </a:ext>
            </a:extLst>
          </p:cNvPr>
          <p:cNvSpPr>
            <a:spLocks noGrp="1" noChangeArrowheads="1"/>
          </p:cNvSpPr>
          <p:nvPr>
            <p:ph type="title"/>
          </p:nvPr>
        </p:nvSpPr>
        <p:spPr bwMode="auto">
          <a:xfrm>
            <a:off x="677334" y="439003"/>
            <a:ext cx="117981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Refer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1" i="0" u="none" strike="noStrike" cap="none" normalizeH="0" baseline="0" dirty="0">
                <a:ln>
                  <a:noFill/>
                </a:ln>
                <a:effectLst/>
                <a:latin typeface="Arial" panose="020B0604020202020204" pitchFamily="34" charset="0"/>
                <a:cs typeface="Arial" panose="020B0604020202020204" pitchFamily="34" charset="0"/>
              </a:rPr>
            </a:br>
            <a:endParaRPr kumimoji="0" lang="en-US" altLang="en-US" b="1"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1153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80FBC-6C3C-4E0D-857E-7B4EA47C911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E72FD15-8EF4-43E8-B930-91F3C55117F5}"/>
              </a:ext>
            </a:extLst>
          </p:cNvPr>
          <p:cNvSpPr/>
          <p:nvPr/>
        </p:nvSpPr>
        <p:spPr>
          <a:xfrm>
            <a:off x="1115330" y="3429000"/>
            <a:ext cx="8107156"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 For Watching</a:t>
            </a:r>
          </a:p>
        </p:txBody>
      </p:sp>
    </p:spTree>
    <p:extLst>
      <p:ext uri="{BB962C8B-B14F-4D97-AF65-F5344CB8AC3E}">
        <p14:creationId xmlns:p14="http://schemas.microsoft.com/office/powerpoint/2010/main" val="186626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EB05-9018-41A5-92DE-7B9B33BA5FA4}"/>
              </a:ext>
            </a:extLst>
          </p:cNvPr>
          <p:cNvSpPr>
            <a:spLocks noGrp="1"/>
          </p:cNvSpPr>
          <p:nvPr>
            <p:ph type="title"/>
          </p:nvPr>
        </p:nvSpPr>
        <p:spPr/>
        <p:txBody>
          <a:bodyPr/>
          <a:lstStyle/>
          <a:p>
            <a:r>
              <a:rPr lang="en-US" dirty="0"/>
              <a:t>Introduction to Reactive Programming</a:t>
            </a:r>
          </a:p>
        </p:txBody>
      </p:sp>
      <p:pic>
        <p:nvPicPr>
          <p:cNvPr id="4" name="Content Placeholder 3">
            <a:extLst>
              <a:ext uri="{FF2B5EF4-FFF2-40B4-BE49-F238E27FC236}">
                <a16:creationId xmlns:a16="http://schemas.microsoft.com/office/drawing/2014/main" id="{1C875E2C-AC39-4B8E-AEC1-8D4BD86C15F5}"/>
              </a:ext>
            </a:extLst>
          </p:cNvPr>
          <p:cNvPicPr>
            <a:picLocks noGrp="1" noChangeAspect="1"/>
          </p:cNvPicPr>
          <p:nvPr>
            <p:ph idx="1"/>
          </p:nvPr>
        </p:nvPicPr>
        <p:blipFill>
          <a:blip r:embed="rId2"/>
          <a:stretch>
            <a:fillRect/>
          </a:stretch>
        </p:blipFill>
        <p:spPr>
          <a:xfrm>
            <a:off x="595947" y="1930400"/>
            <a:ext cx="8759442" cy="3048001"/>
          </a:xfrm>
          <a:prstGeom prst="rect">
            <a:avLst/>
          </a:prstGeom>
        </p:spPr>
      </p:pic>
    </p:spTree>
    <p:extLst>
      <p:ext uri="{BB962C8B-B14F-4D97-AF65-F5344CB8AC3E}">
        <p14:creationId xmlns:p14="http://schemas.microsoft.com/office/powerpoint/2010/main" val="130876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0E71-2806-4EA3-8734-3C2E6577349C}"/>
              </a:ext>
            </a:extLst>
          </p:cNvPr>
          <p:cNvSpPr>
            <a:spLocks noGrp="1"/>
          </p:cNvSpPr>
          <p:nvPr>
            <p:ph type="title"/>
          </p:nvPr>
        </p:nvSpPr>
        <p:spPr/>
        <p:txBody>
          <a:bodyPr/>
          <a:lstStyle/>
          <a:p>
            <a:r>
              <a:rPr lang="en-US" dirty="0"/>
              <a:t>Introduction to Reactive Programming</a:t>
            </a:r>
          </a:p>
        </p:txBody>
      </p:sp>
      <p:sp>
        <p:nvSpPr>
          <p:cNvPr id="3" name="Content Placeholder 2">
            <a:extLst>
              <a:ext uri="{FF2B5EF4-FFF2-40B4-BE49-F238E27FC236}">
                <a16:creationId xmlns:a16="http://schemas.microsoft.com/office/drawing/2014/main" id="{161501C9-4E94-4822-873D-9007A429C873}"/>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Responsive :</a:t>
            </a:r>
            <a:r>
              <a:rPr lang="en-US" sz="2000" dirty="0">
                <a:latin typeface="Arial" panose="020B0604020202020204" pitchFamily="34" charset="0"/>
                <a:cs typeface="Arial" panose="020B0604020202020204" pitchFamily="34" charset="0"/>
              </a:rPr>
              <a:t>Quick processing when problems occur ,responsive systems focus on providing rapid and consistent response times</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Resilient: </a:t>
            </a:r>
            <a:r>
              <a:rPr lang="en-US" sz="2000" dirty="0">
                <a:latin typeface="Arial" panose="020B0604020202020204" pitchFamily="34" charset="0"/>
                <a:cs typeface="Arial" panose="020B0604020202020204" pitchFamily="34" charset="0"/>
              </a:rPr>
              <a:t>any system that is not resilient will be unresponsive after a failure</a:t>
            </a:r>
            <a:endParaRPr lang="en-US" sz="2000" b="1" dirty="0">
              <a:latin typeface="Arial" panose="020B0604020202020204" pitchFamily="34" charset="0"/>
              <a:cs typeface="Arial" panose="020B0604020202020204" pitchFamily="34" charset="0"/>
            </a:endParaRPr>
          </a:p>
          <a:p>
            <a:r>
              <a:rPr lang="en-US" sz="2000" b="1" dirty="0" err="1">
                <a:latin typeface="Arial" panose="020B0604020202020204" pitchFamily="34" charset="0"/>
                <a:cs typeface="Arial" panose="020B0604020202020204" pitchFamily="34" charset="0"/>
              </a:rPr>
              <a:t>Elastic:</a:t>
            </a:r>
            <a:r>
              <a:rPr lang="en-US" sz="2000" dirty="0" err="1">
                <a:latin typeface="Arial" panose="020B0604020202020204" pitchFamily="34" charset="0"/>
                <a:cs typeface="Arial" panose="020B0604020202020204" pitchFamily="34" charset="0"/>
              </a:rPr>
              <a:t>Reactive</a:t>
            </a:r>
            <a:r>
              <a:rPr lang="en-US" sz="2000" dirty="0">
                <a:latin typeface="Arial" panose="020B0604020202020204" pitchFamily="34" charset="0"/>
                <a:cs typeface="Arial" panose="020B0604020202020204" pitchFamily="34" charset="0"/>
              </a:rPr>
              <a:t> Systems can react to changes in the input rate by increasing or decreasing the resources allocated to service these inputs</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Message </a:t>
            </a:r>
            <a:r>
              <a:rPr lang="en-US" sz="2000" b="1" dirty="0" err="1">
                <a:latin typeface="Arial" panose="020B0604020202020204" pitchFamily="34" charset="0"/>
                <a:cs typeface="Arial" panose="020B0604020202020204" pitchFamily="34" charset="0"/>
              </a:rPr>
              <a:t>Driven:</a:t>
            </a:r>
            <a:r>
              <a:rPr lang="en-US" sz="2000" dirty="0" err="1">
                <a:latin typeface="Arial" panose="020B0604020202020204" pitchFamily="34" charset="0"/>
                <a:cs typeface="Arial" panose="020B0604020202020204" pitchFamily="34" charset="0"/>
              </a:rPr>
              <a:t>Reactive</a:t>
            </a:r>
            <a:r>
              <a:rPr lang="en-US" sz="2000" dirty="0">
                <a:latin typeface="Arial" panose="020B0604020202020204" pitchFamily="34" charset="0"/>
                <a:cs typeface="Arial" panose="020B0604020202020204" pitchFamily="34" charset="0"/>
              </a:rPr>
              <a:t> Systems rely on  asynchronous message-passing to establish a boundary between components that ensures loose coupling, isolation and  location transparency</a:t>
            </a:r>
          </a:p>
        </p:txBody>
      </p:sp>
    </p:spTree>
    <p:extLst>
      <p:ext uri="{BB962C8B-B14F-4D97-AF65-F5344CB8AC3E}">
        <p14:creationId xmlns:p14="http://schemas.microsoft.com/office/powerpoint/2010/main" val="236560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D723E5B-8218-492A-B0FB-E2C86F6BAB38}"/>
              </a:ext>
            </a:extLst>
          </p:cNvPr>
          <p:cNvSpPr>
            <a:spLocks noGrp="1"/>
          </p:cNvSpPr>
          <p:nvPr>
            <p:ph type="title"/>
          </p:nvPr>
        </p:nvSpPr>
        <p:spPr>
          <a:xfrm>
            <a:off x="842597" y="341441"/>
            <a:ext cx="8288032" cy="1096316"/>
          </a:xfrm>
        </p:spPr>
        <p:txBody>
          <a:bodyPr vert="horz" lIns="91440" tIns="45720" rIns="91440" bIns="45720" rtlCol="0" anchor="b">
            <a:normAutofit fontScale="90000"/>
          </a:bodyPr>
          <a:lstStyle/>
          <a:p>
            <a:r>
              <a:rPr lang="en-US" sz="4800"/>
              <a:t>Introduction to Reactive Programming</a:t>
            </a:r>
            <a:endParaRPr lang="en-US" sz="4800" kern="1200" dirty="0">
              <a:solidFill>
                <a:schemeClr val="accent1"/>
              </a:solidFill>
              <a:latin typeface="+mj-lt"/>
              <a:ea typeface="+mj-ea"/>
              <a:cs typeface="+mj-cs"/>
            </a:endParaRPr>
          </a:p>
        </p:txBody>
      </p:sp>
      <p:pic>
        <p:nvPicPr>
          <p:cNvPr id="4" name="Content Placeholder 3">
            <a:extLst>
              <a:ext uri="{FF2B5EF4-FFF2-40B4-BE49-F238E27FC236}">
                <a16:creationId xmlns:a16="http://schemas.microsoft.com/office/drawing/2014/main" id="{B3A1BE7C-04F0-4FE4-85AB-BC5616E5D443}"/>
              </a:ext>
            </a:extLst>
          </p:cNvPr>
          <p:cNvPicPr>
            <a:picLocks noGrp="1" noChangeAspect="1"/>
          </p:cNvPicPr>
          <p:nvPr>
            <p:ph idx="1"/>
          </p:nvPr>
        </p:nvPicPr>
        <p:blipFill>
          <a:blip r:embed="rId2"/>
          <a:stretch>
            <a:fillRect/>
          </a:stretch>
        </p:blipFill>
        <p:spPr>
          <a:xfrm>
            <a:off x="882866" y="2031688"/>
            <a:ext cx="8494478" cy="3299450"/>
          </a:xfrm>
          <a:prstGeom prst="rect">
            <a:avLst/>
          </a:prstGeom>
        </p:spPr>
      </p:pic>
    </p:spTree>
    <p:extLst>
      <p:ext uri="{BB962C8B-B14F-4D97-AF65-F5344CB8AC3E}">
        <p14:creationId xmlns:p14="http://schemas.microsoft.com/office/powerpoint/2010/main" val="121587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23B0-EE91-45C4-BBE9-D2777462AE18}"/>
              </a:ext>
            </a:extLst>
          </p:cNvPr>
          <p:cNvSpPr>
            <a:spLocks noGrp="1"/>
          </p:cNvSpPr>
          <p:nvPr>
            <p:ph type="title"/>
          </p:nvPr>
        </p:nvSpPr>
        <p:spPr/>
        <p:txBody>
          <a:bodyPr/>
          <a:lstStyle/>
          <a:p>
            <a:r>
              <a:rPr lang="en-US" dirty="0"/>
              <a:t>Introduction to Reactive Programming</a:t>
            </a:r>
          </a:p>
        </p:txBody>
      </p:sp>
      <p:sp>
        <p:nvSpPr>
          <p:cNvPr id="3" name="Content Placeholder 2">
            <a:extLst>
              <a:ext uri="{FF2B5EF4-FFF2-40B4-BE49-F238E27FC236}">
                <a16:creationId xmlns:a16="http://schemas.microsoft.com/office/drawing/2014/main" id="{C4287D05-E9D4-4CBF-B86C-08115F6B0AAA}"/>
              </a:ext>
            </a:extLst>
          </p:cNvPr>
          <p:cNvSpPr>
            <a:spLocks noGrp="1"/>
          </p:cNvSpPr>
          <p:nvPr>
            <p:ph idx="1"/>
          </p:nvPr>
        </p:nvSpPr>
        <p:spPr/>
        <p:txBody>
          <a:bodyPr/>
          <a:lstStyle/>
          <a:p>
            <a:r>
              <a:rPr lang="en-US" dirty="0"/>
              <a:t>Data stream :is a series of events sorted by time</a:t>
            </a:r>
          </a:p>
          <a:p>
            <a:r>
              <a:rPr lang="en-US" b="1" dirty="0"/>
              <a:t>Asynchronous :</a:t>
            </a:r>
          </a:p>
          <a:p>
            <a:r>
              <a:rPr lang="en-US" b="1" dirty="0"/>
              <a:t>Non-blocking :</a:t>
            </a:r>
          </a:p>
          <a:p>
            <a:r>
              <a:rPr lang="en-US" b="1" dirty="0"/>
              <a:t>Failure messages :</a:t>
            </a:r>
            <a:r>
              <a:rPr lang="en-US" dirty="0"/>
              <a:t>failures are sent as messages to a handler function</a:t>
            </a:r>
          </a:p>
          <a:p>
            <a:endParaRPr lang="en-US" dirty="0"/>
          </a:p>
        </p:txBody>
      </p:sp>
    </p:spTree>
    <p:extLst>
      <p:ext uri="{BB962C8B-B14F-4D97-AF65-F5344CB8AC3E}">
        <p14:creationId xmlns:p14="http://schemas.microsoft.com/office/powerpoint/2010/main" val="584817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20463</TotalTime>
  <Words>2060</Words>
  <Application>Microsoft Office PowerPoint</Application>
  <PresentationFormat>Widescreen</PresentationFormat>
  <Paragraphs>217</Paragraphs>
  <Slides>54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Trebuchet MS</vt:lpstr>
      <vt:lpstr>Wingdings 3</vt:lpstr>
      <vt:lpstr>Facet</vt:lpstr>
      <vt:lpstr>Reactive Programming with Spring 5</vt:lpstr>
      <vt:lpstr>Category</vt:lpstr>
      <vt:lpstr>Introduce Reactive Programming</vt:lpstr>
      <vt:lpstr>Introduce Reactive Programming</vt:lpstr>
      <vt:lpstr>Introduction to Reactive Programming</vt:lpstr>
      <vt:lpstr>Introduction to Reactive Programming</vt:lpstr>
      <vt:lpstr>Introduction to Reactive Programming</vt:lpstr>
      <vt:lpstr>Introduction to Reactive Programming</vt:lpstr>
      <vt:lpstr>Introduction to Reactive Programming</vt:lpstr>
      <vt:lpstr>When to use</vt:lpstr>
      <vt:lpstr>Java 8 Streams Examples Stream Creation  </vt:lpstr>
      <vt:lpstr>Functional programming</vt:lpstr>
      <vt:lpstr>Functional programming</vt:lpstr>
      <vt:lpstr>Reactive Streams </vt:lpstr>
      <vt:lpstr>Reactive Streams </vt:lpstr>
      <vt:lpstr>Reactive Streams </vt:lpstr>
      <vt:lpstr>Reactive Streams </vt:lpstr>
      <vt:lpstr>Reactive Streams </vt:lpstr>
      <vt:lpstr>Reactive Streams </vt:lpstr>
      <vt:lpstr>4 Rule</vt:lpstr>
      <vt:lpstr>Spring 5 Offerings for Reactive Programming </vt:lpstr>
      <vt:lpstr>Spring 5 Offerings for Reactive Programming </vt:lpstr>
      <vt:lpstr>Spring 5 Offerings for Reactive Programming </vt:lpstr>
      <vt:lpstr>Spring 5 Offerings for Reactive Programming</vt:lpstr>
      <vt:lpstr>Spring 5 Offerings for Reactive Programming</vt:lpstr>
      <vt:lpstr>Reactor</vt:lpstr>
      <vt:lpstr>Reactor</vt:lpstr>
      <vt:lpstr>Reactor</vt:lpstr>
      <vt:lpstr>Reactor</vt:lpstr>
      <vt:lpstr>Reactor</vt:lpstr>
      <vt:lpstr>Spring Web Reactive vs. Spring Web MVC </vt:lpstr>
      <vt:lpstr>Spring Web Reactive vs. Spring Web MVC </vt:lpstr>
      <vt:lpstr>Basic Configuration for Reactive Programming </vt:lpstr>
      <vt:lpstr>Traditional Approach vs. Reactive Approach </vt:lpstr>
      <vt:lpstr>Reactive Web Client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Create reactive and MongoDB example </vt:lpstr>
      <vt:lpstr>Limitations of Spring 5 </vt:lpstr>
      <vt:lpstr>Refer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with Spring 5</dc:title>
  <dc:creator>Bui, Sang Quang</dc:creator>
  <cp:lastModifiedBy>Bui, Sang Quang</cp:lastModifiedBy>
  <cp:revision>85</cp:revision>
  <dcterms:created xsi:type="dcterms:W3CDTF">2019-07-24T03:21:48Z</dcterms:created>
  <dcterms:modified xsi:type="dcterms:W3CDTF">2019-08-07T09:57:00Z</dcterms:modified>
</cp:coreProperties>
</file>