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5" r:id="rId3"/>
    <p:sldId id="451" r:id="rId4"/>
    <p:sldId id="441" r:id="rId5"/>
    <p:sldId id="442" r:id="rId6"/>
    <p:sldId id="444" r:id="rId7"/>
    <p:sldId id="443" r:id="rId8"/>
    <p:sldId id="445" r:id="rId9"/>
    <p:sldId id="448" r:id="rId10"/>
    <p:sldId id="452" r:id="rId11"/>
    <p:sldId id="453" r:id="rId12"/>
    <p:sldId id="454" r:id="rId13"/>
    <p:sldId id="455" r:id="rId14"/>
    <p:sldId id="456" r:id="rId15"/>
    <p:sldId id="457" r:id="rId16"/>
    <p:sldId id="489" r:id="rId17"/>
    <p:sldId id="458" r:id="rId18"/>
    <p:sldId id="459" r:id="rId19"/>
    <p:sldId id="460" r:id="rId20"/>
    <p:sldId id="461" r:id="rId21"/>
    <p:sldId id="462" r:id="rId22"/>
    <p:sldId id="447" r:id="rId23"/>
    <p:sldId id="446" r:id="rId24"/>
    <p:sldId id="463" r:id="rId25"/>
    <p:sldId id="464" r:id="rId26"/>
    <p:sldId id="465" r:id="rId27"/>
    <p:sldId id="466" r:id="rId28"/>
    <p:sldId id="467" r:id="rId29"/>
    <p:sldId id="469" r:id="rId30"/>
    <p:sldId id="470" r:id="rId31"/>
    <p:sldId id="471" r:id="rId32"/>
    <p:sldId id="472" r:id="rId33"/>
    <p:sldId id="449" r:id="rId34"/>
    <p:sldId id="473" r:id="rId35"/>
    <p:sldId id="475" r:id="rId36"/>
    <p:sldId id="476" r:id="rId37"/>
    <p:sldId id="477" r:id="rId38"/>
    <p:sldId id="478" r:id="rId39"/>
    <p:sldId id="479" r:id="rId40"/>
    <p:sldId id="474" r:id="rId41"/>
    <p:sldId id="480" r:id="rId42"/>
    <p:sldId id="481" r:id="rId43"/>
    <p:sldId id="482" r:id="rId44"/>
    <p:sldId id="450" r:id="rId45"/>
    <p:sldId id="483" r:id="rId46"/>
    <p:sldId id="484" r:id="rId47"/>
    <p:sldId id="485" r:id="rId48"/>
    <p:sldId id="488" r:id="rId49"/>
    <p:sldId id="486" r:id="rId50"/>
    <p:sldId id="487" r:id="rId51"/>
    <p:sldId id="438" r:id="rId52"/>
    <p:sldId id="440" r:id="rId53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5345" autoAdjust="0"/>
  </p:normalViewPr>
  <p:slideViewPr>
    <p:cSldViewPr>
      <p:cViewPr varScale="1">
        <p:scale>
          <a:sx n="56" d="100"/>
          <a:sy n="56" d="100"/>
        </p:scale>
        <p:origin x="15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0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0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9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9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1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异常和断言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对于异常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中提供了两种常见的方式：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捕获异常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抛出异常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  <p:pic>
        <p:nvPicPr>
          <p:cNvPr id="1026" name="Picture 2" descr="D:\云平台\我的PPT\异常\图片\bd975e5c-4518-3eac-9b24-2db296f40237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3284984"/>
            <a:ext cx="6192688" cy="3340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try</a:t>
            </a:r>
            <a:r>
              <a:rPr lang="zh-CN" altLang="en-US" smtClean="0"/>
              <a:t>和</a:t>
            </a:r>
            <a:r>
              <a:rPr lang="en-US" altLang="zh-CN" smtClean="0"/>
              <a:t>catch</a:t>
            </a:r>
            <a:r>
              <a:rPr lang="zh-CN" altLang="en-US" smtClean="0"/>
              <a:t>捕获异常</a:t>
            </a:r>
            <a:r>
              <a:rPr lang="en-US" altLang="zh-CN" smtClean="0"/>
              <a:t>	</a:t>
            </a:r>
          </a:p>
          <a:p>
            <a:pPr lvl="1"/>
            <a:r>
              <a:rPr lang="en-US" smtClean="0"/>
              <a:t>try  {</a:t>
            </a:r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接受监视的程序块</a:t>
            </a:r>
            <a:r>
              <a:rPr lang="en-US" smtClean="0"/>
              <a:t>,</a:t>
            </a:r>
            <a:r>
              <a:rPr lang="zh-CN" altLang="en-US" smtClean="0"/>
              <a:t>在此区域内发生的异常</a:t>
            </a:r>
            <a:r>
              <a:rPr lang="en-US" smtClean="0"/>
              <a:t>,</a:t>
            </a:r>
          </a:p>
          <a:p>
            <a:pPr lvl="1"/>
            <a:r>
              <a:rPr lang="en-US" altLang="zh-CN" smtClean="0"/>
              <a:t>   //</a:t>
            </a:r>
            <a:r>
              <a:rPr lang="zh-CN" altLang="en-US" smtClean="0"/>
              <a:t>由</a:t>
            </a:r>
            <a:r>
              <a:rPr lang="en-US" smtClean="0"/>
              <a:t>catch</a:t>
            </a:r>
            <a:r>
              <a:rPr lang="zh-CN" altLang="en-US" smtClean="0"/>
              <a:t>中指定的程序处理</a:t>
            </a:r>
            <a:r>
              <a:rPr lang="en-US" smtClean="0"/>
              <a:t>;</a:t>
            </a:r>
          </a:p>
          <a:p>
            <a:pPr lvl="1"/>
            <a:r>
              <a:rPr lang="en-US" smtClean="0"/>
              <a:t>}catch(</a:t>
            </a:r>
            <a:r>
              <a:rPr lang="zh-CN" altLang="en-US" smtClean="0"/>
              <a:t>要处理的异常种类和标识符</a:t>
            </a:r>
            <a:r>
              <a:rPr lang="en-US" smtClean="0"/>
              <a:t>) {</a:t>
            </a:r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处理异常</a:t>
            </a:r>
            <a:r>
              <a:rPr lang="en-US" smtClean="0"/>
              <a:t>;</a:t>
            </a:r>
          </a:p>
          <a:p>
            <a:pPr lvl="1"/>
            <a:r>
              <a:rPr lang="en-US" smtClean="0"/>
              <a:t>}</a:t>
            </a:r>
          </a:p>
          <a:p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3688" y="4581128"/>
            <a:ext cx="5367175" cy="1631216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try {</a:t>
            </a:r>
            <a:br>
              <a:rPr lang="en-US" b="1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  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Class.forName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("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com.mysql.jdbc.Driver</a:t>
            </a:r>
            <a:r>
              <a:rPr lang="en-US" b="1" dirty="0" smtClean="0">
                <a:solidFill>
                  <a:schemeClr val="tx1"/>
                </a:solidFill>
                <a:ea typeface="宋体" pitchFamily="2" charset="-122"/>
              </a:rPr>
              <a:t>");</a:t>
            </a:r>
            <a:endParaRPr lang="en-US" b="1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} catch (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ClassNotFoundException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 e) { </a:t>
            </a:r>
          </a:p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e.printStackTrace</a:t>
            </a:r>
            <a:r>
              <a:rPr lang="en-US" b="1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/>
            </a:r>
            <a:br>
              <a:rPr lang="en-US" b="1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 }</a:t>
            </a:r>
            <a:endParaRPr lang="zh-CN" altLang="en-US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pic>
        <p:nvPicPr>
          <p:cNvPr id="4099" name="Picture 3" descr="D:\云平台\我的PPT\异常\图片\try、catch处理流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196752"/>
            <a:ext cx="7437789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语句块中没有抛出任何异常</a:t>
            </a:r>
            <a:endParaRPr lang="en-US" altLang="zh-CN" smtClean="0"/>
          </a:p>
          <a:p>
            <a:pPr lvl="1"/>
            <a:r>
              <a:rPr lang="zh-CN" altLang="en-US" smtClean="0"/>
              <a:t>程序会跳过</a:t>
            </a:r>
            <a:r>
              <a:rPr lang="en-US" altLang="zh-CN" smtClean="0"/>
              <a:t>catch</a:t>
            </a:r>
            <a:r>
              <a:rPr lang="zh-CN" altLang="en-US" smtClean="0"/>
              <a:t>子句</a:t>
            </a:r>
            <a:endParaRPr lang="en-US" altLang="zh-CN" smtClean="0"/>
          </a:p>
          <a:p>
            <a:r>
              <a:rPr lang="en-US" altLang="zh-CN" smtClean="0"/>
              <a:t>try</a:t>
            </a:r>
            <a:r>
              <a:rPr lang="zh-CN" altLang="en-US" smtClean="0"/>
              <a:t>语句块中抛出了</a:t>
            </a:r>
            <a:r>
              <a:rPr lang="en-US" altLang="zh-CN" smtClean="0"/>
              <a:t>catch</a:t>
            </a:r>
            <a:r>
              <a:rPr lang="zh-CN" altLang="en-US" smtClean="0"/>
              <a:t>子句中说明的异常</a:t>
            </a:r>
            <a:endParaRPr lang="en-US" altLang="zh-CN" smtClean="0"/>
          </a:p>
          <a:p>
            <a:pPr lvl="1"/>
            <a:r>
              <a:rPr lang="zh-CN" altLang="en-US" smtClean="0"/>
              <a:t>程序跳过</a:t>
            </a:r>
            <a:r>
              <a:rPr lang="en-US" altLang="zh-CN" smtClean="0"/>
              <a:t>try</a:t>
            </a:r>
            <a:r>
              <a:rPr lang="zh-CN" altLang="en-US" smtClean="0"/>
              <a:t>语句块中的其余代码</a:t>
            </a:r>
            <a:endParaRPr lang="en-US" altLang="zh-CN" smtClean="0"/>
          </a:p>
          <a:p>
            <a:pPr lvl="1"/>
            <a:r>
              <a:rPr lang="zh-CN" altLang="en-US" smtClean="0"/>
              <a:t>程序执行</a:t>
            </a:r>
            <a:r>
              <a:rPr lang="en-US" altLang="zh-CN" smtClean="0"/>
              <a:t>catch</a:t>
            </a:r>
            <a:r>
              <a:rPr lang="zh-CN" altLang="en-US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395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一段代码可能会生成多个异常</a:t>
            </a:r>
            <a:endParaRPr lang="en-US" altLang="zh-CN" smtClean="0"/>
          </a:p>
          <a:p>
            <a:r>
              <a:rPr lang="zh-CN" altLang="en-US" smtClean="0"/>
              <a:t>当引发异常时，会按顺序来查看每个 </a:t>
            </a:r>
            <a:r>
              <a:rPr lang="en-US" smtClean="0"/>
              <a:t>catch </a:t>
            </a:r>
            <a:r>
              <a:rPr lang="zh-CN" altLang="en-US" smtClean="0"/>
              <a:t>语句，并执行第一个类型与异常类型匹配的语句</a:t>
            </a:r>
            <a:endParaRPr lang="en-US" altLang="zh-CN" smtClean="0"/>
          </a:p>
          <a:p>
            <a:r>
              <a:rPr lang="zh-CN" altLang="en-US" smtClean="0"/>
              <a:t>执行其中的一条 </a:t>
            </a:r>
            <a:r>
              <a:rPr lang="en-US" smtClean="0"/>
              <a:t>catch </a:t>
            </a:r>
            <a:r>
              <a:rPr lang="zh-CN" altLang="en-US" smtClean="0"/>
              <a:t>语句之后，其他的 </a:t>
            </a:r>
            <a:r>
              <a:rPr lang="en-US" smtClean="0"/>
              <a:t>catch </a:t>
            </a:r>
            <a:r>
              <a:rPr lang="zh-CN" altLang="en-US" smtClean="0"/>
              <a:t>语句将被忽略</a:t>
            </a:r>
            <a:endParaRPr lang="en-US" altLang="zh-CN" smtClean="0"/>
          </a:p>
          <a:p>
            <a:r>
              <a:rPr lang="zh-CN" altLang="en-US" smtClean="0"/>
              <a:t>使用多重 </a:t>
            </a:r>
            <a:r>
              <a:rPr lang="en-US" smtClean="0"/>
              <a:t>catch </a:t>
            </a:r>
            <a:r>
              <a:rPr lang="zh-CN" altLang="en-US" smtClean="0"/>
              <a:t>语句时，异常子类一定要位于异常父类之前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1680" y="4149079"/>
            <a:ext cx="6008688" cy="2233613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>
                <a:ea typeface="宋体" pitchFamily="2" charset="-122"/>
              </a:rPr>
              <a:t>try{</a:t>
            </a:r>
          </a:p>
          <a:p>
            <a:r>
              <a:rPr lang="en-US">
                <a:ea typeface="宋体" pitchFamily="2" charset="-122"/>
              </a:rPr>
              <a:t>  …….</a:t>
            </a:r>
          </a:p>
          <a:p>
            <a:r>
              <a:rPr lang="en-US">
                <a:ea typeface="宋体" pitchFamily="2" charset="-122"/>
              </a:rPr>
              <a:t>} catch(ArrayIndexOutOfBoundsException e) {</a:t>
            </a:r>
          </a:p>
          <a:p>
            <a:r>
              <a:rPr lang="en-US">
                <a:ea typeface="宋体" pitchFamily="2" charset="-122"/>
              </a:rPr>
              <a:t>  ……</a:t>
            </a:r>
          </a:p>
          <a:p>
            <a:r>
              <a:rPr lang="en-US">
                <a:ea typeface="宋体" pitchFamily="2" charset="-122"/>
              </a:rPr>
              <a:t>} catch(Exception e) {</a:t>
            </a:r>
          </a:p>
          <a:p>
            <a:r>
              <a:rPr lang="en-US">
                <a:ea typeface="宋体" pitchFamily="2" charset="-122"/>
              </a:rPr>
              <a:t>  ……</a:t>
            </a:r>
          </a:p>
          <a:p>
            <a:r>
              <a:rPr lang="en-US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可以捕获多个异常</a:t>
            </a:r>
            <a:endParaRPr lang="en-US" altLang="zh-CN" dirty="0" smtClean="0"/>
          </a:p>
          <a:p>
            <a:r>
              <a:rPr lang="zh-CN" altLang="en-US" dirty="0" smtClean="0"/>
              <a:t>多个异常类型之间用“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”分隔开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个异常类型的标识符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个异常类型之间不存在父子继承关系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5840" y="3356992"/>
            <a:ext cx="7452320" cy="2233613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ea typeface="宋体" pitchFamily="2" charset="-122"/>
              </a:rPr>
              <a:t>try {</a:t>
            </a:r>
          </a:p>
          <a:p>
            <a:pPr lvl="1"/>
            <a:r>
              <a:rPr lang="en-US" dirty="0" err="1" smtClean="0">
                <a:ea typeface="宋体" pitchFamily="2" charset="-122"/>
              </a:rPr>
              <a:t>i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>
                <a:ea typeface="宋体" pitchFamily="2" charset="-122"/>
              </a:rPr>
              <a:t>= a / b;</a:t>
            </a:r>
          </a:p>
          <a:p>
            <a:r>
              <a:rPr lang="en-US" dirty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     </a:t>
            </a:r>
            <a:r>
              <a:rPr lang="en-US" dirty="0" err="1" smtClean="0">
                <a:ea typeface="宋体" pitchFamily="2" charset="-122"/>
              </a:rPr>
              <a:t>System.out.println</a:t>
            </a:r>
            <a:r>
              <a:rPr lang="en-US" dirty="0">
                <a:ea typeface="宋体" pitchFamily="2" charset="-122"/>
              </a:rPr>
              <a:t>("try block");</a:t>
            </a:r>
          </a:p>
          <a:p>
            <a:r>
              <a:rPr lang="en-US" dirty="0" smtClean="0">
                <a:ea typeface="宋体" pitchFamily="2" charset="-122"/>
              </a:rPr>
              <a:t>} </a:t>
            </a:r>
            <a:r>
              <a:rPr lang="en-US" dirty="0">
                <a:ea typeface="宋体" pitchFamily="2" charset="-122"/>
              </a:rPr>
              <a:t>catch (</a:t>
            </a:r>
            <a:r>
              <a:rPr lang="en-US" dirty="0" err="1">
                <a:ea typeface="宋体" pitchFamily="2" charset="-122"/>
              </a:rPr>
              <a:t>IndexOutOfBoundsException</a:t>
            </a:r>
            <a:r>
              <a:rPr lang="en-US" dirty="0">
                <a:ea typeface="宋体" pitchFamily="2" charset="-122"/>
              </a:rPr>
              <a:t> | </a:t>
            </a:r>
            <a:r>
              <a:rPr lang="en-US" dirty="0" err="1">
                <a:ea typeface="宋体" pitchFamily="2" charset="-122"/>
              </a:rPr>
              <a:t>ArithmeticException</a:t>
            </a:r>
            <a:r>
              <a:rPr lang="en-US" dirty="0">
                <a:ea typeface="宋体" pitchFamily="2" charset="-122"/>
              </a:rPr>
              <a:t> e1) {</a:t>
            </a:r>
          </a:p>
          <a:p>
            <a:r>
              <a:rPr lang="en-US" dirty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     </a:t>
            </a:r>
            <a:r>
              <a:rPr lang="en-US" dirty="0" err="1" smtClean="0">
                <a:ea typeface="宋体" pitchFamily="2" charset="-122"/>
              </a:rPr>
              <a:t>System.out.println</a:t>
            </a:r>
            <a:r>
              <a:rPr lang="en-US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发生异常，请处理该异常！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r>
              <a:rPr lang="en-US" altLang="zh-CN" dirty="0" smtClean="0">
                <a:ea typeface="宋体" pitchFamily="2" charset="-122"/>
              </a:rPr>
              <a:t>}</a:t>
            </a:r>
            <a:endParaRPr 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语句块只能有一个，而</a:t>
            </a:r>
            <a:r>
              <a:rPr lang="en-US" altLang="zh-CN" smtClean="0"/>
              <a:t>catch</a:t>
            </a:r>
            <a:r>
              <a:rPr lang="zh-CN" altLang="en-US" smtClean="0"/>
              <a:t>语句块可以有任意多个</a:t>
            </a:r>
            <a:endParaRPr lang="en-US" altLang="zh-CN" smtClean="0"/>
          </a:p>
          <a:p>
            <a:r>
              <a:rPr lang="en-US" altLang="zh-CN" smtClean="0"/>
              <a:t>catch</a:t>
            </a:r>
            <a:r>
              <a:rPr lang="zh-CN" altLang="en-US" smtClean="0"/>
              <a:t>语句块紧跟在</a:t>
            </a:r>
            <a:r>
              <a:rPr lang="en-US" altLang="zh-CN" smtClean="0"/>
              <a:t>try</a:t>
            </a:r>
            <a:r>
              <a:rPr lang="zh-CN" altLang="en-US" smtClean="0"/>
              <a:t>语句块之后</a:t>
            </a:r>
            <a:endParaRPr lang="en-US" altLang="zh-CN" smtClean="0"/>
          </a:p>
          <a:p>
            <a:r>
              <a:rPr lang="zh-CN" altLang="en-US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622" y="4941168"/>
            <a:ext cx="2736850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finally</a:t>
            </a:r>
            <a:r>
              <a:rPr lang="zh-CN" altLang="en-US" smtClean="0"/>
              <a:t>语句定义一个总是被执行的代码块，而不考虑是否出现异常</a:t>
            </a:r>
            <a:endParaRPr lang="en-US" altLang="zh-CN" smtClean="0"/>
          </a:p>
          <a:p>
            <a:pPr lvl="1"/>
            <a:r>
              <a:rPr lang="zh-CN" altLang="en-US" smtClean="0"/>
              <a:t>无论</a:t>
            </a:r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是否执行，</a:t>
            </a:r>
            <a:r>
              <a:rPr lang="en-US" altLang="zh-CN" smtClean="0"/>
              <a:t>finally</a:t>
            </a:r>
            <a:r>
              <a:rPr lang="zh-CN" altLang="en-US" smtClean="0"/>
              <a:t>必定执行</a:t>
            </a:r>
            <a:endParaRPr lang="en-US" altLang="zh-CN" smtClean="0"/>
          </a:p>
          <a:p>
            <a:r>
              <a:rPr lang="zh-CN" altLang="en-US" smtClean="0"/>
              <a:t>不执行</a:t>
            </a:r>
            <a:r>
              <a:rPr lang="en-US" altLang="zh-CN" smtClean="0"/>
              <a:t>finally</a:t>
            </a:r>
            <a:r>
              <a:rPr lang="zh-CN" altLang="en-US" smtClean="0"/>
              <a:t>语句块的特殊情况</a:t>
            </a:r>
            <a:endParaRPr lang="en-US" altLang="zh-CN" smtClean="0"/>
          </a:p>
          <a:p>
            <a:pPr lvl="1"/>
            <a:r>
              <a:rPr lang="zh-CN" altLang="en-US" smtClean="0"/>
              <a:t>在执行</a:t>
            </a:r>
            <a:r>
              <a:rPr lang="en-US" altLang="zh-CN" smtClean="0"/>
              <a:t>finally</a:t>
            </a:r>
            <a:r>
              <a:rPr lang="zh-CN" altLang="en-US" smtClean="0"/>
              <a:t>之前首先执行了“</a:t>
            </a:r>
            <a:r>
              <a:rPr lang="en-US" altLang="zh-CN" smtClean="0"/>
              <a:t>System.exit(0);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语句块典型应用</a:t>
            </a:r>
            <a:endParaRPr lang="en-US" altLang="zh-CN" smtClean="0"/>
          </a:p>
          <a:p>
            <a:pPr lvl="1"/>
            <a:r>
              <a:rPr lang="zh-CN" altLang="en-US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r>
              <a:rPr lang="en-US" altLang="zh-CN" dirty="0" smtClean="0"/>
              <a:t>	try{</a:t>
            </a:r>
          </a:p>
          <a:p>
            <a:r>
              <a:rPr lang="en-US" altLang="zh-CN" dirty="0" smtClean="0"/>
              <a:t>		……</a:t>
            </a:r>
          </a:p>
          <a:p>
            <a:r>
              <a:rPr lang="en-US" altLang="zh-CN" dirty="0" smtClean="0"/>
              <a:t>	}catch(Exception e){</a:t>
            </a:r>
          </a:p>
          <a:p>
            <a:r>
              <a:rPr lang="en-US" altLang="zh-CN" dirty="0" smtClean="0"/>
              <a:t>		……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……</a:t>
            </a:r>
          </a:p>
          <a:p>
            <a:r>
              <a:rPr lang="en-US" altLang="zh-CN" dirty="0" smtClean="0"/>
              <a:t>	finally{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资源回收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556792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public static </a:t>
            </a:r>
            <a:r>
              <a:rPr lang="en-US" altLang="zh-CN" dirty="0" err="1"/>
              <a:t>int</a:t>
            </a:r>
            <a:r>
              <a:rPr lang="en-US" altLang="zh-CN" dirty="0"/>
              <a:t> test(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发生异常，请处理该异常！</a:t>
            </a:r>
            <a:r>
              <a:rPr lang="en-US" altLang="zh-CN" dirty="0"/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("finally block,</a:t>
            </a:r>
            <a:r>
              <a:rPr lang="zh-CN" altLang="en-US" dirty="0"/>
              <a:t>系统资源被释放！</a:t>
            </a:r>
            <a:r>
              <a:rPr lang="en-US" altLang="zh-CN" dirty="0"/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return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通常结合使用，需要注意以下事项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必须紧跟 </a:t>
            </a:r>
            <a:r>
              <a:rPr lang="en-US" altLang="zh-CN" dirty="0" smtClean="0"/>
              <a:t>try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catch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不能同时省略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2060848"/>
            <a:ext cx="5562600" cy="2808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异常处理</a:t>
            </a:r>
            <a:r>
              <a:rPr lang="en-US" altLang="zh-CN" smtClean="0"/>
              <a:t>(DivisionZeroExceptionDemo)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1124744"/>
            <a:ext cx="5976664" cy="2592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/>
              <a:t>int</a:t>
            </a:r>
            <a:r>
              <a:rPr lang="en-US" altLang="zh-CN" dirty="0"/>
              <a:t>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if</a:t>
            </a:r>
            <a:r>
              <a:rPr lang="en-US" dirty="0"/>
              <a:t>(b == 0){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(“ERROR: </a:t>
            </a:r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en-US" dirty="0"/>
              <a:t>”);</a:t>
            </a:r>
          </a:p>
          <a:p>
            <a:pPr lvl="1"/>
            <a:r>
              <a:rPr lang="en-US" dirty="0"/>
              <a:t>      }</a:t>
            </a:r>
            <a:r>
              <a:rPr lang="en-US" altLang="zh-CN" dirty="0"/>
              <a:t>else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altLang="zh-CN" dirty="0"/>
              <a:t>result: </a:t>
            </a:r>
            <a:r>
              <a:rPr lang="en-US" dirty="0"/>
              <a:t>”+</a:t>
            </a:r>
            <a:r>
              <a:rPr lang="en-US" altLang="zh-CN" dirty="0"/>
              <a:t> a/b</a:t>
            </a:r>
            <a:r>
              <a:rPr lang="en-US" dirty="0"/>
              <a:t>);</a:t>
            </a:r>
          </a:p>
          <a:p>
            <a:pPr lvl="1"/>
            <a:r>
              <a:rPr lang="zh-CN" altLang="en-US" dirty="0"/>
              <a:t> </a:t>
            </a:r>
            <a:r>
              <a:rPr lang="en-US" dirty="0"/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/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5736" y="4335625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("ERROR</a:t>
            </a:r>
            <a:r>
              <a:rPr lang="zh-CN" altLang="en-US" dirty="0"/>
              <a:t>：除数为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  <a:r>
              <a:rPr lang="en-US" altLang="zh-CN" dirty="0"/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采用异常类表示异常</a:t>
            </a:r>
            <a:endParaRPr lang="en-US" altLang="zh-CN" smtClean="0"/>
          </a:p>
          <a:p>
            <a:pPr lvl="1"/>
            <a:r>
              <a:rPr lang="zh-CN" altLang="en-US" smtClean="0"/>
              <a:t>把异常情况表示成异常类，可以充分发挥类的可扩展和可重用的优势</a:t>
            </a:r>
            <a:endParaRPr lang="en-US" altLang="zh-CN" smtClean="0"/>
          </a:p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可以灵活的处理异常，如果当前方法有能力处理异常，就捕获并处理它，否则只需抛出异常，交由方法调用者来处理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/>
            <a:r>
              <a:rPr lang="zh-CN" altLang="en-US" dirty="0"/>
              <a:t>捕获异常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43608" y="1340768"/>
            <a:ext cx="6696744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/>
              <a:t>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</a:t>
            </a:r>
            <a:r>
              <a:rPr lang="en-US" dirty="0" smtClean="0"/>
              <a:t>Exception1,Exception3{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             ......</a:t>
            </a:r>
          </a:p>
          <a:p>
            <a:r>
              <a:rPr lang="en-US" dirty="0"/>
              <a:t>      }catch(Exception1 e){</a:t>
            </a:r>
            <a:br>
              <a:rPr lang="en-US" dirty="0"/>
            </a:br>
            <a:r>
              <a:rPr lang="en-US" dirty="0"/>
              <a:t>            throw e</a:t>
            </a:r>
            <a:r>
              <a:rPr lang="zh-CN" altLang="en-US" dirty="0"/>
              <a:t>；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  <a:r>
              <a:rPr lang="en-US" dirty="0"/>
              <a:t>catch(Exception2 e){</a:t>
            </a:r>
            <a:br>
              <a:rPr lang="en-US" dirty="0"/>
            </a:b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出错了！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dirty="0" smtClean="0"/>
              <a:t>if(a</a:t>
            </a:r>
            <a:r>
              <a:rPr lang="en-US" dirty="0"/>
              <a:t>!=b)</a:t>
            </a:r>
            <a:r>
              <a:rPr lang="en-US" altLang="zh-CN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throw new  Exception3("</a:t>
            </a:r>
            <a:r>
              <a:rPr lang="zh-CN" altLang="en-US" dirty="0"/>
              <a:t>自定义异常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叫抛出异常</a:t>
            </a:r>
            <a:endParaRPr lang="en-US" altLang="zh-CN" dirty="0" smtClean="0"/>
          </a:p>
          <a:p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用在声明方法时，表示该方法可能要抛出异常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程序运行的结果？</a:t>
            </a:r>
            <a:endParaRPr lang="zh-CN" alt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27584" y="1844675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/>
              <a:t>public class Calculator{</a:t>
            </a:r>
          </a:p>
          <a:p>
            <a:r>
              <a:rPr lang="en-US" dirty="0"/>
              <a:t>    void division(</a:t>
            </a:r>
            <a:r>
              <a:rPr lang="en-US" dirty="0" err="1"/>
              <a:t>int</a:t>
            </a:r>
            <a:r>
              <a:rPr lang="en-US" dirty="0"/>
              <a:t> opt1, </a:t>
            </a:r>
            <a:r>
              <a:rPr lang="en-US" dirty="0" err="1"/>
              <a:t>int</a:t>
            </a:r>
            <a:r>
              <a:rPr lang="en-US" dirty="0"/>
              <a:t> opt2)  throws </a:t>
            </a:r>
            <a:r>
              <a:rPr lang="en-US" dirty="0" err="1"/>
              <a:t>ArithmeticException</a:t>
            </a:r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result = opt1/opt2 ;</a:t>
            </a:r>
          </a:p>
          <a:p>
            <a:r>
              <a:rPr lang="en-US" dirty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altLang="zh-CN" dirty="0"/>
              <a:t>"</a:t>
            </a:r>
            <a:r>
              <a:rPr lang="en-US" dirty="0" smtClean="0"/>
              <a:t>result</a:t>
            </a:r>
            <a:r>
              <a:rPr lang="en-US" dirty="0"/>
              <a:t>:" + 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Calculator cal = new Calculator();</a:t>
            </a:r>
          </a:p>
          <a:p>
            <a:r>
              <a:rPr lang="en-US" dirty="0"/>
              <a:t>        try{</a:t>
            </a:r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(10,5);</a:t>
            </a:r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(10,0);</a:t>
            </a:r>
          </a:p>
          <a:p>
            <a:r>
              <a:rPr lang="en-US" dirty="0"/>
              <a:t>        }catch(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altLang="zh-CN" dirty="0"/>
              <a:t>"</a:t>
            </a:r>
            <a:r>
              <a:rPr lang="zh-CN" altLang="en-US" dirty="0" smtClean="0"/>
              <a:t>发生</a:t>
            </a:r>
            <a:r>
              <a:rPr lang="zh-CN" altLang="en-US" dirty="0"/>
              <a:t>异常</a:t>
            </a:r>
            <a:r>
              <a:rPr lang="en-US" dirty="0"/>
              <a:t>");</a:t>
            </a:r>
          </a:p>
          <a:p>
            <a:r>
              <a:rPr lang="zh-CN" altLang="en-US" dirty="0"/>
              <a:t>        </a:t>
            </a:r>
            <a:r>
              <a:rPr lang="en-US" dirty="0"/>
              <a:t>}</a:t>
            </a:r>
          </a:p>
          <a:p>
            <a:r>
              <a:rPr lang="zh-CN" altLang="en-US" dirty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r>
              <a:rPr lang="en-US" smtClean="0"/>
              <a:t>: </a:t>
            </a:r>
            <a:r>
              <a:rPr lang="zh-CN" altLang="en-US" smtClean="0"/>
              <a:t>不是出错产生，而是人为地抛出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r>
              <a:rPr lang="en-US" smtClean="0"/>
              <a:t>：throw (</a:t>
            </a:r>
            <a:r>
              <a:rPr lang="zh-CN" altLang="en-US" smtClean="0"/>
              <a:t>异常对象</a:t>
            </a:r>
            <a:r>
              <a:rPr lang="en-US" altLang="zh-CN" smtClean="0"/>
              <a:t>);</a:t>
            </a:r>
            <a:endParaRPr lang="zh-CN" altLang="en-US" smtClean="0"/>
          </a:p>
          <a:p>
            <a:pPr lvl="1"/>
            <a:r>
              <a:rPr lang="zh-CN" altLang="en-US" smtClean="0"/>
              <a:t>如：</a:t>
            </a:r>
            <a:r>
              <a:rPr lang="en-US" smtClean="0"/>
              <a:t>throw new ArithmeticException();</a:t>
            </a:r>
          </a:p>
          <a:p>
            <a:r>
              <a:rPr lang="zh-CN" altLang="en-US" smtClean="0"/>
              <a:t>如何抛出异常？</a:t>
            </a:r>
            <a:endParaRPr lang="en-US" altLang="zh-CN" smtClean="0"/>
          </a:p>
          <a:p>
            <a:pPr lvl="1"/>
            <a:r>
              <a:rPr lang="zh-CN" altLang="en-US" smtClean="0"/>
              <a:t>确定要抛出的异常类</a:t>
            </a:r>
            <a:endParaRPr lang="en-US" altLang="zh-CN" smtClean="0"/>
          </a:p>
          <a:p>
            <a:pPr lvl="2"/>
            <a:r>
              <a:rPr lang="zh-CN" altLang="en-US" smtClean="0"/>
              <a:t>系统提供的异常类</a:t>
            </a:r>
            <a:endParaRPr lang="en-US" altLang="zh-CN" smtClean="0"/>
          </a:p>
          <a:p>
            <a:pPr lvl="2"/>
            <a:r>
              <a:rPr lang="zh-CN" altLang="en-US" smtClean="0"/>
              <a:t>自定义的异常类</a:t>
            </a:r>
            <a:endParaRPr lang="en-US" altLang="zh-CN" smtClean="0"/>
          </a:p>
          <a:p>
            <a:pPr lvl="1"/>
            <a:r>
              <a:rPr lang="zh-CN" altLang="en-US" smtClean="0"/>
              <a:t>创建这个类的对象</a:t>
            </a:r>
            <a:endParaRPr lang="en-US" altLang="zh-CN" smtClean="0"/>
          </a:p>
          <a:p>
            <a:pPr lvl="1"/>
            <a:r>
              <a:rPr lang="zh-CN" altLang="en-US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en-US" altLang="zh-CN" smtClean="0"/>
          </a:p>
          <a:p>
            <a:r>
              <a:rPr lang="zh-CN" altLang="en-US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71800" y="1304176"/>
            <a:ext cx="6372200" cy="5509200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division(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opt1,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opt2)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throws 				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if(opt2==0){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("result:" + opt1/opt2);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Calculator cal = new Calculator();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try{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(10,5);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(10,0);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}catch(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发生异常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2636912"/>
            <a:ext cx="1584176" cy="769441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result:2</a:t>
            </a:r>
          </a:p>
          <a:p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发生异常</a:t>
            </a:r>
            <a:endParaRPr lang="en-US" altLang="zh-CN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避免过大的</a:t>
            </a:r>
            <a:r>
              <a:rPr lang="en-US" altLang="zh-CN" smtClean="0"/>
              <a:t>try</a:t>
            </a:r>
            <a:r>
              <a:rPr lang="zh-CN" altLang="en-US" smtClean="0"/>
              <a:t>块，不要把不会出现异常的代码放到</a:t>
            </a:r>
            <a:r>
              <a:rPr lang="en-US" altLang="zh-CN" smtClean="0"/>
              <a:t>try</a:t>
            </a:r>
            <a:r>
              <a:rPr lang="zh-CN" altLang="en-US" smtClean="0"/>
              <a:t>块里面，尽量保持一个</a:t>
            </a:r>
            <a:r>
              <a:rPr lang="en-US" altLang="zh-CN" smtClean="0"/>
              <a:t>try</a:t>
            </a:r>
            <a:r>
              <a:rPr lang="zh-CN" altLang="en-US" smtClean="0"/>
              <a:t>块对应一个或多个异常</a:t>
            </a:r>
            <a:endParaRPr lang="en-US" altLang="zh-CN" smtClean="0"/>
          </a:p>
          <a:p>
            <a:r>
              <a:rPr lang="zh-CN" altLang="en-US" smtClean="0"/>
              <a:t>细化异常的类型，不要不管什么类型的异常都写成</a:t>
            </a:r>
            <a:r>
              <a:rPr lang="en-US" altLang="zh-CN" smtClean="0"/>
              <a:t>Excetpion</a:t>
            </a:r>
          </a:p>
          <a:p>
            <a:r>
              <a:rPr lang="en-US" altLang="zh-CN" smtClean="0"/>
              <a:t>catch</a:t>
            </a:r>
            <a:r>
              <a:rPr lang="zh-CN" altLang="en-US" smtClean="0"/>
              <a:t>块尽量保持一个块捕获一类异常，不要忽略捕获的异常，捕获到后要么处理，要么转译，要么重新抛出新类型的异常。</a:t>
            </a:r>
            <a:endParaRPr lang="en-US" altLang="zh-CN" smtClean="0"/>
          </a:p>
          <a:p>
            <a:r>
              <a:rPr lang="zh-CN" altLang="en-US" smtClean="0"/>
              <a:t>不要把自己能处理的异常抛给别人</a:t>
            </a:r>
            <a:endParaRPr lang="en-US" altLang="zh-CN" smtClean="0"/>
          </a:p>
          <a:p>
            <a:r>
              <a:rPr lang="zh-CN" altLang="en-US" smtClean="0"/>
              <a:t>不要用</a:t>
            </a:r>
            <a:r>
              <a:rPr lang="en-US" altLang="zh-CN" smtClean="0"/>
              <a:t>try...catch</a:t>
            </a:r>
            <a:r>
              <a:rPr lang="zh-CN" altLang="en-US" smtClean="0"/>
              <a:t>参与控制程序流程，异常控制的根本目的是处理程序的非正常情况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系统自动抛出的异常</a:t>
            </a:r>
            <a:endParaRPr lang="en-US" altLang="zh-CN" smtClean="0"/>
          </a:p>
          <a:p>
            <a:pPr lvl="1"/>
            <a:r>
              <a:rPr lang="zh-CN" altLang="en-US" smtClean="0"/>
              <a:t>所有系统定义的编译和运行异常都可以由系统自动抛出，称为标准异常，并且 </a:t>
            </a:r>
            <a:r>
              <a:rPr lang="en-US" altLang="zh-CN" smtClean="0"/>
              <a:t>Java </a:t>
            </a:r>
            <a:r>
              <a:rPr lang="zh-CN" altLang="en-US" smtClean="0"/>
              <a:t>强烈地要求应用程序进行完整的异常处理，给用户友好的提示，或者修正后使程序继续执行</a:t>
            </a:r>
            <a:endParaRPr lang="en-US" altLang="zh-CN" smtClean="0"/>
          </a:p>
          <a:p>
            <a:r>
              <a:rPr lang="zh-CN" altLang="en-US" smtClean="0"/>
              <a:t>语句抛出的异常</a:t>
            </a:r>
            <a:endParaRPr lang="en-US" altLang="zh-CN" smtClean="0"/>
          </a:p>
          <a:p>
            <a:pPr lvl="1"/>
            <a:r>
              <a:rPr lang="zh-CN" altLang="en-US" smtClean="0"/>
              <a:t>用户程序自定义的异常和应用程序特定的异常</a:t>
            </a:r>
            <a:r>
              <a:rPr lang="en-US" altLang="zh-CN" smtClean="0"/>
              <a:t>,</a:t>
            </a:r>
            <a:r>
              <a:rPr lang="zh-CN" altLang="en-US" smtClean="0"/>
              <a:t>必须借助于</a:t>
            </a:r>
            <a:r>
              <a:rPr lang="en-US" altLang="zh-CN" smtClean="0"/>
              <a:t>throws </a:t>
            </a:r>
            <a:r>
              <a:rPr lang="zh-CN" altLang="en-US" smtClean="0"/>
              <a:t>和 </a:t>
            </a:r>
            <a:r>
              <a:rPr lang="en-US" altLang="zh-CN" smtClean="0"/>
              <a:t>throw </a:t>
            </a:r>
            <a:r>
              <a:rPr lang="zh-CN" altLang="en-US" smtClean="0"/>
              <a:t>语句来定义抛出异常</a:t>
            </a:r>
            <a:endParaRPr lang="en-US" altLang="zh-CN" smtClean="0"/>
          </a:p>
          <a:p>
            <a:r>
              <a:rPr lang="en-US" altLang="zh-CN" smtClean="0"/>
              <a:t>throw</a:t>
            </a:r>
            <a:r>
              <a:rPr lang="zh-CN" altLang="en-US" smtClean="0"/>
              <a:t>和</a:t>
            </a:r>
            <a:r>
              <a:rPr lang="en-US" altLang="zh-CN" smtClean="0"/>
              <a:t>throws</a:t>
            </a:r>
            <a:r>
              <a:rPr lang="zh-CN" altLang="en-US" smtClean="0"/>
              <a:t>的区别</a:t>
            </a:r>
            <a:endParaRPr lang="en-US" altLang="zh-CN" smtClean="0"/>
          </a:p>
          <a:p>
            <a:pPr lvl="1"/>
            <a:r>
              <a:rPr lang="en-US" smtClean="0"/>
              <a:t>throws</a:t>
            </a:r>
            <a:r>
              <a:rPr lang="zh-CN" altLang="en-US" smtClean="0"/>
              <a:t>语句用在方法声明后面，表示该方法会抛出哪些异常，使它的调用者知道要捕获这些异常。</a:t>
            </a:r>
            <a:endParaRPr lang="en-US" altLang="zh-CN" smtClean="0"/>
          </a:p>
          <a:p>
            <a:pPr lvl="1"/>
            <a:r>
              <a:rPr lang="en-US" altLang="zh-CN" smtClean="0"/>
              <a:t>throw</a:t>
            </a:r>
            <a:r>
              <a:rPr lang="zh-CN" altLang="en-US" smtClean="0"/>
              <a:t>语句用在方法体内，表示抛出异常，是具体向外抛异常的动作，它抛出一个异常实例。</a:t>
            </a:r>
            <a:endParaRPr lang="en-US" altLang="zh-CN" smtClean="0"/>
          </a:p>
          <a:p>
            <a:pPr lvl="1"/>
            <a:r>
              <a:rPr lang="en-US" altLang="zh-CN" smtClean="0"/>
              <a:t>throws</a:t>
            </a:r>
            <a:r>
              <a:rPr lang="zh-CN" altLang="en-US" smtClean="0"/>
              <a:t>表示出现异常的一种可能性，并不一定会发生这些异常；</a:t>
            </a:r>
            <a:r>
              <a:rPr lang="en-US" altLang="zh-CN" smtClean="0"/>
              <a:t>throw</a:t>
            </a:r>
            <a:r>
              <a:rPr lang="zh-CN" altLang="en-US" smtClean="0"/>
              <a:t>则是抛出了异常，执行</a:t>
            </a:r>
            <a:r>
              <a:rPr lang="en-US" altLang="zh-CN" smtClean="0"/>
              <a:t>throw</a:t>
            </a:r>
            <a:r>
              <a:rPr lang="zh-CN" altLang="en-US" smtClean="0"/>
              <a:t>则一定抛出了某种异常。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异常概述</a:t>
            </a:r>
            <a:endParaRPr lang="en-US" altLang="zh-CN" smtClean="0"/>
          </a:p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smtClean="0"/>
          </a:p>
          <a:p>
            <a:r>
              <a:rPr lang="zh-CN" altLang="en-US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常见异常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试图访问一个空对象时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通过断点先确定哪个对象为空，再找到该对象没实例化的原因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程序员认为变量是数值“</a:t>
            </a:r>
            <a:r>
              <a:rPr lang="en-US" altLang="zh-CN" smtClean="0"/>
              <a:t>123</a:t>
            </a:r>
            <a:r>
              <a:rPr lang="zh-CN" altLang="en-US" smtClean="0"/>
              <a:t>”，但那实际内容可能是“</a:t>
            </a:r>
            <a:r>
              <a:rPr lang="en-US" altLang="zh-CN" smtClean="0"/>
              <a:t>abc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根据控制台报的异常，找到出错的位置，看异常中数据是什么，确定是否有问题。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6929454" y="3000372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当使用第三方</a:t>
            </a:r>
            <a:r>
              <a:rPr lang="en-US" altLang="zh-CN" smtClean="0"/>
              <a:t>Jar</a:t>
            </a:r>
            <a:r>
              <a:rPr lang="zh-CN" altLang="en-US" smtClean="0"/>
              <a:t>包时，可能由于没导入包，或者包的版本不对，而导致该包中没有程序员用到的类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导入该包</a:t>
            </a:r>
            <a:endParaRPr lang="en-US" altLang="zh-CN" smtClean="0"/>
          </a:p>
          <a:p>
            <a:pPr lvl="1"/>
            <a:r>
              <a:rPr lang="zh-CN" altLang="en-US" smtClean="0"/>
              <a:t>可以打开第三方</a:t>
            </a:r>
            <a:r>
              <a:rPr lang="en-US" altLang="zh-CN" smtClean="0"/>
              <a:t>Jar</a:t>
            </a:r>
            <a:r>
              <a:rPr lang="zh-CN" altLang="en-US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访问超过数组或集合最大索引值的数据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通过断点等方法，找到是否是循环超出了范围等原因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在集合中存入某对象，但是取出时却强转成其他对象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通过加断点的方法，查看集合中存入的是什么对象，再和自己要强转的对象类型比较便知。</a:t>
            </a:r>
            <a:endParaRPr lang="en-US" altLang="zh-CN" smtClean="0"/>
          </a:p>
          <a:p>
            <a:pPr lvl="1"/>
            <a:r>
              <a:rPr lang="zh-CN" altLang="en-US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smtClean="0"/>
              <a:t>--Think in Java</a:t>
            </a:r>
          </a:p>
          <a:p>
            <a:r>
              <a:rPr lang="zh-CN" altLang="en-US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常见异常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</a:t>
            </a:r>
            <a:r>
              <a:rPr lang="en-US" smtClean="0"/>
              <a:t>JDK</a:t>
            </a:r>
            <a:r>
              <a:rPr lang="zh-CN" altLang="en-US" smtClean="0"/>
              <a:t>提供的异常类型不能满足需求的时候，程序员可以自定义一些异常类来描述自身程序中的异常信息</a:t>
            </a:r>
            <a:r>
              <a:rPr lang="en-US" smtClean="0"/>
              <a:t>.</a:t>
            </a:r>
          </a:p>
          <a:p>
            <a:r>
              <a:rPr lang="zh-CN" altLang="en-US" smtClean="0"/>
              <a:t>程序员自定义异常必须是</a:t>
            </a:r>
            <a:r>
              <a:rPr lang="en-US" smtClean="0"/>
              <a:t>Throwable</a:t>
            </a:r>
            <a:r>
              <a:rPr lang="zh-CN" altLang="en-US" smtClean="0"/>
              <a:t>的直接或间接子类</a:t>
            </a:r>
            <a:r>
              <a:rPr lang="en-US" smtClean="0"/>
              <a:t>.</a:t>
            </a:r>
          </a:p>
          <a:p>
            <a:r>
              <a:rPr lang="zh-CN" altLang="en-US" smtClean="0"/>
              <a:t>在程序中获得异常信息一般会调用异常对象的</a:t>
            </a:r>
            <a:r>
              <a:rPr lang="en-US" smtClean="0"/>
              <a:t>getMessage</a:t>
            </a:r>
            <a:r>
              <a:rPr lang="zh-CN" altLang="en-US" smtClean="0"/>
              <a:t>，</a:t>
            </a:r>
            <a:r>
              <a:rPr lang="en-US" smtClean="0"/>
              <a:t>printStackTrace</a:t>
            </a:r>
            <a:r>
              <a:rPr lang="zh-CN" altLang="en-US" smtClean="0"/>
              <a:t>，</a:t>
            </a:r>
            <a:r>
              <a:rPr lang="en-US" smtClean="0"/>
              <a:t>toString</a:t>
            </a:r>
            <a:r>
              <a:rPr lang="zh-CN" altLang="en-US" smtClean="0"/>
              <a:t>方法，所以自定义异常一般会重写以上三个方法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324475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extends Exception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private static final long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serialVersionUID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1L;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getMessage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return "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三角形构造失败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void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printStackTrace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三角形构造失败，异常类型：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"+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this.getClass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().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getName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toString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return "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三角形构造异常，类型为：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"+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this.getClass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().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getName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971550" y="1125538"/>
            <a:ext cx="7315200" cy="563086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public class Triangle{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a;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b;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c;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public Triangle(Double a, Double b, Double c) throws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if (a + b &lt; c)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 else if (a + c &lt; b)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 else if (b + c &lt; a)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this.a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a;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this.b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b;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this.c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c;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异常概述</a:t>
            </a:r>
            <a:endParaRPr lang="en-US" altLang="zh-CN" smtClean="0"/>
          </a:p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smtClean="0"/>
          </a:p>
          <a:p>
            <a:r>
              <a:rPr lang="zh-CN" altLang="en-US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en-US" altLang="en-US" dirty="0" smtClean="0"/>
              <a:t>J2SE1.4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/>
            <a:r>
              <a:rPr lang="en-US" dirty="0" smtClean="0"/>
              <a:t>assert Expression1</a:t>
            </a:r>
          </a:p>
          <a:p>
            <a:pPr lvl="1"/>
            <a:r>
              <a:rPr lang="en-US" dirty="0" smtClean="0"/>
              <a:t>assert Expression1:Expression2</a:t>
            </a:r>
          </a:p>
          <a:p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4" y="1142984"/>
            <a:ext cx="7715304" cy="3477875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 public static void main(String[]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) 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at = new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(true);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(false); 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 }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pri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ivate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void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boolean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boo)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assert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boo?true:false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;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("true condition");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}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4820205"/>
            <a:ext cx="7715304" cy="1323439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true condition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Exception in thread "main"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java.lang.AssertionError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/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(AssertTest.java:13)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AssertTest.main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(AssertTest.java:7)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4" y="1142984"/>
            <a:ext cx="7715304" cy="378565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public static void main(String[]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at = new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(true);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(false); 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}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private  void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boolean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boo)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String s = null;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assert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boo?true:false:s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= "hello world";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("true condition");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 }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5143512"/>
            <a:ext cx="7715304" cy="1323439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true condition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Exception in thread "main"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java.lang.AssertionError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: hello world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(AssertTest.java:14)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AssertTest.main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(AssertTest.java:7)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363272" cy="4965415"/>
          </a:xfrm>
        </p:spPr>
        <p:txBody>
          <a:bodyPr/>
          <a:lstStyle/>
          <a:p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</a:t>
            </a:r>
            <a:endParaRPr lang="en-US" altLang="zh-CN" dirty="0" smtClean="0"/>
          </a:p>
          <a:p>
            <a:r>
              <a:rPr lang="zh-CN" altLang="en-US" dirty="0" smtClean="0"/>
              <a:t>使用断言测试方法执行的前置条件和后置条件</a:t>
            </a:r>
            <a:endParaRPr lang="en-US" altLang="zh-CN" dirty="0" smtClean="0"/>
          </a:p>
          <a:p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异常就是在程序运行的过程中所发生的不正常的事件，它会中断指令的正常执行</a:t>
            </a:r>
            <a:endParaRPr lang="en-US" altLang="zh-CN" smtClean="0"/>
          </a:p>
          <a:p>
            <a:r>
              <a:rPr lang="zh-CN" altLang="en-US" smtClean="0"/>
              <a:t>异常机制提供了程序退出的安全通道。当出现错误后，程序执行的流程发生改变，程序的控制权转移到异常处理器</a:t>
            </a:r>
            <a:endParaRPr lang="en-US" altLang="zh-CN" smtClean="0"/>
          </a:p>
          <a:p>
            <a:r>
              <a:rPr lang="zh-CN" altLang="en-US" smtClean="0"/>
              <a:t>导致异常的原因</a:t>
            </a:r>
            <a:endParaRPr lang="en-US" altLang="zh-CN" smtClean="0"/>
          </a:p>
          <a:p>
            <a:pPr lvl="1"/>
            <a:r>
              <a:rPr lang="zh-CN" altLang="en-US" smtClean="0"/>
              <a:t>用户输入错误</a:t>
            </a:r>
            <a:endParaRPr lang="en-US" altLang="zh-CN" smtClean="0"/>
          </a:p>
          <a:p>
            <a:pPr lvl="1"/>
            <a:r>
              <a:rPr lang="zh-CN" altLang="en-US" smtClean="0"/>
              <a:t>设备错误</a:t>
            </a:r>
            <a:endParaRPr lang="en-US" altLang="zh-CN" smtClean="0"/>
          </a:p>
          <a:p>
            <a:pPr lvl="1"/>
            <a:r>
              <a:rPr lang="zh-CN" altLang="en-US" smtClean="0"/>
              <a:t>代码错误</a:t>
            </a:r>
            <a:endParaRPr lang="en-US" altLang="zh-CN" smtClean="0"/>
          </a:p>
          <a:p>
            <a:pPr lvl="1"/>
            <a:r>
              <a:rPr lang="zh-CN" altLang="en-US" smtClean="0"/>
              <a:t>磁盘空间不足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断言语句不是永远会执行，可以屏蔽也可以启用</a:t>
            </a:r>
            <a:endParaRPr lang="en-US" altLang="zh-CN" smtClean="0"/>
          </a:p>
          <a:p>
            <a:pPr lvl="1"/>
            <a:r>
              <a:rPr lang="zh-CN" altLang="en-US" smtClean="0"/>
              <a:t>不要再</a:t>
            </a:r>
            <a:r>
              <a:rPr lang="en-US" altLang="zh-CN" smtClean="0"/>
              <a:t>public</a:t>
            </a:r>
            <a:r>
              <a:rPr lang="zh-CN" altLang="en-US" smtClean="0"/>
              <a:t>的方法里面检查参数是不是为</a:t>
            </a:r>
            <a:r>
              <a:rPr lang="en-US" altLang="zh-CN" smtClean="0"/>
              <a:t>null</a:t>
            </a:r>
            <a:r>
              <a:rPr lang="zh-CN" altLang="en-US" smtClean="0"/>
              <a:t>之类的操作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2"/>
            <a:r>
              <a:rPr lang="en-US" smtClean="0"/>
              <a:t>public int get(String s){</a:t>
            </a:r>
            <a:br>
              <a:rPr lang="en-US" smtClean="0"/>
            </a:br>
            <a:r>
              <a:rPr lang="en-US" smtClean="0"/>
              <a:t>assert s != null;</a:t>
            </a:r>
          </a:p>
          <a:p>
            <a:pPr lvl="2"/>
            <a:r>
              <a:rPr lang="en-US" smtClean="0"/>
              <a:t>}</a:t>
            </a:r>
          </a:p>
          <a:p>
            <a:pPr lvl="2"/>
            <a:r>
              <a:rPr lang="zh-CN" altLang="en-US" smtClean="0"/>
              <a:t>假如需要检查也最好通过</a:t>
            </a:r>
            <a:r>
              <a:rPr lang="en-US" smtClean="0"/>
              <a:t>if s = null </a:t>
            </a:r>
            <a:r>
              <a:rPr lang="zh-CN" altLang="en-US" smtClean="0"/>
              <a:t>抛出</a:t>
            </a:r>
            <a:r>
              <a:rPr lang="en-US" smtClean="0"/>
              <a:t>NullPointerException</a:t>
            </a:r>
            <a:r>
              <a:rPr lang="zh-CN" altLang="en-US" smtClean="0"/>
              <a:t>来检查</a:t>
            </a:r>
            <a:endParaRPr lang="en-US" altLang="zh-CN" smtClean="0"/>
          </a:p>
          <a:p>
            <a:pPr lvl="1"/>
            <a:r>
              <a:rPr lang="zh-CN" altLang="en-US" smtClean="0"/>
              <a:t>不要使用断言作为公共方法的参数检查，公共方法的参数永远都要执行</a:t>
            </a:r>
            <a:endParaRPr lang="en-US" altLang="zh-CN" smtClean="0"/>
          </a:p>
          <a:p>
            <a:pPr lvl="1"/>
            <a:r>
              <a:rPr lang="zh-CN" altLang="en-US" smtClean="0"/>
              <a:t>断言语句不可以有任何边界效应，不要使用断言语句去修改变量和改变方法的返回值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异常概述</a:t>
            </a:r>
            <a:endParaRPr lang="en-US" altLang="zh-CN" dirty="0"/>
          </a:p>
          <a:p>
            <a:r>
              <a:rPr lang="zh-CN" altLang="en-US" dirty="0"/>
              <a:t>异常处理机制</a:t>
            </a:r>
            <a:endParaRPr lang="en-US" altLang="zh-CN" dirty="0"/>
          </a:p>
          <a:p>
            <a:r>
              <a:rPr lang="zh-CN" altLang="en-US" dirty="0"/>
              <a:t>自定义异常</a:t>
            </a:r>
            <a:endParaRPr lang="en-US" altLang="zh-CN" dirty="0"/>
          </a:p>
          <a:p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异常发生的后果</a:t>
            </a:r>
            <a:endParaRPr lang="en-US" altLang="zh-CN" smtClean="0"/>
          </a:p>
          <a:p>
            <a:pPr lvl="1"/>
            <a:r>
              <a:rPr lang="zh-CN" altLang="en-US" smtClean="0"/>
              <a:t>丢失用户数据</a:t>
            </a:r>
            <a:endParaRPr lang="en-US" altLang="zh-CN" smtClean="0"/>
          </a:p>
          <a:p>
            <a:pPr lvl="1"/>
            <a:r>
              <a:rPr lang="zh-CN" altLang="en-US" smtClean="0"/>
              <a:t>程序崩溃</a:t>
            </a:r>
            <a:endParaRPr lang="en-US" altLang="zh-CN" smtClean="0"/>
          </a:p>
          <a:p>
            <a:r>
              <a:rPr lang="zh-CN" altLang="en-US" smtClean="0"/>
              <a:t>用户期望的友好操作</a:t>
            </a:r>
            <a:endParaRPr lang="en-US" altLang="zh-CN" smtClean="0"/>
          </a:p>
          <a:p>
            <a:pPr lvl="1"/>
            <a:r>
              <a:rPr lang="zh-CN" altLang="en-US" smtClean="0"/>
              <a:t>向用户通告错误</a:t>
            </a:r>
            <a:endParaRPr lang="en-US" altLang="zh-CN" smtClean="0"/>
          </a:p>
          <a:p>
            <a:pPr lvl="1"/>
            <a:r>
              <a:rPr lang="zh-CN" altLang="en-US" smtClean="0"/>
              <a:t>保存所有的操作结果</a:t>
            </a:r>
            <a:endParaRPr lang="en-US" altLang="zh-CN" smtClean="0"/>
          </a:p>
          <a:p>
            <a:pPr lvl="1"/>
            <a:r>
              <a:rPr lang="zh-CN" altLang="en-US" smtClean="0"/>
              <a:t>允许用户以适当的形式退出程序</a:t>
            </a:r>
            <a:endParaRPr lang="en-US" altLang="zh-CN" smtClean="0"/>
          </a:p>
          <a:p>
            <a:r>
              <a:rPr lang="zh-CN" altLang="en-US" smtClean="0"/>
              <a:t>解决方法</a:t>
            </a:r>
            <a:r>
              <a:rPr lang="en-US" altLang="zh-CN" smtClean="0"/>
              <a:t>——</a:t>
            </a:r>
            <a:r>
              <a:rPr lang="zh-CN" altLang="en-US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2" y="1772816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异常分为</a:t>
            </a:r>
            <a:r>
              <a:rPr lang="en-US" altLang="zh-CN" smtClean="0"/>
              <a:t>2</a:t>
            </a:r>
            <a:r>
              <a:rPr lang="zh-CN" altLang="en-US" smtClean="0"/>
              <a:t>大类</a:t>
            </a:r>
            <a:endParaRPr lang="en-US" altLang="zh-CN" smtClean="0"/>
          </a:p>
          <a:p>
            <a:pPr lvl="1"/>
            <a:r>
              <a:rPr lang="en-US" altLang="zh-CN" smtClean="0"/>
              <a:t>Error</a:t>
            </a:r>
            <a:r>
              <a:rPr lang="zh-CN" altLang="en-US" smtClean="0"/>
              <a:t>：描述了</a:t>
            </a:r>
            <a:r>
              <a:rPr lang="en-US" altLang="zh-CN" smtClean="0"/>
              <a:t>Java</a:t>
            </a:r>
            <a:r>
              <a:rPr lang="zh-CN" altLang="en-US" smtClean="0"/>
              <a:t>运行系统中的内部错误以及资源耗尽错误</a:t>
            </a:r>
            <a:endParaRPr lang="en-US" altLang="zh-CN" smtClean="0"/>
          </a:p>
          <a:p>
            <a:pPr lvl="2"/>
            <a:r>
              <a:rPr lang="zh-CN" altLang="en-US" smtClean="0"/>
              <a:t>唯一的解决方法：尽力使程序安全地终止</a:t>
            </a:r>
            <a:endParaRPr lang="en-US" altLang="zh-CN" smtClean="0"/>
          </a:p>
          <a:p>
            <a:pPr lvl="1"/>
            <a:r>
              <a:rPr lang="en-US" altLang="zh-CN" smtClean="0"/>
              <a:t>Exception</a:t>
            </a:r>
            <a:r>
              <a:rPr lang="zh-CN" altLang="en-US" smtClean="0"/>
              <a:t>：程序中需要关注的</a:t>
            </a:r>
            <a:endParaRPr lang="en-US" altLang="zh-CN" smtClean="0"/>
          </a:p>
          <a:p>
            <a:pPr lvl="2"/>
            <a:r>
              <a:rPr lang="zh-CN" altLang="en-US" smtClean="0"/>
              <a:t>运行时错误（</a:t>
            </a:r>
            <a:r>
              <a:rPr lang="en-US" altLang="zh-CN" smtClean="0"/>
              <a:t>RuntimeException</a:t>
            </a:r>
            <a:r>
              <a:rPr lang="zh-CN" altLang="en-US" smtClean="0"/>
              <a:t>）：在 </a:t>
            </a:r>
            <a:r>
              <a:rPr lang="en-US" altLang="zh-CN" smtClean="0"/>
              <a:t>Java </a:t>
            </a:r>
            <a:r>
              <a:rPr lang="zh-CN" altLang="en-US" smtClean="0"/>
              <a:t>虚拟机正常运行期间抛出的异常，由程序错误导致。</a:t>
            </a:r>
            <a:r>
              <a:rPr lang="en-US" altLang="zh-CN" smtClean="0"/>
              <a:t> Java</a:t>
            </a:r>
            <a:r>
              <a:rPr lang="zh-CN" altLang="en-US" smtClean="0"/>
              <a:t>编译器允许程序中不对这类异常做出处理。</a:t>
            </a:r>
            <a:endParaRPr lang="en-US" altLang="zh-CN" smtClean="0"/>
          </a:p>
          <a:p>
            <a:pPr lvl="3"/>
            <a:r>
              <a:rPr lang="zh-CN" altLang="en-US" smtClean="0"/>
              <a:t>错误的类型转换</a:t>
            </a:r>
            <a:endParaRPr lang="en-US" altLang="zh-CN" smtClean="0"/>
          </a:p>
          <a:p>
            <a:pPr lvl="3"/>
            <a:r>
              <a:rPr lang="zh-CN" altLang="en-US" smtClean="0"/>
              <a:t>数组下标越界</a:t>
            </a:r>
            <a:endParaRPr lang="en-US" altLang="zh-CN" smtClean="0"/>
          </a:p>
          <a:p>
            <a:pPr lvl="3"/>
            <a:r>
              <a:rPr lang="zh-CN" altLang="en-US" smtClean="0"/>
              <a:t>访问空指针</a:t>
            </a:r>
            <a:endParaRPr lang="en-US" altLang="zh-CN" smtClean="0"/>
          </a:p>
          <a:p>
            <a:pPr lvl="2"/>
            <a:r>
              <a:rPr lang="zh-CN" altLang="en-US" smtClean="0"/>
              <a:t>其他错误（如：</a:t>
            </a:r>
            <a:r>
              <a:rPr lang="en-US" altLang="zh-CN" smtClean="0"/>
              <a:t>IO</a:t>
            </a:r>
            <a:r>
              <a:rPr lang="zh-CN" altLang="en-US" smtClean="0"/>
              <a:t>异常、</a:t>
            </a:r>
            <a:r>
              <a:rPr lang="en-US" altLang="zh-CN" smtClean="0"/>
              <a:t>SQL</a:t>
            </a:r>
            <a:r>
              <a:rPr lang="zh-CN" altLang="en-US" smtClean="0"/>
              <a:t>异常）：一般是外部错误，</a:t>
            </a:r>
            <a:r>
              <a:rPr lang="en-US" altLang="zh-CN" smtClean="0"/>
              <a:t>Java</a:t>
            </a:r>
            <a:r>
              <a:rPr lang="zh-CN" altLang="en-US" smtClean="0"/>
              <a:t>编译器要求在程序中必须处理这类异常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rot="5400000" flipH="1" flipV="1">
            <a:off x="35496" y="2564904"/>
            <a:ext cx="1512168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5400000" flipH="1" flipV="1">
            <a:off x="971600" y="2996952"/>
            <a:ext cx="504056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0" y="3501008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 smtClean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 smtClean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异常处理机制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10746</TotalTime>
  <Words>2289</Words>
  <Application>Microsoft Office PowerPoint</Application>
  <PresentationFormat>全屏显示(4:3)</PresentationFormat>
  <Paragraphs>428</Paragraphs>
  <Slides>52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华文新魏</vt:lpstr>
      <vt:lpstr>宋体</vt:lpstr>
      <vt:lpstr>微软雅黑</vt:lpstr>
      <vt:lpstr>Arial</vt:lpstr>
      <vt:lpstr>Times New Roman</vt:lpstr>
      <vt:lpstr>2_Default Design</vt:lpstr>
      <vt:lpstr>Microsoft ClipArt Gallery</vt:lpstr>
      <vt:lpstr>异常和断言</vt:lpstr>
      <vt:lpstr>讲授思路　　　　　　　　　</vt:lpstr>
      <vt:lpstr>异常概述　　　　　　　　　</vt:lpstr>
      <vt:lpstr>引入</vt:lpstr>
      <vt:lpstr>什么是异常</vt:lpstr>
      <vt:lpstr>异常的提出</vt:lpstr>
      <vt:lpstr>异常的层次结构</vt:lpstr>
      <vt:lpstr>异常的分类</vt:lpstr>
      <vt:lpstr>讲授思路　　　　　　　　　</vt:lpstr>
      <vt:lpstr>异常处理机制　　　　　　　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小节</vt:lpstr>
      <vt:lpstr>讲授思路　　　　　　　　　</vt:lpstr>
      <vt:lpstr>自定义异常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　　　　　　　　　</vt:lpstr>
      <vt:lpstr>自定义异常</vt:lpstr>
      <vt:lpstr>自定义异常示例</vt:lpstr>
      <vt:lpstr>自定义异常使用示例</vt:lpstr>
      <vt:lpstr>讲授思路　　　　　　　　　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711</cp:revision>
  <dcterms:created xsi:type="dcterms:W3CDTF">2006-10-06T15:46:57Z</dcterms:created>
  <dcterms:modified xsi:type="dcterms:W3CDTF">2017-04-05T08:27:07Z</dcterms:modified>
</cp:coreProperties>
</file>