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69"/>
  </p:notesMasterIdLst>
  <p:handoutMasterIdLst>
    <p:handoutMasterId r:id="rId70"/>
  </p:handoutMasterIdLst>
  <p:sldIdLst>
    <p:sldId id="256" r:id="rId2"/>
    <p:sldId id="481" r:id="rId3"/>
    <p:sldId id="461" r:id="rId4"/>
    <p:sldId id="462" r:id="rId5"/>
    <p:sldId id="463" r:id="rId6"/>
    <p:sldId id="464" r:id="rId7"/>
    <p:sldId id="465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1" r:id="rId17"/>
    <p:sldId id="492" r:id="rId18"/>
    <p:sldId id="493" r:id="rId19"/>
    <p:sldId id="494" r:id="rId20"/>
    <p:sldId id="495" r:id="rId21"/>
    <p:sldId id="496" r:id="rId22"/>
    <p:sldId id="497" r:id="rId23"/>
    <p:sldId id="498" r:id="rId24"/>
    <p:sldId id="499" r:id="rId25"/>
    <p:sldId id="500" r:id="rId26"/>
    <p:sldId id="501" r:id="rId27"/>
    <p:sldId id="502" r:id="rId28"/>
    <p:sldId id="503" r:id="rId29"/>
    <p:sldId id="504" r:id="rId30"/>
    <p:sldId id="505" r:id="rId31"/>
    <p:sldId id="506" r:id="rId32"/>
    <p:sldId id="507" r:id="rId33"/>
    <p:sldId id="508" r:id="rId34"/>
    <p:sldId id="538" r:id="rId35"/>
    <p:sldId id="539" r:id="rId36"/>
    <p:sldId id="540" r:id="rId37"/>
    <p:sldId id="541" r:id="rId38"/>
    <p:sldId id="537" r:id="rId39"/>
    <p:sldId id="510" r:id="rId40"/>
    <p:sldId id="511" r:id="rId41"/>
    <p:sldId id="513" r:id="rId42"/>
    <p:sldId id="514" r:id="rId43"/>
    <p:sldId id="515" r:id="rId44"/>
    <p:sldId id="535" r:id="rId45"/>
    <p:sldId id="543" r:id="rId46"/>
    <p:sldId id="542" r:id="rId47"/>
    <p:sldId id="534" r:id="rId48"/>
    <p:sldId id="516" r:id="rId49"/>
    <p:sldId id="528" r:id="rId50"/>
    <p:sldId id="529" r:id="rId51"/>
    <p:sldId id="530" r:id="rId52"/>
    <p:sldId id="532" r:id="rId53"/>
    <p:sldId id="533" r:id="rId54"/>
    <p:sldId id="527" r:id="rId55"/>
    <p:sldId id="517" r:id="rId56"/>
    <p:sldId id="518" r:id="rId57"/>
    <p:sldId id="519" r:id="rId58"/>
    <p:sldId id="520" r:id="rId59"/>
    <p:sldId id="521" r:id="rId60"/>
    <p:sldId id="522" r:id="rId61"/>
    <p:sldId id="523" r:id="rId62"/>
    <p:sldId id="524" r:id="rId63"/>
    <p:sldId id="525" r:id="rId64"/>
    <p:sldId id="526" r:id="rId65"/>
    <p:sldId id="438" r:id="rId66"/>
    <p:sldId id="536" r:id="rId67"/>
    <p:sldId id="440" r:id="rId68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86131" autoAdjust="0"/>
  </p:normalViewPr>
  <p:slideViewPr>
    <p:cSldViewPr>
      <p:cViewPr varScale="1">
        <p:scale>
          <a:sx n="57" d="100"/>
          <a:sy n="57" d="100"/>
        </p:scale>
        <p:origin x="97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0D3540-7934-42F0-994A-730EF167E5F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82130B03-DA96-4B5C-BCAF-675FC4A2AC66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首先，确保检测对象类型正确</a:t>
          </a:r>
          <a:endParaRPr lang="zh-CN" altLang="en-US" dirty="0">
            <a:solidFill>
              <a:schemeClr val="tx1"/>
            </a:solidFill>
          </a:endParaRPr>
        </a:p>
      </dgm:t>
    </dgm:pt>
    <dgm:pt modelId="{6AD7C609-D55F-48EA-99BB-C413FD3AE940}" type="parTrans" cxnId="{87836B23-2BAB-49AE-A7F6-C8268B839F9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1AE49EA-C2C0-4B80-AD97-83BF6331379B}" type="sibTrans" cxnId="{87836B23-2BAB-49AE-A7F6-C8268B839F9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AFE2A1F-2DAF-4EAF-B4B7-33F8A207FCB5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其次，比较我们所关心的属性</a:t>
          </a:r>
          <a:endParaRPr lang="zh-CN" altLang="en-US" dirty="0">
            <a:solidFill>
              <a:schemeClr val="tx1"/>
            </a:solidFill>
          </a:endParaRPr>
        </a:p>
      </dgm:t>
    </dgm:pt>
    <dgm:pt modelId="{86CF4D1F-FA67-41EE-BB01-5D57C03F0DAF}" type="parTrans" cxnId="{EA77BCAC-F5AE-4906-8F31-2103C5F7BB9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31881D0-85FC-406D-BE3B-F82E0A072052}" type="sibTrans" cxnId="{EA77BCAC-F5AE-4906-8F31-2103C5F7BB9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E3E3695-0548-4B01-B9F6-C30886502E19}" type="pres">
      <dgm:prSet presAssocID="{2D0D3540-7934-42F0-994A-730EF167E5F2}" presName="linearFlow" presStyleCnt="0">
        <dgm:presLayoutVars>
          <dgm:resizeHandles val="exact"/>
        </dgm:presLayoutVars>
      </dgm:prSet>
      <dgm:spPr/>
    </dgm:pt>
    <dgm:pt modelId="{C5059732-8045-4F9D-8E1A-9B9FA231CBCF}" type="pres">
      <dgm:prSet presAssocID="{82130B03-DA96-4B5C-BCAF-675FC4A2AC66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6D1B6F-60D0-499B-A422-33DBB4799F28}" type="pres">
      <dgm:prSet presAssocID="{81AE49EA-C2C0-4B80-AD97-83BF6331379B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19E3AFE2-F25F-4534-BA56-410AE8ED08AE}" type="pres">
      <dgm:prSet presAssocID="{81AE49EA-C2C0-4B80-AD97-83BF6331379B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E24B7D32-C97C-40C3-B7E4-A3C36B48F04B}" type="pres">
      <dgm:prSet presAssocID="{FAFE2A1F-2DAF-4EAF-B4B7-33F8A207FCB5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88C3EC5-EFD2-4A93-9815-AD6C414A0280}" type="presOf" srcId="{FAFE2A1F-2DAF-4EAF-B4B7-33F8A207FCB5}" destId="{E24B7D32-C97C-40C3-B7E4-A3C36B48F04B}" srcOrd="0" destOrd="0" presId="urn:microsoft.com/office/officeart/2005/8/layout/process2"/>
    <dgm:cxn modelId="{289E5B80-0DE1-4964-89BE-B45880CC932F}" type="presOf" srcId="{81AE49EA-C2C0-4B80-AD97-83BF6331379B}" destId="{526D1B6F-60D0-499B-A422-33DBB4799F28}" srcOrd="0" destOrd="0" presId="urn:microsoft.com/office/officeart/2005/8/layout/process2"/>
    <dgm:cxn modelId="{D30A44C8-DFFC-4991-97C0-1127579B2F84}" type="presOf" srcId="{2D0D3540-7934-42F0-994A-730EF167E5F2}" destId="{3E3E3695-0548-4B01-B9F6-C30886502E19}" srcOrd="0" destOrd="0" presId="urn:microsoft.com/office/officeart/2005/8/layout/process2"/>
    <dgm:cxn modelId="{EA77BCAC-F5AE-4906-8F31-2103C5F7BB9F}" srcId="{2D0D3540-7934-42F0-994A-730EF167E5F2}" destId="{FAFE2A1F-2DAF-4EAF-B4B7-33F8A207FCB5}" srcOrd="1" destOrd="0" parTransId="{86CF4D1F-FA67-41EE-BB01-5D57C03F0DAF}" sibTransId="{531881D0-85FC-406D-BE3B-F82E0A072052}"/>
    <dgm:cxn modelId="{835B54F5-08BF-4920-8609-D19AA852A0DC}" type="presOf" srcId="{82130B03-DA96-4B5C-BCAF-675FC4A2AC66}" destId="{C5059732-8045-4F9D-8E1A-9B9FA231CBCF}" srcOrd="0" destOrd="0" presId="urn:microsoft.com/office/officeart/2005/8/layout/process2"/>
    <dgm:cxn modelId="{153DF52C-C832-4BE5-B2AF-6FDF997A8DC2}" type="presOf" srcId="{81AE49EA-C2C0-4B80-AD97-83BF6331379B}" destId="{19E3AFE2-F25F-4534-BA56-410AE8ED08AE}" srcOrd="1" destOrd="0" presId="urn:microsoft.com/office/officeart/2005/8/layout/process2"/>
    <dgm:cxn modelId="{87836B23-2BAB-49AE-A7F6-C8268B839F9E}" srcId="{2D0D3540-7934-42F0-994A-730EF167E5F2}" destId="{82130B03-DA96-4B5C-BCAF-675FC4A2AC66}" srcOrd="0" destOrd="0" parTransId="{6AD7C609-D55F-48EA-99BB-C413FD3AE940}" sibTransId="{81AE49EA-C2C0-4B80-AD97-83BF6331379B}"/>
    <dgm:cxn modelId="{FC80007B-584C-414E-826C-12AE67EF38DC}" type="presParOf" srcId="{3E3E3695-0548-4B01-B9F6-C30886502E19}" destId="{C5059732-8045-4F9D-8E1A-9B9FA231CBCF}" srcOrd="0" destOrd="0" presId="urn:microsoft.com/office/officeart/2005/8/layout/process2"/>
    <dgm:cxn modelId="{121046E5-01C1-4EA5-8AC0-B738DB0E2B89}" type="presParOf" srcId="{3E3E3695-0548-4B01-B9F6-C30886502E19}" destId="{526D1B6F-60D0-499B-A422-33DBB4799F28}" srcOrd="1" destOrd="0" presId="urn:microsoft.com/office/officeart/2005/8/layout/process2"/>
    <dgm:cxn modelId="{6D627F2B-F172-46C8-A9F3-5A9ECAE10E6D}" type="presParOf" srcId="{526D1B6F-60D0-499B-A422-33DBB4799F28}" destId="{19E3AFE2-F25F-4534-BA56-410AE8ED08AE}" srcOrd="0" destOrd="0" presId="urn:microsoft.com/office/officeart/2005/8/layout/process2"/>
    <dgm:cxn modelId="{ADC40D7A-9A0A-4978-9B9E-ACBB0E50F5AE}" type="presParOf" srcId="{3E3E3695-0548-4B01-B9F6-C30886502E19}" destId="{E24B7D32-C97C-40C3-B7E4-A3C36B48F04B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388635-0502-476A-8297-AE1E7CF0822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F9819F4-E5B5-48EC-B644-3EF8D5F7BC9B}">
      <dgm:prSet phldrT="[文本]" custT="1"/>
      <dgm:spPr/>
      <dgm:t>
        <a:bodyPr/>
        <a:lstStyle/>
        <a:p>
          <a:r>
            <a:rPr lang="zh-CN" altLang="en-US" sz="3200" dirty="0" smtClean="0">
              <a:solidFill>
                <a:schemeClr val="tx1"/>
              </a:solidFill>
            </a:rPr>
            <a:t>自反的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3D6220DD-C413-4404-A7E0-19B728E4E29E}" type="parTrans" cxnId="{F77C8A65-6BD5-49DB-8F3A-74D02288F13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029BEBC-B204-40F6-9B37-8F60FA60DA99}" type="sibTrans" cxnId="{F77C8A65-6BD5-49DB-8F3A-74D02288F13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9250AE2C-F981-40CF-BBED-6D5D4D0AA18A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对任意的</a:t>
          </a:r>
          <a:r>
            <a:rPr lang="en-US" altLang="zh-CN" sz="2000" dirty="0" smtClean="0">
              <a:solidFill>
                <a:schemeClr val="tx1"/>
              </a:solidFill>
            </a:rPr>
            <a:t>x</a:t>
          </a:r>
          <a:r>
            <a:rPr lang="zh-CN" altLang="en-US" sz="2000" dirty="0" smtClean="0">
              <a:solidFill>
                <a:schemeClr val="tx1"/>
              </a:solidFill>
            </a:rPr>
            <a:t>引用，</a:t>
          </a:r>
          <a:r>
            <a:rPr lang="en-US" altLang="zh-CN" sz="2000" dirty="0" err="1" smtClean="0">
              <a:solidFill>
                <a:schemeClr val="tx1"/>
              </a:solidFill>
            </a:rPr>
            <a:t>x.equals</a:t>
          </a:r>
          <a:r>
            <a:rPr lang="en-US" altLang="zh-CN" sz="2000" dirty="0" smtClean="0">
              <a:solidFill>
                <a:schemeClr val="tx1"/>
              </a:solidFill>
            </a:rPr>
            <a:t>(x)</a:t>
          </a:r>
          <a:r>
            <a:rPr lang="zh-CN" altLang="en-US" sz="2000" dirty="0" smtClean="0">
              <a:solidFill>
                <a:schemeClr val="tx1"/>
              </a:solidFill>
            </a:rPr>
            <a:t>都应返回</a:t>
          </a:r>
          <a:r>
            <a:rPr lang="en-US" altLang="zh-CN" sz="2000" dirty="0" smtClean="0">
              <a:solidFill>
                <a:schemeClr val="tx1"/>
              </a:solidFill>
            </a:rPr>
            <a:t>true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FF898AE8-8CB1-4973-B66D-C35E7694CD2B}" type="parTrans" cxnId="{79FBD70D-33FE-4E64-8523-F76334A9481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23C981F-723C-4C29-8911-02315663EF4E}" type="sibTrans" cxnId="{79FBD70D-33FE-4E64-8523-F76334A9481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A156FD9-D1E8-47B8-974E-4E10CFB1EA71}">
      <dgm:prSet phldrT="[文本]" custT="1"/>
      <dgm:spPr/>
      <dgm:t>
        <a:bodyPr/>
        <a:lstStyle/>
        <a:p>
          <a:r>
            <a:rPr lang="zh-CN" altLang="en-US" sz="3200" dirty="0" smtClean="0">
              <a:solidFill>
                <a:schemeClr val="tx1"/>
              </a:solidFill>
            </a:rPr>
            <a:t>对称的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4A02336B-8FA2-4627-B306-C845E18C8925}" type="parTrans" cxnId="{C04A788C-7DA0-4934-83C4-1DBEAC0FD5F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CFEF5B4-2A67-4E54-96D6-98AE4F526B51}" type="sibTrans" cxnId="{C04A788C-7DA0-4934-83C4-1DBEAC0FD5F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0207A24-B7BD-4188-8049-8ADC5B5A9CA0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对任意的</a:t>
          </a:r>
          <a:r>
            <a:rPr lang="en-US" altLang="zh-CN" sz="2000" dirty="0" smtClean="0">
              <a:solidFill>
                <a:schemeClr val="tx1"/>
              </a:solidFill>
            </a:rPr>
            <a:t>x</a:t>
          </a:r>
          <a:r>
            <a:rPr lang="zh-CN" altLang="en-US" sz="2000" dirty="0" smtClean="0">
              <a:solidFill>
                <a:schemeClr val="tx1"/>
              </a:solidFill>
            </a:rPr>
            <a:t>、</a:t>
          </a:r>
          <a:r>
            <a:rPr lang="en-US" altLang="zh-CN" sz="2000" dirty="0" smtClean="0">
              <a:solidFill>
                <a:schemeClr val="tx1"/>
              </a:solidFill>
            </a:rPr>
            <a:t>y</a:t>
          </a:r>
          <a:r>
            <a:rPr lang="zh-CN" altLang="en-US" sz="2000" dirty="0" smtClean="0">
              <a:solidFill>
                <a:schemeClr val="tx1"/>
              </a:solidFill>
            </a:rPr>
            <a:t>引用，当且仅当</a:t>
          </a:r>
          <a:r>
            <a:rPr lang="en-US" altLang="zh-CN" sz="2000" dirty="0" err="1" smtClean="0">
              <a:solidFill>
                <a:schemeClr val="tx1"/>
              </a:solidFill>
            </a:rPr>
            <a:t>x.equals</a:t>
          </a:r>
          <a:r>
            <a:rPr lang="zh-CN" altLang="en-US" sz="2000" dirty="0" smtClean="0">
              <a:solidFill>
                <a:schemeClr val="tx1"/>
              </a:solidFill>
            </a:rPr>
            <a:t>（</a:t>
          </a:r>
          <a:r>
            <a:rPr lang="en-US" altLang="zh-CN" sz="2000" dirty="0" smtClean="0">
              <a:solidFill>
                <a:schemeClr val="tx1"/>
              </a:solidFill>
            </a:rPr>
            <a:t>y</a:t>
          </a:r>
          <a:r>
            <a:rPr lang="zh-CN" altLang="en-US" sz="2000" dirty="0" smtClean="0">
              <a:solidFill>
                <a:schemeClr val="tx1"/>
              </a:solidFill>
            </a:rPr>
            <a:t>）时，</a:t>
          </a:r>
          <a:r>
            <a:rPr lang="en-US" altLang="zh-CN" sz="2000" dirty="0" err="1" smtClean="0">
              <a:solidFill>
                <a:schemeClr val="tx1"/>
              </a:solidFill>
            </a:rPr>
            <a:t>y.equals</a:t>
          </a:r>
          <a:r>
            <a:rPr lang="en-US" altLang="zh-CN" sz="2000" dirty="0" smtClean="0">
              <a:solidFill>
                <a:schemeClr val="tx1"/>
              </a:solidFill>
            </a:rPr>
            <a:t>(x)</a:t>
          </a:r>
          <a:r>
            <a:rPr lang="zh-CN" altLang="en-US" sz="2000" dirty="0" smtClean="0">
              <a:solidFill>
                <a:schemeClr val="tx1"/>
              </a:solidFill>
            </a:rPr>
            <a:t>才返回</a:t>
          </a:r>
          <a:r>
            <a:rPr lang="en-US" altLang="zh-CN" sz="2000" dirty="0" smtClean="0">
              <a:solidFill>
                <a:schemeClr val="tx1"/>
              </a:solidFill>
            </a:rPr>
            <a:t>true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04584D53-CE06-4108-B6B4-5E467B6D267F}" type="parTrans" cxnId="{BEAD1F24-AEB3-4C60-99D5-FDBB21F8F8F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9429005-8B79-4F2A-9E17-6875137DC360}" type="sibTrans" cxnId="{BEAD1F24-AEB3-4C60-99D5-FDBB21F8F8F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EEEB2AB-A91F-4E58-BCB3-7CF3A4A14147}">
      <dgm:prSet phldrT="[文本]" custT="1"/>
      <dgm:spPr/>
      <dgm:t>
        <a:bodyPr/>
        <a:lstStyle/>
        <a:p>
          <a:r>
            <a:rPr lang="zh-CN" altLang="en-US" sz="3200" dirty="0" smtClean="0">
              <a:solidFill>
                <a:schemeClr val="tx1"/>
              </a:solidFill>
            </a:rPr>
            <a:t>传递的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2DC61C54-36C7-4490-AA60-5AE94988DED9}" type="parTrans" cxnId="{D63E04A3-73CB-4A83-B682-FA7DC03FEF2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D530201-B58C-483B-907B-71ACF436432A}" type="sibTrans" cxnId="{D63E04A3-73CB-4A83-B682-FA7DC03FEF2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2D6879B-2B2F-4BFA-A924-4983172276EB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对任意的</a:t>
          </a:r>
          <a:r>
            <a:rPr lang="en-US" altLang="zh-CN" sz="2000" dirty="0" smtClean="0">
              <a:solidFill>
                <a:schemeClr val="tx1"/>
              </a:solidFill>
            </a:rPr>
            <a:t>x</a:t>
          </a:r>
          <a:r>
            <a:rPr lang="zh-CN" altLang="en-US" sz="2000" dirty="0" smtClean="0">
              <a:solidFill>
                <a:schemeClr val="tx1"/>
              </a:solidFill>
            </a:rPr>
            <a:t>、</a:t>
          </a:r>
          <a:r>
            <a:rPr lang="en-US" altLang="zh-CN" sz="2000" dirty="0" smtClean="0">
              <a:solidFill>
                <a:schemeClr val="tx1"/>
              </a:solidFill>
            </a:rPr>
            <a:t>y</a:t>
          </a:r>
          <a:r>
            <a:rPr lang="zh-CN" altLang="en-US" sz="2000" dirty="0" smtClean="0">
              <a:solidFill>
                <a:schemeClr val="tx1"/>
              </a:solidFill>
            </a:rPr>
            <a:t>、</a:t>
          </a:r>
          <a:r>
            <a:rPr lang="en-US" altLang="zh-CN" sz="2000" dirty="0" smtClean="0">
              <a:solidFill>
                <a:schemeClr val="tx1"/>
              </a:solidFill>
            </a:rPr>
            <a:t>z</a:t>
          </a:r>
          <a:r>
            <a:rPr lang="zh-CN" altLang="en-US" sz="2000" dirty="0" smtClean="0">
              <a:solidFill>
                <a:schemeClr val="tx1"/>
              </a:solidFill>
            </a:rPr>
            <a:t>引用</a:t>
          </a:r>
          <a:r>
            <a:rPr lang="en-US" altLang="zh-CN" sz="2000" dirty="0" smtClean="0">
              <a:solidFill>
                <a:schemeClr val="tx1"/>
              </a:solidFill>
            </a:rPr>
            <a:t>,</a:t>
          </a:r>
          <a:r>
            <a:rPr lang="zh-CN" altLang="en-US" sz="2000" dirty="0" smtClean="0">
              <a:solidFill>
                <a:schemeClr val="tx1"/>
              </a:solidFill>
            </a:rPr>
            <a:t>如果</a:t>
          </a:r>
          <a:r>
            <a:rPr lang="en-US" altLang="zh-CN" sz="2000" dirty="0" err="1" smtClean="0">
              <a:solidFill>
                <a:schemeClr val="tx1"/>
              </a:solidFill>
            </a:rPr>
            <a:t>x.equals</a:t>
          </a:r>
          <a:r>
            <a:rPr lang="en-US" altLang="zh-CN" sz="2000" dirty="0" smtClean="0">
              <a:solidFill>
                <a:schemeClr val="tx1"/>
              </a:solidFill>
            </a:rPr>
            <a:t>(y)</a:t>
          </a:r>
          <a:r>
            <a:rPr lang="zh-CN" altLang="en-US" sz="2000" dirty="0" smtClean="0">
              <a:solidFill>
                <a:schemeClr val="tx1"/>
              </a:solidFill>
            </a:rPr>
            <a:t>和</a:t>
          </a:r>
          <a:r>
            <a:rPr lang="en-US" altLang="zh-CN" sz="2000" dirty="0" err="1" smtClean="0">
              <a:solidFill>
                <a:schemeClr val="tx1"/>
              </a:solidFill>
            </a:rPr>
            <a:t>y.equals</a:t>
          </a:r>
          <a:r>
            <a:rPr lang="en-US" altLang="zh-CN" sz="2000" dirty="0" smtClean="0">
              <a:solidFill>
                <a:schemeClr val="tx1"/>
              </a:solidFill>
            </a:rPr>
            <a:t>(z)</a:t>
          </a:r>
          <a:r>
            <a:rPr lang="zh-CN" altLang="en-US" sz="2000" dirty="0" smtClean="0">
              <a:solidFill>
                <a:schemeClr val="tx1"/>
              </a:solidFill>
            </a:rPr>
            <a:t>返回</a:t>
          </a:r>
          <a:r>
            <a:rPr lang="en-US" altLang="zh-CN" sz="2000" dirty="0" smtClean="0">
              <a:solidFill>
                <a:schemeClr val="tx1"/>
              </a:solidFill>
            </a:rPr>
            <a:t>true</a:t>
          </a:r>
          <a:r>
            <a:rPr lang="zh-CN" altLang="en-US" sz="2000" dirty="0" smtClean="0">
              <a:solidFill>
                <a:schemeClr val="tx1"/>
              </a:solidFill>
            </a:rPr>
            <a:t>，则</a:t>
          </a:r>
          <a:r>
            <a:rPr lang="en-US" altLang="zh-CN" sz="2000" dirty="0" err="1" smtClean="0">
              <a:solidFill>
                <a:schemeClr val="tx1"/>
              </a:solidFill>
            </a:rPr>
            <a:t>z.equals</a:t>
          </a:r>
          <a:r>
            <a:rPr lang="en-US" altLang="zh-CN" sz="2000" dirty="0" smtClean="0">
              <a:solidFill>
                <a:schemeClr val="tx1"/>
              </a:solidFill>
            </a:rPr>
            <a:t>(x)</a:t>
          </a:r>
          <a:r>
            <a:rPr lang="zh-CN" altLang="en-US" sz="2000" dirty="0" smtClean="0">
              <a:solidFill>
                <a:schemeClr val="tx1"/>
              </a:solidFill>
            </a:rPr>
            <a:t>返回</a:t>
          </a:r>
          <a:r>
            <a:rPr lang="en-US" altLang="zh-CN" sz="2000" dirty="0" smtClean="0">
              <a:solidFill>
                <a:schemeClr val="tx1"/>
              </a:solidFill>
            </a:rPr>
            <a:t>true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9087D5AE-A888-4B2C-B498-F090014A613D}" type="parTrans" cxnId="{C8BE1161-D05E-43F3-B354-01114CF847C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C0C2883-83CE-4661-9274-D6FA56E87F53}" type="sibTrans" cxnId="{C8BE1161-D05E-43F3-B354-01114CF847C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68E76DA-7237-4C4C-B843-12D1DA7A6195}">
      <dgm:prSet phldrT="[文本]" custT="1"/>
      <dgm:spPr/>
      <dgm:t>
        <a:bodyPr/>
        <a:lstStyle/>
        <a:p>
          <a:r>
            <a:rPr lang="zh-CN" altLang="en-US" sz="3200" dirty="0" smtClean="0">
              <a:solidFill>
                <a:schemeClr val="tx1"/>
              </a:solidFill>
            </a:rPr>
            <a:t>一致的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E7C576C4-B6C6-445B-8C11-03F87A0B05B3}" type="parTrans" cxnId="{3C6FB7AE-ED5F-4819-ABDB-BECD4B26B62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F4DEBD5-25BB-4B19-A672-15B484F28C27}" type="sibTrans" cxnId="{3C6FB7AE-ED5F-4819-ABDB-BECD4B26B62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F78C145-6BC4-4AB1-8F6D-F22CFC25B06E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对任意的</a:t>
          </a:r>
          <a:r>
            <a:rPr lang="en-US" altLang="zh-CN" sz="2000" dirty="0" smtClean="0">
              <a:solidFill>
                <a:schemeClr val="tx1"/>
              </a:solidFill>
            </a:rPr>
            <a:t>x</a:t>
          </a:r>
          <a:r>
            <a:rPr lang="zh-CN" altLang="en-US" sz="2000" dirty="0" smtClean="0">
              <a:solidFill>
                <a:schemeClr val="tx1"/>
              </a:solidFill>
            </a:rPr>
            <a:t>、</a:t>
          </a:r>
          <a:r>
            <a:rPr lang="en-US" altLang="zh-CN" sz="2000" dirty="0" smtClean="0">
              <a:solidFill>
                <a:schemeClr val="tx1"/>
              </a:solidFill>
            </a:rPr>
            <a:t>y</a:t>
          </a:r>
          <a:r>
            <a:rPr lang="zh-CN" altLang="en-US" sz="2000" dirty="0" smtClean="0">
              <a:solidFill>
                <a:schemeClr val="tx1"/>
              </a:solidFill>
            </a:rPr>
            <a:t>引用，对象中的信息没有做休息的前提下多次调用</a:t>
          </a:r>
          <a:r>
            <a:rPr lang="en-US" altLang="zh-CN" sz="2000" dirty="0" err="1" smtClean="0">
              <a:solidFill>
                <a:schemeClr val="tx1"/>
              </a:solidFill>
            </a:rPr>
            <a:t>x.equals</a:t>
          </a:r>
          <a:r>
            <a:rPr lang="en-US" altLang="zh-CN" sz="2000" dirty="0" smtClean="0">
              <a:solidFill>
                <a:schemeClr val="tx1"/>
              </a:solidFill>
            </a:rPr>
            <a:t>(y)</a:t>
          </a:r>
          <a:r>
            <a:rPr lang="zh-CN" altLang="en-US" sz="2000" dirty="0" smtClean="0">
              <a:solidFill>
                <a:schemeClr val="tx1"/>
              </a:solidFill>
            </a:rPr>
            <a:t>返回一致的结果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233FEEB4-086F-4537-A85A-80ED324A67A8}" type="parTrans" cxnId="{4E2C8603-8BBC-4029-875A-0AE5ED9291D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E5DA2B3-D6BB-48EE-8C9C-158CF6643E79}" type="sibTrans" cxnId="{4E2C8603-8BBC-4029-875A-0AE5ED9291D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DDEADD4-7E37-434C-A9C8-0DEDF7645F2D}">
      <dgm:prSet phldrT="[文本]" custT="1"/>
      <dgm:spPr/>
      <dgm:t>
        <a:bodyPr/>
        <a:lstStyle/>
        <a:p>
          <a:r>
            <a:rPr lang="zh-CN" altLang="en-US" sz="3200" smtClean="0">
              <a:solidFill>
                <a:schemeClr val="tx1"/>
              </a:solidFill>
            </a:rPr>
            <a:t>非空</a:t>
          </a:r>
          <a:endParaRPr lang="zh-CN" altLang="en-US" sz="3200" dirty="0" smtClean="0">
            <a:solidFill>
              <a:schemeClr val="tx1"/>
            </a:solidFill>
          </a:endParaRPr>
        </a:p>
      </dgm:t>
    </dgm:pt>
    <dgm:pt modelId="{39904A25-1537-4112-B6C5-578B399E8F2B}" type="parTrans" cxnId="{FD355E8C-5B65-406D-865D-A0605518DD94}">
      <dgm:prSet/>
      <dgm:spPr/>
      <dgm:t>
        <a:bodyPr/>
        <a:lstStyle/>
        <a:p>
          <a:endParaRPr lang="zh-CN" altLang="en-US"/>
        </a:p>
      </dgm:t>
    </dgm:pt>
    <dgm:pt modelId="{DE8E0A1F-33F1-4952-B080-01889619EDAA}" type="sibTrans" cxnId="{FD355E8C-5B65-406D-865D-A0605518DD94}">
      <dgm:prSet/>
      <dgm:spPr/>
      <dgm:t>
        <a:bodyPr/>
        <a:lstStyle/>
        <a:p>
          <a:endParaRPr lang="zh-CN" altLang="en-US"/>
        </a:p>
      </dgm:t>
    </dgm:pt>
    <dgm:pt modelId="{EDEA1688-3E34-4870-8E98-3620760820EC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对任意非</a:t>
          </a:r>
          <a:r>
            <a:rPr lang="en-US" altLang="zh-CN" sz="2000" dirty="0" smtClean="0">
              <a:solidFill>
                <a:schemeClr val="tx1"/>
              </a:solidFill>
            </a:rPr>
            <a:t>NULL</a:t>
          </a:r>
          <a:r>
            <a:rPr lang="zh-CN" altLang="en-US" sz="2000" dirty="0" smtClean="0">
              <a:solidFill>
                <a:schemeClr val="tx1"/>
              </a:solidFill>
            </a:rPr>
            <a:t>引用</a:t>
          </a:r>
          <a:r>
            <a:rPr lang="en-US" altLang="zh-CN" sz="2000" dirty="0" err="1" smtClean="0">
              <a:solidFill>
                <a:schemeClr val="tx1"/>
              </a:solidFill>
            </a:rPr>
            <a:t>x,x.equals</a:t>
          </a:r>
          <a:r>
            <a:rPr lang="en-US" altLang="zh-CN" sz="2000" dirty="0" smtClean="0">
              <a:solidFill>
                <a:schemeClr val="tx1"/>
              </a:solidFill>
            </a:rPr>
            <a:t>(null)</a:t>
          </a:r>
          <a:r>
            <a:rPr lang="zh-CN" altLang="en-US" sz="2000" dirty="0" smtClean="0">
              <a:solidFill>
                <a:schemeClr val="tx1"/>
              </a:solidFill>
            </a:rPr>
            <a:t>返回</a:t>
          </a:r>
          <a:r>
            <a:rPr lang="en-US" altLang="zh-CN" sz="2000" dirty="0" smtClean="0">
              <a:solidFill>
                <a:schemeClr val="tx1"/>
              </a:solidFill>
            </a:rPr>
            <a:t>false</a:t>
          </a:r>
          <a:endParaRPr lang="zh-CN" altLang="en-US" sz="2000" dirty="0" smtClean="0">
            <a:solidFill>
              <a:schemeClr val="tx1"/>
            </a:solidFill>
          </a:endParaRPr>
        </a:p>
      </dgm:t>
    </dgm:pt>
    <dgm:pt modelId="{49ACE59C-DD2C-4D66-9C5D-711AD3A75A6E}" type="parTrans" cxnId="{473303DB-45CF-4174-940E-C24F5AAD2D93}">
      <dgm:prSet/>
      <dgm:spPr/>
      <dgm:t>
        <a:bodyPr/>
        <a:lstStyle/>
        <a:p>
          <a:endParaRPr lang="zh-CN" altLang="en-US"/>
        </a:p>
      </dgm:t>
    </dgm:pt>
    <dgm:pt modelId="{5C68886C-8CB5-4557-9B42-E2C06806AD96}" type="sibTrans" cxnId="{473303DB-45CF-4174-940E-C24F5AAD2D93}">
      <dgm:prSet/>
      <dgm:spPr/>
      <dgm:t>
        <a:bodyPr/>
        <a:lstStyle/>
        <a:p>
          <a:endParaRPr lang="zh-CN" altLang="en-US"/>
        </a:p>
      </dgm:t>
    </dgm:pt>
    <dgm:pt modelId="{D7D4BF36-0B42-4491-9DD1-DA8613F38EE7}" type="pres">
      <dgm:prSet presAssocID="{D4388635-0502-476A-8297-AE1E7CF0822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C6B06A5-E994-4707-9E13-833D04381EE3}" type="pres">
      <dgm:prSet presAssocID="{BF9819F4-E5B5-48EC-B644-3EF8D5F7BC9B}" presName="linNode" presStyleCnt="0"/>
      <dgm:spPr/>
    </dgm:pt>
    <dgm:pt modelId="{3C489B97-FCFC-4513-B080-08BF54D74329}" type="pres">
      <dgm:prSet presAssocID="{BF9819F4-E5B5-48EC-B644-3EF8D5F7BC9B}" presName="parentText" presStyleLbl="node1" presStyleIdx="0" presStyleCnt="5" custScaleX="5356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CDBF13-0D01-4944-8D59-6E082987FF21}" type="pres">
      <dgm:prSet presAssocID="{BF9819F4-E5B5-48EC-B644-3EF8D5F7BC9B}" presName="descendantText" presStyleLbl="alignAccFollowNode1" presStyleIdx="0" presStyleCnt="5" custScaleX="1261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C3D636-9FED-4254-8121-01C33FE4410D}" type="pres">
      <dgm:prSet presAssocID="{5029BEBC-B204-40F6-9B37-8F60FA60DA99}" presName="sp" presStyleCnt="0"/>
      <dgm:spPr/>
    </dgm:pt>
    <dgm:pt modelId="{D60D7E12-A73A-4EE8-AC9F-F595E1EC7711}" type="pres">
      <dgm:prSet presAssocID="{6A156FD9-D1E8-47B8-974E-4E10CFB1EA71}" presName="linNode" presStyleCnt="0"/>
      <dgm:spPr/>
    </dgm:pt>
    <dgm:pt modelId="{BC802D9E-70AF-465D-9A43-CCFECBAF28DE}" type="pres">
      <dgm:prSet presAssocID="{6A156FD9-D1E8-47B8-974E-4E10CFB1EA71}" presName="parentText" presStyleLbl="node1" presStyleIdx="1" presStyleCnt="5" custScaleX="5356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E20766-67AA-40DC-A17D-C5DA50783A76}" type="pres">
      <dgm:prSet presAssocID="{6A156FD9-D1E8-47B8-974E-4E10CFB1EA71}" presName="descendantText" presStyleLbl="alignAccFollowNode1" presStyleIdx="1" presStyleCnt="5" custScaleX="1261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530770-D637-42A2-A6EB-FF08C518FE3A}" type="pres">
      <dgm:prSet presAssocID="{5CFEF5B4-2A67-4E54-96D6-98AE4F526B51}" presName="sp" presStyleCnt="0"/>
      <dgm:spPr/>
    </dgm:pt>
    <dgm:pt modelId="{CA9E335B-3081-4C44-9ADA-ECF93E9A91FE}" type="pres">
      <dgm:prSet presAssocID="{3EEEB2AB-A91F-4E58-BCB3-7CF3A4A14147}" presName="linNode" presStyleCnt="0"/>
      <dgm:spPr/>
    </dgm:pt>
    <dgm:pt modelId="{32A8EC90-0290-48CE-8C86-23A012EF9DAF}" type="pres">
      <dgm:prSet presAssocID="{3EEEB2AB-A91F-4E58-BCB3-7CF3A4A14147}" presName="parentText" presStyleLbl="node1" presStyleIdx="2" presStyleCnt="5" custScaleX="5356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C28E6F-3D0B-46C1-B4BC-BD6B31B4A324}" type="pres">
      <dgm:prSet presAssocID="{3EEEB2AB-A91F-4E58-BCB3-7CF3A4A14147}" presName="descendantText" presStyleLbl="alignAccFollowNode1" presStyleIdx="2" presStyleCnt="5" custScaleX="1261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AF7552-875B-480E-9DE3-161397BB3B90}" type="pres">
      <dgm:prSet presAssocID="{BD530201-B58C-483B-907B-71ACF436432A}" presName="sp" presStyleCnt="0"/>
      <dgm:spPr/>
    </dgm:pt>
    <dgm:pt modelId="{253965C1-DF9C-4E72-8FD1-E7A3D8737940}" type="pres">
      <dgm:prSet presAssocID="{C68E76DA-7237-4C4C-B843-12D1DA7A6195}" presName="linNode" presStyleCnt="0"/>
      <dgm:spPr/>
    </dgm:pt>
    <dgm:pt modelId="{49FC74FA-39CA-45C2-A751-C37987D2DFD3}" type="pres">
      <dgm:prSet presAssocID="{C68E76DA-7237-4C4C-B843-12D1DA7A6195}" presName="parentText" presStyleLbl="node1" presStyleIdx="3" presStyleCnt="5" custScaleX="5356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12C4A7-7587-4788-A232-BBD606B10668}" type="pres">
      <dgm:prSet presAssocID="{C68E76DA-7237-4C4C-B843-12D1DA7A6195}" presName="descendantText" presStyleLbl="alignAccFollowNode1" presStyleIdx="3" presStyleCnt="5" custScaleX="1261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EC3790-2A07-4771-B4EC-38285D7760AA}" type="pres">
      <dgm:prSet presAssocID="{6F4DEBD5-25BB-4B19-A672-15B484F28C27}" presName="sp" presStyleCnt="0"/>
      <dgm:spPr/>
    </dgm:pt>
    <dgm:pt modelId="{FB336122-4489-4440-9751-E828D7E42B4C}" type="pres">
      <dgm:prSet presAssocID="{8DDEADD4-7E37-434C-A9C8-0DEDF7645F2D}" presName="linNode" presStyleCnt="0"/>
      <dgm:spPr/>
    </dgm:pt>
    <dgm:pt modelId="{F2A0387B-CE91-4F61-B727-D241558EDB88}" type="pres">
      <dgm:prSet presAssocID="{8DDEADD4-7E37-434C-A9C8-0DEDF7645F2D}" presName="parentText" presStyleLbl="node1" presStyleIdx="4" presStyleCnt="5" custScaleX="5356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EEFE98-A6F4-4F7F-ADBA-AF932D326BD8}" type="pres">
      <dgm:prSet presAssocID="{8DDEADD4-7E37-434C-A9C8-0DEDF7645F2D}" presName="descendantText" presStyleLbl="alignAccFollowNode1" presStyleIdx="4" presStyleCnt="5" custScaleX="1261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2CC1FCC-5B84-45AD-90E8-C3B13AB0CE55}" type="presOf" srcId="{6A156FD9-D1E8-47B8-974E-4E10CFB1EA71}" destId="{BC802D9E-70AF-465D-9A43-CCFECBAF28DE}" srcOrd="0" destOrd="0" presId="urn:microsoft.com/office/officeart/2005/8/layout/vList5"/>
    <dgm:cxn modelId="{D24A24D3-F84B-4F40-8BEE-CF5E38DC5ABD}" type="presOf" srcId="{EDEA1688-3E34-4870-8E98-3620760820EC}" destId="{2FEEFE98-A6F4-4F7F-ADBA-AF932D326BD8}" srcOrd="0" destOrd="0" presId="urn:microsoft.com/office/officeart/2005/8/layout/vList5"/>
    <dgm:cxn modelId="{8D6397DD-87C1-463F-8AE9-E6B43DE52588}" type="presOf" srcId="{6F78C145-6BC4-4AB1-8F6D-F22CFC25B06E}" destId="{3F12C4A7-7587-4788-A232-BBD606B10668}" srcOrd="0" destOrd="0" presId="urn:microsoft.com/office/officeart/2005/8/layout/vList5"/>
    <dgm:cxn modelId="{BEAD1F24-AEB3-4C60-99D5-FDBB21F8F8FE}" srcId="{6A156FD9-D1E8-47B8-974E-4E10CFB1EA71}" destId="{30207A24-B7BD-4188-8049-8ADC5B5A9CA0}" srcOrd="0" destOrd="0" parTransId="{04584D53-CE06-4108-B6B4-5E467B6D267F}" sibTransId="{19429005-8B79-4F2A-9E17-6875137DC360}"/>
    <dgm:cxn modelId="{E70A4796-D50C-4958-AD73-C9551B2835DA}" type="presOf" srcId="{C68E76DA-7237-4C4C-B843-12D1DA7A6195}" destId="{49FC74FA-39CA-45C2-A751-C37987D2DFD3}" srcOrd="0" destOrd="0" presId="urn:microsoft.com/office/officeart/2005/8/layout/vList5"/>
    <dgm:cxn modelId="{79FBD70D-33FE-4E64-8523-F76334A9481B}" srcId="{BF9819F4-E5B5-48EC-B644-3EF8D5F7BC9B}" destId="{9250AE2C-F981-40CF-BBED-6D5D4D0AA18A}" srcOrd="0" destOrd="0" parTransId="{FF898AE8-8CB1-4973-B66D-C35E7694CD2B}" sibTransId="{623C981F-723C-4C29-8911-02315663EF4E}"/>
    <dgm:cxn modelId="{32187E87-9980-4ADA-A10C-2C436F1A78CE}" type="presOf" srcId="{3EEEB2AB-A91F-4E58-BCB3-7CF3A4A14147}" destId="{32A8EC90-0290-48CE-8C86-23A012EF9DAF}" srcOrd="0" destOrd="0" presId="urn:microsoft.com/office/officeart/2005/8/layout/vList5"/>
    <dgm:cxn modelId="{08717A7D-2E5F-419B-AA8E-3ACC68E082C8}" type="presOf" srcId="{BF9819F4-E5B5-48EC-B644-3EF8D5F7BC9B}" destId="{3C489B97-FCFC-4513-B080-08BF54D74329}" srcOrd="0" destOrd="0" presId="urn:microsoft.com/office/officeart/2005/8/layout/vList5"/>
    <dgm:cxn modelId="{9B33F145-7F4B-4D19-BD9B-78FD12A7EE5D}" type="presOf" srcId="{30207A24-B7BD-4188-8049-8ADC5B5A9CA0}" destId="{C5E20766-67AA-40DC-A17D-C5DA50783A76}" srcOrd="0" destOrd="0" presId="urn:microsoft.com/office/officeart/2005/8/layout/vList5"/>
    <dgm:cxn modelId="{4E2C8603-8BBC-4029-875A-0AE5ED9291DF}" srcId="{C68E76DA-7237-4C4C-B843-12D1DA7A6195}" destId="{6F78C145-6BC4-4AB1-8F6D-F22CFC25B06E}" srcOrd="0" destOrd="0" parTransId="{233FEEB4-086F-4537-A85A-80ED324A67A8}" sibTransId="{2E5DA2B3-D6BB-48EE-8C9C-158CF6643E79}"/>
    <dgm:cxn modelId="{04CAA75E-2091-4B3F-8DE9-09397E3EF67B}" type="presOf" srcId="{12D6879B-2B2F-4BFA-A924-4983172276EB}" destId="{83C28E6F-3D0B-46C1-B4BC-BD6B31B4A324}" srcOrd="0" destOrd="0" presId="urn:microsoft.com/office/officeart/2005/8/layout/vList5"/>
    <dgm:cxn modelId="{473303DB-45CF-4174-940E-C24F5AAD2D93}" srcId="{8DDEADD4-7E37-434C-A9C8-0DEDF7645F2D}" destId="{EDEA1688-3E34-4870-8E98-3620760820EC}" srcOrd="0" destOrd="0" parTransId="{49ACE59C-DD2C-4D66-9C5D-711AD3A75A6E}" sibTransId="{5C68886C-8CB5-4557-9B42-E2C06806AD96}"/>
    <dgm:cxn modelId="{F77C8A65-6BD5-49DB-8F3A-74D02288F131}" srcId="{D4388635-0502-476A-8297-AE1E7CF0822B}" destId="{BF9819F4-E5B5-48EC-B644-3EF8D5F7BC9B}" srcOrd="0" destOrd="0" parTransId="{3D6220DD-C413-4404-A7E0-19B728E4E29E}" sibTransId="{5029BEBC-B204-40F6-9B37-8F60FA60DA99}"/>
    <dgm:cxn modelId="{D63E04A3-73CB-4A83-B682-FA7DC03FEF28}" srcId="{D4388635-0502-476A-8297-AE1E7CF0822B}" destId="{3EEEB2AB-A91F-4E58-BCB3-7CF3A4A14147}" srcOrd="2" destOrd="0" parTransId="{2DC61C54-36C7-4490-AA60-5AE94988DED9}" sibTransId="{BD530201-B58C-483B-907B-71ACF436432A}"/>
    <dgm:cxn modelId="{3C6FB7AE-ED5F-4819-ABDB-BECD4B26B622}" srcId="{D4388635-0502-476A-8297-AE1E7CF0822B}" destId="{C68E76DA-7237-4C4C-B843-12D1DA7A6195}" srcOrd="3" destOrd="0" parTransId="{E7C576C4-B6C6-445B-8C11-03F87A0B05B3}" sibTransId="{6F4DEBD5-25BB-4B19-A672-15B484F28C27}"/>
    <dgm:cxn modelId="{FD355E8C-5B65-406D-865D-A0605518DD94}" srcId="{D4388635-0502-476A-8297-AE1E7CF0822B}" destId="{8DDEADD4-7E37-434C-A9C8-0DEDF7645F2D}" srcOrd="4" destOrd="0" parTransId="{39904A25-1537-4112-B6C5-578B399E8F2B}" sibTransId="{DE8E0A1F-33F1-4952-B080-01889619EDAA}"/>
    <dgm:cxn modelId="{24855659-1608-4B37-B6AC-9ACFD160914E}" type="presOf" srcId="{D4388635-0502-476A-8297-AE1E7CF0822B}" destId="{D7D4BF36-0B42-4491-9DD1-DA8613F38EE7}" srcOrd="0" destOrd="0" presId="urn:microsoft.com/office/officeart/2005/8/layout/vList5"/>
    <dgm:cxn modelId="{C04A788C-7DA0-4934-83C4-1DBEAC0FD5FB}" srcId="{D4388635-0502-476A-8297-AE1E7CF0822B}" destId="{6A156FD9-D1E8-47B8-974E-4E10CFB1EA71}" srcOrd="1" destOrd="0" parTransId="{4A02336B-8FA2-4627-B306-C845E18C8925}" sibTransId="{5CFEF5B4-2A67-4E54-96D6-98AE4F526B51}"/>
    <dgm:cxn modelId="{90EC52C2-BBE1-4D85-87D1-74E193991F4A}" type="presOf" srcId="{8DDEADD4-7E37-434C-A9C8-0DEDF7645F2D}" destId="{F2A0387B-CE91-4F61-B727-D241558EDB88}" srcOrd="0" destOrd="0" presId="urn:microsoft.com/office/officeart/2005/8/layout/vList5"/>
    <dgm:cxn modelId="{C8BE1161-D05E-43F3-B354-01114CF847C0}" srcId="{3EEEB2AB-A91F-4E58-BCB3-7CF3A4A14147}" destId="{12D6879B-2B2F-4BFA-A924-4983172276EB}" srcOrd="0" destOrd="0" parTransId="{9087D5AE-A888-4B2C-B498-F090014A613D}" sibTransId="{AC0C2883-83CE-4661-9274-D6FA56E87F53}"/>
    <dgm:cxn modelId="{6F99471E-17C6-49D9-9523-02482C22497A}" type="presOf" srcId="{9250AE2C-F981-40CF-BBED-6D5D4D0AA18A}" destId="{11CDBF13-0D01-4944-8D59-6E082987FF21}" srcOrd="0" destOrd="0" presId="urn:microsoft.com/office/officeart/2005/8/layout/vList5"/>
    <dgm:cxn modelId="{73E436DE-A1F5-42A8-B5EE-5BBCE5F7EA0D}" type="presParOf" srcId="{D7D4BF36-0B42-4491-9DD1-DA8613F38EE7}" destId="{7C6B06A5-E994-4707-9E13-833D04381EE3}" srcOrd="0" destOrd="0" presId="urn:microsoft.com/office/officeart/2005/8/layout/vList5"/>
    <dgm:cxn modelId="{E2A01141-20EB-49E7-A381-561DEFACB08B}" type="presParOf" srcId="{7C6B06A5-E994-4707-9E13-833D04381EE3}" destId="{3C489B97-FCFC-4513-B080-08BF54D74329}" srcOrd="0" destOrd="0" presId="urn:microsoft.com/office/officeart/2005/8/layout/vList5"/>
    <dgm:cxn modelId="{A24FE3D7-7334-46B4-BDF0-1BB36C973B47}" type="presParOf" srcId="{7C6B06A5-E994-4707-9E13-833D04381EE3}" destId="{11CDBF13-0D01-4944-8D59-6E082987FF21}" srcOrd="1" destOrd="0" presId="urn:microsoft.com/office/officeart/2005/8/layout/vList5"/>
    <dgm:cxn modelId="{EF575D75-43A2-483D-9301-0D6F0DA471E5}" type="presParOf" srcId="{D7D4BF36-0B42-4491-9DD1-DA8613F38EE7}" destId="{20C3D636-9FED-4254-8121-01C33FE4410D}" srcOrd="1" destOrd="0" presId="urn:microsoft.com/office/officeart/2005/8/layout/vList5"/>
    <dgm:cxn modelId="{045DA230-8A15-44FB-A3A6-7E691C522B00}" type="presParOf" srcId="{D7D4BF36-0B42-4491-9DD1-DA8613F38EE7}" destId="{D60D7E12-A73A-4EE8-AC9F-F595E1EC7711}" srcOrd="2" destOrd="0" presId="urn:microsoft.com/office/officeart/2005/8/layout/vList5"/>
    <dgm:cxn modelId="{5777A4ED-99D3-407A-A8E6-5DEF1CABA4F2}" type="presParOf" srcId="{D60D7E12-A73A-4EE8-AC9F-F595E1EC7711}" destId="{BC802D9E-70AF-465D-9A43-CCFECBAF28DE}" srcOrd="0" destOrd="0" presId="urn:microsoft.com/office/officeart/2005/8/layout/vList5"/>
    <dgm:cxn modelId="{5D57E46C-5731-42B3-BACB-B3C797ABA5C5}" type="presParOf" srcId="{D60D7E12-A73A-4EE8-AC9F-F595E1EC7711}" destId="{C5E20766-67AA-40DC-A17D-C5DA50783A76}" srcOrd="1" destOrd="0" presId="urn:microsoft.com/office/officeart/2005/8/layout/vList5"/>
    <dgm:cxn modelId="{5A62E6F1-9ACB-4C26-8ACF-4EBAB6811168}" type="presParOf" srcId="{D7D4BF36-0B42-4491-9DD1-DA8613F38EE7}" destId="{A8530770-D637-42A2-A6EB-FF08C518FE3A}" srcOrd="3" destOrd="0" presId="urn:microsoft.com/office/officeart/2005/8/layout/vList5"/>
    <dgm:cxn modelId="{E54B587D-61AC-4E1B-933A-3806604F11A8}" type="presParOf" srcId="{D7D4BF36-0B42-4491-9DD1-DA8613F38EE7}" destId="{CA9E335B-3081-4C44-9ADA-ECF93E9A91FE}" srcOrd="4" destOrd="0" presId="urn:microsoft.com/office/officeart/2005/8/layout/vList5"/>
    <dgm:cxn modelId="{25123E5F-8491-4F83-80E2-B0195A9FA7A1}" type="presParOf" srcId="{CA9E335B-3081-4C44-9ADA-ECF93E9A91FE}" destId="{32A8EC90-0290-48CE-8C86-23A012EF9DAF}" srcOrd="0" destOrd="0" presId="urn:microsoft.com/office/officeart/2005/8/layout/vList5"/>
    <dgm:cxn modelId="{58B00DFB-844B-4490-BA2E-32B29084C653}" type="presParOf" srcId="{CA9E335B-3081-4C44-9ADA-ECF93E9A91FE}" destId="{83C28E6F-3D0B-46C1-B4BC-BD6B31B4A324}" srcOrd="1" destOrd="0" presId="urn:microsoft.com/office/officeart/2005/8/layout/vList5"/>
    <dgm:cxn modelId="{8BA0C3DD-0CBD-460B-9C1E-EE7D8CE34192}" type="presParOf" srcId="{D7D4BF36-0B42-4491-9DD1-DA8613F38EE7}" destId="{5DAF7552-875B-480E-9DE3-161397BB3B90}" srcOrd="5" destOrd="0" presId="urn:microsoft.com/office/officeart/2005/8/layout/vList5"/>
    <dgm:cxn modelId="{188A7A1E-0B25-4D9B-A35F-C644A3D26C36}" type="presParOf" srcId="{D7D4BF36-0B42-4491-9DD1-DA8613F38EE7}" destId="{253965C1-DF9C-4E72-8FD1-E7A3D8737940}" srcOrd="6" destOrd="0" presId="urn:microsoft.com/office/officeart/2005/8/layout/vList5"/>
    <dgm:cxn modelId="{DE4B6BDD-A169-48DF-9B02-031334A5CE2B}" type="presParOf" srcId="{253965C1-DF9C-4E72-8FD1-E7A3D8737940}" destId="{49FC74FA-39CA-45C2-A751-C37987D2DFD3}" srcOrd="0" destOrd="0" presId="urn:microsoft.com/office/officeart/2005/8/layout/vList5"/>
    <dgm:cxn modelId="{3D840202-C8C8-4BAA-B8D3-C2DB765282E3}" type="presParOf" srcId="{253965C1-DF9C-4E72-8FD1-E7A3D8737940}" destId="{3F12C4A7-7587-4788-A232-BBD606B10668}" srcOrd="1" destOrd="0" presId="urn:microsoft.com/office/officeart/2005/8/layout/vList5"/>
    <dgm:cxn modelId="{86478116-11D3-40A4-AD84-A0EE05403D1B}" type="presParOf" srcId="{D7D4BF36-0B42-4491-9DD1-DA8613F38EE7}" destId="{A4EC3790-2A07-4771-B4EC-38285D7760AA}" srcOrd="7" destOrd="0" presId="urn:microsoft.com/office/officeart/2005/8/layout/vList5"/>
    <dgm:cxn modelId="{A04FDBCA-6571-4491-912F-311DDF362FA9}" type="presParOf" srcId="{D7D4BF36-0B42-4491-9DD1-DA8613F38EE7}" destId="{FB336122-4489-4440-9751-E828D7E42B4C}" srcOrd="8" destOrd="0" presId="urn:microsoft.com/office/officeart/2005/8/layout/vList5"/>
    <dgm:cxn modelId="{26D37DA5-BB05-4D5D-AF90-1A3E606FD385}" type="presParOf" srcId="{FB336122-4489-4440-9751-E828D7E42B4C}" destId="{F2A0387B-CE91-4F61-B727-D241558EDB88}" srcOrd="0" destOrd="0" presId="urn:microsoft.com/office/officeart/2005/8/layout/vList5"/>
    <dgm:cxn modelId="{D6640CA6-ABAB-4E52-A7C3-B9F401DA2799}" type="presParOf" srcId="{FB336122-4489-4440-9751-E828D7E42B4C}" destId="{2FEEFE98-A6F4-4F7F-ADBA-AF932D326BD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B6ED6B-8F23-4EDD-90DE-135969B4396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50B5875-630F-431F-B984-EB2A8E977AC9}">
      <dgm:prSet phldrT="[文本]"/>
      <dgm:spPr/>
      <dgm:t>
        <a:bodyPr/>
        <a:lstStyle/>
        <a:p>
          <a:r>
            <a:rPr lang="en-US" altLang="zh-CN" dirty="0" smtClean="0"/>
            <a:t>List</a:t>
          </a:r>
          <a:endParaRPr lang="zh-CN" altLang="en-US" dirty="0"/>
        </a:p>
      </dgm:t>
    </dgm:pt>
    <dgm:pt modelId="{83CF5642-8A05-4157-AF3C-9BA7BFCFDEFF}" type="parTrans" cxnId="{C822C628-2410-4B80-B0CE-118D9A6AFEC2}">
      <dgm:prSet/>
      <dgm:spPr/>
      <dgm:t>
        <a:bodyPr/>
        <a:lstStyle/>
        <a:p>
          <a:endParaRPr lang="zh-CN" altLang="en-US"/>
        </a:p>
      </dgm:t>
    </dgm:pt>
    <dgm:pt modelId="{154FF9B4-EA07-478B-9057-C4C0C6AF1396}" type="sibTrans" cxnId="{C822C628-2410-4B80-B0CE-118D9A6AFEC2}">
      <dgm:prSet/>
      <dgm:spPr/>
      <dgm:t>
        <a:bodyPr/>
        <a:lstStyle/>
        <a:p>
          <a:endParaRPr lang="zh-CN" altLang="en-US"/>
        </a:p>
      </dgm:t>
    </dgm:pt>
    <dgm:pt modelId="{06EF4B12-D3D7-4E43-A3CA-9C945858117E}">
      <dgm:prSet phldrT="[文本]"/>
      <dgm:spPr/>
      <dgm:t>
        <a:bodyPr/>
        <a:lstStyle/>
        <a:p>
          <a:r>
            <a:rPr lang="zh-CN" altLang="en-US" dirty="0" smtClean="0"/>
            <a:t>按索引顺序排列的事物列表（实现了</a:t>
          </a:r>
          <a:r>
            <a:rPr lang="en-US" altLang="zh-CN" dirty="0" smtClean="0"/>
            <a:t>List</a:t>
          </a:r>
          <a:r>
            <a:rPr lang="zh-CN" altLang="en-US" dirty="0" smtClean="0"/>
            <a:t>接口）</a:t>
          </a:r>
          <a:endParaRPr lang="zh-CN" altLang="en-US" dirty="0"/>
        </a:p>
      </dgm:t>
    </dgm:pt>
    <dgm:pt modelId="{107BFC3E-13AF-4446-BD3D-0457423F7C89}" type="parTrans" cxnId="{944887A7-04C5-4AE4-9327-2DD5C16F7865}">
      <dgm:prSet/>
      <dgm:spPr/>
      <dgm:t>
        <a:bodyPr/>
        <a:lstStyle/>
        <a:p>
          <a:endParaRPr lang="zh-CN" altLang="en-US"/>
        </a:p>
      </dgm:t>
    </dgm:pt>
    <dgm:pt modelId="{D36D0848-D0B8-4D66-86DF-E96B24D9394A}" type="sibTrans" cxnId="{944887A7-04C5-4AE4-9327-2DD5C16F7865}">
      <dgm:prSet/>
      <dgm:spPr/>
      <dgm:t>
        <a:bodyPr/>
        <a:lstStyle/>
        <a:p>
          <a:endParaRPr lang="zh-CN" altLang="en-US"/>
        </a:p>
      </dgm:t>
    </dgm:pt>
    <dgm:pt modelId="{6E6886E1-44EC-48A9-B7A8-D21CC8D15AD7}">
      <dgm:prSet phldrT="[文本]"/>
      <dgm:spPr/>
      <dgm:t>
        <a:bodyPr/>
        <a:lstStyle/>
        <a:p>
          <a:r>
            <a:rPr lang="en-US" altLang="zh-CN" dirty="0" smtClean="0"/>
            <a:t>Set</a:t>
          </a:r>
          <a:endParaRPr lang="zh-CN" altLang="en-US" dirty="0"/>
        </a:p>
      </dgm:t>
    </dgm:pt>
    <dgm:pt modelId="{BDFCDD89-AE93-4189-AB95-2D69946E14E3}" type="parTrans" cxnId="{86AEE315-FA4B-4968-800E-1D9C1CED456A}">
      <dgm:prSet/>
      <dgm:spPr/>
      <dgm:t>
        <a:bodyPr/>
        <a:lstStyle/>
        <a:p>
          <a:endParaRPr lang="zh-CN" altLang="en-US"/>
        </a:p>
      </dgm:t>
    </dgm:pt>
    <dgm:pt modelId="{D33B7592-4B00-4C07-9EBD-228D89005925}" type="sibTrans" cxnId="{86AEE315-FA4B-4968-800E-1D9C1CED456A}">
      <dgm:prSet/>
      <dgm:spPr/>
      <dgm:t>
        <a:bodyPr/>
        <a:lstStyle/>
        <a:p>
          <a:endParaRPr lang="zh-CN" altLang="en-US"/>
        </a:p>
      </dgm:t>
    </dgm:pt>
    <dgm:pt modelId="{84FE1809-3D3A-45C5-A6F8-243B4E9151DD}">
      <dgm:prSet phldrT="[文本]"/>
      <dgm:spPr/>
      <dgm:t>
        <a:bodyPr/>
        <a:lstStyle/>
        <a:p>
          <a:r>
            <a:rPr lang="zh-CN" altLang="en-US" dirty="0" smtClean="0"/>
            <a:t>不能存储重复的事物（实现</a:t>
          </a:r>
          <a:r>
            <a:rPr lang="en-US" altLang="zh-CN" dirty="0" smtClean="0"/>
            <a:t>Set</a:t>
          </a:r>
          <a:r>
            <a:rPr lang="zh-CN" altLang="en-US" dirty="0" smtClean="0"/>
            <a:t>接口）</a:t>
          </a:r>
          <a:endParaRPr lang="zh-CN" altLang="en-US" dirty="0"/>
        </a:p>
      </dgm:t>
    </dgm:pt>
    <dgm:pt modelId="{59289BEF-0079-40C3-93FC-B00E3C8959E2}" type="parTrans" cxnId="{F3546F3D-8E31-4AD7-997F-BCE15675C7EB}">
      <dgm:prSet/>
      <dgm:spPr/>
      <dgm:t>
        <a:bodyPr/>
        <a:lstStyle/>
        <a:p>
          <a:endParaRPr lang="zh-CN" altLang="en-US"/>
        </a:p>
      </dgm:t>
    </dgm:pt>
    <dgm:pt modelId="{CB2A36F0-8A19-46E4-8220-87BD29A78E40}" type="sibTrans" cxnId="{F3546F3D-8E31-4AD7-997F-BCE15675C7EB}">
      <dgm:prSet/>
      <dgm:spPr/>
      <dgm:t>
        <a:bodyPr/>
        <a:lstStyle/>
        <a:p>
          <a:endParaRPr lang="zh-CN" altLang="en-US"/>
        </a:p>
      </dgm:t>
    </dgm:pt>
    <dgm:pt modelId="{F7D09A25-20D3-4E50-8DB6-A9C82BB13511}">
      <dgm:prSet phldrT="[文本]"/>
      <dgm:spPr/>
      <dgm:t>
        <a:bodyPr/>
        <a:lstStyle/>
        <a:p>
          <a:r>
            <a:rPr lang="en-US" altLang="zh-CN" dirty="0" smtClean="0"/>
            <a:t>Queue</a:t>
          </a:r>
          <a:endParaRPr lang="zh-CN" altLang="en-US" dirty="0"/>
        </a:p>
      </dgm:t>
    </dgm:pt>
    <dgm:pt modelId="{20C294DF-19B3-473D-A39A-6D44F696B67E}" type="parTrans" cxnId="{F179ACCF-BBC3-486D-ADC7-7F7C7CF590A5}">
      <dgm:prSet/>
      <dgm:spPr/>
      <dgm:t>
        <a:bodyPr/>
        <a:lstStyle/>
        <a:p>
          <a:endParaRPr lang="zh-CN" altLang="en-US"/>
        </a:p>
      </dgm:t>
    </dgm:pt>
    <dgm:pt modelId="{771D3035-DE2C-4A16-AAC3-970B2010F076}" type="sibTrans" cxnId="{F179ACCF-BBC3-486D-ADC7-7F7C7CF590A5}">
      <dgm:prSet/>
      <dgm:spPr/>
      <dgm:t>
        <a:bodyPr/>
        <a:lstStyle/>
        <a:p>
          <a:endParaRPr lang="zh-CN" altLang="en-US"/>
        </a:p>
      </dgm:t>
    </dgm:pt>
    <dgm:pt modelId="{CDBD677D-303B-48BB-B91C-1E654CDE03EF}">
      <dgm:prSet phldrT="[文本]"/>
      <dgm:spPr/>
      <dgm:t>
        <a:bodyPr/>
        <a:lstStyle/>
        <a:p>
          <a:r>
            <a:rPr lang="zh-CN" altLang="en-US" dirty="0" smtClean="0"/>
            <a:t>按照被处理的顺序排列的事物</a:t>
          </a:r>
          <a:endParaRPr lang="zh-CN" altLang="en-US" dirty="0"/>
        </a:p>
      </dgm:t>
    </dgm:pt>
    <dgm:pt modelId="{AA85767A-12AC-40E9-B916-74B7C605291B}" type="parTrans" cxnId="{771FBED6-0DEE-4B95-9307-4DB8A83EB426}">
      <dgm:prSet/>
      <dgm:spPr/>
      <dgm:t>
        <a:bodyPr/>
        <a:lstStyle/>
        <a:p>
          <a:endParaRPr lang="zh-CN" altLang="en-US"/>
        </a:p>
      </dgm:t>
    </dgm:pt>
    <dgm:pt modelId="{C8277A48-17FB-4A98-97FE-8720E178A8FF}" type="sibTrans" cxnId="{771FBED6-0DEE-4B95-9307-4DB8A83EB426}">
      <dgm:prSet/>
      <dgm:spPr/>
      <dgm:t>
        <a:bodyPr/>
        <a:lstStyle/>
        <a:p>
          <a:endParaRPr lang="zh-CN" altLang="en-US"/>
        </a:p>
      </dgm:t>
    </dgm:pt>
    <dgm:pt modelId="{78EF7DCF-50EB-4D7B-B716-6734EEB0B0DF}">
      <dgm:prSet phldrT="[文本]"/>
      <dgm:spPr/>
      <dgm:t>
        <a:bodyPr/>
        <a:lstStyle/>
        <a:p>
          <a:r>
            <a:rPr lang="en-US" altLang="zh-CN" dirty="0" smtClean="0"/>
            <a:t>Map</a:t>
          </a:r>
          <a:endParaRPr lang="zh-CN" altLang="en-US" dirty="0"/>
        </a:p>
      </dgm:t>
    </dgm:pt>
    <dgm:pt modelId="{A2E42DAB-0F37-4224-B840-B5B53FBD96B1}" type="parTrans" cxnId="{87C3B7F6-FB3B-4FF0-AC38-B928AFA54C3F}">
      <dgm:prSet/>
      <dgm:spPr/>
      <dgm:t>
        <a:bodyPr/>
        <a:lstStyle/>
        <a:p>
          <a:endParaRPr lang="zh-CN" altLang="en-US"/>
        </a:p>
      </dgm:t>
    </dgm:pt>
    <dgm:pt modelId="{AD435F1A-3BBE-4A99-9727-FD917507AB80}" type="sibTrans" cxnId="{87C3B7F6-FB3B-4FF0-AC38-B928AFA54C3F}">
      <dgm:prSet/>
      <dgm:spPr/>
      <dgm:t>
        <a:bodyPr/>
        <a:lstStyle/>
        <a:p>
          <a:endParaRPr lang="zh-CN" altLang="en-US"/>
        </a:p>
      </dgm:t>
    </dgm:pt>
    <dgm:pt modelId="{95271CED-E0A8-498A-B09C-F76E083AF4AF}">
      <dgm:prSet phldrT="[文本]"/>
      <dgm:spPr/>
      <dgm:t>
        <a:bodyPr/>
        <a:lstStyle/>
        <a:p>
          <a:r>
            <a:rPr lang="zh-CN" altLang="en-US" dirty="0" smtClean="0"/>
            <a:t>由键</a:t>
          </a:r>
          <a:r>
            <a:rPr lang="en-US" altLang="zh-CN" dirty="0" smtClean="0"/>
            <a:t>-</a:t>
          </a:r>
          <a:r>
            <a:rPr lang="zh-CN" altLang="en-US" dirty="0" smtClean="0"/>
            <a:t>值对组成的事物，键不可重复（实现了</a:t>
          </a:r>
          <a:r>
            <a:rPr lang="en-US" altLang="zh-CN" dirty="0" smtClean="0"/>
            <a:t>Map</a:t>
          </a:r>
          <a:r>
            <a:rPr lang="zh-CN" altLang="en-US" dirty="0" smtClean="0"/>
            <a:t>接口）</a:t>
          </a:r>
          <a:endParaRPr lang="zh-CN" altLang="en-US" dirty="0"/>
        </a:p>
      </dgm:t>
    </dgm:pt>
    <dgm:pt modelId="{21E4CB41-6186-4FB6-97C5-55EC01343534}" type="parTrans" cxnId="{0FF7D20C-282A-4CE8-A750-315A77878598}">
      <dgm:prSet/>
      <dgm:spPr/>
      <dgm:t>
        <a:bodyPr/>
        <a:lstStyle/>
        <a:p>
          <a:endParaRPr lang="zh-CN" altLang="en-US"/>
        </a:p>
      </dgm:t>
    </dgm:pt>
    <dgm:pt modelId="{5A874E5F-928A-4BD7-B2CD-4ADAEE0B05DA}" type="sibTrans" cxnId="{0FF7D20C-282A-4CE8-A750-315A77878598}">
      <dgm:prSet/>
      <dgm:spPr/>
      <dgm:t>
        <a:bodyPr/>
        <a:lstStyle/>
        <a:p>
          <a:endParaRPr lang="zh-CN" altLang="en-US"/>
        </a:p>
      </dgm:t>
    </dgm:pt>
    <dgm:pt modelId="{B63A944A-7016-4892-92A6-EF8C713A14AC}" type="pres">
      <dgm:prSet presAssocID="{4FB6ED6B-8F23-4EDD-90DE-135969B4396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6E9CBA9-FF9D-4D4B-9CDD-3425D06CC90F}" type="pres">
      <dgm:prSet presAssocID="{750B5875-630F-431F-B984-EB2A8E977AC9}" presName="linNode" presStyleCnt="0"/>
      <dgm:spPr/>
    </dgm:pt>
    <dgm:pt modelId="{B17F67AC-E5A9-4E86-AFBE-79BF6126CAAB}" type="pres">
      <dgm:prSet presAssocID="{750B5875-630F-431F-B984-EB2A8E977AC9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3EB268-8D6D-4294-ACD4-FBCF483FCC16}" type="pres">
      <dgm:prSet presAssocID="{750B5875-630F-431F-B984-EB2A8E977AC9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E33400-AF08-46ED-8A3A-988291F1F8D8}" type="pres">
      <dgm:prSet presAssocID="{154FF9B4-EA07-478B-9057-C4C0C6AF1396}" presName="sp" presStyleCnt="0"/>
      <dgm:spPr/>
    </dgm:pt>
    <dgm:pt modelId="{2469DCB4-8620-4CED-A355-B777F0BCBF98}" type="pres">
      <dgm:prSet presAssocID="{6E6886E1-44EC-48A9-B7A8-D21CC8D15AD7}" presName="linNode" presStyleCnt="0"/>
      <dgm:spPr/>
    </dgm:pt>
    <dgm:pt modelId="{6E58D7D8-28D4-4628-B5CC-767865E78AAF}" type="pres">
      <dgm:prSet presAssocID="{6E6886E1-44EC-48A9-B7A8-D21CC8D15AD7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41FBF1-09EC-4851-B557-6B59A4E5215A}" type="pres">
      <dgm:prSet presAssocID="{6E6886E1-44EC-48A9-B7A8-D21CC8D15AD7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9E3B82-C864-414D-8228-9EACDE3C0E96}" type="pres">
      <dgm:prSet presAssocID="{D33B7592-4B00-4C07-9EBD-228D89005925}" presName="sp" presStyleCnt="0"/>
      <dgm:spPr/>
    </dgm:pt>
    <dgm:pt modelId="{74EBB05E-E364-4FDB-8523-D07531350D0C}" type="pres">
      <dgm:prSet presAssocID="{F7D09A25-20D3-4E50-8DB6-A9C82BB13511}" presName="linNode" presStyleCnt="0"/>
      <dgm:spPr/>
    </dgm:pt>
    <dgm:pt modelId="{B5D0BD41-9271-4CDA-8E33-1D2DDB2022EF}" type="pres">
      <dgm:prSet presAssocID="{F7D09A25-20D3-4E50-8DB6-A9C82BB13511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076883-4B55-4705-A825-304C5CEFC0E7}" type="pres">
      <dgm:prSet presAssocID="{F7D09A25-20D3-4E50-8DB6-A9C82BB13511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D5D1C6-BBC2-44FF-BC8F-BD987A359DDF}" type="pres">
      <dgm:prSet presAssocID="{771D3035-DE2C-4A16-AAC3-970B2010F076}" presName="sp" presStyleCnt="0"/>
      <dgm:spPr/>
    </dgm:pt>
    <dgm:pt modelId="{F915FFA3-159D-4643-8BB0-6899B7C658F2}" type="pres">
      <dgm:prSet presAssocID="{78EF7DCF-50EB-4D7B-B716-6734EEB0B0DF}" presName="linNode" presStyleCnt="0"/>
      <dgm:spPr/>
    </dgm:pt>
    <dgm:pt modelId="{158F7D86-E6BD-41F1-8C46-C565A006108A}" type="pres">
      <dgm:prSet presAssocID="{78EF7DCF-50EB-4D7B-B716-6734EEB0B0DF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DB296A-49D9-44B3-AC67-269443D5A962}" type="pres">
      <dgm:prSet presAssocID="{78EF7DCF-50EB-4D7B-B716-6734EEB0B0DF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F84EC66-C768-4096-A50F-922DF16F1C38}" type="presOf" srcId="{CDBD677D-303B-48BB-B91C-1E654CDE03EF}" destId="{A3076883-4B55-4705-A825-304C5CEFC0E7}" srcOrd="0" destOrd="0" presId="urn:microsoft.com/office/officeart/2005/8/layout/vList5"/>
    <dgm:cxn modelId="{86AEE315-FA4B-4968-800E-1D9C1CED456A}" srcId="{4FB6ED6B-8F23-4EDD-90DE-135969B43960}" destId="{6E6886E1-44EC-48A9-B7A8-D21CC8D15AD7}" srcOrd="1" destOrd="0" parTransId="{BDFCDD89-AE93-4189-AB95-2D69946E14E3}" sibTransId="{D33B7592-4B00-4C07-9EBD-228D89005925}"/>
    <dgm:cxn modelId="{F179ACCF-BBC3-486D-ADC7-7F7C7CF590A5}" srcId="{4FB6ED6B-8F23-4EDD-90DE-135969B43960}" destId="{F7D09A25-20D3-4E50-8DB6-A9C82BB13511}" srcOrd="2" destOrd="0" parTransId="{20C294DF-19B3-473D-A39A-6D44F696B67E}" sibTransId="{771D3035-DE2C-4A16-AAC3-970B2010F076}"/>
    <dgm:cxn modelId="{87C3B7F6-FB3B-4FF0-AC38-B928AFA54C3F}" srcId="{4FB6ED6B-8F23-4EDD-90DE-135969B43960}" destId="{78EF7DCF-50EB-4D7B-B716-6734EEB0B0DF}" srcOrd="3" destOrd="0" parTransId="{A2E42DAB-0F37-4224-B840-B5B53FBD96B1}" sibTransId="{AD435F1A-3BBE-4A99-9727-FD917507AB80}"/>
    <dgm:cxn modelId="{CCEC8D7B-7D39-46AF-B5E6-5631C5ACD704}" type="presOf" srcId="{84FE1809-3D3A-45C5-A6F8-243B4E9151DD}" destId="{B141FBF1-09EC-4851-B557-6B59A4E5215A}" srcOrd="0" destOrd="0" presId="urn:microsoft.com/office/officeart/2005/8/layout/vList5"/>
    <dgm:cxn modelId="{074CD515-D3F8-41AB-8171-9B22881B876F}" type="presOf" srcId="{F7D09A25-20D3-4E50-8DB6-A9C82BB13511}" destId="{B5D0BD41-9271-4CDA-8E33-1D2DDB2022EF}" srcOrd="0" destOrd="0" presId="urn:microsoft.com/office/officeart/2005/8/layout/vList5"/>
    <dgm:cxn modelId="{059268C6-D645-4967-9194-7024F8BA06CF}" type="presOf" srcId="{95271CED-E0A8-498A-B09C-F76E083AF4AF}" destId="{08DB296A-49D9-44B3-AC67-269443D5A962}" srcOrd="0" destOrd="0" presId="urn:microsoft.com/office/officeart/2005/8/layout/vList5"/>
    <dgm:cxn modelId="{D310F00F-81C8-448E-8428-63D980E8C101}" type="presOf" srcId="{06EF4B12-D3D7-4E43-A3CA-9C945858117E}" destId="{0D3EB268-8D6D-4294-ACD4-FBCF483FCC16}" srcOrd="0" destOrd="0" presId="urn:microsoft.com/office/officeart/2005/8/layout/vList5"/>
    <dgm:cxn modelId="{7CD7DF7F-5B72-40D5-A9A5-90D3E25C11F4}" type="presOf" srcId="{750B5875-630F-431F-B984-EB2A8E977AC9}" destId="{B17F67AC-E5A9-4E86-AFBE-79BF6126CAAB}" srcOrd="0" destOrd="0" presId="urn:microsoft.com/office/officeart/2005/8/layout/vList5"/>
    <dgm:cxn modelId="{8D76CA08-ED5F-4B53-99DD-AEFA567CFFC5}" type="presOf" srcId="{6E6886E1-44EC-48A9-B7A8-D21CC8D15AD7}" destId="{6E58D7D8-28D4-4628-B5CC-767865E78AAF}" srcOrd="0" destOrd="0" presId="urn:microsoft.com/office/officeart/2005/8/layout/vList5"/>
    <dgm:cxn modelId="{94358CF8-1B21-4967-9450-F4D681AB1D75}" type="presOf" srcId="{4FB6ED6B-8F23-4EDD-90DE-135969B43960}" destId="{B63A944A-7016-4892-92A6-EF8C713A14AC}" srcOrd="0" destOrd="0" presId="urn:microsoft.com/office/officeart/2005/8/layout/vList5"/>
    <dgm:cxn modelId="{C822C628-2410-4B80-B0CE-118D9A6AFEC2}" srcId="{4FB6ED6B-8F23-4EDD-90DE-135969B43960}" destId="{750B5875-630F-431F-B984-EB2A8E977AC9}" srcOrd="0" destOrd="0" parTransId="{83CF5642-8A05-4157-AF3C-9BA7BFCFDEFF}" sibTransId="{154FF9B4-EA07-478B-9057-C4C0C6AF1396}"/>
    <dgm:cxn modelId="{0FF7D20C-282A-4CE8-A750-315A77878598}" srcId="{78EF7DCF-50EB-4D7B-B716-6734EEB0B0DF}" destId="{95271CED-E0A8-498A-B09C-F76E083AF4AF}" srcOrd="0" destOrd="0" parTransId="{21E4CB41-6186-4FB6-97C5-55EC01343534}" sibTransId="{5A874E5F-928A-4BD7-B2CD-4ADAEE0B05DA}"/>
    <dgm:cxn modelId="{8AE49B10-C4B0-4CB6-B885-283C9187CD93}" type="presOf" srcId="{78EF7DCF-50EB-4D7B-B716-6734EEB0B0DF}" destId="{158F7D86-E6BD-41F1-8C46-C565A006108A}" srcOrd="0" destOrd="0" presId="urn:microsoft.com/office/officeart/2005/8/layout/vList5"/>
    <dgm:cxn modelId="{944887A7-04C5-4AE4-9327-2DD5C16F7865}" srcId="{750B5875-630F-431F-B984-EB2A8E977AC9}" destId="{06EF4B12-D3D7-4E43-A3CA-9C945858117E}" srcOrd="0" destOrd="0" parTransId="{107BFC3E-13AF-4446-BD3D-0457423F7C89}" sibTransId="{D36D0848-D0B8-4D66-86DF-E96B24D9394A}"/>
    <dgm:cxn modelId="{F3546F3D-8E31-4AD7-997F-BCE15675C7EB}" srcId="{6E6886E1-44EC-48A9-B7A8-D21CC8D15AD7}" destId="{84FE1809-3D3A-45C5-A6F8-243B4E9151DD}" srcOrd="0" destOrd="0" parTransId="{59289BEF-0079-40C3-93FC-B00E3C8959E2}" sibTransId="{CB2A36F0-8A19-46E4-8220-87BD29A78E40}"/>
    <dgm:cxn modelId="{771FBED6-0DEE-4B95-9307-4DB8A83EB426}" srcId="{F7D09A25-20D3-4E50-8DB6-A9C82BB13511}" destId="{CDBD677D-303B-48BB-B91C-1E654CDE03EF}" srcOrd="0" destOrd="0" parTransId="{AA85767A-12AC-40E9-B916-74B7C605291B}" sibTransId="{C8277A48-17FB-4A98-97FE-8720E178A8FF}"/>
    <dgm:cxn modelId="{B9AE4D2A-72A7-4ED3-8FDF-96585D266188}" type="presParOf" srcId="{B63A944A-7016-4892-92A6-EF8C713A14AC}" destId="{06E9CBA9-FF9D-4D4B-9CDD-3425D06CC90F}" srcOrd="0" destOrd="0" presId="urn:microsoft.com/office/officeart/2005/8/layout/vList5"/>
    <dgm:cxn modelId="{75457734-BAC1-40AF-B23A-E4FC2574ABAA}" type="presParOf" srcId="{06E9CBA9-FF9D-4D4B-9CDD-3425D06CC90F}" destId="{B17F67AC-E5A9-4E86-AFBE-79BF6126CAAB}" srcOrd="0" destOrd="0" presId="urn:microsoft.com/office/officeart/2005/8/layout/vList5"/>
    <dgm:cxn modelId="{9FE63C34-77C3-4CFB-AF18-6297F3F83F15}" type="presParOf" srcId="{06E9CBA9-FF9D-4D4B-9CDD-3425D06CC90F}" destId="{0D3EB268-8D6D-4294-ACD4-FBCF483FCC16}" srcOrd="1" destOrd="0" presId="urn:microsoft.com/office/officeart/2005/8/layout/vList5"/>
    <dgm:cxn modelId="{E35ACDB8-611D-4866-888B-BF1E1FBCC3B9}" type="presParOf" srcId="{B63A944A-7016-4892-92A6-EF8C713A14AC}" destId="{A3E33400-AF08-46ED-8A3A-988291F1F8D8}" srcOrd="1" destOrd="0" presId="urn:microsoft.com/office/officeart/2005/8/layout/vList5"/>
    <dgm:cxn modelId="{3D6BC28A-5643-4655-8734-544F408A3AC1}" type="presParOf" srcId="{B63A944A-7016-4892-92A6-EF8C713A14AC}" destId="{2469DCB4-8620-4CED-A355-B777F0BCBF98}" srcOrd="2" destOrd="0" presId="urn:microsoft.com/office/officeart/2005/8/layout/vList5"/>
    <dgm:cxn modelId="{E6EB8745-6244-4201-B64A-1631EF74EE4F}" type="presParOf" srcId="{2469DCB4-8620-4CED-A355-B777F0BCBF98}" destId="{6E58D7D8-28D4-4628-B5CC-767865E78AAF}" srcOrd="0" destOrd="0" presId="urn:microsoft.com/office/officeart/2005/8/layout/vList5"/>
    <dgm:cxn modelId="{DF691A30-4506-42DC-8C63-CAB558A382A3}" type="presParOf" srcId="{2469DCB4-8620-4CED-A355-B777F0BCBF98}" destId="{B141FBF1-09EC-4851-B557-6B59A4E5215A}" srcOrd="1" destOrd="0" presId="urn:microsoft.com/office/officeart/2005/8/layout/vList5"/>
    <dgm:cxn modelId="{0827CC16-3AE0-4518-A002-618B64ECA980}" type="presParOf" srcId="{B63A944A-7016-4892-92A6-EF8C713A14AC}" destId="{B79E3B82-C864-414D-8228-9EACDE3C0E96}" srcOrd="3" destOrd="0" presId="urn:microsoft.com/office/officeart/2005/8/layout/vList5"/>
    <dgm:cxn modelId="{3663A7C2-5FBB-4621-BBC1-8C1D6521B53D}" type="presParOf" srcId="{B63A944A-7016-4892-92A6-EF8C713A14AC}" destId="{74EBB05E-E364-4FDB-8523-D07531350D0C}" srcOrd="4" destOrd="0" presId="urn:microsoft.com/office/officeart/2005/8/layout/vList5"/>
    <dgm:cxn modelId="{EE355EEE-AEA5-495C-B9CC-E28CD468D3E6}" type="presParOf" srcId="{74EBB05E-E364-4FDB-8523-D07531350D0C}" destId="{B5D0BD41-9271-4CDA-8E33-1D2DDB2022EF}" srcOrd="0" destOrd="0" presId="urn:microsoft.com/office/officeart/2005/8/layout/vList5"/>
    <dgm:cxn modelId="{1E285EFF-EE67-4706-9894-B02CC622236F}" type="presParOf" srcId="{74EBB05E-E364-4FDB-8523-D07531350D0C}" destId="{A3076883-4B55-4705-A825-304C5CEFC0E7}" srcOrd="1" destOrd="0" presId="urn:microsoft.com/office/officeart/2005/8/layout/vList5"/>
    <dgm:cxn modelId="{87C3FC6A-4300-4684-8A48-9C86C909F15D}" type="presParOf" srcId="{B63A944A-7016-4892-92A6-EF8C713A14AC}" destId="{A8D5D1C6-BBC2-44FF-BC8F-BD987A359DDF}" srcOrd="5" destOrd="0" presId="urn:microsoft.com/office/officeart/2005/8/layout/vList5"/>
    <dgm:cxn modelId="{284C3919-D7CA-459F-909D-4AFAE7B9FBBE}" type="presParOf" srcId="{B63A944A-7016-4892-92A6-EF8C713A14AC}" destId="{F915FFA3-159D-4643-8BB0-6899B7C658F2}" srcOrd="6" destOrd="0" presId="urn:microsoft.com/office/officeart/2005/8/layout/vList5"/>
    <dgm:cxn modelId="{6478EAFE-7FE2-455F-8FB2-B06F8622B212}" type="presParOf" srcId="{F915FFA3-159D-4643-8BB0-6899B7C658F2}" destId="{158F7D86-E6BD-41F1-8C46-C565A006108A}" srcOrd="0" destOrd="0" presId="urn:microsoft.com/office/officeart/2005/8/layout/vList5"/>
    <dgm:cxn modelId="{DE81B2D1-99E7-48EC-AC0B-31F0867C1985}" type="presParOf" srcId="{F915FFA3-159D-4643-8BB0-6899B7C658F2}" destId="{08DB296A-49D9-44B3-AC67-269443D5A9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tuwen/article/details/1839641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log.sina.com.cn/s/blog_5ce1fe770100b0ay.html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130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http://www.cnblogs.com/end/archive/2012/10/25/2738493.html</a:t>
            </a:r>
          </a:p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36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34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http://www.cnblogs.com/end/archive/2012/10/25/2738493.html</a:t>
            </a:r>
          </a:p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37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137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38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59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39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967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69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47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382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48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214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54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890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65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835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set(</a:t>
            </a:r>
            <a:r>
              <a:rPr lang="zh-CN" altLang="en-US" dirty="0" smtClean="0"/>
              <a:t>集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list(</a:t>
            </a:r>
            <a:r>
              <a:rPr lang="zh-CN" altLang="en-US" dirty="0" smtClean="0"/>
              <a:t>列表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map(</a:t>
            </a:r>
            <a:r>
              <a:rPr lang="zh-CN" altLang="en-US" dirty="0" smtClean="0"/>
              <a:t>映射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Queue(</a:t>
            </a:r>
            <a:r>
              <a:rPr lang="zh-CN" altLang="en-US" dirty="0" smtClean="0"/>
              <a:t>队列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http://blog.csdn.net/kalision/article/details/7289898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Vector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很是类似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ArrayList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，然则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Vector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是同步的。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Vector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因为应用了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synchronized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办法（线程安全）所以机能上比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ArrayList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要差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线性表，链表，哈希表是常用的数据布局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PriorityQueue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是个基于优先级堆的极大优先级队列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916967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8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846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hlinkClick r:id="rId3"/>
              </a:rPr>
              <a:t>课外阅读</a:t>
            </a:r>
            <a:endParaRPr lang="en-US" altLang="zh-CN" dirty="0" smtClean="0">
              <a:solidFill>
                <a:schemeClr val="tx1"/>
              </a:solidFill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http://blog.csdn.net/tuwen/article/details/1839641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http://blog.sina.com.cn/s/blog_5ce1fe770100b0ay.html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16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912989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414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HashSet(</a:t>
            </a:r>
            <a:r>
              <a:rPr lang="en-US" altLang="zh-CN" dirty="0" err="1" smtClean="0"/>
              <a:t>intinitialCapacity</a:t>
            </a:r>
            <a:r>
              <a:rPr lang="en-US" altLang="zh-CN" dirty="0" smtClean="0"/>
              <a:t>)</a:t>
            </a:r>
            <a:r>
              <a:rPr lang="zh-CN" altLang="en-US" dirty="0" smtClean="0"/>
              <a:t>参数是负载因子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通过负载因子</a:t>
            </a:r>
            <a:r>
              <a:rPr lang="en-US" altLang="zh-CN" dirty="0" smtClean="0"/>
              <a:t>(load factor)</a:t>
            </a:r>
            <a:r>
              <a:rPr lang="zh-CN" altLang="en-US" dirty="0" smtClean="0"/>
              <a:t>来决定何时对散列表进行再</a:t>
            </a:r>
            <a:br>
              <a:rPr lang="zh-CN" altLang="en-US" dirty="0" smtClean="0"/>
            </a:br>
            <a:r>
              <a:rPr lang="zh-CN" altLang="en-US" dirty="0" smtClean="0"/>
              <a:t>散列</a:t>
            </a:r>
            <a:r>
              <a:rPr lang="en-US" altLang="zh-CN" dirty="0" smtClean="0"/>
              <a:t>.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  <a:r>
              <a:rPr lang="zh-CN" altLang="en-US" dirty="0" smtClean="0"/>
              <a:t>如果负载因子是</a:t>
            </a:r>
            <a:r>
              <a:rPr lang="en-US" altLang="zh-CN" dirty="0" smtClean="0"/>
              <a:t>0.75,</a:t>
            </a:r>
            <a:r>
              <a:rPr lang="zh-CN" altLang="en-US" dirty="0" smtClean="0"/>
              <a:t>当散列表中已经有</a:t>
            </a:r>
            <a:r>
              <a:rPr lang="en-US" altLang="zh-CN" dirty="0" smtClean="0"/>
              <a:t>75%</a:t>
            </a:r>
            <a:r>
              <a:rPr lang="zh-CN" altLang="en-US" dirty="0" smtClean="0"/>
              <a:t>的位置已经放满</a:t>
            </a:r>
            <a:r>
              <a:rPr lang="en-US" altLang="zh-CN" dirty="0" smtClean="0"/>
              <a:t>,</a:t>
            </a:r>
            <a:br>
              <a:rPr lang="en-US" altLang="zh-CN" dirty="0" smtClean="0"/>
            </a:br>
            <a:r>
              <a:rPr lang="zh-CN" altLang="en-US" dirty="0" smtClean="0"/>
              <a:t>那么将进行散列</a:t>
            </a:r>
            <a:r>
              <a:rPr lang="en-US" altLang="zh-CN" dirty="0" smtClean="0"/>
              <a:t>.</a:t>
            </a:r>
            <a:br>
              <a:rPr lang="en-US" altLang="zh-CN" dirty="0" smtClean="0"/>
            </a:br>
            <a:r>
              <a:rPr lang="zh-CN" altLang="en-US" dirty="0" smtClean="0"/>
              <a:t>负载因子越高</a:t>
            </a:r>
            <a:r>
              <a:rPr lang="en-US" altLang="zh-CN" dirty="0" smtClean="0"/>
              <a:t>(</a:t>
            </a:r>
            <a:r>
              <a:rPr lang="zh-CN" altLang="en-US" dirty="0" smtClean="0"/>
              <a:t>越接近</a:t>
            </a:r>
            <a:r>
              <a:rPr lang="en-US" altLang="zh-CN" dirty="0" smtClean="0"/>
              <a:t>1.0),</a:t>
            </a:r>
            <a:r>
              <a:rPr lang="zh-CN" altLang="en-US" dirty="0" smtClean="0"/>
              <a:t>内存的使用率越高</a:t>
            </a:r>
            <a:r>
              <a:rPr lang="en-US" altLang="zh-CN" dirty="0" smtClean="0"/>
              <a:t>,</a:t>
            </a:r>
            <a:r>
              <a:rPr lang="zh-CN" altLang="en-US" dirty="0" smtClean="0"/>
              <a:t>元素的寻找时间越长</a:t>
            </a:r>
            <a:r>
              <a:rPr lang="en-US" altLang="zh-CN" dirty="0" smtClean="0"/>
              <a:t>.</a:t>
            </a:r>
            <a:br>
              <a:rPr lang="en-US" altLang="zh-CN" dirty="0" smtClean="0"/>
            </a:br>
            <a:r>
              <a:rPr lang="zh-CN" altLang="en-US" dirty="0" smtClean="0"/>
              <a:t>负载因子越低</a:t>
            </a:r>
            <a:r>
              <a:rPr lang="en-US" altLang="zh-CN" dirty="0" smtClean="0"/>
              <a:t>(</a:t>
            </a:r>
            <a:r>
              <a:rPr lang="zh-CN" altLang="en-US" dirty="0" smtClean="0"/>
              <a:t>越接近</a:t>
            </a:r>
            <a:r>
              <a:rPr lang="en-US" altLang="zh-CN" dirty="0" smtClean="0"/>
              <a:t>0.0),</a:t>
            </a:r>
            <a:r>
              <a:rPr lang="zh-CN" altLang="en-US" dirty="0" smtClean="0"/>
              <a:t>元素的寻找时间越短</a:t>
            </a:r>
            <a:r>
              <a:rPr lang="en-US" altLang="zh-CN" dirty="0" smtClean="0"/>
              <a:t>,</a:t>
            </a:r>
            <a:r>
              <a:rPr lang="zh-CN" altLang="en-US" dirty="0" smtClean="0"/>
              <a:t>内存浪费越多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20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473463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024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34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450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1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9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897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3807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3283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2999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348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容器和泛型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李玮玮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ArrayList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什么是</a:t>
            </a:r>
            <a:r>
              <a:rPr lang="en-US" altLang="zh-CN" smtClean="0"/>
              <a:t>ArrayList</a:t>
            </a:r>
            <a:r>
              <a:rPr lang="zh-CN" altLang="en-US" smtClean="0"/>
              <a:t>？</a:t>
            </a:r>
            <a:endParaRPr lang="en-US" altLang="zh-CN" smtClean="0"/>
          </a:p>
          <a:p>
            <a:pPr lvl="1"/>
            <a:r>
              <a:rPr lang="en-US" altLang="zh-CN" smtClean="0"/>
              <a:t>ArrayList</a:t>
            </a:r>
            <a:r>
              <a:rPr lang="zh-CN" altLang="en-US" smtClean="0"/>
              <a:t>就是动态数组，动态的增加和减少元素，可灵活的设置数组的大小</a:t>
            </a:r>
            <a:endParaRPr lang="en-US" altLang="zh-CN" smtClean="0"/>
          </a:p>
          <a:p>
            <a:r>
              <a:rPr lang="en-US" altLang="zh-CN" smtClean="0"/>
              <a:t>ArrayList</a:t>
            </a:r>
            <a:r>
              <a:rPr lang="zh-CN" altLang="en-US" smtClean="0"/>
              <a:t>的使用方法</a:t>
            </a:r>
            <a:endParaRPr lang="en-US" altLang="zh-CN" smtClean="0"/>
          </a:p>
          <a:p>
            <a:pPr lvl="1"/>
            <a:r>
              <a:rPr lang="zh-CN" altLang="en-US" smtClean="0"/>
              <a:t>创建</a:t>
            </a:r>
            <a:r>
              <a:rPr lang="en-US" altLang="zh-CN" smtClean="0"/>
              <a:t>ArrayList</a:t>
            </a:r>
            <a:r>
              <a:rPr lang="zh-CN" altLang="en-US" smtClean="0"/>
              <a:t>的对象</a:t>
            </a:r>
            <a:endParaRPr lang="en-US" altLang="zh-CN" smtClean="0"/>
          </a:p>
          <a:p>
            <a:pPr lvl="1"/>
            <a:r>
              <a:rPr lang="zh-CN" altLang="en-US" smtClean="0"/>
              <a:t>向该对象中添加元素</a:t>
            </a:r>
            <a:endParaRPr lang="en-US" altLang="zh-CN" smtClean="0"/>
          </a:p>
          <a:p>
            <a:pPr lvl="1"/>
            <a:r>
              <a:rPr lang="zh-CN" altLang="en-US" smtClean="0"/>
              <a:t>根据需要修改该对象中的元素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ArrayList</a:t>
            </a:r>
            <a:r>
              <a:rPr lang="zh-CN" altLang="en-US" smtClean="0"/>
              <a:t>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构造方法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ArrayList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：构造一个初始容量为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的空列表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ArrayList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initialCapacity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：构造一个具有指定初始容量的空列表</a:t>
            </a:r>
            <a:endParaRPr lang="en-US" altLang="zh-CN" dirty="0" smtClean="0"/>
          </a:p>
          <a:p>
            <a:r>
              <a:rPr lang="zh-CN" altLang="en-US" dirty="0" smtClean="0"/>
              <a:t>其他方法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add(E e)</a:t>
            </a:r>
            <a:r>
              <a:rPr lang="zh-CN" altLang="en-US" dirty="0" smtClean="0"/>
              <a:t>：将指定的元素添加到此列表的尾部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add(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index, E element)</a:t>
            </a:r>
            <a:r>
              <a:rPr lang="zh-CN" altLang="en-US" dirty="0" smtClean="0"/>
              <a:t>：将指定的元素插入此列表中的指定位置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remove(</a:t>
            </a:r>
            <a:r>
              <a:rPr lang="en-US" altLang="zh-CN" dirty="0" err="1" smtClean="0"/>
              <a:t>ine</a:t>
            </a:r>
            <a:r>
              <a:rPr lang="en-US" altLang="zh-CN" dirty="0" smtClean="0"/>
              <a:t> index)</a:t>
            </a:r>
            <a:r>
              <a:rPr lang="zh-CN" altLang="en-US" dirty="0" smtClean="0"/>
              <a:t>：移除此列表中指定位置上的元素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get(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index)</a:t>
            </a:r>
            <a:r>
              <a:rPr lang="zh-CN" altLang="en-US" dirty="0" smtClean="0"/>
              <a:t>：返回此列表中指定位置上的元素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set(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index, E element)</a:t>
            </a:r>
            <a:r>
              <a:rPr lang="zh-CN" altLang="en-US" dirty="0" smtClean="0"/>
              <a:t>：用指定的元素替代此列表中指定位置上的元素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size()</a:t>
            </a:r>
            <a:r>
              <a:rPr lang="zh-CN" altLang="en-US" dirty="0" smtClean="0"/>
              <a:t>：返回此列表中的元素数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ArrayListDemo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28662" y="1785926"/>
            <a:ext cx="6696744" cy="486902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ArrayList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list = new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ArrayList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&lt;&gt;();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for(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=0;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&lt;10;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++){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//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给数组增加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10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个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元素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list.add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list.remove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(5);//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将第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6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个元素移除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for(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=0;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&lt;3;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++){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//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再增加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3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个元素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list.add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(i+20);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for(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=0;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list.size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++){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list.get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)+"\t");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ArrayList</a:t>
            </a:r>
            <a:r>
              <a:rPr lang="zh-CN" altLang="en-US" smtClean="0"/>
              <a:t>取代</a:t>
            </a:r>
            <a:r>
              <a:rPr lang="en-US" altLang="zh-CN" smtClean="0"/>
              <a:t>Vector</a:t>
            </a:r>
            <a:r>
              <a:rPr lang="zh-CN" altLang="en-US" smtClean="0"/>
              <a:t>类？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对于动态数组，有人可能会使用</a:t>
            </a:r>
            <a:r>
              <a:rPr lang="en-US" altLang="zh-CN" smtClean="0"/>
              <a:t>Vector</a:t>
            </a:r>
            <a:r>
              <a:rPr lang="zh-CN" altLang="en-US" smtClean="0"/>
              <a:t>类</a:t>
            </a:r>
            <a:endParaRPr lang="en-US" altLang="zh-CN" smtClean="0"/>
          </a:p>
          <a:p>
            <a:r>
              <a:rPr lang="zh-CN" altLang="en-US" smtClean="0"/>
              <a:t>为什么用</a:t>
            </a:r>
            <a:r>
              <a:rPr lang="en-US" altLang="zh-CN" smtClean="0"/>
              <a:t>ArrayList</a:t>
            </a:r>
            <a:r>
              <a:rPr lang="zh-CN" altLang="en-US" smtClean="0"/>
              <a:t>取代</a:t>
            </a:r>
            <a:r>
              <a:rPr lang="en-US" altLang="zh-CN" smtClean="0"/>
              <a:t>Vector</a:t>
            </a:r>
            <a:r>
              <a:rPr lang="zh-CN" altLang="en-US" smtClean="0"/>
              <a:t>类？</a:t>
            </a:r>
            <a:endParaRPr lang="en-US" altLang="zh-CN" smtClean="0"/>
          </a:p>
          <a:p>
            <a:pPr lvl="1"/>
            <a:r>
              <a:rPr lang="en-US" altLang="zh-CN" smtClean="0"/>
              <a:t>Vector</a:t>
            </a:r>
            <a:r>
              <a:rPr lang="zh-CN" altLang="en-US" smtClean="0"/>
              <a:t>类的方法是同步的，同步操作将耗费大量时间</a:t>
            </a:r>
            <a:endParaRPr lang="en-US" altLang="zh-CN" smtClean="0"/>
          </a:p>
          <a:p>
            <a:pPr lvl="1"/>
            <a:r>
              <a:rPr lang="en-US" altLang="zh-CN" smtClean="0"/>
              <a:t>ArrayList</a:t>
            </a:r>
            <a:r>
              <a:rPr lang="zh-CN" altLang="en-US" smtClean="0"/>
              <a:t>类的方法不是同步的，故建议在不需要同步时使用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LinkedList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双向链表</a:t>
            </a:r>
            <a:endParaRPr lang="en-US" altLang="zh-CN" smtClean="0"/>
          </a:p>
          <a:p>
            <a:r>
              <a:rPr lang="zh-CN" altLang="en-US" smtClean="0"/>
              <a:t>为什么使用</a:t>
            </a:r>
            <a:r>
              <a:rPr lang="en-US" altLang="zh-CN" smtClean="0"/>
              <a:t>LinkedList</a:t>
            </a:r>
            <a:r>
              <a:rPr lang="zh-CN" altLang="en-US" smtClean="0"/>
              <a:t>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827584" y="2420888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827584" y="2852936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827584" y="3284984"/>
            <a:ext cx="1584176" cy="43204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827584" y="3717032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27584" y="4149080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27584" y="4581128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27584" y="5013176"/>
            <a:ext cx="1584176" cy="432048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……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13"/>
          <p:cNvCxnSpPr>
            <a:endCxn id="7" idx="3"/>
          </p:cNvCxnSpPr>
          <p:nvPr/>
        </p:nvCxnSpPr>
        <p:spPr bwMode="auto">
          <a:xfrm rot="10800000">
            <a:off x="2411760" y="3501009"/>
            <a:ext cx="432048" cy="136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矩形 17"/>
          <p:cNvSpPr/>
          <p:nvPr/>
        </p:nvSpPr>
        <p:spPr bwMode="auto">
          <a:xfrm>
            <a:off x="2843808" y="3284984"/>
            <a:ext cx="1224136" cy="36004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删除元素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曲线连接符 20"/>
          <p:cNvCxnSpPr>
            <a:stCxn id="10" idx="3"/>
            <a:endCxn id="9" idx="3"/>
          </p:cNvCxnSpPr>
          <p:nvPr/>
        </p:nvCxnSpPr>
        <p:spPr bwMode="auto">
          <a:xfrm flipV="1">
            <a:off x="2411760" y="4365104"/>
            <a:ext cx="1588" cy="432048"/>
          </a:xfrm>
          <a:prstGeom prst="curvedConnector3">
            <a:avLst>
              <a:gd name="adj1" fmla="val 14395466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曲线连接符 24"/>
          <p:cNvCxnSpPr/>
          <p:nvPr/>
        </p:nvCxnSpPr>
        <p:spPr bwMode="auto">
          <a:xfrm flipV="1">
            <a:off x="2411760" y="3933056"/>
            <a:ext cx="1588" cy="432048"/>
          </a:xfrm>
          <a:prstGeom prst="curvedConnector3">
            <a:avLst>
              <a:gd name="adj1" fmla="val 14395466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曲线连接符 25"/>
          <p:cNvCxnSpPr/>
          <p:nvPr/>
        </p:nvCxnSpPr>
        <p:spPr bwMode="auto">
          <a:xfrm flipV="1">
            <a:off x="2411760" y="3501008"/>
            <a:ext cx="1588" cy="432048"/>
          </a:xfrm>
          <a:prstGeom prst="curvedConnector3">
            <a:avLst>
              <a:gd name="adj1" fmla="val 14395466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曲线连接符 26"/>
          <p:cNvCxnSpPr/>
          <p:nvPr/>
        </p:nvCxnSpPr>
        <p:spPr bwMode="auto">
          <a:xfrm flipV="1">
            <a:off x="2411760" y="4797152"/>
            <a:ext cx="1588" cy="432048"/>
          </a:xfrm>
          <a:prstGeom prst="curvedConnector3">
            <a:avLst>
              <a:gd name="adj1" fmla="val 14395466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矩形 27"/>
          <p:cNvSpPr/>
          <p:nvPr/>
        </p:nvSpPr>
        <p:spPr bwMode="auto">
          <a:xfrm>
            <a:off x="4355976" y="1340768"/>
            <a:ext cx="2160240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LinkedList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4355976" y="1700808"/>
            <a:ext cx="2160240" cy="108012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       first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508104" y="1772816"/>
            <a:ext cx="864096" cy="28803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35"/>
          <p:cNvGrpSpPr/>
          <p:nvPr/>
        </p:nvGrpSpPr>
        <p:grpSpPr>
          <a:xfrm>
            <a:off x="4283968" y="3284984"/>
            <a:ext cx="2160240" cy="1440160"/>
            <a:chOff x="4355976" y="4005064"/>
            <a:chExt cx="2160240" cy="1440160"/>
          </a:xfrm>
        </p:grpSpPr>
        <p:sp>
          <p:nvSpPr>
            <p:cNvPr id="31" name="矩形 30"/>
            <p:cNvSpPr/>
            <p:nvPr/>
          </p:nvSpPr>
          <p:spPr bwMode="auto">
            <a:xfrm>
              <a:off x="4355976" y="4005064"/>
              <a:ext cx="2160240" cy="36004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Link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4355976" y="4365104"/>
              <a:ext cx="2160240" cy="108012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       data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       next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previous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5580112" y="508518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5580112" y="4437112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5580112" y="476812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36"/>
          <p:cNvGrpSpPr/>
          <p:nvPr/>
        </p:nvGrpSpPr>
        <p:grpSpPr>
          <a:xfrm>
            <a:off x="6804248" y="2924944"/>
            <a:ext cx="2160240" cy="1440160"/>
            <a:chOff x="4355976" y="4005064"/>
            <a:chExt cx="2160240" cy="1440160"/>
          </a:xfrm>
        </p:grpSpPr>
        <p:sp>
          <p:nvSpPr>
            <p:cNvPr id="38" name="矩形 37"/>
            <p:cNvSpPr/>
            <p:nvPr/>
          </p:nvSpPr>
          <p:spPr bwMode="auto">
            <a:xfrm>
              <a:off x="4355976" y="4005064"/>
              <a:ext cx="2160240" cy="36004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Link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4355976" y="4365104"/>
              <a:ext cx="2160240" cy="108012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       data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       next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previous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5580112" y="508518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5580112" y="4437112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5580112" y="476812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42"/>
          <p:cNvGrpSpPr/>
          <p:nvPr/>
        </p:nvGrpSpPr>
        <p:grpSpPr>
          <a:xfrm>
            <a:off x="5292080" y="5085184"/>
            <a:ext cx="2160240" cy="1440160"/>
            <a:chOff x="4355976" y="4005064"/>
            <a:chExt cx="2160240" cy="1440160"/>
          </a:xfrm>
        </p:grpSpPr>
        <p:sp>
          <p:nvSpPr>
            <p:cNvPr id="44" name="矩形 43"/>
            <p:cNvSpPr/>
            <p:nvPr/>
          </p:nvSpPr>
          <p:spPr bwMode="auto">
            <a:xfrm>
              <a:off x="4355976" y="4005064"/>
              <a:ext cx="2160240" cy="36004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Link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4355976" y="4365104"/>
              <a:ext cx="2160240" cy="108012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       data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       next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previous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5580112" y="508518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5580112" y="4437112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5580112" y="476812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50" name="形状 49"/>
          <p:cNvCxnSpPr>
            <a:endCxn id="32" idx="1"/>
          </p:cNvCxnSpPr>
          <p:nvPr/>
        </p:nvCxnSpPr>
        <p:spPr bwMode="auto">
          <a:xfrm rot="5400000">
            <a:off x="4085946" y="2114854"/>
            <a:ext cx="2268252" cy="1872208"/>
          </a:xfrm>
          <a:prstGeom prst="curvedConnector4">
            <a:avLst>
              <a:gd name="adj1" fmla="val 38095"/>
              <a:gd name="adj2" fmla="val 112210"/>
            </a:avLst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曲线连接符 61"/>
          <p:cNvCxnSpPr>
            <a:endCxn id="39" idx="1"/>
          </p:cNvCxnSpPr>
          <p:nvPr/>
        </p:nvCxnSpPr>
        <p:spPr bwMode="auto">
          <a:xfrm flipV="1">
            <a:off x="6156176" y="3825044"/>
            <a:ext cx="648072" cy="39604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形状 63"/>
          <p:cNvCxnSpPr>
            <a:endCxn id="32" idx="2"/>
          </p:cNvCxnSpPr>
          <p:nvPr/>
        </p:nvCxnSpPr>
        <p:spPr bwMode="auto">
          <a:xfrm rot="10800000" flipV="1">
            <a:off x="5364088" y="4149080"/>
            <a:ext cx="3384376" cy="576064"/>
          </a:xfrm>
          <a:prstGeom prst="curvedConnector4">
            <a:avLst>
              <a:gd name="adj1" fmla="val -7557"/>
              <a:gd name="adj2" fmla="val 139683"/>
            </a:avLst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形状 75"/>
          <p:cNvCxnSpPr>
            <a:endCxn id="44" idx="0"/>
          </p:cNvCxnSpPr>
          <p:nvPr/>
        </p:nvCxnSpPr>
        <p:spPr bwMode="auto">
          <a:xfrm rot="10800000" flipV="1">
            <a:off x="6372200" y="3789040"/>
            <a:ext cx="2376264" cy="1296144"/>
          </a:xfrm>
          <a:prstGeom prst="curvedConnector2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形状 77"/>
          <p:cNvCxnSpPr>
            <a:endCxn id="39" idx="2"/>
          </p:cNvCxnSpPr>
          <p:nvPr/>
        </p:nvCxnSpPr>
        <p:spPr bwMode="auto">
          <a:xfrm rot="5400000" flipH="1" flipV="1">
            <a:off x="6552220" y="4977172"/>
            <a:ext cx="1944216" cy="720080"/>
          </a:xfrm>
          <a:prstGeom prst="curvedConnector3">
            <a:avLst>
              <a:gd name="adj1" fmla="val -14949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形状 81"/>
          <p:cNvCxnSpPr>
            <a:endCxn id="45" idx="1"/>
          </p:cNvCxnSpPr>
          <p:nvPr/>
        </p:nvCxnSpPr>
        <p:spPr bwMode="auto">
          <a:xfrm rot="5400000">
            <a:off x="4662010" y="4779150"/>
            <a:ext cx="1836204" cy="576064"/>
          </a:xfrm>
          <a:prstGeom prst="curvedConnector4">
            <a:avLst>
              <a:gd name="adj1" fmla="val 41618"/>
              <a:gd name="adj2" fmla="val 139683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矩形 84"/>
          <p:cNvSpPr/>
          <p:nvPr/>
        </p:nvSpPr>
        <p:spPr bwMode="auto">
          <a:xfrm>
            <a:off x="6372200" y="3645024"/>
            <a:ext cx="432048" cy="504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</a:rPr>
              <a:t>×</a:t>
            </a:r>
            <a:endParaRPr kumimoji="0" lang="zh-CN" altLang="en-US" sz="4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8316416" y="4509120"/>
            <a:ext cx="432048" cy="504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</a:rPr>
              <a:t>×</a:t>
            </a:r>
            <a:endParaRPr kumimoji="0" lang="zh-CN" altLang="en-US" sz="4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9" name="形状 77"/>
          <p:cNvCxnSpPr>
            <a:endCxn id="32" idx="3"/>
          </p:cNvCxnSpPr>
          <p:nvPr/>
        </p:nvCxnSpPr>
        <p:spPr bwMode="auto">
          <a:xfrm rot="16200000" flipV="1">
            <a:off x="5706126" y="4923166"/>
            <a:ext cx="2196244" cy="72008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5" grpId="1"/>
      <p:bldP spid="108" grpId="0"/>
      <p:bldP spid="10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LinkedList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 err="1" smtClean="0"/>
              <a:t>LinkedList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维护对象中的元素（添加、更新、删除）</a:t>
            </a:r>
            <a:endParaRPr lang="en-US" altLang="zh-CN" dirty="0" smtClean="0"/>
          </a:p>
          <a:p>
            <a:r>
              <a:rPr lang="zh-CN" altLang="en-US" dirty="0" smtClean="0"/>
              <a:t>构造方法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LinkedList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：构造一个空列表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LinkedList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：构造一个包含指定 </a:t>
            </a:r>
            <a:r>
              <a:rPr lang="en-US" dirty="0" smtClean="0"/>
              <a:t>collection </a:t>
            </a:r>
            <a:r>
              <a:rPr lang="zh-CN" altLang="en-US" dirty="0" smtClean="0"/>
              <a:t>中的元素的列表</a:t>
            </a:r>
            <a:endParaRPr lang="en-US" altLang="zh-CN" dirty="0" smtClean="0"/>
          </a:p>
          <a:p>
            <a:r>
              <a:rPr lang="zh-CN" altLang="en-US" dirty="0" smtClean="0"/>
              <a:t>其他方法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add(E e)</a:t>
            </a:r>
            <a:r>
              <a:rPr lang="zh-CN" altLang="en-US" dirty="0" smtClean="0"/>
              <a:t>：将指定的元素添加到此列表的尾部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add(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index, E element)</a:t>
            </a:r>
            <a:r>
              <a:rPr lang="zh-CN" altLang="en-US" dirty="0" smtClean="0"/>
              <a:t>：在此列表中指定的位置插入指定的元素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remove(</a:t>
            </a:r>
            <a:r>
              <a:rPr lang="en-US" altLang="zh-CN" dirty="0" err="1" smtClean="0"/>
              <a:t>ine</a:t>
            </a:r>
            <a:r>
              <a:rPr lang="en-US" altLang="zh-CN" dirty="0" smtClean="0"/>
              <a:t> index)</a:t>
            </a:r>
            <a:r>
              <a:rPr lang="zh-CN" altLang="en-US" dirty="0" smtClean="0"/>
              <a:t>：移除此列表中指定位置上的元素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size()</a:t>
            </a:r>
            <a:r>
              <a:rPr lang="zh-CN" altLang="en-US" dirty="0" smtClean="0"/>
              <a:t>：返回此列表中的元素数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LinkedListDemo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71600" y="1916832"/>
            <a:ext cx="6696744" cy="3391698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LinkedList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 link = new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LinkedList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("Tom");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LiLy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("John");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(2, "Linda");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link.remove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(1);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nn-NO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for(int i = 0; i &lt; link.size(); i++){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link.get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)+"\t");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集合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List</a:t>
            </a:r>
          </a:p>
          <a:p>
            <a:r>
              <a:rPr lang="en-US" altLang="zh-CN" smtClean="0"/>
              <a:t>Set</a:t>
            </a:r>
          </a:p>
          <a:p>
            <a:r>
              <a:rPr lang="en-US" altLang="zh-CN" smtClean="0"/>
              <a:t>Queue</a:t>
            </a:r>
          </a:p>
          <a:p>
            <a:r>
              <a:rPr lang="en-US" altLang="zh-CN" smtClean="0"/>
              <a:t>Map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集（</a:t>
            </a:r>
            <a:r>
              <a:rPr lang="en-US" altLang="zh-CN" smtClean="0"/>
              <a:t>Set</a:t>
            </a:r>
            <a:r>
              <a:rPr lang="zh-CN" altLang="en-US" smtClean="0"/>
              <a:t>）是最简单的一种集合：关心唯一性</a:t>
            </a:r>
          </a:p>
          <a:p>
            <a:pPr lvl="1"/>
            <a:r>
              <a:rPr lang="zh-CN" altLang="en-US" smtClean="0"/>
              <a:t>对象无序存储</a:t>
            </a:r>
            <a:endParaRPr lang="en-US" smtClean="0"/>
          </a:p>
          <a:p>
            <a:pPr lvl="1"/>
            <a:r>
              <a:rPr lang="zh-CN" altLang="en-US" smtClean="0"/>
              <a:t>不能存储重复元素</a:t>
            </a:r>
          </a:p>
          <a:p>
            <a:r>
              <a:rPr lang="zh-CN" altLang="en-US" smtClean="0"/>
              <a:t>主要实现类</a:t>
            </a:r>
          </a:p>
          <a:p>
            <a:pPr lvl="1"/>
            <a:r>
              <a:rPr lang="en-US" altLang="zh-CN" smtClean="0"/>
              <a:t>HashSet</a:t>
            </a:r>
            <a:r>
              <a:rPr lang="zh-CN" altLang="en-US" smtClean="0"/>
              <a:t>：使用被插入对象的</a:t>
            </a:r>
            <a:r>
              <a:rPr lang="en-US" altLang="zh-CN" smtClean="0"/>
              <a:t>Hash</a:t>
            </a:r>
            <a:r>
              <a:rPr lang="zh-CN" altLang="en-US" smtClean="0"/>
              <a:t>码</a:t>
            </a:r>
            <a:endParaRPr lang="en-US" smtClean="0"/>
          </a:p>
          <a:p>
            <a:pPr lvl="1"/>
            <a:r>
              <a:rPr lang="en-US" altLang="zh-CN" smtClean="0"/>
              <a:t>LinkedHashSet</a:t>
            </a:r>
            <a:r>
              <a:rPr lang="zh-CN" altLang="en-US" smtClean="0"/>
              <a:t>：</a:t>
            </a:r>
            <a:r>
              <a:rPr lang="en-US" altLang="zh-CN" smtClean="0"/>
              <a:t>HashSet</a:t>
            </a:r>
            <a:r>
              <a:rPr lang="zh-CN" altLang="en-US" smtClean="0"/>
              <a:t>的</a:t>
            </a:r>
            <a:r>
              <a:rPr lang="en-US" altLang="zh-CN" smtClean="0"/>
              <a:t>ordered</a:t>
            </a:r>
            <a:r>
              <a:rPr lang="zh-CN" altLang="en-US" smtClean="0"/>
              <a:t>版本</a:t>
            </a:r>
            <a:endParaRPr lang="en-US" smtClean="0"/>
          </a:p>
          <a:p>
            <a:pPr lvl="1"/>
            <a:r>
              <a:rPr lang="en-US" altLang="zh-CN" smtClean="0"/>
              <a:t>TreeSet</a:t>
            </a:r>
            <a:r>
              <a:rPr lang="zh-CN" altLang="en-US" smtClean="0"/>
              <a:t>：二叉树结构，保证元素按照元素的自然顺序进行升序排序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基于 </a:t>
            </a:r>
            <a:r>
              <a:rPr lang="en-US" altLang="zh-CN" smtClean="0"/>
              <a:t>HashMap </a:t>
            </a:r>
            <a:r>
              <a:rPr lang="zh-CN" altLang="en-US" smtClean="0"/>
              <a:t>实现的，</a:t>
            </a:r>
            <a:r>
              <a:rPr lang="en-US" altLang="zh-CN" smtClean="0"/>
              <a:t>HashSet </a:t>
            </a:r>
            <a:r>
              <a:rPr lang="zh-CN" altLang="en-US" smtClean="0"/>
              <a:t>底层采用 </a:t>
            </a:r>
            <a:r>
              <a:rPr lang="en-US" altLang="zh-CN" smtClean="0"/>
              <a:t>HashMap </a:t>
            </a:r>
            <a:r>
              <a:rPr lang="zh-CN" altLang="en-US" smtClean="0"/>
              <a:t>来保存所有元素</a:t>
            </a:r>
            <a:endParaRPr lang="en-US" altLang="zh-CN" smtClean="0"/>
          </a:p>
          <a:p>
            <a:r>
              <a:rPr lang="zh-CN" altLang="en-US" smtClean="0"/>
              <a:t>不允许有重复元素</a:t>
            </a:r>
            <a:endParaRPr lang="en-US" altLang="zh-CN" smtClean="0"/>
          </a:p>
          <a:p>
            <a:r>
              <a:rPr lang="zh-CN" altLang="en-US" smtClean="0"/>
              <a:t>不关心集合中元素的顺序</a:t>
            </a:r>
            <a:endParaRPr lang="en-US" altLang="zh-CN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容器概述</a:t>
            </a:r>
            <a:endParaRPr lang="en-US" altLang="zh-CN" smtClean="0"/>
          </a:p>
          <a:p>
            <a:r>
              <a:rPr lang="zh-CN" altLang="en-US" smtClean="0"/>
              <a:t>集合（</a:t>
            </a:r>
            <a:r>
              <a:rPr lang="en-US" altLang="zh-CN" smtClean="0"/>
              <a:t>List</a:t>
            </a:r>
            <a:r>
              <a:rPr lang="zh-CN" altLang="en-US" smtClean="0"/>
              <a:t>、</a:t>
            </a:r>
            <a:r>
              <a:rPr lang="en-US" altLang="zh-CN" smtClean="0"/>
              <a:t>Set</a:t>
            </a:r>
            <a:r>
              <a:rPr lang="zh-CN" altLang="en-US" smtClean="0"/>
              <a:t>、</a:t>
            </a:r>
            <a:r>
              <a:rPr lang="en-US" altLang="zh-CN" smtClean="0"/>
              <a:t>Queue</a:t>
            </a:r>
            <a:r>
              <a:rPr lang="zh-CN" altLang="en-US" smtClean="0"/>
              <a:t>、</a:t>
            </a:r>
            <a:r>
              <a:rPr lang="en-US" altLang="zh-CN" smtClean="0"/>
              <a:t>Map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迭代器</a:t>
            </a:r>
            <a:endParaRPr lang="en-US" altLang="zh-CN" smtClean="0"/>
          </a:p>
          <a:p>
            <a:r>
              <a:rPr lang="zh-CN" altLang="en-US" smtClean="0"/>
              <a:t>泛型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HashSet</a:t>
            </a:r>
            <a:r>
              <a:rPr lang="zh-CN" altLang="en-US" smtClean="0"/>
              <a:t>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构造方法</a:t>
            </a:r>
            <a:endParaRPr lang="en-US" altLang="zh-CN" smtClean="0"/>
          </a:p>
          <a:p>
            <a:pPr lvl="1"/>
            <a:r>
              <a:rPr lang="en-US" altLang="zh-CN" smtClean="0"/>
              <a:t>HashSet()</a:t>
            </a:r>
            <a:r>
              <a:rPr lang="zh-CN" altLang="en-US" smtClean="0"/>
              <a:t>：构造一个空散列集，其底层 </a:t>
            </a:r>
            <a:r>
              <a:rPr lang="en-US" altLang="zh-CN" smtClean="0"/>
              <a:t>HashMap </a:t>
            </a:r>
            <a:r>
              <a:rPr lang="zh-CN" altLang="en-US" smtClean="0"/>
              <a:t>实例的默认初始容量是 </a:t>
            </a:r>
            <a:r>
              <a:rPr lang="en-US" altLang="zh-CN" smtClean="0"/>
              <a:t>16</a:t>
            </a:r>
          </a:p>
          <a:p>
            <a:pPr lvl="1"/>
            <a:r>
              <a:rPr lang="en-US" altLang="zh-CN" smtClean="0"/>
              <a:t>HashSet(Collection&lt;? extends E&gt; c))</a:t>
            </a:r>
            <a:r>
              <a:rPr lang="zh-CN" altLang="en-US" smtClean="0"/>
              <a:t>：构造一个散列集，并将集合中的所有元素添加到这个散列集中</a:t>
            </a:r>
            <a:endParaRPr lang="en-US" altLang="zh-CN" smtClean="0"/>
          </a:p>
          <a:p>
            <a:pPr lvl="1"/>
            <a:r>
              <a:rPr lang="en-US" altLang="zh-CN" smtClean="0"/>
              <a:t>HashSet(intinitialCapacity)</a:t>
            </a:r>
            <a:r>
              <a:rPr lang="zh-CN" altLang="en-US" smtClean="0"/>
              <a:t>：构造一个空的具有指定容量</a:t>
            </a:r>
            <a:r>
              <a:rPr lang="en-US" altLang="zh-CN" smtClean="0"/>
              <a:t>(</a:t>
            </a:r>
            <a:r>
              <a:rPr lang="zh-CN" altLang="en-US" smtClean="0"/>
              <a:t>桶数</a:t>
            </a:r>
            <a:r>
              <a:rPr lang="en-US" altLang="zh-CN" smtClean="0"/>
              <a:t>)</a:t>
            </a:r>
            <a:r>
              <a:rPr lang="zh-CN" altLang="en-US" smtClean="0"/>
              <a:t>的散列集</a:t>
            </a:r>
            <a:endParaRPr lang="en-US" altLang="zh-CN" smtClean="0"/>
          </a:p>
          <a:p>
            <a:r>
              <a:rPr lang="zh-CN" altLang="en-US" smtClean="0"/>
              <a:t>其他方法</a:t>
            </a:r>
            <a:endParaRPr lang="en-US" altLang="zh-CN" smtClean="0"/>
          </a:p>
          <a:p>
            <a:pPr lvl="1"/>
            <a:r>
              <a:rPr lang="en-US" altLang="zh-CN" smtClean="0"/>
              <a:t>add(E e)</a:t>
            </a:r>
            <a:r>
              <a:rPr lang="zh-CN" altLang="en-US" smtClean="0"/>
              <a:t>：如果此 </a:t>
            </a:r>
            <a:r>
              <a:rPr lang="en-US" smtClean="0"/>
              <a:t>set </a:t>
            </a:r>
            <a:r>
              <a:rPr lang="zh-CN" altLang="en-US" smtClean="0"/>
              <a:t>中尚未包含指定元素，则添加指定元素</a:t>
            </a:r>
            <a:endParaRPr lang="en-US" altLang="zh-CN" smtClean="0"/>
          </a:p>
          <a:p>
            <a:pPr lvl="1"/>
            <a:r>
              <a:rPr lang="en-US" altLang="zh-CN" smtClean="0"/>
              <a:t>clear()</a:t>
            </a:r>
            <a:r>
              <a:rPr lang="zh-CN" altLang="en-US" smtClean="0"/>
              <a:t>：从此 </a:t>
            </a:r>
            <a:r>
              <a:rPr lang="en-US" smtClean="0"/>
              <a:t>set </a:t>
            </a:r>
            <a:r>
              <a:rPr lang="zh-CN" altLang="en-US" smtClean="0"/>
              <a:t>中移除所有元素</a:t>
            </a:r>
            <a:endParaRPr lang="en-US" altLang="zh-CN" smtClean="0"/>
          </a:p>
          <a:p>
            <a:pPr lvl="1"/>
            <a:r>
              <a:rPr lang="en-US" altLang="zh-CN" smtClean="0"/>
              <a:t>remove(Object o)</a:t>
            </a:r>
            <a:r>
              <a:rPr lang="zh-CN" altLang="en-US" smtClean="0"/>
              <a:t>：如果指定元素存在于此 </a:t>
            </a:r>
            <a:r>
              <a:rPr lang="en-US" smtClean="0"/>
              <a:t>set </a:t>
            </a:r>
            <a:r>
              <a:rPr lang="zh-CN" altLang="en-US" smtClean="0"/>
              <a:t>中，则将其移除</a:t>
            </a:r>
            <a:endParaRPr lang="en-US" altLang="zh-CN" smtClean="0"/>
          </a:p>
          <a:p>
            <a:pPr lvl="1"/>
            <a:r>
              <a:rPr lang="en-US" altLang="zh-CN" smtClean="0"/>
              <a:t>size()</a:t>
            </a:r>
            <a:r>
              <a:rPr lang="zh-CN" altLang="en-US" smtClean="0"/>
              <a:t>：返回此 </a:t>
            </a:r>
            <a:r>
              <a:rPr lang="en-US" smtClean="0"/>
              <a:t>set </a:t>
            </a:r>
            <a:r>
              <a:rPr lang="zh-CN" altLang="en-US" smtClean="0"/>
              <a:t>中的元素的数量（</a:t>
            </a:r>
            <a:r>
              <a:rPr lang="en-US" smtClean="0"/>
              <a:t>set </a:t>
            </a:r>
            <a:r>
              <a:rPr lang="zh-CN" altLang="en-US" smtClean="0"/>
              <a:t>的容量）</a:t>
            </a:r>
            <a:endParaRPr lang="en-US" altLang="zh-CN" smtClean="0"/>
          </a:p>
          <a:p>
            <a:pPr lvl="1"/>
            <a:r>
              <a:rPr lang="en-US" altLang="zh-CN" smtClean="0"/>
              <a:t>isEmpty()</a:t>
            </a:r>
            <a:r>
              <a:rPr lang="zh-CN" altLang="en-US" smtClean="0"/>
              <a:t>：如果此 </a:t>
            </a:r>
            <a:r>
              <a:rPr lang="en-US" smtClean="0"/>
              <a:t>set </a:t>
            </a:r>
            <a:r>
              <a:rPr lang="zh-CN" altLang="en-US" smtClean="0"/>
              <a:t>不包含任何元素，则返回 </a:t>
            </a:r>
            <a:r>
              <a:rPr lang="en-US" smtClean="0"/>
              <a:t>true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注意事项</a:t>
            </a:r>
            <a:endParaRPr lang="en-US" altLang="zh-CN" smtClean="0"/>
          </a:p>
          <a:p>
            <a:pPr lvl="1"/>
            <a:r>
              <a:rPr lang="en-US" altLang="zh-CN" smtClean="0"/>
              <a:t>HashSet</a:t>
            </a:r>
            <a:r>
              <a:rPr lang="zh-CN" altLang="en-US" smtClean="0"/>
              <a:t>不能重复存储</a:t>
            </a:r>
            <a:r>
              <a:rPr lang="en-US" altLang="zh-CN" smtClean="0"/>
              <a:t>equals</a:t>
            </a:r>
            <a:r>
              <a:rPr lang="zh-CN" altLang="en-US" smtClean="0"/>
              <a:t>相同的数据 。原因就是</a:t>
            </a:r>
            <a:r>
              <a:rPr lang="en-US" altLang="zh-CN" smtClean="0"/>
              <a:t>equals</a:t>
            </a:r>
            <a:r>
              <a:rPr lang="zh-CN" altLang="en-US" smtClean="0"/>
              <a:t>相同，数据的散列码也就相同（</a:t>
            </a:r>
            <a:r>
              <a:rPr lang="en-US" altLang="zh-CN" smtClean="0"/>
              <a:t>hashCode</a:t>
            </a:r>
            <a:r>
              <a:rPr lang="zh-CN" altLang="en-US" smtClean="0"/>
              <a:t>必须和</a:t>
            </a:r>
            <a:r>
              <a:rPr lang="en-US" altLang="zh-CN" smtClean="0"/>
              <a:t>equals</a:t>
            </a:r>
            <a:r>
              <a:rPr lang="zh-CN" altLang="en-US" smtClean="0"/>
              <a:t>兼容）。大量相同的数据将存放在同一个散列单元所指向的链表中，造成严重的散列冲突，对查找效率是灾难性的。</a:t>
            </a:r>
            <a:endParaRPr lang="en-US" altLang="zh-CN" smtClean="0"/>
          </a:p>
          <a:p>
            <a:pPr lvl="1"/>
            <a:r>
              <a:rPr lang="en-US" altLang="zh-CN" smtClean="0"/>
              <a:t>HashSet</a:t>
            </a:r>
            <a:r>
              <a:rPr lang="zh-CN" altLang="en-US" smtClean="0"/>
              <a:t>的存储是无序的 ，没有前后关系，他并不是线性结构的集合。</a:t>
            </a:r>
            <a:endParaRPr lang="en-US" altLang="zh-CN" smtClean="0"/>
          </a:p>
          <a:p>
            <a:pPr lvl="1"/>
            <a:r>
              <a:rPr lang="en-US" altLang="zh-CN" smtClean="0"/>
              <a:t>hashCode</a:t>
            </a:r>
            <a:r>
              <a:rPr lang="zh-CN" altLang="en-US" smtClean="0"/>
              <a:t>必须和</a:t>
            </a:r>
            <a:r>
              <a:rPr lang="en-US" altLang="zh-CN" smtClean="0"/>
              <a:t>equals</a:t>
            </a:r>
            <a:r>
              <a:rPr lang="zh-CN" altLang="en-US" smtClean="0"/>
              <a:t>必须兼容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HashSetDemo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99592" y="1844825"/>
            <a:ext cx="5724128" cy="2246769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set = new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set.add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aaa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set.add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bbb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set.add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ccc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set.add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bbb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输出结果：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\n" + set);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99592" y="4149080"/>
            <a:ext cx="5724128" cy="769441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输出结果：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[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aaa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,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ccc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,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bbb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TreeSet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TreeSet</a:t>
            </a:r>
            <a:r>
              <a:rPr lang="zh-CN" altLang="en-US" smtClean="0"/>
              <a:t>（树集）类似</a:t>
            </a:r>
            <a:r>
              <a:rPr lang="en-US" altLang="zh-CN" smtClean="0"/>
              <a:t>HashSet</a:t>
            </a:r>
            <a:r>
              <a:rPr lang="zh-CN" altLang="en-US" smtClean="0"/>
              <a:t>（散列集）</a:t>
            </a:r>
            <a:endParaRPr lang="en-US" altLang="zh-CN" smtClean="0"/>
          </a:p>
          <a:p>
            <a:r>
              <a:rPr lang="zh-CN" altLang="en-US" smtClean="0"/>
              <a:t>可以以任意顺序将元素插入到集合中</a:t>
            </a:r>
            <a:endParaRPr lang="en-US" altLang="zh-CN" smtClean="0"/>
          </a:p>
          <a:p>
            <a:r>
              <a:rPr lang="zh-CN" altLang="en-US" smtClean="0"/>
              <a:t>对集合遍历时，每个值会自动的按照排序后的顺序呈现</a:t>
            </a:r>
            <a:endParaRPr lang="en-US" altLang="zh-CN" smtClean="0"/>
          </a:p>
          <a:p>
            <a:r>
              <a:rPr lang="zh-CN" altLang="en-US" smtClean="0"/>
              <a:t>添加操作速率比散列集慢（因为迭代器总是以排好序的顺序访问每个元素）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TreeSet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构造方法</a:t>
            </a:r>
            <a:endParaRPr lang="en-US" altLang="zh-CN" smtClean="0"/>
          </a:p>
          <a:p>
            <a:pPr lvl="1"/>
            <a:r>
              <a:rPr lang="en-US" altLang="zh-CN" smtClean="0"/>
              <a:t>TreeSet()</a:t>
            </a:r>
            <a:r>
              <a:rPr lang="zh-CN" altLang="en-US" smtClean="0"/>
              <a:t>：构造一个新的空 </a:t>
            </a:r>
            <a:r>
              <a:rPr lang="en-US" altLang="zh-CN" smtClean="0"/>
              <a:t>set</a:t>
            </a:r>
            <a:r>
              <a:rPr lang="zh-CN" altLang="en-US" smtClean="0"/>
              <a:t>，该 </a:t>
            </a:r>
            <a:r>
              <a:rPr lang="en-US" altLang="zh-CN" smtClean="0"/>
              <a:t>set </a:t>
            </a:r>
            <a:r>
              <a:rPr lang="zh-CN" altLang="en-US" smtClean="0"/>
              <a:t>根据其元素的自然顺序进行排序</a:t>
            </a:r>
            <a:endParaRPr lang="en-US" altLang="zh-CN" smtClean="0"/>
          </a:p>
          <a:p>
            <a:r>
              <a:rPr lang="zh-CN" altLang="en-US" smtClean="0"/>
              <a:t>其他方法</a:t>
            </a:r>
            <a:endParaRPr lang="en-US" altLang="zh-CN" smtClean="0"/>
          </a:p>
          <a:p>
            <a:pPr lvl="1"/>
            <a:r>
              <a:rPr lang="en-US" altLang="zh-CN" smtClean="0"/>
              <a:t>add()</a:t>
            </a:r>
            <a:r>
              <a:rPr lang="zh-CN" altLang="en-US" smtClean="0"/>
              <a:t>：将指定的元素添加到此 </a:t>
            </a:r>
            <a:r>
              <a:rPr lang="en-US" smtClean="0"/>
              <a:t>set(</a:t>
            </a:r>
            <a:r>
              <a:rPr lang="zh-CN" altLang="en-US" smtClean="0"/>
              <a:t>如果该元素尚未存在 </a:t>
            </a:r>
            <a:r>
              <a:rPr lang="en-US" smtClean="0"/>
              <a:t>set </a:t>
            </a:r>
            <a:r>
              <a:rPr lang="zh-CN" altLang="en-US" smtClean="0"/>
              <a:t>中</a:t>
            </a:r>
            <a:r>
              <a:rPr lang="en-US" altLang="zh-CN" smtClean="0"/>
              <a:t>)</a:t>
            </a:r>
          </a:p>
          <a:p>
            <a:pPr lvl="1"/>
            <a:r>
              <a:rPr lang="en-US" altLang="zh-CN" smtClean="0"/>
              <a:t>remove(Object o)</a:t>
            </a:r>
            <a:r>
              <a:rPr lang="zh-CN" altLang="en-US" smtClean="0"/>
              <a:t>：将指定的元素从 </a:t>
            </a:r>
            <a:r>
              <a:rPr lang="en-US" smtClean="0"/>
              <a:t>set </a:t>
            </a:r>
            <a:r>
              <a:rPr lang="zh-CN" altLang="en-US" smtClean="0"/>
              <a:t>中移除（如果该元素存在于此 </a:t>
            </a:r>
            <a:r>
              <a:rPr lang="en-US" smtClean="0"/>
              <a:t>set </a:t>
            </a:r>
            <a:r>
              <a:rPr lang="zh-CN" altLang="en-US" smtClean="0"/>
              <a:t>中）</a:t>
            </a:r>
            <a:endParaRPr lang="en-US" altLang="zh-CN" smtClean="0"/>
          </a:p>
          <a:p>
            <a:pPr lvl="1"/>
            <a:r>
              <a:rPr lang="en-US" altLang="zh-CN" smtClean="0"/>
              <a:t>first()</a:t>
            </a:r>
            <a:r>
              <a:rPr lang="zh-CN" altLang="en-US" smtClean="0"/>
              <a:t>：返回此 </a:t>
            </a:r>
            <a:r>
              <a:rPr lang="en-US" smtClean="0"/>
              <a:t>set </a:t>
            </a:r>
            <a:r>
              <a:rPr lang="zh-CN" altLang="en-US" smtClean="0"/>
              <a:t>中当前第一个（最低）元素</a:t>
            </a:r>
            <a:endParaRPr lang="en-US" altLang="zh-CN" smtClean="0"/>
          </a:p>
          <a:p>
            <a:pPr lvl="1"/>
            <a:r>
              <a:rPr lang="en-US" altLang="zh-CN" smtClean="0"/>
              <a:t>last()</a:t>
            </a:r>
            <a:r>
              <a:rPr lang="zh-CN" altLang="en-US" smtClean="0"/>
              <a:t>：返回此 </a:t>
            </a:r>
            <a:r>
              <a:rPr lang="en-US" smtClean="0"/>
              <a:t>set </a:t>
            </a:r>
            <a:r>
              <a:rPr lang="zh-CN" altLang="en-US" smtClean="0"/>
              <a:t>中当前最后一个（最高）元素</a:t>
            </a:r>
            <a:endParaRPr lang="en-US" altLang="zh-CN" smtClean="0"/>
          </a:p>
          <a:p>
            <a:pPr lvl="1"/>
            <a:r>
              <a:rPr lang="en-US" altLang="zh-CN" smtClean="0"/>
              <a:t>isEmpty()</a:t>
            </a:r>
            <a:r>
              <a:rPr lang="zh-CN" altLang="en-US" smtClean="0"/>
              <a:t>：如果此 </a:t>
            </a:r>
            <a:r>
              <a:rPr lang="en-US" smtClean="0"/>
              <a:t>set </a:t>
            </a:r>
            <a:r>
              <a:rPr lang="zh-CN" altLang="en-US" smtClean="0"/>
              <a:t>不包含任何元素，则返回 </a:t>
            </a:r>
            <a:r>
              <a:rPr lang="en-US" smtClean="0"/>
              <a:t>true</a:t>
            </a:r>
            <a:endParaRPr lang="en-US" altLang="zh-CN" smtClean="0"/>
          </a:p>
          <a:p>
            <a:pPr lvl="1"/>
            <a:r>
              <a:rPr lang="en-US" altLang="zh-CN" smtClean="0"/>
              <a:t>size()</a:t>
            </a:r>
            <a:r>
              <a:rPr lang="zh-CN" altLang="en-US" smtClean="0"/>
              <a:t>：返回 </a:t>
            </a:r>
            <a:r>
              <a:rPr lang="en-US" smtClean="0"/>
              <a:t>set </a:t>
            </a:r>
            <a:r>
              <a:rPr lang="zh-CN" altLang="en-US" smtClean="0"/>
              <a:t>中的元素数（</a:t>
            </a:r>
            <a:r>
              <a:rPr lang="en-US" smtClean="0"/>
              <a:t>set </a:t>
            </a:r>
            <a:r>
              <a:rPr lang="zh-CN" altLang="en-US" smtClean="0"/>
              <a:t>的容量）</a:t>
            </a:r>
            <a:endParaRPr lang="en-US" altLang="zh-CN" smtClean="0"/>
          </a:p>
          <a:p>
            <a:pPr lvl="1"/>
            <a:r>
              <a:rPr lang="en-US" altLang="zh-CN" smtClean="0"/>
              <a:t>……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TreeSetDemo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LinkedHashSet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什么是</a:t>
            </a:r>
            <a:r>
              <a:rPr lang="en-US" altLang="zh-CN" smtClean="0"/>
              <a:t>LinkedHashSet</a:t>
            </a:r>
          </a:p>
          <a:p>
            <a:pPr lvl="1"/>
            <a:r>
              <a:rPr lang="zh-CN" altLang="en-US" smtClean="0"/>
              <a:t>在</a:t>
            </a:r>
            <a:r>
              <a:rPr lang="en-US" smtClean="0"/>
              <a:t>Hash</a:t>
            </a:r>
            <a:r>
              <a:rPr lang="zh-CN" altLang="en-US" smtClean="0"/>
              <a:t>的实现上添加了</a:t>
            </a:r>
            <a:r>
              <a:rPr lang="en-US" smtClean="0"/>
              <a:t>Linked</a:t>
            </a:r>
            <a:r>
              <a:rPr lang="zh-CN" altLang="en-US" smtClean="0"/>
              <a:t>的支持，在每个节点上通过一个链表串联起来，有确定的顺序。适用于有常量复杂度的高效存取性能要求、同时又要求排序的情况</a:t>
            </a:r>
            <a:endParaRPr lang="en-US" altLang="zh-CN" smtClean="0"/>
          </a:p>
          <a:p>
            <a:r>
              <a:rPr lang="zh-CN" altLang="en-US" smtClean="0"/>
              <a:t>非同步</a:t>
            </a:r>
            <a:endParaRPr lang="en-US" altLang="zh-CN" smtClean="0"/>
          </a:p>
          <a:p>
            <a:r>
              <a:rPr lang="zh-CN" altLang="en-US" smtClean="0"/>
              <a:t>继承于</a:t>
            </a:r>
            <a:r>
              <a:rPr lang="en-US" smtClean="0"/>
              <a:t>HashSet、</a:t>
            </a:r>
            <a:r>
              <a:rPr lang="zh-CN" altLang="en-US" smtClean="0"/>
              <a:t>又基于</a:t>
            </a:r>
            <a:r>
              <a:rPr lang="en-US" smtClean="0"/>
              <a:t>LinkedHashMap</a:t>
            </a:r>
            <a:r>
              <a:rPr lang="zh-CN" altLang="en-US" smtClean="0"/>
              <a:t>来实现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LinkedHashSet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构造方法</a:t>
            </a:r>
            <a:endParaRPr lang="en-US" altLang="zh-CN" smtClean="0"/>
          </a:p>
          <a:p>
            <a:pPr lvl="1"/>
            <a:r>
              <a:rPr lang="en-US" altLang="zh-CN" smtClean="0"/>
              <a:t>LinkedHashSet()</a:t>
            </a:r>
            <a:r>
              <a:rPr lang="zh-CN" altLang="en-US" smtClean="0"/>
              <a:t>：构造一个带默认初始容量 </a:t>
            </a:r>
            <a:r>
              <a:rPr lang="en-US" altLang="zh-CN" smtClean="0"/>
              <a:t>(16) </a:t>
            </a:r>
            <a:r>
              <a:rPr lang="zh-CN" altLang="en-US" smtClean="0"/>
              <a:t>和加载因子 </a:t>
            </a:r>
            <a:r>
              <a:rPr lang="en-US" altLang="zh-CN" smtClean="0"/>
              <a:t>(0.75) </a:t>
            </a:r>
            <a:r>
              <a:rPr lang="zh-CN" altLang="en-US" smtClean="0"/>
              <a:t>的新空链接哈希 </a:t>
            </a:r>
            <a:r>
              <a:rPr lang="en-US" altLang="zh-CN" smtClean="0"/>
              <a:t>set</a:t>
            </a:r>
          </a:p>
          <a:p>
            <a:pPr lvl="1"/>
            <a:r>
              <a:rPr lang="en-US" altLang="zh-CN" smtClean="0"/>
              <a:t>……</a:t>
            </a:r>
          </a:p>
          <a:p>
            <a:r>
              <a:rPr lang="zh-CN" altLang="en-US" smtClean="0"/>
              <a:t>其他方法</a:t>
            </a:r>
            <a:endParaRPr lang="en-US" altLang="zh-CN" smtClean="0"/>
          </a:p>
          <a:p>
            <a:pPr lvl="1"/>
            <a:r>
              <a:rPr lang="zh-CN" altLang="en-US" smtClean="0"/>
              <a:t>包含继承与</a:t>
            </a:r>
            <a:r>
              <a:rPr lang="en-US" smtClean="0"/>
              <a:t>HashSet</a:t>
            </a:r>
            <a:r>
              <a:rPr lang="zh-CN" altLang="en-US" smtClean="0"/>
              <a:t>的方法：</a:t>
            </a:r>
            <a:r>
              <a:rPr lang="en-US" altLang="zh-CN" smtClean="0"/>
              <a:t>add</a:t>
            </a:r>
            <a:r>
              <a:rPr lang="en-US" smtClean="0"/>
              <a:t>, clear, isEmpty, remove, size</a:t>
            </a:r>
          </a:p>
          <a:p>
            <a:pPr lvl="1"/>
            <a:r>
              <a:rPr lang="en-US" altLang="zh-CN" smtClean="0"/>
              <a:t>……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LinkedHashSetDemo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三个类的比较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HashSet</a:t>
            </a:r>
          </a:p>
          <a:p>
            <a:pPr lvl="1"/>
            <a:r>
              <a:rPr lang="zh-CN" altLang="en-US" smtClean="0"/>
              <a:t>不能保证元素的排列顺序，顺序有可能发生变化</a:t>
            </a:r>
            <a:endParaRPr lang="en-US" altLang="zh-CN" smtClean="0"/>
          </a:p>
          <a:p>
            <a:pPr lvl="1"/>
            <a:r>
              <a:rPr lang="zh-CN" altLang="en-US" smtClean="0"/>
              <a:t>不是同步的，集合元素可以是</a:t>
            </a:r>
            <a:r>
              <a:rPr lang="en-US" smtClean="0"/>
              <a:t>null,</a:t>
            </a:r>
            <a:r>
              <a:rPr lang="zh-CN" altLang="en-US" smtClean="0"/>
              <a:t>但只能放入一个</a:t>
            </a:r>
            <a:r>
              <a:rPr lang="en-US" smtClean="0"/>
              <a:t>null</a:t>
            </a:r>
            <a:endParaRPr lang="en-US" altLang="zh-CN" smtClean="0"/>
          </a:p>
          <a:p>
            <a:pPr lvl="1"/>
            <a:r>
              <a:rPr lang="zh-CN" altLang="en-US" smtClean="0"/>
              <a:t>哈希表是通过使用称为散列法的机制来存储信息的，元素并没有以某种特定顺序来存放；</a:t>
            </a:r>
            <a:endParaRPr lang="en-US" altLang="zh-CN" smtClean="0"/>
          </a:p>
          <a:p>
            <a:r>
              <a:rPr lang="en-US" altLang="zh-CN" smtClean="0"/>
              <a:t>LinkedHashSet</a:t>
            </a:r>
          </a:p>
          <a:p>
            <a:pPr lvl="1"/>
            <a:r>
              <a:rPr lang="zh-CN" altLang="en-US" smtClean="0"/>
              <a:t>以元素插入的顺序来维护集合的链接表，允许以插入的顺序在集合中迭代；</a:t>
            </a:r>
            <a:endParaRPr lang="en-US" altLang="zh-CN" smtClean="0"/>
          </a:p>
          <a:p>
            <a:pPr lvl="1"/>
            <a:r>
              <a:rPr lang="zh-CN" altLang="en-US" smtClean="0"/>
              <a:t>遍历性能比</a:t>
            </a:r>
            <a:r>
              <a:rPr lang="en-US" smtClean="0"/>
              <a:t>HashSet</a:t>
            </a:r>
            <a:r>
              <a:rPr lang="zh-CN" altLang="en-US" smtClean="0"/>
              <a:t>好，但是插入时性能稍微逊色于</a:t>
            </a:r>
            <a:r>
              <a:rPr lang="en-US" smtClean="0"/>
              <a:t>HashSet</a:t>
            </a:r>
            <a:endParaRPr lang="en-US" altLang="zh-CN" smtClean="0"/>
          </a:p>
          <a:p>
            <a:r>
              <a:rPr lang="en-US" altLang="zh-CN" smtClean="0"/>
              <a:t>TreeSet</a:t>
            </a:r>
          </a:p>
          <a:p>
            <a:pPr lvl="1"/>
            <a:r>
              <a:rPr lang="zh-CN" altLang="en-US" smtClean="0"/>
              <a:t>提供一个使用树结构存储</a:t>
            </a:r>
            <a:r>
              <a:rPr lang="en-US" altLang="zh-CN" smtClean="0"/>
              <a:t>Set</a:t>
            </a:r>
            <a:r>
              <a:rPr lang="zh-CN" altLang="en-US" smtClean="0"/>
              <a:t>接口的实现，对象以升序顺序存储，访问和遍历的时间很快；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引入</a:t>
            </a:r>
            <a:endParaRPr lang="zh-CN" altLang="en-US"/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如果一个程序只包含固定数量的且其生命期都是已知的对象，那么这是一个非常简单的程序。</a:t>
            </a:r>
            <a:endParaRPr lang="en-US" smtClean="0"/>
          </a:p>
          <a:p>
            <a:r>
              <a:rPr lang="zh-CN" altLang="en-US" smtClean="0"/>
              <a:t>通常，程序总是根据运行时才知道的某些条件去创建新对象，在此之前，不会知道所需对象的数量，甚至不知道确切类型。</a:t>
            </a:r>
            <a:r>
              <a:rPr lang="en-US" smtClean="0"/>
              <a:t>--Think In Java</a:t>
            </a:r>
          </a:p>
          <a:p>
            <a:r>
              <a:rPr lang="en-US" smtClean="0"/>
              <a:t>Java</a:t>
            </a:r>
            <a:r>
              <a:rPr lang="zh-CN" altLang="en-US" smtClean="0"/>
              <a:t>使用类库提供了一组相当完整的容器类来解决这个问题。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SetDemo</a:t>
            </a:r>
          </a:p>
          <a:p>
            <a:r>
              <a:rPr lang="zh-CN" altLang="en-US" smtClean="0"/>
              <a:t>分别使用</a:t>
            </a:r>
            <a:r>
              <a:rPr lang="en-US" altLang="zh-CN" smtClean="0"/>
              <a:t>TreeSet</a:t>
            </a:r>
            <a:r>
              <a:rPr lang="zh-CN" altLang="en-US" smtClean="0"/>
              <a:t>、</a:t>
            </a:r>
            <a:r>
              <a:rPr lang="en-US" altLang="zh-CN" smtClean="0"/>
              <a:t>LinkedHashSet</a:t>
            </a:r>
            <a:r>
              <a:rPr lang="zh-CN" altLang="en-US" smtClean="0"/>
              <a:t>、</a:t>
            </a:r>
            <a:r>
              <a:rPr lang="en-US" altLang="zh-CN" smtClean="0"/>
              <a:t>LinkedSet</a:t>
            </a:r>
            <a:r>
              <a:rPr lang="zh-CN" altLang="en-US" smtClean="0"/>
              <a:t>三个类，在其中依次添加元素“</a:t>
            </a:r>
            <a:r>
              <a:rPr lang="en-US" altLang="zh-CN" smtClean="0"/>
              <a:t>B</a:t>
            </a:r>
            <a:r>
              <a:rPr lang="zh-CN" altLang="en-US" smtClean="0"/>
              <a:t> “ 、 “ </a:t>
            </a:r>
            <a:r>
              <a:rPr lang="en-US" altLang="zh-CN" smtClean="0"/>
              <a:t>A</a:t>
            </a:r>
            <a:r>
              <a:rPr lang="zh-CN" altLang="en-US" smtClean="0"/>
              <a:t> “ 、 “ </a:t>
            </a:r>
            <a:r>
              <a:rPr lang="en-US" altLang="zh-CN" smtClean="0"/>
              <a:t>D</a:t>
            </a:r>
            <a:r>
              <a:rPr lang="zh-CN" altLang="en-US" smtClean="0"/>
              <a:t> “ 、 “ </a:t>
            </a:r>
            <a:r>
              <a:rPr lang="en-US" altLang="zh-CN" smtClean="0"/>
              <a:t>E</a:t>
            </a:r>
            <a:r>
              <a:rPr lang="zh-CN" altLang="en-US" smtClean="0"/>
              <a:t> “ 、 “ </a:t>
            </a:r>
            <a:r>
              <a:rPr lang="en-US" altLang="zh-CN" smtClean="0"/>
              <a:t>C</a:t>
            </a:r>
            <a:r>
              <a:rPr lang="zh-CN" altLang="en-US" smtClean="0"/>
              <a:t> “ 、 “ </a:t>
            </a:r>
            <a:r>
              <a:rPr lang="en-US" altLang="zh-CN" smtClean="0"/>
              <a:t>F</a:t>
            </a:r>
            <a:r>
              <a:rPr lang="zh-CN" altLang="en-US" smtClean="0"/>
              <a:t> “ ，查看输出结果顺序区别。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71600" y="2924944"/>
            <a:ext cx="5724128" cy="289310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= new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("B");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("A");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("D");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("E");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("C");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("F");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:\n"+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7544" y="1268760"/>
            <a:ext cx="7632848" cy="5139869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LinkedHashSet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 lhs = new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LinkedHashSet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("B");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("A");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("D");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("E");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("C");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("F");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LinkedHashSet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:\n"+lhs);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TreeSet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= new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TreeSet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("B");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("A");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("D");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("E");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("C");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("F");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TreeSet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:\n"+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结果对比（元素添加顺序：</a:t>
            </a:r>
            <a:r>
              <a:rPr lang="en-US" altLang="zh-CN" smtClean="0"/>
              <a:t>B</a:t>
            </a:r>
            <a:r>
              <a:rPr lang="zh-CN" altLang="en-US" smtClean="0"/>
              <a:t>、</a:t>
            </a:r>
            <a:r>
              <a:rPr lang="en-US" altLang="zh-CN" smtClean="0"/>
              <a:t>A</a:t>
            </a:r>
            <a:r>
              <a:rPr lang="zh-CN" altLang="en-US" smtClean="0"/>
              <a:t>、</a:t>
            </a:r>
            <a:r>
              <a:rPr lang="en-US" altLang="zh-CN" smtClean="0"/>
              <a:t>D</a:t>
            </a:r>
            <a:r>
              <a:rPr lang="zh-CN" altLang="en-US" smtClean="0"/>
              <a:t>、</a:t>
            </a:r>
            <a:r>
              <a:rPr lang="en-US" altLang="zh-CN" smtClean="0"/>
              <a:t>E</a:t>
            </a:r>
            <a:r>
              <a:rPr lang="zh-CN" altLang="en-US" smtClean="0"/>
              <a:t>、</a:t>
            </a:r>
            <a:r>
              <a:rPr lang="en-US" altLang="zh-CN" smtClean="0"/>
              <a:t>C</a:t>
            </a:r>
            <a:r>
              <a:rPr lang="zh-CN" altLang="en-US" smtClean="0"/>
              <a:t>、</a:t>
            </a:r>
            <a:r>
              <a:rPr lang="en-US" altLang="zh-CN" smtClean="0"/>
              <a:t>F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27584" y="1772816"/>
            <a:ext cx="7632848" cy="2000548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[D, E, F, A, B, C]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LinkedHashSet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[B, A, D, E, C, F]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TreeSet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[A, B, C, D, E, F]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集合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List</a:t>
            </a:r>
          </a:p>
          <a:p>
            <a:r>
              <a:rPr lang="en-US" altLang="zh-CN" smtClean="0"/>
              <a:t>Set</a:t>
            </a:r>
          </a:p>
          <a:p>
            <a:r>
              <a:rPr lang="en-US" altLang="zh-CN" smtClean="0"/>
              <a:t>Queue</a:t>
            </a:r>
          </a:p>
          <a:p>
            <a:r>
              <a:rPr lang="en-US" altLang="zh-CN" smtClean="0"/>
              <a:t>Map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Queue</a:t>
            </a:r>
            <a:r>
              <a:rPr lang="zh-CN" altLang="en-US" smtClean="0"/>
              <a:t>接口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java.util.Queue</a:t>
            </a:r>
          </a:p>
          <a:p>
            <a:r>
              <a:rPr lang="zh-CN" altLang="en-US" smtClean="0"/>
              <a:t>队列是一种特殊的线性表，只允许在表的前端（</a:t>
            </a:r>
            <a:r>
              <a:rPr lang="en-US" altLang="zh-CN" smtClean="0"/>
              <a:t>front</a:t>
            </a:r>
            <a:r>
              <a:rPr lang="zh-CN" altLang="en-US" smtClean="0"/>
              <a:t>，队头）进行删除操作，而在表的后端（</a:t>
            </a:r>
            <a:r>
              <a:rPr lang="en-US" altLang="zh-CN" smtClean="0"/>
              <a:t>rear</a:t>
            </a:r>
            <a:r>
              <a:rPr lang="zh-CN" altLang="en-US" smtClean="0"/>
              <a:t>，队尾）进行插入操作</a:t>
            </a:r>
            <a:endParaRPr lang="en-US" altLang="zh-CN" smtClean="0"/>
          </a:p>
          <a:p>
            <a:r>
              <a:rPr lang="zh-CN" altLang="en-US" smtClean="0"/>
              <a:t>继承了</a:t>
            </a:r>
            <a:r>
              <a:rPr lang="en-US" smtClean="0"/>
              <a:t>Collection</a:t>
            </a:r>
            <a:r>
              <a:rPr lang="zh-CN" altLang="en-US" smtClean="0"/>
              <a:t>接口</a:t>
            </a:r>
            <a:endParaRPr lang="en-US" altLang="zh-CN" smtClean="0"/>
          </a:p>
          <a:p>
            <a:r>
              <a:rPr lang="en-US" smtClean="0"/>
              <a:t>LinkedList</a:t>
            </a:r>
            <a:r>
              <a:rPr lang="zh-CN" altLang="en-US" smtClean="0"/>
              <a:t>实现了</a:t>
            </a:r>
            <a:r>
              <a:rPr lang="en-US" smtClean="0"/>
              <a:t>Queue</a:t>
            </a:r>
            <a:r>
              <a:rPr lang="zh-CN" altLang="en-US" smtClean="0"/>
              <a:t>接 口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Queue</a:t>
            </a:r>
            <a:r>
              <a:rPr lang="zh-CN" altLang="en-US" smtClean="0"/>
              <a:t>接口常用方法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add(E e): </a:t>
            </a:r>
            <a:r>
              <a:rPr lang="zh-CN" altLang="en-US" smtClean="0"/>
              <a:t>增加一个元素。成功时返回</a:t>
            </a:r>
            <a:r>
              <a:rPr lang="en-US" altLang="zh-CN" smtClean="0"/>
              <a:t>true</a:t>
            </a:r>
            <a:r>
              <a:rPr lang="zh-CN" altLang="en-US" smtClean="0"/>
              <a:t>，如果队列已满，则抛出一个</a:t>
            </a:r>
            <a:r>
              <a:rPr lang="en-US" altLang="zh-CN" smtClean="0"/>
              <a:t>IIIegaISlabEepeplian</a:t>
            </a:r>
            <a:r>
              <a:rPr lang="zh-CN" altLang="en-US" smtClean="0"/>
              <a:t>异常</a:t>
            </a:r>
            <a:endParaRPr lang="en-US" altLang="zh-CN" smtClean="0"/>
          </a:p>
          <a:p>
            <a:r>
              <a:rPr lang="en-US" altLang="zh-CN" smtClean="0"/>
              <a:t>remove(): </a:t>
            </a:r>
            <a:r>
              <a:rPr lang="zh-CN" altLang="en-US" smtClean="0"/>
              <a:t>移除并返回队列头部的元素。如果队列为空，则抛出一个</a:t>
            </a:r>
            <a:r>
              <a:rPr lang="en-US" altLang="zh-CN" smtClean="0"/>
              <a:t>NoSuchElementException</a:t>
            </a:r>
            <a:r>
              <a:rPr lang="zh-CN" altLang="en-US" smtClean="0"/>
              <a:t>异常</a:t>
            </a:r>
            <a:endParaRPr lang="en-US" altLang="zh-CN" smtClean="0"/>
          </a:p>
          <a:p>
            <a:r>
              <a:rPr lang="en-US" altLang="zh-CN" smtClean="0"/>
              <a:t>Element(): </a:t>
            </a:r>
            <a:r>
              <a:rPr lang="zh-CN" altLang="en-US" smtClean="0"/>
              <a:t>返回队列头部的元素。如果队列为空，则抛出一个</a:t>
            </a:r>
            <a:r>
              <a:rPr lang="en-US" altLang="zh-CN" smtClean="0"/>
              <a:t>NoSuchElementException</a:t>
            </a:r>
            <a:r>
              <a:rPr lang="zh-CN" altLang="en-US" smtClean="0"/>
              <a:t>异常</a:t>
            </a:r>
            <a:endParaRPr lang="en-US" altLang="zh-CN" smtClean="0"/>
          </a:p>
          <a:p>
            <a:r>
              <a:rPr lang="en-US" altLang="zh-CN" smtClean="0"/>
              <a:t>offer(E e): </a:t>
            </a:r>
            <a:r>
              <a:rPr lang="zh-CN" altLang="en-US" smtClean="0"/>
              <a:t>添加一个元素并返回</a:t>
            </a:r>
            <a:r>
              <a:rPr lang="en-US" altLang="zh-CN" smtClean="0"/>
              <a:t>true</a:t>
            </a:r>
            <a:r>
              <a:rPr lang="zh-CN" altLang="en-US" smtClean="0"/>
              <a:t>。如果队列已满，返回</a:t>
            </a:r>
            <a:r>
              <a:rPr lang="en-US" altLang="zh-CN" smtClean="0"/>
              <a:t>false</a:t>
            </a:r>
          </a:p>
          <a:p>
            <a:r>
              <a:rPr lang="en-US" altLang="zh-CN" smtClean="0"/>
              <a:t>poll(): </a:t>
            </a:r>
            <a:r>
              <a:rPr lang="zh-CN" altLang="en-US" smtClean="0"/>
              <a:t>移除并返问队列头部的元素。如果队列为空，则返回</a:t>
            </a:r>
            <a:r>
              <a:rPr lang="en-US" altLang="zh-CN" smtClean="0"/>
              <a:t>null</a:t>
            </a:r>
          </a:p>
          <a:p>
            <a:r>
              <a:rPr lang="en-US" altLang="zh-CN" smtClean="0"/>
              <a:t>peek(): </a:t>
            </a:r>
            <a:r>
              <a:rPr lang="zh-CN" altLang="en-US" smtClean="0"/>
              <a:t>返回队列头部的元素。如果队列为空，则返回</a:t>
            </a:r>
            <a:r>
              <a:rPr lang="en-US" altLang="zh-CN" smtClean="0"/>
              <a:t>null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其他方法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put(E e): </a:t>
            </a:r>
            <a:r>
              <a:rPr lang="zh-CN" altLang="en-US" smtClean="0"/>
              <a:t>添加一个元素。如果队列满，则阻塞</a:t>
            </a:r>
            <a:endParaRPr lang="en-US" altLang="zh-CN" smtClean="0"/>
          </a:p>
          <a:p>
            <a:r>
              <a:rPr lang="en-US" altLang="zh-CN" smtClean="0"/>
              <a:t>take(): </a:t>
            </a:r>
            <a:r>
              <a:rPr lang="zh-CN" altLang="en-US" smtClean="0"/>
              <a:t>移除并返回队列头部的元素。如果队列空，则阻塞</a:t>
            </a:r>
            <a:endParaRPr lang="en-US" altLang="zh-CN" smtClean="0"/>
          </a:p>
          <a:p>
            <a:r>
              <a:rPr lang="zh-CN" altLang="en-US" smtClean="0"/>
              <a:t>注：</a:t>
            </a:r>
            <a:endParaRPr lang="en-US" altLang="zh-CN" smtClean="0"/>
          </a:p>
          <a:p>
            <a:pPr lvl="1"/>
            <a:r>
              <a:rPr lang="zh-CN" altLang="en-US" smtClean="0"/>
              <a:t>由于</a:t>
            </a:r>
            <a:r>
              <a:rPr lang="en-US" altLang="zh-CN" smtClean="0"/>
              <a:t>add()</a:t>
            </a:r>
            <a:r>
              <a:rPr lang="zh-CN" altLang="en-US" smtClean="0"/>
              <a:t>和</a:t>
            </a:r>
            <a:r>
              <a:rPr lang="en-US" altLang="zh-CN" smtClean="0"/>
              <a:t>remove()</a:t>
            </a:r>
            <a:r>
              <a:rPr lang="zh-CN" altLang="en-US" smtClean="0"/>
              <a:t>方法在失败的时候会抛出异常，推荐使用</a:t>
            </a:r>
            <a:r>
              <a:rPr lang="en-US" smtClean="0"/>
              <a:t>offer()</a:t>
            </a:r>
            <a:r>
              <a:rPr lang="zh-CN" altLang="en-US" smtClean="0"/>
              <a:t>来加入元素，使用</a:t>
            </a:r>
            <a:r>
              <a:rPr lang="en-US" smtClean="0"/>
              <a:t>poll()</a:t>
            </a:r>
            <a:r>
              <a:rPr lang="zh-CN" altLang="en-US" smtClean="0"/>
              <a:t>来获取并移出元素。</a:t>
            </a:r>
            <a:endParaRPr lang="en-US" altLang="zh-CN" smtClean="0"/>
          </a:p>
          <a:p>
            <a:pPr lvl="1"/>
            <a:r>
              <a:rPr lang="en-US" smtClean="0"/>
              <a:t>LinkedList</a:t>
            </a:r>
            <a:r>
              <a:rPr lang="zh-CN" altLang="en-US" smtClean="0"/>
              <a:t>类实现了</a:t>
            </a:r>
            <a:r>
              <a:rPr lang="en-US" smtClean="0"/>
              <a:t>Queue</a:t>
            </a:r>
            <a:r>
              <a:rPr lang="zh-CN" altLang="en-US" smtClean="0"/>
              <a:t>接口，通常使用</a:t>
            </a:r>
            <a:r>
              <a:rPr lang="en-US" smtClean="0"/>
              <a:t>LinkedList</a:t>
            </a:r>
            <a:r>
              <a:rPr lang="zh-CN" altLang="en-US" smtClean="0"/>
              <a:t>代替</a:t>
            </a:r>
            <a:r>
              <a:rPr lang="en-US" smtClean="0"/>
              <a:t>Queue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　　　　　　　　　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42910" y="1107459"/>
            <a:ext cx="7715304" cy="5607689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class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TestQueue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public static void main(String[]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args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Queue&lt;String&gt; queue = new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LinkedList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queue.offer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("Hello");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queue.offer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("World!");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queue.offer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你好！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queue.size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String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str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while((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str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=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queue.poll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())!=null){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str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queue.size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}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 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集合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List</a:t>
            </a:r>
          </a:p>
          <a:p>
            <a:r>
              <a:rPr lang="en-US" altLang="zh-CN" smtClean="0"/>
              <a:t>Set</a:t>
            </a:r>
          </a:p>
          <a:p>
            <a:r>
              <a:rPr lang="en-US" altLang="zh-CN" smtClean="0"/>
              <a:t>Queue</a:t>
            </a:r>
          </a:p>
          <a:p>
            <a:r>
              <a:rPr lang="en-US" altLang="zh-CN" smtClean="0"/>
              <a:t>Map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MAP</a:t>
            </a:r>
            <a:r>
              <a:rPr lang="zh-CN" altLang="en-US" smtClean="0"/>
              <a:t>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Map</a:t>
            </a:r>
            <a:r>
              <a:rPr lang="zh-CN" altLang="en-US" smtClean="0"/>
              <a:t>介绍</a:t>
            </a:r>
            <a:endParaRPr lang="en-US" altLang="zh-CN" smtClean="0"/>
          </a:p>
          <a:p>
            <a:r>
              <a:rPr lang="zh-CN" altLang="en-US" smtClean="0"/>
              <a:t>实现</a:t>
            </a:r>
            <a:r>
              <a:rPr lang="en-US" altLang="zh-CN" smtClean="0"/>
              <a:t>Map</a:t>
            </a:r>
            <a:r>
              <a:rPr lang="zh-CN" altLang="en-US" smtClean="0"/>
              <a:t>接口的常用类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什么是集合</a:t>
            </a:r>
            <a:endParaRPr lang="zh-CN" altLang="en-US"/>
          </a:p>
        </p:txBody>
      </p:sp>
      <p:sp>
        <p:nvSpPr>
          <p:cNvPr id="1945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In Java</a:t>
            </a:r>
            <a:r>
              <a:rPr lang="zh-CN" altLang="en-US" dirty="0" smtClean="0"/>
              <a:t>：</a:t>
            </a:r>
            <a:endParaRPr lang="en-US" dirty="0" smtClean="0"/>
          </a:p>
          <a:p>
            <a:r>
              <a:rPr lang="en-US" dirty="0" smtClean="0"/>
              <a:t>Java</a:t>
            </a:r>
            <a:r>
              <a:rPr lang="zh-CN" altLang="en-US" dirty="0" smtClean="0"/>
              <a:t>提供的这一套容器类，其中基本类型是</a:t>
            </a:r>
            <a:r>
              <a:rPr lang="en-US" dirty="0" smtClean="0"/>
              <a:t>List</a:t>
            </a:r>
            <a:r>
              <a:rPr lang="zh-CN" altLang="en-US" dirty="0" smtClean="0"/>
              <a:t>、</a:t>
            </a:r>
            <a:r>
              <a:rPr lang="en-US" dirty="0" smtClean="0"/>
              <a:t>Set</a:t>
            </a:r>
            <a:r>
              <a:rPr lang="zh-CN" altLang="en-US" dirty="0" smtClean="0"/>
              <a:t>、</a:t>
            </a:r>
            <a:r>
              <a:rPr lang="en-US" dirty="0" smtClean="0"/>
              <a:t>Queue</a:t>
            </a:r>
            <a:r>
              <a:rPr lang="zh-CN" altLang="en-US" dirty="0" smtClean="0"/>
              <a:t>和</a:t>
            </a:r>
            <a:r>
              <a:rPr lang="en-US" dirty="0" smtClean="0"/>
              <a:t>Map</a:t>
            </a:r>
            <a:r>
              <a:rPr lang="zh-CN" altLang="en-US" dirty="0" smtClean="0"/>
              <a:t>，这些对象类型也称之为集合类。</a:t>
            </a:r>
            <a:endParaRPr 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Map</a:t>
            </a:r>
            <a:r>
              <a:rPr lang="zh-CN" altLang="en-US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映射（</a:t>
            </a:r>
            <a:r>
              <a:rPr lang="en-US" smtClean="0"/>
              <a:t>Map</a:t>
            </a:r>
            <a:r>
              <a:rPr lang="zh-CN" altLang="en-US" smtClean="0"/>
              <a:t>）</a:t>
            </a:r>
          </a:p>
          <a:p>
            <a:pPr lvl="1"/>
            <a:r>
              <a:rPr lang="zh-CN" altLang="en-US" smtClean="0"/>
              <a:t>对象以键－值对（</a:t>
            </a:r>
            <a:r>
              <a:rPr lang="en-US" smtClean="0"/>
              <a:t>key-value</a:t>
            </a:r>
            <a:r>
              <a:rPr lang="zh-CN" altLang="en-US" smtClean="0"/>
              <a:t>）存储</a:t>
            </a:r>
          </a:p>
          <a:p>
            <a:pPr lvl="1"/>
            <a:r>
              <a:rPr lang="en-US" smtClean="0"/>
              <a:t>key</a:t>
            </a:r>
            <a:r>
              <a:rPr lang="zh-CN" altLang="en-US" smtClean="0"/>
              <a:t>不允许有重复，</a:t>
            </a:r>
            <a:r>
              <a:rPr lang="en-US" smtClean="0"/>
              <a:t>value</a:t>
            </a:r>
            <a:r>
              <a:rPr lang="zh-CN" altLang="en-US" smtClean="0"/>
              <a:t>允许有重复</a:t>
            </a:r>
            <a:endParaRPr lang="en-US" altLang="zh-CN" smtClean="0"/>
          </a:p>
          <a:p>
            <a:r>
              <a:rPr lang="en-US" altLang="zh-CN" smtClean="0"/>
              <a:t>Map</a:t>
            </a:r>
            <a:r>
              <a:rPr lang="zh-CN" altLang="en-US" smtClean="0"/>
              <a:t>中元素，可以将</a:t>
            </a:r>
            <a:r>
              <a:rPr lang="en-US" altLang="zh-CN" smtClean="0"/>
              <a:t>key</a:t>
            </a:r>
            <a:r>
              <a:rPr lang="zh-CN" altLang="en-US" smtClean="0"/>
              <a:t>序列、</a:t>
            </a:r>
            <a:r>
              <a:rPr lang="en-US" altLang="zh-CN" smtClean="0"/>
              <a:t>value</a:t>
            </a:r>
            <a:r>
              <a:rPr lang="zh-CN" altLang="en-US" smtClean="0"/>
              <a:t>序列单独抽取出来</a:t>
            </a:r>
            <a:endParaRPr lang="en-US" altLang="zh-CN" smtClean="0"/>
          </a:p>
          <a:p>
            <a:pPr lvl="1"/>
            <a:r>
              <a:rPr lang="zh-CN" altLang="en-US" smtClean="0"/>
              <a:t>使用</a:t>
            </a:r>
            <a:r>
              <a:rPr lang="en-US" smtClean="0"/>
              <a:t>keySet()</a:t>
            </a:r>
            <a:r>
              <a:rPr lang="zh-CN" altLang="en-US" smtClean="0"/>
              <a:t>抽取</a:t>
            </a:r>
            <a:r>
              <a:rPr lang="en-US" smtClean="0"/>
              <a:t>key</a:t>
            </a:r>
            <a:r>
              <a:rPr lang="zh-CN" altLang="en-US" smtClean="0"/>
              <a:t>序列，将</a:t>
            </a:r>
            <a:r>
              <a:rPr lang="en-US" smtClean="0"/>
              <a:t>map</a:t>
            </a:r>
            <a:r>
              <a:rPr lang="zh-CN" altLang="en-US" smtClean="0"/>
              <a:t>中的所有</a:t>
            </a:r>
            <a:r>
              <a:rPr lang="en-US" smtClean="0"/>
              <a:t>keys</a:t>
            </a:r>
            <a:r>
              <a:rPr lang="zh-CN" altLang="en-US" smtClean="0"/>
              <a:t>生成一个</a:t>
            </a:r>
            <a:r>
              <a:rPr lang="en-US" smtClean="0"/>
              <a:t>Set。 </a:t>
            </a:r>
          </a:p>
          <a:p>
            <a:pPr lvl="1"/>
            <a:r>
              <a:rPr lang="zh-CN" altLang="en-US" smtClean="0"/>
              <a:t>使用</a:t>
            </a:r>
            <a:r>
              <a:rPr lang="en-US" smtClean="0"/>
              <a:t>values()</a:t>
            </a:r>
            <a:r>
              <a:rPr lang="zh-CN" altLang="en-US" smtClean="0"/>
              <a:t>抽取</a:t>
            </a:r>
            <a:r>
              <a:rPr lang="en-US" smtClean="0"/>
              <a:t>value</a:t>
            </a:r>
            <a:r>
              <a:rPr lang="zh-CN" altLang="en-US" smtClean="0"/>
              <a:t>序列，将</a:t>
            </a:r>
            <a:r>
              <a:rPr lang="en-US" smtClean="0"/>
              <a:t>map</a:t>
            </a:r>
            <a:r>
              <a:rPr lang="zh-CN" altLang="en-US" smtClean="0"/>
              <a:t>中的所有</a:t>
            </a:r>
            <a:r>
              <a:rPr lang="en-US" smtClean="0"/>
              <a:t>values</a:t>
            </a:r>
            <a:r>
              <a:rPr lang="zh-CN" altLang="en-US" smtClean="0"/>
              <a:t>生成一个</a:t>
            </a:r>
            <a:r>
              <a:rPr lang="en-US" smtClean="0"/>
              <a:t>Collection。</a:t>
            </a:r>
            <a:endParaRPr lang="zh-CN" altLang="en-US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基于哈希表的 </a:t>
            </a:r>
            <a:r>
              <a:rPr lang="en-US" altLang="zh-CN" smtClean="0"/>
              <a:t>Map </a:t>
            </a:r>
            <a:r>
              <a:rPr lang="zh-CN" altLang="en-US" smtClean="0"/>
              <a:t>接口的实现</a:t>
            </a:r>
            <a:endParaRPr lang="en-US" altLang="zh-CN" smtClean="0"/>
          </a:p>
          <a:p>
            <a:r>
              <a:rPr lang="en-US" smtClean="0"/>
              <a:t>HashMap</a:t>
            </a:r>
            <a:r>
              <a:rPr lang="zh-CN" altLang="en-US" smtClean="0"/>
              <a:t>是非线程安全的</a:t>
            </a:r>
            <a:endParaRPr lang="en-US" altLang="zh-CN" smtClean="0"/>
          </a:p>
          <a:p>
            <a:r>
              <a:rPr lang="zh-CN" altLang="en-US" smtClean="0"/>
              <a:t>常用方法：</a:t>
            </a:r>
            <a:endParaRPr lang="en-US" altLang="zh-CN" smtClean="0"/>
          </a:p>
          <a:p>
            <a:pPr lvl="1"/>
            <a:r>
              <a:rPr lang="en-US" smtClean="0"/>
              <a:t>Object put(K key,V value)</a:t>
            </a:r>
          </a:p>
          <a:p>
            <a:pPr lvl="1"/>
            <a:r>
              <a:rPr lang="en-US" smtClean="0"/>
              <a:t>Object get(Object  K)</a:t>
            </a:r>
          </a:p>
          <a:p>
            <a:pPr lvl="1"/>
            <a:r>
              <a:rPr lang="en-US" smtClean="0"/>
              <a:t>containsKey(Object  K)</a:t>
            </a:r>
          </a:p>
          <a:p>
            <a:r>
              <a:rPr lang="zh-CN" altLang="en-US" smtClean="0"/>
              <a:t>遍历</a:t>
            </a:r>
            <a:r>
              <a:rPr lang="en-US" altLang="zh-CN" smtClean="0"/>
              <a:t>HashMap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TreeMap</a:t>
            </a:r>
            <a:r>
              <a:rPr lang="zh-CN" altLang="en-US" smtClean="0"/>
              <a:t>、</a:t>
            </a:r>
            <a:r>
              <a:rPr lang="en-US" altLang="zh-CN" smtClean="0"/>
              <a:t>LinkedHashMap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TreeMap</a:t>
            </a:r>
          </a:p>
          <a:p>
            <a:pPr lvl="1"/>
            <a:r>
              <a:rPr lang="zh-CN" altLang="en-US" smtClean="0"/>
              <a:t>基于红黑树实现</a:t>
            </a:r>
            <a:endParaRPr lang="en-US" altLang="zh-CN" smtClean="0"/>
          </a:p>
          <a:p>
            <a:pPr lvl="1"/>
            <a:r>
              <a:rPr lang="zh-CN" altLang="en-US" smtClean="0"/>
              <a:t>按照元素的自然顺序排序</a:t>
            </a:r>
            <a:endParaRPr lang="en-US" altLang="zh-CN" smtClean="0"/>
          </a:p>
          <a:p>
            <a:pPr lvl="1"/>
            <a:endParaRPr lang="en-US" altLang="zh-CN" smtClean="0"/>
          </a:p>
          <a:p>
            <a:r>
              <a:rPr lang="en-US" smtClean="0"/>
              <a:t>LinkedHashMap</a:t>
            </a:r>
          </a:p>
          <a:p>
            <a:pPr lvl="1"/>
            <a:r>
              <a:rPr lang="en-US" smtClean="0"/>
              <a:t>HashMap</a:t>
            </a:r>
            <a:r>
              <a:rPr lang="zh-CN" altLang="en-US" smtClean="0"/>
              <a:t>的</a:t>
            </a:r>
            <a:r>
              <a:rPr lang="en-US" smtClean="0"/>
              <a:t>ordered</a:t>
            </a:r>
            <a:r>
              <a:rPr lang="zh-CN" altLang="en-US" smtClean="0"/>
              <a:t>版本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容器概述</a:t>
            </a:r>
            <a:endParaRPr lang="en-US" altLang="zh-CN" smtClean="0"/>
          </a:p>
          <a:p>
            <a:r>
              <a:rPr lang="zh-CN" altLang="en-US" smtClean="0"/>
              <a:t>集合（</a:t>
            </a:r>
            <a:r>
              <a:rPr lang="en-US" altLang="zh-CN" smtClean="0"/>
              <a:t>List</a:t>
            </a:r>
            <a:r>
              <a:rPr lang="zh-CN" altLang="en-US" smtClean="0"/>
              <a:t>、</a:t>
            </a:r>
            <a:r>
              <a:rPr lang="en-US" altLang="zh-CN" smtClean="0"/>
              <a:t>Set</a:t>
            </a:r>
            <a:r>
              <a:rPr lang="zh-CN" altLang="en-US" smtClean="0"/>
              <a:t>、</a:t>
            </a:r>
            <a:r>
              <a:rPr lang="en-US" altLang="zh-CN" smtClean="0"/>
              <a:t>Queue</a:t>
            </a:r>
            <a:r>
              <a:rPr lang="zh-CN" altLang="en-US" smtClean="0"/>
              <a:t>、</a:t>
            </a:r>
            <a:r>
              <a:rPr lang="en-US" altLang="zh-CN" smtClean="0"/>
              <a:t>Map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迭代器</a:t>
            </a:r>
            <a:endParaRPr lang="en-US" altLang="zh-CN" smtClean="0"/>
          </a:p>
          <a:p>
            <a:r>
              <a:rPr lang="zh-CN" altLang="en-US" smtClean="0"/>
              <a:t>泛型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迭代器（</a:t>
            </a:r>
            <a:r>
              <a:rPr lang="en-US" altLang="zh-CN" smtClean="0"/>
              <a:t>Iterator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Iterator</a:t>
            </a:r>
            <a:r>
              <a:rPr lang="zh-CN" altLang="en-US" dirty="0" smtClean="0"/>
              <a:t>：“轻量级”对象</a:t>
            </a:r>
            <a:endParaRPr lang="en-US" altLang="zh-CN" dirty="0" smtClean="0"/>
          </a:p>
          <a:p>
            <a:r>
              <a:rPr lang="en-US" dirty="0" smtClean="0"/>
              <a:t>iterator()</a:t>
            </a:r>
            <a:r>
              <a:rPr lang="zh-CN" altLang="en-US" dirty="0" smtClean="0"/>
              <a:t>方法是</a:t>
            </a:r>
            <a:r>
              <a:rPr lang="en-US" dirty="0" err="1" smtClean="0"/>
              <a:t>java.lang.Iterable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,</a:t>
            </a:r>
            <a:r>
              <a:rPr lang="zh-CN" altLang="en-US" dirty="0" smtClean="0"/>
              <a:t>被</a:t>
            </a:r>
            <a:r>
              <a:rPr lang="en-US" dirty="0" smtClean="0"/>
              <a:t>Collection</a:t>
            </a:r>
            <a:r>
              <a:rPr lang="zh-CN" altLang="en-US" dirty="0" smtClean="0"/>
              <a:t>继承。</a:t>
            </a:r>
            <a:endParaRPr lang="en-US" altLang="zh-CN" dirty="0" smtClean="0"/>
          </a:p>
          <a:p>
            <a:r>
              <a:rPr lang="zh-CN" altLang="en-US" dirty="0" smtClean="0"/>
              <a:t>主要功能：用于对容器的遍历</a:t>
            </a:r>
            <a:endParaRPr lang="en-US" altLang="zh-CN" dirty="0" smtClean="0"/>
          </a:p>
          <a:p>
            <a:r>
              <a:rPr lang="zh-CN" altLang="en-US" dirty="0" smtClean="0"/>
              <a:t>主要方法</a:t>
            </a:r>
            <a:endParaRPr lang="en-US" altLang="zh-CN" dirty="0" smtClean="0"/>
          </a:p>
          <a:p>
            <a:pPr lvl="1"/>
            <a:r>
              <a:rPr lang="en-US" dirty="0" smtClean="0"/>
              <a:t>Boolean </a:t>
            </a:r>
            <a:r>
              <a:rPr lang="en-US" dirty="0" err="1" smtClean="0"/>
              <a:t>hasNext</a:t>
            </a:r>
            <a:r>
              <a:rPr lang="en-US" dirty="0" smtClean="0"/>
              <a:t>():</a:t>
            </a:r>
            <a:r>
              <a:rPr lang="zh-CN" altLang="en-US" dirty="0" smtClean="0"/>
              <a:t>判断是否有可以元素继续迭代</a:t>
            </a:r>
            <a:endParaRPr lang="en-US" altLang="zh-CN" dirty="0" smtClean="0"/>
          </a:p>
          <a:p>
            <a:pPr lvl="1"/>
            <a:r>
              <a:rPr lang="en-US" dirty="0" smtClean="0"/>
              <a:t>Object next()</a:t>
            </a:r>
            <a:r>
              <a:rPr lang="zh-CN" altLang="en-US" dirty="0" smtClean="0"/>
              <a:t>：返回迭代的下一个元素</a:t>
            </a:r>
            <a:endParaRPr lang="en-US" altLang="zh-CN" dirty="0" smtClean="0"/>
          </a:p>
          <a:p>
            <a:pPr lvl="1"/>
            <a:r>
              <a:rPr lang="en-US" dirty="0" smtClean="0"/>
              <a:t>void remove()</a:t>
            </a:r>
            <a:r>
              <a:rPr lang="zh-CN" altLang="en-US" dirty="0" smtClean="0"/>
              <a:t>：从迭代器指向的集合中移除迭代器返回的最后一个元素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迭代器（</a:t>
            </a:r>
            <a:r>
              <a:rPr lang="en-US" altLang="zh-CN" smtClean="0"/>
              <a:t>Iterator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442145" y="1442852"/>
            <a:ext cx="8229600" cy="44012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Set&lt;String&gt;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HashSet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&lt;String&gt;();</a:t>
            </a:r>
          </a:p>
          <a:p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"LL"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"VV"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"WW"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Iterator&lt;String&gt;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it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.iterator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it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()){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String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it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"WW"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</a:p>
          <a:p>
            <a:r>
              <a:rPr lang="en-US" altLang="zh-CN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it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2A00FF"/>
                </a:solidFill>
                <a:latin typeface="Consolas" panose="020B0609020204030204" pitchFamily="49" charset="0"/>
              </a:rPr>
              <a:t>ww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迭代器（</a:t>
            </a:r>
            <a:r>
              <a:rPr lang="en-US" altLang="zh-CN" smtClean="0"/>
              <a:t>Iterator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7200" y="1417182"/>
            <a:ext cx="8229600" cy="47089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Map&lt;Integer, String&gt; </a:t>
            </a:r>
            <a:r>
              <a:rPr lang="en-US" altLang="zh-CN" dirty="0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map</a:t>
            </a:r>
            <a:r>
              <a:rPr lang="en-US" altLang="zh-CN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HashMap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&lt;&gt;();</a:t>
            </a:r>
          </a:p>
          <a:p>
            <a:r>
              <a:rPr lang="en-US" altLang="zh-CN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map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.put</a:t>
            </a:r>
            <a:r>
              <a:rPr lang="en-US" altLang="zh-CN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(1, </a:t>
            </a:r>
            <a:r>
              <a:rPr lang="en-US" altLang="zh-CN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"LL"</a:t>
            </a:r>
            <a:r>
              <a:rPr lang="en-US" altLang="zh-CN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map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.put</a:t>
            </a:r>
            <a:r>
              <a:rPr lang="en-US" altLang="zh-CN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(2, </a:t>
            </a:r>
            <a:r>
              <a:rPr lang="en-US" altLang="zh-CN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"LW"</a:t>
            </a:r>
            <a:r>
              <a:rPr lang="en-US" altLang="zh-CN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map.remove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Iterator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it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map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.entrySet</a:t>
            </a:r>
            <a:r>
              <a:rPr lang="en-US" altLang="zh-CN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().iterator();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it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()){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Map.Entry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(Entry)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it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().equals(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"LL"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</a:p>
          <a:p>
            <a:r>
              <a:rPr lang="en-US" altLang="zh-CN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//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it.remove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"PP"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zh-CN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.getKey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zh-CN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map</a:t>
            </a:r>
            <a:r>
              <a:rPr lang="en-US" altLang="zh-CN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228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容器概述</a:t>
            </a:r>
            <a:endParaRPr lang="en-US" altLang="zh-CN" smtClean="0"/>
          </a:p>
          <a:p>
            <a:r>
              <a:rPr lang="zh-CN" altLang="en-US" smtClean="0"/>
              <a:t>集合</a:t>
            </a:r>
            <a:endParaRPr lang="en-US" altLang="zh-CN" smtClean="0"/>
          </a:p>
          <a:p>
            <a:r>
              <a:rPr lang="zh-CN" altLang="en-US" smtClean="0"/>
              <a:t>迭代器</a:t>
            </a:r>
            <a:endParaRPr lang="en-US" altLang="zh-CN" smtClean="0"/>
          </a:p>
          <a:p>
            <a:r>
              <a:rPr lang="zh-CN" altLang="en-US" smtClean="0"/>
              <a:t>泛型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泛型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重写</a:t>
            </a:r>
            <a:r>
              <a:rPr lang="en-US" altLang="zh-CN" smtClean="0"/>
              <a:t>hashCode</a:t>
            </a:r>
            <a:r>
              <a:rPr lang="zh-CN" altLang="en-US" smtClean="0"/>
              <a:t>和</a:t>
            </a:r>
            <a:r>
              <a:rPr lang="en-US" altLang="zh-CN" smtClean="0"/>
              <a:t>equals</a:t>
            </a:r>
            <a:r>
              <a:rPr lang="zh-CN" altLang="en-US" smtClean="0"/>
              <a:t>方法</a:t>
            </a:r>
            <a:endParaRPr lang="en-US" altLang="zh-CN" smtClean="0"/>
          </a:p>
          <a:p>
            <a:r>
              <a:rPr lang="zh-CN" altLang="en-US" smtClean="0"/>
              <a:t>泛型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</a:t>
            </a:r>
            <a:r>
              <a:rPr lang="zh-CN" altLang="en-US" smtClean="0"/>
              <a:t>算法</a:t>
            </a:r>
            <a:endParaRPr lang="zh-CN" altLang="en-US" dirty="0"/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4076075"/>
              </p:ext>
            </p:extLst>
          </p:nvPr>
        </p:nvGraphicFramePr>
        <p:xfrm>
          <a:off x="609600" y="1285860"/>
          <a:ext cx="7772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4030133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键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哈希算法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哈希码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Alex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A(1)+L(12)+E(5)+X(24)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=42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Bob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B(2)+O(15)+B(2)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=19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Dirk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D(4)+I(9)+R(18)+K(11)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=42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Fred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F(6)+R(18)+E(5)+(D)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=33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85800" y="4359260"/>
            <a:ext cx="144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哈希桶</a:t>
            </a:r>
          </a:p>
        </p:txBody>
      </p:sp>
      <p:sp>
        <p:nvSpPr>
          <p:cNvPr id="7" name="矩形 6"/>
          <p:cNvSpPr/>
          <p:nvPr/>
        </p:nvSpPr>
        <p:spPr>
          <a:xfrm>
            <a:off x="2743200" y="4359260"/>
            <a:ext cx="495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19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29000" y="435926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67200" y="4359260"/>
            <a:ext cx="4762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33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05400" y="435926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72200" y="4359260"/>
            <a:ext cx="560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42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86600" y="435926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01000" y="435926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2514600" y="5130785"/>
            <a:ext cx="144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“</a:t>
            </a:r>
            <a:r>
              <a:rPr lang="en-US" altLang="zh-CN" sz="2800"/>
              <a:t>Bob</a:t>
            </a:r>
            <a:r>
              <a:rPr lang="zh-CN" altLang="en-US" sz="2800"/>
              <a:t>”</a:t>
            </a:r>
          </a:p>
        </p:txBody>
      </p:sp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4267200" y="5121260"/>
            <a:ext cx="144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/>
              <a:t>“</a:t>
            </a:r>
            <a:r>
              <a:rPr lang="en-US" altLang="zh-CN" sz="2800" dirty="0"/>
              <a:t>Fred</a:t>
            </a:r>
            <a:r>
              <a:rPr lang="zh-CN" altLang="en-US" sz="2800" dirty="0"/>
              <a:t>”</a:t>
            </a:r>
          </a:p>
        </p:txBody>
      </p: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6172200" y="5121260"/>
            <a:ext cx="14478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“</a:t>
            </a:r>
            <a:r>
              <a:rPr lang="en-US" altLang="zh-CN" sz="2800"/>
              <a:t>Alex</a:t>
            </a:r>
            <a:r>
              <a:rPr lang="zh-CN" altLang="en-US" sz="2800"/>
              <a:t>”</a:t>
            </a:r>
            <a:endParaRPr lang="en-US" altLang="zh-CN" sz="2800"/>
          </a:p>
          <a:p>
            <a:r>
              <a:rPr lang="zh-CN" altLang="en-US" sz="2800"/>
              <a:t>“</a:t>
            </a:r>
            <a:r>
              <a:rPr lang="en-US" altLang="zh-CN" sz="2800"/>
              <a:t>Dirk</a:t>
            </a:r>
            <a:r>
              <a:rPr lang="zh-CN" altLang="en-US" sz="2800"/>
              <a:t>”</a:t>
            </a:r>
          </a:p>
        </p:txBody>
      </p:sp>
      <p:cxnSp>
        <p:nvCxnSpPr>
          <p:cNvPr id="17" name="直接箭头连接符 16"/>
          <p:cNvCxnSpPr>
            <a:stCxn id="7" idx="2"/>
            <a:endCxn id="14" idx="0"/>
          </p:cNvCxnSpPr>
          <p:nvPr/>
        </p:nvCxnSpPr>
        <p:spPr>
          <a:xfrm>
            <a:off x="2990850" y="4816460"/>
            <a:ext cx="247650" cy="3143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2"/>
            <a:endCxn id="15" idx="0"/>
          </p:cNvCxnSpPr>
          <p:nvPr/>
        </p:nvCxnSpPr>
        <p:spPr>
          <a:xfrm>
            <a:off x="4505325" y="4816460"/>
            <a:ext cx="485775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2"/>
            <a:endCxn id="16" idx="0"/>
          </p:cNvCxnSpPr>
          <p:nvPr/>
        </p:nvCxnSpPr>
        <p:spPr>
          <a:xfrm>
            <a:off x="6452220" y="4816460"/>
            <a:ext cx="44388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</a:t>
            </a:r>
            <a:r>
              <a:rPr lang="zh-CN" altLang="en-US" smtClean="0"/>
              <a:t>的</a:t>
            </a:r>
            <a:r>
              <a:rPr lang="en-US" smtClean="0"/>
              <a:t>Collection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1214438"/>
            <a:ext cx="9144000" cy="5429250"/>
            <a:chOff x="0" y="0"/>
            <a:chExt cx="9144001" cy="5473548"/>
          </a:xfrm>
        </p:grpSpPr>
        <p:sp>
          <p:nvSpPr>
            <p:cNvPr id="20485" name="Oval 3"/>
            <p:cNvSpPr>
              <a:spLocks noChangeArrowheads="1"/>
            </p:cNvSpPr>
            <p:nvPr/>
          </p:nvSpPr>
          <p:spPr bwMode="auto">
            <a:xfrm>
              <a:off x="2752724" y="4597247"/>
              <a:ext cx="1519237" cy="406400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itchFamily="34" charset="0"/>
                <a:buNone/>
              </a:pPr>
              <a:r>
                <a:rPr lang="zh-CN" altLang="en-US" sz="1400">
                  <a:ea typeface="宋体" pitchFamily="2" charset="-122"/>
                </a:rPr>
                <a:t>接口</a:t>
              </a:r>
            </a:p>
          </p:txBody>
        </p:sp>
        <p:sp>
          <p:nvSpPr>
            <p:cNvPr id="20486" name="Rectangle 5"/>
            <p:cNvSpPr>
              <a:spLocks noChangeArrowheads="1"/>
            </p:cNvSpPr>
            <p:nvPr/>
          </p:nvSpPr>
          <p:spPr bwMode="auto">
            <a:xfrm>
              <a:off x="2752724" y="5156048"/>
              <a:ext cx="1676400" cy="317500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itchFamily="34" charset="0"/>
                <a:buNone/>
              </a:pPr>
              <a:r>
                <a:rPr lang="zh-CN" altLang="en-US" sz="1400">
                  <a:ea typeface="宋体" pitchFamily="2" charset="-122"/>
                </a:rPr>
                <a:t>具体类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487" name="Oval 6"/>
            <p:cNvSpPr>
              <a:spLocks noChangeArrowheads="1"/>
            </p:cNvSpPr>
            <p:nvPr/>
          </p:nvSpPr>
          <p:spPr bwMode="auto">
            <a:xfrm>
              <a:off x="1611313" y="954087"/>
              <a:ext cx="1524000" cy="493713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itchFamily="34" charset="0"/>
                <a:buNone/>
              </a:pPr>
              <a:r>
                <a:rPr lang="en-US" dirty="0">
                  <a:ea typeface="宋体" pitchFamily="2" charset="-122"/>
                </a:rPr>
                <a:t>Set</a:t>
              </a:r>
            </a:p>
          </p:txBody>
        </p:sp>
        <p:sp>
          <p:nvSpPr>
            <p:cNvPr id="20488" name="Oval 7"/>
            <p:cNvSpPr>
              <a:spLocks noChangeArrowheads="1"/>
            </p:cNvSpPr>
            <p:nvPr/>
          </p:nvSpPr>
          <p:spPr bwMode="auto">
            <a:xfrm>
              <a:off x="3429000" y="0"/>
              <a:ext cx="2667000" cy="493713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itchFamily="34" charset="0"/>
                <a:buNone/>
              </a:pPr>
              <a:r>
                <a:rPr lang="en-US">
                  <a:ea typeface="宋体" pitchFamily="2" charset="-122"/>
                </a:rPr>
                <a:t>Collection</a:t>
              </a:r>
            </a:p>
          </p:txBody>
        </p:sp>
        <p:sp>
          <p:nvSpPr>
            <p:cNvPr id="20489" name="Oval 8"/>
            <p:cNvSpPr>
              <a:spLocks noChangeArrowheads="1"/>
            </p:cNvSpPr>
            <p:nvPr/>
          </p:nvSpPr>
          <p:spPr bwMode="auto">
            <a:xfrm>
              <a:off x="4572000" y="1182687"/>
              <a:ext cx="1828800" cy="493713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itchFamily="34" charset="0"/>
                <a:buNone/>
              </a:pPr>
              <a:r>
                <a:rPr lang="en-US" dirty="0">
                  <a:ea typeface="宋体" pitchFamily="2" charset="-122"/>
                </a:rPr>
                <a:t>List</a:t>
              </a:r>
            </a:p>
          </p:txBody>
        </p:sp>
        <p:sp>
          <p:nvSpPr>
            <p:cNvPr id="20490" name="Oval 12"/>
            <p:cNvSpPr>
              <a:spLocks noChangeArrowheads="1"/>
            </p:cNvSpPr>
            <p:nvPr/>
          </p:nvSpPr>
          <p:spPr bwMode="auto">
            <a:xfrm>
              <a:off x="239713" y="1879600"/>
              <a:ext cx="2260585" cy="406400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itchFamily="34" charset="0"/>
                <a:buNone/>
              </a:pPr>
              <a:r>
                <a:rPr lang="en-US">
                  <a:ea typeface="宋体" pitchFamily="2" charset="-122"/>
                </a:rPr>
                <a:t>SortedSet</a:t>
              </a:r>
            </a:p>
          </p:txBody>
        </p:sp>
        <p:sp>
          <p:nvSpPr>
            <p:cNvPr id="20491" name="Rectangle 13"/>
            <p:cNvSpPr>
              <a:spLocks noChangeArrowheads="1"/>
            </p:cNvSpPr>
            <p:nvPr/>
          </p:nvSpPr>
          <p:spPr bwMode="auto">
            <a:xfrm>
              <a:off x="315913" y="3887787"/>
              <a:ext cx="1589087" cy="379413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itchFamily="34" charset="0"/>
                <a:buNone/>
              </a:pPr>
              <a:r>
                <a:rPr lang="en-US" dirty="0" err="1">
                  <a:ea typeface="宋体" pitchFamily="2" charset="-122"/>
                </a:rPr>
                <a:t>TreeSet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492" name="Rectangle 14"/>
            <p:cNvSpPr>
              <a:spLocks noChangeArrowheads="1"/>
            </p:cNvSpPr>
            <p:nvPr/>
          </p:nvSpPr>
          <p:spPr bwMode="auto">
            <a:xfrm>
              <a:off x="2449513" y="1982786"/>
              <a:ext cx="1693859" cy="403372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itchFamily="34" charset="0"/>
                <a:buNone/>
              </a:pPr>
              <a:r>
                <a:rPr lang="en-US" dirty="0" err="1">
                  <a:ea typeface="宋体" pitchFamily="2" charset="-122"/>
                </a:rPr>
                <a:t>HashSet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493" name="Rectangle 15"/>
            <p:cNvSpPr>
              <a:spLocks noChangeArrowheads="1"/>
            </p:cNvSpPr>
            <p:nvPr/>
          </p:nvSpPr>
          <p:spPr bwMode="auto">
            <a:xfrm>
              <a:off x="5334000" y="3236912"/>
              <a:ext cx="1219200" cy="344488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itchFamily="34" charset="0"/>
                <a:buNone/>
              </a:pPr>
              <a:r>
                <a:rPr lang="en-US" dirty="0">
                  <a:ea typeface="宋体" pitchFamily="2" charset="-122"/>
                </a:rPr>
                <a:t>Vector</a:t>
              </a:r>
            </a:p>
          </p:txBody>
        </p:sp>
        <p:sp>
          <p:nvSpPr>
            <p:cNvPr id="20494" name="Rectangle 17"/>
            <p:cNvSpPr>
              <a:spLocks noChangeArrowheads="1"/>
            </p:cNvSpPr>
            <p:nvPr/>
          </p:nvSpPr>
          <p:spPr bwMode="auto">
            <a:xfrm>
              <a:off x="6172200" y="2551113"/>
              <a:ext cx="1757387" cy="344487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itchFamily="34" charset="0"/>
                <a:buNone/>
              </a:pPr>
              <a:r>
                <a:rPr lang="en-US" dirty="0" err="1">
                  <a:ea typeface="宋体" pitchFamily="2" charset="-122"/>
                </a:rPr>
                <a:t>LinkedList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495" name="Line 18"/>
            <p:cNvSpPr>
              <a:spLocks noChangeShapeType="1"/>
            </p:cNvSpPr>
            <p:nvPr/>
          </p:nvSpPr>
          <p:spPr bwMode="auto">
            <a:xfrm flipV="1">
              <a:off x="1524001" y="1447799"/>
              <a:ext cx="533400" cy="380999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6" name="Line 19"/>
            <p:cNvSpPr>
              <a:spLocks noChangeShapeType="1"/>
            </p:cNvSpPr>
            <p:nvPr/>
          </p:nvSpPr>
          <p:spPr bwMode="auto">
            <a:xfrm flipV="1">
              <a:off x="2590801" y="457200"/>
              <a:ext cx="1524000" cy="457199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7" name="Line 20"/>
            <p:cNvSpPr>
              <a:spLocks noChangeShapeType="1"/>
            </p:cNvSpPr>
            <p:nvPr/>
          </p:nvSpPr>
          <p:spPr bwMode="auto">
            <a:xfrm flipH="1" flipV="1">
              <a:off x="4953000" y="533399"/>
              <a:ext cx="457200" cy="609599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8" name="Line 21"/>
            <p:cNvSpPr>
              <a:spLocks noChangeShapeType="1"/>
            </p:cNvSpPr>
            <p:nvPr/>
          </p:nvSpPr>
          <p:spPr bwMode="auto">
            <a:xfrm flipV="1">
              <a:off x="1295400" y="2362200"/>
              <a:ext cx="45719" cy="45720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9" name="Line 22"/>
            <p:cNvSpPr>
              <a:spLocks noChangeShapeType="1"/>
            </p:cNvSpPr>
            <p:nvPr/>
          </p:nvSpPr>
          <p:spPr bwMode="auto">
            <a:xfrm flipH="1" flipV="1">
              <a:off x="2667000" y="1447800"/>
              <a:ext cx="533400" cy="45720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0" name="Line 26"/>
            <p:cNvSpPr>
              <a:spLocks noChangeShapeType="1"/>
            </p:cNvSpPr>
            <p:nvPr/>
          </p:nvSpPr>
          <p:spPr bwMode="auto">
            <a:xfrm>
              <a:off x="214282" y="4748213"/>
              <a:ext cx="914400" cy="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1" name="Line 27"/>
            <p:cNvSpPr>
              <a:spLocks noChangeShapeType="1"/>
            </p:cNvSpPr>
            <p:nvPr/>
          </p:nvSpPr>
          <p:spPr bwMode="auto">
            <a:xfrm>
              <a:off x="214282" y="5129213"/>
              <a:ext cx="914400" cy="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2" name="Text Box 28"/>
            <p:cNvSpPr txBox="1">
              <a:spLocks noChangeArrowheads="1"/>
            </p:cNvSpPr>
            <p:nvPr/>
          </p:nvSpPr>
          <p:spPr bwMode="auto">
            <a:xfrm>
              <a:off x="1133443" y="4595813"/>
              <a:ext cx="12192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750888" indent="-285750">
                <a:spcBef>
                  <a:spcPct val="50000"/>
                </a:spcBef>
                <a:spcAft>
                  <a:spcPct val="15000"/>
                </a:spcAft>
                <a:buClr>
                  <a:schemeClr val="accent2"/>
                </a:buClr>
                <a:buFont typeface="Arial" pitchFamily="34" charset="0"/>
                <a:buNone/>
              </a:pPr>
              <a:r>
                <a:rPr lang="zh-CN" altLang="en-US">
                  <a:ea typeface="宋体" pitchFamily="2" charset="-122"/>
                </a:rPr>
                <a:t>继承</a:t>
              </a:r>
            </a:p>
          </p:txBody>
        </p:sp>
        <p:sp>
          <p:nvSpPr>
            <p:cNvPr id="20503" name="Text Box 29"/>
            <p:cNvSpPr txBox="1">
              <a:spLocks noChangeArrowheads="1"/>
            </p:cNvSpPr>
            <p:nvPr/>
          </p:nvSpPr>
          <p:spPr bwMode="auto">
            <a:xfrm>
              <a:off x="1133443" y="4900613"/>
              <a:ext cx="12192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750888" indent="-285750">
                <a:spcBef>
                  <a:spcPct val="50000"/>
                </a:spcBef>
                <a:spcAft>
                  <a:spcPct val="15000"/>
                </a:spcAft>
                <a:buClr>
                  <a:schemeClr val="accent2"/>
                </a:buClr>
                <a:buFont typeface="Arial" pitchFamily="34" charset="0"/>
                <a:buNone/>
              </a:pPr>
              <a:r>
                <a:rPr lang="zh-CN" altLang="en-US">
                  <a:ea typeface="宋体" pitchFamily="2" charset="-122"/>
                </a:rPr>
                <a:t>实现</a:t>
              </a:r>
            </a:p>
          </p:txBody>
        </p:sp>
        <p:sp>
          <p:nvSpPr>
            <p:cNvPr id="20504" name="Line 30"/>
            <p:cNvSpPr>
              <a:spLocks noChangeShapeType="1"/>
            </p:cNvSpPr>
            <p:nvPr/>
          </p:nvSpPr>
          <p:spPr bwMode="auto">
            <a:xfrm flipV="1">
              <a:off x="1143001" y="3352796"/>
              <a:ext cx="152398" cy="457204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5" name="Line 33"/>
            <p:cNvSpPr>
              <a:spLocks noChangeShapeType="1"/>
            </p:cNvSpPr>
            <p:nvPr/>
          </p:nvSpPr>
          <p:spPr bwMode="auto">
            <a:xfrm flipH="1" flipV="1">
              <a:off x="5715000" y="1752600"/>
              <a:ext cx="228600" cy="14478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6" name="Rectangle 15"/>
            <p:cNvSpPr>
              <a:spLocks noChangeArrowheads="1"/>
            </p:cNvSpPr>
            <p:nvPr/>
          </p:nvSpPr>
          <p:spPr bwMode="auto">
            <a:xfrm>
              <a:off x="4267200" y="2474912"/>
              <a:ext cx="1590684" cy="344488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itchFamily="34" charset="0"/>
                <a:buNone/>
              </a:pPr>
              <a:r>
                <a:rPr lang="en-US" dirty="0" err="1">
                  <a:ea typeface="宋体" pitchFamily="2" charset="-122"/>
                </a:rPr>
                <a:t>ArrayList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507" name="Oval 8"/>
            <p:cNvSpPr>
              <a:spLocks noChangeArrowheads="1"/>
            </p:cNvSpPr>
            <p:nvPr/>
          </p:nvSpPr>
          <p:spPr bwMode="auto">
            <a:xfrm>
              <a:off x="6643703" y="1142708"/>
              <a:ext cx="2000264" cy="567217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itchFamily="34" charset="0"/>
                <a:buNone/>
              </a:pPr>
              <a:r>
                <a:rPr lang="en-US" dirty="0">
                  <a:ea typeface="宋体" pitchFamily="2" charset="-122"/>
                </a:rPr>
                <a:t>Queue</a:t>
              </a:r>
            </a:p>
          </p:txBody>
        </p:sp>
        <p:sp>
          <p:nvSpPr>
            <p:cNvPr id="20508" name="Line 20"/>
            <p:cNvSpPr>
              <a:spLocks noChangeShapeType="1"/>
            </p:cNvSpPr>
            <p:nvPr/>
          </p:nvSpPr>
          <p:spPr bwMode="auto">
            <a:xfrm flipH="1" flipV="1">
              <a:off x="5334000" y="457200"/>
              <a:ext cx="2514600" cy="68580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9" name="Rectangle 13"/>
            <p:cNvSpPr>
              <a:spLocks noChangeArrowheads="1"/>
            </p:cNvSpPr>
            <p:nvPr/>
          </p:nvSpPr>
          <p:spPr bwMode="auto">
            <a:xfrm>
              <a:off x="2438400" y="3276600"/>
              <a:ext cx="2438400" cy="369332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itchFamily="34" charset="0"/>
                <a:buNone/>
              </a:pPr>
              <a:r>
                <a:rPr lang="en-US" dirty="0" err="1">
                  <a:ea typeface="宋体" pitchFamily="2" charset="-122"/>
                </a:rPr>
                <a:t>LinkedHashSet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510" name="Line 22"/>
            <p:cNvSpPr>
              <a:spLocks noChangeShapeType="1"/>
            </p:cNvSpPr>
            <p:nvPr/>
          </p:nvSpPr>
          <p:spPr bwMode="auto">
            <a:xfrm flipH="1" flipV="1">
              <a:off x="3200400" y="2362200"/>
              <a:ext cx="381000" cy="83820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1" name="Oval 12"/>
            <p:cNvSpPr>
              <a:spLocks noChangeArrowheads="1"/>
            </p:cNvSpPr>
            <p:nvPr/>
          </p:nvSpPr>
          <p:spPr bwMode="auto">
            <a:xfrm>
              <a:off x="0" y="2870200"/>
              <a:ext cx="2928926" cy="406400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itchFamily="34" charset="0"/>
                <a:buNone/>
              </a:pPr>
              <a:r>
                <a:rPr lang="en-US" dirty="0" err="1">
                  <a:ea typeface="宋体" pitchFamily="2" charset="-122"/>
                </a:rPr>
                <a:t>NavigableSet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512" name="Line 33"/>
            <p:cNvSpPr>
              <a:spLocks noChangeShapeType="1"/>
            </p:cNvSpPr>
            <p:nvPr/>
          </p:nvSpPr>
          <p:spPr bwMode="auto">
            <a:xfrm flipH="1" flipV="1">
              <a:off x="5943600" y="1676400"/>
              <a:ext cx="914400" cy="8382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3" name="Line 33"/>
            <p:cNvSpPr>
              <a:spLocks noChangeShapeType="1"/>
            </p:cNvSpPr>
            <p:nvPr/>
          </p:nvSpPr>
          <p:spPr bwMode="auto">
            <a:xfrm flipV="1">
              <a:off x="5105400" y="1752600"/>
              <a:ext cx="152400" cy="6858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4" name="Line 33"/>
            <p:cNvSpPr>
              <a:spLocks noChangeShapeType="1"/>
            </p:cNvSpPr>
            <p:nvPr/>
          </p:nvSpPr>
          <p:spPr bwMode="auto">
            <a:xfrm flipV="1">
              <a:off x="6934200" y="1752600"/>
              <a:ext cx="990600" cy="7620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5" name="Rectangle 17"/>
            <p:cNvSpPr>
              <a:spLocks noChangeArrowheads="1"/>
            </p:cNvSpPr>
            <p:nvPr/>
          </p:nvSpPr>
          <p:spPr bwMode="auto">
            <a:xfrm>
              <a:off x="7010400" y="3236913"/>
              <a:ext cx="2133601" cy="344487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itchFamily="34" charset="0"/>
                <a:buNone/>
              </a:pPr>
              <a:r>
                <a:rPr lang="en-US" dirty="0" err="1">
                  <a:ea typeface="宋体" pitchFamily="2" charset="-122"/>
                </a:rPr>
                <a:t>PriorityQueue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516" name="Line 33"/>
            <p:cNvSpPr>
              <a:spLocks noChangeShapeType="1"/>
            </p:cNvSpPr>
            <p:nvPr/>
          </p:nvSpPr>
          <p:spPr bwMode="auto">
            <a:xfrm flipH="1" flipV="1">
              <a:off x="8077200" y="1752600"/>
              <a:ext cx="152400" cy="14478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</a:t>
            </a:r>
            <a:r>
              <a:rPr lang="zh-CN" altLang="en-US" smtClean="0"/>
              <a:t>算法</a:t>
            </a: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83568" y="1124744"/>
            <a:ext cx="8064896" cy="486902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/>
              <a:t>class Cat{ </a:t>
            </a:r>
          </a:p>
          <a:p>
            <a:r>
              <a:rPr lang="en-US" altLang="zh-CN"/>
              <a:t>  private String name;</a:t>
            </a:r>
          </a:p>
          <a:p>
            <a:r>
              <a:rPr lang="en-US" altLang="zh-CN"/>
              <a:t>  public Cat(String name){</a:t>
            </a:r>
          </a:p>
          <a:p>
            <a:r>
              <a:rPr lang="en-US" altLang="zh-CN"/>
              <a:t>    this.name=name;   }</a:t>
            </a:r>
          </a:p>
          <a:p>
            <a:r>
              <a:rPr lang="en-US" altLang="zh-CN"/>
              <a:t>  public boolean equals(Object o){</a:t>
            </a:r>
          </a:p>
          <a:p>
            <a:r>
              <a:rPr lang="en-US" altLang="zh-CN"/>
              <a:t>     if(o instanceof  Cat   &amp;&amp; (Cat)o.getName().equals(this.getName())){</a:t>
            </a:r>
          </a:p>
          <a:p>
            <a:r>
              <a:rPr lang="en-US" altLang="zh-CN"/>
              <a:t>            return true;</a:t>
            </a:r>
          </a:p>
          <a:p>
            <a:r>
              <a:rPr lang="en-US" altLang="zh-CN"/>
              <a:t>      }else{</a:t>
            </a:r>
          </a:p>
          <a:p>
            <a:r>
              <a:rPr lang="en-US" altLang="zh-CN"/>
              <a:t>        return false;</a:t>
            </a:r>
          </a:p>
          <a:p>
            <a:r>
              <a:rPr lang="en-US" altLang="zh-CN"/>
              <a:t>      }</a:t>
            </a:r>
          </a:p>
          <a:p>
            <a:r>
              <a:rPr lang="en-US" altLang="zh-CN"/>
              <a:t>  }</a:t>
            </a:r>
          </a:p>
          <a:p>
            <a:r>
              <a:rPr lang="en-US" altLang="zh-CN"/>
              <a:t>  public int hashCode(){</a:t>
            </a:r>
          </a:p>
          <a:p>
            <a:r>
              <a:rPr lang="en-US" altLang="zh-CN"/>
              <a:t>    return name.hashCode()*11;</a:t>
            </a:r>
          </a:p>
          <a:p>
            <a:r>
              <a:rPr lang="en-US" altLang="zh-CN"/>
              <a:t>   }</a:t>
            </a:r>
          </a:p>
          <a:p>
            <a:r>
              <a:rPr lang="en-US" altLang="zh-CN"/>
              <a:t> }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hashCode</a:t>
            </a:r>
            <a:r>
              <a:rPr lang="zh-CN" altLang="en-US" smtClean="0"/>
              <a:t>契约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equals</a:t>
            </a:r>
            <a:r>
              <a:rPr lang="zh-CN" altLang="en-US" smtClean="0"/>
              <a:t>方法比较相等的两个对象</a:t>
            </a:r>
            <a:r>
              <a:rPr lang="en-US" altLang="zh-CN" smtClean="0"/>
              <a:t>hashCode</a:t>
            </a:r>
            <a:r>
              <a:rPr lang="zh-CN" altLang="en-US" smtClean="0"/>
              <a:t>返回值必须相同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equals</a:t>
            </a:r>
            <a:r>
              <a:rPr lang="zh-CN" altLang="en-US" smtClean="0"/>
              <a:t>方法比较不相等的两个对象</a:t>
            </a:r>
            <a:r>
              <a:rPr lang="en-US" altLang="zh-CN" smtClean="0"/>
              <a:t>hashCode</a:t>
            </a:r>
            <a:r>
              <a:rPr lang="zh-CN" altLang="en-US" smtClean="0"/>
              <a:t>返回值可以不相同，也可以相同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如果没有修改对象的</a:t>
            </a:r>
            <a:r>
              <a:rPr lang="en-US" altLang="zh-CN" smtClean="0"/>
              <a:t>equals</a:t>
            </a:r>
            <a:r>
              <a:rPr lang="zh-CN" altLang="en-US" smtClean="0"/>
              <a:t>比较内的任何属性信息，则这个对象多次调用</a:t>
            </a:r>
            <a:r>
              <a:rPr lang="en-US" altLang="zh-CN" smtClean="0"/>
              <a:t>hashCode</a:t>
            </a:r>
            <a:r>
              <a:rPr lang="zh-CN" altLang="en-US" smtClean="0"/>
              <a:t>返回相同结果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重写</a:t>
            </a:r>
            <a:r>
              <a:rPr lang="en-US" altLang="zh-CN" smtClean="0"/>
              <a:t>equals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35896" y="1124744"/>
            <a:ext cx="5257800" cy="544764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class Cat{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private String name;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public Cat(String name){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this.name=name;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public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boolean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equals(Object o){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if(o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instanceof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Cat   &amp;&amp; </a:t>
            </a:r>
            <a:endParaRPr lang="en-US" altLang="zh-CN" kern="0" dirty="0" smtClean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Cat)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o.getName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().equals(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this.getName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      return true;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}else{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  return false;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}</a:t>
            </a:r>
          </a:p>
        </p:txBody>
      </p:sp>
      <p:graphicFrame>
        <p:nvGraphicFramePr>
          <p:cNvPr id="5" name="内容占位符 6"/>
          <p:cNvGraphicFramePr>
            <a:graphicFrameLocks/>
          </p:cNvGraphicFramePr>
          <p:nvPr/>
        </p:nvGraphicFramePr>
        <p:xfrm>
          <a:off x="381000" y="1600200"/>
          <a:ext cx="32004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Equals</a:t>
            </a:r>
            <a:r>
              <a:rPr lang="zh-CN" altLang="en-US" smtClean="0"/>
              <a:t>契约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524702"/>
              </p:ext>
            </p:extLst>
          </p:nvPr>
        </p:nvGraphicFramePr>
        <p:xfrm>
          <a:off x="457200" y="1160463"/>
          <a:ext cx="8229600" cy="496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泛型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重写</a:t>
            </a:r>
            <a:r>
              <a:rPr lang="en-US" altLang="zh-CN" smtClean="0"/>
              <a:t>hashCode</a:t>
            </a:r>
            <a:r>
              <a:rPr lang="zh-CN" altLang="en-US" smtClean="0"/>
              <a:t>和</a:t>
            </a:r>
            <a:r>
              <a:rPr lang="en-US" altLang="zh-CN" smtClean="0"/>
              <a:t>equals</a:t>
            </a:r>
            <a:r>
              <a:rPr lang="zh-CN" altLang="en-US" smtClean="0"/>
              <a:t>方法</a:t>
            </a:r>
            <a:endParaRPr lang="en-US" altLang="zh-CN" smtClean="0"/>
          </a:p>
          <a:p>
            <a:r>
              <a:rPr lang="zh-CN" altLang="en-US" smtClean="0"/>
              <a:t>泛型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两个模块的功能非常相似，一个是处理</a:t>
            </a:r>
            <a:r>
              <a:rPr lang="en-US" altLang="zh-CN" smtClean="0"/>
              <a:t>int</a:t>
            </a:r>
            <a:r>
              <a:rPr lang="zh-CN" altLang="en-US" smtClean="0"/>
              <a:t>数据，另一个是处理</a:t>
            </a:r>
            <a:r>
              <a:rPr lang="en-US" altLang="zh-CN" smtClean="0"/>
              <a:t>string</a:t>
            </a:r>
            <a:r>
              <a:rPr lang="zh-CN" altLang="en-US" smtClean="0"/>
              <a:t>数据，或者其他自定义的数据类型</a:t>
            </a:r>
            <a:endParaRPr lang="en-US" altLang="zh-CN" smtClean="0"/>
          </a:p>
          <a:p>
            <a:r>
              <a:rPr lang="zh-CN" altLang="en-US" smtClean="0"/>
              <a:t>解决方案</a:t>
            </a:r>
            <a:endParaRPr lang="en-US" altLang="zh-CN" smtClean="0"/>
          </a:p>
          <a:p>
            <a:pPr lvl="1"/>
            <a:r>
              <a:rPr lang="zh-CN" altLang="en-US" smtClean="0"/>
              <a:t>写多个方法处理每个数据类型</a:t>
            </a:r>
            <a:endParaRPr lang="en-US" altLang="zh-CN" smtClean="0"/>
          </a:p>
          <a:p>
            <a:r>
              <a:rPr lang="zh-CN" altLang="en-US" smtClean="0"/>
              <a:t>例子</a:t>
            </a:r>
            <a:endParaRPr lang="en-US" altLang="zh-CN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03648" y="3365611"/>
            <a:ext cx="5256584" cy="3139321"/>
          </a:xfrm>
          <a:prstGeom prst="rect">
            <a:avLst/>
          </a:prstGeom>
          <a:solidFill>
            <a:srgbClr val="FFEBE0"/>
          </a:solidFill>
          <a:ln w="9525" cmpd="sng">
            <a:solidFill>
              <a:srgbClr val="FF5D0D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Num {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private 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public 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getVar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return 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public void 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setVar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this.var = 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6" name="云形标注 5"/>
          <p:cNvSpPr/>
          <p:nvPr/>
        </p:nvSpPr>
        <p:spPr bwMode="auto">
          <a:xfrm>
            <a:off x="5796136" y="2276872"/>
            <a:ext cx="2304256" cy="2016224"/>
          </a:xfrm>
          <a:prstGeom prst="cloudCallout">
            <a:avLst>
              <a:gd name="adj1" fmla="val -63036"/>
              <a:gd name="adj2" fmla="val 5026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如果是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String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类型的数据呢？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为了提高代码的重用性，用通用的数据类型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来实现</a:t>
            </a:r>
            <a:endParaRPr lang="en-US" altLang="zh-CN" dirty="0" smtClean="0"/>
          </a:p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灵活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通用性强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处理值类型时，会出现装箱、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折箱操作，性能损失非常严重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处理引用类型时，虽然没有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装箱和折箱操作，但将用到数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据类型的强制转换操作，增加处理器的负担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如果处理数据是数组，数组中数据类型不一致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运行时类型转换异常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编译器无法检查出来</a:t>
            </a:r>
            <a:endParaRPr lang="en-US" altLang="zh-CN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04048" y="1700808"/>
            <a:ext cx="4104456" cy="2862322"/>
          </a:xfrm>
          <a:prstGeom prst="rect">
            <a:avLst/>
          </a:prstGeom>
          <a:solidFill>
            <a:srgbClr val="FFEBE0"/>
          </a:solidFill>
          <a:ln w="9525" cmpd="sng">
            <a:solidFill>
              <a:srgbClr val="FF5D0D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altLang="zh-CN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Objs</a:t>
            </a:r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private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public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getVar</a:t>
            </a:r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return </a:t>
            </a:r>
            <a:r>
              <a:rPr lang="en-US" altLang="zh-CN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public void </a:t>
            </a:r>
            <a:r>
              <a:rPr lang="en-US" altLang="zh-CN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setVar</a:t>
            </a:r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this.var = </a:t>
            </a:r>
            <a:r>
              <a:rPr lang="en-US" altLang="zh-CN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 //</a:t>
            </a:r>
            <a:r>
              <a:rPr lang="zh-CN" alt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隐式装箱操作</a:t>
            </a:r>
            <a:endParaRPr lang="en-US" altLang="zh-CN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463480" y="5561364"/>
            <a:ext cx="4645024" cy="1107996"/>
          </a:xfrm>
          <a:prstGeom prst="rect">
            <a:avLst/>
          </a:prstGeom>
          <a:solidFill>
            <a:srgbClr val="FFEBE0"/>
          </a:solidFill>
          <a:ln w="9525" cmpd="sng">
            <a:solidFill>
              <a:srgbClr val="FF5D0D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Node1 x = new Node1();</a:t>
            </a:r>
          </a:p>
          <a:p>
            <a:r>
              <a:rPr lang="en-US" altLang="zh-CN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stack.Push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(x);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Node2 y = (Node2)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stack.Pop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为什么使用泛型？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既增强代码通用性，又避免编译器无法检查编译错误的问题</a:t>
            </a:r>
            <a:r>
              <a:rPr lang="en-US" altLang="zh-CN" smtClean="0"/>
              <a:t>——</a:t>
            </a:r>
            <a:r>
              <a:rPr lang="zh-CN" altLang="en-US" smtClean="0"/>
              <a:t>泛型</a:t>
            </a:r>
            <a:endParaRPr lang="en-US" altLang="zh-CN" smtClean="0"/>
          </a:p>
          <a:p>
            <a:r>
              <a:rPr lang="zh-CN" altLang="en-US" smtClean="0"/>
              <a:t>泛型用一个通用的数据类型</a:t>
            </a:r>
            <a:r>
              <a:rPr lang="en-US" altLang="zh-CN" smtClean="0"/>
              <a:t>T</a:t>
            </a:r>
            <a:r>
              <a:rPr lang="zh-CN" altLang="en-US" smtClean="0"/>
              <a:t>来代替</a:t>
            </a:r>
            <a:r>
              <a:rPr lang="en-US" altLang="zh-CN" smtClean="0"/>
              <a:t>object</a:t>
            </a:r>
            <a:r>
              <a:rPr lang="zh-CN" altLang="en-US" smtClean="0"/>
              <a:t>，在类实例化时指定</a:t>
            </a:r>
            <a:r>
              <a:rPr lang="en-US" altLang="zh-CN" smtClean="0"/>
              <a:t>T</a:t>
            </a:r>
            <a:r>
              <a:rPr lang="zh-CN" altLang="en-US" smtClean="0"/>
              <a:t>的类型，运行时自动编译为本地代码，运行效率和代码质量都有很大提高，并且保证数据类型安全</a:t>
            </a:r>
            <a:endParaRPr lang="en-US" altLang="zh-CN" smtClean="0"/>
          </a:p>
          <a:p>
            <a:r>
              <a:rPr lang="zh-CN" altLang="en-US" smtClean="0"/>
              <a:t>泛型的作用就是提高代码的重用性，避免强制类型转换，减少装箱拆箱提高性能，减少错误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46469" y="4293096"/>
            <a:ext cx="3816424" cy="2308324"/>
          </a:xfrm>
          <a:prstGeom prst="rect">
            <a:avLst/>
          </a:prstGeom>
          <a:solidFill>
            <a:srgbClr val="FFEBE0"/>
          </a:solidFill>
          <a:ln w="9525" cmpd="sng">
            <a:solidFill>
              <a:srgbClr val="FF5D0D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Info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&lt;T&gt;</a:t>
            </a:r>
            <a:r>
              <a:rPr lang="en-US" altLang="zh-CN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private 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public 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getVar</a:t>
            </a:r>
            <a:r>
              <a:rPr lang="en-US" altLang="zh-CN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return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public void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setVar</a:t>
            </a:r>
            <a:r>
              <a:rPr lang="en-US" altLang="zh-CN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this.var =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泛型的概念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泛型（</a:t>
            </a:r>
            <a:r>
              <a:rPr lang="en-US" altLang="zh-CN" smtClean="0"/>
              <a:t>Generics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所谓泛型，即通过参数化类型来实现在同一份代码上操作多种数据类型</a:t>
            </a:r>
            <a:endParaRPr lang="en-US" altLang="zh-CN" smtClean="0"/>
          </a:p>
          <a:p>
            <a:pPr lvl="1"/>
            <a:r>
              <a:rPr lang="zh-CN" altLang="en-US" smtClean="0"/>
              <a:t>泛型编程是一种编程范式，它利用“参数化类型”将类型抽象化，从而实现更为灵活的复用</a:t>
            </a:r>
            <a:endParaRPr lang="en-US" altLang="zh-CN" smtClean="0"/>
          </a:p>
          <a:p>
            <a:pPr lvl="1"/>
            <a:r>
              <a:rPr lang="zh-CN" altLang="en-US" smtClean="0"/>
              <a:t>泛型赋予了代码更强的类型安全，更好的复用，更高的效率，更清晰的约束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泛型与</a:t>
            </a:r>
            <a:r>
              <a:rPr lang="en-US" altLang="zh-CN" smtClean="0"/>
              <a:t>C++</a:t>
            </a:r>
            <a:r>
              <a:rPr lang="zh-CN" altLang="en-US" smtClean="0"/>
              <a:t>中模板的比较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泛型的语法在表面上与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中的模板非常类似，但是二者之间有着本质的区别</a:t>
            </a:r>
            <a:endParaRPr lang="en-US" altLang="zh-CN" dirty="0" smtClean="0"/>
          </a:p>
          <a:p>
            <a:r>
              <a:rPr lang="en-US" altLang="zh-CN" dirty="0" smtClean="0"/>
              <a:t>Java </a:t>
            </a:r>
            <a:r>
              <a:rPr lang="zh-CN" altLang="en-US" dirty="0" smtClean="0"/>
              <a:t>中的泛型</a:t>
            </a:r>
            <a:r>
              <a:rPr lang="zh-CN" altLang="en-US" b="1" dirty="0" smtClean="0">
                <a:solidFill>
                  <a:srgbClr val="FF0000"/>
                </a:solidFill>
              </a:rPr>
              <a:t>只接受引用类型</a:t>
            </a:r>
            <a:r>
              <a:rPr lang="zh-CN" altLang="en-US" dirty="0" smtClean="0"/>
              <a:t>作为类型参数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如：可以定义 </a:t>
            </a:r>
            <a:r>
              <a:rPr lang="en-US" altLang="zh-CN" dirty="0" smtClean="0"/>
              <a:t>List&lt;Integer&gt;</a:t>
            </a:r>
            <a:r>
              <a:rPr lang="zh-CN" altLang="en-US" dirty="0" smtClean="0"/>
              <a:t>，不可以定义 </a:t>
            </a:r>
            <a:r>
              <a:rPr lang="en-US" altLang="zh-CN" dirty="0" smtClean="0"/>
              <a:t>List&lt;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中</a:t>
            </a:r>
            <a:r>
              <a:rPr lang="en-US" altLang="zh-CN" dirty="0" smtClean="0"/>
              <a:t>List&lt;A&gt;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List&lt;B&gt;</a:t>
            </a:r>
            <a:r>
              <a:rPr lang="zh-CN" altLang="en-US" dirty="0" smtClean="0"/>
              <a:t>实际上是两个不同的类，而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&lt;Integer&gt;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&lt;String&gt;</a:t>
            </a:r>
            <a:r>
              <a:rPr lang="zh-CN" altLang="en-US" dirty="0" smtClean="0"/>
              <a:t>共享相同的类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ArrayList</a:t>
            </a:r>
            <a:r>
              <a:rPr lang="en-US" altLang="zh-CN" dirty="0" smtClean="0"/>
              <a:t>&lt;T&gt;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</a:t>
            </a:r>
            <a:r>
              <a:rPr lang="zh-CN" altLang="en-US" smtClean="0"/>
              <a:t>的</a:t>
            </a:r>
            <a:r>
              <a:rPr lang="en-US" smtClean="0"/>
              <a:t>Map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" y="1357313"/>
            <a:ext cx="8610600" cy="4267200"/>
            <a:chOff x="0" y="0"/>
            <a:chExt cx="8305800" cy="412374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0"/>
              <a:ext cx="8305800" cy="4123740"/>
              <a:chOff x="0" y="0"/>
              <a:chExt cx="8305800" cy="4123740"/>
            </a:xfrm>
          </p:grpSpPr>
          <p:sp>
            <p:nvSpPr>
              <p:cNvPr id="21510" name="Oval 7"/>
              <p:cNvSpPr>
                <a:spLocks noChangeArrowheads="1"/>
              </p:cNvSpPr>
              <p:nvPr/>
            </p:nvSpPr>
            <p:spPr bwMode="auto">
              <a:xfrm>
                <a:off x="2300288" y="0"/>
                <a:ext cx="3024187" cy="649188"/>
              </a:xfrm>
              <a:prstGeom prst="ellipse">
                <a:avLst/>
              </a:prstGeom>
              <a:solidFill>
                <a:srgbClr val="FFCC99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itchFamily="34" charset="0"/>
                  <a:buNone/>
                </a:pPr>
                <a:r>
                  <a:rPr lang="en-US" sz="2400">
                    <a:ea typeface="宋体" pitchFamily="2" charset="-122"/>
                  </a:rPr>
                  <a:t>  Map</a:t>
                </a:r>
              </a:p>
            </p:txBody>
          </p:sp>
          <p:sp>
            <p:nvSpPr>
              <p:cNvPr id="21511" name="Rectangle 13"/>
              <p:cNvSpPr>
                <a:spLocks noChangeArrowheads="1"/>
              </p:cNvSpPr>
              <p:nvPr/>
            </p:nvSpPr>
            <p:spPr bwMode="auto">
              <a:xfrm>
                <a:off x="2457450" y="2406948"/>
                <a:ext cx="2114550" cy="461665"/>
              </a:xfrm>
              <a:prstGeom prst="rect">
                <a:avLst/>
              </a:prstGeom>
              <a:solidFill>
                <a:srgbClr val="FFFF99"/>
              </a:solidFill>
              <a:ln w="1270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itchFamily="34" charset="0"/>
                  <a:buNone/>
                </a:pPr>
                <a:r>
                  <a:rPr lang="en-US" sz="2400">
                    <a:ea typeface="宋体" pitchFamily="2" charset="-122"/>
                  </a:rPr>
                  <a:t>HashMap</a:t>
                </a:r>
              </a:p>
            </p:txBody>
          </p:sp>
          <p:sp>
            <p:nvSpPr>
              <p:cNvPr id="21512" name="Rectangle 14"/>
              <p:cNvSpPr>
                <a:spLocks noChangeArrowheads="1"/>
              </p:cNvSpPr>
              <p:nvPr/>
            </p:nvSpPr>
            <p:spPr bwMode="auto">
              <a:xfrm>
                <a:off x="0" y="2406948"/>
                <a:ext cx="2133600" cy="461665"/>
              </a:xfrm>
              <a:prstGeom prst="rect">
                <a:avLst/>
              </a:prstGeom>
              <a:solidFill>
                <a:srgbClr val="FFFF99"/>
              </a:solidFill>
              <a:ln w="1270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itchFamily="34" charset="0"/>
                  <a:buNone/>
                </a:pPr>
                <a:r>
                  <a:rPr lang="en-US" sz="2400">
                    <a:ea typeface="宋体" pitchFamily="2" charset="-122"/>
                  </a:rPr>
                  <a:t>Hashtable</a:t>
                </a:r>
              </a:p>
            </p:txBody>
          </p:sp>
          <p:sp>
            <p:nvSpPr>
              <p:cNvPr id="21513" name="Line 27"/>
              <p:cNvSpPr>
                <a:spLocks noChangeShapeType="1"/>
              </p:cNvSpPr>
              <p:nvPr/>
            </p:nvSpPr>
            <p:spPr bwMode="auto">
              <a:xfrm flipV="1">
                <a:off x="3657600" y="658811"/>
                <a:ext cx="76200" cy="1676402"/>
              </a:xfrm>
              <a:prstGeom prst="line">
                <a:avLst/>
              </a:prstGeom>
              <a:noFill/>
              <a:ln w="12700" cmpd="sng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14" name="Oval 7"/>
              <p:cNvSpPr>
                <a:spLocks noChangeArrowheads="1"/>
              </p:cNvSpPr>
              <p:nvPr/>
            </p:nvSpPr>
            <p:spPr bwMode="auto">
              <a:xfrm>
                <a:off x="4343401" y="1039813"/>
                <a:ext cx="3429000" cy="649188"/>
              </a:xfrm>
              <a:prstGeom prst="ellipse">
                <a:avLst/>
              </a:prstGeom>
              <a:solidFill>
                <a:srgbClr val="FFCC99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itchFamily="34" charset="0"/>
                  <a:buNone/>
                </a:pPr>
                <a:r>
                  <a:rPr lang="en-US" sz="2400">
                    <a:ea typeface="宋体" pitchFamily="2" charset="-122"/>
                  </a:rPr>
                  <a:t>  SortedMap</a:t>
                </a:r>
              </a:p>
            </p:txBody>
          </p:sp>
          <p:sp>
            <p:nvSpPr>
              <p:cNvPr id="21515" name="Oval 7"/>
              <p:cNvSpPr>
                <a:spLocks noChangeArrowheads="1"/>
              </p:cNvSpPr>
              <p:nvPr/>
            </p:nvSpPr>
            <p:spPr bwMode="auto">
              <a:xfrm>
                <a:off x="4572001" y="2295625"/>
                <a:ext cx="3733799" cy="649188"/>
              </a:xfrm>
              <a:prstGeom prst="ellipse">
                <a:avLst/>
              </a:prstGeom>
              <a:solidFill>
                <a:srgbClr val="FFCC99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itchFamily="34" charset="0"/>
                  <a:buNone/>
                </a:pPr>
                <a:r>
                  <a:rPr lang="en-US" sz="2400">
                    <a:ea typeface="宋体" pitchFamily="2" charset="-122"/>
                  </a:rPr>
                  <a:t>NavigableMap</a:t>
                </a:r>
              </a:p>
            </p:txBody>
          </p:sp>
          <p:sp>
            <p:nvSpPr>
              <p:cNvPr id="21516" name="Rectangle 13"/>
              <p:cNvSpPr>
                <a:spLocks noChangeArrowheads="1"/>
              </p:cNvSpPr>
              <p:nvPr/>
            </p:nvSpPr>
            <p:spPr bwMode="auto">
              <a:xfrm>
                <a:off x="2590800" y="3662075"/>
                <a:ext cx="2895600" cy="461665"/>
              </a:xfrm>
              <a:prstGeom prst="rect">
                <a:avLst/>
              </a:prstGeom>
              <a:solidFill>
                <a:srgbClr val="FFFF99"/>
              </a:solidFill>
              <a:ln w="1270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itchFamily="34" charset="0"/>
                  <a:buNone/>
                </a:pPr>
                <a:r>
                  <a:rPr lang="en-US" sz="2400">
                    <a:ea typeface="宋体" pitchFamily="2" charset="-122"/>
                  </a:rPr>
                  <a:t>LinkedHashMap</a:t>
                </a:r>
              </a:p>
            </p:txBody>
          </p:sp>
          <p:sp>
            <p:nvSpPr>
              <p:cNvPr id="21517" name="Rectangle 14"/>
              <p:cNvSpPr>
                <a:spLocks noChangeArrowheads="1"/>
              </p:cNvSpPr>
              <p:nvPr/>
            </p:nvSpPr>
            <p:spPr bwMode="auto">
              <a:xfrm>
                <a:off x="5600700" y="3662075"/>
                <a:ext cx="2324100" cy="461665"/>
              </a:xfrm>
              <a:prstGeom prst="rect">
                <a:avLst/>
              </a:prstGeom>
              <a:solidFill>
                <a:srgbClr val="FFFF99"/>
              </a:solidFill>
              <a:ln w="1270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itchFamily="34" charset="0"/>
                  <a:buNone/>
                </a:pPr>
                <a:r>
                  <a:rPr lang="en-US" sz="2400">
                    <a:ea typeface="宋体" pitchFamily="2" charset="-122"/>
                  </a:rPr>
                  <a:t>TreeMap</a:t>
                </a:r>
              </a:p>
            </p:txBody>
          </p:sp>
          <p:sp>
            <p:nvSpPr>
              <p:cNvPr id="21518" name="Line 20"/>
              <p:cNvSpPr>
                <a:spLocks noChangeShapeType="1"/>
              </p:cNvSpPr>
              <p:nvPr/>
            </p:nvSpPr>
            <p:spPr bwMode="auto">
              <a:xfrm flipH="1" flipV="1">
                <a:off x="4114800" y="658813"/>
                <a:ext cx="1676400" cy="381000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19" name="Line 20"/>
              <p:cNvSpPr>
                <a:spLocks noChangeShapeType="1"/>
              </p:cNvSpPr>
              <p:nvPr/>
            </p:nvSpPr>
            <p:spPr bwMode="auto">
              <a:xfrm flipH="1" flipV="1">
                <a:off x="6172200" y="1725613"/>
                <a:ext cx="228600" cy="533400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20" name="Line 27"/>
              <p:cNvSpPr>
                <a:spLocks noChangeShapeType="1"/>
              </p:cNvSpPr>
              <p:nvPr/>
            </p:nvSpPr>
            <p:spPr bwMode="auto">
              <a:xfrm flipH="1" flipV="1">
                <a:off x="6553198" y="2944809"/>
                <a:ext cx="76202" cy="634037"/>
              </a:xfrm>
              <a:prstGeom prst="line">
                <a:avLst/>
              </a:prstGeom>
              <a:noFill/>
              <a:ln w="12700" cmpd="sng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21" name="Line 27"/>
              <p:cNvSpPr>
                <a:spLocks noChangeShapeType="1"/>
              </p:cNvSpPr>
              <p:nvPr/>
            </p:nvSpPr>
            <p:spPr bwMode="auto">
              <a:xfrm flipV="1">
                <a:off x="1143001" y="658812"/>
                <a:ext cx="1905000" cy="1676401"/>
              </a:xfrm>
              <a:prstGeom prst="line">
                <a:avLst/>
              </a:prstGeom>
              <a:noFill/>
              <a:ln w="12700" cmpd="sng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522" name="Line 20"/>
            <p:cNvSpPr>
              <a:spLocks noChangeShapeType="1"/>
            </p:cNvSpPr>
            <p:nvPr/>
          </p:nvSpPr>
          <p:spPr bwMode="auto">
            <a:xfrm flipH="1" flipV="1">
              <a:off x="3657600" y="2829784"/>
              <a:ext cx="381000" cy="832289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泛型的声明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语法</a:t>
            </a:r>
            <a:endParaRPr lang="en-US" altLang="zh-CN" smtClean="0"/>
          </a:p>
          <a:p>
            <a:pPr lvl="1"/>
            <a:r>
              <a:rPr lang="en-US" altLang="zh-CN" smtClean="0"/>
              <a:t>class </a:t>
            </a:r>
            <a:r>
              <a:rPr lang="zh-CN" altLang="en-US" smtClean="0"/>
              <a:t>名称</a:t>
            </a:r>
            <a:r>
              <a:rPr lang="en-US" altLang="zh-CN" smtClean="0"/>
              <a:t>&lt;</a:t>
            </a:r>
            <a:r>
              <a:rPr lang="zh-CN" altLang="en-US" smtClean="0"/>
              <a:t>泛型列表</a:t>
            </a:r>
            <a:r>
              <a:rPr lang="en-US" altLang="zh-CN" smtClean="0"/>
              <a:t>&gt;</a:t>
            </a:r>
            <a:endParaRPr lang="zh-CN" altLang="en-US" smtClean="0"/>
          </a:p>
          <a:p>
            <a:pPr lvl="1"/>
            <a:r>
              <a:rPr lang="zh-CN" altLang="en-US" smtClean="0"/>
              <a:t>如：</a:t>
            </a:r>
            <a:r>
              <a:rPr lang="en-US" altLang="zh-CN" smtClean="0"/>
              <a:t>class ArrayList&lt;E&gt;</a:t>
            </a:r>
            <a:r>
              <a:rPr lang="zh-CN" altLang="en-US" smtClean="0"/>
              <a:t> </a:t>
            </a:r>
            <a:endParaRPr lang="en-US" altLang="zh-CN" smtClean="0"/>
          </a:p>
          <a:p>
            <a:pPr lvl="1"/>
            <a:r>
              <a:rPr lang="zh-CN" altLang="en-US" smtClean="0"/>
              <a:t>参数</a:t>
            </a:r>
            <a:r>
              <a:rPr lang="en-US" altLang="zh-CN" smtClean="0"/>
              <a:t>E</a:t>
            </a:r>
            <a:r>
              <a:rPr lang="zh-CN" altLang="en-US" smtClean="0"/>
              <a:t>是泛型，它可以是任何类或接口（除基本数据类型外）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泛型的应用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集合中使用泛型</a:t>
            </a:r>
            <a:endParaRPr lang="en-US" altLang="zh-CN" smtClean="0"/>
          </a:p>
          <a:p>
            <a:pPr lvl="1"/>
            <a:r>
              <a:rPr lang="en-US" altLang="zh-CN" smtClean="0"/>
              <a:t>List&lt;E&gt;</a:t>
            </a:r>
            <a:endParaRPr lang="zh-CN" altLang="en-US" smtClean="0"/>
          </a:p>
          <a:p>
            <a:r>
              <a:rPr lang="zh-CN" altLang="en-US" smtClean="0"/>
              <a:t>方法参数</a:t>
            </a:r>
            <a:endParaRPr lang="en-US" altLang="zh-CN" smtClean="0"/>
          </a:p>
          <a:p>
            <a:pPr lvl="1"/>
            <a:r>
              <a:rPr lang="en-US" altLang="zh-CN" smtClean="0"/>
              <a:t>void do(List&lt;Dog&gt; dogs){…}</a:t>
            </a:r>
          </a:p>
          <a:p>
            <a:r>
              <a:rPr lang="zh-CN" altLang="en-US" smtClean="0"/>
              <a:t>返回类型</a:t>
            </a:r>
          </a:p>
          <a:p>
            <a:pPr lvl="1"/>
            <a:r>
              <a:rPr lang="en-US" altLang="zh-CN" smtClean="0"/>
              <a:t>List&lt;Dog&gt; getDogs(){…}</a:t>
            </a:r>
          </a:p>
          <a:p>
            <a:r>
              <a:rPr lang="zh-CN" altLang="en-US" smtClean="0"/>
              <a:t>变量声明的类型必须匹配传递给实际对象的类型</a:t>
            </a:r>
          </a:p>
          <a:p>
            <a:pPr lvl="1"/>
            <a:r>
              <a:rPr lang="en-US" altLang="zh-CN" smtClean="0"/>
              <a:t>List&lt;Animal&gt; animals = new ArrayList&lt;Animal&gt;();</a:t>
            </a:r>
          </a:p>
          <a:p>
            <a:pPr lvl="1"/>
            <a:r>
              <a:rPr lang="en-US" altLang="zh-CN" smtClean="0"/>
              <a:t>List&lt;Animal&gt; animals = new ArrayList&lt;Dog&gt;();</a:t>
            </a:r>
          </a:p>
          <a:p>
            <a:r>
              <a:rPr lang="zh-CN" altLang="en-US" smtClean="0"/>
              <a:t>声明一个类型参数为</a:t>
            </a:r>
            <a:r>
              <a:rPr lang="en-US" altLang="zh-CN" smtClean="0"/>
              <a:t>&lt;Object&gt;</a:t>
            </a:r>
            <a:r>
              <a:rPr lang="zh-CN" altLang="en-US" smtClean="0"/>
              <a:t>的</a:t>
            </a:r>
            <a:r>
              <a:rPr lang="en-US" altLang="zh-CN" smtClean="0"/>
              <a:t>List</a:t>
            </a:r>
            <a:r>
              <a:rPr lang="zh-CN" altLang="en-US" smtClean="0"/>
              <a:t>，相当于非泛型集合（可将任何</a:t>
            </a:r>
            <a:r>
              <a:rPr lang="en-US" altLang="zh-CN" smtClean="0"/>
              <a:t>Object</a:t>
            </a:r>
            <a:r>
              <a:rPr lang="zh-CN" altLang="en-US" smtClean="0"/>
              <a:t>放入集合中）</a:t>
            </a:r>
            <a:endParaRPr lang="zh-CN" altLang="en-US" dirty="0" smtClean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524328" y="4005064"/>
            <a:ext cx="648545" cy="353752"/>
            <a:chOff x="0" y="0"/>
            <a:chExt cx="528" cy="288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0" y="96"/>
              <a:ext cx="14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144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7524328" y="4509120"/>
            <a:ext cx="471670" cy="412711"/>
            <a:chOff x="0" y="0"/>
            <a:chExt cx="384" cy="336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使用通配符（</a:t>
            </a:r>
            <a:r>
              <a:rPr lang="en-US" altLang="zh-CN" smtClean="0"/>
              <a:t>?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接受所声明变量类型的任何子类型</a:t>
            </a:r>
          </a:p>
          <a:p>
            <a:pPr lvl="1"/>
            <a:r>
              <a:rPr lang="en-US" altLang="zh-CN" smtClean="0"/>
              <a:t>void addAnimal(List&lt;? extends Animal&gt; animals)</a:t>
            </a:r>
          </a:p>
          <a:p>
            <a:pPr lvl="1"/>
            <a:r>
              <a:rPr lang="en-US" altLang="zh-CN" smtClean="0"/>
              <a:t>Animal</a:t>
            </a:r>
            <a:r>
              <a:rPr lang="zh-CN" altLang="en-US" smtClean="0"/>
              <a:t>可以是类或接口</a:t>
            </a:r>
          </a:p>
          <a:p>
            <a:r>
              <a:rPr lang="zh-CN" altLang="en-US" smtClean="0"/>
              <a:t>接受父类型的变量</a:t>
            </a:r>
          </a:p>
          <a:p>
            <a:pPr lvl="1"/>
            <a:r>
              <a:rPr lang="en-US" altLang="zh-CN" smtClean="0"/>
              <a:t>void addAnimal(List&lt;? super Dog&gt; animals)</a:t>
            </a:r>
          </a:p>
          <a:p>
            <a:pPr lvl="1"/>
            <a:r>
              <a:rPr lang="zh-CN" altLang="en-US" smtClean="0"/>
              <a:t>接受</a:t>
            </a:r>
            <a:r>
              <a:rPr lang="en-US" altLang="zh-CN" smtClean="0"/>
              <a:t>super</a:t>
            </a:r>
            <a:r>
              <a:rPr lang="zh-CN" altLang="en-US" smtClean="0"/>
              <a:t>右边类型或其超类型</a:t>
            </a:r>
          </a:p>
          <a:p>
            <a:r>
              <a:rPr lang="en-US" altLang="zh-CN" smtClean="0"/>
              <a:t>List&lt;?&gt; </a:t>
            </a:r>
            <a:r>
              <a:rPr lang="zh-CN" altLang="en-US" smtClean="0"/>
              <a:t>与</a:t>
            </a:r>
            <a:r>
              <a:rPr lang="en-US" altLang="zh-CN" smtClean="0"/>
              <a:t>List&lt;? extents Object&gt;</a:t>
            </a:r>
            <a:r>
              <a:rPr lang="zh-CN" altLang="en-US" smtClean="0"/>
              <a:t>完全相同</a:t>
            </a:r>
          </a:p>
          <a:p>
            <a:r>
              <a:rPr lang="en-US" altLang="zh-CN" smtClean="0"/>
              <a:t>List&lt;Object&gt;</a:t>
            </a:r>
            <a:r>
              <a:rPr lang="zh-CN" altLang="en-US" smtClean="0"/>
              <a:t>与</a:t>
            </a:r>
            <a:r>
              <a:rPr lang="en-US" altLang="zh-CN" smtClean="0"/>
              <a:t>List&lt;?&gt;</a:t>
            </a:r>
            <a:r>
              <a:rPr lang="zh-CN" altLang="en-US" smtClean="0"/>
              <a:t>完全不同</a:t>
            </a:r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通配符使用限制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泛型通配符只能用于引用的声明中，不可以在创建对象时使用</a:t>
            </a:r>
            <a:endParaRPr lang="en-US" altLang="zh-CN" smtClean="0"/>
          </a:p>
          <a:p>
            <a:pPr lvl="1"/>
            <a:r>
              <a:rPr lang="en-US" smtClean="0"/>
              <a:t>Fruit&lt;?&gt; fruit=new Fruit&lt;?&gt;();</a:t>
            </a:r>
            <a:endParaRPr lang="en-US" altLang="zh-CN" smtClean="0"/>
          </a:p>
          <a:p>
            <a:r>
              <a:rPr lang="zh-CN" altLang="en-US" smtClean="0"/>
              <a:t>不可以使用采用了泛型通配符的引用调用使用了泛型参数的方法</a:t>
            </a:r>
            <a:endParaRPr lang="zh-CN" altLang="en-US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5148064" y="2060848"/>
            <a:ext cx="471670" cy="412711"/>
            <a:chOff x="0" y="0"/>
            <a:chExt cx="384" cy="336"/>
          </a:xfrm>
        </p:grpSpPr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5496" y="3446998"/>
            <a:ext cx="5112568" cy="1938992"/>
          </a:xfrm>
          <a:prstGeom prst="rect">
            <a:avLst/>
          </a:prstGeom>
          <a:solidFill>
            <a:srgbClr val="FFEBE0"/>
          </a:solidFill>
          <a:ln w="9525" cmpd="sng">
            <a:solidFill>
              <a:srgbClr val="FF5D0D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public class Fruit {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public static void main(String[] </a:t>
            </a:r>
            <a:r>
              <a:rPr lang="en-US" altLang="zh-CN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Colors&lt;?&gt; fruit = new Colors&lt;String&gt;();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fruit.setColor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("red");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220072" y="3374990"/>
            <a:ext cx="3816424" cy="2862322"/>
          </a:xfrm>
          <a:prstGeom prst="rect">
            <a:avLst/>
          </a:prstGeom>
          <a:solidFill>
            <a:srgbClr val="FFEBE0"/>
          </a:solidFill>
          <a:ln w="9525" cmpd="sng">
            <a:solidFill>
              <a:srgbClr val="FF5D0D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Colors&lt;T&gt; {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private T color;</a:t>
            </a:r>
            <a:endParaRPr lang="zh-CN" altLang="en-US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public void </a:t>
            </a:r>
            <a:r>
              <a:rPr lang="en-US" altLang="zh-CN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setColor</a:t>
            </a:r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 color</a:t>
            </a:r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this.color</a:t>
            </a:r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color;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}</a:t>
            </a:r>
            <a:endParaRPr lang="zh-CN" altLang="en-US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public String </a:t>
            </a:r>
            <a:r>
              <a:rPr lang="en-US" altLang="zh-CN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getColor</a:t>
            </a:r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return </a:t>
            </a:r>
            <a:r>
              <a:rPr lang="en-US" altLang="zh-CN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this.color.toString</a:t>
            </a:r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131840" y="4455110"/>
            <a:ext cx="471670" cy="412711"/>
            <a:chOff x="0" y="0"/>
            <a:chExt cx="384" cy="336"/>
          </a:xfrm>
        </p:grpSpPr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判断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List&lt;?&gt; list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&lt;Dog&gt;();</a:t>
            </a:r>
          </a:p>
          <a:p>
            <a:r>
              <a:rPr lang="en-US" altLang="zh-CN" dirty="0" smtClean="0"/>
              <a:t>List&lt;? extends Animal&gt; list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&lt;Dog&gt;();</a:t>
            </a:r>
          </a:p>
          <a:p>
            <a:r>
              <a:rPr lang="en-US" altLang="zh-CN" dirty="0" smtClean="0"/>
              <a:t>List&lt;?&gt; list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&lt;? extends Animal&gt;();</a:t>
            </a:r>
          </a:p>
          <a:p>
            <a:r>
              <a:rPr lang="en-US" altLang="zh-CN" dirty="0" smtClean="0"/>
              <a:t>List&lt;? extends Animal&gt; list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&lt;Integer&gt;();</a:t>
            </a:r>
          </a:p>
          <a:p>
            <a:r>
              <a:rPr lang="en-US" altLang="zh-CN" dirty="0" smtClean="0"/>
              <a:t>List&lt;? super Dog&gt; list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&lt;Animal&gt;();</a:t>
            </a:r>
          </a:p>
          <a:p>
            <a:r>
              <a:rPr lang="en-US" altLang="zh-CN" dirty="0" smtClean="0"/>
              <a:t>List&lt;? super Animal&gt; list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&lt;Dog&gt;();</a:t>
            </a:r>
            <a:endParaRPr lang="zh-CN" altLang="en-US" dirty="0" smtClean="0"/>
          </a:p>
          <a:p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705600" y="1268760"/>
            <a:ext cx="838200" cy="457200"/>
            <a:chOff x="0" y="0"/>
            <a:chExt cx="528" cy="288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0" y="96"/>
              <a:ext cx="14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144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8172400" y="1684040"/>
            <a:ext cx="838200" cy="457200"/>
            <a:chOff x="0" y="0"/>
            <a:chExt cx="528" cy="288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0" y="96"/>
              <a:ext cx="14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144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8251069" y="3328526"/>
            <a:ext cx="838200" cy="457200"/>
            <a:chOff x="0" y="0"/>
            <a:chExt cx="528" cy="288"/>
          </a:xfrm>
        </p:grpSpPr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0" y="96"/>
              <a:ext cx="14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144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8139540" y="2101875"/>
            <a:ext cx="471670" cy="412711"/>
            <a:chOff x="0" y="0"/>
            <a:chExt cx="384" cy="336"/>
          </a:xfrm>
        </p:grpSpPr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7"/>
          <p:cNvGrpSpPr>
            <a:grpSpLocks/>
          </p:cNvGrpSpPr>
          <p:nvPr/>
        </p:nvGrpSpPr>
        <p:grpSpPr bwMode="auto">
          <a:xfrm>
            <a:off x="4905942" y="3079155"/>
            <a:ext cx="471670" cy="412711"/>
            <a:chOff x="0" y="0"/>
            <a:chExt cx="384" cy="336"/>
          </a:xfrm>
        </p:grpSpPr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7"/>
          <p:cNvGrpSpPr>
            <a:grpSpLocks/>
          </p:cNvGrpSpPr>
          <p:nvPr/>
        </p:nvGrpSpPr>
        <p:grpSpPr bwMode="auto">
          <a:xfrm>
            <a:off x="8279426" y="3933056"/>
            <a:ext cx="471670" cy="412711"/>
            <a:chOff x="0" y="0"/>
            <a:chExt cx="384" cy="336"/>
          </a:xfrm>
        </p:grpSpPr>
        <p:sp>
          <p:nvSpPr>
            <p:cNvPr id="20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集合使用方法</a:t>
            </a:r>
            <a:endParaRPr lang="en-US" altLang="zh-CN" smtClean="0"/>
          </a:p>
          <a:p>
            <a:r>
              <a:rPr lang="zh-CN" altLang="en-US" smtClean="0"/>
              <a:t>泛型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容器的</a:t>
            </a:r>
            <a:r>
              <a:rPr lang="en-US" altLang="zh-CN" smtClean="0"/>
              <a:t>4</a:t>
            </a:r>
            <a:r>
              <a:rPr lang="zh-CN" altLang="en-US" smtClean="0"/>
              <a:t>种基本形式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749192375"/>
              </p:ext>
            </p:extLst>
          </p:nvPr>
        </p:nvGraphicFramePr>
        <p:xfrm>
          <a:off x="1219096" y="1905000"/>
          <a:ext cx="7315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左大括号 4"/>
          <p:cNvSpPr/>
          <p:nvPr/>
        </p:nvSpPr>
        <p:spPr>
          <a:xfrm>
            <a:off x="838298" y="2209832"/>
            <a:ext cx="380990" cy="236213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4039" y="2780928"/>
            <a:ext cx="615553" cy="11429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b="1" dirty="0" smtClean="0"/>
              <a:t>集合</a:t>
            </a:r>
            <a:endParaRPr lang="zh-CN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4039" y="5013176"/>
            <a:ext cx="615553" cy="9905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b="1" dirty="0" smtClean="0"/>
              <a:t>映射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755576" y="3140968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 smtClean="0">
                <a:solidFill>
                  <a:srgbClr val="C00000"/>
                </a:solidFill>
              </a:rPr>
              <a:t>Thank You</a:t>
            </a:r>
            <a:endParaRPr lang="zh-CN" altLang="zh-CN" sz="54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集合框架中的重点接口和类</a:t>
            </a:r>
            <a:endParaRPr lang="zh-CN" altLang="en-US"/>
          </a:p>
        </p:txBody>
      </p:sp>
      <p:sp>
        <p:nvSpPr>
          <p:cNvPr id="23555" name="内容占位符 4"/>
          <p:cNvSpPr txBox="1">
            <a:spLocks noChangeArrowheads="1"/>
          </p:cNvSpPr>
          <p:nvPr/>
        </p:nvSpPr>
        <p:spPr bwMode="auto">
          <a:xfrm>
            <a:off x="323528" y="1052736"/>
            <a:ext cx="8229600" cy="466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需要了解的</a:t>
            </a:r>
            <a:r>
              <a:rPr 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个核心接口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zh-CN" altLang="en-US" sz="32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zh-CN" altLang="en-US" sz="32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zh-CN" altLang="en-US" sz="32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需要了解的</a:t>
            </a:r>
            <a:r>
              <a:rPr 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个核心具体实现类</a:t>
            </a:r>
          </a:p>
        </p:txBody>
      </p:sp>
      <p:graphicFrame>
        <p:nvGraphicFramePr>
          <p:cNvPr id="23556" name="Group 4"/>
          <p:cNvGraphicFramePr>
            <a:graphicFrameLocks noGrp="1"/>
          </p:cNvGraphicFramePr>
          <p:nvPr/>
        </p:nvGraphicFramePr>
        <p:xfrm>
          <a:off x="366713" y="1757363"/>
          <a:ext cx="8229600" cy="13716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Collection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Set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Map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SortedSet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SortedMap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Queue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NavigableSet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NavigableMap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569" name="Group 17"/>
          <p:cNvGraphicFramePr>
            <a:graphicFrameLocks noGrp="1"/>
          </p:cNvGraphicFramePr>
          <p:nvPr/>
        </p:nvGraphicFramePr>
        <p:xfrm>
          <a:off x="214313" y="4052888"/>
          <a:ext cx="8686800" cy="2124393"/>
        </p:xfrm>
        <a:graphic>
          <a:graphicData uri="http://schemas.openxmlformats.org/drawingml/2006/table">
            <a:tbl>
              <a:tblPr/>
              <a:tblGrid>
                <a:gridCol w="2035175"/>
                <a:gridCol w="1565275"/>
                <a:gridCol w="1657350"/>
                <a:gridCol w="1600200"/>
                <a:gridCol w="18288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Map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Set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Queue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实用工具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HashMap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HashSet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ArrayList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Collections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Hashtable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LinkedHashSet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Vector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PriorityQueue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Arrays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TreeMap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TreeSet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LinkedList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LinkedHashMap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集合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List</a:t>
            </a:r>
          </a:p>
          <a:p>
            <a:r>
              <a:rPr lang="en-US" altLang="zh-CN" smtClean="0"/>
              <a:t>Set</a:t>
            </a:r>
          </a:p>
          <a:p>
            <a:r>
              <a:rPr lang="en-US" altLang="zh-CN" smtClean="0"/>
              <a:t>Queue</a:t>
            </a:r>
          </a:p>
          <a:p>
            <a:r>
              <a:rPr lang="en-US" altLang="zh-CN" smtClean="0"/>
              <a:t>Map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列表（ </a:t>
            </a:r>
            <a:r>
              <a:rPr lang="en-US" altLang="zh-CN" dirty="0" smtClean="0"/>
              <a:t>List </a:t>
            </a:r>
            <a:r>
              <a:rPr lang="zh-CN" altLang="en-US" dirty="0" smtClean="0"/>
              <a:t>）：关心的是索引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对象按索引存储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可以存储重复元素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具有与索引相关的一套方法</a:t>
            </a:r>
            <a:endParaRPr lang="en-US" altLang="zh-CN" dirty="0" smtClean="0"/>
          </a:p>
          <a:p>
            <a:r>
              <a:rPr lang="zh-CN" altLang="en-US" dirty="0" smtClean="0"/>
              <a:t>主要实现类</a:t>
            </a:r>
            <a:endParaRPr lang="en-US" dirty="0" smtClean="0"/>
          </a:p>
          <a:p>
            <a:pPr lvl="1"/>
            <a:r>
              <a:rPr lang="en-US" altLang="zh-CN" dirty="0" err="1" smtClean="0"/>
              <a:t>ArrayList</a:t>
            </a:r>
            <a:r>
              <a:rPr lang="zh-CN" altLang="en-US" dirty="0" smtClean="0"/>
              <a:t>：线性表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快速迭代，少量插入删除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LinkedList</a:t>
            </a:r>
            <a:r>
              <a:rPr lang="zh-CN" altLang="en-US" dirty="0" smtClean="0"/>
              <a:t>：链表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迭代速度慢，快速插入删除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11425</TotalTime>
  <Words>3272</Words>
  <Application>Microsoft Office PowerPoint</Application>
  <PresentationFormat>全屏显示(4:3)</PresentationFormat>
  <Paragraphs>625</Paragraphs>
  <Slides>67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5" baseType="lpstr">
      <vt:lpstr>华文新魏</vt:lpstr>
      <vt:lpstr>宋体</vt:lpstr>
      <vt:lpstr>微软雅黑</vt:lpstr>
      <vt:lpstr>Arial</vt:lpstr>
      <vt:lpstr>Consolas</vt:lpstr>
      <vt:lpstr>Courier New</vt:lpstr>
      <vt:lpstr>Times New Roman</vt:lpstr>
      <vt:lpstr>2_Default Design</vt:lpstr>
      <vt:lpstr>容器和泛型</vt:lpstr>
      <vt:lpstr>讲授思路　　　　　　　　　</vt:lpstr>
      <vt:lpstr>引入</vt:lpstr>
      <vt:lpstr>什么是集合</vt:lpstr>
      <vt:lpstr>Java的Collection</vt:lpstr>
      <vt:lpstr>Java的Map</vt:lpstr>
      <vt:lpstr>集合框架中的重点接口和类</vt:lpstr>
      <vt:lpstr>集合　　　　　　　　　</vt:lpstr>
      <vt:lpstr>List</vt:lpstr>
      <vt:lpstr>ArrayList</vt:lpstr>
      <vt:lpstr>ArrayList的方法</vt:lpstr>
      <vt:lpstr>课堂练习</vt:lpstr>
      <vt:lpstr>ArrayList取代Vector类？</vt:lpstr>
      <vt:lpstr>LinkedList</vt:lpstr>
      <vt:lpstr>LinkedList方法</vt:lpstr>
      <vt:lpstr>课堂练习</vt:lpstr>
      <vt:lpstr>集合　　　　　　　　　</vt:lpstr>
      <vt:lpstr>Set</vt:lpstr>
      <vt:lpstr>HashSet</vt:lpstr>
      <vt:lpstr>HashSet的方法</vt:lpstr>
      <vt:lpstr>HashSet</vt:lpstr>
      <vt:lpstr>课堂练习</vt:lpstr>
      <vt:lpstr>TreeSet</vt:lpstr>
      <vt:lpstr>TreeSet方法</vt:lpstr>
      <vt:lpstr>课堂练习</vt:lpstr>
      <vt:lpstr>LinkedHashSet</vt:lpstr>
      <vt:lpstr>LinkedHashSet方法</vt:lpstr>
      <vt:lpstr>课堂练习</vt:lpstr>
      <vt:lpstr>三个类的比较</vt:lpstr>
      <vt:lpstr>课堂练习</vt:lpstr>
      <vt:lpstr>课堂练习</vt:lpstr>
      <vt:lpstr>课堂练习</vt:lpstr>
      <vt:lpstr>集合　　　　　　　　　</vt:lpstr>
      <vt:lpstr>Queue接口　　　　　　　　　</vt:lpstr>
      <vt:lpstr>Queue接口常用方法　　　　　　　　　</vt:lpstr>
      <vt:lpstr>其他方法　　　　　　　　　</vt:lpstr>
      <vt:lpstr>课堂练习　　　　　　　　　</vt:lpstr>
      <vt:lpstr>集合　　　　　　　　　</vt:lpstr>
      <vt:lpstr>MAP　　　　　　　　</vt:lpstr>
      <vt:lpstr>Map接口</vt:lpstr>
      <vt:lpstr>HashMap</vt:lpstr>
      <vt:lpstr>TreeMap、LinkedHashMap</vt:lpstr>
      <vt:lpstr>讲授思路　　　　　　　　　</vt:lpstr>
      <vt:lpstr>迭代器（Iterator）</vt:lpstr>
      <vt:lpstr>迭代器（Iterator）</vt:lpstr>
      <vt:lpstr>迭代器（Iterator）</vt:lpstr>
      <vt:lpstr>讲授思路　　　　　　　　　</vt:lpstr>
      <vt:lpstr>泛型　　　　　　　　</vt:lpstr>
      <vt:lpstr>Hash算法</vt:lpstr>
      <vt:lpstr>Hash算法</vt:lpstr>
      <vt:lpstr>hashCode契约</vt:lpstr>
      <vt:lpstr>重写equals方法</vt:lpstr>
      <vt:lpstr>Equals契约</vt:lpstr>
      <vt:lpstr>泛型　　　　　　　　</vt:lpstr>
      <vt:lpstr>引入</vt:lpstr>
      <vt:lpstr>引入</vt:lpstr>
      <vt:lpstr>为什么使用泛型？</vt:lpstr>
      <vt:lpstr>泛型的概念</vt:lpstr>
      <vt:lpstr>Java泛型与C++中模板的比较</vt:lpstr>
      <vt:lpstr>泛型的声明</vt:lpstr>
      <vt:lpstr>泛型的应用</vt:lpstr>
      <vt:lpstr>使用通配符（?）</vt:lpstr>
      <vt:lpstr>通配符使用限制</vt:lpstr>
      <vt:lpstr>判断</vt:lpstr>
      <vt:lpstr>总结　　　　　　　　　</vt:lpstr>
      <vt:lpstr>Java容器的4种基本形式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李玮玮</cp:lastModifiedBy>
  <cp:revision>758</cp:revision>
  <dcterms:created xsi:type="dcterms:W3CDTF">2006-10-06T15:46:57Z</dcterms:created>
  <dcterms:modified xsi:type="dcterms:W3CDTF">2017-04-07T05:47:07Z</dcterms:modified>
</cp:coreProperties>
</file>