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notesMasterIdLst>
    <p:notesMasterId r:id="rId21"/>
  </p:notesMasterIdLst>
  <p:sldIdLst>
    <p:sldId id="256" r:id="rId2"/>
    <p:sldId id="510" r:id="rId3"/>
    <p:sldId id="603" r:id="rId4"/>
    <p:sldId id="604" r:id="rId5"/>
    <p:sldId id="612" r:id="rId6"/>
    <p:sldId id="613" r:id="rId7"/>
    <p:sldId id="605" r:id="rId8"/>
    <p:sldId id="609" r:id="rId9"/>
    <p:sldId id="606" r:id="rId10"/>
    <p:sldId id="607" r:id="rId11"/>
    <p:sldId id="611" r:id="rId12"/>
    <p:sldId id="610" r:id="rId13"/>
    <p:sldId id="614" r:id="rId14"/>
    <p:sldId id="617" r:id="rId15"/>
    <p:sldId id="616" r:id="rId16"/>
    <p:sldId id="615" r:id="rId17"/>
    <p:sldId id="618" r:id="rId18"/>
    <p:sldId id="577" r:id="rId19"/>
    <p:sldId id="568" r:id="rId20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814" autoAdjust="0"/>
  </p:normalViewPr>
  <p:slideViewPr>
    <p:cSldViewPr>
      <p:cViewPr varScale="1">
        <p:scale>
          <a:sx n="67" d="100"/>
          <a:sy n="67" d="100"/>
        </p:scale>
        <p:origin x="1188" y="48"/>
      </p:cViewPr>
      <p:guideLst>
        <p:guide orient="horz" pos="218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27494;&#27704;&#20142;\AppData\Local\Microsoft\Windows\Temporary%20Internet%20Files\Content.Outlook\JIVDYLK1\2008&#32423;&#27605;&#19994;&#29983;&#20449;&#24687;&#32479;&#35745;-&#28023;&#25253;&#29256;20120521v2%20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3"/>
            <c:bubble3D val="0"/>
            <c:spPr>
              <a:solidFill>
                <a:srgbClr val="92D05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8CC-460A-A28E-177F2C455E60}"/>
              </c:ext>
            </c:extLst>
          </c:dPt>
          <c:dLbls>
            <c:dLbl>
              <c:idx val="0"/>
              <c:layout>
                <c:manualLayout>
                  <c:x val="-9.8551398219217753E-2"/>
                  <c:y val="7.1116650121312683E-4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dirty="0"/>
                      <a:t>手机开发类，
</a:t>
                    </a:r>
                    <a:r>
                      <a:rPr lang="en-US" altLang="zh-CN" dirty="0"/>
                      <a:t>6%</a:t>
                    </a:r>
                    <a:r>
                      <a:rPr lang="zh-CN" altLang="en-US" sz="1000" b="0" i="0" u="none" strike="noStrike" baseline="0" dirty="0">
                        <a:effectLst/>
                      </a:rPr>
                      <a:t>，年薪</a:t>
                    </a:r>
                    <a:r>
                      <a:rPr lang="en-US" altLang="zh-CN" sz="1000" b="0" i="0" u="none" strike="noStrike" baseline="0" dirty="0" smtClean="0">
                        <a:effectLst/>
                      </a:rPr>
                      <a:t>15</a:t>
                    </a:r>
                    <a:r>
                      <a:rPr lang="zh-CN" altLang="en-US" sz="1000" b="0" i="0" u="none" strike="noStrike" baseline="0" dirty="0" smtClean="0">
                        <a:effectLst/>
                      </a:rPr>
                      <a:t>万左右</a:t>
                    </a:r>
                    <a:endParaRPr lang="zh-CN" alt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18CC-460A-A28E-177F2C455E6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zh-CN" altLang="en-US"/>
                      <a:t>门户网站类
</a:t>
                    </a:r>
                    <a:r>
                      <a:rPr lang="en-US" altLang="zh-CN"/>
                      <a:t>6%</a:t>
                    </a:r>
                    <a:r>
                      <a:rPr lang="zh-CN" altLang="en-US"/>
                      <a:t>，年薪十万左右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8CC-460A-A28E-177F2C455E6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zh-CN" altLang="en-US"/>
                      <a:t>成长型企业
</a:t>
                    </a:r>
                    <a:r>
                      <a:rPr lang="en-US" altLang="zh-CN"/>
                      <a:t>35%</a:t>
                    </a:r>
                    <a:r>
                      <a:rPr lang="zh-CN" altLang="en-US"/>
                      <a:t>，月薪</a:t>
                    </a:r>
                    <a:r>
                      <a:rPr lang="en-US" altLang="zh-CN"/>
                      <a:t>5K</a:t>
                    </a:r>
                    <a:r>
                      <a:rPr lang="zh-CN" altLang="en-US"/>
                      <a:t>左右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18CC-460A-A28E-177F2C455E6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zh-CN" altLang="en-US"/>
                      <a:t>外包类企业
</a:t>
                    </a:r>
                    <a:r>
                      <a:rPr lang="en-US" altLang="zh-CN"/>
                      <a:t>23%</a:t>
                    </a:r>
                    <a:r>
                      <a:rPr lang="zh-CN" altLang="en-US"/>
                      <a:t>，月薪</a:t>
                    </a:r>
                    <a:r>
                      <a:rPr lang="en-US" altLang="zh-CN"/>
                      <a:t>4K</a:t>
                    </a:r>
                    <a:r>
                      <a:rPr lang="zh-CN" altLang="en-US"/>
                      <a:t>左右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8CC-460A-A28E-177F2C455E6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总结!$L$17:$Q$17</c:f>
              <c:strCache>
                <c:ptCount val="6"/>
                <c:pt idx="0">
                  <c:v>手机开发类</c:v>
                </c:pt>
                <c:pt idx="1">
                  <c:v>门户网站类</c:v>
                </c:pt>
                <c:pt idx="2">
                  <c:v>成长型企业</c:v>
                </c:pt>
                <c:pt idx="3">
                  <c:v>外包类企业</c:v>
                </c:pt>
                <c:pt idx="4">
                  <c:v>机关</c:v>
                </c:pt>
                <c:pt idx="5">
                  <c:v>生源地</c:v>
                </c:pt>
              </c:strCache>
            </c:strRef>
          </c:cat>
          <c:val>
            <c:numRef>
              <c:f>总结!$L$18:$Q$18</c:f>
              <c:numCache>
                <c:formatCode>g/"通""用""格""式"</c:formatCode>
                <c:ptCount val="6"/>
                <c:pt idx="0">
                  <c:v>18</c:v>
                </c:pt>
                <c:pt idx="1">
                  <c:v>18</c:v>
                </c:pt>
                <c:pt idx="2">
                  <c:v>108</c:v>
                </c:pt>
                <c:pt idx="3">
                  <c:v>72</c:v>
                </c:pt>
                <c:pt idx="4">
                  <c:v>36</c:v>
                </c:pt>
                <c:pt idx="5">
                  <c:v>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18CC-460A-A28E-177F2C455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08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4669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54B013B-AE0A-4F7E-A978-F67603522124}" type="slidenum">
              <a:rPr lang="zh-CN" altLang="en-US" smtClean="0"/>
              <a:pPr>
                <a:buFont typeface="Arial" charset="0"/>
                <a:buNone/>
              </a:pPr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5748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81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4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00928-6EB4-4327-98F4-5BBE17224D6D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87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0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0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6" r:id="rId2"/>
    <p:sldLayoutId id="2147483987" r:id="rId3"/>
    <p:sldLayoutId id="2147483989" r:id="rId4"/>
    <p:sldLayoutId id="2147483992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apidocs/apidoc?api=jdk_7u4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tool.oschina.net/apidocs/apidoc?api=jdk-zh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jingkao.net/activity/homepage/AC112A018024F69B148881A35D5F794E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iweiwei@onest.net" TargetMode="External"/><Relationship Id="rId2" Type="http://schemas.openxmlformats.org/officeDocument/2006/relationships/hyperlink" Target="mailto:wuyongliang@edu2act.or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课程简介 </a:t>
            </a:r>
            <a:endParaRPr lang="zh-CN" altLang="en-US" sz="4800" dirty="0" smtClean="0">
              <a:ea typeface="宋体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李玮玮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 advTm="127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964724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tool.oschina.net/apidocs/apidoc?api=jdk-zh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tool.oschina.net/apidocs/apidoc?api=jdk_7u4</a:t>
            </a:r>
            <a:endParaRPr lang="en-US" altLang="zh-CN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6" y="1618067"/>
            <a:ext cx="2079837" cy="285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789" y="1618067"/>
            <a:ext cx="2067855" cy="285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166" y="1518845"/>
            <a:ext cx="2067990" cy="29542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3332" y="1447775"/>
            <a:ext cx="2307160" cy="30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学习路线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232756"/>
            <a:ext cx="74009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学习路线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54" y="1009303"/>
            <a:ext cx="7321691" cy="55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1500" y="5229200"/>
            <a:ext cx="7679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www.jingkao.net/activity/homepage/AC112A018024F69B148881A35D5F794E.html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56091"/>
            <a:ext cx="81248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7564" y="5366253"/>
            <a:ext cx="7679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http://www.jingkao.net/activity/homepage/AC112A011E475909144EDD95151B707B.html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52" y="1124744"/>
            <a:ext cx="7339495" cy="412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1599" y="501317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Kaggle</a:t>
            </a:r>
            <a:r>
              <a:rPr lang="zh-CN" altLang="en-US" dirty="0"/>
              <a:t>：</a:t>
            </a:r>
            <a:r>
              <a:rPr lang="en-US" altLang="zh-CN" dirty="0"/>
              <a:t>https://www.kaggle.com/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268760"/>
            <a:ext cx="666333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39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3969060"/>
            <a:ext cx="8604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 smtClean="0"/>
              <a:t>Google </a:t>
            </a:r>
            <a:r>
              <a:rPr lang="fr-FR" altLang="zh-CN" dirty="0"/>
              <a:t>Code Jam </a:t>
            </a:r>
            <a:r>
              <a:rPr lang="zh-CN" altLang="fr-FR" dirty="0"/>
              <a:t>编程大赛</a:t>
            </a:r>
            <a:r>
              <a:rPr lang="fr-FR" altLang="zh-CN" dirty="0"/>
              <a:t>:http://community.topcoder.com/pl/?</a:t>
            </a:r>
            <a:r>
              <a:rPr lang="fr-FR" altLang="zh-CN" dirty="0" smtClean="0"/>
              <a:t>module=Static&amp;d1=gccj05&amp;d2=EN_overview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820442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国内外大赛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5265204"/>
            <a:ext cx="8604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Google</a:t>
            </a:r>
            <a:r>
              <a:rPr lang="zh-CN" altLang="zh-CN" dirty="0"/>
              <a:t>全国大学生移动互联网挑战赛</a:t>
            </a:r>
            <a:r>
              <a:rPr lang="fr-FR" altLang="zh-CN" dirty="0" smtClean="0"/>
              <a:t>http</a:t>
            </a:r>
            <a:r>
              <a:rPr lang="fr-FR" altLang="zh-CN" dirty="0"/>
              <a:t>://www.google.cn/university/androidchallenge/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1124744"/>
            <a:ext cx="6952639" cy="38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个人介绍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课程意义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课程介绍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参考资料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学习路线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530354"/>
      </p:ext>
    </p:extLst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27584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讲授思路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个人介绍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课程意义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课程介绍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参考资料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学习路线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188913"/>
            <a:ext cx="8229600" cy="8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个人介绍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dirty="0" smtClean="0"/>
              <a:t>Name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李玮玮</a:t>
            </a:r>
            <a:endParaRPr lang="en-US" altLang="zh-CN" sz="2400" dirty="0" smtClean="0"/>
          </a:p>
          <a:p>
            <a:r>
              <a:rPr lang="en-US" altLang="zh-CN" sz="2400" dirty="0" smtClean="0"/>
              <a:t>Phone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15032667501</a:t>
            </a:r>
          </a:p>
          <a:p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273429028</a:t>
            </a:r>
          </a:p>
          <a:p>
            <a:r>
              <a:rPr lang="en-US" altLang="zh-CN" sz="2400" dirty="0" smtClean="0"/>
              <a:t>Mail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hlinkClick r:id="rId2"/>
              </a:rPr>
              <a:t>liweiwei@edu2act.org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</a:t>
            </a:r>
            <a:r>
              <a:rPr lang="en-US" altLang="zh-CN" sz="2400" dirty="0" smtClean="0">
                <a:hlinkClick r:id="rId3"/>
              </a:rPr>
              <a:t>liweiwei@onest.net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为什么学习</a:t>
            </a:r>
            <a:r>
              <a:rPr lang="en-US" altLang="zh-CN" smtClean="0"/>
              <a:t>Java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1"/>
            <a:r>
              <a:rPr lang="en-US" altLang="zh-CN" smtClean="0"/>
              <a:t>Java</a:t>
            </a:r>
            <a:r>
              <a:rPr lang="zh-CN" altLang="en-US" smtClean="0"/>
              <a:t>开发人员需求缺口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8" y="2060848"/>
            <a:ext cx="8706424" cy="39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6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为什么学习</a:t>
            </a:r>
            <a:r>
              <a:rPr lang="en-US" altLang="zh-CN" smtClean="0"/>
              <a:t>Java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1"/>
            <a:r>
              <a:rPr lang="en-US" altLang="zh-CN" smtClean="0"/>
              <a:t>Java</a:t>
            </a:r>
            <a:r>
              <a:rPr lang="zh-CN" altLang="en-US" smtClean="0"/>
              <a:t>开发人员需求缺口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276872"/>
            <a:ext cx="5868652" cy="37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为什么学习</a:t>
            </a:r>
            <a:r>
              <a:rPr lang="en-US" altLang="zh-CN" smtClean="0"/>
              <a:t>Java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1"/>
            <a:r>
              <a:rPr lang="en-US" altLang="zh-CN" smtClean="0"/>
              <a:t>Java</a:t>
            </a:r>
            <a:r>
              <a:rPr lang="zh-CN" altLang="en-US" smtClean="0"/>
              <a:t>开发人员需求缺口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2132856"/>
            <a:ext cx="4896544" cy="45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毕业生</a:t>
            </a:r>
            <a:r>
              <a:rPr lang="zh-CN" altLang="en-US" dirty="0" smtClean="0"/>
              <a:t>就业情况</a:t>
            </a:r>
            <a:endParaRPr lang="zh-CN" altLang="en-US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809513"/>
              </p:ext>
            </p:extLst>
          </p:nvPr>
        </p:nvGraphicFramePr>
        <p:xfrm>
          <a:off x="503548" y="1844824"/>
          <a:ext cx="8244916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456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上课时间及授课方式</a:t>
            </a:r>
          </a:p>
          <a:p>
            <a:pPr lvl="1"/>
            <a:r>
              <a:rPr lang="zh-CN" altLang="zh-CN" dirty="0"/>
              <a:t>授课</a:t>
            </a:r>
            <a:r>
              <a:rPr lang="zh-CN" altLang="zh-CN"/>
              <a:t>时间</a:t>
            </a:r>
            <a:r>
              <a:rPr lang="zh-CN" altLang="zh-CN" smtClean="0"/>
              <a:t>共</a:t>
            </a:r>
            <a:r>
              <a:rPr lang="en-US" altLang="zh-CN" smtClean="0"/>
              <a:t>18</a:t>
            </a:r>
            <a:r>
              <a:rPr lang="zh-CN" altLang="zh-CN" smtClean="0"/>
              <a:t>周</a:t>
            </a:r>
            <a:r>
              <a:rPr lang="zh-CN" altLang="zh-CN" dirty="0"/>
              <a:t>，</a:t>
            </a:r>
            <a:r>
              <a:rPr lang="zh-CN" altLang="zh-CN" smtClean="0"/>
              <a:t>每</a:t>
            </a:r>
            <a:r>
              <a:rPr lang="zh-CN" altLang="en-US" smtClean="0"/>
              <a:t>周</a:t>
            </a:r>
            <a:r>
              <a:rPr lang="en-US" altLang="zh-CN" smtClean="0"/>
              <a:t>2</a:t>
            </a:r>
            <a:r>
              <a:rPr lang="zh-CN" altLang="en-US" smtClean="0"/>
              <a:t>次</a:t>
            </a:r>
            <a:endParaRPr lang="en-US" altLang="zh-CN" dirty="0" smtClean="0"/>
          </a:p>
          <a:p>
            <a:pPr lvl="1"/>
            <a:r>
              <a:rPr lang="zh-CN" altLang="en-US" smtClean="0"/>
              <a:t>学分</a:t>
            </a:r>
            <a:r>
              <a:rPr lang="en-US" altLang="zh-CN" smtClean="0"/>
              <a:t>3</a:t>
            </a:r>
            <a:r>
              <a:rPr lang="zh-CN" altLang="en-US" smtClean="0"/>
              <a:t>学分</a:t>
            </a:r>
            <a:endParaRPr lang="zh-CN" altLang="zh-CN" dirty="0"/>
          </a:p>
          <a:p>
            <a:r>
              <a:rPr lang="zh-CN" altLang="zh-CN" dirty="0"/>
              <a:t>考核方式</a:t>
            </a:r>
          </a:p>
          <a:p>
            <a:pPr lvl="1"/>
            <a:r>
              <a:rPr lang="zh-CN" altLang="zh-CN" dirty="0"/>
              <a:t>平时</a:t>
            </a:r>
            <a:r>
              <a:rPr lang="zh-CN" altLang="zh-CN" dirty="0" smtClean="0"/>
              <a:t>成绩</a:t>
            </a:r>
            <a:r>
              <a:rPr lang="en-US" altLang="zh-CN" dirty="0" smtClean="0"/>
              <a:t>40</a:t>
            </a:r>
            <a:r>
              <a:rPr lang="zh-CN" altLang="zh-CN" dirty="0" smtClean="0"/>
              <a:t>分</a:t>
            </a:r>
            <a:r>
              <a:rPr lang="zh-CN" altLang="zh-CN" dirty="0"/>
              <a:t>（作业、综合表现、测试）</a:t>
            </a:r>
          </a:p>
          <a:p>
            <a:pPr lvl="1"/>
            <a:r>
              <a:rPr lang="zh-CN" altLang="zh-CN" dirty="0"/>
              <a:t>期末考试</a:t>
            </a:r>
            <a:r>
              <a:rPr lang="zh-CN" altLang="zh-CN" dirty="0" smtClean="0"/>
              <a:t>成绩</a:t>
            </a:r>
            <a:r>
              <a:rPr lang="en-US" altLang="zh-CN" smtClean="0"/>
              <a:t>60</a:t>
            </a:r>
            <a:r>
              <a:rPr lang="zh-CN" altLang="en-US" smtClean="0"/>
              <a:t>分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885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97936"/>
              </p:ext>
            </p:extLst>
          </p:nvPr>
        </p:nvGraphicFramePr>
        <p:xfrm>
          <a:off x="251520" y="1088740"/>
          <a:ext cx="3564396" cy="40741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12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1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概述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基础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数组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类和对象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类的封装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类的继承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多态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包装器类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内部类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枚举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67909"/>
              </p:ext>
            </p:extLst>
          </p:nvPr>
        </p:nvGraphicFramePr>
        <p:xfrm>
          <a:off x="4572000" y="1772816"/>
          <a:ext cx="3888432" cy="403244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73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章节内容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课时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异常和断言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容器和泛型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流和文件操作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字符串解析和日期格式化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线程和多线程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网络编程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javac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命令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JDK8</a:t>
                      </a: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新特性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600" b="1" kern="10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246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总结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288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课程设计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课时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9086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5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287</Words>
  <Application>Microsoft Office PowerPoint</Application>
  <PresentationFormat>全屏显示(4:3)</PresentationFormat>
  <Paragraphs>104</Paragraphs>
  <Slides>19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华文新魏</vt:lpstr>
      <vt:lpstr>宋体</vt:lpstr>
      <vt:lpstr>微软雅黑</vt:lpstr>
      <vt:lpstr>Arial</vt:lpstr>
      <vt:lpstr>Calibri</vt:lpstr>
      <vt:lpstr>Times New Roman</vt:lpstr>
      <vt:lpstr>Default Design</vt:lpstr>
      <vt:lpstr>课程简介 </vt:lpstr>
      <vt:lpstr>讲授思路</vt:lpstr>
      <vt:lpstr>个人介绍</vt:lpstr>
      <vt:lpstr>课程意义</vt:lpstr>
      <vt:lpstr>课程意义</vt:lpstr>
      <vt:lpstr>课程意义</vt:lpstr>
      <vt:lpstr>课程意义</vt:lpstr>
      <vt:lpstr>课程介绍</vt:lpstr>
      <vt:lpstr>课程介绍</vt:lpstr>
      <vt:lpstr>参考资料</vt:lpstr>
      <vt:lpstr>学习路线</vt:lpstr>
      <vt:lpstr>学习路线</vt:lpstr>
      <vt:lpstr>国内外大赛</vt:lpstr>
      <vt:lpstr>国内外大赛</vt:lpstr>
      <vt:lpstr>国内外大赛</vt:lpstr>
      <vt:lpstr>国内外大赛</vt:lpstr>
      <vt:lpstr>国内外大赛</vt:lpstr>
      <vt:lpstr>总结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>adice</dc:creator>
  <cp:lastModifiedBy>李玮玮</cp:lastModifiedBy>
  <cp:revision>92</cp:revision>
  <dcterms:modified xsi:type="dcterms:W3CDTF">2017-02-21T15:53:02Z</dcterms:modified>
</cp:coreProperties>
</file>