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05" r:id="rId1"/>
  </p:sldMasterIdLst>
  <p:notesMasterIdLst>
    <p:notesMasterId r:id="rId20"/>
  </p:notesMasterIdLst>
  <p:sldIdLst>
    <p:sldId id="256" r:id="rId2"/>
    <p:sldId id="537" r:id="rId3"/>
    <p:sldId id="666" r:id="rId4"/>
    <p:sldId id="686" r:id="rId5"/>
    <p:sldId id="687" r:id="rId6"/>
    <p:sldId id="689" r:id="rId7"/>
    <p:sldId id="681" r:id="rId8"/>
    <p:sldId id="690" r:id="rId9"/>
    <p:sldId id="691" r:id="rId10"/>
    <p:sldId id="692" r:id="rId11"/>
    <p:sldId id="693" r:id="rId12"/>
    <p:sldId id="695" r:id="rId13"/>
    <p:sldId id="698" r:id="rId14"/>
    <p:sldId id="694" r:id="rId15"/>
    <p:sldId id="697" r:id="rId16"/>
    <p:sldId id="696" r:id="rId17"/>
    <p:sldId id="680" r:id="rId18"/>
    <p:sldId id="618" r:id="rId19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  <a:srgbClr val="E4FEDE"/>
    <a:srgbClr val="8BE58F"/>
    <a:srgbClr val="A0FAAF"/>
    <a:srgbClr val="DEFEE6"/>
    <a:srgbClr val="DBFDE1"/>
    <a:srgbClr val="E5E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75" autoAdjust="0"/>
  </p:normalViewPr>
  <p:slideViewPr>
    <p:cSldViewPr>
      <p:cViewPr varScale="1">
        <p:scale>
          <a:sx n="59" d="100"/>
          <a:sy n="59" d="100"/>
        </p:scale>
        <p:origin x="904" y="56"/>
      </p:cViewPr>
      <p:guideLst>
        <p:guide orient="horz" pos="2180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 smtClean="0"/>
              <a:t>Click to edit Master text styles</a:t>
            </a:r>
          </a:p>
          <a:p>
            <a:pPr lvl="1"/>
            <a:r>
              <a:rPr lang="pt-PT" altLang="en-US" noProof="0" smtClean="0"/>
              <a:t>Second level</a:t>
            </a:r>
          </a:p>
          <a:p>
            <a:pPr lvl="2"/>
            <a:r>
              <a:rPr lang="pt-PT" altLang="en-US" noProof="0" smtClean="0"/>
              <a:t>Third level</a:t>
            </a:r>
          </a:p>
          <a:p>
            <a:pPr lvl="3"/>
            <a:r>
              <a:rPr lang="pt-PT" altLang="en-US" noProof="0" smtClean="0"/>
              <a:t>Fourth level</a:t>
            </a:r>
          </a:p>
          <a:p>
            <a:pPr lvl="4"/>
            <a:r>
              <a:rPr lang="pt-PT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881EA6-9217-4A53-BC39-24988C79B76B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42684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98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16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681677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31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0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class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MONDAY = 1;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TUESDAY = 2;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WENSDAY = 3;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THURSDAY = 4;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FRIDAY = 5;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}//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如此写会有隐藏的问题</a:t>
            </a:r>
            <a:endParaRPr lang="en-US" altLang="zh-CN" kern="0" dirty="0" smtClean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你的类就可以使用像</a:t>
            </a:r>
            <a:r>
              <a:rPr lang="en-US" altLang="zh-CN" sz="1200" dirty="0" err="1" smtClean="0"/>
              <a:t>WeekDay.TUESDAY</a:t>
            </a:r>
            <a:r>
              <a:rPr lang="zh-CN" altLang="en-US" sz="1200" dirty="0" smtClean="0"/>
              <a:t>这样的常量了。但是这里隐藏着一些问题，这些常量是</a:t>
            </a:r>
            <a:r>
              <a:rPr lang="en-US" altLang="zh-CN" sz="1200" dirty="0" smtClean="0"/>
              <a:t>Java</a:t>
            </a:r>
            <a:r>
              <a:rPr lang="zh-CN" altLang="en-US" sz="1200" dirty="0" smtClean="0"/>
              <a:t>中</a:t>
            </a:r>
            <a:r>
              <a:rPr lang="en-US" altLang="zh-CN" sz="1200" dirty="0" err="1" smtClean="0"/>
              <a:t>int</a:t>
            </a:r>
            <a:r>
              <a:rPr lang="zh-CN" altLang="en-US" sz="1200" dirty="0" smtClean="0"/>
              <a:t>类型的常量，这意味着该方法可以接受任何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类型的值，即使它和</a:t>
            </a:r>
            <a:r>
              <a:rPr lang="en-US" altLang="zh-CN" sz="1200" dirty="0" err="1" smtClean="0"/>
              <a:t>WeekDay</a:t>
            </a:r>
            <a:r>
              <a:rPr lang="zh-CN" altLang="en-US" sz="1200" dirty="0" smtClean="0"/>
              <a:t>中定义的所有日期都对应不上。因此，您需要检测上界和下界，在出现无效值的时候，可能还要抛出一个</a:t>
            </a:r>
            <a:r>
              <a:rPr lang="en-US" altLang="zh-CN" sz="1200" dirty="0" err="1" smtClean="0"/>
              <a:t>IllegalArgumentException</a:t>
            </a:r>
            <a:r>
              <a:rPr lang="zh-CN" altLang="en-US" sz="1200" dirty="0" smtClean="0"/>
              <a:t>。而且，如果后来又添加另外一个日期（例如</a:t>
            </a:r>
            <a:r>
              <a:rPr lang="en-US" altLang="zh-CN" sz="1200" dirty="0" err="1" smtClean="0"/>
              <a:t>WeekDay.SATURDAY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），那么必须改变所有代码中的上界，才能接受这个新值。 换句话说，在使用这类带有整型常量的类时，这个方案也许可行，但并不是非常有效。</a:t>
            </a:r>
            <a:endParaRPr lang="zh-CN" altLang="en-US" dirty="0" smtClean="0">
              <a:latin typeface="Arial" pitchFamily="34" charset="0"/>
            </a:endParaRPr>
          </a:p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51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652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772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117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14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http://www.cnblogs.com/jingmoxukong/p/6098351.html</a:t>
            </a:r>
          </a:p>
          <a:p>
            <a:r>
              <a:rPr lang="en-US" altLang="zh-CN" dirty="0" smtClean="0"/>
              <a:t>http://www.iteye.com/topic/1116193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14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0122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http://www.cnblogs.com/jingmoxukong/p/6098351.html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15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90025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12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44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12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221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08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07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3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b="1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枚举</a:t>
            </a:r>
            <a:r>
              <a:rPr lang="zh-CN" altLang="en-US" dirty="0" smtClean="0">
                <a:ea typeface="宋体" pitchFamily="2" charset="-122"/>
              </a:rPr>
              <a:t/>
            </a:r>
            <a:br>
              <a:rPr lang="zh-CN" altLang="en-US" dirty="0" smtClean="0">
                <a:ea typeface="宋体" pitchFamily="2" charset="-122"/>
              </a:rPr>
            </a:b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5364" name="副标题 4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李玮玮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枚举与类的区别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枚举不可以实例化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编译器会自动为其构造方法加上了 </a:t>
            </a:r>
            <a:r>
              <a:rPr lang="en-US" dirty="0" smtClean="0">
                <a:solidFill>
                  <a:srgbClr val="FF0000"/>
                </a:solidFill>
              </a:rPr>
              <a:t>private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通常只为枚举成员变量提供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方法，而不提供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方法</a:t>
            </a:r>
            <a:endParaRPr lang="pt-BR" altLang="zh-CN" dirty="0" smtClean="0"/>
          </a:p>
          <a:p>
            <a:endParaRPr lang="pt-BR" altLang="zh-CN" dirty="0" smtClean="0"/>
          </a:p>
          <a:p>
            <a:endParaRPr lang="pt-BR" altLang="zh-CN" dirty="0" smtClean="0"/>
          </a:p>
          <a:p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971600" y="2132856"/>
            <a:ext cx="7500990" cy="22860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Color(String name,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       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String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_id;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枚举与类的区别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pt-BR" altLang="zh-CN" smtClean="0"/>
          </a:p>
          <a:p>
            <a:endParaRPr lang="pt-BR" altLang="zh-CN" smtClean="0"/>
          </a:p>
          <a:p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642910" y="1000108"/>
            <a:ext cx="7500990" cy="585789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RED("red color", 0), GREEN("green color", 1),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BLUE("blue color", 2), YELLOW("yellow color", 3);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Color(String name,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private String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private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_id;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public String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getName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return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public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getId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return _id;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4643406" y="2928934"/>
            <a:ext cx="4500594" cy="22860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public void </a:t>
            </a:r>
            <a:r>
              <a:rPr lang="en-US" altLang="zh-CN" kern="0" dirty="0" err="1" smtClean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setName</a:t>
            </a:r>
            <a:r>
              <a:rPr lang="en-US" altLang="zh-CN" kern="0" dirty="0" smtClean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(String name)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     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}        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public void </a:t>
            </a:r>
            <a:r>
              <a:rPr lang="en-US" altLang="zh-CN" kern="0" dirty="0" err="1" smtClean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setId</a:t>
            </a:r>
            <a:r>
              <a:rPr lang="en-US" altLang="zh-CN" kern="0" dirty="0" smtClean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 smtClean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7951045" y="3643314"/>
            <a:ext cx="1420582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9600" b="1" dirty="0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？</a:t>
            </a:r>
            <a:endParaRPr lang="zh-CN" altLang="en-US" sz="9600" b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43636" y="4500570"/>
            <a:ext cx="2040943" cy="830997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4800" b="1" dirty="0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不推荐</a:t>
            </a:r>
            <a:endParaRPr lang="zh-CN" altLang="en-US" sz="4800" b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枚举的特点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Arial" charset="0"/>
              </a:rPr>
              <a:t>数据集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zh-CN" altLang="en-US" dirty="0" smtClean="0">
                <a:sym typeface="Arial" charset="0"/>
              </a:rPr>
              <a:t>他们的数值在程序中是稳定的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zh-CN" altLang="en-US" dirty="0" smtClean="0">
                <a:sym typeface="Arial" charset="0"/>
              </a:rPr>
              <a:t>元素个数有限</a:t>
            </a:r>
            <a:endParaRPr lang="en-US" altLang="zh-CN" dirty="0" smtClean="0">
              <a:sym typeface="Arial" charset="0"/>
            </a:endParaRPr>
          </a:p>
          <a:p>
            <a:r>
              <a:rPr lang="zh-CN" altLang="en-US" dirty="0" smtClean="0"/>
              <a:t>所有枚举类都继承了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zh-CN" altLang="en-US" dirty="0" smtClean="0"/>
              <a:t>类的方法</a:t>
            </a:r>
            <a:endParaRPr lang="en-US" altLang="zh-CN" dirty="0" smtClean="0"/>
          </a:p>
          <a:p>
            <a:pPr lvl="1"/>
            <a:r>
              <a:rPr lang="en-US" dirty="0" err="1" smtClean="0"/>
              <a:t>toString</a:t>
            </a:r>
            <a:endParaRPr lang="en-US" dirty="0" smtClean="0"/>
          </a:p>
          <a:p>
            <a:pPr lvl="1"/>
            <a:r>
              <a:rPr lang="en-US" dirty="0" smtClean="0"/>
              <a:t>Equals</a:t>
            </a:r>
          </a:p>
          <a:p>
            <a:pPr lvl="1"/>
            <a:r>
              <a:rPr lang="en-US" dirty="0" err="1" smtClean="0"/>
              <a:t>Hashcode</a:t>
            </a:r>
            <a:endParaRPr lang="en-US" dirty="0" smtClean="0"/>
          </a:p>
          <a:p>
            <a:pPr lvl="1"/>
            <a:r>
              <a:rPr lang="en-US" altLang="zh-CN" dirty="0" smtClean="0">
                <a:sym typeface="Arial" charset="0"/>
              </a:rPr>
              <a:t>…</a:t>
            </a:r>
          </a:p>
          <a:p>
            <a:pPr lvl="1"/>
            <a:r>
              <a:rPr lang="zh-CN" altLang="en-US" dirty="0" smtClean="0">
                <a:sym typeface="Arial" charset="0"/>
              </a:rPr>
              <a:t>注：</a:t>
            </a:r>
            <a:r>
              <a:rPr lang="en-US" dirty="0" smtClean="0"/>
              <a:t> </a:t>
            </a:r>
            <a:r>
              <a:rPr lang="en-US" dirty="0" err="1" smtClean="0"/>
              <a:t>equals、hashcode</a:t>
            </a:r>
            <a:r>
              <a:rPr lang="en-US" dirty="0" smtClean="0"/>
              <a:t> </a:t>
            </a:r>
            <a:r>
              <a:rPr lang="zh-CN" altLang="en-US" dirty="0" smtClean="0"/>
              <a:t>方法是 </a:t>
            </a:r>
            <a:r>
              <a:rPr lang="en-US" dirty="0" smtClean="0"/>
              <a:t>final </a:t>
            </a:r>
            <a:r>
              <a:rPr lang="zh-CN" altLang="en-US" dirty="0" smtClean="0"/>
              <a:t>的，所以不可以被枚举重写（只可以继承）。但是，可以重写 </a:t>
            </a:r>
            <a:r>
              <a:rPr lang="en-US" altLang="zh-CN" dirty="0" err="1" smtClean="0"/>
              <a:t>toString</a:t>
            </a:r>
            <a:r>
              <a:rPr lang="en-US" dirty="0" smtClean="0"/>
              <a:t> 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Java </a:t>
            </a:r>
            <a:r>
              <a:rPr lang="zh-CN" altLang="en-US" dirty="0">
                <a:solidFill>
                  <a:srgbClr val="FF0000"/>
                </a:solidFill>
              </a:rPr>
              <a:t>不允许使用 </a:t>
            </a:r>
            <a:r>
              <a:rPr lang="en-US" altLang="zh-CN" dirty="0">
                <a:solidFill>
                  <a:srgbClr val="FF0000"/>
                </a:solidFill>
              </a:rPr>
              <a:t>= </a:t>
            </a:r>
            <a:r>
              <a:rPr lang="zh-CN" altLang="en-US" dirty="0">
                <a:solidFill>
                  <a:srgbClr val="FF0000"/>
                </a:solidFill>
              </a:rPr>
              <a:t>为枚举常量赋值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2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枚举成员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枚举成员也是变量，变量名当然不能以数字开头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/>
              <a:t>Java </a:t>
            </a:r>
            <a:r>
              <a:rPr lang="zh-CN" altLang="en-US" dirty="0"/>
              <a:t>不允许使用 </a:t>
            </a:r>
            <a:r>
              <a:rPr lang="en-US" altLang="zh-CN" dirty="0"/>
              <a:t>= </a:t>
            </a:r>
            <a:r>
              <a:rPr lang="zh-CN" altLang="en-US" dirty="0"/>
              <a:t>为枚举常量赋值</a:t>
            </a:r>
          </a:p>
          <a:p>
            <a:endParaRPr lang="en-US" altLang="zh-CN" dirty="0" smtClean="0">
              <a:sym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47664" y="2448470"/>
            <a:ext cx="4572000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333333"/>
                </a:solidFill>
                <a:latin typeface="PingFang SC"/>
              </a:rPr>
              <a:t>public </a:t>
            </a:r>
            <a:r>
              <a:rPr lang="en-US" altLang="zh-CN" sz="2800" dirty="0" err="1">
                <a:solidFill>
                  <a:srgbClr val="333333"/>
                </a:solidFill>
                <a:latin typeface="PingFang SC"/>
              </a:rPr>
              <a:t>enum</a:t>
            </a:r>
            <a:r>
              <a:rPr lang="en-US" altLang="zh-CN" sz="2800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sz="2800" dirty="0" err="1">
                <a:solidFill>
                  <a:srgbClr val="333333"/>
                </a:solidFill>
                <a:latin typeface="PingFang SC"/>
              </a:rPr>
              <a:t>Num</a:t>
            </a:r>
            <a:r>
              <a:rPr lang="en-US" altLang="zh-CN" sz="2800" dirty="0">
                <a:solidFill>
                  <a:srgbClr val="333333"/>
                </a:solidFill>
                <a:latin typeface="PingFang SC"/>
              </a:rPr>
              <a:t>{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 smtClean="0"/>
              <a:t>	</a:t>
            </a:r>
            <a:r>
              <a:rPr lang="en-US" altLang="zh-CN" sz="2800" dirty="0" smtClean="0">
                <a:solidFill>
                  <a:srgbClr val="333333"/>
                </a:solidFill>
                <a:latin typeface="PingFang SC"/>
              </a:rPr>
              <a:t>1,2,3</a:t>
            </a:r>
            <a:r>
              <a:rPr lang="zh-CN" altLang="en-US" sz="2800" dirty="0">
                <a:solidFill>
                  <a:srgbClr val="333333"/>
                </a:solidFill>
                <a:latin typeface="PingFang SC"/>
              </a:rPr>
              <a:t>；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>
                <a:solidFill>
                  <a:srgbClr val="333333"/>
                </a:solidFill>
                <a:latin typeface="PingFang SC"/>
              </a:rPr>
              <a:t>}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5076056" y="2625324"/>
            <a:ext cx="1192955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9600" b="1" dirty="0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×</a:t>
            </a:r>
            <a:endParaRPr lang="zh-CN" altLang="en-US" sz="9600" b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7664" y="4605543"/>
            <a:ext cx="4572000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800" dirty="0" err="1">
                <a:solidFill>
                  <a:srgbClr val="333333"/>
                </a:solidFill>
                <a:latin typeface="PingFang SC"/>
              </a:rPr>
              <a:t>enum</a:t>
            </a:r>
            <a:r>
              <a:rPr lang="en-US" altLang="zh-CN" sz="2800" dirty="0">
                <a:solidFill>
                  <a:srgbClr val="333333"/>
                </a:solidFill>
                <a:latin typeface="PingFang SC"/>
              </a:rPr>
              <a:t> Grade{</a:t>
            </a:r>
          </a:p>
          <a:p>
            <a:r>
              <a:rPr lang="pt-BR" altLang="zh-CN" sz="2800" dirty="0" smtClean="0">
                <a:solidFill>
                  <a:srgbClr val="333333"/>
                </a:solidFill>
                <a:latin typeface="PingFang SC"/>
              </a:rPr>
              <a:t>	A </a:t>
            </a:r>
            <a:r>
              <a:rPr lang="pt-BR" altLang="zh-CN" sz="2800" dirty="0">
                <a:solidFill>
                  <a:srgbClr val="333333"/>
                </a:solidFill>
                <a:latin typeface="PingFang SC"/>
              </a:rPr>
              <a:t>= 1, B = 2, C = 3;</a:t>
            </a:r>
          </a:p>
          <a:p>
            <a:r>
              <a:rPr lang="en-US" altLang="zh-CN" sz="2800" dirty="0">
                <a:solidFill>
                  <a:srgbClr val="333333"/>
                </a:solidFill>
                <a:latin typeface="PingFang SC"/>
              </a:rPr>
              <a:t>}</a:t>
            </a:r>
            <a:endParaRPr lang="zh-CN" altLang="en-US" sz="2800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76055" y="5118618"/>
            <a:ext cx="1192955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9600" b="1" dirty="0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×</a:t>
            </a:r>
            <a:endParaRPr lang="zh-CN" altLang="en-US" sz="9600" b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004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枚举补充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5364596"/>
          </a:xfrm>
        </p:spPr>
        <p:txBody>
          <a:bodyPr/>
          <a:lstStyle/>
          <a:p>
            <a:r>
              <a:rPr lang="zh-CN" altLang="en-US" dirty="0"/>
              <a:t>枚举值默认为从</a:t>
            </a:r>
            <a:r>
              <a:rPr lang="en-US" altLang="zh-CN" dirty="0"/>
              <a:t>0</a:t>
            </a:r>
            <a:r>
              <a:rPr lang="zh-CN" altLang="en-US" dirty="0"/>
              <a:t>开始的有序</a:t>
            </a:r>
            <a:r>
              <a:rPr lang="zh-CN" altLang="en-US" dirty="0" smtClean="0"/>
              <a:t>数值</a:t>
            </a:r>
            <a:endParaRPr lang="en-US" altLang="zh-CN" dirty="0" smtClean="0"/>
          </a:p>
          <a:p>
            <a:r>
              <a:rPr lang="zh-CN" altLang="en-US" dirty="0"/>
              <a:t>枚举的典型应用场景：错误码、状态机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err="1" smtClean="0"/>
              <a:t>Enum</a:t>
            </a:r>
            <a:r>
              <a:rPr lang="zh-CN" altLang="en-US" dirty="0" smtClean="0"/>
              <a:t>不能继承类，它是</a:t>
            </a:r>
            <a:r>
              <a:rPr lang="zh-CN" altLang="en-US" dirty="0" smtClean="0">
                <a:solidFill>
                  <a:srgbClr val="FF0000"/>
                </a:solidFill>
              </a:rPr>
              <a:t>继承自</a:t>
            </a:r>
            <a:r>
              <a:rPr lang="en-US" altLang="zh-CN" dirty="0" err="1" smtClean="0">
                <a:solidFill>
                  <a:srgbClr val="FF0000"/>
                </a:solidFill>
              </a:rPr>
              <a:t>java.lang.Enum</a:t>
            </a:r>
            <a:r>
              <a:rPr lang="zh-CN" altLang="en-US" dirty="0" smtClean="0"/>
              <a:t>的特殊的类</a:t>
            </a:r>
            <a:endParaRPr lang="en-US" altLang="zh-CN" dirty="0" smtClean="0"/>
          </a:p>
          <a:p>
            <a:r>
              <a:rPr lang="en-US" altLang="zh-CN" dirty="0" err="1" smtClean="0"/>
              <a:t>enum</a:t>
            </a:r>
            <a:r>
              <a:rPr lang="zh-CN" altLang="en-US" dirty="0" smtClean="0"/>
              <a:t>可以实现接口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 err="1"/>
              <a:t>enum</a:t>
            </a:r>
            <a:r>
              <a:rPr lang="zh-CN" altLang="en-US" dirty="0"/>
              <a:t>中，提供了一些基本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/>
              <a:t>values()</a:t>
            </a:r>
            <a:r>
              <a:rPr lang="zh-CN" altLang="en-US" dirty="0"/>
              <a:t>：返回</a:t>
            </a:r>
            <a:r>
              <a:rPr lang="en-US" altLang="zh-CN" dirty="0" err="1"/>
              <a:t>enum</a:t>
            </a:r>
            <a:r>
              <a:rPr lang="zh-CN" altLang="en-US" dirty="0"/>
              <a:t>实例的数组，而且该数组中的元素严格保持在</a:t>
            </a:r>
            <a:r>
              <a:rPr lang="en-US" altLang="zh-CN" dirty="0" err="1"/>
              <a:t>enum</a:t>
            </a:r>
            <a:r>
              <a:rPr lang="zh-CN" altLang="en-US" dirty="0"/>
              <a:t>中声明时的顺序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en-US" altLang="zh-CN" dirty="0"/>
              <a:t>name()</a:t>
            </a:r>
            <a:r>
              <a:rPr lang="zh-CN" altLang="en-US" dirty="0"/>
              <a:t>：返回实例</a:t>
            </a:r>
            <a:r>
              <a:rPr lang="zh-CN" altLang="en-US" dirty="0" smtClean="0"/>
              <a:t>名</a:t>
            </a:r>
            <a:endParaRPr lang="zh-CN" altLang="en-US" dirty="0"/>
          </a:p>
          <a:p>
            <a:pPr lvl="1"/>
            <a:r>
              <a:rPr lang="en-US" altLang="zh-CN" dirty="0"/>
              <a:t>ordinal()</a:t>
            </a:r>
            <a:r>
              <a:rPr lang="zh-CN" altLang="en-US" dirty="0"/>
              <a:t>：返回实例声明时的次序，从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en-US" altLang="zh-CN" dirty="0" err="1"/>
              <a:t>getDeclaringClass</a:t>
            </a:r>
            <a:r>
              <a:rPr lang="en-US" altLang="zh-CN" dirty="0"/>
              <a:t>()</a:t>
            </a:r>
            <a:r>
              <a:rPr lang="zh-CN" altLang="en-US" dirty="0"/>
              <a:t>：返回实例所属的</a:t>
            </a:r>
            <a:r>
              <a:rPr lang="en-US" altLang="zh-CN" dirty="0" err="1"/>
              <a:t>enum</a:t>
            </a:r>
            <a:r>
              <a:rPr lang="zh-CN" altLang="en-US" dirty="0"/>
              <a:t>类型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en-US" altLang="zh-CN" dirty="0"/>
              <a:t>equals() </a:t>
            </a:r>
            <a:r>
              <a:rPr lang="zh-CN" altLang="en-US" dirty="0"/>
              <a:t>：判断是否为同一个</a:t>
            </a:r>
            <a:r>
              <a:rPr lang="zh-CN" altLang="en-US" dirty="0" smtClean="0"/>
              <a:t>对象。</a:t>
            </a:r>
            <a:endParaRPr lang="zh-CN" altLang="en-US" dirty="0"/>
          </a:p>
          <a:p>
            <a:pPr lvl="1"/>
            <a:r>
              <a:rPr lang="zh-CN" altLang="en-US" dirty="0"/>
              <a:t>可以使用 </a:t>
            </a:r>
            <a:r>
              <a:rPr lang="en-US" altLang="zh-CN" dirty="0"/>
              <a:t>== </a:t>
            </a:r>
            <a:r>
              <a:rPr lang="zh-CN" altLang="en-US" dirty="0"/>
              <a:t>来比较</a:t>
            </a:r>
            <a:r>
              <a:rPr lang="en-US" altLang="zh-CN" dirty="0" err="1"/>
              <a:t>enum</a:t>
            </a:r>
            <a:r>
              <a:rPr lang="zh-CN" altLang="en-US" dirty="0"/>
              <a:t>实例。</a:t>
            </a:r>
          </a:p>
          <a:p>
            <a:pPr lvl="1"/>
            <a:endParaRPr lang="en-US" altLang="zh-CN" dirty="0" smtClean="0">
              <a:sym typeface="Arial" charset="0"/>
            </a:endParaRPr>
          </a:p>
        </p:txBody>
      </p:sp>
      <p:sp>
        <p:nvSpPr>
          <p:cNvPr id="4" name="爆炸形 1 3"/>
          <p:cNvSpPr/>
          <p:nvPr/>
        </p:nvSpPr>
        <p:spPr bwMode="auto">
          <a:xfrm>
            <a:off x="2375248" y="2132856"/>
            <a:ext cx="6768752" cy="4032448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zh-CN" altLang="en-US" sz="3200" dirty="0">
                <a:latin typeface="Arial" pitchFamily="34" charset="0"/>
                <a:ea typeface="宋体" pitchFamily="2" charset="-122"/>
              </a:rPr>
              <a:t>除了不能继承，基本上可以将 </a:t>
            </a:r>
            <a:r>
              <a:rPr lang="en-US" altLang="zh-CN" sz="3200" dirty="0" err="1">
                <a:latin typeface="Arial" pitchFamily="34" charset="0"/>
                <a:ea typeface="宋体" pitchFamily="2" charset="-122"/>
              </a:rPr>
              <a:t>enum</a:t>
            </a:r>
            <a:r>
              <a:rPr lang="en-US" altLang="zh-CN" sz="3200" dirty="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3200" dirty="0">
                <a:latin typeface="Arial" pitchFamily="34" charset="0"/>
                <a:ea typeface="宋体" pitchFamily="2" charset="-122"/>
              </a:rPr>
              <a:t>看做一个常规的类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枚举补充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>
              <a:sym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160748"/>
            <a:ext cx="9144000" cy="48936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public class </a:t>
            </a:r>
            <a:r>
              <a:rPr lang="en-US" altLang="zh-CN" sz="2400" dirty="0" err="1"/>
              <a:t>EnumMethodDemo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enum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Color {RED, GREEN, BLUE;}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enum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Size {BIG, MIDDLE, SMALL;}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public </a:t>
            </a:r>
            <a:r>
              <a:rPr lang="en-US" altLang="zh-CN" sz="2400" dirty="0"/>
              <a:t>static void main(String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[]) </a:t>
            </a:r>
            <a:r>
              <a:rPr lang="en-US" altLang="zh-CN" sz="2400" dirty="0" smtClean="0"/>
              <a:t>{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("=== </a:t>
            </a:r>
            <a:r>
              <a:rPr lang="en-US" altLang="zh-CN" sz="2400" dirty="0"/>
              <a:t>Print all Color </a:t>
            </a:r>
            <a:r>
              <a:rPr lang="en-US" altLang="zh-CN" sz="2400" dirty="0" smtClean="0"/>
              <a:t>==="); 			for </a:t>
            </a:r>
            <a:r>
              <a:rPr lang="en-US" altLang="zh-CN" sz="2400" dirty="0"/>
              <a:t>(Color c : </a:t>
            </a:r>
            <a:r>
              <a:rPr lang="en-US" altLang="zh-CN" sz="2400" dirty="0" err="1"/>
              <a:t>Color.values</a:t>
            </a:r>
            <a:r>
              <a:rPr lang="en-US" altLang="zh-CN" sz="2400" dirty="0"/>
              <a:t>()) 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(c </a:t>
            </a:r>
            <a:r>
              <a:rPr lang="en-US" altLang="zh-CN" sz="2400" dirty="0"/>
              <a:t>+ " ordinal: " </a:t>
            </a:r>
            <a:r>
              <a:rPr lang="en-US" altLang="zh-CN" sz="2400" dirty="0" smtClean="0"/>
              <a:t>+</a:t>
            </a:r>
            <a:r>
              <a:rPr lang="en-US" altLang="zh-CN" sz="2400" dirty="0" err="1" smtClean="0"/>
              <a:t>c.ordinal</a:t>
            </a:r>
            <a:r>
              <a:rPr lang="en-US" altLang="zh-CN" sz="2400" dirty="0" smtClean="0"/>
              <a:t>());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}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("===Print </a:t>
            </a:r>
            <a:r>
              <a:rPr lang="en-US" altLang="zh-CN" sz="2400" dirty="0"/>
              <a:t>all Size </a:t>
            </a:r>
            <a:r>
              <a:rPr lang="en-US" altLang="zh-CN" sz="2400" dirty="0" smtClean="0"/>
              <a:t>===");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for </a:t>
            </a:r>
            <a:r>
              <a:rPr lang="en-US" altLang="zh-CN" sz="2400" dirty="0"/>
              <a:t>(Size s : </a:t>
            </a:r>
            <a:r>
              <a:rPr lang="en-US" altLang="zh-CN" sz="2400" dirty="0" err="1"/>
              <a:t>Size.values</a:t>
            </a:r>
            <a:r>
              <a:rPr lang="en-US" altLang="zh-CN" sz="2400" dirty="0"/>
              <a:t>()) 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(s </a:t>
            </a:r>
            <a:r>
              <a:rPr lang="en-US" altLang="zh-CN" sz="2400" dirty="0"/>
              <a:t>+ " ordinal: " </a:t>
            </a:r>
            <a:r>
              <a:rPr lang="en-US" altLang="zh-CN" sz="2400" dirty="0" smtClean="0"/>
              <a:t>+</a:t>
            </a:r>
            <a:r>
              <a:rPr lang="en-US" altLang="zh-CN" sz="2400" dirty="0" err="1" smtClean="0"/>
              <a:t>s.ordinal</a:t>
            </a:r>
            <a:r>
              <a:rPr lang="en-US" altLang="zh-CN" sz="2400" dirty="0"/>
              <a:t>());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}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Color </a:t>
            </a:r>
            <a:r>
              <a:rPr lang="en-US" altLang="zh-CN" sz="2400" dirty="0"/>
              <a:t>green = </a:t>
            </a:r>
            <a:r>
              <a:rPr lang="en-US" altLang="zh-CN" sz="2400" dirty="0" err="1"/>
              <a:t>Color.GREEN</a:t>
            </a:r>
            <a:r>
              <a:rPr lang="en-US" altLang="zh-CN" sz="2400" dirty="0"/>
              <a:t>;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45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枚举补充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>
              <a:sym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1002" y="1160748"/>
            <a:ext cx="8229600" cy="52629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altLang="zh-CN" sz="2400" dirty="0" err="1" smtClean="0"/>
              <a:t>System.out.println</a:t>
            </a:r>
            <a:r>
              <a:rPr lang="en-US" altLang="zh-CN" sz="2400" dirty="0"/>
              <a:t>("green name(): " + green.name()); 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System.out.println</a:t>
            </a:r>
            <a:r>
              <a:rPr lang="en-US" altLang="zh-CN" sz="2400" dirty="0"/>
              <a:t>("green </a:t>
            </a:r>
            <a:r>
              <a:rPr lang="en-US" altLang="zh-CN" sz="2400" dirty="0" err="1"/>
              <a:t>getDeclaringClass</a:t>
            </a:r>
            <a:r>
              <a:rPr lang="en-US" altLang="zh-CN" sz="2400" dirty="0"/>
              <a:t>(): " 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	</a:t>
            </a:r>
            <a:r>
              <a:rPr lang="en-US" altLang="zh-CN" sz="2400" dirty="0" smtClean="0"/>
              <a:t>		+ </a:t>
            </a:r>
            <a:r>
              <a:rPr lang="en-US" altLang="zh-CN" sz="2400" dirty="0" err="1"/>
              <a:t>green.getDeclaringClass</a:t>
            </a:r>
            <a:r>
              <a:rPr lang="en-US" altLang="zh-CN" sz="2400" dirty="0"/>
              <a:t>()); 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System.out.println</a:t>
            </a:r>
            <a:r>
              <a:rPr lang="en-US" altLang="zh-CN" sz="2400" dirty="0"/>
              <a:t>("green </a:t>
            </a:r>
            <a:r>
              <a:rPr lang="en-US" altLang="zh-CN" sz="2400" dirty="0" err="1"/>
              <a:t>hashCode</a:t>
            </a:r>
            <a:r>
              <a:rPr lang="en-US" altLang="zh-CN" sz="2400" dirty="0"/>
              <a:t>(): </a:t>
            </a:r>
            <a:r>
              <a:rPr lang="en-US" altLang="zh-CN" sz="2400" dirty="0" smtClean="0"/>
              <a:t>“</a:t>
            </a:r>
          </a:p>
          <a:p>
            <a:pPr lvl="1"/>
            <a:r>
              <a:rPr lang="en-US" altLang="zh-CN" sz="2400" dirty="0"/>
              <a:t>	</a:t>
            </a:r>
            <a:r>
              <a:rPr lang="en-US" altLang="zh-CN" sz="2400" dirty="0" smtClean="0"/>
              <a:t>		+ </a:t>
            </a:r>
            <a:r>
              <a:rPr lang="en-US" altLang="zh-CN" sz="2400" dirty="0" err="1"/>
              <a:t>green.hashCode</a:t>
            </a:r>
            <a:r>
              <a:rPr lang="en-US" altLang="zh-CN" sz="2400" dirty="0"/>
              <a:t>()); 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System.out.println</a:t>
            </a:r>
            <a:r>
              <a:rPr lang="en-US" altLang="zh-CN" sz="2400" dirty="0"/>
              <a:t>("green </a:t>
            </a:r>
            <a:r>
              <a:rPr lang="en-US" altLang="zh-CN" sz="2400" dirty="0" err="1"/>
              <a:t>compareTo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Color.GREEN</a:t>
            </a:r>
            <a:r>
              <a:rPr lang="en-US" altLang="zh-CN" sz="2400" dirty="0"/>
              <a:t>: " 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	</a:t>
            </a:r>
            <a:r>
              <a:rPr lang="en-US" altLang="zh-CN" sz="2400" dirty="0" smtClean="0"/>
              <a:t>		+ </a:t>
            </a:r>
            <a:r>
              <a:rPr lang="en-US" altLang="zh-CN" sz="2400" dirty="0" err="1"/>
              <a:t>green.compareTo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Color.GREEN</a:t>
            </a:r>
            <a:r>
              <a:rPr lang="en-US" altLang="zh-CN" sz="2400" dirty="0"/>
              <a:t>)); 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System.out.println</a:t>
            </a:r>
            <a:r>
              <a:rPr lang="en-US" altLang="zh-CN" sz="2400" dirty="0"/>
              <a:t>("green equals </a:t>
            </a:r>
            <a:r>
              <a:rPr lang="en-US" altLang="zh-CN" sz="2400" dirty="0" err="1"/>
              <a:t>Color.GREEN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“</a:t>
            </a:r>
          </a:p>
          <a:p>
            <a:pPr lvl="1"/>
            <a:r>
              <a:rPr lang="en-US" altLang="zh-CN" sz="2400" dirty="0"/>
              <a:t>	</a:t>
            </a:r>
            <a:r>
              <a:rPr lang="en-US" altLang="zh-CN" sz="2400" dirty="0" smtClean="0"/>
              <a:t>		+ </a:t>
            </a:r>
            <a:r>
              <a:rPr lang="en-US" altLang="zh-CN" sz="2400" dirty="0" err="1"/>
              <a:t>green.equals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Color.GREEN</a:t>
            </a:r>
            <a:r>
              <a:rPr lang="en-US" altLang="zh-CN" sz="2400" dirty="0"/>
              <a:t>)); 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System.out.println</a:t>
            </a:r>
            <a:r>
              <a:rPr lang="en-US" altLang="zh-CN" sz="2400" dirty="0"/>
              <a:t>("green equals </a:t>
            </a:r>
            <a:r>
              <a:rPr lang="en-US" altLang="zh-CN" sz="2400" dirty="0" err="1"/>
              <a:t>Size.MIDDLE</a:t>
            </a:r>
            <a:r>
              <a:rPr lang="en-US" altLang="zh-CN" sz="2400" dirty="0"/>
              <a:t>: " 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	</a:t>
            </a:r>
            <a:r>
              <a:rPr lang="en-US" altLang="zh-CN" sz="2400" dirty="0" smtClean="0"/>
              <a:t>		+ </a:t>
            </a:r>
            <a:r>
              <a:rPr lang="en-US" altLang="zh-CN" sz="2400" dirty="0" err="1"/>
              <a:t>green.equals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Size.MIDDLE</a:t>
            </a:r>
            <a:r>
              <a:rPr lang="en-US" altLang="zh-CN" sz="2400" dirty="0"/>
              <a:t>)); 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System.out.println</a:t>
            </a:r>
            <a:r>
              <a:rPr lang="en-US" altLang="zh-CN" sz="2400" dirty="0"/>
              <a:t>("green equals 1: " + </a:t>
            </a:r>
            <a:r>
              <a:rPr lang="en-US" altLang="zh-CN" sz="2400" dirty="0" err="1"/>
              <a:t>green.equals</a:t>
            </a:r>
            <a:r>
              <a:rPr lang="en-US" altLang="zh-CN" sz="2400" dirty="0"/>
              <a:t>(1)); 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System.out.format</a:t>
            </a:r>
            <a:r>
              <a:rPr lang="en-US" altLang="zh-CN" sz="2400" dirty="0"/>
              <a:t>("green == </a:t>
            </a:r>
            <a:r>
              <a:rPr lang="en-US" altLang="zh-CN" sz="2400" dirty="0" err="1"/>
              <a:t>Color.BLUE</a:t>
            </a:r>
            <a:r>
              <a:rPr lang="en-US" altLang="zh-CN" sz="2400" dirty="0"/>
              <a:t>: %</a:t>
            </a:r>
            <a:r>
              <a:rPr lang="en-US" altLang="zh-CN" sz="2400" dirty="0" smtClean="0"/>
              <a:t>b\n“</a:t>
            </a:r>
          </a:p>
          <a:p>
            <a:pPr lvl="1"/>
            <a:r>
              <a:rPr lang="en-US" altLang="zh-CN" sz="2400" dirty="0"/>
              <a:t>	</a:t>
            </a:r>
            <a:r>
              <a:rPr lang="en-US" altLang="zh-CN" sz="2400" dirty="0" smtClean="0"/>
              <a:t>		, </a:t>
            </a:r>
            <a:r>
              <a:rPr lang="en-US" altLang="zh-CN" sz="2400" dirty="0"/>
              <a:t>green == </a:t>
            </a:r>
            <a:r>
              <a:rPr lang="en-US" altLang="zh-CN" sz="2400" dirty="0" err="1"/>
              <a:t>Color.BLUE</a:t>
            </a:r>
            <a:r>
              <a:rPr lang="en-US" altLang="zh-CN" sz="2400" dirty="0"/>
              <a:t>); } 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950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枚举的使用方法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827584" y="314096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smtClean="0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 smtClean="0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</a:t>
            </a:r>
            <a:endParaRPr lang="zh-CN" altLang="en-US" dirty="0" smtClean="0"/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charset="0"/>
              </a:rPr>
              <a:t>枚举定义</a:t>
            </a:r>
            <a:endParaRPr lang="en-US" altLang="zh-CN" smtClean="0">
              <a:sym typeface="Arial" charset="0"/>
            </a:endParaRPr>
          </a:p>
          <a:p>
            <a:r>
              <a:rPr lang="zh-CN" altLang="en-US" smtClean="0">
                <a:sym typeface="Arial" charset="0"/>
              </a:rPr>
              <a:t>基本用法</a:t>
            </a:r>
            <a:endParaRPr lang="en-US" altLang="zh-CN" dirty="0" smtClean="0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Arial" charset="0"/>
              </a:rPr>
              <a:t>功能类似</a:t>
            </a:r>
            <a:r>
              <a:rPr lang="en-US" altLang="zh-CN" dirty="0" smtClean="0">
                <a:sym typeface="Arial" charset="0"/>
              </a:rPr>
              <a:t>C/C++</a:t>
            </a:r>
            <a:r>
              <a:rPr lang="zh-CN" altLang="en-US" dirty="0" smtClean="0">
                <a:sym typeface="Arial" charset="0"/>
              </a:rPr>
              <a:t>中的枚举</a:t>
            </a:r>
            <a:r>
              <a:rPr lang="en-US" altLang="zh-CN" dirty="0" smtClean="0">
                <a:sym typeface="Arial" charset="0"/>
              </a:rPr>
              <a:t>.</a:t>
            </a:r>
          </a:p>
          <a:p>
            <a:r>
              <a:rPr lang="zh-CN" altLang="en-US" dirty="0" smtClean="0">
                <a:sym typeface="Arial" charset="0"/>
              </a:rPr>
              <a:t>一些方法在运行时，它需要的数据不能是任意的，而必须是一定范围内的值</a:t>
            </a:r>
            <a:r>
              <a:rPr lang="en-US" altLang="zh-CN" dirty="0" smtClean="0">
                <a:sym typeface="Arial" charset="0"/>
              </a:rPr>
              <a:t>.</a:t>
            </a:r>
          </a:p>
          <a:p>
            <a:r>
              <a:rPr lang="zh-CN" altLang="en-US" dirty="0" smtClean="0">
                <a:sym typeface="Arial" charset="0"/>
              </a:rPr>
              <a:t>如：设计一个</a:t>
            </a:r>
            <a:r>
              <a:rPr lang="en-US" altLang="en-US" dirty="0" smtClean="0">
                <a:sym typeface="Arial" charset="0"/>
              </a:rPr>
              <a:t>Student</a:t>
            </a:r>
            <a:r>
              <a:rPr lang="zh-CN" altLang="en-US" dirty="0" smtClean="0">
                <a:sym typeface="Arial" charset="0"/>
              </a:rPr>
              <a:t>类，要求：学生的</a:t>
            </a:r>
            <a:r>
              <a:rPr lang="en-US" altLang="zh-CN" dirty="0" smtClean="0">
                <a:sym typeface="Arial" charset="0"/>
              </a:rPr>
              <a:t>grade</a:t>
            </a:r>
            <a:r>
              <a:rPr lang="zh-CN" altLang="en-US" dirty="0" smtClean="0">
                <a:sym typeface="Arial" charset="0"/>
              </a:rPr>
              <a:t>只能是</a:t>
            </a:r>
            <a:r>
              <a:rPr lang="en-US" altLang="zh-CN" dirty="0" smtClean="0">
                <a:sym typeface="Arial" charset="0"/>
              </a:rPr>
              <a:t>a</a:t>
            </a:r>
            <a:r>
              <a:rPr lang="zh-CN" altLang="en-US" dirty="0" smtClean="0">
                <a:sym typeface="Arial" charset="0"/>
              </a:rPr>
              <a:t>，</a:t>
            </a:r>
            <a:r>
              <a:rPr lang="en-US" altLang="zh-CN" dirty="0" smtClean="0">
                <a:sym typeface="Arial" charset="0"/>
              </a:rPr>
              <a:t>b</a:t>
            </a:r>
            <a:r>
              <a:rPr lang="zh-CN" altLang="en-US" dirty="0" smtClean="0">
                <a:sym typeface="Arial" charset="0"/>
              </a:rPr>
              <a:t>，</a:t>
            </a:r>
            <a:r>
              <a:rPr lang="en-US" altLang="zh-CN" dirty="0" smtClean="0">
                <a:sym typeface="Arial" charset="0"/>
              </a:rPr>
              <a:t>c</a:t>
            </a:r>
            <a:r>
              <a:rPr lang="zh-CN" altLang="en-US" dirty="0" smtClean="0">
                <a:sym typeface="Arial" charset="0"/>
              </a:rPr>
              <a:t>，</a:t>
            </a:r>
            <a:r>
              <a:rPr lang="en-US" altLang="zh-CN" dirty="0" smtClean="0">
                <a:sym typeface="Arial" charset="0"/>
              </a:rPr>
              <a:t>d</a:t>
            </a:r>
            <a:r>
              <a:rPr lang="zh-CN" altLang="en-US" dirty="0" smtClean="0">
                <a:sym typeface="Arial" charset="0"/>
              </a:rPr>
              <a:t>，</a:t>
            </a:r>
            <a:r>
              <a:rPr lang="en-US" altLang="zh-CN" dirty="0" smtClean="0">
                <a:sym typeface="Arial" charset="0"/>
              </a:rPr>
              <a:t>e</a:t>
            </a:r>
            <a:r>
              <a:rPr lang="zh-CN" altLang="en-US" dirty="0" smtClean="0">
                <a:sym typeface="Arial" charset="0"/>
              </a:rPr>
              <a:t>五个级别。可以给学生设置成绩，并可以输出学生成绩情况（优，良，中，可，差）</a:t>
            </a:r>
          </a:p>
          <a:p>
            <a:pPr lvl="1"/>
            <a:r>
              <a:rPr lang="en-US" altLang="en-US" dirty="0" smtClean="0">
                <a:sym typeface="Arial" charset="0"/>
              </a:rPr>
              <a:t>class  Student｛</a:t>
            </a:r>
          </a:p>
          <a:p>
            <a:pPr lvl="1"/>
            <a:r>
              <a:rPr lang="en-US" altLang="en-US" dirty="0" smtClean="0">
                <a:sym typeface="Arial" charset="0"/>
              </a:rPr>
              <a:t>   		private String name;</a:t>
            </a:r>
          </a:p>
          <a:p>
            <a:pPr lvl="1"/>
            <a:r>
              <a:rPr lang="en-US" altLang="en-US" dirty="0" smtClean="0">
                <a:sym typeface="Arial" charset="0"/>
              </a:rPr>
              <a:t>   		private Grade </a:t>
            </a:r>
            <a:r>
              <a:rPr lang="en-US" altLang="en-US" dirty="0" err="1" smtClean="0">
                <a:sym typeface="Arial" charset="0"/>
              </a:rPr>
              <a:t>grade</a:t>
            </a:r>
            <a:r>
              <a:rPr lang="en-US" altLang="en-US" dirty="0" smtClean="0">
                <a:sym typeface="Arial" charset="0"/>
              </a:rPr>
              <a:t>;</a:t>
            </a:r>
          </a:p>
          <a:p>
            <a:pPr lvl="1"/>
            <a:r>
              <a:rPr lang="en-US" altLang="en-US" dirty="0" smtClean="0">
                <a:sym typeface="Arial" charset="0"/>
              </a:rPr>
              <a:t>  		 ……</a:t>
            </a:r>
          </a:p>
          <a:p>
            <a:pPr lvl="1"/>
            <a:r>
              <a:rPr lang="en-US" altLang="en-US" dirty="0" smtClean="0">
                <a:sym typeface="Arial" charset="0"/>
              </a:rPr>
              <a:t>	}</a:t>
            </a:r>
            <a:endParaRPr lang="en-US" altLang="zh-CN" dirty="0" smtClean="0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枚举的定义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Arial" charset="0"/>
              </a:rPr>
              <a:t>定义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zh-CN" altLang="en-US" dirty="0" smtClean="0">
                <a:sym typeface="Arial" charset="0"/>
              </a:rPr>
              <a:t>权限修饰符  </a:t>
            </a:r>
            <a:r>
              <a:rPr lang="en-US" altLang="zh-CN" dirty="0" err="1" smtClean="0">
                <a:sym typeface="Arial" charset="0"/>
              </a:rPr>
              <a:t>enum</a:t>
            </a:r>
            <a:r>
              <a:rPr lang="en-US" altLang="zh-CN" dirty="0" smtClean="0">
                <a:sym typeface="Arial" charset="0"/>
              </a:rPr>
              <a:t>  </a:t>
            </a:r>
            <a:r>
              <a:rPr lang="en-US" altLang="zh-CN" dirty="0" err="1" smtClean="0">
                <a:sym typeface="Arial" charset="0"/>
              </a:rPr>
              <a:t>enum_name</a:t>
            </a:r>
            <a:r>
              <a:rPr lang="en-US" altLang="zh-CN" dirty="0" smtClean="0">
                <a:sym typeface="Arial" charset="0"/>
              </a:rPr>
              <a:t>{</a:t>
            </a:r>
          </a:p>
          <a:p>
            <a:pPr lvl="2"/>
            <a:r>
              <a:rPr lang="zh-CN" altLang="en-US" dirty="0" smtClean="0">
                <a:sym typeface="Arial" charset="0"/>
              </a:rPr>
              <a:t>元素</a:t>
            </a:r>
            <a:r>
              <a:rPr lang="en-US" altLang="zh-CN" dirty="0" smtClean="0">
                <a:sym typeface="Arial" charset="0"/>
              </a:rPr>
              <a:t>1</a:t>
            </a:r>
            <a:r>
              <a:rPr lang="zh-CN" altLang="en-US" dirty="0" smtClean="0">
                <a:sym typeface="Arial" charset="0"/>
              </a:rPr>
              <a:t>，</a:t>
            </a:r>
            <a:endParaRPr lang="en-US" altLang="zh-CN" dirty="0" smtClean="0">
              <a:sym typeface="Arial" charset="0"/>
            </a:endParaRPr>
          </a:p>
          <a:p>
            <a:pPr lvl="2"/>
            <a:r>
              <a:rPr lang="zh-CN" altLang="en-US" dirty="0" smtClean="0">
                <a:sym typeface="Arial" charset="0"/>
              </a:rPr>
              <a:t>元素</a:t>
            </a:r>
            <a:r>
              <a:rPr lang="en-US" altLang="zh-CN" dirty="0" smtClean="0">
                <a:sym typeface="Arial" charset="0"/>
              </a:rPr>
              <a:t>2</a:t>
            </a:r>
            <a:r>
              <a:rPr lang="zh-CN" altLang="en-US" dirty="0" smtClean="0">
                <a:sym typeface="Arial" charset="0"/>
              </a:rPr>
              <a:t>，</a:t>
            </a:r>
            <a:endParaRPr lang="en-US" altLang="zh-CN" dirty="0" smtClean="0">
              <a:sym typeface="Arial" charset="0"/>
            </a:endParaRPr>
          </a:p>
          <a:p>
            <a:pPr lvl="2"/>
            <a:r>
              <a:rPr lang="en-US" altLang="zh-CN" dirty="0" smtClean="0">
                <a:sym typeface="Arial" charset="0"/>
              </a:rPr>
              <a:t>……</a:t>
            </a:r>
          </a:p>
          <a:p>
            <a:pPr lvl="1"/>
            <a:r>
              <a:rPr lang="en-US" altLang="zh-CN" dirty="0" smtClean="0">
                <a:sym typeface="Arial" charset="0"/>
              </a:rPr>
              <a:t>}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枚举使用举例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定义星期的枚举</a:t>
            </a:r>
            <a:endParaRPr lang="en-US" altLang="zh-CN" smtClean="0"/>
          </a:p>
          <a:p>
            <a:r>
              <a:rPr lang="zh-CN" altLang="en-US" smtClean="0"/>
              <a:t>根据日期的不同输出相应的日期信息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500034" y="2857496"/>
            <a:ext cx="7500990" cy="157163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{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MONDAY, TUESDAY, WENSDAY, THURSDAY, FRIDAY;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//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最后这个“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;”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可写可不写。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 smtClean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枚举使用举例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2844" y="1285860"/>
            <a:ext cx="8786874" cy="478634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void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printWeekDay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switch(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){</a:t>
            </a:r>
          </a:p>
          <a:p>
            <a:pPr lvl="2"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case MONDAY: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(“Today is Monday!”);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break;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case TUESDAY: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(“Today is Tuesday!”);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break;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…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default: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throw new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AssertionError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("Unexpected value: " +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枚举的本质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 smtClean="0"/>
              <a:t>Java</a:t>
            </a:r>
            <a:r>
              <a:rPr lang="zh-CN" altLang="en-US" smtClean="0"/>
              <a:t>中的</a:t>
            </a:r>
            <a:r>
              <a:rPr lang="pt-BR" altLang="en-US" smtClean="0"/>
              <a:t>enum</a:t>
            </a:r>
            <a:r>
              <a:rPr lang="zh-CN" altLang="en-US" smtClean="0"/>
              <a:t>本质就是一个</a:t>
            </a:r>
            <a:r>
              <a:rPr lang="pt-BR" altLang="en-US" smtClean="0"/>
              <a:t>class</a:t>
            </a:r>
          </a:p>
          <a:p>
            <a:pPr lvl="1"/>
            <a:r>
              <a:rPr lang="zh-CN" altLang="en-US" smtClean="0"/>
              <a:t>如下：枚举类型 </a:t>
            </a:r>
            <a:r>
              <a:rPr lang="en-US" smtClean="0"/>
              <a:t>Color</a:t>
            </a:r>
            <a:r>
              <a:rPr lang="zh-CN" altLang="en-US" smtClean="0"/>
              <a:t>，编译之后是</a:t>
            </a:r>
            <a:r>
              <a:rPr lang="en-US" altLang="zh-CN" smtClean="0"/>
              <a:t>Color.class</a:t>
            </a:r>
          </a:p>
          <a:p>
            <a:pPr lvl="1"/>
            <a:endParaRPr lang="en-US" altLang="zh-CN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zh-CN" altLang="en-US" smtClean="0"/>
              <a:t>上述枚举类型</a:t>
            </a:r>
            <a:r>
              <a:rPr lang="en-US" altLang="zh-CN" smtClean="0"/>
              <a:t>Color</a:t>
            </a:r>
            <a:r>
              <a:rPr lang="zh-CN" altLang="en-US" smtClean="0"/>
              <a:t>也可改写成下面的形式</a:t>
            </a:r>
            <a:endParaRPr lang="en-US" altLang="zh-CN" smtClean="0"/>
          </a:p>
          <a:p>
            <a:pPr lvl="2"/>
            <a:r>
              <a:rPr lang="zh-CN" altLang="en-US" smtClean="0"/>
              <a:t>枚举的成员就是枚举对象，只不过他们是静态常量而已</a:t>
            </a:r>
            <a:endParaRPr lang="pt-BR" altLang="en-US" smtClean="0"/>
          </a:p>
          <a:p>
            <a:endParaRPr lang="pt-BR" altLang="zh-CN" smtClean="0"/>
          </a:p>
          <a:p>
            <a:endParaRPr lang="pt-BR" altLang="zh-CN" smtClean="0"/>
          </a:p>
          <a:p>
            <a:endParaRPr lang="pt-BR" altLang="zh-CN" smtClean="0"/>
          </a:p>
          <a:p>
            <a:endParaRPr lang="pt-BR" altLang="zh-CN" smtClean="0"/>
          </a:p>
          <a:p>
            <a:endParaRPr lang="pt-BR" altLang="zh-CN" smtClean="0"/>
          </a:p>
          <a:p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714348" y="2000240"/>
            <a:ext cx="7500990" cy="114300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RED, GREEN, BLUE, YELLOW;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 smtClean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4348" y="4000504"/>
            <a:ext cx="7500990" cy="114300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RED(), GREEN(), BLUE(), YELLOW();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枚举的本质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枚举可以添加构造方法</a:t>
            </a:r>
            <a:endParaRPr lang="pt-BR" altLang="zh-CN" smtClean="0"/>
          </a:p>
          <a:p>
            <a:endParaRPr lang="pt-BR" altLang="zh-CN" smtClean="0"/>
          </a:p>
          <a:p>
            <a:endParaRPr lang="pt-BR" altLang="zh-CN" smtClean="0"/>
          </a:p>
          <a:p>
            <a:endParaRPr lang="zh-CN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539552" y="1647040"/>
            <a:ext cx="7500990" cy="22860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class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private static final Color RED = new Color();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private static final Color GREEN = new Color();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private static final Color BLUE = new Color();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private static final Color YELLOW = new Color();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539552" y="3951296"/>
            <a:ext cx="7500990" cy="22860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Color(String name,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       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String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_id;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枚举的本质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26659" y="881742"/>
            <a:ext cx="7500990" cy="378621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RED("red color", 0), GREEN("green color", 1),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BLUE("blue color", 2), YELLOW("yellow color", 3);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Color(String name,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String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_id;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  </a:t>
            </a:r>
          </a:p>
        </p:txBody>
      </p:sp>
      <p:sp>
        <p:nvSpPr>
          <p:cNvPr id="9" name="矩形 8"/>
          <p:cNvSpPr/>
          <p:nvPr/>
        </p:nvSpPr>
        <p:spPr>
          <a:xfrm>
            <a:off x="1126659" y="4810832"/>
            <a:ext cx="7500990" cy="157161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RED("red color", 0), GREEN("green color", 1),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BLUE("blue color", 2), YELLOW("yellow color", 3);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  </a:t>
            </a:r>
          </a:p>
        </p:txBody>
      </p:sp>
      <p:sp>
        <p:nvSpPr>
          <p:cNvPr id="10" name="矩形 9"/>
          <p:cNvSpPr/>
          <p:nvPr/>
        </p:nvSpPr>
        <p:spPr>
          <a:xfrm>
            <a:off x="7627517" y="4955684"/>
            <a:ext cx="1192955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9600" b="1" dirty="0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×</a:t>
            </a:r>
            <a:endParaRPr lang="zh-CN" altLang="en-US" sz="9600" b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27517" y="3096320"/>
            <a:ext cx="1192955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9600" b="1" dirty="0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√</a:t>
            </a:r>
            <a:endParaRPr lang="zh-CN" altLang="en-US" sz="9600" b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538</Words>
  <Application>Microsoft Office PowerPoint</Application>
  <PresentationFormat>全屏显示(4:3)</PresentationFormat>
  <Paragraphs>224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PingFang SC</vt:lpstr>
      <vt:lpstr>华文新魏</vt:lpstr>
      <vt:lpstr>宋体</vt:lpstr>
      <vt:lpstr>微软雅黑</vt:lpstr>
      <vt:lpstr>Arial</vt:lpstr>
      <vt:lpstr>3_Default Design</vt:lpstr>
      <vt:lpstr>枚举 </vt:lpstr>
      <vt:lpstr>讲授思路　　　　　　　</vt:lpstr>
      <vt:lpstr>枚举的引入</vt:lpstr>
      <vt:lpstr>枚举的定义</vt:lpstr>
      <vt:lpstr>枚举使用举例</vt:lpstr>
      <vt:lpstr>枚举使用举例</vt:lpstr>
      <vt:lpstr>枚举的本质</vt:lpstr>
      <vt:lpstr>枚举的本质</vt:lpstr>
      <vt:lpstr>枚举的本质</vt:lpstr>
      <vt:lpstr>枚举与类的区别</vt:lpstr>
      <vt:lpstr>枚举与类的区别</vt:lpstr>
      <vt:lpstr>枚举的特点</vt:lpstr>
      <vt:lpstr>枚举成员</vt:lpstr>
      <vt:lpstr>枚举补充</vt:lpstr>
      <vt:lpstr>枚举补充</vt:lpstr>
      <vt:lpstr>枚举补充</vt:lpstr>
      <vt:lpstr>总结　　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注释、标识符、关键字 </dc:title>
  <cp:lastModifiedBy>李玮玮</cp:lastModifiedBy>
  <cp:revision>114</cp:revision>
  <dcterms:modified xsi:type="dcterms:W3CDTF">2017-03-29T02:13:19Z</dcterms:modified>
</cp:coreProperties>
</file>