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46"/>
  </p:notesMasterIdLst>
  <p:handoutMasterIdLst>
    <p:handoutMasterId r:id="rId47"/>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6" r:id="rId16"/>
    <p:sldId id="453" r:id="rId17"/>
    <p:sldId id="454" r:id="rId18"/>
    <p:sldId id="455" r:id="rId19"/>
    <p:sldId id="462" r:id="rId20"/>
    <p:sldId id="463"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38" r:id="rId44"/>
    <p:sldId id="440" r:id="rId45"/>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67095" autoAdjust="0"/>
  </p:normalViewPr>
  <p:slideViewPr>
    <p:cSldViewPr>
      <p:cViewPr varScale="1">
        <p:scale>
          <a:sx n="44" d="100"/>
          <a:sy n="44" d="100"/>
        </p:scale>
        <p:origin x="188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8889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8889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8889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8889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NeighborX="-12732" custLinFactNeighborY="-1952"/>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89291"/>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89291"/>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89291"/>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89291"/>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14583" custLinFactNeighborY="-12899"/>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01DD6-99B2-460D-AC99-5151C5DBAB86}">
      <dsp:nvSpPr>
        <dsp:cNvPr id="0" name=""/>
        <dsp:cNvSpPr/>
      </dsp:nvSpPr>
      <dsp:spPr>
        <a:xfrm>
          <a:off x="1944208" y="432044"/>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一个应用程序一个进程</a:t>
          </a:r>
          <a:endParaRPr lang="zh-CN" altLang="en-US" sz="1500" kern="1200" dirty="0"/>
        </a:p>
      </dsp:txBody>
      <dsp:txXfrm>
        <a:off x="2161085" y="432044"/>
        <a:ext cx="1138604" cy="1144050"/>
      </dsp:txXfrm>
    </dsp:sp>
    <dsp:sp modelId="{745A3BBB-279D-43FA-B528-6E5C8B05663D}">
      <dsp:nvSpPr>
        <dsp:cNvPr id="0" name=""/>
        <dsp:cNvSpPr/>
      </dsp:nvSpPr>
      <dsp:spPr>
        <a:xfrm>
          <a:off x="1944208" y="15760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独立功能的程序</a:t>
          </a:r>
          <a:endParaRPr lang="zh-CN" altLang="en-US" sz="1500" kern="1200" dirty="0"/>
        </a:p>
      </dsp:txBody>
      <dsp:txXfrm>
        <a:off x="2161085" y="1576095"/>
        <a:ext cx="1138604" cy="1144050"/>
      </dsp:txXfrm>
    </dsp:sp>
    <dsp:sp modelId="{E04F1DEB-CBC4-4627-9018-FE49A9BE0547}">
      <dsp:nvSpPr>
        <dsp:cNvPr id="0" name=""/>
        <dsp:cNvSpPr/>
      </dsp:nvSpPr>
      <dsp:spPr>
        <a:xfrm>
          <a:off x="1944208" y="272014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通过多个线程占据系统资源</a:t>
          </a:r>
          <a:endParaRPr lang="zh-CN" altLang="en-US" sz="1500" kern="1200" dirty="0"/>
        </a:p>
      </dsp:txBody>
      <dsp:txXfrm>
        <a:off x="2161085" y="2720145"/>
        <a:ext cx="1138604" cy="1144050"/>
      </dsp:txXfrm>
    </dsp:sp>
    <dsp:sp modelId="{4FD6AA1C-20A0-4361-88EC-8A3C294DC8C0}">
      <dsp:nvSpPr>
        <dsp:cNvPr id="0" name=""/>
        <dsp:cNvSpPr/>
      </dsp:nvSpPr>
      <dsp:spPr>
        <a:xfrm>
          <a:off x="1944208" y="3864195"/>
          <a:ext cx="1355481"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进程之间数据状态完全独立</a:t>
          </a:r>
          <a:endParaRPr lang="zh-CN" altLang="en-US" sz="1500" kern="1200" dirty="0"/>
        </a:p>
      </dsp:txBody>
      <dsp:txXfrm>
        <a:off x="2161085" y="3864195"/>
        <a:ext cx="1138604" cy="1144050"/>
      </dsp:txXfrm>
    </dsp:sp>
    <dsp:sp modelId="{B80B2DAE-5E8F-4647-B57B-DB6937306C72}">
      <dsp:nvSpPr>
        <dsp:cNvPr id="0" name=""/>
        <dsp:cNvSpPr/>
      </dsp:nvSpPr>
      <dsp:spPr>
        <a:xfrm>
          <a:off x="847521"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进程</a:t>
          </a:r>
          <a:endParaRPr lang="zh-CN" altLang="en-US" sz="3100" kern="1200" dirty="0"/>
        </a:p>
      </dsp:txBody>
      <dsp:txXfrm>
        <a:off x="1014979" y="167458"/>
        <a:ext cx="808562" cy="808562"/>
      </dsp:txXfrm>
    </dsp:sp>
    <dsp:sp modelId="{1ED10A10-D82D-46CD-9273-8A37D3DA8779}">
      <dsp:nvSpPr>
        <dsp:cNvPr id="0" name=""/>
        <dsp:cNvSpPr/>
      </dsp:nvSpPr>
      <dsp:spPr>
        <a:xfrm>
          <a:off x="4839382" y="4608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一个进程可以有多个线程</a:t>
          </a:r>
          <a:endParaRPr lang="zh-CN" altLang="en-US" sz="1500" kern="1200" dirty="0"/>
        </a:p>
      </dsp:txBody>
      <dsp:txXfrm>
        <a:off x="5058185" y="460875"/>
        <a:ext cx="1148719" cy="1144050"/>
      </dsp:txXfrm>
    </dsp:sp>
    <dsp:sp modelId="{DCA50010-1941-4752-94E5-5F512B49AC02}">
      <dsp:nvSpPr>
        <dsp:cNvPr id="0" name=""/>
        <dsp:cNvSpPr/>
      </dsp:nvSpPr>
      <dsp:spPr>
        <a:xfrm>
          <a:off x="4839382" y="160492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执行程序的最小单元</a:t>
          </a:r>
          <a:endParaRPr lang="zh-CN" altLang="en-US" sz="1500" kern="1200" dirty="0"/>
        </a:p>
      </dsp:txBody>
      <dsp:txXfrm>
        <a:off x="5058185" y="1604925"/>
        <a:ext cx="1148719" cy="1144050"/>
      </dsp:txXfrm>
    </dsp:sp>
    <dsp:sp modelId="{99BDB9B9-4BA3-490F-AAA1-86747D799B6C}">
      <dsp:nvSpPr>
        <dsp:cNvPr id="0" name=""/>
        <dsp:cNvSpPr/>
      </dsp:nvSpPr>
      <dsp:spPr>
        <a:xfrm>
          <a:off x="4839382" y="2748975"/>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占用</a:t>
          </a:r>
          <a:r>
            <a:rPr lang="en-US" altLang="zh-CN" sz="1500" kern="1200" dirty="0" smtClean="0"/>
            <a:t>CPU</a:t>
          </a:r>
          <a:r>
            <a:rPr lang="zh-CN" altLang="en-US" sz="1500" kern="1200" dirty="0" smtClean="0"/>
            <a:t>的基本单位</a:t>
          </a:r>
          <a:endParaRPr lang="zh-CN" altLang="en-US" sz="1500" kern="1200" dirty="0"/>
        </a:p>
      </dsp:txBody>
      <dsp:txXfrm>
        <a:off x="5058185" y="2748975"/>
        <a:ext cx="1148719" cy="1144050"/>
      </dsp:txXfrm>
    </dsp:sp>
    <dsp:sp modelId="{E3C08AC2-2788-4B64-B459-B3DED65E48A4}">
      <dsp:nvSpPr>
        <dsp:cNvPr id="0" name=""/>
        <dsp:cNvSpPr/>
      </dsp:nvSpPr>
      <dsp:spPr>
        <a:xfrm>
          <a:off x="4839382" y="3893026"/>
          <a:ext cx="1367523" cy="11440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lvl="0" algn="l" defTabSz="666750">
            <a:lnSpc>
              <a:spcPct val="90000"/>
            </a:lnSpc>
            <a:spcBef>
              <a:spcPct val="0"/>
            </a:spcBef>
            <a:spcAft>
              <a:spcPct val="35000"/>
            </a:spcAft>
          </a:pPr>
          <a:r>
            <a:rPr lang="zh-CN" altLang="en-US" sz="1500" kern="1200" dirty="0" smtClean="0"/>
            <a:t>线程间共享一块内存空间</a:t>
          </a:r>
          <a:endParaRPr lang="zh-CN" altLang="en-US" sz="1500" kern="1200" dirty="0"/>
        </a:p>
      </dsp:txBody>
      <dsp:txXfrm>
        <a:off x="5058185" y="3893026"/>
        <a:ext cx="1148719" cy="1144050"/>
      </dsp:txXfrm>
    </dsp:sp>
    <dsp:sp modelId="{77ED15D0-FC59-4C2B-BFD0-40EB8ED05217}">
      <dsp:nvSpPr>
        <dsp:cNvPr id="0" name=""/>
        <dsp:cNvSpPr/>
      </dsp:nvSpPr>
      <dsp:spPr>
        <a:xfrm>
          <a:off x="3960437" y="0"/>
          <a:ext cx="1143478" cy="114347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zh-CN" altLang="en-US" sz="3100" kern="1200" dirty="0" smtClean="0"/>
            <a:t>线程</a:t>
          </a:r>
          <a:endParaRPr lang="zh-CN" altLang="en-US" sz="3100" kern="1200" dirty="0"/>
        </a:p>
      </dsp:txBody>
      <dsp:txXfrm>
        <a:off x="4127895" y="167458"/>
        <a:ext cx="808562" cy="808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B9F7-FE93-4724-A460-A804FCB83988}">
      <dsp:nvSpPr>
        <dsp:cNvPr id="0" name=""/>
        <dsp:cNvSpPr/>
      </dsp:nvSpPr>
      <dsp:spPr>
        <a:xfrm>
          <a:off x="2989507" y="1410941"/>
          <a:ext cx="2214974" cy="808191"/>
        </a:xfrm>
        <a:custGeom>
          <a:avLst/>
          <a:gdLst/>
          <a:ahLst/>
          <a:cxnLst/>
          <a:rect l="0" t="0" r="0" b="0"/>
          <a:pathLst>
            <a:path>
              <a:moveTo>
                <a:pt x="0" y="0"/>
              </a:moveTo>
              <a:lnTo>
                <a:pt x="0" y="621058"/>
              </a:lnTo>
              <a:lnTo>
                <a:pt x="2214974" y="621058"/>
              </a:lnTo>
              <a:lnTo>
                <a:pt x="2214974"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E7716E-F3A3-4706-B70A-026DD123505C}">
      <dsp:nvSpPr>
        <dsp:cNvPr id="0" name=""/>
        <dsp:cNvSpPr/>
      </dsp:nvSpPr>
      <dsp:spPr>
        <a:xfrm>
          <a:off x="2943787" y="1410941"/>
          <a:ext cx="91440" cy="808191"/>
        </a:xfrm>
        <a:custGeom>
          <a:avLst/>
          <a:gdLst/>
          <a:ahLst/>
          <a:cxnLst/>
          <a:rect l="0" t="0" r="0" b="0"/>
          <a:pathLst>
            <a:path>
              <a:moveTo>
                <a:pt x="45720" y="0"/>
              </a:moveTo>
              <a:lnTo>
                <a:pt x="45720" y="621058"/>
              </a:lnTo>
              <a:lnTo>
                <a:pt x="104212" y="621058"/>
              </a:lnTo>
              <a:lnTo>
                <a:pt x="104212"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D3AF-18C1-4D1D-A44A-0510F34F154F}">
      <dsp:nvSpPr>
        <dsp:cNvPr id="0" name=""/>
        <dsp:cNvSpPr/>
      </dsp:nvSpPr>
      <dsp:spPr>
        <a:xfrm>
          <a:off x="891517" y="1410941"/>
          <a:ext cx="2097989" cy="808191"/>
        </a:xfrm>
        <a:custGeom>
          <a:avLst/>
          <a:gdLst/>
          <a:ahLst/>
          <a:cxnLst/>
          <a:rect l="0" t="0" r="0" b="0"/>
          <a:pathLst>
            <a:path>
              <a:moveTo>
                <a:pt x="2097989" y="0"/>
              </a:moveTo>
              <a:lnTo>
                <a:pt x="2097989" y="621058"/>
              </a:lnTo>
              <a:lnTo>
                <a:pt x="0" y="621058"/>
              </a:lnTo>
              <a:lnTo>
                <a:pt x="0" y="8081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C5B01-EFF4-4D9C-BCB5-AA995FD4BC64}">
      <dsp:nvSpPr>
        <dsp:cNvPr id="0" name=""/>
        <dsp:cNvSpPr/>
      </dsp:nvSpPr>
      <dsp:spPr>
        <a:xfrm>
          <a:off x="2543953" y="519833"/>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639C-EC1D-4AD5-97FB-7EFA7AC661BA}">
      <dsp:nvSpPr>
        <dsp:cNvPr id="0" name=""/>
        <dsp:cNvSpPr/>
      </dsp:nvSpPr>
      <dsp:spPr>
        <a:xfrm>
          <a:off x="2543953" y="519833"/>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6850-5DB2-4CFA-8810-6C4DCE12C180}">
      <dsp:nvSpPr>
        <dsp:cNvPr id="0" name=""/>
        <dsp:cNvSpPr/>
      </dsp:nvSpPr>
      <dsp:spPr>
        <a:xfrm>
          <a:off x="2098399" y="6802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阻止线程执行</a:t>
          </a:r>
          <a:endParaRPr lang="zh-CN" altLang="en-US" sz="2300" kern="1200" dirty="0"/>
        </a:p>
      </dsp:txBody>
      <dsp:txXfrm>
        <a:off x="2098399" y="680232"/>
        <a:ext cx="1782216" cy="570309"/>
      </dsp:txXfrm>
    </dsp:sp>
    <dsp:sp modelId="{F0E5FC0C-3E8E-4CEB-8D7C-CFD7C96DB566}">
      <dsp:nvSpPr>
        <dsp:cNvPr id="0" name=""/>
        <dsp:cNvSpPr/>
      </dsp:nvSpPr>
      <dsp:spPr>
        <a:xfrm>
          <a:off x="445963"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BCE5E-3FB3-47F7-A89F-3427E42D0C63}">
      <dsp:nvSpPr>
        <dsp:cNvPr id="0" name=""/>
        <dsp:cNvSpPr/>
      </dsp:nvSpPr>
      <dsp:spPr>
        <a:xfrm>
          <a:off x="445963"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9DA111-35C1-4069-826A-F9777EF5A93A}">
      <dsp:nvSpPr>
        <dsp:cNvPr id="0" name=""/>
        <dsp:cNvSpPr/>
      </dsp:nvSpPr>
      <dsp:spPr>
        <a:xfrm>
          <a:off x="409"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线程睡眠</a:t>
          </a:r>
          <a:endParaRPr lang="zh-CN" altLang="en-US" sz="2300" kern="1200" dirty="0"/>
        </a:p>
      </dsp:txBody>
      <dsp:txXfrm>
        <a:off x="409" y="2379532"/>
        <a:ext cx="1782216" cy="570309"/>
      </dsp:txXfrm>
    </dsp:sp>
    <dsp:sp modelId="{2E4F9614-B153-4E40-9FC5-F863313ED767}">
      <dsp:nvSpPr>
        <dsp:cNvPr id="0" name=""/>
        <dsp:cNvSpPr/>
      </dsp:nvSpPr>
      <dsp:spPr>
        <a:xfrm>
          <a:off x="2602445"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D07B1-3E24-4171-BBCE-B8454FA2C289}">
      <dsp:nvSpPr>
        <dsp:cNvPr id="0" name=""/>
        <dsp:cNvSpPr/>
      </dsp:nvSpPr>
      <dsp:spPr>
        <a:xfrm>
          <a:off x="2602445"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AFA68-4B0B-44D5-8F8F-3EA12EE98798}">
      <dsp:nvSpPr>
        <dsp:cNvPr id="0" name=""/>
        <dsp:cNvSpPr/>
      </dsp:nvSpPr>
      <dsp:spPr>
        <a:xfrm>
          <a:off x="2156891"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线程等待</a:t>
          </a:r>
          <a:endParaRPr lang="zh-CN" altLang="en-US" sz="2300" kern="1200" dirty="0"/>
        </a:p>
      </dsp:txBody>
      <dsp:txXfrm>
        <a:off x="2156891" y="2379532"/>
        <a:ext cx="1782216" cy="570309"/>
      </dsp:txXfrm>
    </dsp:sp>
    <dsp:sp modelId="{F19BCEB7-D340-46F0-938C-C345D6A655DB}">
      <dsp:nvSpPr>
        <dsp:cNvPr id="0" name=""/>
        <dsp:cNvSpPr/>
      </dsp:nvSpPr>
      <dsp:spPr>
        <a:xfrm>
          <a:off x="4758928" y="2219132"/>
          <a:ext cx="891108" cy="891108"/>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277D7-14E2-495E-8B51-ACBEC1E6116C}">
      <dsp:nvSpPr>
        <dsp:cNvPr id="0" name=""/>
        <dsp:cNvSpPr/>
      </dsp:nvSpPr>
      <dsp:spPr>
        <a:xfrm>
          <a:off x="4758928" y="2219132"/>
          <a:ext cx="891108" cy="891108"/>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E23EE-13AD-42F8-A2B2-C88452AEFD06}">
      <dsp:nvSpPr>
        <dsp:cNvPr id="0" name=""/>
        <dsp:cNvSpPr/>
      </dsp:nvSpPr>
      <dsp:spPr>
        <a:xfrm>
          <a:off x="4313373" y="2379532"/>
          <a:ext cx="1782216" cy="57030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线程阻塞</a:t>
          </a:r>
          <a:endParaRPr lang="zh-CN" altLang="en-US" sz="2300" kern="1200" dirty="0"/>
        </a:p>
      </dsp:txBody>
      <dsp:txXfrm>
        <a:off x="4313373" y="2379532"/>
        <a:ext cx="1782216" cy="5703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0C6A-D143-4F20-B246-F7228576DDBE}">
      <dsp:nvSpPr>
        <dsp:cNvPr id="0" name=""/>
        <dsp:cNvSpPr/>
      </dsp:nvSpPr>
      <dsp:spPr>
        <a:xfrm rot="5400000">
          <a:off x="4570282" y="-1843688"/>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一个线程永远占用某一共享资源</a:t>
          </a:r>
          <a:endParaRPr lang="zh-CN" altLang="en-US" sz="1600" kern="1200" dirty="0"/>
        </a:p>
      </dsp:txBody>
      <dsp:txXfrm rot="-5400000">
        <a:off x="2626730" y="138069"/>
        <a:ext cx="4631537" cy="706227"/>
      </dsp:txXfrm>
    </dsp:sp>
    <dsp:sp modelId="{D483DFF6-0865-4F4F-BD1C-0BC4E5F66E88}">
      <dsp:nvSpPr>
        <dsp:cNvPr id="0" name=""/>
        <dsp:cNvSpPr/>
      </dsp:nvSpPr>
      <dsp:spPr>
        <a:xfrm>
          <a:off x="0" y="2033"/>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相互排斥</a:t>
          </a:r>
          <a:endParaRPr lang="zh-CN" altLang="en-US" sz="3500" kern="1200" dirty="0"/>
        </a:p>
      </dsp:txBody>
      <dsp:txXfrm>
        <a:off x="47756" y="49789"/>
        <a:ext cx="2531217" cy="882784"/>
      </dsp:txXfrm>
    </dsp:sp>
    <dsp:sp modelId="{0ED8EE5A-5D56-46B2-9B57-AB76552A2E7F}">
      <dsp:nvSpPr>
        <dsp:cNvPr id="0" name=""/>
        <dsp:cNvSpPr/>
      </dsp:nvSpPr>
      <dsp:spPr>
        <a:xfrm rot="5400000">
          <a:off x="4570282" y="-81647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线程</a:t>
          </a:r>
          <a:r>
            <a:rPr lang="en-US" altLang="zh-CN" sz="1600" kern="1200" dirty="0" smtClean="0"/>
            <a:t>A</a:t>
          </a:r>
          <a:r>
            <a:rPr lang="zh-CN" altLang="en-US" sz="1600" kern="1200" dirty="0" smtClean="0"/>
            <a:t>在等待线程</a:t>
          </a:r>
          <a:r>
            <a:rPr lang="en-US" altLang="zh-CN" sz="1600" kern="1200" dirty="0" smtClean="0"/>
            <a:t>B</a:t>
          </a:r>
          <a:r>
            <a:rPr lang="zh-CN" altLang="en-US" sz="1600" kern="1200" dirty="0" smtClean="0"/>
            <a:t>，线程</a:t>
          </a:r>
          <a:r>
            <a:rPr lang="en-US" altLang="zh-CN" sz="1600" kern="1200" dirty="0" smtClean="0"/>
            <a:t>B</a:t>
          </a:r>
          <a:r>
            <a:rPr lang="zh-CN" altLang="en-US" sz="1600" kern="1200" dirty="0" smtClean="0"/>
            <a:t>在等待线程</a:t>
          </a:r>
          <a:r>
            <a:rPr lang="en-US" altLang="zh-CN" sz="1600" kern="1200" dirty="0" smtClean="0"/>
            <a:t>C</a:t>
          </a:r>
          <a:r>
            <a:rPr lang="zh-CN" altLang="en-US" sz="1600" kern="1200" dirty="0" smtClean="0"/>
            <a:t>，线程</a:t>
          </a:r>
          <a:r>
            <a:rPr lang="en-US" altLang="zh-CN" sz="1600" kern="1200" dirty="0" smtClean="0"/>
            <a:t>C</a:t>
          </a:r>
          <a:r>
            <a:rPr lang="zh-CN" altLang="en-US" sz="1600" kern="1200" dirty="0" smtClean="0"/>
            <a:t>在等待线程</a:t>
          </a:r>
          <a:r>
            <a:rPr lang="en-US" altLang="zh-CN" sz="1600" kern="1200" dirty="0" smtClean="0"/>
            <a:t>A</a:t>
          </a:r>
          <a:endParaRPr lang="zh-CN" altLang="en-US" sz="1600" kern="1200" dirty="0"/>
        </a:p>
      </dsp:txBody>
      <dsp:txXfrm rot="-5400000">
        <a:off x="2626730" y="1165281"/>
        <a:ext cx="4631537" cy="706227"/>
      </dsp:txXfrm>
    </dsp:sp>
    <dsp:sp modelId="{A9780D61-F962-4F66-92F0-A42D34B82F95}">
      <dsp:nvSpPr>
        <dsp:cNvPr id="0" name=""/>
        <dsp:cNvSpPr/>
      </dsp:nvSpPr>
      <dsp:spPr>
        <a:xfrm>
          <a:off x="0" y="1029245"/>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循环等待</a:t>
          </a:r>
          <a:endParaRPr lang="zh-CN" altLang="en-US" sz="3500" kern="1200" dirty="0"/>
        </a:p>
      </dsp:txBody>
      <dsp:txXfrm>
        <a:off x="47756" y="1077001"/>
        <a:ext cx="2531217" cy="882784"/>
      </dsp:txXfrm>
    </dsp:sp>
    <dsp:sp modelId="{6B8114D3-5114-4DC9-9A9B-0D63B4B9B05F}">
      <dsp:nvSpPr>
        <dsp:cNvPr id="0" name=""/>
        <dsp:cNvSpPr/>
      </dsp:nvSpPr>
      <dsp:spPr>
        <a:xfrm rot="5400000">
          <a:off x="4570282" y="210734"/>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线程</a:t>
          </a:r>
          <a:r>
            <a:rPr lang="en-US" altLang="zh-CN" sz="1600" kern="1200" dirty="0" smtClean="0"/>
            <a:t>A</a:t>
          </a:r>
          <a:r>
            <a:rPr lang="zh-CN" altLang="en-US" sz="1600" kern="1200" dirty="0" smtClean="0"/>
            <a:t>得到了资源</a:t>
          </a:r>
          <a:r>
            <a:rPr lang="en-US" altLang="zh-CN" sz="1600" kern="1200" dirty="0" smtClean="0"/>
            <a:t>1</a:t>
          </a:r>
          <a:r>
            <a:rPr lang="zh-CN" altLang="en-US" sz="1600" kern="1200" dirty="0" smtClean="0"/>
            <a:t>，线程</a:t>
          </a:r>
          <a:r>
            <a:rPr lang="en-US" altLang="zh-CN" sz="1600" kern="1200" dirty="0" smtClean="0"/>
            <a:t>B</a:t>
          </a:r>
          <a:r>
            <a:rPr lang="zh-CN" altLang="en-US" sz="1600" kern="1200" dirty="0" smtClean="0"/>
            <a:t>得到了资源</a:t>
          </a:r>
          <a:r>
            <a:rPr lang="en-US" altLang="zh-CN" sz="1600" kern="1200" dirty="0" smtClean="0"/>
            <a:t>2</a:t>
          </a:r>
          <a:r>
            <a:rPr lang="zh-CN" altLang="en-US" sz="1600" kern="1200" dirty="0" smtClean="0"/>
            <a:t>，两个线程都不能得到全部的资源</a:t>
          </a:r>
          <a:endParaRPr lang="zh-CN" altLang="en-US" sz="1600" kern="1200" dirty="0"/>
        </a:p>
      </dsp:txBody>
      <dsp:txXfrm rot="-5400000">
        <a:off x="2626730" y="2192492"/>
        <a:ext cx="4631537" cy="706227"/>
      </dsp:txXfrm>
    </dsp:sp>
    <dsp:sp modelId="{14E6FBA5-8A6F-4D99-B3C5-CF71669A308A}">
      <dsp:nvSpPr>
        <dsp:cNvPr id="0" name=""/>
        <dsp:cNvSpPr/>
      </dsp:nvSpPr>
      <dsp:spPr>
        <a:xfrm>
          <a:off x="0" y="2056457"/>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部分分配</a:t>
          </a:r>
          <a:endParaRPr lang="zh-CN" altLang="en-US" sz="3500" kern="1200" dirty="0"/>
        </a:p>
      </dsp:txBody>
      <dsp:txXfrm>
        <a:off x="47756" y="2104213"/>
        <a:ext cx="2531217" cy="882784"/>
      </dsp:txXfrm>
    </dsp:sp>
    <dsp:sp modelId="{E90601C1-6767-4F27-A719-C6B1B44906B4}">
      <dsp:nvSpPr>
        <dsp:cNvPr id="0" name=""/>
        <dsp:cNvSpPr/>
      </dsp:nvSpPr>
      <dsp:spPr>
        <a:xfrm rot="5400000">
          <a:off x="4570282" y="1237946"/>
          <a:ext cx="782637" cy="466974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一个线程访问了某资源，但一直不释放该资源，即使该线程处于阻塞状态</a:t>
          </a:r>
          <a:endParaRPr lang="zh-CN" altLang="en-US" sz="1600" kern="1200" dirty="0"/>
        </a:p>
      </dsp:txBody>
      <dsp:txXfrm rot="-5400000">
        <a:off x="2626730" y="3219704"/>
        <a:ext cx="4631537" cy="706227"/>
      </dsp:txXfrm>
    </dsp:sp>
    <dsp:sp modelId="{9AB3D811-15BB-413C-8D36-C19C659A1959}">
      <dsp:nvSpPr>
        <dsp:cNvPr id="0" name=""/>
        <dsp:cNvSpPr/>
      </dsp:nvSpPr>
      <dsp:spPr>
        <a:xfrm>
          <a:off x="0" y="3083669"/>
          <a:ext cx="2626729" cy="9782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zh-CN" altLang="en-US" sz="3500" kern="1200" dirty="0" smtClean="0"/>
            <a:t>缺少优先权</a:t>
          </a:r>
          <a:endParaRPr lang="zh-CN" altLang="en-US" sz="3500" kern="1200" dirty="0"/>
        </a:p>
      </dsp:txBody>
      <dsp:txXfrm>
        <a:off x="47756" y="3131425"/>
        <a:ext cx="2531217"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http://blog.csdn.net/dada360778512/article/details/6965790</a:t>
            </a:r>
          </a:p>
          <a:p>
            <a:r>
              <a:rPr lang="zh-CN" altLang="en-US" dirty="0" smtClean="0"/>
              <a:t>调用</a:t>
            </a:r>
            <a:r>
              <a:rPr lang="en-US" altLang="zh-CN" dirty="0" smtClean="0"/>
              <a:t>run</a:t>
            </a:r>
            <a:r>
              <a:rPr lang="zh-CN" altLang="en-US" dirty="0" smtClean="0"/>
              <a:t>方法与调用</a:t>
            </a:r>
            <a:r>
              <a:rPr lang="en-US" altLang="zh-CN" dirty="0" smtClean="0"/>
              <a:t>start</a:t>
            </a:r>
            <a:r>
              <a:rPr lang="zh-CN" altLang="en-US" dirty="0" smtClean="0"/>
              <a:t>方法的区别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1856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http://developer.51cto.com/art/201203/321042.htm</a:t>
            </a:r>
          </a:p>
          <a:p>
            <a:r>
              <a:rPr lang="en-US" altLang="zh-CN" dirty="0" smtClean="0"/>
              <a:t>Thread</a:t>
            </a:r>
            <a:r>
              <a:rPr lang="zh-CN" altLang="en-US" dirty="0" smtClean="0"/>
              <a:t>和</a:t>
            </a:r>
            <a:r>
              <a:rPr lang="en-US" altLang="zh-CN" dirty="0" smtClean="0"/>
              <a:t>Runnable</a:t>
            </a:r>
            <a:r>
              <a:rPr lang="zh-CN" altLang="en-US" dirty="0" smtClean="0"/>
              <a:t>实现多线程的区别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2345424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30</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如果想解决这种问题，就需要使用同步。所谓同步就是在统一时间段中只有有一个线程运行，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43</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a:t>
            </a:r>
            <a:r>
              <a:rPr lang="zh-CN" altLang="zh-CN" sz="1200" kern="1200" dirty="0" smtClean="0">
                <a:solidFill>
                  <a:schemeClr val="tx1"/>
                </a:solidFill>
                <a:effectLst/>
                <a:latin typeface="Arial" charset="0"/>
                <a:ea typeface="+mn-ea"/>
                <a:cs typeface="+mn-cs"/>
              </a:rPr>
              <a:t>当方法</a:t>
            </a:r>
            <a:r>
              <a:rPr lang="zh-CN" altLang="zh-CN" sz="1200" kern="1200" dirty="0" smtClean="0">
                <a:solidFill>
                  <a:schemeClr val="tx1"/>
                </a:solidFill>
                <a:effectLst/>
                <a:latin typeface="Arial" charset="0"/>
                <a:ea typeface="+mn-ea"/>
                <a:cs typeface="+mn-cs"/>
              </a:rPr>
              <a:t>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http://3961409.blog.51cto.com/3951409/759708</a:t>
            </a:r>
          </a:p>
          <a:p>
            <a:r>
              <a:rPr lang="zh-CN" altLang="en-US" dirty="0" smtClean="0"/>
              <a:t>并发与并行的区别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35306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a:t>
            </a:r>
            <a:r>
              <a:rPr lang="zh-CN" altLang="en-US" b="0" dirty="0" smtClean="0">
                <a:latin typeface="微软雅黑" panose="020B0503020204020204" pitchFamily="34" charset="-122"/>
                <a:ea typeface="微软雅黑" panose="020B0503020204020204" pitchFamily="34" charset="-122"/>
              </a:rPr>
              <a:t>实现</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Arial" charset="0"/>
                <a:ea typeface="+mn-ea"/>
                <a:cs typeface="+mn-cs"/>
              </a:rPr>
              <a:t>操作系统中睡眠、阻塞、挂起的区别形象解释：</a:t>
            </a:r>
          </a:p>
          <a:p>
            <a:r>
              <a:rPr lang="zh-CN" altLang="en-US" sz="1200" b="0" i="0" kern="1200" dirty="0" smtClean="0">
                <a:solidFill>
                  <a:schemeClr val="tx1"/>
                </a:solidFill>
                <a:effectLst/>
                <a:latin typeface="Arial" charset="0"/>
                <a:ea typeface="+mn-ea"/>
                <a:cs typeface="+mn-cs"/>
              </a:rPr>
              <a:t/>
            </a:r>
            <a:br>
              <a:rPr lang="zh-CN" altLang="en-US" sz="1200" b="0" i="0" kern="1200" dirty="0" smtClean="0">
                <a:solidFill>
                  <a:schemeClr val="tx1"/>
                </a:solidFill>
                <a:effectLst/>
                <a:latin typeface="Arial" charset="0"/>
                <a:ea typeface="+mn-ea"/>
                <a:cs typeface="+mn-cs"/>
              </a:rPr>
            </a:br>
            <a:r>
              <a:rPr lang="zh-CN" altLang="en-US" sz="1200" b="0" i="0" kern="1200" dirty="0" smtClean="0">
                <a:solidFill>
                  <a:schemeClr val="tx1"/>
                </a:solidFill>
                <a:effectLst/>
                <a:latin typeface="Arial" charset="0"/>
                <a:ea typeface="+mn-ea"/>
                <a:cs typeface="+mn-cs"/>
              </a:rPr>
              <a:t>     首先这些术语都是对于线程来说的。对线程的控制就好比你控制了一个雇工为你干活。你对雇工的控制是通过编程来实现的。</a:t>
            </a:r>
          </a:p>
          <a:p>
            <a:r>
              <a:rPr lang="zh-CN" altLang="en-US" sz="1200" b="0" i="0" kern="1200" dirty="0" smtClean="0">
                <a:solidFill>
                  <a:schemeClr val="tx1"/>
                </a:solidFill>
                <a:effectLst/>
                <a:latin typeface="Arial" charset="0"/>
                <a:ea typeface="+mn-ea"/>
                <a:cs typeface="+mn-cs"/>
              </a:rPr>
              <a:t>     挂起线程的意思就是你对主动对雇工说：“你睡觉去吧，用着你的时候我主动去叫你，然后接着干活”。</a:t>
            </a:r>
          </a:p>
          <a:p>
            <a:r>
              <a:rPr lang="zh-CN" altLang="en-US" sz="1200" b="0" i="0" kern="1200" dirty="0" smtClean="0">
                <a:solidFill>
                  <a:schemeClr val="tx1"/>
                </a:solidFill>
                <a:effectLst/>
                <a:latin typeface="Arial" charset="0"/>
                <a:ea typeface="+mn-ea"/>
                <a:cs typeface="+mn-cs"/>
              </a:rPr>
              <a:t>     使线程睡眠的意思就是你主动对雇工说：“你睡觉去吧，某时某刻过来报到，然后接着干活”。</a:t>
            </a:r>
          </a:p>
          <a:p>
            <a:r>
              <a:rPr lang="zh-CN" altLang="en-US" sz="1200" b="0" i="0" kern="1200" dirty="0" smtClean="0">
                <a:solidFill>
                  <a:schemeClr val="tx1"/>
                </a:solidFill>
                <a:effectLst/>
                <a:latin typeface="Arial" charset="0"/>
                <a:ea typeface="+mn-ea"/>
                <a:cs typeface="+mn-cs"/>
              </a:rPr>
              <a:t>     线程阻塞的意思就是，你突然发现，你的雇工不知道在什么时候没经过你允许，自己睡觉呢，但是你不能怪雇工，肯定你这个雇主没注意，本来你让雇工扫地，结果扫帚被偷了或被邻居家借去了，你又没让雇工继续干别的活，他就只好睡觉了。至于扫帚回来后，雇工会不会知道，会不会继续干活，你不用担心，雇工一旦发现扫帚回来了，他就会自己去干活的。因为雇工受过良好的培训。这个培训机构就是操作系统</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55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53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9927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2663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457200" y="274638"/>
            <a:ext cx="82296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254895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06499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线程和多线程</a:t>
            </a:r>
            <a:endParaRPr lang="zh-CN" altLang="en-US"/>
          </a:p>
        </p:txBody>
      </p:sp>
      <p:sp>
        <p:nvSpPr>
          <p:cNvPr id="3" name="副标题 2"/>
          <p:cNvSpPr>
            <a:spLocks noGrp="1"/>
          </p:cNvSpPr>
          <p:nvPr>
            <p:ph type="subTitle" idx="1"/>
          </p:nvPr>
        </p:nvSpPr>
        <p:spPr/>
        <p:txBody>
          <a:bodyPr/>
          <a:lstStyle/>
          <a:p>
            <a:r>
              <a:rPr lang="zh-CN" altLang="en-US" dirty="0"/>
              <a:t>李玮玮</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线程完整的生命周期包括五个状态：</a:t>
            </a:r>
            <a:r>
              <a:rPr lang="zh-CN" altLang="en-US" dirty="0" smtClean="0">
                <a:solidFill>
                  <a:srgbClr val="FF0000"/>
                </a:solidFill>
              </a:rPr>
              <a:t>新建、就绪、运行、阻塞和死亡</a:t>
            </a:r>
            <a:r>
              <a:rPr lang="en-US" altLang="zh-CN" dirty="0" smtClean="0">
                <a:solidFill>
                  <a:srgbClr val="FF0000"/>
                </a:solidFill>
              </a:rPr>
              <a:t>.</a:t>
            </a:r>
            <a:endParaRPr lang="zh-CN" altLang="en-US" dirty="0" smtClean="0"/>
          </a:p>
        </p:txBody>
      </p:sp>
      <p:grpSp>
        <p:nvGrpSpPr>
          <p:cNvPr id="9220" name="组合 14"/>
          <p:cNvGrpSpPr>
            <a:grpSpLocks/>
          </p:cNvGrpSpPr>
          <p:nvPr/>
        </p:nvGrpSpPr>
        <p:grpSpPr bwMode="auto">
          <a:xfrm>
            <a:off x="706439" y="2120901"/>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a:t>方法。</a:t>
            </a:r>
            <a:endParaRPr lang="en-US" altLang="zh-CN" dirty="0"/>
          </a:p>
          <a:p>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时线程所处的状态。</a:t>
            </a:r>
            <a:endParaRPr lang="en-US" altLang="zh-CN" dirty="0"/>
          </a:p>
          <a:p>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。它是可运行的，当某件事件出现，他可能返回到可运行状态。</a:t>
            </a:r>
            <a:endParaRPr lang="en-US" altLang="zh-CN" dirty="0"/>
          </a:p>
          <a:p>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err="1"/>
              <a:t>java.lang.IllegalThreadStateException</a:t>
            </a:r>
            <a:r>
              <a:rPr lang="zh-CN" altLang="en-US" dirty="0"/>
              <a:t>异常。</a:t>
            </a:r>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定义任务</a:t>
            </a:r>
            <a:endParaRPr lang="en-US" altLang="zh-CN" dirty="0" smtClean="0"/>
          </a:p>
          <a:p>
            <a:r>
              <a:rPr lang="zh-CN" altLang="en-US" dirty="0" smtClean="0"/>
              <a:t>线程中的常用方法</a:t>
            </a:r>
            <a:endParaRPr lang="en-US" altLang="zh-CN" dirty="0" smtClean="0"/>
          </a:p>
          <a:p>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中两种创建线程的方式：</a:t>
            </a:r>
            <a:endParaRPr lang="en-US" altLang="zh-CN" dirty="0" smtClean="0"/>
          </a:p>
          <a:p>
            <a:pPr lvl="1"/>
            <a:r>
              <a:rPr lang="zh-CN" altLang="en-US" dirty="0" smtClean="0"/>
              <a:t>继承</a:t>
            </a:r>
            <a:r>
              <a:rPr lang="en-US" altLang="zh-CN" dirty="0" smtClean="0"/>
              <a:t>Thread</a:t>
            </a:r>
            <a:r>
              <a:rPr lang="zh-CN" altLang="en-US" dirty="0" smtClean="0"/>
              <a:t>类</a:t>
            </a:r>
            <a:endParaRPr lang="en-US" altLang="zh-CN" dirty="0" smtClean="0"/>
          </a:p>
          <a:p>
            <a:pPr lvl="2"/>
            <a:r>
              <a:rPr lang="zh-CN" altLang="en-US" dirty="0" smtClean="0"/>
              <a:t>重写</a:t>
            </a:r>
            <a:r>
              <a:rPr lang="en-US" altLang="zh-CN" dirty="0" smtClean="0"/>
              <a:t>run() </a:t>
            </a:r>
            <a:r>
              <a:rPr lang="zh-CN" altLang="en-US" dirty="0" smtClean="0"/>
              <a:t>方法</a:t>
            </a:r>
          </a:p>
          <a:p>
            <a:pPr lvl="2"/>
            <a:r>
              <a:rPr lang="en-US" altLang="zh-CN" dirty="0" smtClean="0"/>
              <a:t>new</a:t>
            </a:r>
            <a:r>
              <a:rPr lang="zh-CN" altLang="en-US" dirty="0" smtClean="0"/>
              <a:t>一个线程对象</a:t>
            </a:r>
          </a:p>
          <a:p>
            <a:pPr lvl="2"/>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zh-CN" altLang="en-US" dirty="0" smtClean="0"/>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实现</a:t>
            </a:r>
            <a:r>
              <a:rPr lang="en-US" altLang="zh-CN" dirty="0" smtClean="0"/>
              <a:t>run() </a:t>
            </a:r>
            <a:r>
              <a:rPr lang="zh-CN" altLang="en-US" dirty="0" smtClean="0"/>
              <a:t>方法</a:t>
            </a:r>
            <a:endParaRPr lang="en-US" altLang="zh-CN" dirty="0"/>
          </a:p>
          <a:p>
            <a:pPr lvl="1"/>
            <a:r>
              <a:rPr lang="zh-CN" altLang="en-US" dirty="0" smtClean="0"/>
              <a:t>创建一个</a:t>
            </a:r>
            <a:r>
              <a:rPr lang="en-US" altLang="zh-CN" dirty="0" smtClean="0"/>
              <a:t>Runnable</a:t>
            </a:r>
            <a:r>
              <a:rPr lang="zh-CN" altLang="en-US" dirty="0" smtClean="0"/>
              <a:t>类的对象</a:t>
            </a:r>
            <a:r>
              <a:rPr lang="en-US" altLang="zh-CN" dirty="0" smtClean="0"/>
              <a:t>r</a:t>
            </a:r>
            <a:r>
              <a:rPr lang="zh-CN" altLang="en-US" dirty="0" smtClean="0"/>
              <a:t>，</a:t>
            </a:r>
            <a:r>
              <a:rPr lang="en-US" altLang="zh-CN" dirty="0" smtClean="0"/>
              <a:t>new </a:t>
            </a:r>
            <a:r>
              <a:rPr lang="en-US" altLang="zh-CN" dirty="0" err="1" smtClean="0"/>
              <a:t>MyRunnable</a:t>
            </a:r>
            <a:r>
              <a:rPr lang="en-US" altLang="zh-CN" dirty="0" smtClean="0"/>
              <a:t>()</a:t>
            </a:r>
          </a:p>
          <a:p>
            <a:pPr lvl="1"/>
            <a:r>
              <a:rPr lang="zh-CN" altLang="en-US" dirty="0" smtClean="0"/>
              <a:t>创建</a:t>
            </a:r>
            <a:r>
              <a:rPr lang="en-US" altLang="zh-CN" dirty="0" smtClean="0"/>
              <a:t>Thread</a:t>
            </a:r>
            <a:r>
              <a:rPr lang="zh-CN" altLang="en-US" dirty="0" smtClean="0"/>
              <a:t>类对象并将</a:t>
            </a:r>
            <a:r>
              <a:rPr lang="en-US" altLang="zh-CN" dirty="0" smtClean="0"/>
              <a:t>Runnable</a:t>
            </a:r>
            <a:r>
              <a:rPr lang="zh-CN" altLang="en-US" dirty="0" smtClean="0"/>
              <a:t>对象作为参数，</a:t>
            </a:r>
            <a:r>
              <a:rPr lang="en-US" altLang="zh-CN" dirty="0" smtClean="0"/>
              <a:t>new Thread(r)</a:t>
            </a:r>
          </a:p>
          <a:p>
            <a:pPr lvl="1"/>
            <a:r>
              <a:rPr lang="zh-CN" altLang="en-US" dirty="0" smtClean="0"/>
              <a:t>调用</a:t>
            </a:r>
            <a:r>
              <a:rPr lang="en-US" altLang="zh-CN" dirty="0" smtClean="0"/>
              <a:t>Thread</a:t>
            </a:r>
            <a:r>
              <a:rPr lang="zh-CN" altLang="en-US" dirty="0" smtClean="0"/>
              <a:t>对象的</a:t>
            </a:r>
            <a:r>
              <a:rPr lang="en-US" altLang="zh-CN" dirty="0" smtClean="0">
                <a:solidFill>
                  <a:srgbClr val="FF0000"/>
                </a:solidFill>
              </a:rPr>
              <a:t>start()</a:t>
            </a:r>
            <a:r>
              <a:rPr lang="zh-CN" altLang="en-US" dirty="0" smtClean="0"/>
              <a:t>启动线程</a:t>
            </a:r>
            <a:endParaRPr lang="en-US" altLang="zh-CN" dirty="0" smtClean="0"/>
          </a:p>
          <a:p>
            <a:endParaRPr lang="zh-CN" altLang="en-US" dirty="0" smtClean="0"/>
          </a:p>
        </p:txBody>
      </p:sp>
    </p:spTree>
    <p:extLst>
      <p:ext uri="{BB962C8B-B14F-4D97-AF65-F5344CB8AC3E}">
        <p14:creationId xmlns:p14="http://schemas.microsoft.com/office/powerpoint/2010/main" val="392593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179388" y="1125538"/>
            <a:ext cx="4946650" cy="347662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继承</a:t>
            </a:r>
            <a:r>
              <a:rPr lang="en-US" altLang="zh-CN" dirty="0" smtClean="0">
                <a:solidFill>
                  <a:schemeClr val="tx1"/>
                </a:solidFill>
                <a:ea typeface="宋体" charset="-122"/>
              </a:rPr>
              <a:t>Thread</a:t>
            </a:r>
            <a:r>
              <a:rPr lang="zh-CN" altLang="en-US" dirty="0" smtClean="0">
                <a:solidFill>
                  <a:schemeClr val="tx1"/>
                </a:solidFill>
                <a:ea typeface="宋体" charset="-122"/>
              </a:rPr>
              <a:t>类</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extends Thread{</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方法重写</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
        <p:nvSpPr>
          <p:cNvPr id="6" name="TextBox 5"/>
          <p:cNvSpPr txBox="1"/>
          <p:nvPr/>
        </p:nvSpPr>
        <p:spPr>
          <a:xfrm>
            <a:off x="3419475" y="1989138"/>
            <a:ext cx="5091113" cy="3784600"/>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en-US" dirty="0" smtClean="0">
                <a:solidFill>
                  <a:schemeClr val="tx1"/>
                </a:solidFill>
                <a:ea typeface="宋体" charset="-122"/>
              </a:rPr>
              <a:t>实现</a:t>
            </a:r>
            <a:r>
              <a:rPr lang="en-US" altLang="zh-CN" dirty="0" smtClean="0">
                <a:solidFill>
                  <a:schemeClr val="tx1"/>
                </a:solidFill>
                <a:ea typeface="宋体" charset="-122"/>
              </a:rPr>
              <a:t>Runnable</a:t>
            </a:r>
            <a:r>
              <a:rPr lang="zh-CN" altLang="en-US" dirty="0" smtClean="0">
                <a:solidFill>
                  <a:schemeClr val="tx1"/>
                </a:solidFill>
                <a:ea typeface="宋体" charset="-122"/>
              </a:rPr>
              <a:t>接口</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class Handler implements Runnable{</a:t>
            </a:r>
            <a:br>
              <a:rPr lang="en-US" altLang="zh-CN" dirty="0" smtClean="0">
                <a:solidFill>
                  <a:schemeClr val="tx1"/>
                </a:solidFill>
                <a:ea typeface="宋体" charset="-122"/>
              </a:rPr>
            </a:br>
            <a:r>
              <a:rPr lang="en-US" altLang="zh-CN" dirty="0" smtClean="0">
                <a:solidFill>
                  <a:schemeClr val="tx1"/>
                </a:solidFill>
                <a:ea typeface="宋体" charset="-122"/>
              </a:rPr>
              <a:t>    public void  run(){</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方法实现</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    public static void main(String[] </a:t>
            </a:r>
            <a:r>
              <a:rPr lang="en-US" altLang="zh-CN" dirty="0" err="1" smtClean="0">
                <a:solidFill>
                  <a:schemeClr val="tx1"/>
                </a:solidFill>
                <a:ea typeface="宋体" charset="-122"/>
              </a:rPr>
              <a:t>args</a:t>
            </a:r>
            <a:r>
              <a:rPr lang="en-US" altLang="zh-CN" dirty="0" smtClean="0">
                <a:solidFill>
                  <a:schemeClr val="tx1"/>
                </a:solidFill>
                <a:ea typeface="宋体" charset="-122"/>
              </a:rPr>
              <a:t>){</a:t>
            </a:r>
          </a:p>
          <a:p>
            <a:pPr eaLnBrk="1" hangingPunct="1">
              <a:defRPr/>
            </a:pPr>
            <a:r>
              <a:rPr lang="en-US" altLang="zh-CN" dirty="0" smtClean="0">
                <a:solidFill>
                  <a:schemeClr val="tx1"/>
                </a:solidFill>
                <a:ea typeface="宋体" charset="-122"/>
              </a:rPr>
              <a:t>        Handler </a:t>
            </a:r>
            <a:r>
              <a:rPr lang="en-US" altLang="zh-CN" dirty="0" err="1" smtClean="0">
                <a:solidFill>
                  <a:schemeClr val="tx1"/>
                </a:solidFill>
                <a:ea typeface="宋体" charset="-122"/>
              </a:rPr>
              <a:t>handler</a:t>
            </a:r>
            <a:r>
              <a:rPr lang="en-US" altLang="zh-CN" dirty="0" smtClean="0">
                <a:solidFill>
                  <a:schemeClr val="tx1"/>
                </a:solidFill>
                <a:ea typeface="宋体" charset="-122"/>
              </a:rPr>
              <a:t> = new Handler();</a:t>
            </a:r>
          </a:p>
          <a:p>
            <a:pPr eaLnBrk="1" hangingPunct="1">
              <a:defRPr/>
            </a:pPr>
            <a:r>
              <a:rPr lang="en-US" altLang="zh-CN" dirty="0" smtClean="0">
                <a:solidFill>
                  <a:schemeClr val="tx1"/>
                </a:solidFill>
                <a:ea typeface="宋体" charset="-122"/>
              </a:rPr>
              <a:t>        Thread </a:t>
            </a:r>
            <a:r>
              <a:rPr lang="en-US" altLang="zh-CN" dirty="0" err="1" smtClean="0">
                <a:solidFill>
                  <a:schemeClr val="tx1"/>
                </a:solidFill>
                <a:ea typeface="宋体" charset="-122"/>
              </a:rPr>
              <a:t>thread</a:t>
            </a:r>
            <a:r>
              <a:rPr lang="en-US" altLang="zh-CN" dirty="0" smtClean="0">
                <a:solidFill>
                  <a:schemeClr val="tx1"/>
                </a:solidFill>
                <a:ea typeface="宋体" charset="-122"/>
              </a:rPr>
              <a:t> = new Thread(handler);</a:t>
            </a:r>
          </a:p>
          <a:p>
            <a:pPr eaLnBrk="1" hangingPunct="1">
              <a:defRPr/>
            </a:pPr>
            <a:r>
              <a:rPr lang="en-US" altLang="zh-CN" dirty="0" smtClean="0">
                <a:solidFill>
                  <a:schemeClr val="tx1"/>
                </a:solidFill>
                <a:ea typeface="宋体" charset="-122"/>
              </a:rPr>
              <a:t>        //</a:t>
            </a:r>
            <a:r>
              <a:rPr lang="zh-CN" altLang="en-US" dirty="0" smtClean="0">
                <a:solidFill>
                  <a:schemeClr val="tx1"/>
                </a:solidFill>
                <a:ea typeface="宋体" charset="-122"/>
              </a:rPr>
              <a:t>创建线程对象</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r>
              <a:rPr lang="en-US" altLang="zh-CN" dirty="0" err="1" smtClean="0">
                <a:solidFill>
                  <a:schemeClr val="tx1"/>
                </a:solidFill>
                <a:ea typeface="宋体" charset="-122"/>
              </a:rPr>
              <a:t>thread.start</a:t>
            </a:r>
            <a:r>
              <a:rPr lang="en-US" altLang="zh-CN" dirty="0" smtClean="0">
                <a:solidFill>
                  <a:schemeClr val="tx1"/>
                </a:solidFill>
                <a:ea typeface="宋体" charset="-122"/>
              </a:rPr>
              <a:t>();//</a:t>
            </a:r>
            <a:r>
              <a:rPr lang="zh-CN" altLang="en-US" dirty="0" smtClean="0">
                <a:solidFill>
                  <a:schemeClr val="tx1"/>
                </a:solidFill>
                <a:ea typeface="宋体" charset="-122"/>
              </a:rPr>
              <a:t>启动线程</a:t>
            </a:r>
            <a:endParaRPr lang="en-US" altLang="zh-CN" dirty="0" smtClean="0">
              <a:solidFill>
                <a:schemeClr val="tx1"/>
              </a:solidFill>
              <a:ea typeface="宋体" charset="-122"/>
            </a:endParaRPr>
          </a:p>
          <a:p>
            <a:pPr eaLnBrk="1" hangingPunct="1">
              <a:defRPr/>
            </a:pPr>
            <a:r>
              <a:rPr lang="en-US" altLang="zh-CN" dirty="0" smtClean="0">
                <a:solidFill>
                  <a:schemeClr val="tx1"/>
                </a:solidFill>
                <a:ea typeface="宋体" charset="-122"/>
              </a:rPr>
              <a:t>    }</a:t>
            </a:r>
          </a:p>
          <a:p>
            <a:pPr eaLnBrk="1" hangingPunct="1">
              <a:defRPr/>
            </a:pPr>
            <a:r>
              <a:rPr lang="en-US" altLang="zh-CN" dirty="0" smtClean="0">
                <a:solidFill>
                  <a:schemeClr val="tx1"/>
                </a:solidFill>
                <a:ea typeface="宋体" charset="-122"/>
              </a:rPr>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继承</a:t>
            </a:r>
            <a:r>
              <a:rPr lang="en-US" altLang="zh-CN" dirty="0" smtClean="0"/>
              <a:t>Thread</a:t>
            </a:r>
            <a:r>
              <a:rPr lang="zh-CN" altLang="en-US" dirty="0" smtClean="0"/>
              <a:t>类实现多线程</a:t>
            </a:r>
            <a:endParaRPr lang="en-US" altLang="zh-CN" dirty="0" smtClean="0"/>
          </a:p>
          <a:p>
            <a:pPr lvl="1"/>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smtClean="0"/>
              <a:t>.</a:t>
            </a:r>
          </a:p>
          <a:p>
            <a:pPr lvl="1"/>
            <a:r>
              <a:rPr lang="zh-CN" altLang="en-US" dirty="0" smtClean="0"/>
              <a:t>缺点：因为线程类已经继承了</a:t>
            </a:r>
            <a:r>
              <a:rPr lang="en-US" altLang="zh-CN" dirty="0" smtClean="0"/>
              <a:t>Thread</a:t>
            </a:r>
            <a:r>
              <a:rPr lang="zh-CN" altLang="en-US" dirty="0" smtClean="0"/>
              <a:t>类，不能再继承其他的父类</a:t>
            </a:r>
            <a:r>
              <a:rPr lang="en-US" altLang="zh-CN" dirty="0" smtClean="0"/>
              <a:t>.</a:t>
            </a:r>
          </a:p>
          <a:p>
            <a:r>
              <a:rPr lang="zh-CN" altLang="en-US" dirty="0" smtClean="0"/>
              <a:t>实现</a:t>
            </a:r>
            <a:r>
              <a:rPr lang="en-US" altLang="zh-CN" dirty="0" smtClean="0"/>
              <a:t>Runnable</a:t>
            </a:r>
            <a:r>
              <a:rPr lang="zh-CN" altLang="en-US" dirty="0" smtClean="0"/>
              <a:t>接口</a:t>
            </a:r>
            <a:endParaRPr lang="en-US" altLang="zh-CN" dirty="0" smtClean="0"/>
          </a:p>
          <a:p>
            <a:pPr lvl="1"/>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r>
              <a:rPr lang="en-US" altLang="zh-CN" dirty="0" smtClean="0"/>
              <a:t>.</a:t>
            </a:r>
          </a:p>
          <a:p>
            <a:pPr lvl="1"/>
            <a:r>
              <a:rPr lang="zh-CN" altLang="en-US" dirty="0" smtClean="0"/>
              <a:t>缺点：编程稍微复杂，如果需要访问当前线程，必须使用</a:t>
            </a:r>
            <a:r>
              <a:rPr lang="en-US" altLang="zh-CN" dirty="0" err="1" smtClean="0"/>
              <a:t>Thread.currentThread</a:t>
            </a:r>
            <a:r>
              <a:rPr lang="en-US" altLang="zh-CN" dirty="0" smtClean="0"/>
              <a:t>()</a:t>
            </a:r>
            <a:r>
              <a:rPr lang="zh-CN" altLang="en-US" dirty="0" smtClean="0"/>
              <a:t>方法</a:t>
            </a:r>
            <a:r>
              <a:rPr lang="zh-CN" altLang="en-US" dirty="0"/>
              <a:t>。</a:t>
            </a:r>
            <a:endParaRPr lang="zh-CN" altLang="en-US" dirty="0" smtClean="0"/>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10000"/>
              </a:lnSpc>
            </a:pPr>
            <a:r>
              <a:rPr lang="zh-CN" altLang="en-US" dirty="0" smtClean="0"/>
              <a:t>获取当前线程对象的方法</a:t>
            </a:r>
            <a:r>
              <a:rPr lang="en-US" altLang="zh-CN" dirty="0" smtClean="0"/>
              <a:t>:</a:t>
            </a:r>
            <a:r>
              <a:rPr lang="en-US" altLang="zh-CN" dirty="0" err="1" smtClean="0"/>
              <a:t>Thread.currentThread</a:t>
            </a:r>
            <a:r>
              <a:rPr lang="en-US" altLang="zh-CN" dirty="0" smtClean="0"/>
              <a:t>()</a:t>
            </a:r>
            <a:r>
              <a:rPr lang="zh-CN" altLang="en-US" dirty="0" smtClean="0"/>
              <a:t>。</a:t>
            </a:r>
            <a:endParaRPr lang="en-US" altLang="zh-CN" dirty="0"/>
          </a:p>
          <a:p>
            <a:pPr>
              <a:lnSpc>
                <a:spcPct val="11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dirty="0"/>
              <a:t>一个线程的</a:t>
            </a:r>
            <a:r>
              <a:rPr lang="en-US" altLang="zh-CN" dirty="0"/>
              <a:t>run</a:t>
            </a:r>
            <a:r>
              <a:rPr lang="zh-CN" altLang="en-US" dirty="0"/>
              <a:t>方法执行结束后，该线程结束。</a:t>
            </a:r>
            <a:endParaRPr lang="en-US" altLang="zh-CN" dirty="0"/>
          </a:p>
          <a:p>
            <a:pPr>
              <a:lnSpc>
                <a:spcPct val="110000"/>
              </a:lnSpc>
            </a:pPr>
            <a:r>
              <a:rPr lang="zh-CN" altLang="en-US" dirty="0"/>
              <a:t>一个线程只能被启动一次</a:t>
            </a:r>
            <a:r>
              <a:rPr lang="zh-CN" altLang="en-US" dirty="0" smtClean="0"/>
              <a:t>。</a:t>
            </a:r>
            <a:endParaRPr lang="en-US" altLang="zh-CN" dirty="0"/>
          </a:p>
          <a:p>
            <a:pPr>
              <a:lnSpc>
                <a:spcPct val="11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线程调度程序决定实际运行哪个处于可运行状态的线程。采用队列形式。</a:t>
            </a:r>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线程简介</a:t>
            </a:r>
            <a:endParaRPr lang="en-US" altLang="zh-CN" dirty="0" smtClean="0"/>
          </a:p>
          <a:p>
            <a:r>
              <a:rPr lang="en-US" altLang="zh-CN" dirty="0"/>
              <a:t>Java</a:t>
            </a:r>
            <a:r>
              <a:rPr lang="zh-CN" altLang="en-US" dirty="0" smtClean="0"/>
              <a:t>中创建多线程</a:t>
            </a:r>
            <a:endParaRPr lang="en-US" altLang="zh-CN" dirty="0" smtClean="0"/>
          </a:p>
          <a:p>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start():</a:t>
            </a:r>
            <a:r>
              <a:rPr lang="zh-CN" altLang="en-US" dirty="0"/>
              <a:t>启动线程，让线程从新建状态进入就绪队列排队</a:t>
            </a:r>
            <a:r>
              <a:rPr lang="en-US" altLang="zh-CN" dirty="0"/>
              <a:t>;</a:t>
            </a:r>
          </a:p>
          <a:p>
            <a:r>
              <a:rPr lang="en-US" altLang="zh-CN" dirty="0"/>
              <a:t>run():</a:t>
            </a:r>
            <a:r>
              <a:rPr lang="zh-CN" altLang="en-US" dirty="0"/>
              <a:t>线程对象被调度之后所执行的操作</a:t>
            </a:r>
            <a:r>
              <a:rPr lang="en-US" altLang="zh-CN" dirty="0"/>
              <a:t>;</a:t>
            </a:r>
          </a:p>
          <a:p>
            <a:r>
              <a:rPr lang="en-US" altLang="zh-CN" dirty="0"/>
              <a:t>sleep():</a:t>
            </a:r>
            <a:r>
              <a:rPr lang="zh-CN" altLang="en-US" dirty="0"/>
              <a:t>暂停线程的执行，让当前线程休眠若干毫秒</a:t>
            </a:r>
            <a:r>
              <a:rPr lang="en-US" altLang="zh-CN" dirty="0"/>
              <a:t>;</a:t>
            </a:r>
          </a:p>
          <a:p>
            <a:r>
              <a:rPr lang="en-US" altLang="zh-CN" dirty="0" err="1"/>
              <a:t>currentThread</a:t>
            </a:r>
            <a:r>
              <a:rPr lang="en-US" altLang="zh-CN" dirty="0"/>
              <a:t>():</a:t>
            </a:r>
            <a:r>
              <a:rPr lang="zh-CN" altLang="en-US" dirty="0"/>
              <a:t>返回对当前正在执行的线程对象的引用</a:t>
            </a:r>
            <a:r>
              <a:rPr lang="en-US" altLang="zh-CN" dirty="0"/>
              <a:t>;</a:t>
            </a:r>
          </a:p>
          <a:p>
            <a:r>
              <a:rPr lang="en-US" altLang="zh-CN" dirty="0" err="1"/>
              <a:t>isAlive</a:t>
            </a:r>
            <a:r>
              <a:rPr lang="en-US" altLang="zh-CN" dirty="0"/>
              <a:t>():</a:t>
            </a:r>
            <a:r>
              <a:rPr lang="zh-CN" altLang="en-US" dirty="0"/>
              <a:t>测试线程的状态，新建、死亡状态的线程返回</a:t>
            </a:r>
            <a:r>
              <a:rPr lang="en-US" altLang="zh-CN" dirty="0"/>
              <a:t>false;</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interrupt():</a:t>
            </a:r>
            <a:r>
              <a:rPr lang="zh-CN" altLang="en-US" dirty="0"/>
              <a:t>“吵醒”休眠的线程，唤醒“自己”</a:t>
            </a:r>
            <a:r>
              <a:rPr lang="en-US" altLang="zh-CN" dirty="0"/>
              <a:t>;</a:t>
            </a:r>
          </a:p>
          <a:p>
            <a:r>
              <a:rPr lang="en-US" altLang="zh-CN" dirty="0"/>
              <a:t>yield():</a:t>
            </a:r>
            <a:r>
              <a:rPr lang="zh-CN" altLang="en-US" dirty="0"/>
              <a:t>暂停正在执行的线程，让同等</a:t>
            </a:r>
            <a:r>
              <a:rPr lang="zh-CN" altLang="en-US" dirty="0" smtClean="0"/>
              <a:t>优先级的</a:t>
            </a:r>
            <a:r>
              <a:rPr lang="zh-CN" altLang="en-US" dirty="0"/>
              <a:t>线程运行</a:t>
            </a:r>
            <a:r>
              <a:rPr lang="en-US" altLang="zh-CN" dirty="0"/>
              <a:t>;</a:t>
            </a:r>
          </a:p>
          <a:p>
            <a:r>
              <a:rPr lang="en-US" altLang="zh-CN" dirty="0"/>
              <a:t>join():</a:t>
            </a:r>
            <a:r>
              <a:rPr lang="zh-CN" altLang="en-US" dirty="0"/>
              <a:t>当前线程等待调用该方法的线程结束后，再排队等待</a:t>
            </a:r>
            <a:r>
              <a:rPr lang="en-US" altLang="zh-CN" dirty="0"/>
              <a:t>CPU</a:t>
            </a:r>
            <a:r>
              <a:rPr lang="zh-CN" altLang="en-US" dirty="0"/>
              <a:t>资源</a:t>
            </a:r>
            <a:r>
              <a:rPr lang="en-US" altLang="zh-CN" dirty="0"/>
              <a:t>;</a:t>
            </a:r>
          </a:p>
          <a:p>
            <a:r>
              <a:rPr lang="en-US" altLang="zh-CN" dirty="0"/>
              <a:t>stop():</a:t>
            </a:r>
            <a:r>
              <a:rPr lang="zh-CN" altLang="en-US" dirty="0"/>
              <a:t>终止线程</a:t>
            </a:r>
            <a:r>
              <a:rPr lang="en-US" altLang="zh-CN" dirty="0"/>
              <a:t>.</a:t>
            </a:r>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可运行状态</a:t>
            </a:r>
            <a:r>
              <a:rPr lang="zh-CN" altLang="en-US" dirty="0" smtClean="0"/>
              <a:t>。</a:t>
            </a:r>
            <a:endParaRPr lang="en-US" altLang="zh-CN" dirty="0" smtClean="0"/>
          </a:p>
          <a:p>
            <a:r>
              <a:rPr lang="zh-CN" altLang="en-US" dirty="0" smtClean="0"/>
              <a:t>使用场景：</a:t>
            </a:r>
            <a:endParaRPr lang="en-US" altLang="zh-CN" dirty="0" smtClean="0"/>
          </a:p>
          <a:p>
            <a:pPr lvl="1"/>
            <a:r>
              <a:rPr lang="zh-CN" altLang="en-US" dirty="0" smtClean="0"/>
              <a:t>线程执行太快</a:t>
            </a:r>
            <a:endParaRPr lang="en-US" altLang="zh-CN" dirty="0" smtClean="0"/>
          </a:p>
          <a:p>
            <a:pPr lvl="1"/>
            <a:r>
              <a:rPr lang="zh-CN" altLang="en-US" dirty="0" smtClean="0"/>
              <a:t>需要强制设定为下</a:t>
            </a:r>
            <a:r>
              <a:rPr lang="zh-CN" altLang="en-US" dirty="0"/>
              <a:t>一</a:t>
            </a:r>
            <a:r>
              <a:rPr lang="zh-CN" altLang="en-US" dirty="0" smtClean="0"/>
              <a:t>轮执行</a:t>
            </a:r>
            <a:endParaRPr lang="en-US" altLang="zh-CN" dirty="0" smtClean="0"/>
          </a:p>
          <a:p>
            <a:r>
              <a:rPr lang="zh-CN" altLang="en-US" dirty="0" smtClean="0"/>
              <a:t>实现方法：在</a:t>
            </a:r>
            <a:r>
              <a:rPr lang="en-US" altLang="zh-CN" dirty="0" smtClean="0"/>
              <a:t>run</a:t>
            </a:r>
            <a:r>
              <a:rPr lang="zh-CN" altLang="en-US" dirty="0" smtClean="0"/>
              <a:t>方法中加入如下代码：</a:t>
            </a:r>
          </a:p>
        </p:txBody>
      </p:sp>
      <p:sp>
        <p:nvSpPr>
          <p:cNvPr id="4" name="TextBox 3"/>
          <p:cNvSpPr txBox="1"/>
          <p:nvPr/>
        </p:nvSpPr>
        <p:spPr>
          <a:xfrm>
            <a:off x="1867542" y="4149080"/>
            <a:ext cx="4946650" cy="1631216"/>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try {</a:t>
            </a:r>
          </a:p>
          <a:p>
            <a:pPr eaLnBrk="1" hangingPunct="1">
              <a:defRPr/>
            </a:pPr>
            <a:r>
              <a:rPr lang="en-US" altLang="zh-CN" dirty="0">
                <a:solidFill>
                  <a:schemeClr val="tx1"/>
                </a:solidFill>
                <a:ea typeface="宋体" charset="-122"/>
              </a:rPr>
              <a:t>	</a:t>
            </a:r>
            <a:r>
              <a:rPr lang="en-US" altLang="zh-CN" dirty="0" err="1" smtClean="0">
                <a:solidFill>
                  <a:schemeClr val="tx1"/>
                </a:solidFill>
                <a:ea typeface="宋体" charset="-122"/>
              </a:rPr>
              <a:t>Thread.sleep</a:t>
            </a:r>
            <a:r>
              <a:rPr lang="en-US" altLang="zh-CN" dirty="0" smtClean="0">
                <a:solidFill>
                  <a:schemeClr val="tx1"/>
                </a:solidFill>
                <a:ea typeface="宋体" charset="-122"/>
              </a:rPr>
              <a:t>(100);</a:t>
            </a:r>
            <a:endParaRPr lang="en-US" altLang="zh-CN" dirty="0">
              <a:solidFill>
                <a:schemeClr val="tx1"/>
              </a:solidFill>
              <a:ea typeface="宋体" charset="-122"/>
            </a:endParaRPr>
          </a:p>
          <a:p>
            <a:pPr eaLnBrk="1" hangingPunct="1">
              <a:defRPr/>
            </a:pPr>
            <a:r>
              <a:rPr lang="en-US" altLang="zh-CN" dirty="0">
                <a:solidFill>
                  <a:schemeClr val="tx1"/>
                </a:solidFill>
                <a:ea typeface="宋体" charset="-122"/>
              </a:rPr>
              <a:t>} catch (</a:t>
            </a:r>
            <a:r>
              <a:rPr lang="en-US" altLang="zh-CN" dirty="0" err="1">
                <a:solidFill>
                  <a:schemeClr val="tx1"/>
                </a:solidFill>
                <a:ea typeface="宋体" charset="-122"/>
              </a:rPr>
              <a:t>InterruptedException</a:t>
            </a:r>
            <a:r>
              <a:rPr lang="en-US" altLang="zh-CN" dirty="0">
                <a:solidFill>
                  <a:schemeClr val="tx1"/>
                </a:solidFill>
                <a:ea typeface="宋体" charset="-122"/>
              </a:rPr>
              <a:t> e) {</a:t>
            </a:r>
          </a:p>
          <a:p>
            <a:pPr eaLnBrk="1" hangingPunct="1">
              <a:defRPr/>
            </a:pPr>
            <a:r>
              <a:rPr lang="en-US" altLang="zh-CN" dirty="0">
                <a:solidFill>
                  <a:schemeClr val="tx1"/>
                </a:solidFill>
                <a:ea typeface="宋体" charset="-122"/>
              </a:rPr>
              <a:t>	</a:t>
            </a:r>
            <a:r>
              <a:rPr lang="en-US" altLang="zh-CN" dirty="0" err="1">
                <a:solidFill>
                  <a:schemeClr val="tx1"/>
                </a:solidFill>
                <a:ea typeface="宋体" charset="-122"/>
              </a:rPr>
              <a:t>e.printStackTrace</a:t>
            </a:r>
            <a:r>
              <a:rPr lang="en-US" altLang="zh-CN" dirty="0">
                <a:solidFill>
                  <a:schemeClr val="tx1"/>
                </a:solidFill>
                <a:ea typeface="宋体" charset="-122"/>
              </a:rPr>
              <a:t>();  </a:t>
            </a:r>
          </a:p>
          <a:p>
            <a:pPr eaLnBrk="1" hangingPunct="1">
              <a:defRPr/>
            </a:pPr>
            <a:r>
              <a:rPr lang="en-US" altLang="zh-CN" dirty="0">
                <a:solidFill>
                  <a:schemeClr val="tx1"/>
                </a:solidFill>
                <a:ea typeface="宋体" charset="-122"/>
              </a:rPr>
              <a:t>}</a:t>
            </a:r>
            <a:endParaRPr lang="en-US" altLang="zh-CN" dirty="0" smtClean="0">
              <a:solidFill>
                <a:schemeClr val="tx1"/>
              </a:solidFill>
              <a:ea typeface="宋体" charset="-122"/>
            </a:endParaRP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睡眠是</a:t>
            </a:r>
            <a:r>
              <a:rPr lang="zh-CN" altLang="en-US" dirty="0" smtClean="0"/>
              <a:t>帮助其他线程</a:t>
            </a:r>
            <a:r>
              <a:rPr lang="zh-CN" altLang="en-US" dirty="0"/>
              <a:t>获得运行机会的最好方法。</a:t>
            </a:r>
          </a:p>
          <a:p>
            <a:r>
              <a:rPr lang="zh-CN" altLang="en-US" dirty="0" smtClean="0"/>
              <a:t>线程</a:t>
            </a:r>
            <a:r>
              <a:rPr lang="zh-CN" altLang="en-US" dirty="0"/>
              <a:t>睡眠到期自动苏醒，并返回到可运行状态，不是运行状态</a:t>
            </a:r>
            <a:r>
              <a:rPr lang="zh-CN" altLang="en-US" dirty="0" smtClean="0"/>
              <a:t>。</a:t>
            </a:r>
            <a:endParaRPr lang="en-US" altLang="zh-CN" dirty="0" smtClean="0"/>
          </a:p>
          <a:p>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方法不能保证该线程睡眠到期后就开始执行。</a:t>
            </a:r>
          </a:p>
          <a:p>
            <a:r>
              <a:rPr lang="en-US" altLang="zh-CN" dirty="0" smtClean="0"/>
              <a:t>sleep</a:t>
            </a:r>
            <a:r>
              <a:rPr lang="en-US" altLang="zh-CN" dirty="0"/>
              <a:t>()</a:t>
            </a:r>
            <a:r>
              <a:rPr lang="zh-CN" altLang="en-US" dirty="0"/>
              <a:t>是静态方法，只能控制当前正在运行的线程。</a:t>
            </a:r>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331640" y="1769704"/>
            <a:ext cx="6264696" cy="4278094"/>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sz="1600" dirty="0">
                <a:solidFill>
                  <a:schemeClr val="tx1"/>
                </a:solidFill>
                <a:ea typeface="宋体" charset="-122"/>
              </a:rPr>
              <a:t>public class </a:t>
            </a:r>
            <a:r>
              <a:rPr lang="en-US" altLang="zh-CN" sz="1600" dirty="0" err="1">
                <a:solidFill>
                  <a:schemeClr val="tx1"/>
                </a:solidFill>
                <a:ea typeface="宋体" charset="-122"/>
              </a:rPr>
              <a:t>MyThread</a:t>
            </a:r>
            <a:r>
              <a:rPr lang="en-US" altLang="zh-CN" sz="1600" dirty="0">
                <a:solidFill>
                  <a:schemeClr val="tx1"/>
                </a:solidFill>
                <a:ea typeface="宋体" charset="-122"/>
              </a:rPr>
              <a:t> extends Thread { </a:t>
            </a:r>
          </a:p>
          <a:p>
            <a:pPr eaLnBrk="1" hangingPunct="1">
              <a:defRPr/>
            </a:pPr>
            <a:r>
              <a:rPr lang="en-US" altLang="zh-CN" sz="1600" dirty="0">
                <a:solidFill>
                  <a:schemeClr val="tx1"/>
                </a:solidFill>
                <a:ea typeface="宋体" charset="-122"/>
              </a:rPr>
              <a:t>    public void run() { </a:t>
            </a:r>
          </a:p>
          <a:p>
            <a:pPr eaLnBrk="1" hangingPunct="1">
              <a:defRPr/>
            </a:pPr>
            <a:r>
              <a:rPr lang="en-US" altLang="zh-CN" sz="1600" dirty="0">
                <a:solidFill>
                  <a:schemeClr val="tx1"/>
                </a:solidFill>
                <a:ea typeface="宋体" charset="-122"/>
              </a:rPr>
              <a:t>        for (</a:t>
            </a:r>
            <a:r>
              <a:rPr lang="en-US" altLang="zh-CN" sz="1600" dirty="0" err="1">
                <a:solidFill>
                  <a:schemeClr val="tx1"/>
                </a:solidFill>
                <a:ea typeface="宋体" charset="-122"/>
              </a:rPr>
              <a:t>int</a:t>
            </a:r>
            <a:r>
              <a:rPr lang="en-US" altLang="zh-CN" sz="1600" dirty="0">
                <a:solidFill>
                  <a:schemeClr val="tx1"/>
                </a:solidFill>
                <a:ea typeface="宋体" charset="-122"/>
              </a:rPr>
              <a:t> i = 0; i &lt; 100; i++) { </a:t>
            </a:r>
          </a:p>
          <a:p>
            <a:pPr eaLnBrk="1" hangingPunct="1">
              <a:defRPr/>
            </a:pPr>
            <a:r>
              <a:rPr lang="en-US" altLang="zh-CN" sz="1600" dirty="0" smtClean="0">
                <a:solidFill>
                  <a:schemeClr val="tx1"/>
                </a:solidFill>
                <a:ea typeface="宋体" charset="-122"/>
              </a:rPr>
              <a:t>            </a:t>
            </a:r>
            <a:r>
              <a:rPr lang="en-US" altLang="zh-CN" sz="1600" dirty="0" err="1" smtClean="0">
                <a:solidFill>
                  <a:schemeClr val="tx1"/>
                </a:solidFill>
                <a:ea typeface="宋体" charset="-122"/>
              </a:rPr>
              <a:t>System.out.print</a:t>
            </a:r>
            <a:r>
              <a:rPr lang="en-US" altLang="zh-CN" sz="1600" dirty="0" smtClean="0">
                <a:solidFill>
                  <a:schemeClr val="tx1"/>
                </a:solidFill>
                <a:ea typeface="宋体" charset="-122"/>
              </a:rPr>
              <a:t>(i</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try { </a:t>
            </a:r>
          </a:p>
          <a:p>
            <a:pPr eaLnBrk="1" hangingPunct="1">
              <a:defRPr/>
            </a:pPr>
            <a:r>
              <a:rPr lang="en-US" altLang="zh-CN" sz="1600" dirty="0">
                <a:solidFill>
                  <a:schemeClr val="tx1"/>
                </a:solidFill>
                <a:ea typeface="宋体" charset="-122"/>
              </a:rPr>
              <a:t>                </a:t>
            </a:r>
            <a:r>
              <a:rPr lang="en-US" altLang="zh-CN" sz="1600" dirty="0" err="1" smtClean="0">
                <a:solidFill>
                  <a:schemeClr val="tx1"/>
                </a:solidFill>
                <a:ea typeface="宋体" charset="-122"/>
              </a:rPr>
              <a:t>Thread.sleep</a:t>
            </a:r>
            <a:r>
              <a:rPr lang="en-US" altLang="zh-CN" sz="1600" dirty="0" smtClean="0">
                <a:solidFill>
                  <a:schemeClr val="tx1"/>
                </a:solidFill>
                <a:ea typeface="宋体" charset="-122"/>
              </a:rPr>
              <a:t>(1000); </a:t>
            </a: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System.out.print</a:t>
            </a:r>
            <a:r>
              <a:rPr lang="en-US" altLang="zh-CN" sz="1600" dirty="0">
                <a:solidFill>
                  <a:schemeClr val="tx1"/>
                </a:solidFill>
                <a:ea typeface="宋体" charset="-122"/>
              </a:rPr>
              <a:t>("    </a:t>
            </a:r>
            <a:r>
              <a:rPr lang="zh-CN" altLang="en-US" sz="1600" dirty="0">
                <a:solidFill>
                  <a:schemeClr val="tx1"/>
                </a:solidFill>
                <a:ea typeface="宋体" charset="-122"/>
              </a:rPr>
              <a:t>线程睡眠</a:t>
            </a:r>
            <a:r>
              <a:rPr lang="en-US" altLang="zh-CN" sz="1600" dirty="0" smtClean="0">
                <a:solidFill>
                  <a:schemeClr val="tx1"/>
                </a:solidFill>
                <a:ea typeface="宋体" charset="-122"/>
              </a:rPr>
              <a:t>1000</a:t>
            </a:r>
            <a:r>
              <a:rPr lang="zh-CN" altLang="en-US" sz="1600" dirty="0" smtClean="0">
                <a:solidFill>
                  <a:schemeClr val="tx1"/>
                </a:solidFill>
                <a:ea typeface="宋体" charset="-122"/>
              </a:rPr>
              <a:t>毫秒</a:t>
            </a:r>
            <a:r>
              <a:rPr lang="zh-CN" altLang="en-US" sz="1600" dirty="0">
                <a:solidFill>
                  <a:schemeClr val="tx1"/>
                </a:solidFill>
                <a:ea typeface="宋体" charset="-122"/>
              </a:rPr>
              <a:t>！</a:t>
            </a:r>
            <a:r>
              <a:rPr lang="en-US" altLang="zh-CN" sz="1600" dirty="0">
                <a:solidFill>
                  <a:schemeClr val="tx1"/>
                </a:solidFill>
                <a:ea typeface="宋体" charset="-122"/>
              </a:rPr>
              <a:t>\n"); </a:t>
            </a:r>
          </a:p>
          <a:p>
            <a:pPr eaLnBrk="1" hangingPunct="1">
              <a:defRPr/>
            </a:pPr>
            <a:r>
              <a:rPr lang="en-US" altLang="zh-CN" sz="1600" dirty="0">
                <a:solidFill>
                  <a:schemeClr val="tx1"/>
                </a:solidFill>
                <a:ea typeface="宋体" charset="-122"/>
              </a:rPr>
              <a:t>            } catch (</a:t>
            </a:r>
            <a:r>
              <a:rPr lang="en-US" altLang="zh-CN" sz="1600" dirty="0" err="1">
                <a:solidFill>
                  <a:schemeClr val="tx1"/>
                </a:solidFill>
                <a:ea typeface="宋体" charset="-122"/>
              </a:rPr>
              <a:t>InterruptedException</a:t>
            </a:r>
            <a:r>
              <a:rPr lang="en-US" altLang="zh-CN" sz="1600" dirty="0">
                <a:solidFill>
                  <a:schemeClr val="tx1"/>
                </a:solidFill>
                <a:ea typeface="宋体" charset="-122"/>
              </a:rPr>
              <a:t> e) { </a:t>
            </a:r>
          </a:p>
          <a:p>
            <a:pPr eaLnBrk="1" hangingPunct="1">
              <a:defRPr/>
            </a:pPr>
            <a:r>
              <a:rPr lang="en-US" altLang="zh-CN" sz="1600" dirty="0">
                <a:solidFill>
                  <a:schemeClr val="tx1"/>
                </a:solidFill>
                <a:ea typeface="宋体" charset="-122"/>
              </a:rPr>
              <a:t>                </a:t>
            </a:r>
            <a:r>
              <a:rPr lang="en-US" altLang="zh-CN" sz="1600" dirty="0" err="1">
                <a:solidFill>
                  <a:schemeClr val="tx1"/>
                </a:solidFill>
                <a:ea typeface="宋体" charset="-122"/>
              </a:rPr>
              <a:t>e.printStackTrace</a:t>
            </a:r>
            <a:r>
              <a:rPr lang="en-US" altLang="zh-CN" sz="1600" dirty="0">
                <a:solidFill>
                  <a:schemeClr val="tx1"/>
                </a:solidFill>
                <a:ea typeface="宋体" charset="-122"/>
              </a:rPr>
              <a: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 </a:t>
            </a:r>
          </a:p>
          <a:p>
            <a:pPr eaLnBrk="1" hangingPunct="1">
              <a:defRPr/>
            </a:pPr>
            <a:endParaRPr lang="en-US" altLang="zh-CN" sz="1600" dirty="0">
              <a:solidFill>
                <a:schemeClr val="tx1"/>
              </a:solidFill>
              <a:ea typeface="宋体" charset="-122"/>
            </a:endParaRPr>
          </a:p>
          <a:p>
            <a:pPr eaLnBrk="1" hangingPunct="1">
              <a:defRPr/>
            </a:pPr>
            <a:r>
              <a:rPr lang="en-US" altLang="zh-CN" sz="1600" dirty="0">
                <a:solidFill>
                  <a:schemeClr val="tx1"/>
                </a:solidFill>
                <a:ea typeface="宋体" charset="-122"/>
              </a:rPr>
              <a:t>    public static void main(String[] </a:t>
            </a:r>
            <a:r>
              <a:rPr lang="en-US" altLang="zh-CN" sz="1600" dirty="0" err="1">
                <a:solidFill>
                  <a:schemeClr val="tx1"/>
                </a:solidFill>
                <a:ea typeface="宋体" charset="-122"/>
              </a:rPr>
              <a:t>args</a:t>
            </a: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new </a:t>
            </a:r>
            <a:r>
              <a:rPr lang="en-US" altLang="zh-CN" sz="1600" dirty="0" err="1">
                <a:solidFill>
                  <a:schemeClr val="tx1"/>
                </a:solidFill>
                <a:ea typeface="宋体" charset="-122"/>
              </a:rPr>
              <a:t>MyThread</a:t>
            </a:r>
            <a:r>
              <a:rPr lang="en-US" altLang="zh-CN" sz="1600" dirty="0">
                <a:solidFill>
                  <a:schemeClr val="tx1"/>
                </a:solidFill>
                <a:ea typeface="宋体" charset="-122"/>
              </a:rPr>
              <a:t>().start(); </a:t>
            </a:r>
          </a:p>
          <a:p>
            <a:pPr eaLnBrk="1" hangingPunct="1">
              <a:defRPr/>
            </a:pPr>
            <a:r>
              <a:rPr lang="en-US" altLang="zh-CN" sz="1600" dirty="0">
                <a:solidFill>
                  <a:schemeClr val="tx1"/>
                </a:solidFill>
                <a:ea typeface="宋体" charset="-122"/>
              </a:rPr>
              <a:t>    } </a:t>
            </a:r>
          </a:p>
          <a:p>
            <a:pPr eaLnBrk="1" hangingPunct="1">
              <a:defRPr/>
            </a:pPr>
            <a:r>
              <a:rPr lang="en-US" altLang="zh-CN" sz="1600" dirty="0">
                <a:solidFill>
                  <a:schemeClr val="tx1"/>
                </a:solidFill>
                <a:ea typeface="宋体" charset="-122"/>
              </a:rPr>
              <a:t>} </a:t>
            </a:r>
            <a:endParaRPr lang="en-US" altLang="zh-CN" sz="1600" dirty="0" smtClean="0">
              <a:solidFill>
                <a:schemeClr val="tx1"/>
              </a:solidFill>
              <a:ea typeface="宋体" charset="-122"/>
            </a:endParaRP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多线程运行时，</a:t>
            </a:r>
            <a:r>
              <a:rPr lang="en-US" altLang="zh-CN" dirty="0" smtClean="0"/>
              <a:t>JVM</a:t>
            </a:r>
            <a:r>
              <a:rPr lang="zh-CN" altLang="en-US" dirty="0" smtClean="0"/>
              <a:t>的调度策略为按</a:t>
            </a:r>
            <a:r>
              <a:rPr lang="zh-CN" altLang="en-US" dirty="0" smtClean="0"/>
              <a:t>优先级调度</a:t>
            </a:r>
            <a:r>
              <a:rPr lang="zh-CN" altLang="en-US" dirty="0" smtClean="0"/>
              <a:t>，级别相同时由操作系统按时间片来分配</a:t>
            </a:r>
            <a:r>
              <a:rPr lang="en-US" altLang="zh-CN" dirty="0" smtClean="0"/>
              <a:t>.</a:t>
            </a:r>
            <a:endParaRPr lang="zh-CN" altLang="en-US" dirty="0" smtClean="0"/>
          </a:p>
          <a:p>
            <a:pPr lvl="1"/>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r>
              <a:rPr lang="zh-CN" altLang="en-US" dirty="0" smtClean="0"/>
              <a:t>线程默认优先级是创建它的执行线程的优先级</a:t>
            </a:r>
            <a:r>
              <a:rPr lang="en-US" altLang="zh-CN" dirty="0" smtClean="0"/>
              <a:t>.</a:t>
            </a:r>
          </a:p>
          <a:p>
            <a:pPr lvl="1"/>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r>
              <a:rPr lang="en-US" altLang="zh-CN" dirty="0" err="1" smtClean="0"/>
              <a:t>Thread.MIN_PRIORITY</a:t>
            </a:r>
            <a:r>
              <a:rPr lang="en-US" altLang="zh-CN" dirty="0" smtClean="0"/>
              <a:t>       (1)</a:t>
            </a:r>
          </a:p>
          <a:p>
            <a:pPr lvl="2"/>
            <a:r>
              <a:rPr lang="en-US" altLang="zh-CN" dirty="0" err="1" smtClean="0"/>
              <a:t>Thread.NORM_PRIORITY</a:t>
            </a:r>
            <a:r>
              <a:rPr lang="en-US" altLang="zh-CN" dirty="0" smtClean="0"/>
              <a:t>   (5)</a:t>
            </a:r>
          </a:p>
          <a:p>
            <a:pPr lvl="2"/>
            <a:r>
              <a:rPr lang="en-US" altLang="zh-CN" dirty="0" err="1" smtClean="0"/>
              <a:t>Thread.MAX_PRIORITY</a:t>
            </a:r>
            <a:r>
              <a:rPr lang="en-US" altLang="zh-CN" dirty="0" smtClean="0"/>
              <a:t>      (10)</a:t>
            </a:r>
          </a:p>
          <a:p>
            <a:pPr lvl="1"/>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r>
              <a:rPr lang="zh-CN" altLang="en-US" dirty="0" smtClean="0"/>
              <a:t>一</a:t>
            </a:r>
            <a:r>
              <a:rPr lang="zh-CN" altLang="en-US" dirty="0"/>
              <a:t>是选择一个线程运行，直到它阻塞或者运行完成为止</a:t>
            </a:r>
            <a:r>
              <a:rPr lang="zh-CN" altLang="en-US" dirty="0" smtClean="0"/>
              <a:t>。</a:t>
            </a:r>
            <a:endParaRPr lang="en-US" altLang="zh-CN" dirty="0" smtClean="0"/>
          </a:p>
          <a:p>
            <a:pPr lvl="1"/>
            <a:r>
              <a:rPr lang="zh-CN" altLang="en-US" dirty="0" smtClean="0"/>
              <a:t>二</a:t>
            </a:r>
            <a:r>
              <a:rPr lang="zh-CN" altLang="en-US" dirty="0"/>
              <a:t>是时间分片，为池内的每个线程提供均等的运行机会。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r>
              <a:rPr lang="zh-CN" altLang="en-US" dirty="0" smtClean="0"/>
              <a:t>但</a:t>
            </a:r>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2843808" y="5197776"/>
            <a:ext cx="2808312" cy="400110"/>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err="1" smtClean="0">
                <a:solidFill>
                  <a:schemeClr val="tx1"/>
                </a:solidFill>
                <a:ea typeface="宋体" charset="-122"/>
              </a:rPr>
              <a:t>Thread.yield</a:t>
            </a:r>
            <a:r>
              <a:rPr lang="en-US" altLang="zh-CN" dirty="0" smtClean="0">
                <a:solidFill>
                  <a:schemeClr val="tx1"/>
                </a:solidFill>
                <a:ea typeface="宋体" charset="-122"/>
              </a:rPr>
              <a:t>();</a:t>
            </a:r>
            <a:endParaRPr lang="en-US" altLang="zh-CN" dirty="0">
              <a:solidFill>
                <a:schemeClr val="tx1"/>
              </a:solidFill>
              <a:ea typeface="宋体" charset="-122"/>
            </a:endParaRP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4" end="4"/>
                                            </p:txEl>
                                          </p:spTgt>
                                        </p:tgtEl>
                                        <p:attrNameLst>
                                          <p:attrName>style.visibility</p:attrName>
                                        </p:attrNameLst>
                                      </p:cBhvr>
                                      <p:to>
                                        <p:strVal val="visible"/>
                                      </p:to>
                                    </p:set>
                                    <p:animEffect transition="in" filter="fade">
                                      <p:cBhvr>
                                        <p:cTn id="12" dur="500"/>
                                        <p:tgtEl>
                                          <p:spTgt spid="17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457200" y="1285875"/>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a:t>
            </a:r>
            <a:r>
              <a:rPr lang="zh-CN" altLang="en-US" dirty="0"/>
              <a:t>工作</a:t>
            </a:r>
            <a:r>
              <a:rPr lang="zh-CN" altLang="en-US" dirty="0" smtClean="0"/>
              <a:t>。</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1170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5" name="矩形 4"/>
          <p:cNvSpPr/>
          <p:nvPr/>
        </p:nvSpPr>
        <p:spPr bwMode="auto">
          <a:xfrm>
            <a:off x="2827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cxnSp>
        <p:nvCxnSpPr>
          <p:cNvPr id="4" name="直接连接符 3"/>
          <p:cNvCxnSpPr/>
          <p:nvPr/>
        </p:nvCxnSpPr>
        <p:spPr bwMode="auto">
          <a:xfrm>
            <a:off x="4427984" y="2852936"/>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5347320" y="285643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B</a:t>
            </a:r>
            <a:endParaRPr kumimoji="0" lang="zh-CN" altLang="en-US" sz="2000" b="0" i="0" u="none" strike="noStrike" cap="none" normalizeH="0" baseline="0" dirty="0" smtClean="0">
              <a:ln>
                <a:noFill/>
              </a:ln>
              <a:solidFill>
                <a:srgbClr val="A50021"/>
              </a:solidFill>
              <a:effectLst/>
              <a:latin typeface="Arial" charset="0"/>
            </a:endParaRPr>
          </a:p>
        </p:txBody>
      </p:sp>
      <p:sp>
        <p:nvSpPr>
          <p:cNvPr id="10" name="矩形 9"/>
          <p:cNvSpPr/>
          <p:nvPr/>
        </p:nvSpPr>
        <p:spPr bwMode="auto">
          <a:xfrm>
            <a:off x="534732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A50021"/>
                </a:solidFill>
                <a:effectLst/>
                <a:latin typeface="Arial" charset="0"/>
              </a:rPr>
              <a:t>栈</a:t>
            </a:r>
            <a:r>
              <a:rPr kumimoji="0" lang="en-US" altLang="zh-CN" sz="2000" b="0" i="0" u="none" strike="noStrike" cap="none" normalizeH="0" baseline="0" dirty="0" smtClean="0">
                <a:ln>
                  <a:noFill/>
                </a:ln>
                <a:solidFill>
                  <a:srgbClr val="A50021"/>
                </a:solidFill>
                <a:effectLst/>
                <a:latin typeface="Arial" charset="0"/>
              </a:rPr>
              <a:t>A</a:t>
            </a:r>
            <a:endParaRPr kumimoji="0" lang="zh-CN" altLang="en-US" sz="2000" b="0" i="0" u="none" strike="noStrike" cap="none" normalizeH="0" baseline="0" dirty="0" smtClean="0">
              <a:ln>
                <a:noFill/>
              </a:ln>
              <a:solidFill>
                <a:srgbClr val="A50021"/>
              </a:solidFill>
              <a:effectLst/>
              <a:latin typeface="Arial" charset="0"/>
            </a:endParaRPr>
          </a:p>
        </p:txBody>
      </p:sp>
      <p:sp>
        <p:nvSpPr>
          <p:cNvPr id="11" name="TextBox 10"/>
          <p:cNvSpPr txBox="1"/>
          <p:nvPr/>
        </p:nvSpPr>
        <p:spPr>
          <a:xfrm>
            <a:off x="2195736" y="4401338"/>
            <a:ext cx="4769296" cy="16312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en-US" altLang="zh-CN" dirty="0">
                <a:solidFill>
                  <a:schemeClr val="tx1"/>
                </a:solidFill>
                <a:ea typeface="宋体" charset="-122"/>
              </a:rPr>
              <a:t>Runnable r = new </a:t>
            </a:r>
            <a:r>
              <a:rPr lang="en-US" altLang="zh-CN" dirty="0" err="1">
                <a:solidFill>
                  <a:schemeClr val="tx1"/>
                </a:solidFill>
                <a:ea typeface="宋体" charset="-122"/>
              </a:rPr>
              <a:t>ThreadTest</a:t>
            </a:r>
            <a:r>
              <a:rPr lang="en-US" altLang="zh-CN" dirty="0">
                <a:solidFill>
                  <a:schemeClr val="tx1"/>
                </a:solidFill>
                <a:ea typeface="宋体" charset="-122"/>
              </a:rPr>
              <a:t>();</a:t>
            </a:r>
            <a:br>
              <a:rPr lang="en-US" altLang="zh-CN" dirty="0">
                <a:solidFill>
                  <a:schemeClr val="tx1"/>
                </a:solidFill>
                <a:ea typeface="宋体" charset="-122"/>
              </a:rPr>
            </a:br>
            <a:r>
              <a:rPr lang="en-US" altLang="zh-CN" dirty="0">
                <a:solidFill>
                  <a:schemeClr val="tx1"/>
                </a:solidFill>
                <a:ea typeface="宋体" charset="-122"/>
              </a:rPr>
              <a:t>Thread t = new Thread(r);</a:t>
            </a:r>
            <a:br>
              <a:rPr lang="en-US" altLang="zh-CN" dirty="0">
                <a:solidFill>
                  <a:schemeClr val="tx1"/>
                </a:solidFill>
                <a:ea typeface="宋体" charset="-122"/>
              </a:rPr>
            </a:br>
            <a:r>
              <a:rPr lang="en-US" altLang="zh-CN" dirty="0" err="1">
                <a:solidFill>
                  <a:srgbClr val="FF0000"/>
                </a:solidFill>
                <a:ea typeface="宋体" charset="-122"/>
              </a:rPr>
              <a:t>t.start</a:t>
            </a:r>
            <a:r>
              <a:rPr lang="en-US" altLang="zh-CN" dirty="0">
                <a:solidFill>
                  <a:srgbClr val="FF0000"/>
                </a:solidFill>
                <a:ea typeface="宋体" charset="-122"/>
              </a:rPr>
              <a:t>();</a:t>
            </a:r>
            <a:br>
              <a:rPr lang="en-US" altLang="zh-CN" dirty="0">
                <a:solidFill>
                  <a:srgbClr val="FF0000"/>
                </a:solidFill>
                <a:ea typeface="宋体" charset="-122"/>
              </a:rPr>
            </a:br>
            <a:r>
              <a:rPr lang="en-US" altLang="zh-CN" dirty="0" err="1">
                <a:solidFill>
                  <a:srgbClr val="FF0000"/>
                </a:solidFill>
                <a:ea typeface="宋体" charset="-122"/>
              </a:rPr>
              <a:t>t.join</a:t>
            </a:r>
            <a:r>
              <a:rPr lang="en-US" altLang="zh-CN" dirty="0" smtClean="0">
                <a:solidFill>
                  <a:srgbClr val="FF0000"/>
                </a:solidFill>
                <a:ea typeface="宋体" charset="-122"/>
              </a:rPr>
              <a:t>();</a:t>
            </a:r>
          </a:p>
          <a:p>
            <a:pPr eaLnBrk="1" hangingPunct="1">
              <a:defRPr/>
            </a:pPr>
            <a:r>
              <a:rPr lang="en-US" altLang="zh-CN" dirty="0" err="1">
                <a:solidFill>
                  <a:schemeClr val="tx1"/>
                </a:solidFill>
                <a:ea typeface="宋体" charset="-122"/>
              </a:rPr>
              <a:t>t.join</a:t>
            </a:r>
            <a:r>
              <a:rPr lang="en-US" altLang="zh-CN" dirty="0">
                <a:solidFill>
                  <a:schemeClr val="tx1"/>
                </a:solidFill>
                <a:ea typeface="宋体" charset="-122"/>
              </a:rPr>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solidFill>
                  <a:schemeClr val="bg1">
                    <a:lumMod val="65000"/>
                  </a:schemeClr>
                </a:solidFill>
              </a:rPr>
              <a:t>线程的</a:t>
            </a:r>
            <a:r>
              <a:rPr lang="en-US" altLang="zh-CN" dirty="0">
                <a:solidFill>
                  <a:schemeClr val="bg1">
                    <a:lumMod val="65000"/>
                  </a:schemeClr>
                </a:solidFill>
              </a:rPr>
              <a:t>run()</a:t>
            </a:r>
            <a:r>
              <a:rPr lang="zh-CN" altLang="en-US" dirty="0">
                <a:solidFill>
                  <a:schemeClr val="bg1">
                    <a:lumMod val="65000"/>
                  </a:schemeClr>
                </a:solidFill>
              </a:rPr>
              <a:t>方法完成。</a:t>
            </a:r>
          </a:p>
          <a:p>
            <a:pPr lvl="1"/>
            <a:r>
              <a:rPr lang="zh-CN" altLang="en-US" dirty="0" smtClean="0">
                <a:solidFill>
                  <a:schemeClr val="bg1">
                    <a:lumMod val="65000"/>
                  </a:schemeClr>
                </a:solidFill>
              </a:rPr>
              <a:t>在</a:t>
            </a:r>
            <a:r>
              <a:rPr lang="zh-CN" altLang="en-US" dirty="0">
                <a:solidFill>
                  <a:schemeClr val="bg1">
                    <a:lumMod val="65000"/>
                  </a:schemeClr>
                </a:solidFill>
              </a:rPr>
              <a:t>对象上调用</a:t>
            </a:r>
            <a:r>
              <a:rPr lang="en-US" altLang="zh-CN" dirty="0">
                <a:solidFill>
                  <a:schemeClr val="bg1">
                    <a:lumMod val="65000"/>
                  </a:schemeClr>
                </a:solidFill>
              </a:rPr>
              <a:t>wait()</a:t>
            </a:r>
            <a:r>
              <a:rPr lang="zh-CN" altLang="en-US" dirty="0">
                <a:solidFill>
                  <a:schemeClr val="bg1">
                    <a:lumMod val="65000"/>
                  </a:schemeClr>
                </a:solidFill>
              </a:rPr>
              <a:t>方法（不是在线程上调用）。</a:t>
            </a:r>
          </a:p>
          <a:p>
            <a:pPr lvl="1"/>
            <a:r>
              <a:rPr lang="zh-CN" altLang="en-US" dirty="0" smtClean="0">
                <a:solidFill>
                  <a:schemeClr val="bg1">
                    <a:lumMod val="65000"/>
                  </a:schemeClr>
                </a:solidFill>
              </a:rPr>
              <a:t>线程</a:t>
            </a:r>
            <a:r>
              <a:rPr lang="zh-CN" altLang="en-US" dirty="0">
                <a:solidFill>
                  <a:schemeClr val="bg1">
                    <a:lumMod val="65000"/>
                  </a:schemeClr>
                </a:solidFill>
              </a:rPr>
              <a:t>不能在对象上获得锁定，它正试图运行该对象的方法代码。</a:t>
            </a:r>
          </a:p>
          <a:p>
            <a:pPr lvl="1"/>
            <a:r>
              <a:rPr lang="zh-CN" altLang="en-US" dirty="0" smtClean="0">
                <a:solidFill>
                  <a:schemeClr val="bg1">
                    <a:lumMod val="65000"/>
                  </a:schemeClr>
                </a:solidFill>
              </a:rPr>
              <a:t>线程</a:t>
            </a:r>
            <a:r>
              <a:rPr lang="zh-CN" altLang="en-US" dirty="0">
                <a:solidFill>
                  <a:schemeClr val="bg1">
                    <a:lumMod val="65000"/>
                  </a:schemeClr>
                </a:solidFill>
              </a:rPr>
              <a:t>调度程序可以决定将当前运行状态移动到可运行状态，以便让另一个线程获得运行机会，而不需要任何理由</a:t>
            </a:r>
            <a:r>
              <a:rPr lang="zh-CN" altLang="en-US" dirty="0"/>
              <a:t>。</a:t>
            </a:r>
          </a:p>
          <a:p>
            <a:pPr lvl="1"/>
            <a:endParaRPr lang="zh-CN" altLang="en-US" dirty="0"/>
          </a:p>
          <a:p>
            <a:pPr lvl="1"/>
            <a:endParaRPr lang="en-US" altLang="zh-CN"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程序、进程、线程</a:t>
            </a:r>
            <a:endParaRPr lang="en-US" altLang="zh-CN" dirty="0"/>
          </a:p>
          <a:p>
            <a:r>
              <a:rPr lang="zh-CN" altLang="en-US" dirty="0" smtClean="0"/>
              <a:t>线程</a:t>
            </a:r>
            <a:r>
              <a:rPr lang="zh-CN" altLang="en-US" dirty="0"/>
              <a:t>的</a:t>
            </a:r>
            <a:r>
              <a:rPr lang="zh-CN" altLang="en-US" dirty="0" smtClean="0"/>
              <a:t>应用场景</a:t>
            </a:r>
            <a:endParaRPr lang="en-US" altLang="zh-CN" dirty="0" smtClean="0"/>
          </a:p>
          <a:p>
            <a:r>
              <a:rPr lang="zh-CN" altLang="en-US" dirty="0"/>
              <a:t>线程的生命周期</a:t>
            </a:r>
            <a:endParaRPr lang="en-US" altLang="zh-CN" dirty="0"/>
          </a:p>
          <a:p>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57200" y="367144"/>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多线程的问题</a:t>
            </a:r>
            <a:endParaRPr lang="en-US" altLang="zh-CN" dirty="0"/>
          </a:p>
          <a:p>
            <a:r>
              <a:rPr lang="zh-CN" altLang="en-US" dirty="0"/>
              <a:t>资源协调</a:t>
            </a:r>
            <a:endParaRPr lang="en-US" altLang="zh-CN" dirty="0"/>
          </a:p>
          <a:p>
            <a:r>
              <a:rPr lang="zh-CN" altLang="en-US" dirty="0"/>
              <a:t>多线程同步</a:t>
            </a:r>
            <a:endParaRPr lang="en-US" altLang="zh-CN" dirty="0"/>
          </a:p>
          <a:p>
            <a:r>
              <a:rPr lang="zh-CN" altLang="en-US" dirty="0"/>
              <a:t>死锁</a:t>
            </a:r>
            <a:endParaRPr lang="en-US" altLang="zh-CN" dirty="0"/>
          </a:p>
          <a:p>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r>
              <a:rPr lang="en-US" altLang="zh-CN" dirty="0" smtClean="0"/>
              <a:t>.</a:t>
            </a:r>
            <a:endParaRPr lang="zh-CN" altLang="zh-CN" dirty="0" smtClean="0"/>
          </a:p>
          <a:p>
            <a:endParaRPr lang="zh-CN" altLang="en-US" dirty="0" smtClean="0"/>
          </a:p>
        </p:txBody>
      </p:sp>
      <p:sp>
        <p:nvSpPr>
          <p:cNvPr id="4" name="TextBox 3"/>
          <p:cNvSpPr txBox="1"/>
          <p:nvPr/>
        </p:nvSpPr>
        <p:spPr>
          <a:xfrm>
            <a:off x="1905000" y="3683000"/>
            <a:ext cx="5562600" cy="1570038"/>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defRPr/>
            </a:pPr>
            <a:r>
              <a:rPr lang="zh-CN" altLang="zh-CN" sz="2400" b="1" dirty="0" smtClean="0">
                <a:solidFill>
                  <a:schemeClr val="tx1"/>
                </a:solidFill>
                <a:ea typeface="宋体" charset="-122"/>
              </a:rPr>
              <a:t>一个工资管理人员正在修改雇员的工资表，而一些雇员同时正在领取工资，如果容许这样做，必然会引起</a:t>
            </a:r>
            <a:r>
              <a:rPr lang="zh-CN" altLang="en-US" sz="2400" b="1" dirty="0" smtClean="0">
                <a:solidFill>
                  <a:schemeClr val="tx1"/>
                </a:solidFill>
                <a:ea typeface="宋体" charset="-122"/>
              </a:rPr>
              <a:t>发放工资的</a:t>
            </a:r>
            <a:r>
              <a:rPr lang="zh-CN" altLang="zh-CN" sz="2400" b="1" dirty="0" smtClean="0">
                <a:solidFill>
                  <a:schemeClr val="tx1"/>
                </a:solidFill>
                <a:ea typeface="宋体" charset="-122"/>
              </a:rPr>
              <a:t>混乱</a:t>
            </a:r>
            <a:r>
              <a:rPr lang="zh-CN" altLang="en-US" sz="2400" b="1" dirty="0" smtClean="0">
                <a:solidFill>
                  <a:schemeClr val="tx1"/>
                </a:solidFill>
                <a:ea typeface="宋体" charset="-122"/>
              </a:rPr>
              <a:t>。</a:t>
            </a:r>
          </a:p>
        </p:txBody>
      </p:sp>
      <p:sp>
        <p:nvSpPr>
          <p:cNvPr id="5" name="矩形 4"/>
          <p:cNvSpPr/>
          <p:nvPr/>
        </p:nvSpPr>
        <p:spPr>
          <a:xfrm>
            <a:off x="762100" y="314096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两个线程</a:t>
            </a:r>
            <a:r>
              <a:rPr lang="en-US" altLang="zh-CN" smtClean="0"/>
              <a:t>A</a:t>
            </a:r>
            <a:r>
              <a:rPr lang="zh-CN" altLang="en-US" smtClean="0"/>
              <a:t>和</a:t>
            </a:r>
            <a:r>
              <a:rPr lang="en-US" altLang="zh-CN" smtClean="0"/>
              <a:t>B</a:t>
            </a:r>
            <a:r>
              <a:rPr lang="zh-CN" altLang="en-US" smtClean="0"/>
              <a:t>在同时使用</a:t>
            </a:r>
            <a:r>
              <a:rPr lang="en-US" altLang="zh-CN" smtClean="0"/>
              <a:t>Stack</a:t>
            </a:r>
            <a:r>
              <a:rPr lang="zh-CN" altLang="en-US" smtClean="0"/>
              <a:t>的同一个实例对象，</a:t>
            </a:r>
            <a:r>
              <a:rPr lang="en-US" altLang="zh-CN" smtClean="0"/>
              <a:t>A</a:t>
            </a:r>
            <a:r>
              <a:rPr lang="zh-CN" altLang="en-US" smtClean="0"/>
              <a:t>正在往堆栈里</a:t>
            </a:r>
            <a:r>
              <a:rPr lang="en-US" altLang="zh-CN" smtClean="0"/>
              <a:t>push</a:t>
            </a:r>
            <a:r>
              <a:rPr lang="zh-CN" altLang="en-US" smtClean="0"/>
              <a:t>一个数据，</a:t>
            </a:r>
            <a:r>
              <a:rPr lang="en-US" altLang="zh-CN" smtClean="0"/>
              <a:t>B</a:t>
            </a:r>
            <a:r>
              <a:rPr lang="zh-CN" altLang="en-US" smtClean="0"/>
              <a:t>则要从堆栈中</a:t>
            </a:r>
            <a:r>
              <a:rPr lang="en-US" altLang="zh-CN" smtClean="0"/>
              <a:t>pop</a:t>
            </a:r>
            <a:r>
              <a:rPr lang="zh-CN" altLang="en-US" smtClean="0"/>
              <a:t>一个数据</a:t>
            </a:r>
            <a:r>
              <a:rPr lang="en-US" altLang="zh-CN" smtClean="0"/>
              <a:t>.</a:t>
            </a:r>
          </a:p>
          <a:p>
            <a:pPr lvl="1"/>
            <a:endParaRPr lang="zh-CN" altLang="en-US" smtClean="0"/>
          </a:p>
          <a:p>
            <a:endParaRPr lang="zh-CN" altLang="en-US" smtClean="0"/>
          </a:p>
        </p:txBody>
      </p:sp>
      <p:sp>
        <p:nvSpPr>
          <p:cNvPr id="4" name="TextBox 3"/>
          <p:cNvSpPr txBox="1"/>
          <p:nvPr/>
        </p:nvSpPr>
        <p:spPr>
          <a:xfrm>
            <a:off x="763588" y="1227138"/>
            <a:ext cx="3808412" cy="3786187"/>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buClr>
                <a:schemeClr val="tx1"/>
              </a:buClr>
              <a:buFont typeface="Monotype Sorts" pitchFamily="2" charset="2"/>
              <a:buNone/>
              <a:defRPr/>
            </a:pPr>
            <a:r>
              <a:rPr lang="en-US" altLang="zh-CN" smtClean="0">
                <a:solidFill>
                  <a:schemeClr val="tx1"/>
                </a:solidFill>
                <a:ea typeface="宋体" charset="-122"/>
              </a:rPr>
              <a:t>         char[ ] data = new char[6];</a:t>
            </a:r>
          </a:p>
          <a:p>
            <a:pPr algn="just" eaLnBrk="1" hangingPunct="1">
              <a:buClr>
                <a:schemeClr val="tx1"/>
              </a:buClr>
              <a:buFont typeface="Monotype Sorts" pitchFamily="2" charset="2"/>
              <a:buNone/>
              <a:defRPr/>
            </a:pPr>
            <a:r>
              <a:rPr lang="en-US" altLang="zh-CN" smtClean="0">
                <a:solidFill>
                  <a:schemeClr val="tx1"/>
                </a:solidFill>
                <a:ea typeface="宋体" charset="-122"/>
              </a:rPr>
              <a:t>         public void push(char c){</a:t>
            </a:r>
          </a:p>
          <a:p>
            <a:pPr algn="just" eaLnBrk="1" hangingPunct="1">
              <a:buClr>
                <a:schemeClr val="tx1"/>
              </a:buClr>
              <a:buFont typeface="Monotype Sorts" pitchFamily="2" charset="2"/>
              <a:buNone/>
              <a:defRPr/>
            </a:pPr>
            <a:r>
              <a:rPr lang="en-US" altLang="zh-CN" smtClean="0">
                <a:solidFill>
                  <a:schemeClr val="tx1"/>
                </a:solidFill>
                <a:ea typeface="宋体" charset="-122"/>
              </a:rPr>
              <a:t>               data[idx] = c;</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public char pop(){</a:t>
            </a:r>
          </a:p>
          <a:p>
            <a:pPr algn="just" eaLnBrk="1" hangingPunct="1">
              <a:buClr>
                <a:schemeClr val="tx1"/>
              </a:buClr>
              <a:buFont typeface="Monotype Sorts" pitchFamily="2" charset="2"/>
              <a:buNone/>
              <a:defRPr/>
            </a:pPr>
            <a:r>
              <a:rPr lang="en-US" altLang="zh-CN" smtClean="0">
                <a:solidFill>
                  <a:schemeClr val="tx1"/>
                </a:solidFill>
                <a:ea typeface="宋体" charset="-122"/>
              </a:rPr>
              <a:t>          	   idx--;</a:t>
            </a:r>
          </a:p>
          <a:p>
            <a:pPr algn="just" eaLnBrk="1" hangingPunct="1">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buClr>
                <a:schemeClr val="tx1"/>
              </a:buClr>
              <a:buFont typeface="Monotype Sorts" pitchFamily="2" charset="2"/>
              <a:buNone/>
              <a:defRPr/>
            </a:pPr>
            <a:r>
              <a:rPr lang="en-US" altLang="zh-CN" smtClean="0">
                <a:solidFill>
                  <a:schemeClr val="tx1"/>
                </a:solidFill>
                <a:ea typeface="宋体" charset="-122"/>
              </a:rPr>
              <a:t>         }</a:t>
            </a:r>
          </a:p>
          <a:p>
            <a:pPr algn="just" eaLnBrk="1" hangingPunct="1">
              <a:buClr>
                <a:schemeClr val="tx1"/>
              </a:buClr>
              <a:buFont typeface="Monotype Sorts" pitchFamily="2" charset="2"/>
              <a:buNone/>
              <a:defRPr/>
            </a:pPr>
            <a:r>
              <a:rPr lang="en-US" altLang="zh-CN" smtClean="0">
                <a:solidFill>
                  <a:schemeClr val="tx1"/>
                </a:solidFill>
                <a:ea typeface="宋体" charset="-122"/>
              </a:rPr>
              <a:t>  }</a:t>
            </a:r>
            <a:endParaRPr lang="zh-CN" altLang="en-US" smtClean="0">
              <a:solidFill>
                <a:schemeClr val="tx1"/>
              </a:solidFill>
              <a:ea typeface="宋体" charset="-122"/>
            </a:endParaRPr>
          </a:p>
        </p:txBody>
      </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defRPr/>
            </a:pPr>
            <a:r>
              <a:rPr lang="en-US" altLang="zh-CN" dirty="0"/>
              <a:t>1</a:t>
            </a:r>
            <a:r>
              <a:rPr lang="en-US" altLang="zh-CN" dirty="0" smtClean="0"/>
              <a:t>) </a:t>
            </a: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defRPr/>
            </a:pPr>
            <a:r>
              <a:rPr lang="en-US" altLang="zh-CN" dirty="0"/>
              <a:t>2) </a:t>
            </a:r>
            <a:r>
              <a:rPr lang="en-US" altLang="zh-CN" dirty="0" smtClean="0"/>
              <a:t>A</a:t>
            </a:r>
            <a:r>
              <a:rPr lang="zh-CN" altLang="en-US" dirty="0"/>
              <a:t>执行</a:t>
            </a:r>
            <a:r>
              <a:rPr lang="en-US" altLang="zh-CN" dirty="0"/>
              <a:t>push</a:t>
            </a:r>
            <a:r>
              <a:rPr lang="zh-CN" altLang="en-US" dirty="0"/>
              <a:t>中的第一个语句，将</a:t>
            </a:r>
            <a:r>
              <a:rPr lang="en-US" altLang="zh-CN" dirty="0"/>
              <a:t>r</a:t>
            </a:r>
            <a:r>
              <a:rPr lang="zh-CN" altLang="en-US" dirty="0"/>
              <a:t>推入堆栈</a:t>
            </a:r>
            <a:r>
              <a:rPr lang="zh-CN" altLang="en-US" dirty="0" smtClean="0"/>
              <a:t>；</a:t>
            </a:r>
            <a:endParaRPr lang="en-US" altLang="zh-CN" dirty="0" smtClean="0"/>
          </a:p>
          <a:p>
            <a:pPr marL="457200" lvl="1" indent="0">
              <a:buFontTx/>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defRPr/>
            </a:pPr>
            <a:r>
              <a:rPr lang="en-US" altLang="zh-CN" dirty="0" smtClean="0"/>
              <a:t>3) 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r>
              <a:rPr lang="en-US" altLang="zh-CN" dirty="0" smtClean="0"/>
              <a:t>.</a:t>
            </a:r>
          </a:p>
          <a:p>
            <a:pPr>
              <a:defRPr/>
            </a:pPr>
            <a:r>
              <a:rPr lang="zh-CN" altLang="en-US" dirty="0" smtClean="0"/>
              <a:t>产生问题</a:t>
            </a:r>
            <a:r>
              <a:rPr lang="zh-CN" altLang="en-US" dirty="0"/>
              <a:t>的原因在于对共享数据访问的操作的不</a:t>
            </a:r>
            <a:r>
              <a:rPr lang="zh-CN" altLang="en-US" dirty="0" smtClean="0"/>
              <a:t>完整性</a:t>
            </a:r>
            <a:r>
              <a:rPr lang="en-US" altLang="zh-CN" dirty="0" smtClean="0"/>
              <a:t>.</a:t>
            </a:r>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r>
              <a:rPr lang="en-US" altLang="zh-CN" dirty="0" smtClean="0"/>
              <a:t>.</a:t>
            </a:r>
            <a:endParaRPr lang="zh-CN" altLang="en-US" dirty="0"/>
          </a:p>
          <a:p>
            <a:pPr>
              <a:defRPr/>
            </a:pPr>
            <a:endParaRPr lang="zh-CN" altLang="en-US" dirty="0"/>
          </a:p>
          <a:p>
            <a:pPr algn="just">
              <a:buClr>
                <a:schemeClr val="tx1"/>
              </a:buClr>
              <a:buFont typeface="Monotype Sorts" pitchFamily="2" charset="2"/>
              <a:buNone/>
              <a:defRPr/>
            </a:pPr>
            <a:endParaRPr lang="en-US" altLang="zh-CN" dirty="0"/>
          </a:p>
          <a:p>
            <a:pPr>
              <a:defRPr/>
            </a:pP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smtClean="0"/>
              <a:t>Java</a:t>
            </a:r>
            <a:r>
              <a:rPr lang="zh-CN" altLang="en-US" dirty="0" smtClean="0"/>
              <a:t>中每个对象都对应一个称为“互斥锁”的标记</a:t>
            </a:r>
            <a:endParaRPr lang="en-US" altLang="zh-CN" dirty="0" smtClean="0"/>
          </a:p>
          <a:p>
            <a:pPr lvl="1">
              <a:lnSpc>
                <a:spcPct val="9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r>
              <a:rPr lang="en-US" altLang="zh-CN" dirty="0" smtClean="0"/>
              <a:t>;</a:t>
            </a:r>
          </a:p>
        </p:txBody>
      </p:sp>
      <p:sp>
        <p:nvSpPr>
          <p:cNvPr id="4" name="TextBox 3"/>
          <p:cNvSpPr txBox="1"/>
          <p:nvPr/>
        </p:nvSpPr>
        <p:spPr>
          <a:xfrm>
            <a:off x="4429125" y="2144713"/>
            <a:ext cx="4246563" cy="4308475"/>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dirty="0" smtClean="0">
                <a:solidFill>
                  <a:schemeClr val="tx1"/>
                </a:solidFill>
                <a:ea typeface="宋体" charset="-122"/>
              </a:rPr>
              <a:t> </a:t>
            </a:r>
            <a:r>
              <a:rPr lang="en-US" altLang="zh-CN" dirty="0"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dirty="0" smtClean="0">
                <a:solidFill>
                  <a:schemeClr val="tx1"/>
                </a:solidFill>
                <a:ea typeface="宋体" charset="-122"/>
              </a:rPr>
              <a:t>     </a:t>
            </a:r>
            <a:r>
              <a:rPr lang="en-US" altLang="zh-CN" dirty="0" err="1" smtClean="0">
                <a:solidFill>
                  <a:schemeClr val="tx1"/>
                </a:solidFill>
                <a:ea typeface="宋体" charset="-122"/>
              </a:rPr>
              <a:t>int</a:t>
            </a:r>
            <a:r>
              <a:rPr lang="en-US" altLang="zh-CN" dirty="0" smtClean="0">
                <a:solidFill>
                  <a:schemeClr val="tx1"/>
                </a:solidFill>
                <a:ea typeface="宋体" charset="-122"/>
              </a:rPr>
              <a:t> </a:t>
            </a:r>
            <a:r>
              <a:rPr lang="en-US" altLang="zh-CN" dirty="0" err="1" smtClean="0">
                <a:solidFill>
                  <a:schemeClr val="tx1"/>
                </a:solidFill>
                <a:ea typeface="宋体" charset="-122"/>
              </a:rPr>
              <a:t>idx</a:t>
            </a:r>
            <a:r>
              <a:rPr lang="en-US" altLang="zh-CN" dirty="0" smtClean="0">
                <a:solidFill>
                  <a:schemeClr val="tx1"/>
                </a:solidFill>
                <a:ea typeface="宋体" charset="-122"/>
              </a:rPr>
              <a:t>=0;</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void push(char c){</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data[</a:t>
            </a:r>
            <a:r>
              <a:rPr lang="en-US" altLang="zh-CN" dirty="0" err="1" smtClean="0">
                <a:solidFill>
                  <a:srgbClr val="FF0000"/>
                </a:solidFill>
                <a:ea typeface="宋体" charset="-122"/>
              </a:rPr>
              <a:t>idx</a:t>
            </a:r>
            <a:r>
              <a:rPr lang="en-US" altLang="zh-CN" dirty="0" smtClean="0">
                <a:solidFill>
                  <a:srgbClr val="FF0000"/>
                </a:solidFill>
                <a:ea typeface="宋体" charset="-122"/>
              </a:rPr>
              <a:t>]=c;</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r>
              <a:rPr lang="en-US" altLang="zh-CN" dirty="0" smtClean="0">
                <a:solidFill>
                  <a:srgbClr val="FF0000"/>
                </a:solidFill>
                <a:ea typeface="宋体" charset="-122"/>
              </a:rPr>
              <a:t>	synchronized(this){</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return data[</a:t>
            </a:r>
            <a:r>
              <a:rPr lang="en-US" altLang="zh-CN" dirty="0" err="1" smtClean="0">
                <a:solidFill>
                  <a:srgbClr val="FF0000"/>
                </a:solidFill>
                <a:ea typeface="宋体" charset="-122"/>
              </a:rPr>
              <a:t>idx</a:t>
            </a:r>
            <a:r>
              <a:rPr lang="en-US" altLang="zh-CN" dirty="0" smtClean="0">
                <a:solidFill>
                  <a:srgbClr val="FF0000"/>
                </a:solidFill>
                <a:ea typeface="宋体" charset="-122"/>
              </a:rPr>
              <a:t>];</a:t>
            </a:r>
          </a:p>
          <a:p>
            <a:pPr algn="just" eaLnBrk="1" hangingPunct="1">
              <a:lnSpc>
                <a:spcPct val="90000"/>
              </a:lnSpc>
              <a:buClr>
                <a:schemeClr val="tx1"/>
              </a:buClr>
              <a:buFont typeface="Monotype Sorts" pitchFamily="2" charset="2"/>
              <a:buNone/>
              <a:defRPr/>
            </a:pPr>
            <a:r>
              <a:rPr lang="en-US" altLang="zh-CN" dirty="0" smtClean="0">
                <a:solidFill>
                  <a:srgbClr val="FF0000"/>
                </a:solidFill>
                <a:ea typeface="宋体" charset="-122"/>
              </a:rPr>
              <a:t>       	  }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dirty="0" smtClean="0">
                <a:solidFill>
                  <a:schemeClr val="tx1"/>
                </a:solidFill>
                <a:ea typeface="宋体" charset="-122"/>
              </a:rPr>
              <a:t>}</a:t>
            </a:r>
            <a:endParaRPr lang="zh-CN" altLang="en-US" dirty="0" smtClean="0">
              <a:solidFill>
                <a:schemeClr val="tx1"/>
              </a:solidFill>
              <a:ea typeface="宋体" charset="-122"/>
            </a:endParaRPr>
          </a:p>
        </p:txBody>
      </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90000"/>
              </a:lnSpc>
            </a:pPr>
            <a:r>
              <a:rPr lang="en-US" altLang="zh-CN" dirty="0" smtClean="0">
                <a:solidFill>
                  <a:srgbClr val="FF0000"/>
                </a:solidFill>
              </a:rPr>
              <a:t>synchronized</a:t>
            </a:r>
            <a:r>
              <a:rPr lang="zh-CN" altLang="en-US" sz="2400" dirty="0">
                <a:cs typeface="+mn-cs"/>
              </a:rPr>
              <a:t>可以修饰方法，表示这个方法在任意时刻只能由一个线程访问</a:t>
            </a:r>
            <a:r>
              <a:rPr lang="en-US" altLang="zh-CN" sz="2400" dirty="0">
                <a:cs typeface="+mn-cs"/>
              </a:rPr>
              <a:t>;</a:t>
            </a:r>
          </a:p>
          <a:p>
            <a:pPr lvl="1">
              <a:lnSpc>
                <a:spcPct val="90000"/>
              </a:lnSpc>
            </a:pPr>
            <a:r>
              <a:rPr lang="en-US" altLang="zh-CN" dirty="0" smtClean="0">
                <a:solidFill>
                  <a:srgbClr val="FF0000"/>
                </a:solidFill>
              </a:rPr>
              <a:t>synchronized</a:t>
            </a:r>
            <a:r>
              <a:rPr lang="zh-CN" altLang="en-US" dirty="0" smtClean="0"/>
              <a:t>用在类声明中，则表明该类中的所有方法都是</a:t>
            </a:r>
            <a:r>
              <a:rPr lang="en-US" altLang="zh-CN" dirty="0" smtClean="0"/>
              <a:t>synchronized</a:t>
            </a:r>
            <a:r>
              <a:rPr lang="zh-CN" altLang="en-US" dirty="0" smtClean="0"/>
              <a:t>的</a:t>
            </a:r>
            <a:r>
              <a:rPr lang="en-US" altLang="zh-CN" dirty="0" smtClean="0"/>
              <a:t>.</a:t>
            </a:r>
            <a:endParaRPr lang="zh-CN" altLang="en-US" dirty="0" smtClean="0"/>
          </a:p>
          <a:p>
            <a:pPr lvl="1">
              <a:lnSpc>
                <a:spcPct val="90000"/>
              </a:lnSpc>
            </a:pPr>
            <a:endParaRPr lang="en-US" altLang="zh-CN" dirty="0" smtClean="0"/>
          </a:p>
          <a:p>
            <a:endParaRPr lang="zh-CN" altLang="en-US" dirty="0" smtClean="0"/>
          </a:p>
          <a:p>
            <a:endParaRPr lang="zh-CN" altLang="en-US" dirty="0" smtClean="0"/>
          </a:p>
        </p:txBody>
      </p:sp>
      <p:sp>
        <p:nvSpPr>
          <p:cNvPr id="5" name="TextBox 4"/>
          <p:cNvSpPr txBox="1"/>
          <p:nvPr/>
        </p:nvSpPr>
        <p:spPr>
          <a:xfrm>
            <a:off x="182563" y="2636838"/>
            <a:ext cx="5037137"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zh-CN" altLang="en-US" smtClean="0">
                <a:solidFill>
                  <a:schemeClr val="tx1"/>
                </a:solidFill>
                <a:ea typeface="宋体" charset="-122"/>
              </a:rPr>
              <a:t> </a:t>
            </a: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void push(char 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data[idx]=c;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synchronized char pop(){</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a:t>
            </a:r>
            <a:endParaRPr lang="zh-CN" altLang="en-US" smtClean="0">
              <a:solidFill>
                <a:schemeClr val="tx1"/>
              </a:solidFill>
              <a:ea typeface="宋体" charset="-122"/>
            </a:endParaRPr>
          </a:p>
        </p:txBody>
      </p:sp>
      <p:sp>
        <p:nvSpPr>
          <p:cNvPr id="6" name="TextBox 5"/>
          <p:cNvSpPr txBox="1"/>
          <p:nvPr/>
        </p:nvSpPr>
        <p:spPr>
          <a:xfrm>
            <a:off x="5435600" y="2636838"/>
            <a:ext cx="3454400" cy="3200400"/>
          </a:xfrm>
          <a:prstGeom prst="rect">
            <a:avLst/>
          </a:prstGeom>
          <a:solidFill>
            <a:schemeClr val="accent2">
              <a:lumMod val="20000"/>
              <a:lumOff val="80000"/>
            </a:schemeClr>
          </a:solidFill>
          <a:ln>
            <a:solidFill>
              <a:schemeClr val="accent2">
                <a:lumMod val="75000"/>
              </a:schemeClr>
            </a:solidFill>
          </a:ln>
        </p:spPr>
        <p:txBody>
          <a:bodyPr>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buClr>
                <a:schemeClr val="tx1"/>
              </a:buClr>
              <a:buFont typeface="Monotype Sorts" pitchFamily="2" charset="2"/>
              <a:buNone/>
              <a:defRPr/>
            </a:pPr>
            <a:r>
              <a:rPr lang="en-US" altLang="zh-CN" smtClean="0">
                <a:solidFill>
                  <a:schemeClr val="tx1"/>
                </a:solidFill>
                <a:ea typeface="宋体" charset="-122"/>
              </a:rPr>
              <a:t>synchronized</a:t>
            </a:r>
            <a:r>
              <a:rPr lang="zh-CN" altLang="en-US" smtClean="0">
                <a:solidFill>
                  <a:schemeClr val="tx1"/>
                </a:solidFill>
                <a:ea typeface="宋体" charset="-122"/>
              </a:rPr>
              <a:t> </a:t>
            </a:r>
            <a:r>
              <a:rPr lang="en-US" altLang="zh-CN" smtClean="0">
                <a:solidFill>
                  <a:schemeClr val="tx1"/>
                </a:solidFill>
                <a:ea typeface="宋体" charset="-122"/>
              </a:rPr>
              <a:t>class Stack{</a:t>
            </a:r>
          </a:p>
          <a:p>
            <a:pPr algn="just" eaLnBrk="1" hangingPunct="1">
              <a:buClr>
                <a:schemeClr val="tx1"/>
              </a:buClr>
              <a:buFont typeface="Monotype Sorts" pitchFamily="2" charset="2"/>
              <a:buNone/>
              <a:defRPr/>
            </a:pPr>
            <a:r>
              <a:rPr lang="en-US" altLang="zh-CN" smtClean="0">
                <a:solidFill>
                  <a:schemeClr val="tx1"/>
                </a:solidFill>
                <a:ea typeface="宋体" charset="-122"/>
              </a:rPr>
              <a:t>     int idx=0;</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void push(char 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data[idx]=c;</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public char pop(){</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return data[idx];</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       }</a:t>
            </a:r>
          </a:p>
          <a:p>
            <a:pPr algn="just" eaLnBrk="1" hangingPunct="1">
              <a:lnSpc>
                <a:spcPct val="90000"/>
              </a:lnSpc>
              <a:buClr>
                <a:schemeClr val="tx1"/>
              </a:buClr>
              <a:buFont typeface="Monotype Sorts" pitchFamily="2" charset="2"/>
              <a:buNone/>
              <a:defRPr/>
            </a:pPr>
            <a:r>
              <a:rPr lang="en-US" altLang="zh-CN" smtClean="0">
                <a:solidFill>
                  <a:schemeClr val="tx1"/>
                </a:solidFill>
                <a:ea typeface="宋体" charset="-122"/>
              </a:rPr>
              <a:t>}</a:t>
            </a:r>
            <a:endParaRPr lang="zh-CN" altLang="en-US" smtClean="0">
              <a:solidFill>
                <a:schemeClr val="tx1"/>
              </a:solidFill>
              <a:ea typeface="宋体" charset="-122"/>
            </a:endParaRPr>
          </a:p>
        </p:txBody>
      </p:sp>
      <p:sp>
        <p:nvSpPr>
          <p:cNvPr id="2" name="TextBox 1"/>
          <p:cNvSpPr txBox="1"/>
          <p:nvPr/>
        </p:nvSpPr>
        <p:spPr>
          <a:xfrm>
            <a:off x="1691680" y="5949280"/>
            <a:ext cx="5904656" cy="707886"/>
          </a:xfrm>
          <a:prstGeom prst="rect">
            <a:avLst/>
          </a:prstGeom>
          <a:noFill/>
        </p:spPr>
        <p:txBody>
          <a:bodyPr wrap="square" rtlCol="0">
            <a:spAutoFit/>
          </a:bodyPr>
          <a:lstStyle/>
          <a:p>
            <a:r>
              <a:rPr lang="zh-CN" altLang="en-US" b="1" dirty="0" smtClean="0">
                <a:solidFill>
                  <a:srgbClr val="FF0000"/>
                </a:solidFill>
              </a:rPr>
              <a:t>当</a:t>
            </a:r>
            <a:r>
              <a:rPr lang="zh-CN" altLang="en-US" b="1" dirty="0">
                <a:solidFill>
                  <a:srgbClr val="FF0000"/>
                </a:solidFill>
              </a:rPr>
              <a:t>多个线程共享一个资源的时候需要进行同步，但是过多的同步可能导致死锁</a:t>
            </a:r>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424271" y="1052736"/>
            <a:ext cx="8229600"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
        <p:nvSpPr>
          <p:cNvPr id="4" name="TextBox 3"/>
          <p:cNvSpPr txBox="1"/>
          <p:nvPr/>
        </p:nvSpPr>
        <p:spPr>
          <a:xfrm>
            <a:off x="1115616" y="2420938"/>
            <a:ext cx="6846911" cy="4413516"/>
          </a:xfrm>
          <a:prstGeom prst="rect">
            <a:avLst/>
          </a:prstGeom>
          <a:solidFill>
            <a:schemeClr val="accent2">
              <a:lumMod val="20000"/>
              <a:lumOff val="80000"/>
            </a:schemeClr>
          </a:solidFill>
          <a:ln>
            <a:solidFill>
              <a:schemeClr val="accent2">
                <a:lumMod val="75000"/>
              </a:schemeClr>
            </a:solidFill>
          </a:ln>
        </p:spPr>
        <p:txBody>
          <a:bodyPr wrap="squar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algn="just" eaLnBrk="1" hangingPunct="1">
              <a:lnSpc>
                <a:spcPct val="90000"/>
              </a:lnSpc>
              <a:buClr>
                <a:schemeClr val="tx1"/>
              </a:buClr>
              <a:buFont typeface="Monotype Sorts" pitchFamily="2" charset="2"/>
              <a:buNone/>
              <a:defRPr/>
            </a:pPr>
            <a:r>
              <a:rPr lang="en-US" altLang="zh-CN" sz="2400" dirty="0" smtClean="0">
                <a:solidFill>
                  <a:schemeClr val="tx1"/>
                </a:solidFill>
                <a:ea typeface="宋体" charset="-122"/>
              </a:rPr>
              <a:t>class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private </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index = 0;</a:t>
            </a:r>
          </a:p>
          <a:p>
            <a:pPr lvl="2" algn="just" eaLnBrk="1" hangingPunct="1">
              <a:lnSpc>
                <a:spcPct val="90000"/>
              </a:lnSpc>
              <a:buClr>
                <a:schemeClr val="tx1"/>
              </a:buClr>
              <a:defRPr/>
            </a:pPr>
            <a:r>
              <a:rPr lang="en-US" altLang="zh-CN" sz="2400" dirty="0" smtClean="0">
                <a:solidFill>
                  <a:schemeClr val="tx1"/>
                </a:solidFill>
                <a:ea typeface="宋体" charset="-122"/>
              </a:rPr>
              <a:t>private char []buffer = new char[6];</a:t>
            </a:r>
          </a:p>
          <a:p>
            <a:pPr lvl="2" algn="just" eaLnBrk="1" hangingPunct="1">
              <a:lnSpc>
                <a:spcPct val="90000"/>
              </a:lnSpc>
              <a:buClr>
                <a:schemeClr val="tx1"/>
              </a:buClr>
              <a:defRPr/>
            </a:pPr>
            <a:r>
              <a:rPr lang="en-US" altLang="zh-CN" sz="2400" dirty="0" smtClean="0">
                <a:solidFill>
                  <a:schemeClr val="tx1"/>
                </a:solidFill>
                <a:ea typeface="宋体" charset="-122"/>
              </a:rPr>
              <a:t>public synchronized void push(char c){</a:t>
            </a:r>
          </a:p>
          <a:p>
            <a:pPr lvl="2" algn="just" eaLnBrk="1" hangingPunct="1">
              <a:lnSpc>
                <a:spcPct val="90000"/>
              </a:lnSpc>
              <a:buClr>
                <a:schemeClr val="tx1"/>
              </a:buClr>
              <a:defRPr/>
            </a:pPr>
            <a:r>
              <a:rPr lang="en-US" altLang="zh-CN" sz="2400" dirty="0" smtClean="0">
                <a:solidFill>
                  <a:schemeClr val="tx1"/>
                </a:solidFill>
                <a:ea typeface="宋体" charset="-122"/>
              </a:rPr>
              <a:t>    while(index == </a:t>
            </a:r>
            <a:r>
              <a:rPr lang="en-US" altLang="zh-CN" sz="2400" dirty="0" err="1" smtClean="0">
                <a:solidFill>
                  <a:schemeClr val="tx1"/>
                </a:solidFill>
                <a:ea typeface="宋体" charset="-122"/>
              </a:rPr>
              <a:t>buffer.length</a:t>
            </a:r>
            <a:r>
              <a:rPr lang="en-US" altLang="zh-CN" sz="2400" dirty="0" smtClean="0">
                <a:solidFill>
                  <a:schemeClr val="tx1"/>
                </a:solidFill>
                <a:ea typeface="宋体" charset="-122"/>
              </a:rPr>
              <a:t>){</a:t>
            </a:r>
          </a:p>
          <a:p>
            <a:pPr lvl="2" algn="just" eaLnBrk="1" hangingPunct="1">
              <a:lnSpc>
                <a:spcPct val="90000"/>
              </a:lnSpc>
              <a:buClr>
                <a:schemeClr val="tx1"/>
              </a:buClr>
              <a:defRPr/>
            </a:pPr>
            <a:r>
              <a:rPr lang="en-US" altLang="zh-CN" sz="2400" dirty="0" smtClean="0">
                <a:solidFill>
                  <a:schemeClr val="tx1"/>
                </a:solidFill>
                <a:ea typeface="宋体" charset="-122"/>
              </a:rPr>
              <a:t>	try{</a:t>
            </a:r>
          </a:p>
          <a:p>
            <a:pPr lvl="2" algn="just" eaLnBrk="1" hangingPunct="1">
              <a:lnSpc>
                <a:spcPct val="90000"/>
              </a:lnSpc>
              <a:buClr>
                <a:schemeClr val="tx1"/>
              </a:buClr>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this.wait</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algn="just" eaLnBrk="1" hangingPunct="1">
              <a:lnSpc>
                <a:spcPct val="90000"/>
              </a:lnSpc>
              <a:buClr>
                <a:schemeClr val="tx1"/>
              </a:buClr>
              <a:defRPr/>
            </a:pPr>
            <a:r>
              <a:rPr lang="en-US" altLang="zh-CN" sz="2400" dirty="0" smtClean="0">
                <a:solidFill>
                  <a:schemeClr val="tx1"/>
                </a:solidFill>
                <a:ea typeface="宋体" charset="-122"/>
              </a:rPr>
              <a:t>    }</a:t>
            </a:r>
          </a:p>
          <a:p>
            <a:pPr lvl="2" algn="just" eaLnBrk="1" hangingPunct="1">
              <a:lnSpc>
                <a:spcPct val="90000"/>
              </a:lnSpc>
              <a:defRPr/>
            </a:pPr>
            <a:r>
              <a:rPr lang="en-US" altLang="zh-CN" sz="2400" dirty="0" smtClean="0">
                <a:solidFill>
                  <a:schemeClr val="tx1"/>
                </a:solidFill>
                <a:ea typeface="宋体" charset="-122"/>
              </a:rPr>
              <a:t>    </a:t>
            </a:r>
            <a:r>
              <a:rPr lang="en-US" altLang="zh-CN" sz="2400" dirty="0" err="1" smtClean="0">
                <a:solidFill>
                  <a:srgbClr val="FF0000"/>
                </a:solidFill>
                <a:ea typeface="宋体" charset="-122"/>
              </a:rPr>
              <a:t>this.notify</a:t>
            </a:r>
            <a:r>
              <a:rPr lang="en-US" altLang="zh-CN" sz="2400" dirty="0" smtClean="0">
                <a:solidFill>
                  <a:srgbClr val="FF0000"/>
                </a:solidFill>
                <a:ea typeface="宋体" charset="-122"/>
              </a:rPr>
              <a:t>();</a:t>
            </a:r>
          </a:p>
          <a:p>
            <a:pPr lvl="2" algn="just" eaLnBrk="1" hangingPunct="1">
              <a:lnSpc>
                <a:spcPct val="90000"/>
              </a:lnSpc>
              <a:defRPr/>
            </a:pPr>
            <a:r>
              <a:rPr lang="en-US" altLang="zh-CN" sz="2400" dirty="0" smtClean="0">
                <a:solidFill>
                  <a:schemeClr val="tx1"/>
                </a:solidFill>
                <a:ea typeface="宋体" charset="-122"/>
              </a:rPr>
              <a:t>    buffer[index] = c;</a:t>
            </a:r>
          </a:p>
          <a:p>
            <a:pPr lvl="2" algn="just" eaLnBrk="1" hangingPunct="1">
              <a:lnSpc>
                <a:spcPct val="90000"/>
              </a:lnSpc>
              <a:defRPr/>
            </a:pPr>
            <a:r>
              <a:rPr lang="en-US" altLang="zh-CN" sz="2400" dirty="0" smtClean="0">
                <a:solidFill>
                  <a:schemeClr val="tx1"/>
                </a:solidFill>
                <a:ea typeface="宋体" charset="-122"/>
              </a:rPr>
              <a:t>    index++;</a:t>
            </a:r>
          </a:p>
          <a:p>
            <a:pPr lvl="2" algn="just" eaLnBrk="1" hangingPunct="1">
              <a:lnSpc>
                <a:spcPct val="90000"/>
              </a:lnSpc>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1230313" y="1412875"/>
            <a:ext cx="7199312" cy="4389438"/>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lvl="2" eaLnBrk="1" hangingPunct="1">
              <a:lnSpc>
                <a:spcPct val="90000"/>
              </a:lnSpc>
              <a:defRPr/>
            </a:pPr>
            <a:r>
              <a:rPr lang="en-US" altLang="zh-CN" sz="2400" dirty="0" smtClean="0">
                <a:solidFill>
                  <a:schemeClr val="tx1"/>
                </a:solidFill>
                <a:ea typeface="宋体" charset="-122"/>
              </a:rPr>
              <a:t>public synchronized char pop(){</a:t>
            </a:r>
          </a:p>
          <a:p>
            <a:pPr lvl="2" eaLnBrk="1" hangingPunct="1">
              <a:lnSpc>
                <a:spcPct val="90000"/>
              </a:lnSpc>
              <a:defRPr/>
            </a:pPr>
            <a:r>
              <a:rPr lang="en-US" altLang="zh-CN" sz="2400" dirty="0" smtClean="0">
                <a:solidFill>
                  <a:schemeClr val="tx1"/>
                </a:solidFill>
                <a:ea typeface="宋体" charset="-122"/>
              </a:rPr>
              <a:t>	 while(index ==0){</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this.wait</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this.notify</a:t>
            </a: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  	index--;</a:t>
            </a:r>
          </a:p>
          <a:p>
            <a:pPr lvl="2" eaLnBrk="1" hangingPunct="1">
              <a:lnSpc>
                <a:spcPct val="90000"/>
              </a:lnSpc>
              <a:defRPr/>
            </a:pPr>
            <a:r>
              <a:rPr lang="en-US" altLang="zh-CN" sz="2400" dirty="0" smtClean="0">
                <a:solidFill>
                  <a:schemeClr val="tx1"/>
                </a:solidFill>
                <a:ea typeface="宋体" charset="-122"/>
              </a:rPr>
              <a:t>  	return buffer[index];</a:t>
            </a:r>
          </a:p>
          <a:p>
            <a:pPr lvl="2" eaLnBrk="1" hangingPunct="1">
              <a:lnSpc>
                <a:spcPct val="90000"/>
              </a:lnSpc>
              <a:defRPr/>
            </a:pPr>
            <a:r>
              <a:rPr lang="en-US" altLang="zh-CN" sz="2400" dirty="0" smtClean="0">
                <a:solidFill>
                  <a:schemeClr val="tx1"/>
                </a:solidFill>
                <a:ea typeface="宋体" charset="-122"/>
              </a:rPr>
              <a:t>}</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a:t>
            </a:r>
          </a:p>
          <a:p>
            <a:pPr eaLnBrk="1" hangingPunct="1">
              <a:defRPr/>
            </a:pPr>
            <a:endParaRPr lang="zh-CN" altLang="en-US" dirty="0" smtClean="0">
              <a:solidFill>
                <a:schemeClr val="tx1"/>
              </a:solidFill>
              <a:ea typeface="宋体" charset="-122"/>
            </a:endParaRPr>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01613" y="765175"/>
            <a:ext cx="8432800" cy="6111875"/>
          </a:xfrm>
          <a:prstGeom prst="rect">
            <a:avLst/>
          </a:prstGeom>
          <a:solidFill>
            <a:schemeClr val="accent2">
              <a:lumMod val="20000"/>
              <a:lumOff val="80000"/>
            </a:schemeClr>
          </a:solidFill>
          <a:ln>
            <a:solidFill>
              <a:schemeClr val="accent2">
                <a:lumMod val="75000"/>
              </a:schemeClr>
            </a:solidFill>
          </a:ln>
        </p:spPr>
        <p:txBody>
          <a:bodyPr wrap="none">
            <a:spAutoFit/>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class  Producer implements Runnable{</a:t>
            </a: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a:t>
            </a:r>
          </a:p>
          <a:p>
            <a:pPr lvl="2" eaLnBrk="1" hangingPunct="1">
              <a:lnSpc>
                <a:spcPct val="90000"/>
              </a:lnSpc>
              <a:defRPr/>
            </a:pPr>
            <a:r>
              <a:rPr lang="en-US" altLang="zh-CN" sz="2400" dirty="0" smtClean="0">
                <a:solidFill>
                  <a:schemeClr val="tx1"/>
                </a:solidFill>
                <a:ea typeface="宋体" charset="-122"/>
              </a:rPr>
              <a:t>public Producer(</a:t>
            </a:r>
            <a:r>
              <a:rPr lang="en-US" altLang="zh-CN" sz="2400" dirty="0" err="1" smtClean="0">
                <a:solidFill>
                  <a:schemeClr val="tx1"/>
                </a:solidFill>
                <a:ea typeface="宋体" charset="-122"/>
              </a:rPr>
              <a:t>SyncStack</a:t>
            </a:r>
            <a:r>
              <a:rPr lang="en-US" altLang="zh-CN" sz="2400" dirty="0" smtClean="0">
                <a:solidFill>
                  <a:schemeClr val="tx1"/>
                </a:solidFill>
                <a:ea typeface="宋体" charset="-122"/>
              </a:rPr>
              <a:t> s){</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a:t>
            </a:r>
            <a:r>
              <a:rPr lang="en-US" altLang="zh-CN" sz="2400" dirty="0" smtClean="0">
                <a:solidFill>
                  <a:schemeClr val="tx1"/>
                </a:solidFill>
                <a:ea typeface="宋体" charset="-122"/>
              </a:rPr>
              <a:t> = s;</a:t>
            </a:r>
          </a:p>
          <a:p>
            <a:pPr lvl="2" eaLnBrk="1" hangingPunct="1">
              <a:lnSpc>
                <a:spcPct val="90000"/>
              </a:lnSpc>
              <a:defRPr/>
            </a:pPr>
            <a:r>
              <a:rPr lang="en-US" altLang="zh-CN" sz="2400" dirty="0" smtClean="0">
                <a:solidFill>
                  <a:schemeClr val="tx1"/>
                </a:solidFill>
                <a:ea typeface="宋体" charset="-122"/>
              </a:rPr>
              <a:t>}</a:t>
            </a:r>
          </a:p>
          <a:p>
            <a:pPr lvl="2" eaLnBrk="1" hangingPunct="1">
              <a:lnSpc>
                <a:spcPct val="90000"/>
              </a:lnSpc>
              <a:defRPr/>
            </a:pPr>
            <a:r>
              <a:rPr lang="en-US" altLang="zh-CN" sz="2400" dirty="0" smtClean="0">
                <a:solidFill>
                  <a:schemeClr val="tx1"/>
                </a:solidFill>
                <a:ea typeface="宋体" charset="-122"/>
              </a:rPr>
              <a:t>public void run(){</a:t>
            </a:r>
          </a:p>
          <a:p>
            <a:pPr lvl="2" eaLnBrk="1" hangingPunct="1">
              <a:lnSpc>
                <a:spcPct val="90000"/>
              </a:lnSpc>
              <a:defRPr/>
            </a:pPr>
            <a:r>
              <a:rPr lang="en-US" altLang="zh-CN" sz="2400" dirty="0" smtClean="0">
                <a:solidFill>
                  <a:schemeClr val="tx1"/>
                </a:solidFill>
                <a:ea typeface="宋体" charset="-122"/>
              </a:rPr>
              <a:t>	char c;</a:t>
            </a:r>
          </a:p>
          <a:p>
            <a:pPr lvl="2" eaLnBrk="1" hangingPunct="1">
              <a:lnSpc>
                <a:spcPct val="90000"/>
              </a:lnSpc>
              <a:defRPr/>
            </a:pPr>
            <a:r>
              <a:rPr lang="en-US" altLang="zh-CN" sz="2400" dirty="0" smtClean="0">
                <a:solidFill>
                  <a:schemeClr val="tx1"/>
                </a:solidFill>
                <a:ea typeface="宋体" charset="-122"/>
              </a:rPr>
              <a:t>	for(</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 i=0; i&lt;20; i++){</a:t>
            </a:r>
          </a:p>
          <a:p>
            <a:pPr lvl="2" eaLnBrk="1" hangingPunct="1">
              <a:lnSpc>
                <a:spcPct val="90000"/>
              </a:lnSpc>
              <a:defRPr/>
            </a:pPr>
            <a:r>
              <a:rPr lang="en-US" altLang="zh-CN" sz="2400" dirty="0" smtClean="0">
                <a:solidFill>
                  <a:schemeClr val="tx1"/>
                </a:solidFill>
                <a:ea typeface="宋体" charset="-122"/>
              </a:rPr>
              <a:t>		c =(char)(</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()*26+'A');</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theStack.push</a:t>
            </a:r>
            <a:r>
              <a:rPr lang="en-US" altLang="zh-CN" sz="2400" dirty="0" smtClean="0">
                <a:solidFill>
                  <a:schemeClr val="tx1"/>
                </a:solidFill>
                <a:ea typeface="宋体" charset="-122"/>
              </a:rPr>
              <a:t>(c);</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System.out.println</a:t>
            </a:r>
            <a:r>
              <a:rPr lang="en-US" altLang="zh-CN" sz="2400" dirty="0" smtClean="0">
                <a:solidFill>
                  <a:schemeClr val="tx1"/>
                </a:solidFill>
                <a:ea typeface="宋体" charset="-122"/>
              </a:rPr>
              <a:t>("Produced: "+c);</a:t>
            </a:r>
          </a:p>
          <a:p>
            <a:pPr lvl="2" eaLnBrk="1" hangingPunct="1">
              <a:lnSpc>
                <a:spcPct val="90000"/>
              </a:lnSpc>
              <a:defRPr/>
            </a:pPr>
            <a:r>
              <a:rPr lang="en-US" altLang="zh-CN" sz="2400" dirty="0" smtClean="0">
                <a:solidFill>
                  <a:schemeClr val="tx1"/>
                </a:solidFill>
                <a:ea typeface="宋体" charset="-122"/>
              </a:rPr>
              <a:t>		try{</a:t>
            </a:r>
          </a:p>
          <a:p>
            <a:pPr lvl="2" eaLnBrk="1" hangingPunct="1">
              <a:lnSpc>
                <a:spcPct val="90000"/>
              </a:lnSpc>
              <a:defRPr/>
            </a:pPr>
            <a:r>
              <a:rPr lang="en-US" altLang="zh-CN" sz="2400" dirty="0" smtClean="0">
                <a:solidFill>
                  <a:schemeClr val="tx1"/>
                </a:solidFill>
                <a:ea typeface="宋体" charset="-122"/>
              </a:rPr>
              <a:t>		</a:t>
            </a:r>
            <a:r>
              <a:rPr lang="en-US" altLang="zh-CN" sz="2400" dirty="0" err="1" smtClean="0">
                <a:solidFill>
                  <a:schemeClr val="tx1"/>
                </a:solidFill>
                <a:ea typeface="宋体" charset="-122"/>
              </a:rPr>
              <a:t>Thread.sleep</a:t>
            </a:r>
            <a:r>
              <a:rPr lang="en-US" altLang="zh-CN" sz="2400" dirty="0" smtClean="0">
                <a:solidFill>
                  <a:schemeClr val="tx1"/>
                </a:solidFill>
                <a:ea typeface="宋体" charset="-122"/>
              </a:rPr>
              <a:t>((</a:t>
            </a:r>
            <a:r>
              <a:rPr lang="en-US" altLang="zh-CN" sz="2400" dirty="0" err="1" smtClean="0">
                <a:solidFill>
                  <a:schemeClr val="tx1"/>
                </a:solidFill>
                <a:ea typeface="宋体" charset="-122"/>
              </a:rPr>
              <a:t>int</a:t>
            </a:r>
            <a:r>
              <a:rPr lang="en-US" altLang="zh-CN" sz="2400" dirty="0" smtClean="0">
                <a:solidFill>
                  <a:schemeClr val="tx1"/>
                </a:solidFill>
                <a:ea typeface="宋体" charset="-122"/>
              </a:rPr>
              <a:t>)(</a:t>
            </a:r>
            <a:r>
              <a:rPr lang="en-US" altLang="zh-CN" sz="2400" dirty="0" err="1" smtClean="0">
                <a:solidFill>
                  <a:schemeClr val="tx1"/>
                </a:solidFill>
                <a:ea typeface="宋体" charset="-122"/>
              </a:rPr>
              <a:t>Math.random</a:t>
            </a:r>
            <a:r>
              <a:rPr lang="en-US" altLang="zh-CN" sz="2400" dirty="0" smtClean="0">
                <a:solidFill>
                  <a:schemeClr val="tx1"/>
                </a:solidFill>
                <a:ea typeface="宋体" charset="-122"/>
              </a:rPr>
              <a:t>()*100));</a:t>
            </a:r>
          </a:p>
          <a:p>
            <a:pPr lvl="2" eaLnBrk="1" hangingPunct="1">
              <a:lnSpc>
                <a:spcPct val="90000"/>
              </a:lnSpc>
              <a:defRPr/>
            </a:pPr>
            <a:r>
              <a:rPr lang="en-US" altLang="zh-CN" sz="2400" dirty="0" smtClean="0">
                <a:solidFill>
                  <a:schemeClr val="tx1"/>
                </a:solidFill>
                <a:ea typeface="宋体" charset="-122"/>
              </a:rPr>
              <a:t>		}catch(</a:t>
            </a:r>
            <a:r>
              <a:rPr lang="en-US" altLang="zh-CN" sz="2400" dirty="0" err="1" smtClean="0">
                <a:solidFill>
                  <a:schemeClr val="tx1"/>
                </a:solidFill>
                <a:ea typeface="宋体" charset="-122"/>
              </a:rPr>
              <a:t>InterruptedException</a:t>
            </a:r>
            <a:r>
              <a:rPr lang="en-US" altLang="zh-CN" sz="2400" dirty="0" smtClean="0">
                <a:solidFill>
                  <a:schemeClr val="tx1"/>
                </a:solidFill>
                <a:ea typeface="宋体" charset="-122"/>
              </a:rPr>
              <a:t> e){}</a:t>
            </a:r>
          </a:p>
          <a:p>
            <a:pPr lvl="2" eaLnBrk="1" hangingPunct="1">
              <a:lnSpc>
                <a:spcPct val="90000"/>
              </a:lnSpc>
              <a:defRPr/>
            </a:pPr>
            <a:r>
              <a:rPr lang="en-US" altLang="zh-CN" sz="2400" dirty="0" smtClean="0">
                <a:solidFill>
                  <a:schemeClr val="tx1"/>
                </a:solidFill>
                <a:ea typeface="宋体" charset="-122"/>
              </a:rPr>
              <a:t>	}</a:t>
            </a:r>
          </a:p>
          <a:p>
            <a:pPr eaLnBrk="1" hangingPunct="1">
              <a:lnSpc>
                <a:spcPct val="90000"/>
              </a:lnSpc>
              <a:buClr>
                <a:srgbClr val="000000"/>
              </a:buClr>
              <a:buFont typeface="Monotype Sorts" pitchFamily="2" charset="2"/>
              <a:buNone/>
              <a:defRPr/>
            </a:pPr>
            <a:endParaRPr lang="en-US" altLang="zh-CN" sz="2400" dirty="0" smtClean="0">
              <a:solidFill>
                <a:schemeClr val="tx1"/>
              </a:solidFill>
              <a:ea typeface="宋体" charset="-122"/>
            </a:endParaRPr>
          </a:p>
          <a:p>
            <a:pPr eaLnBrk="1" hangingPunct="1">
              <a:lnSpc>
                <a:spcPct val="90000"/>
              </a:lnSpc>
              <a:buClr>
                <a:srgbClr val="000000"/>
              </a:buClr>
              <a:buFont typeface="Monotype Sorts" pitchFamily="2" charset="2"/>
              <a:buNone/>
              <a:defRPr/>
            </a:pPr>
            <a:r>
              <a:rPr lang="en-US" altLang="zh-CN" sz="2400" dirty="0" smtClean="0">
                <a:solidFill>
                  <a:schemeClr val="tx1"/>
                </a:solidFill>
                <a:ea typeface="宋体" charset="-122"/>
              </a:rPr>
              <a:t>	}</a:t>
            </a:r>
          </a:p>
          <a:p>
            <a:pPr eaLnBrk="1" hangingPunct="1">
              <a:defRPr/>
            </a:pPr>
            <a:r>
              <a:rPr lang="en-US" altLang="zh-CN" sz="2400" dirty="0" smtClean="0">
                <a:solidFill>
                  <a:schemeClr val="tx1"/>
                </a:solidFill>
                <a:ea typeface="宋体" charset="-122"/>
              </a:rPr>
              <a:t>}</a:t>
            </a:r>
            <a:endParaRPr lang="zh-CN" altLang="en-US" sz="2400" dirty="0" smtClean="0">
              <a:solidFill>
                <a:schemeClr val="tx1"/>
              </a:solidFill>
              <a:ea typeface="宋体" charset="-122"/>
            </a:endParaRPr>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374650" y="1268413"/>
            <a:ext cx="8605838" cy="54117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lnSpc>
                <a:spcPct val="90000"/>
              </a:lnSpc>
              <a:buClr>
                <a:srgbClr val="000000"/>
              </a:buClr>
              <a:buFont typeface="Monotype Sorts" pitchFamily="2" charset="2"/>
              <a:buNone/>
              <a:defRPr/>
            </a:pPr>
            <a:r>
              <a:rPr lang="en-US" altLang="zh-CN" sz="2400" dirty="0">
                <a:solidFill>
                  <a:schemeClr val="tx1"/>
                </a:solidFill>
              </a:rPr>
              <a:t>class Consumer implements Runnable{</a:t>
            </a:r>
          </a:p>
          <a:p>
            <a:pPr lvl="2" algn="just">
              <a:lnSpc>
                <a:spcPct val="90000"/>
              </a:lnSpc>
              <a:defRPr/>
            </a:pPr>
            <a:r>
              <a:rPr lang="en-US" altLang="zh-CN" sz="2400" dirty="0" err="1">
                <a:solidFill>
                  <a:schemeClr val="tx1"/>
                </a:solidFill>
              </a:rPr>
              <a:t>SyncStack</a:t>
            </a: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a:t>
            </a:r>
          </a:p>
          <a:p>
            <a:pPr lvl="2" algn="just">
              <a:lnSpc>
                <a:spcPct val="90000"/>
              </a:lnSpc>
              <a:defRPr/>
            </a:pPr>
            <a:r>
              <a:rPr lang="en-US" altLang="zh-CN" sz="2400" dirty="0">
                <a:solidFill>
                  <a:schemeClr val="tx1"/>
                </a:solidFill>
              </a:rPr>
              <a:t>public Consumer(</a:t>
            </a:r>
            <a:r>
              <a:rPr lang="en-US" altLang="zh-CN" sz="2400" dirty="0" err="1">
                <a:solidFill>
                  <a:schemeClr val="tx1"/>
                </a:solidFill>
              </a:rPr>
              <a:t>SyncStack</a:t>
            </a:r>
            <a:r>
              <a:rPr lang="en-US" altLang="zh-CN" sz="2400" dirty="0">
                <a:solidFill>
                  <a:schemeClr val="tx1"/>
                </a:solidFill>
              </a:rPr>
              <a:t> s){</a:t>
            </a:r>
          </a:p>
          <a:p>
            <a:pPr lvl="2" algn="just">
              <a:lnSpc>
                <a:spcPct val="90000"/>
              </a:lnSpc>
              <a:defRPr/>
            </a:pPr>
            <a:r>
              <a:rPr lang="en-US" altLang="zh-CN" sz="2400" dirty="0">
                <a:solidFill>
                  <a:schemeClr val="tx1"/>
                </a:solidFill>
              </a:rPr>
              <a:t>	</a:t>
            </a:r>
            <a:r>
              <a:rPr lang="en-US" altLang="zh-CN" sz="2400" dirty="0" err="1">
                <a:solidFill>
                  <a:schemeClr val="tx1"/>
                </a:solidFill>
              </a:rPr>
              <a:t>theStack</a:t>
            </a:r>
            <a:r>
              <a:rPr lang="en-US" altLang="zh-CN" sz="2400" dirty="0">
                <a:solidFill>
                  <a:schemeClr val="tx1"/>
                </a:solidFill>
              </a:rPr>
              <a:t> = s;</a:t>
            </a:r>
          </a:p>
          <a:p>
            <a:pPr lvl="2" algn="just">
              <a:lnSpc>
                <a:spcPct val="90000"/>
              </a:lnSpc>
              <a:defRPr/>
            </a:pPr>
            <a:r>
              <a:rPr lang="en-US" altLang="zh-CN" sz="2400" dirty="0">
                <a:solidFill>
                  <a:schemeClr val="tx1"/>
                </a:solidFill>
              </a:rPr>
              <a:t>}</a:t>
            </a:r>
          </a:p>
          <a:p>
            <a:pPr lvl="2" algn="just">
              <a:lnSpc>
                <a:spcPct val="90000"/>
              </a:lnSpc>
              <a:defRPr/>
            </a:pPr>
            <a:r>
              <a:rPr lang="en-US" altLang="zh-CN" sz="2400" dirty="0">
                <a:solidFill>
                  <a:schemeClr val="tx1"/>
                </a:solidFill>
              </a:rPr>
              <a:t>public void run(){</a:t>
            </a:r>
          </a:p>
          <a:p>
            <a:pPr lvl="2" algn="just">
              <a:lnSpc>
                <a:spcPct val="90000"/>
              </a:lnSpc>
              <a:defRPr/>
            </a:pPr>
            <a:r>
              <a:rPr lang="en-US" altLang="zh-CN" sz="2400" dirty="0">
                <a:solidFill>
                  <a:schemeClr val="tx1"/>
                </a:solidFill>
              </a:rPr>
              <a:t>	char c;</a:t>
            </a:r>
          </a:p>
          <a:p>
            <a:pPr lvl="2" algn="just">
              <a:lnSpc>
                <a:spcPct val="90000"/>
              </a:lnSpc>
              <a:defRPr/>
            </a:pPr>
            <a:r>
              <a:rPr lang="en-US" altLang="zh-CN" sz="2400" dirty="0">
                <a:solidFill>
                  <a:schemeClr val="tx1"/>
                </a:solidFill>
              </a:rPr>
              <a:t>	for(</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i</a:t>
            </a:r>
            <a:r>
              <a:rPr lang="en-US" altLang="zh-CN" sz="2400" dirty="0">
                <a:solidFill>
                  <a:schemeClr val="tx1"/>
                </a:solidFill>
              </a:rPr>
              <a:t>=0;i&lt;20;i++){</a:t>
            </a:r>
          </a:p>
          <a:p>
            <a:pPr lvl="2" algn="just">
              <a:lnSpc>
                <a:spcPct val="90000"/>
              </a:lnSpc>
              <a:defRPr/>
            </a:pPr>
            <a:r>
              <a:rPr lang="en-US" altLang="zh-CN" sz="2400" dirty="0">
                <a:solidFill>
                  <a:schemeClr val="tx1"/>
                </a:solidFill>
              </a:rPr>
              <a:t>		c = </a:t>
            </a:r>
            <a:r>
              <a:rPr lang="en-US" altLang="zh-CN" sz="2400" dirty="0" err="1">
                <a:solidFill>
                  <a:schemeClr val="tx1"/>
                </a:solidFill>
              </a:rPr>
              <a:t>theStack.pop</a:t>
            </a:r>
            <a:r>
              <a:rPr lang="en-US" altLang="zh-CN" sz="2400" dirty="0">
                <a:solidFill>
                  <a:schemeClr val="tx1"/>
                </a:solidFill>
              </a:rPr>
              <a:t>();</a:t>
            </a:r>
          </a:p>
          <a:p>
            <a:pPr lvl="2" algn="just">
              <a:lnSpc>
                <a:spcPct val="90000"/>
              </a:lnSpc>
              <a:defRPr/>
            </a:pPr>
            <a:r>
              <a:rPr lang="en-US" altLang="zh-CN" sz="2400" dirty="0">
                <a:solidFill>
                  <a:schemeClr val="tx1"/>
                </a:solidFill>
              </a:rPr>
              <a:t>		</a:t>
            </a:r>
            <a:r>
              <a:rPr lang="en-US" altLang="zh-CN" sz="2400" dirty="0" err="1">
                <a:solidFill>
                  <a:schemeClr val="tx1"/>
                </a:solidFill>
              </a:rPr>
              <a:t>System.out.println</a:t>
            </a:r>
            <a:r>
              <a:rPr lang="en-US" altLang="zh-CN" sz="2400" dirty="0">
                <a:solidFill>
                  <a:schemeClr val="tx1"/>
                </a:solidFill>
              </a:rPr>
              <a:t>("Consumed: "+c);</a:t>
            </a:r>
          </a:p>
          <a:p>
            <a:pPr lvl="2" algn="just">
              <a:lnSpc>
                <a:spcPct val="90000"/>
              </a:lnSpc>
              <a:defRPr/>
            </a:pPr>
            <a:r>
              <a:rPr lang="en-US" altLang="zh-CN" sz="2400" dirty="0">
                <a:solidFill>
                  <a:schemeClr val="tx1"/>
                </a:solidFill>
              </a:rPr>
              <a:t>		try{	</a:t>
            </a:r>
          </a:p>
          <a:p>
            <a:pPr lvl="2" algn="just">
              <a:lnSpc>
                <a:spcPct val="90000"/>
              </a:lnSpc>
              <a:defRPr/>
            </a:pPr>
            <a:r>
              <a:rPr lang="en-US" altLang="zh-CN" sz="2400" dirty="0">
                <a:solidFill>
                  <a:schemeClr val="tx1"/>
                </a:solidFill>
              </a:rPr>
              <a:t>		</a:t>
            </a:r>
            <a:r>
              <a:rPr lang="en-US" altLang="zh-CN" sz="2400" dirty="0" err="1">
                <a:solidFill>
                  <a:schemeClr val="tx1"/>
                </a:solidFill>
              </a:rPr>
              <a:t>Thread.sleep</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a:t>
            </a:r>
            <a:r>
              <a:rPr lang="en-US" altLang="zh-CN" sz="2400" dirty="0" err="1">
                <a:solidFill>
                  <a:schemeClr val="tx1"/>
                </a:solidFill>
              </a:rPr>
              <a:t>Math.random</a:t>
            </a:r>
            <a:r>
              <a:rPr lang="en-US" altLang="zh-CN" sz="2400" dirty="0">
                <a:solidFill>
                  <a:schemeClr val="tx1"/>
                </a:solidFill>
              </a:rPr>
              <a:t>()*1000));</a:t>
            </a:r>
          </a:p>
          <a:p>
            <a:pPr lvl="2" algn="just">
              <a:lnSpc>
                <a:spcPct val="90000"/>
              </a:lnSpc>
              <a:defRPr/>
            </a:pPr>
            <a:r>
              <a:rPr lang="en-US" altLang="zh-CN" sz="2400" dirty="0">
                <a:solidFill>
                  <a:schemeClr val="tx1"/>
                </a:solidFill>
              </a:rPr>
              <a:t>		}catch(</a:t>
            </a:r>
            <a:r>
              <a:rPr lang="en-US" altLang="zh-CN" sz="2400" dirty="0" err="1">
                <a:solidFill>
                  <a:schemeClr val="tx1"/>
                </a:solidFill>
              </a:rPr>
              <a:t>InterruptedException</a:t>
            </a:r>
            <a:r>
              <a:rPr lang="en-US" altLang="zh-CN" sz="2400" dirty="0">
                <a:solidFill>
                  <a:schemeClr val="tx1"/>
                </a:solidFill>
              </a:rPr>
              <a:t> e){}</a:t>
            </a:r>
          </a:p>
          <a:p>
            <a:pPr lvl="2" algn="just">
              <a:lnSpc>
                <a:spcPct val="90000"/>
              </a:lnSpc>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	}</a:t>
            </a:r>
          </a:p>
          <a:p>
            <a:pPr algn="just">
              <a:lnSpc>
                <a:spcPct val="90000"/>
              </a:lnSpc>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程序、进程、线程</a:t>
            </a:r>
          </a:p>
          <a:p>
            <a:pPr lvl="1">
              <a:lnSpc>
                <a:spcPct val="90000"/>
              </a:lnSpc>
            </a:pPr>
            <a:r>
              <a:rPr lang="zh-CN" altLang="en-US" dirty="0" smtClean="0"/>
              <a:t>程序是一段静态的代码，是应用软件执行的蓝本</a:t>
            </a:r>
            <a:r>
              <a:rPr lang="en-US" altLang="zh-CN" dirty="0" smtClean="0"/>
              <a:t>;</a:t>
            </a:r>
          </a:p>
          <a:p>
            <a:pPr lvl="1">
              <a:lnSpc>
                <a:spcPct val="90000"/>
              </a:lnSpc>
            </a:pPr>
            <a:endParaRPr lang="zh-CN" altLang="en-US" dirty="0" smtClean="0"/>
          </a:p>
          <a:p>
            <a:pPr lvl="1">
              <a:lnSpc>
                <a:spcPct val="9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endParaRPr lang="en-US" altLang="zh-CN" dirty="0"/>
          </a:p>
          <a:p>
            <a:pPr lvl="1">
              <a:lnSpc>
                <a:spcPct val="90000"/>
              </a:lnSpc>
            </a:pPr>
            <a:endParaRPr lang="zh-CN" altLang="en-US" dirty="0" smtClean="0"/>
          </a:p>
          <a:p>
            <a:pPr lvl="1">
              <a:lnSpc>
                <a:spcPct val="9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r>
              <a:rPr lang="en-US" altLang="zh-CN" dirty="0" smtClean="0"/>
              <a:t>.</a:t>
            </a:r>
            <a:endParaRPr lang="zh-CN" altLang="en-US" dirty="0" smtClean="0"/>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957263" y="1535113"/>
            <a:ext cx="7450137" cy="4154487"/>
          </a:xfrm>
          <a:prstGeom prst="rect">
            <a:avLst/>
          </a:prstGeom>
          <a:solidFill>
            <a:schemeClr val="accent2">
              <a:lumMod val="20000"/>
              <a:lumOff val="80000"/>
            </a:schemeClr>
          </a:solidFill>
          <a:ln>
            <a:solidFill>
              <a:schemeClr val="accent2">
                <a:lumMod val="75000"/>
              </a:schemeClr>
            </a:solidFill>
          </a:ln>
        </p:spPr>
        <p:txBody>
          <a:bodyPr wrap="none">
            <a:spAutoFit/>
          </a:bodyPr>
          <a:lstStyle/>
          <a:p>
            <a:pPr algn="just">
              <a:buClr>
                <a:srgbClr val="000000"/>
              </a:buClr>
              <a:buFont typeface="Monotype Sorts" pitchFamily="2" charset="2"/>
              <a:buNone/>
              <a:defRPr/>
            </a:pPr>
            <a:r>
              <a:rPr lang="en-US" altLang="zh-CN" sz="2400" dirty="0">
                <a:solidFill>
                  <a:schemeClr val="tx1"/>
                </a:solidFill>
              </a:rPr>
              <a:t>public class </a:t>
            </a:r>
            <a:r>
              <a:rPr lang="en-US" altLang="zh-CN" sz="2400" dirty="0" err="1">
                <a:solidFill>
                  <a:schemeClr val="tx1"/>
                </a:solidFill>
              </a:rPr>
              <a:t>SyncTest</a:t>
            </a:r>
            <a:r>
              <a:rPr lang="en-US" altLang="zh-CN" sz="2400" dirty="0">
                <a:solidFill>
                  <a:schemeClr val="tx1"/>
                </a:solidFill>
              </a:rPr>
              <a:t>{</a:t>
            </a:r>
          </a:p>
          <a:p>
            <a:pPr lvl="2" algn="just">
              <a:defRPr/>
            </a:pPr>
            <a:r>
              <a:rPr lang="en-US" altLang="zh-CN" sz="2400" dirty="0">
                <a:solidFill>
                  <a:schemeClr val="tx1"/>
                </a:solidFill>
              </a:rPr>
              <a:t>public static void main(String </a:t>
            </a:r>
            <a:r>
              <a:rPr lang="en-US" altLang="zh-CN" sz="2400" dirty="0" err="1">
                <a:solidFill>
                  <a:schemeClr val="tx1"/>
                </a:solidFill>
              </a:rPr>
              <a:t>args</a:t>
            </a:r>
            <a:r>
              <a:rPr lang="en-US" altLang="zh-CN" sz="2400" dirty="0">
                <a:solidFill>
                  <a:schemeClr val="tx1"/>
                </a:solidFill>
              </a:rPr>
              <a:t>[]){</a:t>
            </a:r>
          </a:p>
          <a:p>
            <a:pPr lvl="2" algn="just">
              <a:defRPr/>
            </a:pPr>
            <a:r>
              <a:rPr lang="en-US" altLang="zh-CN" sz="2400" dirty="0">
                <a:solidFill>
                  <a:schemeClr val="tx1"/>
                </a:solidFill>
              </a:rPr>
              <a:t>	</a:t>
            </a:r>
            <a:r>
              <a:rPr lang="en-US" altLang="zh-CN" sz="2400" dirty="0" err="1">
                <a:solidFill>
                  <a:schemeClr val="tx1"/>
                </a:solidFill>
              </a:rPr>
              <a:t>SyncStack</a:t>
            </a:r>
            <a:r>
              <a:rPr lang="en-US" altLang="zh-CN" sz="2400" dirty="0">
                <a:solidFill>
                  <a:schemeClr val="tx1"/>
                </a:solidFill>
              </a:rPr>
              <a:t> stack = new </a:t>
            </a:r>
            <a:r>
              <a:rPr lang="en-US" altLang="zh-CN" sz="2400" dirty="0" err="1">
                <a:solidFill>
                  <a:schemeClr val="tx1"/>
                </a:solidFill>
              </a:rPr>
              <a:t>SyncStack</a:t>
            </a:r>
            <a:r>
              <a:rPr lang="en-US" altLang="zh-CN" sz="2400" dirty="0">
                <a:solidFill>
                  <a:schemeClr val="tx1"/>
                </a:solidFill>
              </a:rPr>
              <a:t>();</a:t>
            </a:r>
          </a:p>
          <a:p>
            <a:pPr lvl="2" algn="just">
              <a:defRPr/>
            </a:pPr>
            <a:r>
              <a:rPr lang="en-US" altLang="zh-CN" sz="2400" dirty="0">
                <a:solidFill>
                  <a:schemeClr val="tx1"/>
                </a:solidFill>
              </a:rPr>
              <a:t>	Runnable source=new Producer(stack);</a:t>
            </a:r>
          </a:p>
          <a:p>
            <a:pPr lvl="2" algn="just">
              <a:defRPr/>
            </a:pPr>
            <a:r>
              <a:rPr lang="en-US" altLang="zh-CN" sz="2400" dirty="0">
                <a:solidFill>
                  <a:schemeClr val="tx1"/>
                </a:solidFill>
              </a:rPr>
              <a:t>	Runnable sink = new Consumer(stack);</a:t>
            </a:r>
          </a:p>
          <a:p>
            <a:pPr lvl="2" algn="just">
              <a:defRPr/>
            </a:pPr>
            <a:r>
              <a:rPr lang="en-US" altLang="zh-CN" sz="2400" dirty="0">
                <a:solidFill>
                  <a:schemeClr val="tx1"/>
                </a:solidFill>
              </a:rPr>
              <a:t>	Thread t1 = new Thread(source);</a:t>
            </a:r>
          </a:p>
          <a:p>
            <a:pPr lvl="2" algn="just">
              <a:defRPr/>
            </a:pPr>
            <a:r>
              <a:rPr lang="en-US" altLang="zh-CN" sz="2400" dirty="0">
                <a:solidFill>
                  <a:schemeClr val="tx1"/>
                </a:solidFill>
              </a:rPr>
              <a:t>	Thread t2 = new Thread(sink);</a:t>
            </a:r>
          </a:p>
          <a:p>
            <a:pPr lvl="2" algn="just">
              <a:defRPr/>
            </a:pPr>
            <a:r>
              <a:rPr lang="en-US" altLang="zh-CN" sz="2400" dirty="0">
                <a:solidFill>
                  <a:schemeClr val="tx1"/>
                </a:solidFill>
              </a:rPr>
              <a:t>	t1.start();</a:t>
            </a:r>
          </a:p>
          <a:p>
            <a:pPr lvl="2" algn="just">
              <a:defRPr/>
            </a:pPr>
            <a:r>
              <a:rPr lang="en-US" altLang="zh-CN" sz="2400" dirty="0">
                <a:solidFill>
                  <a:schemeClr val="tx1"/>
                </a:solidFill>
              </a:rPr>
              <a:t>	t2.start();</a:t>
            </a:r>
          </a:p>
          <a:p>
            <a:pPr lvl="2" algn="just">
              <a:defRPr/>
            </a:pPr>
            <a:r>
              <a:rPr lang="en-US" altLang="zh-CN" sz="2400" dirty="0">
                <a:solidFill>
                  <a:schemeClr val="tx1"/>
                </a:solidFill>
              </a:rPr>
              <a:t>}</a:t>
            </a:r>
          </a:p>
          <a:p>
            <a:pPr algn="just">
              <a:buClr>
                <a:srgbClr val="000000"/>
              </a:buClr>
              <a:buFont typeface="Monotype Sorts" pitchFamily="2" charset="2"/>
              <a:buNone/>
              <a:defRPr/>
            </a:pPr>
            <a:r>
              <a:rPr lang="en-US" altLang="zh-CN" sz="2400" dirty="0">
                <a:solidFill>
                  <a:schemeClr val="tx1"/>
                </a:solidFill>
              </a:rPr>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r>
              <a:rPr lang="en-US" altLang="zh-CN" dirty="0" smtClean="0"/>
              <a:t>.</a:t>
            </a:r>
          </a:p>
          <a:p>
            <a:pPr lvl="1"/>
            <a:r>
              <a:rPr lang="zh-CN" altLang="en-US" dirty="0" smtClean="0"/>
              <a:t>资源占用是互斥的，当某个线程提出申请资源后，使得有关线程在无外力协助下，永远分配不到必需的资源而无法继续运行</a:t>
            </a:r>
            <a:endParaRPr lang="en-US" altLang="zh-CN" dirty="0" smtClean="0"/>
          </a:p>
          <a:p>
            <a:r>
              <a:rPr lang="zh-CN" altLang="en-US" dirty="0" smtClean="0"/>
              <a:t>产生死锁的必要条件</a:t>
            </a:r>
            <a:endParaRPr lang="en-US" altLang="zh-CN" dirty="0" smtClean="0"/>
          </a:p>
          <a:p>
            <a:pPr lvl="1"/>
            <a:r>
              <a:rPr lang="zh-CN" altLang="en-US" dirty="0" smtClean="0"/>
              <a:t>互斥条件：指线程对所分配到的资源进行排它性使用</a:t>
            </a:r>
            <a:r>
              <a:rPr lang="en-US" altLang="zh-CN" dirty="0" smtClean="0"/>
              <a:t>.</a:t>
            </a:r>
          </a:p>
          <a:p>
            <a:pPr lvl="1"/>
            <a:r>
              <a:rPr lang="zh-CN" altLang="en-US" dirty="0" smtClean="0"/>
              <a:t>请求和保持条件：指线程已经保持至少一个资源，但又提出了新的资源请求</a:t>
            </a:r>
            <a:r>
              <a:rPr lang="en-US" altLang="zh-CN" dirty="0" smtClean="0"/>
              <a:t>.</a:t>
            </a:r>
          </a:p>
          <a:p>
            <a:pPr lvl="1"/>
            <a:r>
              <a:rPr lang="zh-CN" altLang="en-US" dirty="0" smtClean="0"/>
              <a:t>不可剥夺</a:t>
            </a:r>
            <a:r>
              <a:rPr lang="zh-CN" altLang="en-US" dirty="0" smtClean="0"/>
              <a:t>条件：进程已获得的资源，在未使用完之前，不能被剥夺，只能在使用完时由自己释放</a:t>
            </a:r>
            <a:r>
              <a:rPr lang="en-US" altLang="zh-CN" dirty="0" smtClean="0"/>
              <a:t>.</a:t>
            </a:r>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r>
              <a:rPr lang="en-US" altLang="zh-CN" dirty="0" smtClean="0"/>
              <a:t>.</a:t>
            </a:r>
            <a:endParaRPr lang="zh-CN" altLang="en-US" dirty="0" smtClean="0"/>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 calcmode="lin" valueType="num">
                                      <p:cBhvr additive="base">
                                        <p:cTn id="33"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nvGraphicFramePr>
        <p:xfrm>
          <a:off x="611560" y="1916832"/>
          <a:ext cx="729647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idx="1"/>
          </p:nvPr>
        </p:nvSpPr>
        <p:spPr bwMode="auto">
          <a:xfrm>
            <a:off x="457200" y="1285875"/>
            <a:ext cx="8229600" cy="53114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smtClean="0"/>
          </a:p>
          <a:p>
            <a:r>
              <a:rPr lang="zh-CN" altLang="en-US" dirty="0"/>
              <a:t>多</a:t>
            </a:r>
            <a:r>
              <a:rPr lang="zh-CN" altLang="en-US" dirty="0" smtClean="0"/>
              <a:t>线程的同步和死锁</a:t>
            </a:r>
            <a:endParaRPr lang="en-US" altLang="zh-CN" dirty="0" smtClean="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smtClean="0"/>
          </a:p>
          <a:p>
            <a:pPr lvl="1"/>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899592"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nvPr>
        </p:nvGraphicFramePr>
        <p:xfrm>
          <a:off x="827584" y="1268760"/>
          <a:ext cx="727280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latin typeface="宋体" panose="02010600030101010101" pitchFamily="2" charset="-122"/>
              </a:rPr>
              <a:t>中的线程</a:t>
            </a:r>
            <a:endParaRPr lang="zh-CN" altLang="en-US" dirty="0"/>
          </a:p>
          <a:p>
            <a:pPr lvl="1">
              <a:spcBef>
                <a:spcPct val="15000"/>
              </a:spcBef>
            </a:pPr>
            <a:r>
              <a:rPr lang="zh-CN" altLang="en-US" dirty="0"/>
              <a:t>每个</a:t>
            </a:r>
            <a:r>
              <a:rPr lang="en-US" altLang="zh-CN" dirty="0"/>
              <a:t>Java</a:t>
            </a:r>
            <a:r>
              <a:rPr lang="zh-CN" altLang="en-US" dirty="0"/>
              <a:t>程序都有一个默认的主线程</a:t>
            </a:r>
            <a:endParaRPr lang="en-US" altLang="zh-CN" dirty="0"/>
          </a:p>
          <a:p>
            <a:pPr lvl="1">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p>
          <a:p>
            <a:pPr lvl="1"/>
            <a:r>
              <a:rPr lang="zh-CN" altLang="en-US" dirty="0">
                <a:solidFill>
                  <a:srgbClr val="FF0000"/>
                </a:solidFill>
              </a:rPr>
              <a:t>是产生其他子线程的线程</a:t>
            </a:r>
          </a:p>
          <a:p>
            <a:pPr lvl="1"/>
            <a:r>
              <a:rPr lang="zh-CN" altLang="en-US" dirty="0">
                <a:solidFill>
                  <a:srgbClr val="FF0000"/>
                </a:solidFill>
              </a:rPr>
              <a:t>不一定是最后完成执行的线程</a:t>
            </a:r>
            <a:endParaRPr lang="zh-CN" altLang="en-US" dirty="0"/>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单线程</a:t>
            </a:r>
          </a:p>
          <a:p>
            <a:pPr lvl="1">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多线程</a:t>
            </a:r>
          </a:p>
          <a:p>
            <a:pPr eaLnBrk="1" hangingPunct="1"/>
            <a:endParaRPr lang="zh-CN" altLang="en-US" dirty="0" smtClean="0"/>
          </a:p>
          <a:p>
            <a:pPr lvl="1">
              <a:lnSpc>
                <a:spcPct val="9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r>
              <a:rPr lang="en-US" altLang="zh-CN" dirty="0" smtClean="0"/>
              <a:t>:</a:t>
            </a:r>
          </a:p>
          <a:p>
            <a:pPr lvl="1"/>
            <a:r>
              <a:rPr lang="zh-CN" altLang="en-US" dirty="0" smtClean="0"/>
              <a:t>减轻编写交互频繁、涉及面多的程序的困难</a:t>
            </a:r>
            <a:r>
              <a:rPr lang="en-US" altLang="zh-CN" dirty="0" smtClean="0"/>
              <a:t>.</a:t>
            </a:r>
          </a:p>
          <a:p>
            <a:pPr lvl="1"/>
            <a:r>
              <a:rPr lang="zh-CN" altLang="en-US" dirty="0" smtClean="0"/>
              <a:t>程序的吞吐量会得到改善</a:t>
            </a:r>
            <a:r>
              <a:rPr lang="en-US" altLang="zh-CN" dirty="0" smtClean="0"/>
              <a:t>.</a:t>
            </a:r>
          </a:p>
          <a:p>
            <a:pPr lvl="1"/>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r>
              <a:rPr lang="zh-CN" altLang="en-US" dirty="0"/>
              <a:t>“同时”执行是人的感觉，在线程之间实际上轮换执行</a:t>
            </a:r>
            <a:r>
              <a:rPr lang="zh-CN" altLang="en-US" dirty="0" smtClean="0"/>
              <a:t>。</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多线程什么场合下被使用呢？</a:t>
            </a:r>
            <a:endParaRPr lang="en-US" altLang="zh-CN" dirty="0" smtClean="0"/>
          </a:p>
          <a:p>
            <a:pPr lvl="1"/>
            <a:r>
              <a:rPr lang="zh-CN" altLang="en-US" dirty="0" smtClean="0"/>
              <a:t>想</a:t>
            </a:r>
            <a:r>
              <a:rPr lang="zh-CN" altLang="en-US" dirty="0"/>
              <a:t>要同时处理多件事：单线程处理不了的，必须使用多线程。（类似于分身术）</a:t>
            </a:r>
          </a:p>
          <a:p>
            <a:pPr lvl="1"/>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01008"/>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42" y="3501008"/>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10666</TotalTime>
  <Words>3563</Words>
  <Application>Microsoft Office PowerPoint</Application>
  <PresentationFormat>全屏显示(4:3)</PresentationFormat>
  <Paragraphs>443</Paragraphs>
  <Slides>44</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Monotype Sorts</vt:lpstr>
      <vt:lpstr>黑体</vt:lpstr>
      <vt:lpstr>华文新魏</vt:lpstr>
      <vt:lpstr>宋体</vt:lpstr>
      <vt:lpstr>微软雅黑</vt:lpstr>
      <vt:lpstr>Arial</vt:lpstr>
      <vt:lpstr>Arial Black</vt:lpstr>
      <vt:lpstr>2_Default Design</vt:lpstr>
      <vt:lpstr>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总结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723</cp:revision>
  <dcterms:created xsi:type="dcterms:W3CDTF">2006-10-06T15:46:57Z</dcterms:created>
  <dcterms:modified xsi:type="dcterms:W3CDTF">2017-05-03T02:21:51Z</dcterms:modified>
</cp:coreProperties>
</file>