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notesMasterIdLst>
    <p:notesMasterId r:id="rId19"/>
  </p:notesMasterIdLst>
  <p:handoutMasterIdLst>
    <p:handoutMasterId r:id="rId20"/>
  </p:handoutMasterIdLst>
  <p:sldIdLst>
    <p:sldId id="256" r:id="rId2"/>
    <p:sldId id="375" r:id="rId3"/>
    <p:sldId id="442" r:id="rId4"/>
    <p:sldId id="462" r:id="rId5"/>
    <p:sldId id="438" r:id="rId6"/>
    <p:sldId id="467" r:id="rId7"/>
    <p:sldId id="439" r:id="rId8"/>
    <p:sldId id="443" r:id="rId9"/>
    <p:sldId id="436" r:id="rId10"/>
    <p:sldId id="463" r:id="rId11"/>
    <p:sldId id="466" r:id="rId12"/>
    <p:sldId id="447" r:id="rId13"/>
    <p:sldId id="448" r:id="rId14"/>
    <p:sldId id="444" r:id="rId15"/>
    <p:sldId id="464" r:id="rId16"/>
    <p:sldId id="434" r:id="rId17"/>
    <p:sldId id="465" r:id="rId18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E4FEDE"/>
    <a:srgbClr val="8BE58F"/>
    <a:srgbClr val="A0FAAF"/>
    <a:srgbClr val="DEFEE6"/>
    <a:srgbClr val="DBFDE1"/>
    <a:srgbClr val="E5E2FA"/>
    <a:srgbClr val="B17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33" autoAdjust="0"/>
    <p:restoredTop sz="85269" autoAdjust="0"/>
  </p:normalViewPr>
  <p:slideViewPr>
    <p:cSldViewPr>
      <p:cViewPr varScale="1">
        <p:scale>
          <a:sx n="34" d="100"/>
          <a:sy n="34" d="100"/>
        </p:scale>
        <p:origin x="72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2794E53-7980-4D04-BFBC-764B956214CB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30276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64AADAD-C786-4E4C-9C16-3B9629259507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3513796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2AE5ACFF-994C-4035-9D6B-16F4165F05FB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792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中心思想：</a:t>
            </a:r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什么是封装？封装的概念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为什么要封装？封装的目的及好处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3.</a:t>
            </a:r>
            <a:r>
              <a:rPr lang="zh-CN" altLang="en-US" smtClean="0"/>
              <a:t>怎么样实现封装？ 类</a:t>
            </a: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E0156B35-35CF-41B4-9AC0-A8AB7FBBB670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9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定义学号、姓名、年龄等属性和显示信息方法。其中，姓名、学号为公开信息，年龄为私有的信息。显示信息方法为公开方法。</a:t>
            </a:r>
          </a:p>
          <a:p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8CFE410-D06A-450F-8E8A-B17D7F299A95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831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mtClean="0"/>
              <a:t>抽象而来：忽略不必要的，取我们所需要的成员</a:t>
            </a:r>
            <a:r>
              <a:rPr lang="zh-CN" altLang="en-US" smtClean="0">
                <a:solidFill>
                  <a:srgbClr val="FF0000"/>
                </a:solidFill>
                <a:latin typeface="Courier New" pitchFamily="49" charset="0"/>
              </a:rPr>
              <a:t>同类对象拥有相同的成员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B5AF8A70-4C4C-44D8-B4B0-8BEEC4C13EDB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516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封装的一个主要的好处，就是增加软件代码的内聚性。通过增加内聚性，进而提高可复用性和可维护性。</a:t>
            </a:r>
            <a:br>
              <a:rPr lang="zh-CN" altLang="en-US" smtClean="0"/>
            </a:br>
            <a:r>
              <a:rPr lang="zh-CN" altLang="en-US" smtClean="0"/>
              <a:t>信息隐藏的好处，正好和“封装”的好处相呼应。封装是为了提高内聚性；而信息隐藏是为了降低耦合性。通过降低耦合，一样可以达到提高可复用性、可维护性这</a:t>
            </a:r>
            <a:r>
              <a:rPr lang="en-US" altLang="zh-CN" smtClean="0"/>
              <a:t>2</a:t>
            </a:r>
            <a:r>
              <a:rPr lang="zh-CN" altLang="en-US" smtClean="0"/>
              <a:t>个目的。</a:t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401228A3-985D-47DE-94E2-9B88EEB04043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631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mtClean="0"/>
              <a:t>抽象而来：忽略不必要的，取我们所需要的成员</a:t>
            </a:r>
          </a:p>
          <a:p>
            <a:pPr lvl="1">
              <a:lnSpc>
                <a:spcPct val="90000"/>
              </a:lnSpc>
            </a:pPr>
            <a:r>
              <a:rPr lang="zh-CN" altLang="en-US" smtClean="0">
                <a:solidFill>
                  <a:srgbClr val="FF0000"/>
                </a:solidFill>
                <a:latin typeface="Courier New" pitchFamily="49" charset="0"/>
              </a:rPr>
              <a:t>同类对象拥有相同的成员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02AF517-3615-4445-A6DC-45BDCCCACAF9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009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protected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和缺省的两种权限的区别：对于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protected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成员变量，子孙类在任何地方都能访问（包内或者包外），但是对于缺省的或者说默认成员变量，其实是不存在子孙类访问权限的概念的，就是说如果子孙类在包内，则可以访问，子孙类在包外则不可以访问。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protected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在其子类中可以访问，无论是子类内部还是子类的实例，无论它们是在哪个包中，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但如果子类与父类不在同一个包中，在子类中用父类的实例去访问的话不可以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4AADAD-C786-4E4C-9C16-3B9629259507}" type="slidenum">
              <a:rPr lang="pt-PT" altLang="zh-CN" smtClean="0"/>
              <a:pPr>
                <a:defRPr/>
              </a:pPr>
              <a:t>11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316848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中心思想：</a:t>
            </a:r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什么是封装？封装的概念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为什么要封装？封装的目的及好处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3.</a:t>
            </a:r>
            <a:r>
              <a:rPr lang="zh-CN" altLang="en-US" smtClean="0"/>
              <a:t>怎么样实现封装？ 类</a:t>
            </a: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44039B7E-58AC-4F4B-84B7-CCEC1765DD1C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47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96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466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534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203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12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65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类的封装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李玮玮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访问修饰符与封装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r>
              <a:rPr lang="zh-CN" altLang="en-US" smtClean="0"/>
              <a:t>种访问权限修饰符</a:t>
            </a:r>
            <a:r>
              <a:rPr lang="en-US" altLang="zh-CN" smtClean="0"/>
              <a:t>(3</a:t>
            </a:r>
            <a:r>
              <a:rPr lang="zh-CN" altLang="en-US" smtClean="0"/>
              <a:t>个关键字</a:t>
            </a:r>
            <a:r>
              <a:rPr lang="en-US" altLang="zh-CN" smtClean="0"/>
              <a:t>)</a:t>
            </a:r>
          </a:p>
          <a:p>
            <a:pPr lvl="1"/>
            <a:r>
              <a:rPr lang="en-US" altLang="zh-CN" smtClean="0"/>
              <a:t>public</a:t>
            </a:r>
          </a:p>
          <a:p>
            <a:pPr lvl="1"/>
            <a:r>
              <a:rPr lang="en-US" altLang="zh-CN" smtClean="0"/>
              <a:t>private</a:t>
            </a:r>
          </a:p>
          <a:p>
            <a:pPr lvl="1"/>
            <a:r>
              <a:rPr lang="en-US" altLang="zh-CN" smtClean="0"/>
              <a:t>Protected</a:t>
            </a:r>
          </a:p>
          <a:p>
            <a:pPr lvl="1"/>
            <a:r>
              <a:rPr lang="zh-CN" altLang="en-US" smtClean="0"/>
              <a:t>缺省</a:t>
            </a:r>
            <a:endParaRPr lang="en-US" altLang="zh-CN" smtClean="0"/>
          </a:p>
          <a:p>
            <a:r>
              <a:rPr lang="zh-CN" altLang="en-US" smtClean="0"/>
              <a:t>不写访问权限</a:t>
            </a:r>
            <a:r>
              <a:rPr lang="en-US" altLang="zh-CN" smtClean="0"/>
              <a:t>(</a:t>
            </a:r>
            <a:r>
              <a:rPr lang="zh-CN" altLang="en-US" smtClean="0"/>
              <a:t>默认权限，或称包权限</a:t>
            </a:r>
            <a:r>
              <a:rPr lang="en-US" altLang="zh-CN" smtClean="0"/>
              <a:t>)</a:t>
            </a:r>
          </a:p>
          <a:p>
            <a:pPr lvl="1"/>
            <a:endParaRPr lang="en-US" altLang="zh-CN" smtClean="0"/>
          </a:p>
          <a:p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访问修饰符与封装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public</a:t>
            </a:r>
            <a:r>
              <a:rPr lang="zh-CN" altLang="en-US" dirty="0" smtClean="0"/>
              <a:t>公共成员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成员方法或变量声明为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，称为公共成员</a:t>
            </a:r>
          </a:p>
          <a:p>
            <a:pPr lvl="2"/>
            <a:r>
              <a:rPr lang="zh-CN" altLang="en-US" dirty="0" smtClean="0"/>
              <a:t>可以被所有的类访问的成员（前提所属类本身是可见的）</a:t>
            </a:r>
            <a:endParaRPr lang="en-US" altLang="zh-CN" dirty="0" smtClean="0"/>
          </a:p>
          <a:p>
            <a:r>
              <a:rPr lang="en-US" altLang="zh-CN" dirty="0" smtClean="0"/>
              <a:t>private</a:t>
            </a:r>
            <a:r>
              <a:rPr lang="zh-CN" altLang="en-US" dirty="0" smtClean="0"/>
              <a:t>私有成员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不能被其所在类以外的任何类访问</a:t>
            </a:r>
          </a:p>
          <a:p>
            <a:pPr lvl="2"/>
            <a:r>
              <a:rPr lang="zh-CN" altLang="en-US" dirty="0" smtClean="0"/>
              <a:t>声明为</a:t>
            </a:r>
            <a:r>
              <a:rPr lang="en-US" altLang="zh-CN" dirty="0" err="1" smtClean="0"/>
              <a:t>pr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ivate</a:t>
            </a:r>
            <a:r>
              <a:rPr lang="zh-CN" altLang="en-US" dirty="0" smtClean="0"/>
              <a:t>的成员，称为私有成员</a:t>
            </a:r>
            <a:endParaRPr lang="en-US" altLang="zh-CN" dirty="0" smtClean="0"/>
          </a:p>
          <a:p>
            <a:r>
              <a:rPr lang="en-US" altLang="zh-CN" dirty="0" err="1" smtClean="0"/>
              <a:t>protecte</a:t>
            </a:r>
            <a:r>
              <a:rPr lang="en-US" altLang="zh-CN" dirty="0" smtClean="0"/>
              <a:t>			d</a:t>
            </a:r>
            <a:r>
              <a:rPr lang="zh-CN" altLang="en-US" dirty="0" smtClean="0"/>
              <a:t>保护成员和默认成员</a:t>
            </a:r>
          </a:p>
          <a:p>
            <a:pPr lvl="1"/>
            <a:r>
              <a:rPr lang="zh-CN" altLang="en-US" dirty="0" smtClean="0"/>
              <a:t>声明为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的成员，称为保护成员</a:t>
            </a:r>
          </a:p>
          <a:p>
            <a:pPr lvl="1"/>
            <a:r>
              <a:rPr lang="zh-CN" altLang="en-US" dirty="0" smtClean="0"/>
              <a:t>可以被同一包内的类访问和</a:t>
            </a:r>
            <a:r>
              <a:rPr lang="zh-CN" altLang="en-US" smtClean="0"/>
              <a:t>被子类继承</a:t>
            </a:r>
            <a:endParaRPr lang="zh-CN" altLang="en-US" dirty="0" smtClean="0"/>
          </a:p>
          <a:p>
            <a:r>
              <a:rPr lang="zh-CN" altLang="en-US" dirty="0" smtClean="0"/>
              <a:t>没有任何修饰符的成员，称为默认成员</a:t>
            </a:r>
          </a:p>
          <a:p>
            <a:pPr lvl="1"/>
            <a:r>
              <a:rPr lang="zh-CN" altLang="en-US" dirty="0" smtClean="0"/>
              <a:t>只能被</a:t>
            </a:r>
            <a:r>
              <a:rPr lang="en-US" altLang="zh-CN" dirty="0" smtClean="0"/>
              <a:t>	</a:t>
            </a:r>
            <a:r>
              <a:rPr lang="zh-CN" altLang="en-US" dirty="0" smtClean="0"/>
              <a:t>同一包内的类访问</a:t>
            </a:r>
          </a:p>
          <a:p>
            <a:pPr lvl="1"/>
            <a:endParaRPr lang="en-US" altLang="zh-CN" dirty="0" smtClean="0"/>
          </a:p>
          <a:p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466923" y="1453704"/>
            <a:ext cx="8137525" cy="4207544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US" altLang="zh-CN" sz="2400"/>
              <a:t>pulic class Student{</a:t>
            </a:r>
            <a:endParaRPr lang="zh-CN" altLang="zh-CN" sz="2400"/>
          </a:p>
          <a:p>
            <a:r>
              <a:rPr lang="en-US" altLang="zh-CN" sz="2400"/>
              <a:t>	public  String name;</a:t>
            </a:r>
            <a:endParaRPr lang="zh-CN" altLang="zh-CN" sz="2400"/>
          </a:p>
          <a:p>
            <a:r>
              <a:rPr lang="en-US" altLang="zh-CN" sz="2400"/>
              <a:t> 	public  int   id;</a:t>
            </a:r>
            <a:endParaRPr lang="zh-CN" altLang="zh-CN" sz="2400"/>
          </a:p>
          <a:p>
            <a:r>
              <a:rPr lang="en-US" altLang="zh-CN" sz="2400"/>
              <a:t>  	private int  age;</a:t>
            </a:r>
          </a:p>
          <a:p>
            <a:r>
              <a:rPr lang="en-US" altLang="zh-CN" sz="2400"/>
              <a:t> 	public void print(){</a:t>
            </a:r>
          </a:p>
          <a:p>
            <a:r>
              <a:rPr lang="en-US" altLang="zh-CN" sz="2400"/>
              <a:t>               System.out.println(“</a:t>
            </a:r>
            <a:r>
              <a:rPr lang="zh-CN" altLang="en-US" sz="2400"/>
              <a:t>姓名</a:t>
            </a:r>
            <a:r>
              <a:rPr lang="en-US" altLang="zh-CN" sz="2400"/>
              <a:t>=”+name</a:t>
            </a:r>
          </a:p>
          <a:p>
            <a:r>
              <a:rPr lang="en-US" altLang="zh-CN" sz="2400"/>
              <a:t>	     +”</a:t>
            </a:r>
            <a:r>
              <a:rPr lang="zh-CN" altLang="en-US" sz="2400"/>
              <a:t>学号 </a:t>
            </a:r>
            <a:r>
              <a:rPr lang="en-US" altLang="zh-CN" sz="2400"/>
              <a:t>=”+id + “</a:t>
            </a:r>
            <a:r>
              <a:rPr lang="zh-CN" altLang="en-US" sz="2400"/>
              <a:t>年龄 </a:t>
            </a:r>
            <a:r>
              <a:rPr lang="en-US" altLang="zh-CN" sz="2400"/>
              <a:t>= ”+age);</a:t>
            </a:r>
          </a:p>
          <a:p>
            <a:r>
              <a:rPr lang="en-US" altLang="zh-CN" sz="2400"/>
              <a:t>  	}</a:t>
            </a:r>
            <a:endParaRPr lang="zh-CN" altLang="zh-CN" sz="2400"/>
          </a:p>
          <a:p>
            <a:r>
              <a:rPr lang="en-US" altLang="zh-CN" sz="2400"/>
              <a:t>}</a:t>
            </a:r>
            <a:endParaRPr lang="zh-CN" altLang="zh-CN" sz="2400"/>
          </a:p>
          <a:p>
            <a:endParaRPr lang="zh-CN" altLang="en-US" sz="2400" dirty="0"/>
          </a:p>
        </p:txBody>
      </p:sp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访问修饰符与封装</a:t>
            </a:r>
          </a:p>
        </p:txBody>
      </p:sp>
      <p:cxnSp>
        <p:nvCxnSpPr>
          <p:cNvPr id="7" name="直接箭头连接符 6"/>
          <p:cNvCxnSpPr/>
          <p:nvPr/>
        </p:nvCxnSpPr>
        <p:spPr bwMode="auto">
          <a:xfrm flipH="1">
            <a:off x="4067175" y="1952625"/>
            <a:ext cx="2111375" cy="46831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 bwMode="auto">
          <a:xfrm flipH="1">
            <a:off x="4356100" y="1952625"/>
            <a:ext cx="182245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 bwMode="auto">
          <a:xfrm flipH="1">
            <a:off x="3779838" y="1952625"/>
            <a:ext cx="2398712" cy="10048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flipH="1">
            <a:off x="4219575" y="1952625"/>
            <a:ext cx="1958975" cy="13271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 flipH="1" flipV="1">
            <a:off x="3779838" y="2957513"/>
            <a:ext cx="2470150" cy="3222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417" name="Rectangle 5"/>
          <p:cNvSpPr txBox="1">
            <a:spLocks noChangeArrowheads="1"/>
          </p:cNvSpPr>
          <p:nvPr/>
        </p:nvSpPr>
        <p:spPr bwMode="auto">
          <a:xfrm>
            <a:off x="6178550" y="1516063"/>
            <a:ext cx="971550" cy="67151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包装</a:t>
            </a:r>
          </a:p>
        </p:txBody>
      </p:sp>
      <p:sp>
        <p:nvSpPr>
          <p:cNvPr id="17418" name="Rectangle 5"/>
          <p:cNvSpPr txBox="1">
            <a:spLocks noChangeArrowheads="1"/>
          </p:cNvSpPr>
          <p:nvPr/>
        </p:nvSpPr>
        <p:spPr bwMode="auto">
          <a:xfrm>
            <a:off x="6237288" y="2894013"/>
            <a:ext cx="973137" cy="6794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隐藏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类成员的访问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对象的</a:t>
            </a:r>
            <a:r>
              <a:rPr lang="en-US" altLang="zh-CN" smtClean="0"/>
              <a:t>private</a:t>
            </a:r>
            <a:r>
              <a:rPr lang="zh-CN" altLang="en-US" smtClean="0"/>
              <a:t>成员，被隐藏，不可被对象使用者访问</a:t>
            </a:r>
            <a:r>
              <a:rPr lang="en-US" altLang="zh-CN" smtClean="0"/>
              <a:t>;</a:t>
            </a:r>
            <a:endParaRPr lang="zh-CN" altLang="en-US" smtClean="0"/>
          </a:p>
          <a:p>
            <a:r>
              <a:rPr lang="zh-CN" altLang="en-US" smtClean="0"/>
              <a:t>对象的</a:t>
            </a:r>
            <a:r>
              <a:rPr lang="en-US" altLang="zh-CN" smtClean="0"/>
              <a:t>public</a:t>
            </a:r>
            <a:r>
              <a:rPr lang="zh-CN" altLang="en-US" smtClean="0"/>
              <a:t>成员，被公开，可被对象使用者访问</a:t>
            </a:r>
            <a:r>
              <a:rPr lang="en-US" altLang="zh-CN" smtClean="0"/>
              <a:t>;</a:t>
            </a:r>
            <a:endParaRPr lang="zh-CN" altLang="en-US" smtClean="0"/>
          </a:p>
          <a:p>
            <a:r>
              <a:rPr lang="zh-CN" altLang="en-US" smtClean="0"/>
              <a:t>关于</a:t>
            </a:r>
            <a:r>
              <a:rPr lang="en-US" altLang="zh-CN" smtClean="0"/>
              <a:t>protected</a:t>
            </a:r>
            <a:r>
              <a:rPr lang="zh-CN" altLang="en-US" smtClean="0"/>
              <a:t>成员，将在“继承“一讲中阐述。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19460" name="Rectangle 5"/>
          <p:cNvSpPr txBox="1">
            <a:spLocks noChangeArrowheads="1"/>
          </p:cNvSpPr>
          <p:nvPr/>
        </p:nvSpPr>
        <p:spPr bwMode="auto">
          <a:xfrm>
            <a:off x="611188" y="2852738"/>
            <a:ext cx="8137525" cy="31686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class Student{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public static void main(){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Student  tom= new Student();//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xiaoming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tom.name=“Tom”;       //name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成员</a:t>
            </a:r>
            <a:endParaRPr lang="en-US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tome.age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= 22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;    // 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编译出错，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age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private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成员</a:t>
            </a:r>
            <a:endParaRPr lang="en-US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}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类成员的定义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类成员</a:t>
            </a:r>
          </a:p>
          <a:p>
            <a:pPr lvl="1"/>
            <a:r>
              <a:rPr lang="zh-CN" altLang="en-US" smtClean="0"/>
              <a:t>属性，如：</a:t>
            </a:r>
            <a:r>
              <a:rPr lang="en-US" altLang="zh-CN" smtClean="0"/>
              <a:t>name</a:t>
            </a:r>
          </a:p>
          <a:p>
            <a:pPr lvl="1"/>
            <a:r>
              <a:rPr lang="zh-CN" altLang="en-US" smtClean="0"/>
              <a:t>方法，如：</a:t>
            </a:r>
            <a:r>
              <a:rPr lang="en-US" altLang="zh-CN" smtClean="0"/>
              <a:t>void print()</a:t>
            </a:r>
          </a:p>
          <a:p>
            <a:r>
              <a:rPr lang="zh-CN" altLang="en-US" smtClean="0"/>
              <a:t>类的成员</a:t>
            </a:r>
          </a:p>
          <a:p>
            <a:pPr lvl="1"/>
            <a:r>
              <a:rPr lang="zh-CN" altLang="en-US" smtClean="0"/>
              <a:t>抽象而来：忽略不必要的，取我们所需要的成员</a:t>
            </a:r>
          </a:p>
          <a:p>
            <a:pPr lvl="1"/>
            <a:r>
              <a:rPr lang="zh-CN" altLang="en-US" smtClean="0"/>
              <a:t>同类对象拥有相同的成员</a:t>
            </a:r>
            <a:endParaRPr lang="en-US" altLang="zh-CN" smtClean="0"/>
          </a:p>
          <a:p>
            <a:r>
              <a:rPr lang="zh-CN" altLang="en-US" smtClean="0"/>
              <a:t>成员的封装</a:t>
            </a:r>
          </a:p>
          <a:p>
            <a:pPr lvl="1"/>
            <a:r>
              <a:rPr lang="zh-CN" altLang="en-US" smtClean="0"/>
              <a:t>都可以选择</a:t>
            </a:r>
            <a:r>
              <a:rPr lang="en-US" altLang="zh-CN" smtClean="0"/>
              <a:t>private</a:t>
            </a:r>
            <a:r>
              <a:rPr lang="zh-CN" altLang="en-US" smtClean="0"/>
              <a:t>、</a:t>
            </a:r>
            <a:r>
              <a:rPr lang="en-US" altLang="zh-CN" smtClean="0"/>
              <a:t>protected</a:t>
            </a:r>
            <a:r>
              <a:rPr lang="zh-CN" altLang="en-US" smtClean="0"/>
              <a:t>、</a:t>
            </a:r>
            <a:r>
              <a:rPr lang="en-US" altLang="zh-CN" smtClean="0"/>
              <a:t>public</a:t>
            </a:r>
            <a:r>
              <a:rPr lang="zh-CN" altLang="en-US" smtClean="0"/>
              <a:t>或默认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封装的概念</a:t>
            </a:r>
            <a:endParaRPr lang="en-US" altLang="zh-CN" smtClean="0"/>
          </a:p>
          <a:p>
            <a:r>
              <a:rPr lang="zh-CN" altLang="en-US" smtClean="0"/>
              <a:t>封装的好处</a:t>
            </a:r>
            <a:endParaRPr lang="en-US" altLang="zh-CN" smtClean="0"/>
          </a:p>
          <a:p>
            <a:r>
              <a:rPr lang="zh-CN" altLang="en-US" smtClean="0"/>
              <a:t>类与封装</a:t>
            </a:r>
            <a:endParaRPr lang="en-US" altLang="zh-CN" smtClean="0"/>
          </a:p>
          <a:p>
            <a:r>
              <a:rPr lang="zh-CN" altLang="en-US" smtClean="0"/>
              <a:t>访问修饰符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课后阅读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private</a:t>
            </a:r>
            <a:r>
              <a:rPr lang="zh-CN" altLang="en-US" smtClean="0"/>
              <a:t>、</a:t>
            </a:r>
            <a:r>
              <a:rPr lang="en-US" altLang="zh-CN" smtClean="0"/>
              <a:t>protected</a:t>
            </a:r>
            <a:r>
              <a:rPr lang="zh-CN" altLang="en-US" smtClean="0"/>
              <a:t>、</a:t>
            </a:r>
            <a:r>
              <a:rPr lang="en-US" altLang="zh-CN" smtClean="0"/>
              <a:t>public</a:t>
            </a:r>
            <a:r>
              <a:rPr lang="zh-CN" altLang="en-US" smtClean="0"/>
              <a:t>修饰符的访问权限。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7544" y="3068960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 smtClean="0">
                <a:solidFill>
                  <a:srgbClr val="C00000"/>
                </a:solidFill>
                <a:ea typeface="宋体" charset="-122"/>
              </a:rPr>
              <a:t>Thank You</a:t>
            </a:r>
            <a:endParaRPr lang="zh-CN" altLang="en-US" sz="5400" b="1" smtClean="0">
              <a:solidFill>
                <a:srgbClr val="C0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封装的概念</a:t>
            </a:r>
            <a:endParaRPr lang="en-US" altLang="zh-CN" smtClean="0"/>
          </a:p>
          <a:p>
            <a:r>
              <a:rPr lang="zh-CN" altLang="en-US" smtClean="0"/>
              <a:t>封装的好处</a:t>
            </a:r>
            <a:endParaRPr lang="en-US" altLang="zh-CN" smtClean="0"/>
          </a:p>
          <a:p>
            <a:r>
              <a:rPr lang="zh-CN" altLang="en-US" smtClean="0"/>
              <a:t>类与封装</a:t>
            </a:r>
            <a:endParaRPr lang="en-US" altLang="zh-CN" smtClean="0"/>
          </a:p>
          <a:p>
            <a:r>
              <a:rPr lang="zh-CN" altLang="en-US" smtClean="0"/>
              <a:t>访问修饰符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封装的引入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举例：学生成绩管理系统中，对于学生类，如何在计算机中表示学生的信息？</a:t>
            </a:r>
          </a:p>
        </p:txBody>
      </p:sp>
      <p:graphicFrame>
        <p:nvGraphicFramePr>
          <p:cNvPr id="2" name="对象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1503245"/>
              </p:ext>
            </p:extLst>
          </p:nvPr>
        </p:nvGraphicFramePr>
        <p:xfrm>
          <a:off x="2051720" y="2420888"/>
          <a:ext cx="4824536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r:id="rId4" imgW="3333333" imgH="1952898" progId="PBrush">
                  <p:embed/>
                </p:oleObj>
              </mc:Choice>
              <mc:Fallback>
                <p:oleObj r:id="rId4" imgW="3333333" imgH="1952898" progId="PBrush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420888"/>
                        <a:ext cx="4824536" cy="30243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封装的引入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信息：</a:t>
            </a:r>
          </a:p>
        </p:txBody>
      </p:sp>
      <p:sp>
        <p:nvSpPr>
          <p:cNvPr id="9220" name="Rectangle 5"/>
          <p:cNvSpPr txBox="1">
            <a:spLocks noChangeArrowheads="1"/>
          </p:cNvSpPr>
          <p:nvPr/>
        </p:nvSpPr>
        <p:spPr bwMode="auto">
          <a:xfrm>
            <a:off x="801688" y="3933825"/>
            <a:ext cx="1944687" cy="20875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信息：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20</a:t>
            </a: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Tom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宋体" charset="-122"/>
              </a:rPr>
              <a:t>      </a:t>
            </a:r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201301</a:t>
            </a:r>
            <a:endParaRPr lang="zh-CN" altLang="en-US" sz="2400">
              <a:solidFill>
                <a:schemeClr val="tx1"/>
              </a:solidFill>
              <a:latin typeface="微软雅黑" pitchFamily="34" charset="-122"/>
              <a:ea typeface="宋体" charset="-122"/>
            </a:endParaRPr>
          </a:p>
        </p:txBody>
      </p:sp>
      <p:sp>
        <p:nvSpPr>
          <p:cNvPr id="9221" name="Rectangle 5"/>
          <p:cNvSpPr txBox="1">
            <a:spLocks noChangeArrowheads="1"/>
          </p:cNvSpPr>
          <p:nvPr/>
        </p:nvSpPr>
        <p:spPr bwMode="auto">
          <a:xfrm>
            <a:off x="3429000" y="3933825"/>
            <a:ext cx="1943100" cy="18716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私有信息：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201302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910120</a:t>
            </a: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公开信息：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Mary</a:t>
            </a:r>
            <a:endParaRPr lang="zh-CN" altLang="en-US" sz="2400">
              <a:solidFill>
                <a:schemeClr val="tx1"/>
              </a:solidFill>
              <a:latin typeface="微软雅黑" pitchFamily="34" charset="-122"/>
              <a:ea typeface="宋体" charset="-122"/>
            </a:endParaRPr>
          </a:p>
        </p:txBody>
      </p:sp>
      <p:sp>
        <p:nvSpPr>
          <p:cNvPr id="9222" name="Rectangle 5"/>
          <p:cNvSpPr txBox="1">
            <a:spLocks noChangeArrowheads="1"/>
          </p:cNvSpPr>
          <p:nvPr/>
        </p:nvSpPr>
        <p:spPr bwMode="auto">
          <a:xfrm>
            <a:off x="6156325" y="3933825"/>
            <a:ext cx="1944688" cy="18716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私有信息：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201303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891120</a:t>
            </a: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公开信息：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Linda</a:t>
            </a:r>
            <a:endParaRPr lang="zh-CN" altLang="en-US" sz="2400">
              <a:solidFill>
                <a:schemeClr val="tx1"/>
              </a:solidFill>
              <a:latin typeface="微软雅黑" pitchFamily="34" charset="-122"/>
              <a:ea typeface="宋体" charset="-122"/>
            </a:endParaRPr>
          </a:p>
        </p:txBody>
      </p:sp>
      <p:cxnSp>
        <p:nvCxnSpPr>
          <p:cNvPr id="15" name="直接箭头连接符 14"/>
          <p:cNvCxnSpPr>
            <a:stCxn id="9219" idx="2"/>
            <a:endCxn id="9221" idx="0"/>
          </p:cNvCxnSpPr>
          <p:nvPr/>
        </p:nvCxnSpPr>
        <p:spPr bwMode="auto">
          <a:xfrm>
            <a:off x="4400550" y="2924175"/>
            <a:ext cx="0" cy="10096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4" name="肘形连接符 16"/>
          <p:cNvCxnSpPr>
            <a:cxnSpLocks noChangeShapeType="1"/>
            <a:stCxn id="9219" idx="1"/>
          </p:cNvCxnSpPr>
          <p:nvPr/>
        </p:nvCxnSpPr>
        <p:spPr bwMode="auto">
          <a:xfrm rot="10800000" flipV="1">
            <a:off x="1774825" y="1989138"/>
            <a:ext cx="1654175" cy="2087562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5" name="肘形连接符 18"/>
          <p:cNvCxnSpPr>
            <a:cxnSpLocks noChangeShapeType="1"/>
            <a:endCxn id="9222" idx="0"/>
          </p:cNvCxnSpPr>
          <p:nvPr/>
        </p:nvCxnSpPr>
        <p:spPr bwMode="auto">
          <a:xfrm>
            <a:off x="4400550" y="3429000"/>
            <a:ext cx="2727325" cy="504825"/>
          </a:xfrm>
          <a:prstGeom prst="bentConnector2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9226" name="肘形连接符 23"/>
          <p:cNvCxnSpPr>
            <a:cxnSpLocks noChangeShapeType="1"/>
            <a:stCxn id="9219" idx="3"/>
          </p:cNvCxnSpPr>
          <p:nvPr/>
        </p:nvCxnSpPr>
        <p:spPr bwMode="auto">
          <a:xfrm>
            <a:off x="5372100" y="1989138"/>
            <a:ext cx="1755775" cy="194468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7" name="Rectangle 5"/>
          <p:cNvSpPr txBox="1">
            <a:spLocks noChangeArrowheads="1"/>
          </p:cNvSpPr>
          <p:nvPr/>
        </p:nvSpPr>
        <p:spPr bwMode="auto">
          <a:xfrm>
            <a:off x="3413125" y="3933825"/>
            <a:ext cx="1958975" cy="20875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信息：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21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Mary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201302</a:t>
            </a:r>
          </a:p>
        </p:txBody>
      </p:sp>
      <p:sp>
        <p:nvSpPr>
          <p:cNvPr id="9228" name="Rectangle 5"/>
          <p:cNvSpPr txBox="1">
            <a:spLocks noChangeArrowheads="1"/>
          </p:cNvSpPr>
          <p:nvPr/>
        </p:nvSpPr>
        <p:spPr bwMode="auto">
          <a:xfrm>
            <a:off x="6140450" y="3933825"/>
            <a:ext cx="1960563" cy="20875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信息：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21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Linda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宋体" charset="-122"/>
              </a:rPr>
              <a:t>      </a:t>
            </a:r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201303</a:t>
            </a:r>
            <a:endParaRPr lang="zh-CN" altLang="en-US" sz="2400">
              <a:solidFill>
                <a:schemeClr val="tx1"/>
              </a:solidFill>
              <a:latin typeface="微软雅黑" pitchFamily="34" charset="-122"/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32498" y="1628800"/>
            <a:ext cx="936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年龄</a:t>
            </a:r>
            <a:endParaRPr lang="en-US" altLang="zh-CN"/>
          </a:p>
          <a:p>
            <a:r>
              <a:rPr lang="zh-CN" altLang="en-US" smtClean="0"/>
              <a:t>姓名</a:t>
            </a:r>
            <a:endParaRPr lang="en-US" altLang="zh-CN"/>
          </a:p>
          <a:p>
            <a:r>
              <a:rPr lang="zh-CN" altLang="en-US" smtClean="0"/>
              <a:t>学</a:t>
            </a:r>
            <a:r>
              <a:rPr lang="zh-CN" altLang="en-US"/>
              <a:t>号</a:t>
            </a:r>
            <a:r>
              <a:rPr lang="en-US" altLang="zh-CN"/>
              <a:t>     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封装 ≈“包装</a:t>
            </a:r>
            <a:r>
              <a:rPr lang="en-US" altLang="zh-CN" smtClean="0"/>
              <a:t>”+“</a:t>
            </a:r>
            <a:r>
              <a:rPr lang="zh-CN" altLang="en-US" smtClean="0"/>
              <a:t>隐藏</a:t>
            </a:r>
            <a:r>
              <a:rPr lang="en-US" altLang="zh-CN" smtClean="0"/>
              <a:t>”</a:t>
            </a:r>
            <a:endParaRPr lang="zh-CN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封装（</a:t>
            </a:r>
            <a:r>
              <a:rPr lang="en-US" altLang="zh-CN" dirty="0" smtClean="0"/>
              <a:t>Encapsulation</a:t>
            </a:r>
            <a:r>
              <a:rPr lang="zh-CN" altLang="en-US" dirty="0" smtClean="0"/>
              <a:t>）摘自：</a:t>
            </a:r>
            <a:r>
              <a:rPr lang="en-US" altLang="zh-CN" dirty="0" smtClean="0"/>
              <a:t>zh.wikipedia.org/wiki</a:t>
            </a:r>
            <a:r>
              <a:rPr lang="en-US" altLang="zh-CN" dirty="0"/>
              <a:t>/</a:t>
            </a:r>
            <a:r>
              <a:rPr lang="zh-CN" altLang="en-US" dirty="0"/>
              <a:t>封裝</a:t>
            </a:r>
            <a:r>
              <a:rPr lang="en-US" altLang="zh-CN" dirty="0"/>
              <a:t>_(</a:t>
            </a:r>
            <a:r>
              <a:rPr lang="zh-CN" altLang="en-US" dirty="0"/>
              <a:t>物件導向程式設計</a:t>
            </a:r>
            <a:r>
              <a:rPr lang="en-US" altLang="zh-CN" dirty="0"/>
              <a:t>)</a:t>
            </a:r>
            <a:endParaRPr lang="zh-CN" altLang="en-US" dirty="0" smtClean="0"/>
          </a:p>
          <a:p>
            <a:pPr lvl="1"/>
            <a:r>
              <a:rPr lang="zh-CN" altLang="en-US" dirty="0"/>
              <a:t>一种将抽象性函数接口的实现细节部分包装、隐藏起来的方法。</a:t>
            </a:r>
            <a:endParaRPr lang="zh-CN" altLang="en-US" dirty="0" smtClean="0"/>
          </a:p>
          <a:p>
            <a:pPr lvl="1"/>
            <a:r>
              <a:rPr lang="zh-CN" altLang="en-US" dirty="0"/>
              <a:t>也是一种防止外界调用端，去访问对象内部实现细节的手段，</a:t>
            </a:r>
            <a:r>
              <a:rPr lang="zh-CN" altLang="en-US" dirty="0" smtClean="0"/>
              <a:t>这个手段是由编程语言本身来提供的。</a:t>
            </a:r>
          </a:p>
          <a:p>
            <a:r>
              <a:rPr lang="zh-CN" altLang="en-US" dirty="0" smtClean="0"/>
              <a:t>封装，摘自：</a:t>
            </a:r>
            <a:r>
              <a:rPr lang="en-US" altLang="zh-CN" dirty="0" smtClean="0"/>
              <a:t>http://baike.baidu.com/view/1520586.htm#1_2</a:t>
            </a:r>
          </a:p>
          <a:p>
            <a:pPr lvl="1"/>
            <a:r>
              <a:rPr lang="zh-CN" altLang="en-US" dirty="0" smtClean="0"/>
              <a:t>一是把对象的全部属性和行为结合在一起，形成一个不可分割的独立单位。对象的属性值（除了公有的属性值）只能由这个对象的行为来读取和修改；</a:t>
            </a:r>
          </a:p>
          <a:p>
            <a:pPr lvl="1"/>
            <a:r>
              <a:rPr lang="zh-CN" altLang="en-US" dirty="0" smtClean="0"/>
              <a:t>二是尽可能隐蔽对象的内部细节，对外形成一道屏障，与外部的联系只能通过外部接口实现。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封装的引入</a:t>
            </a:r>
          </a:p>
        </p:txBody>
      </p:sp>
      <p:sp>
        <p:nvSpPr>
          <p:cNvPr id="11268" name="Rectangle 5"/>
          <p:cNvSpPr txBox="1">
            <a:spLocks noChangeArrowheads="1"/>
          </p:cNvSpPr>
          <p:nvPr/>
        </p:nvSpPr>
        <p:spPr bwMode="auto">
          <a:xfrm>
            <a:off x="801688" y="4076701"/>
            <a:ext cx="2258144" cy="216061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私有属性：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Tom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宋体" charset="-122"/>
              </a:rPr>
              <a:t>      </a:t>
            </a:r>
            <a:r>
              <a:rPr lang="en-US" altLang="zh-CN" sz="2400" smtClean="0">
                <a:solidFill>
                  <a:schemeClr val="tx1"/>
                </a:solidFill>
                <a:latin typeface="微软雅黑" pitchFamily="34" charset="-122"/>
                <a:ea typeface="宋体" charset="-122"/>
              </a:rPr>
              <a:t> </a:t>
            </a:r>
            <a:r>
              <a:rPr lang="en-US" altLang="zh-CN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201301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公开接口方法：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4400550" y="2924175"/>
            <a:ext cx="0" cy="10096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72" name="肘形连接符 16"/>
          <p:cNvCxnSpPr>
            <a:cxnSpLocks noChangeShapeType="1"/>
          </p:cNvCxnSpPr>
          <p:nvPr/>
        </p:nvCxnSpPr>
        <p:spPr bwMode="auto">
          <a:xfrm rot="10800000" flipV="1">
            <a:off x="1774825" y="1989138"/>
            <a:ext cx="1654175" cy="2087562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肘形连接符 18"/>
          <p:cNvCxnSpPr>
            <a:cxnSpLocks noChangeShapeType="1"/>
          </p:cNvCxnSpPr>
          <p:nvPr/>
        </p:nvCxnSpPr>
        <p:spPr bwMode="auto">
          <a:xfrm>
            <a:off x="4400550" y="3429000"/>
            <a:ext cx="2727325" cy="504825"/>
          </a:xfrm>
          <a:prstGeom prst="bentConnector2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1274" name="肘形连接符 23"/>
          <p:cNvCxnSpPr>
            <a:cxnSpLocks noChangeShapeType="1"/>
          </p:cNvCxnSpPr>
          <p:nvPr/>
        </p:nvCxnSpPr>
        <p:spPr bwMode="auto">
          <a:xfrm>
            <a:off x="5372100" y="1989138"/>
            <a:ext cx="1755775" cy="194468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3641092" y="1292959"/>
            <a:ext cx="15189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私有属性：</a:t>
            </a:r>
            <a:endParaRPr lang="en-US" altLang="zh-CN"/>
          </a:p>
          <a:p>
            <a:r>
              <a:rPr lang="en-US" altLang="zh-CN"/>
              <a:t>      </a:t>
            </a:r>
            <a:r>
              <a:rPr lang="zh-CN" altLang="en-US" smtClean="0"/>
              <a:t>年龄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   </a:t>
            </a:r>
            <a:r>
              <a:rPr lang="zh-CN" altLang="en-US" smtClean="0"/>
              <a:t>姓名</a:t>
            </a:r>
            <a:endParaRPr lang="en-US" altLang="zh-CN"/>
          </a:p>
          <a:p>
            <a:r>
              <a:rPr lang="zh-CN" altLang="en-US"/>
              <a:t>      学号</a:t>
            </a:r>
            <a:endParaRPr lang="en-US" altLang="zh-CN"/>
          </a:p>
          <a:p>
            <a:r>
              <a:rPr lang="zh-CN" altLang="en-US" smtClean="0"/>
              <a:t>公开接口：</a:t>
            </a:r>
            <a:endParaRPr lang="en-US" altLang="zh-CN"/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3271478" y="4076700"/>
            <a:ext cx="2258144" cy="216061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私有属性：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21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Tim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宋体" charset="-122"/>
              </a:rPr>
              <a:t>      </a:t>
            </a:r>
            <a:r>
              <a:rPr lang="en-US" altLang="zh-CN" sz="2400" smtClean="0">
                <a:solidFill>
                  <a:schemeClr val="tx1"/>
                </a:solidFill>
                <a:latin typeface="微软雅黑" pitchFamily="34" charset="-122"/>
                <a:ea typeface="宋体" charset="-122"/>
              </a:rPr>
              <a:t> </a:t>
            </a:r>
            <a:r>
              <a:rPr lang="en-US" altLang="zh-CN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201302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公开接口方法：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5998803" y="4092117"/>
            <a:ext cx="2258144" cy="216061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私有属性：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23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Jerry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宋体" charset="-122"/>
              </a:rPr>
              <a:t>      </a:t>
            </a:r>
            <a:r>
              <a:rPr lang="en-US" altLang="zh-CN" sz="2400" smtClean="0">
                <a:solidFill>
                  <a:schemeClr val="tx1"/>
                </a:solidFill>
                <a:latin typeface="微软雅黑" pitchFamily="34" charset="-122"/>
                <a:ea typeface="宋体" charset="-122"/>
              </a:rPr>
              <a:t> </a:t>
            </a:r>
            <a:r>
              <a:rPr lang="en-US" altLang="zh-CN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201303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公开接口方法：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封装的好处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封装机制将对象的使用者与设计者分开，使用者不必知道对象行为实现的细节</a:t>
            </a:r>
          </a:p>
          <a:p>
            <a:pPr lvl="1"/>
            <a:r>
              <a:rPr lang="zh-CN" altLang="en-US" dirty="0" smtClean="0"/>
              <a:t>或者说“接口”与“实现”分开</a:t>
            </a:r>
          </a:p>
          <a:p>
            <a:r>
              <a:rPr lang="en-US" altLang="zh-CN" dirty="0" smtClean="0"/>
              <a:t>Simplicity and clarity</a:t>
            </a:r>
          </a:p>
          <a:p>
            <a:r>
              <a:rPr lang="en-US" altLang="zh-CN" dirty="0" smtClean="0"/>
              <a:t>Low complexity</a:t>
            </a:r>
          </a:p>
          <a:p>
            <a:r>
              <a:rPr lang="en-US" altLang="zh-CN" dirty="0" smtClean="0"/>
              <a:t>Better understanding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现实世界中的封装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封装机制将对象的使用者与设计者分开，使用者不必知道对象行为实现的细节 </a:t>
            </a:r>
            <a:endParaRPr lang="en-US" altLang="zh-CN" smtClean="0"/>
          </a:p>
          <a:p>
            <a:pPr lvl="1"/>
            <a:r>
              <a:rPr lang="zh-CN" altLang="en-US" smtClean="0"/>
              <a:t>或者说“接口”与“实现”分开</a:t>
            </a:r>
          </a:p>
          <a:p>
            <a:r>
              <a:rPr lang="zh-CN" altLang="en-US" smtClean="0"/>
              <a:t>比如：</a:t>
            </a:r>
            <a:endParaRPr lang="en-US" altLang="zh-CN" smtClean="0"/>
          </a:p>
          <a:p>
            <a:pPr lvl="1"/>
            <a:r>
              <a:rPr lang="zh-CN" altLang="en-US" smtClean="0"/>
              <a:t>“人”隐藏了什么？</a:t>
            </a:r>
          </a:p>
          <a:p>
            <a:pPr lvl="2"/>
            <a:r>
              <a:rPr lang="zh-CN" altLang="en-US" smtClean="0"/>
              <a:t>内脏</a:t>
            </a:r>
          </a:p>
          <a:p>
            <a:pPr lvl="1"/>
            <a:r>
              <a:rPr lang="zh-CN" altLang="en-US" smtClean="0"/>
              <a:t>你如何与他交互？</a:t>
            </a:r>
            <a:r>
              <a:rPr lang="en-US" altLang="zh-CN" smtClean="0"/>
              <a:t>(</a:t>
            </a:r>
            <a:r>
              <a:rPr lang="zh-CN" altLang="en-US" smtClean="0"/>
              <a:t>接口）</a:t>
            </a:r>
          </a:p>
          <a:p>
            <a:pPr lvl="2"/>
            <a:r>
              <a:rPr lang="zh-CN" altLang="en-US" smtClean="0"/>
              <a:t>手、脚、五官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类与封装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通过类来实现封装，通过访问修饰符来实现信息隐藏</a:t>
            </a:r>
            <a:endParaRPr lang="en-US" altLang="zh-CN" dirty="0" smtClean="0"/>
          </a:p>
          <a:p>
            <a:r>
              <a:rPr lang="zh-CN" altLang="en-US" dirty="0" smtClean="0"/>
              <a:t>类声明的语法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class </a:t>
            </a:r>
            <a:r>
              <a:rPr lang="zh-CN" altLang="zh-CN" dirty="0" smtClean="0"/>
              <a:t>类名</a:t>
            </a:r>
            <a:r>
              <a:rPr lang="en-US" altLang="zh-CN" dirty="0" smtClean="0"/>
              <a:t>{  </a:t>
            </a:r>
          </a:p>
          <a:p>
            <a:pPr lvl="1"/>
            <a:r>
              <a:rPr lang="en-US" altLang="zh-CN" dirty="0" smtClean="0"/>
              <a:t>        [private/protected/public]   </a:t>
            </a:r>
            <a:r>
              <a:rPr lang="zh-CN" altLang="en-US" dirty="0" smtClean="0"/>
              <a:t>成员的声明和定义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r>
              <a:rPr lang="zh-CN" altLang="en-US" dirty="0" smtClean="0"/>
              <a:t>其中，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及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被称为访问修饰符。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pPr lvl="1"/>
            <a:endParaRPr lang="en-US" altLang="zh-CN" dirty="0" smtClean="0"/>
          </a:p>
          <a:p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11843</TotalTime>
  <Words>980</Words>
  <Application>Microsoft Office PowerPoint</Application>
  <PresentationFormat>全屏显示(4:3)</PresentationFormat>
  <Paragraphs>168</Paragraphs>
  <Slides>17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华文新魏</vt:lpstr>
      <vt:lpstr>宋体</vt:lpstr>
      <vt:lpstr>微软雅黑</vt:lpstr>
      <vt:lpstr>Arial</vt:lpstr>
      <vt:lpstr>Courier New</vt:lpstr>
      <vt:lpstr>4_Default Design</vt:lpstr>
      <vt:lpstr>类的封装</vt:lpstr>
      <vt:lpstr>讲授思路　　　　　　　　　</vt:lpstr>
      <vt:lpstr>封装的引入</vt:lpstr>
      <vt:lpstr>封装的引入</vt:lpstr>
      <vt:lpstr>封装 ≈“包装”+“隐藏”</vt:lpstr>
      <vt:lpstr>封装的引入</vt:lpstr>
      <vt:lpstr>封装的好处</vt:lpstr>
      <vt:lpstr>现实世界中的封装</vt:lpstr>
      <vt:lpstr>类与封装</vt:lpstr>
      <vt:lpstr>访问修饰符与封装</vt:lpstr>
      <vt:lpstr>访问修饰符与封装</vt:lpstr>
      <vt:lpstr>访问修饰符与封装</vt:lpstr>
      <vt:lpstr>类成员的访问</vt:lpstr>
      <vt:lpstr>类成员的定义</vt:lpstr>
      <vt:lpstr>总结　　　　　　　　　</vt:lpstr>
      <vt:lpstr>课后阅读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李玮玮</cp:lastModifiedBy>
  <cp:revision>760</cp:revision>
  <dcterms:created xsi:type="dcterms:W3CDTF">2006-10-06T15:46:57Z</dcterms:created>
  <dcterms:modified xsi:type="dcterms:W3CDTF">2017-03-10T02:38:26Z</dcterms:modified>
</cp:coreProperties>
</file>