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53"/>
  </p:notesMasterIdLst>
  <p:handoutMasterIdLst>
    <p:handoutMasterId r:id="rId54"/>
  </p:handoutMasterIdLst>
  <p:sldIdLst>
    <p:sldId id="256" r:id="rId2"/>
    <p:sldId id="375" r:id="rId3"/>
    <p:sldId id="451" r:id="rId4"/>
    <p:sldId id="441" r:id="rId5"/>
    <p:sldId id="442" r:id="rId6"/>
    <p:sldId id="444" r:id="rId7"/>
    <p:sldId id="443" r:id="rId8"/>
    <p:sldId id="445" r:id="rId9"/>
    <p:sldId id="448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61" r:id="rId20"/>
    <p:sldId id="462" r:id="rId21"/>
    <p:sldId id="447" r:id="rId22"/>
    <p:sldId id="446" r:id="rId23"/>
    <p:sldId id="463" r:id="rId24"/>
    <p:sldId id="464" r:id="rId25"/>
    <p:sldId id="465" r:id="rId26"/>
    <p:sldId id="466" r:id="rId27"/>
    <p:sldId id="467" r:id="rId28"/>
    <p:sldId id="469" r:id="rId29"/>
    <p:sldId id="470" r:id="rId30"/>
    <p:sldId id="471" r:id="rId31"/>
    <p:sldId id="472" r:id="rId32"/>
    <p:sldId id="449" r:id="rId33"/>
    <p:sldId id="473" r:id="rId34"/>
    <p:sldId id="475" r:id="rId35"/>
    <p:sldId id="476" r:id="rId36"/>
    <p:sldId id="477" r:id="rId37"/>
    <p:sldId id="478" r:id="rId38"/>
    <p:sldId id="479" r:id="rId39"/>
    <p:sldId id="474" r:id="rId40"/>
    <p:sldId id="480" r:id="rId41"/>
    <p:sldId id="481" r:id="rId42"/>
    <p:sldId id="482" r:id="rId43"/>
    <p:sldId id="450" r:id="rId44"/>
    <p:sldId id="483" r:id="rId45"/>
    <p:sldId id="484" r:id="rId46"/>
    <p:sldId id="485" r:id="rId47"/>
    <p:sldId id="488" r:id="rId48"/>
    <p:sldId id="486" r:id="rId49"/>
    <p:sldId id="487" r:id="rId50"/>
    <p:sldId id="438" r:id="rId51"/>
    <p:sldId id="440" r:id="rId52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85345" autoAdjust="0"/>
  </p:normalViewPr>
  <p:slideViewPr>
    <p:cSldViewPr>
      <p:cViewPr varScale="1">
        <p:scale>
          <a:sx n="56" d="100"/>
          <a:sy n="56" d="100"/>
        </p:scale>
        <p:origin x="10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964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006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203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139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 smtClean="0"/>
              <a:t>http://www.blogjava.net/liulu/archive/2006/10/24/77005.html</a:t>
            </a:r>
          </a:p>
          <a:p>
            <a:r>
              <a:rPr lang="en-US" altLang="zh-CN" dirty="0" smtClean="0"/>
              <a:t>http://www.knowsky.com/363083.html</a:t>
            </a:r>
          </a:p>
          <a:p>
            <a:r>
              <a:rPr lang="zh-CN" altLang="en-US" dirty="0" smtClean="0"/>
              <a:t>断言在默认情况下是关闭的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要在编译时启用断言，要在编译时启用断言，需要使用</a:t>
            </a:r>
            <a:r>
              <a:rPr lang="en-US" dirty="0" smtClean="0"/>
              <a:t>source1.4</a:t>
            </a:r>
            <a:r>
              <a:rPr lang="zh-CN" altLang="en-US" dirty="0" smtClean="0"/>
              <a:t>标记 既</a:t>
            </a:r>
            <a:r>
              <a:rPr lang="en-US" dirty="0" err="1" smtClean="0"/>
              <a:t>javac</a:t>
            </a:r>
            <a:r>
              <a:rPr lang="en-US" dirty="0" smtClean="0"/>
              <a:t> source1.4 Test.java </a:t>
            </a:r>
          </a:p>
          <a:p>
            <a:pPr lvl="1"/>
            <a:r>
              <a:rPr lang="zh-CN" altLang="en-US" dirty="0" smtClean="0"/>
              <a:t>在运行时启用断言验证假设须用到</a:t>
            </a:r>
            <a:r>
              <a:rPr lang="en-US" dirty="0" smtClean="0"/>
              <a:t>java</a:t>
            </a:r>
            <a:r>
              <a:rPr lang="zh-CN" altLang="en-US" dirty="0" smtClean="0"/>
              <a:t>命令的参数</a:t>
            </a:r>
            <a:r>
              <a:rPr lang="en-US" dirty="0" smtClean="0"/>
              <a:t>-ea</a:t>
            </a:r>
          </a:p>
          <a:p>
            <a:pPr lvl="1"/>
            <a:r>
              <a:rPr lang="zh-CN" altLang="en-US" dirty="0" smtClean="0"/>
              <a:t>要在系统类中启用和禁用断言可以使用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esa</a:t>
            </a:r>
            <a:r>
              <a:rPr lang="en-US" altLang="zh-CN" dirty="0" smtClean="0"/>
              <a:t> </a:t>
            </a:r>
            <a:r>
              <a:rPr lang="zh-CN" altLang="en-US" dirty="0" smtClean="0"/>
              <a:t>和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dsa</a:t>
            </a:r>
            <a:r>
              <a:rPr lang="zh-CN" altLang="en-US" dirty="0" smtClean="0"/>
              <a:t>参数</a:t>
            </a:r>
            <a:endParaRPr lang="en-US" dirty="0" smtClean="0"/>
          </a:p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902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665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15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110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不要用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来检查方法操作的返回值来判定方法操作的结果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例如 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list.removeAll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这样看起来似乎没有问题 但是想想假如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被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disable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呢，那样他就不会被执行了 所以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removeAll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操作就没有被执行  可以这样代替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boolean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boo =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list.removeAl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 boo;</a:t>
            </a:r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74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7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16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093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190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624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670953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884149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31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3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31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67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03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101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01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94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异常和断言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李玮玮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异常处理机制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对于异常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中提供了两种常见的方式：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捕获异常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抛出异常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r>
              <a:rPr lang="zh-CN" altLang="en-US" dirty="0" smtClean="0"/>
              <a:t>可以灵活的处理异常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捕获异常（</a:t>
            </a:r>
            <a:r>
              <a:rPr lang="en-US" altLang="zh-CN" dirty="0" smtClean="0"/>
              <a:t>try—catch—finally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若当前方法有能力处理异常，就捕获并处理它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抛出异常（</a:t>
            </a:r>
            <a:r>
              <a:rPr lang="en-US" altLang="zh-CN" dirty="0" smtClean="0"/>
              <a:t>throw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throws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若当前方法没有能力处理异常，则只需抛出异常，交由方法调用者来处理</a:t>
            </a:r>
            <a:endParaRPr lang="zh-CN" altLang="en-US" dirty="0"/>
          </a:p>
        </p:txBody>
      </p:sp>
      <p:pic>
        <p:nvPicPr>
          <p:cNvPr id="1026" name="Picture 2" descr="D:\云平台\我的PPT\异常\图片\bd975e5c-4518-3eac-9b24-2db296f40237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3284984"/>
            <a:ext cx="6192688" cy="33407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捕获异常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异常流程的代码和正常流程的代码分离，提高了程序的可读性，简化了程序的结构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try</a:t>
            </a:r>
            <a:r>
              <a:rPr lang="zh-CN" altLang="en-US" smtClean="0"/>
              <a:t>和</a:t>
            </a:r>
            <a:r>
              <a:rPr lang="en-US" altLang="zh-CN" smtClean="0"/>
              <a:t>catch</a:t>
            </a:r>
            <a:r>
              <a:rPr lang="zh-CN" altLang="en-US" smtClean="0"/>
              <a:t>捕获异常</a:t>
            </a:r>
            <a:r>
              <a:rPr lang="en-US" altLang="zh-CN" smtClean="0"/>
              <a:t>	</a:t>
            </a:r>
          </a:p>
          <a:p>
            <a:pPr lvl="1"/>
            <a:r>
              <a:rPr lang="en-US" smtClean="0"/>
              <a:t>try  {</a:t>
            </a:r>
          </a:p>
          <a:p>
            <a:pPr lvl="1"/>
            <a:r>
              <a:rPr lang="zh-CN" altLang="en-US" smtClean="0"/>
              <a:t>   </a:t>
            </a:r>
            <a:r>
              <a:rPr lang="en-US" smtClean="0"/>
              <a:t>//</a:t>
            </a:r>
            <a:r>
              <a:rPr lang="zh-CN" altLang="en-US" smtClean="0"/>
              <a:t>接受监视的程序块</a:t>
            </a:r>
            <a:r>
              <a:rPr lang="en-US" smtClean="0"/>
              <a:t>,</a:t>
            </a:r>
            <a:r>
              <a:rPr lang="zh-CN" altLang="en-US" smtClean="0"/>
              <a:t>在此区域内发生的异常</a:t>
            </a:r>
            <a:r>
              <a:rPr lang="en-US" smtClean="0"/>
              <a:t>,</a:t>
            </a:r>
          </a:p>
          <a:p>
            <a:pPr lvl="1"/>
            <a:r>
              <a:rPr lang="en-US" altLang="zh-CN" smtClean="0"/>
              <a:t>   //</a:t>
            </a:r>
            <a:r>
              <a:rPr lang="zh-CN" altLang="en-US" smtClean="0"/>
              <a:t>由</a:t>
            </a:r>
            <a:r>
              <a:rPr lang="en-US" smtClean="0"/>
              <a:t>catch</a:t>
            </a:r>
            <a:r>
              <a:rPr lang="zh-CN" altLang="en-US" smtClean="0"/>
              <a:t>中指定的程序处理</a:t>
            </a:r>
            <a:r>
              <a:rPr lang="en-US" smtClean="0"/>
              <a:t>;</a:t>
            </a:r>
          </a:p>
          <a:p>
            <a:pPr lvl="1"/>
            <a:r>
              <a:rPr lang="en-US" smtClean="0"/>
              <a:t>}catch(</a:t>
            </a:r>
            <a:r>
              <a:rPr lang="zh-CN" altLang="en-US" smtClean="0"/>
              <a:t>要处理的异常种类和标识符</a:t>
            </a:r>
            <a:r>
              <a:rPr lang="en-US" smtClean="0"/>
              <a:t>) {</a:t>
            </a:r>
          </a:p>
          <a:p>
            <a:pPr lvl="1"/>
            <a:r>
              <a:rPr lang="zh-CN" altLang="en-US" smtClean="0"/>
              <a:t>   </a:t>
            </a:r>
            <a:r>
              <a:rPr lang="en-US" smtClean="0"/>
              <a:t>//</a:t>
            </a:r>
            <a:r>
              <a:rPr lang="zh-CN" altLang="en-US" smtClean="0"/>
              <a:t>处理异常</a:t>
            </a:r>
            <a:r>
              <a:rPr lang="en-US" smtClean="0"/>
              <a:t>;</a:t>
            </a:r>
          </a:p>
          <a:p>
            <a:pPr lvl="1"/>
            <a:r>
              <a:rPr lang="en-US" smtClean="0"/>
              <a:t>}</a:t>
            </a:r>
          </a:p>
          <a:p>
            <a:endParaRPr lang="zh-CN" alt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63688" y="4581128"/>
            <a:ext cx="5367175" cy="1631216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a typeface="宋体" pitchFamily="2" charset="-122"/>
              </a:rPr>
              <a:t>try {</a:t>
            </a:r>
            <a:br>
              <a:rPr lang="en-US" b="1" dirty="0">
                <a:solidFill>
                  <a:schemeClr val="tx1"/>
                </a:solidFill>
                <a:ea typeface="宋体" pitchFamily="2" charset="-122"/>
              </a:rPr>
            </a:br>
            <a:r>
              <a:rPr lang="en-US" b="1" dirty="0">
                <a:solidFill>
                  <a:schemeClr val="tx1"/>
                </a:solidFill>
                <a:ea typeface="宋体" pitchFamily="2" charset="-122"/>
              </a:rPr>
              <a:t>  </a:t>
            </a:r>
            <a:r>
              <a:rPr lang="en-US" b="1" dirty="0" err="1">
                <a:solidFill>
                  <a:schemeClr val="tx1"/>
                </a:solidFill>
                <a:ea typeface="宋体" pitchFamily="2" charset="-122"/>
              </a:rPr>
              <a:t>Class.forName</a:t>
            </a:r>
            <a:r>
              <a:rPr lang="en-US" b="1" dirty="0">
                <a:solidFill>
                  <a:schemeClr val="tx1"/>
                </a:solidFill>
                <a:ea typeface="宋体" pitchFamily="2" charset="-122"/>
              </a:rPr>
              <a:t>("</a:t>
            </a:r>
            <a:r>
              <a:rPr lang="en-US" b="1" dirty="0" err="1">
                <a:solidFill>
                  <a:schemeClr val="tx1"/>
                </a:solidFill>
                <a:ea typeface="宋体" pitchFamily="2" charset="-122"/>
              </a:rPr>
              <a:t>com.mysql.jdbc.Driver</a:t>
            </a:r>
            <a:r>
              <a:rPr lang="en-US" b="1" dirty="0" smtClean="0">
                <a:solidFill>
                  <a:schemeClr val="tx1"/>
                </a:solidFill>
                <a:ea typeface="宋体" pitchFamily="2" charset="-122"/>
              </a:rPr>
              <a:t>");</a:t>
            </a:r>
            <a:endParaRPr lang="en-US" b="1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b="1" dirty="0">
                <a:solidFill>
                  <a:schemeClr val="tx1"/>
                </a:solidFill>
                <a:ea typeface="宋体" pitchFamily="2" charset="-122"/>
              </a:rPr>
              <a:t>} catch (</a:t>
            </a:r>
            <a:r>
              <a:rPr lang="en-US" b="1" dirty="0" err="1">
                <a:solidFill>
                  <a:schemeClr val="tx1"/>
                </a:solidFill>
                <a:ea typeface="宋体" pitchFamily="2" charset="-122"/>
              </a:rPr>
              <a:t>ClassNotFoundException</a:t>
            </a:r>
            <a:r>
              <a:rPr lang="en-US" b="1" dirty="0">
                <a:solidFill>
                  <a:schemeClr val="tx1"/>
                </a:solidFill>
                <a:ea typeface="宋体" pitchFamily="2" charset="-122"/>
              </a:rPr>
              <a:t> e) { </a:t>
            </a:r>
          </a:p>
          <a:p>
            <a:r>
              <a:rPr lang="en-US" b="1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b="1" dirty="0" err="1">
                <a:solidFill>
                  <a:schemeClr val="tx1"/>
                </a:solidFill>
                <a:ea typeface="宋体" pitchFamily="2" charset="-122"/>
              </a:rPr>
              <a:t>e.printStackTrace</a:t>
            </a:r>
            <a:r>
              <a:rPr lang="en-US" b="1" dirty="0" smtClean="0">
                <a:solidFill>
                  <a:schemeClr val="tx1"/>
                </a:solidFill>
                <a:ea typeface="宋体" pitchFamily="2" charset="-122"/>
              </a:rPr>
              <a:t>();</a:t>
            </a:r>
            <a:r>
              <a:rPr lang="en-US" b="1" dirty="0">
                <a:solidFill>
                  <a:schemeClr val="tx1"/>
                </a:solidFill>
                <a:ea typeface="宋体" pitchFamily="2" charset="-122"/>
              </a:rPr>
              <a:t/>
            </a:r>
            <a:br>
              <a:rPr lang="en-US" b="1" dirty="0">
                <a:solidFill>
                  <a:schemeClr val="tx1"/>
                </a:solidFill>
                <a:ea typeface="宋体" pitchFamily="2" charset="-122"/>
              </a:rPr>
            </a:br>
            <a:r>
              <a:rPr lang="en-US" b="1" dirty="0">
                <a:solidFill>
                  <a:schemeClr val="tx1"/>
                </a:solidFill>
                <a:ea typeface="宋体" pitchFamily="2" charset="-122"/>
              </a:rPr>
              <a:t> }</a:t>
            </a:r>
            <a:endParaRPr lang="zh-CN" altLang="en-US" b="1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</a:t>
            </a:r>
            <a:r>
              <a:rPr lang="zh-CN" altLang="en-US" smtClean="0"/>
              <a:t>处理流程</a:t>
            </a:r>
            <a:endParaRPr lang="zh-CN" altLang="en-US" dirty="0"/>
          </a:p>
        </p:txBody>
      </p:sp>
      <p:pic>
        <p:nvPicPr>
          <p:cNvPr id="4099" name="Picture 3" descr="D:\云平台\我的PPT\异常\图片\try、catch处理流程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1196752"/>
            <a:ext cx="7437789" cy="4896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</a:t>
            </a:r>
            <a:r>
              <a:rPr lang="zh-CN" altLang="en-US" smtClean="0"/>
              <a:t>处理流程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语句块中没有抛出任何异常</a:t>
            </a:r>
            <a:endParaRPr lang="en-US" altLang="zh-CN" smtClean="0"/>
          </a:p>
          <a:p>
            <a:pPr lvl="1"/>
            <a:r>
              <a:rPr lang="zh-CN" altLang="en-US" smtClean="0"/>
              <a:t>程序会跳过</a:t>
            </a:r>
            <a:r>
              <a:rPr lang="en-US" altLang="zh-CN" smtClean="0"/>
              <a:t>catch</a:t>
            </a:r>
            <a:r>
              <a:rPr lang="zh-CN" altLang="en-US" smtClean="0"/>
              <a:t>子句</a:t>
            </a:r>
            <a:endParaRPr lang="en-US" altLang="zh-CN" smtClean="0"/>
          </a:p>
          <a:p>
            <a:r>
              <a:rPr lang="en-US" altLang="zh-CN" smtClean="0"/>
              <a:t>try</a:t>
            </a:r>
            <a:r>
              <a:rPr lang="zh-CN" altLang="en-US" smtClean="0"/>
              <a:t>语句块中抛出了</a:t>
            </a:r>
            <a:r>
              <a:rPr lang="en-US" altLang="zh-CN" smtClean="0"/>
              <a:t>catch</a:t>
            </a:r>
            <a:r>
              <a:rPr lang="zh-CN" altLang="en-US" smtClean="0"/>
              <a:t>子句中说明的异常</a:t>
            </a:r>
            <a:endParaRPr lang="en-US" altLang="zh-CN" smtClean="0"/>
          </a:p>
          <a:p>
            <a:pPr lvl="1"/>
            <a:r>
              <a:rPr lang="zh-CN" altLang="en-US" smtClean="0"/>
              <a:t>程序跳过</a:t>
            </a:r>
            <a:r>
              <a:rPr lang="en-US" altLang="zh-CN" smtClean="0"/>
              <a:t>try</a:t>
            </a:r>
            <a:r>
              <a:rPr lang="zh-CN" altLang="en-US" smtClean="0"/>
              <a:t>语句块中的其余代码</a:t>
            </a:r>
            <a:endParaRPr lang="en-US" altLang="zh-CN" smtClean="0"/>
          </a:p>
          <a:p>
            <a:pPr lvl="1"/>
            <a:r>
              <a:rPr lang="zh-CN" altLang="en-US" smtClean="0"/>
              <a:t>程序执行</a:t>
            </a:r>
            <a:r>
              <a:rPr lang="en-US" altLang="zh-CN" smtClean="0"/>
              <a:t>catch</a:t>
            </a:r>
            <a:r>
              <a:rPr lang="zh-CN" altLang="en-US" smtClean="0"/>
              <a:t>子句中的异常处理代码</a:t>
            </a:r>
            <a:endParaRPr lang="zh-CN" altLang="en-US" dirty="0"/>
          </a:p>
        </p:txBody>
      </p:sp>
      <p:graphicFrame>
        <p:nvGraphicFramePr>
          <p:cNvPr id="5122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667824"/>
              </p:ext>
            </p:extLst>
          </p:nvPr>
        </p:nvGraphicFramePr>
        <p:xfrm>
          <a:off x="395536" y="3861048"/>
          <a:ext cx="2254250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Microsoft ClipArt Gallery" r:id="rId3" imgW="4714560" imgH="4806720" progId="">
                  <p:embed/>
                </p:oleObj>
              </mc:Choice>
              <mc:Fallback>
                <p:oleObj name="Microsoft ClipArt Gallery" r:id="rId3" imgW="4714560" imgH="4806720" progId="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861048"/>
                        <a:ext cx="2254250" cy="229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多重异常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一段代码可能会生成多个异常</a:t>
            </a:r>
            <a:endParaRPr lang="en-US" altLang="zh-CN" smtClean="0"/>
          </a:p>
          <a:p>
            <a:r>
              <a:rPr lang="zh-CN" altLang="en-US" smtClean="0"/>
              <a:t>当引发异常时，会按顺序来查看每个 </a:t>
            </a:r>
            <a:r>
              <a:rPr lang="en-US" smtClean="0"/>
              <a:t>catch </a:t>
            </a:r>
            <a:r>
              <a:rPr lang="zh-CN" altLang="en-US" smtClean="0"/>
              <a:t>语句，并执行第一个类型与异常类型匹配的语句</a:t>
            </a:r>
            <a:endParaRPr lang="en-US" altLang="zh-CN" smtClean="0"/>
          </a:p>
          <a:p>
            <a:r>
              <a:rPr lang="zh-CN" altLang="en-US" smtClean="0"/>
              <a:t>执行其中的一条 </a:t>
            </a:r>
            <a:r>
              <a:rPr lang="en-US" smtClean="0"/>
              <a:t>catch </a:t>
            </a:r>
            <a:r>
              <a:rPr lang="zh-CN" altLang="en-US" smtClean="0"/>
              <a:t>语句之后，其他的 </a:t>
            </a:r>
            <a:r>
              <a:rPr lang="en-US" smtClean="0"/>
              <a:t>catch </a:t>
            </a:r>
            <a:r>
              <a:rPr lang="zh-CN" altLang="en-US" smtClean="0"/>
              <a:t>语句将被忽略</a:t>
            </a:r>
            <a:endParaRPr lang="en-US" altLang="zh-CN" smtClean="0"/>
          </a:p>
          <a:p>
            <a:r>
              <a:rPr lang="zh-CN" altLang="en-US" smtClean="0"/>
              <a:t>使用多重 </a:t>
            </a:r>
            <a:r>
              <a:rPr lang="en-US" smtClean="0"/>
              <a:t>catch </a:t>
            </a:r>
            <a:r>
              <a:rPr lang="zh-CN" altLang="en-US" smtClean="0"/>
              <a:t>语句时，异常子类一定要位于异常父类之前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91680" y="4149079"/>
            <a:ext cx="6008688" cy="2233613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>
                <a:ea typeface="宋体" pitchFamily="2" charset="-122"/>
              </a:rPr>
              <a:t>try{</a:t>
            </a:r>
          </a:p>
          <a:p>
            <a:r>
              <a:rPr lang="en-US">
                <a:ea typeface="宋体" pitchFamily="2" charset="-122"/>
              </a:rPr>
              <a:t>  …….</a:t>
            </a:r>
          </a:p>
          <a:p>
            <a:r>
              <a:rPr lang="en-US">
                <a:ea typeface="宋体" pitchFamily="2" charset="-122"/>
              </a:rPr>
              <a:t>} catch(ArrayIndexOutOfBoundsException e) {</a:t>
            </a:r>
          </a:p>
          <a:p>
            <a:r>
              <a:rPr lang="en-US">
                <a:ea typeface="宋体" pitchFamily="2" charset="-122"/>
              </a:rPr>
              <a:t>  ……</a:t>
            </a:r>
          </a:p>
          <a:p>
            <a:r>
              <a:rPr lang="en-US">
                <a:ea typeface="宋体" pitchFamily="2" charset="-122"/>
              </a:rPr>
              <a:t>} catch(Exception e) {</a:t>
            </a:r>
          </a:p>
          <a:p>
            <a:r>
              <a:rPr lang="en-US">
                <a:ea typeface="宋体" pitchFamily="2" charset="-122"/>
              </a:rPr>
              <a:t>  ……</a:t>
            </a:r>
          </a:p>
          <a:p>
            <a:r>
              <a:rPr lang="en-US"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</a:t>
            </a:r>
            <a:r>
              <a:rPr lang="zh-CN" altLang="en-US" smtClean="0"/>
              <a:t>使用注意事项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语句块只能有一个，而</a:t>
            </a:r>
            <a:r>
              <a:rPr lang="en-US" altLang="zh-CN" smtClean="0"/>
              <a:t>catch</a:t>
            </a:r>
            <a:r>
              <a:rPr lang="zh-CN" altLang="en-US" smtClean="0"/>
              <a:t>语句块可以有任意多个</a:t>
            </a:r>
            <a:endParaRPr lang="en-US" altLang="zh-CN" smtClean="0"/>
          </a:p>
          <a:p>
            <a:r>
              <a:rPr lang="en-US" altLang="zh-CN" smtClean="0"/>
              <a:t>catch</a:t>
            </a:r>
            <a:r>
              <a:rPr lang="zh-CN" altLang="en-US" smtClean="0"/>
              <a:t>语句块紧跟在</a:t>
            </a:r>
            <a:r>
              <a:rPr lang="en-US" altLang="zh-CN" smtClean="0"/>
              <a:t>try</a:t>
            </a:r>
            <a:r>
              <a:rPr lang="zh-CN" altLang="en-US" smtClean="0"/>
              <a:t>语句块之后</a:t>
            </a:r>
            <a:endParaRPr lang="en-US" altLang="zh-CN" smtClean="0"/>
          </a:p>
          <a:p>
            <a:r>
              <a:rPr lang="zh-CN" altLang="en-US" smtClean="0"/>
              <a:t>建议对捕获的异常做适当的处理，而不仅仅是打印异常信息</a:t>
            </a:r>
            <a:endParaRPr lang="zh-CN" altLang="en-US" dirty="0"/>
          </a:p>
        </p:txBody>
      </p:sp>
      <p:pic>
        <p:nvPicPr>
          <p:cNvPr id="9" name="Picture 3" descr="PE01561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3622" y="4941168"/>
            <a:ext cx="2736850" cy="181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finally</a:t>
            </a:r>
            <a:r>
              <a:rPr lang="zh-CN" altLang="en-US" smtClean="0"/>
              <a:t>语句块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finally</a:t>
            </a:r>
            <a:r>
              <a:rPr lang="zh-CN" altLang="en-US" smtClean="0"/>
              <a:t>语句定义一个总是被执行的代码块，而不考虑是否出现异常</a:t>
            </a:r>
            <a:endParaRPr lang="en-US" altLang="zh-CN" smtClean="0"/>
          </a:p>
          <a:p>
            <a:pPr lvl="1"/>
            <a:r>
              <a:rPr lang="zh-CN" altLang="en-US" smtClean="0"/>
              <a:t>无论</a:t>
            </a:r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</a:t>
            </a:r>
            <a:r>
              <a:rPr lang="zh-CN" altLang="en-US" smtClean="0"/>
              <a:t>是否执行，</a:t>
            </a:r>
            <a:r>
              <a:rPr lang="en-US" altLang="zh-CN" smtClean="0"/>
              <a:t>finally</a:t>
            </a:r>
            <a:r>
              <a:rPr lang="zh-CN" altLang="en-US" smtClean="0"/>
              <a:t>必定执行</a:t>
            </a:r>
            <a:endParaRPr lang="en-US" altLang="zh-CN" smtClean="0"/>
          </a:p>
          <a:p>
            <a:r>
              <a:rPr lang="zh-CN" altLang="en-US" smtClean="0"/>
              <a:t>不执行</a:t>
            </a:r>
            <a:r>
              <a:rPr lang="en-US" altLang="zh-CN" smtClean="0"/>
              <a:t>finally</a:t>
            </a:r>
            <a:r>
              <a:rPr lang="zh-CN" altLang="en-US" smtClean="0"/>
              <a:t>语句块的特殊情况</a:t>
            </a:r>
            <a:endParaRPr lang="en-US" altLang="zh-CN" smtClean="0"/>
          </a:p>
          <a:p>
            <a:pPr lvl="1"/>
            <a:r>
              <a:rPr lang="zh-CN" altLang="en-US" smtClean="0"/>
              <a:t>在执行</a:t>
            </a:r>
            <a:r>
              <a:rPr lang="en-US" altLang="zh-CN" smtClean="0"/>
              <a:t>finally</a:t>
            </a:r>
            <a:r>
              <a:rPr lang="zh-CN" altLang="en-US" smtClean="0"/>
              <a:t>之前首先执行了“</a:t>
            </a:r>
            <a:r>
              <a:rPr lang="en-US" altLang="zh-CN" smtClean="0"/>
              <a:t>System.exit(0);</a:t>
            </a:r>
            <a:r>
              <a:rPr lang="zh-CN" altLang="en-US" smtClean="0"/>
              <a:t>”</a:t>
            </a:r>
            <a:endParaRPr lang="en-US" altLang="zh-CN" smtClean="0"/>
          </a:p>
          <a:p>
            <a:r>
              <a:rPr lang="en-US" altLang="zh-CN" smtClean="0"/>
              <a:t>finally</a:t>
            </a:r>
            <a:r>
              <a:rPr lang="zh-CN" altLang="en-US" smtClean="0"/>
              <a:t>语句块典型应用</a:t>
            </a:r>
            <a:endParaRPr lang="en-US" altLang="zh-CN" smtClean="0"/>
          </a:p>
          <a:p>
            <a:pPr lvl="1"/>
            <a:r>
              <a:rPr lang="zh-CN" altLang="en-US" smtClean="0"/>
              <a:t>回收资源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finally</a:t>
            </a:r>
            <a:r>
              <a:rPr lang="zh-CN" altLang="en-US" smtClean="0"/>
              <a:t>语句块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语法结构</a:t>
            </a:r>
            <a:endParaRPr lang="en-US" altLang="zh-CN" dirty="0" smtClean="0"/>
          </a:p>
          <a:p>
            <a:r>
              <a:rPr lang="en-US" altLang="zh-CN" dirty="0" smtClean="0"/>
              <a:t>	try{</a:t>
            </a:r>
          </a:p>
          <a:p>
            <a:r>
              <a:rPr lang="en-US" altLang="zh-CN" dirty="0" smtClean="0"/>
              <a:t>		……</a:t>
            </a:r>
          </a:p>
          <a:p>
            <a:r>
              <a:rPr lang="en-US" altLang="zh-CN" dirty="0" smtClean="0"/>
              <a:t>	}catch(Exception e){</a:t>
            </a:r>
          </a:p>
          <a:p>
            <a:r>
              <a:rPr lang="en-US" altLang="zh-CN" dirty="0" smtClean="0"/>
              <a:t>		……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……</a:t>
            </a:r>
          </a:p>
          <a:p>
            <a:r>
              <a:rPr lang="en-US" altLang="zh-CN" dirty="0" smtClean="0"/>
              <a:t>	finally{</a:t>
            </a:r>
          </a:p>
          <a:p>
            <a:r>
              <a:rPr lang="en-US" altLang="zh-CN" dirty="0" smtClean="0"/>
              <a:t>		//</a:t>
            </a:r>
            <a:r>
              <a:rPr lang="zh-CN" altLang="en-US" dirty="0" smtClean="0"/>
              <a:t>资源回收</a:t>
            </a:r>
            <a:endParaRPr lang="en-US" altLang="zh-CN" dirty="0" smtClean="0"/>
          </a:p>
          <a:p>
            <a:r>
              <a:rPr lang="en-US" altLang="zh-CN" dirty="0" smtClean="0"/>
              <a:t>	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ExceptionFinallyDemo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584" y="1556792"/>
            <a:ext cx="7272808" cy="530120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marL="342900" indent="-342900" eaLnBrk="0" hangingPunct="0">
              <a:buFont typeface="Arial" charset="0"/>
            </a:pPr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("return value of test(): " + test(10,5));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("return value of test(): " + test(10,0));</a:t>
            </a:r>
          </a:p>
          <a:p>
            <a:pPr marL="342900" indent="-342900" eaLnBrk="0" hangingPunct="0">
              <a:buFont typeface="Arial" charset="0"/>
            </a:pPr>
            <a:r>
              <a:rPr lang="zh-CN" altLang="en-US" dirty="0"/>
              <a:t> </a:t>
            </a:r>
            <a:r>
              <a:rPr lang="en-US" altLang="zh-CN" dirty="0"/>
              <a:t>}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public static </a:t>
            </a:r>
            <a:r>
              <a:rPr lang="en-US" altLang="zh-CN" dirty="0" err="1"/>
              <a:t>int</a:t>
            </a:r>
            <a:r>
              <a:rPr lang="en-US" altLang="zh-CN" dirty="0"/>
              <a:t> test(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("the previous statement of try block");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try 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      </a:t>
            </a:r>
            <a:r>
              <a:rPr lang="en-US" altLang="zh-CN" dirty="0" err="1"/>
              <a:t>i</a:t>
            </a:r>
            <a:r>
              <a:rPr lang="en-US" altLang="zh-CN" dirty="0"/>
              <a:t> = a / b;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("try block");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}catch(Exception e){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发生异常，请处理该异常！</a:t>
            </a:r>
            <a:r>
              <a:rPr lang="en-US" altLang="zh-CN" dirty="0"/>
              <a:t>");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}finally {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("finally block,</a:t>
            </a:r>
            <a:r>
              <a:rPr lang="zh-CN" altLang="en-US" dirty="0"/>
              <a:t>系统资源被释放！</a:t>
            </a:r>
            <a:r>
              <a:rPr lang="en-US" altLang="zh-CN" dirty="0"/>
              <a:t>"); </a:t>
            </a:r>
          </a:p>
          <a:p>
            <a:pPr marL="342900" indent="-342900" eaLnBrk="0" hangingPunct="0">
              <a:buFont typeface="Arial" charset="0"/>
            </a:pPr>
            <a:r>
              <a:rPr lang="zh-CN" altLang="en-US" dirty="0"/>
              <a:t>      </a:t>
            </a:r>
            <a:r>
              <a:rPr lang="en-US" altLang="zh-CN" dirty="0"/>
              <a:t>}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return 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异常概述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异常处理机制</a:t>
            </a:r>
            <a:endParaRPr lang="en-US" altLang="zh-CN" dirty="0" smtClean="0"/>
          </a:p>
          <a:p>
            <a:r>
              <a:rPr lang="zh-CN" altLang="en-US" dirty="0" smtClean="0"/>
              <a:t>自定义异常</a:t>
            </a:r>
            <a:endParaRPr lang="en-US" altLang="zh-CN" dirty="0" smtClean="0"/>
          </a:p>
          <a:p>
            <a:r>
              <a:rPr lang="zh-CN" altLang="en-US" dirty="0" smtClean="0"/>
              <a:t>断言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try-catch-finally</a:t>
            </a:r>
            <a:r>
              <a:rPr lang="zh-CN" altLang="en-US" smtClean="0"/>
              <a:t>使用注意事项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通常结合使用，需要注意以下事项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 </a:t>
            </a:r>
            <a:r>
              <a:rPr lang="en-US" altLang="zh-CN" dirty="0" smtClean="0"/>
              <a:t>catch </a:t>
            </a:r>
            <a:r>
              <a:rPr lang="zh-CN" altLang="en-US" dirty="0" smtClean="0"/>
              <a:t>时 </a:t>
            </a:r>
            <a:r>
              <a:rPr lang="en-US" altLang="zh-CN" dirty="0" smtClean="0"/>
              <a:t>finally </a:t>
            </a:r>
            <a:r>
              <a:rPr lang="zh-CN" altLang="en-US" dirty="0" smtClean="0"/>
              <a:t>必须紧跟 </a:t>
            </a:r>
            <a:r>
              <a:rPr lang="en-US" altLang="zh-CN" dirty="0" smtClean="0"/>
              <a:t>try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catch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finally </a:t>
            </a:r>
            <a:r>
              <a:rPr lang="zh-CN" altLang="en-US" dirty="0" smtClean="0"/>
              <a:t>不能同时省略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catch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finally </a:t>
            </a:r>
            <a:r>
              <a:rPr lang="zh-CN" altLang="en-US" dirty="0" smtClean="0"/>
              <a:t>语句块之间不能插入任何代码（注释除外）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59632" y="2060848"/>
            <a:ext cx="5562600" cy="280831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try{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//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受监视的代码块</a:t>
            </a:r>
            <a:endParaRPr 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这里是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”);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 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finally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语句块</a:t>
            </a:r>
            <a:endParaRPr 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finally {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无论是否异常总会执行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”);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判断除数为</a:t>
            </a:r>
            <a:r>
              <a:rPr lang="en-US" altLang="zh-CN" smtClean="0"/>
              <a:t>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分支结构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异常处理</a:t>
            </a:r>
            <a:r>
              <a:rPr lang="en-US" altLang="zh-CN" smtClean="0"/>
              <a:t>(DivisionZeroExceptionDemo)</a:t>
            </a:r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11760" y="1124744"/>
            <a:ext cx="5976664" cy="259228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marL="342900" indent="-342900" eaLnBrk="0" hangingPunct="0">
              <a:buFont typeface="Arial" charset="0"/>
            </a:pPr>
            <a:r>
              <a:rPr lang="en-US" altLang="zh-CN" dirty="0" err="1"/>
              <a:t>int</a:t>
            </a:r>
            <a:r>
              <a:rPr lang="en-US" altLang="zh-CN" dirty="0"/>
              <a:t> division(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if</a:t>
            </a:r>
            <a:r>
              <a:rPr lang="en-US" dirty="0"/>
              <a:t>(b == 0){</a:t>
            </a:r>
          </a:p>
          <a:p>
            <a:pPr lvl="1"/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(“ERROR: </a:t>
            </a:r>
            <a:r>
              <a:rPr lang="zh-CN" altLang="en-US" dirty="0"/>
              <a:t>除数为</a:t>
            </a:r>
            <a:r>
              <a:rPr lang="en-US" altLang="zh-CN" dirty="0"/>
              <a:t>0</a:t>
            </a:r>
            <a:r>
              <a:rPr lang="en-US" dirty="0"/>
              <a:t>”);</a:t>
            </a:r>
          </a:p>
          <a:p>
            <a:pPr lvl="1"/>
            <a:r>
              <a:rPr lang="en-US" dirty="0"/>
              <a:t>      }</a:t>
            </a:r>
            <a:r>
              <a:rPr lang="en-US" altLang="zh-CN" dirty="0"/>
              <a:t>else</a:t>
            </a:r>
            <a:r>
              <a:rPr lang="en-US" dirty="0"/>
              <a:t>{</a:t>
            </a:r>
          </a:p>
          <a:p>
            <a:pPr lvl="1"/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(“</a:t>
            </a:r>
            <a:r>
              <a:rPr lang="en-US" altLang="zh-CN" dirty="0"/>
              <a:t>result: </a:t>
            </a:r>
            <a:r>
              <a:rPr lang="en-US" dirty="0"/>
              <a:t>”+</a:t>
            </a:r>
            <a:r>
              <a:rPr lang="en-US" altLang="zh-CN" dirty="0"/>
              <a:t> a/b</a:t>
            </a:r>
            <a:r>
              <a:rPr lang="en-US" dirty="0"/>
              <a:t>);</a:t>
            </a:r>
          </a:p>
          <a:p>
            <a:pPr lvl="1"/>
            <a:r>
              <a:rPr lang="zh-CN" altLang="en-US" dirty="0"/>
              <a:t> </a:t>
            </a:r>
            <a:r>
              <a:rPr lang="en-US" dirty="0"/>
              <a:t>}    </a:t>
            </a:r>
          </a:p>
          <a:p>
            <a:pPr marL="342900" indent="-342900" eaLnBrk="0" hangingPunct="0">
              <a:buFont typeface="Arial" charset="0"/>
            </a:pPr>
            <a:r>
              <a:rPr lang="en-US" dirty="0"/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95736" y="4335625"/>
            <a:ext cx="5562600" cy="223224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marL="342900" indent="-342900" eaLnBrk="0" hangingPunct="0">
              <a:buFont typeface="Arial" charset="0"/>
            </a:pPr>
            <a:r>
              <a:rPr lang="en-US" altLang="zh-CN" dirty="0"/>
              <a:t>void division(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try{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	</a:t>
            </a:r>
            <a:r>
              <a:rPr lang="en-US" altLang="zh-CN" dirty="0" err="1"/>
              <a:t>System.out.print</a:t>
            </a:r>
            <a:r>
              <a:rPr lang="en-US" altLang="zh-CN" dirty="0"/>
              <a:t>(a/b);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}catch(</a:t>
            </a:r>
            <a:r>
              <a:rPr lang="en-US" altLang="zh-CN" dirty="0" err="1"/>
              <a:t>ArithmeticException</a:t>
            </a:r>
            <a:r>
              <a:rPr lang="en-US" altLang="zh-CN" dirty="0"/>
              <a:t> e){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	</a:t>
            </a:r>
            <a:r>
              <a:rPr lang="en-US" altLang="zh-CN" dirty="0" err="1"/>
              <a:t>System.out.print</a:t>
            </a:r>
            <a:r>
              <a:rPr lang="en-US" altLang="zh-CN" dirty="0"/>
              <a:t>("ERROR</a:t>
            </a:r>
            <a:r>
              <a:rPr lang="zh-CN" altLang="en-US" dirty="0"/>
              <a:t>：除数为</a:t>
            </a:r>
            <a:r>
              <a:rPr lang="en-US" altLang="zh-CN" dirty="0"/>
              <a:t>0</a:t>
            </a:r>
            <a:r>
              <a:rPr lang="zh-CN" altLang="en-US" dirty="0"/>
              <a:t>！</a:t>
            </a:r>
            <a:r>
              <a:rPr lang="en-US" altLang="zh-CN" dirty="0"/>
              <a:t>");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      }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采用异常类表示异常</a:t>
            </a:r>
            <a:endParaRPr lang="en-US" altLang="zh-CN" smtClean="0"/>
          </a:p>
          <a:p>
            <a:pPr lvl="1"/>
            <a:r>
              <a:rPr lang="zh-CN" altLang="en-US" smtClean="0"/>
              <a:t>把异常情况表示成异常类，可以充分发挥类的可扩展和可重用的优势</a:t>
            </a:r>
            <a:endParaRPr lang="en-US" altLang="zh-CN" smtClean="0"/>
          </a:p>
          <a:p>
            <a:r>
              <a:rPr lang="zh-CN" altLang="en-US" smtClean="0"/>
              <a:t>异常流程的代码和正常流程的代码分离，提高了程序的可读性，简化了程序的结构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可以灵活的处理异常，如果当前方法有能力处理异常，就捕获并处理它，否则只需抛出异常，交由方法调用者来处理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异常处理机制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对于异常</a:t>
            </a:r>
            <a:r>
              <a:rPr lang="en-US" altLang="zh-CN" dirty="0"/>
              <a:t>Java</a:t>
            </a:r>
            <a:r>
              <a:rPr lang="zh-CN" altLang="en-US" dirty="0"/>
              <a:t>中提供了两种常见的方式：</a:t>
            </a:r>
            <a:endParaRPr lang="en-US" altLang="zh-CN" dirty="0"/>
          </a:p>
          <a:p>
            <a:pPr lvl="1"/>
            <a:r>
              <a:rPr lang="zh-CN" altLang="en-US" dirty="0"/>
              <a:t>捕获异常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抛出异常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043608" y="1340768"/>
            <a:ext cx="6696744" cy="384720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charset="0"/>
            </a:lvl1pPr>
          </a:lstStyle>
          <a:p>
            <a:r>
              <a:rPr lang="en-US" dirty="0"/>
              <a:t>void </a:t>
            </a:r>
            <a:r>
              <a:rPr lang="en-US" dirty="0" err="1"/>
              <a:t>doA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a) throws </a:t>
            </a:r>
            <a:r>
              <a:rPr lang="en-US" dirty="0" smtClean="0"/>
              <a:t>Exception1,Exception3{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try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              ......</a:t>
            </a:r>
          </a:p>
          <a:p>
            <a:r>
              <a:rPr lang="en-US" dirty="0"/>
              <a:t>      }catch(Exception1 e){</a:t>
            </a:r>
            <a:br>
              <a:rPr lang="en-US" dirty="0"/>
            </a:br>
            <a:r>
              <a:rPr lang="en-US" dirty="0"/>
              <a:t>            throw e</a:t>
            </a:r>
            <a:r>
              <a:rPr lang="zh-CN" altLang="en-US" dirty="0"/>
              <a:t>；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r>
              <a:rPr lang="en-US" dirty="0" smtClean="0"/>
              <a:t>}</a:t>
            </a:r>
            <a:r>
              <a:rPr lang="en-US" dirty="0"/>
              <a:t>catch(Exception2 e){</a:t>
            </a:r>
            <a:br>
              <a:rPr lang="en-US" dirty="0"/>
            </a:br>
            <a:r>
              <a:rPr lang="en-US" dirty="0"/>
              <a:t>            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zh-CN" altLang="en-US" dirty="0"/>
              <a:t>出错了！</a:t>
            </a:r>
            <a:r>
              <a:rPr lang="en-US" altLang="zh-CN" dirty="0"/>
              <a:t>");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 smtClean="0"/>
              <a:t>}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dirty="0" smtClean="0"/>
              <a:t>if(a</a:t>
            </a:r>
            <a:r>
              <a:rPr lang="en-US" dirty="0"/>
              <a:t>!=b)</a:t>
            </a:r>
            <a:r>
              <a:rPr lang="en-US" altLang="zh-CN" dirty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   throw new  Exception3("</a:t>
            </a:r>
            <a:r>
              <a:rPr lang="zh-CN" altLang="en-US" dirty="0"/>
              <a:t>自定义异常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抛出异常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一个方法不处理它产生的异常</a:t>
            </a:r>
            <a:r>
              <a:rPr lang="en-US" dirty="0" smtClean="0"/>
              <a:t>,</a:t>
            </a:r>
            <a:r>
              <a:rPr lang="zh-CN" altLang="en-US" dirty="0" smtClean="0"/>
              <a:t>而是沿着调用层次向上传递，由调用它的方法来处理这些异常，</a:t>
            </a:r>
            <a:r>
              <a:rPr lang="zh-CN" altLang="en-US" dirty="0"/>
              <a:t>叫抛出异常</a:t>
            </a:r>
            <a:endParaRPr lang="en-US" altLang="zh-CN" dirty="0" smtClean="0"/>
          </a:p>
          <a:p>
            <a:r>
              <a:rPr lang="zh-CN" altLang="en-US" dirty="0" smtClean="0"/>
              <a:t>声明异常使用</a:t>
            </a:r>
            <a:r>
              <a:rPr lang="en-US" dirty="0" smtClean="0"/>
              <a:t>throws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throws</a:t>
            </a:r>
            <a:r>
              <a:rPr lang="zh-CN" altLang="en-US" dirty="0" smtClean="0"/>
              <a:t>是方法可能抛出异常的声明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用在声明方法时，表示该方法可能要抛出异常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[(</a:t>
            </a:r>
            <a:r>
              <a:rPr lang="zh-CN" altLang="en-US" dirty="0" smtClean="0"/>
              <a:t>修饰符</a:t>
            </a:r>
            <a:r>
              <a:rPr lang="en-US" altLang="zh-CN" dirty="0" smtClean="0"/>
              <a:t>)](</a:t>
            </a:r>
            <a:r>
              <a:rPr lang="zh-CN" altLang="en-US" dirty="0" smtClean="0"/>
              <a:t>返回值类型</a:t>
            </a:r>
            <a:r>
              <a:rPr lang="en-US" altLang="zh-CN" dirty="0" smtClean="0"/>
              <a:t>)(</a:t>
            </a:r>
            <a:r>
              <a:rPr lang="zh-CN" altLang="en-US" dirty="0" smtClean="0"/>
              <a:t>方法名</a:t>
            </a:r>
            <a:r>
              <a:rPr lang="en-US" altLang="zh-CN" dirty="0" smtClean="0"/>
              <a:t>)([</a:t>
            </a:r>
            <a:r>
              <a:rPr lang="zh-CN" altLang="en-US" dirty="0" smtClean="0"/>
              <a:t>参数列表</a:t>
            </a:r>
            <a:r>
              <a:rPr lang="en-US" altLang="zh-CN" dirty="0" smtClean="0"/>
              <a:t>])[</a:t>
            </a:r>
            <a:r>
              <a:rPr lang="en-US" dirty="0" smtClean="0"/>
              <a:t>throws(</a:t>
            </a:r>
            <a:r>
              <a:rPr lang="zh-CN" altLang="en-US" dirty="0" smtClean="0"/>
              <a:t>异常类</a:t>
            </a:r>
            <a:r>
              <a:rPr lang="en-US" altLang="zh-CN" dirty="0" smtClean="0"/>
              <a:t>)]{......}</a:t>
            </a:r>
          </a:p>
          <a:p>
            <a:pPr lvl="1"/>
            <a:r>
              <a:rPr lang="zh-CN" altLang="en-US" dirty="0" smtClean="0"/>
              <a:t>例如：</a:t>
            </a:r>
            <a:r>
              <a:rPr lang="en-US" dirty="0" smtClean="0"/>
              <a:t>public void </a:t>
            </a:r>
            <a:r>
              <a:rPr lang="en-US" dirty="0" err="1" smtClean="0"/>
              <a:t>doA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a) throws </a:t>
            </a:r>
            <a:r>
              <a:rPr lang="en-US" dirty="0" smtClean="0"/>
              <a:t>Exception1,Exception3</a:t>
            </a:r>
            <a:r>
              <a:rPr lang="en-US" dirty="0" smtClean="0"/>
              <a:t>{......}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抛出异常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1188" y="1966913"/>
            <a:ext cx="8382000" cy="3333750"/>
            <a:chOff x="0" y="0"/>
            <a:chExt cx="5280" cy="2100"/>
          </a:xfrm>
        </p:grpSpPr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0" y="96"/>
              <a:ext cx="959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Method1</a:t>
              </a:r>
            </a:p>
            <a:p>
              <a:pPr algn="just"/>
              <a:endParaRPr lang="en-US"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1458" y="101"/>
              <a:ext cx="894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Method2</a:t>
              </a:r>
              <a:endParaRPr lang="en-US" sz="15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/>
              <a:endParaRPr lang="en-US" sz="1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2809" y="84"/>
              <a:ext cx="935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Method3</a:t>
              </a:r>
            </a:p>
            <a:p>
              <a:pPr algn="just"/>
              <a:endParaRPr lang="en-US" sz="1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4160" y="118"/>
              <a:ext cx="928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Read-file</a:t>
              </a:r>
            </a:p>
            <a:p>
              <a:pPr algn="just"/>
              <a:endParaRPr lang="en-US" sz="1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061" y="422"/>
              <a:ext cx="354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 flipV="1">
              <a:off x="2326" y="405"/>
              <a:ext cx="440" cy="17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3678" y="422"/>
              <a:ext cx="471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1008" y="0"/>
              <a:ext cx="41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call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2359" y="0"/>
              <a:ext cx="425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call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3721" y="34"/>
              <a:ext cx="455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call</a:t>
              </a:r>
            </a:p>
          </p:txBody>
        </p:sp>
        <p:sp>
          <p:nvSpPr>
            <p:cNvPr id="13327" name="Oval 16"/>
            <p:cNvSpPr>
              <a:spLocks noChangeArrowheads="1"/>
            </p:cNvSpPr>
            <p:nvPr/>
          </p:nvSpPr>
          <p:spPr bwMode="auto">
            <a:xfrm>
              <a:off x="0" y="1392"/>
              <a:ext cx="1344" cy="708"/>
            </a:xfrm>
            <a:prstGeom prst="ellipse">
              <a:avLst/>
            </a:prstGeom>
            <a:solidFill>
              <a:srgbClr val="33CCCC"/>
            </a:solidFill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28" name="Text Box 17"/>
            <p:cNvSpPr txBox="1">
              <a:spLocks noChangeArrowheads="1"/>
            </p:cNvSpPr>
            <p:nvPr/>
          </p:nvSpPr>
          <p:spPr bwMode="auto">
            <a:xfrm>
              <a:off x="144" y="1584"/>
              <a:ext cx="1072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Try  catch </a:t>
              </a:r>
            </a:p>
            <a:p>
              <a:pPr algn="just"/>
              <a:endParaRPr lang="en-US"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29" name="Line 18"/>
            <p:cNvSpPr>
              <a:spLocks noChangeShapeType="1"/>
            </p:cNvSpPr>
            <p:nvPr/>
          </p:nvSpPr>
          <p:spPr bwMode="auto">
            <a:xfrm flipH="1">
              <a:off x="0" y="675"/>
              <a:ext cx="386" cy="1005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792" y="1200"/>
              <a:ext cx="1440" cy="726"/>
              <a:chOff x="0" y="0"/>
              <a:chExt cx="1440" cy="726"/>
            </a:xfrm>
          </p:grpSpPr>
          <p:sp>
            <p:nvSpPr>
              <p:cNvPr id="13331" name="Oval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" cy="726"/>
              </a:xfrm>
              <a:prstGeom prst="ellipse">
                <a:avLst/>
              </a:prstGeom>
              <a:solidFill>
                <a:srgbClr val="33CCCC"/>
              </a:solidFill>
              <a:ln w="38100" cmpd="sng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332" name="Text Box 21"/>
              <p:cNvSpPr txBox="1">
                <a:spLocks noChangeArrowheads="1"/>
              </p:cNvSpPr>
              <p:nvPr/>
            </p:nvSpPr>
            <p:spPr bwMode="auto">
              <a:xfrm>
                <a:off x="169" y="135"/>
                <a:ext cx="1050" cy="45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产生异常 </a:t>
                </a:r>
                <a:endParaRPr lang="zh-CN" altLang="en-US"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3333" name="Line 22"/>
            <p:cNvSpPr>
              <a:spLocks noChangeShapeType="1"/>
            </p:cNvSpPr>
            <p:nvPr/>
          </p:nvSpPr>
          <p:spPr bwMode="auto">
            <a:xfrm>
              <a:off x="4450" y="725"/>
              <a:ext cx="0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23"/>
            <p:cNvSpPr>
              <a:spLocks noChangeShapeType="1"/>
            </p:cNvSpPr>
            <p:nvPr/>
          </p:nvSpPr>
          <p:spPr bwMode="auto">
            <a:xfrm>
              <a:off x="4752" y="720"/>
              <a:ext cx="528" cy="864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Text Box 24"/>
            <p:cNvSpPr txBox="1">
              <a:spLocks noChangeArrowheads="1"/>
            </p:cNvSpPr>
            <p:nvPr/>
          </p:nvSpPr>
          <p:spPr bwMode="auto">
            <a:xfrm>
              <a:off x="3456" y="864"/>
              <a:ext cx="76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throws</a:t>
              </a:r>
              <a:endParaRPr lang="en-US"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36" name="Text Box 25"/>
            <p:cNvSpPr txBox="1">
              <a:spLocks noChangeArrowheads="1"/>
            </p:cNvSpPr>
            <p:nvPr/>
          </p:nvSpPr>
          <p:spPr bwMode="auto">
            <a:xfrm>
              <a:off x="2208" y="816"/>
              <a:ext cx="73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throws</a:t>
              </a:r>
              <a:endParaRPr lang="en-US"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37" name="Freeform 26"/>
            <p:cNvSpPr>
              <a:spLocks/>
            </p:cNvSpPr>
            <p:nvPr/>
          </p:nvSpPr>
          <p:spPr bwMode="auto">
            <a:xfrm>
              <a:off x="1844" y="708"/>
              <a:ext cx="1255" cy="586"/>
            </a:xfrm>
            <a:custGeom>
              <a:avLst/>
              <a:gdLst>
                <a:gd name="T0" fmla="*/ 0 w 2340"/>
                <a:gd name="T1" fmla="*/ 0 h 1035"/>
                <a:gd name="T2" fmla="*/ 2340 w 2340"/>
                <a:gd name="T3" fmla="*/ 1035 h 1035"/>
              </a:gdLst>
              <a:ahLst/>
              <a:cxnLst>
                <a:cxn ang="0">
                  <a:pos x="2340" y="0"/>
                </a:cxn>
                <a:cxn ang="0">
                  <a:pos x="2250" y="135"/>
                </a:cxn>
                <a:cxn ang="0">
                  <a:pos x="2220" y="225"/>
                </a:cxn>
                <a:cxn ang="0">
                  <a:pos x="2130" y="360"/>
                </a:cxn>
                <a:cxn ang="0">
                  <a:pos x="2115" y="405"/>
                </a:cxn>
                <a:cxn ang="0">
                  <a:pos x="2040" y="495"/>
                </a:cxn>
                <a:cxn ang="0">
                  <a:pos x="1935" y="675"/>
                </a:cxn>
                <a:cxn ang="0">
                  <a:pos x="1605" y="915"/>
                </a:cxn>
                <a:cxn ang="0">
                  <a:pos x="1395" y="975"/>
                </a:cxn>
                <a:cxn ang="0">
                  <a:pos x="1125" y="1035"/>
                </a:cxn>
                <a:cxn ang="0">
                  <a:pos x="675" y="930"/>
                </a:cxn>
                <a:cxn ang="0">
                  <a:pos x="480" y="795"/>
                </a:cxn>
                <a:cxn ang="0">
                  <a:pos x="450" y="735"/>
                </a:cxn>
                <a:cxn ang="0">
                  <a:pos x="375" y="645"/>
                </a:cxn>
                <a:cxn ang="0">
                  <a:pos x="285" y="510"/>
                </a:cxn>
                <a:cxn ang="0">
                  <a:pos x="195" y="375"/>
                </a:cxn>
                <a:cxn ang="0">
                  <a:pos x="180" y="330"/>
                </a:cxn>
                <a:cxn ang="0">
                  <a:pos x="90" y="195"/>
                </a:cxn>
                <a:cxn ang="0">
                  <a:pos x="75" y="150"/>
                </a:cxn>
                <a:cxn ang="0">
                  <a:pos x="0" y="60"/>
                </a:cxn>
              </a:cxnLst>
              <a:rect l="T0" t="T1" r="T2" b="T3"/>
              <a:pathLst>
                <a:path w="2340" h="1035">
                  <a:moveTo>
                    <a:pt x="2340" y="0"/>
                  </a:moveTo>
                  <a:cubicBezTo>
                    <a:pt x="2310" y="45"/>
                    <a:pt x="2267" y="84"/>
                    <a:pt x="2250" y="135"/>
                  </a:cubicBezTo>
                  <a:cubicBezTo>
                    <a:pt x="2240" y="165"/>
                    <a:pt x="2238" y="199"/>
                    <a:pt x="2220" y="225"/>
                  </a:cubicBezTo>
                  <a:cubicBezTo>
                    <a:pt x="2190" y="270"/>
                    <a:pt x="2147" y="309"/>
                    <a:pt x="2130" y="360"/>
                  </a:cubicBezTo>
                  <a:cubicBezTo>
                    <a:pt x="2125" y="375"/>
                    <a:pt x="2124" y="392"/>
                    <a:pt x="2115" y="405"/>
                  </a:cubicBezTo>
                  <a:cubicBezTo>
                    <a:pt x="2049" y="505"/>
                    <a:pt x="2089" y="397"/>
                    <a:pt x="2040" y="495"/>
                  </a:cubicBezTo>
                  <a:cubicBezTo>
                    <a:pt x="2010" y="555"/>
                    <a:pt x="1984" y="626"/>
                    <a:pt x="1935" y="675"/>
                  </a:cubicBezTo>
                  <a:cubicBezTo>
                    <a:pt x="1840" y="770"/>
                    <a:pt x="1728" y="860"/>
                    <a:pt x="1605" y="915"/>
                  </a:cubicBezTo>
                  <a:cubicBezTo>
                    <a:pt x="1534" y="947"/>
                    <a:pt x="1468" y="955"/>
                    <a:pt x="1395" y="975"/>
                  </a:cubicBezTo>
                  <a:cubicBezTo>
                    <a:pt x="1264" y="1011"/>
                    <a:pt x="1269" y="1019"/>
                    <a:pt x="1125" y="1035"/>
                  </a:cubicBezTo>
                  <a:cubicBezTo>
                    <a:pt x="920" y="1020"/>
                    <a:pt x="845" y="1015"/>
                    <a:pt x="675" y="930"/>
                  </a:cubicBezTo>
                  <a:cubicBezTo>
                    <a:pt x="605" y="895"/>
                    <a:pt x="528" y="863"/>
                    <a:pt x="480" y="795"/>
                  </a:cubicBezTo>
                  <a:cubicBezTo>
                    <a:pt x="467" y="777"/>
                    <a:pt x="463" y="753"/>
                    <a:pt x="450" y="735"/>
                  </a:cubicBezTo>
                  <a:cubicBezTo>
                    <a:pt x="395" y="658"/>
                    <a:pt x="415" y="724"/>
                    <a:pt x="375" y="645"/>
                  </a:cubicBezTo>
                  <a:cubicBezTo>
                    <a:pt x="347" y="588"/>
                    <a:pt x="332" y="557"/>
                    <a:pt x="285" y="510"/>
                  </a:cubicBezTo>
                  <a:cubicBezTo>
                    <a:pt x="264" y="446"/>
                    <a:pt x="224" y="432"/>
                    <a:pt x="195" y="375"/>
                  </a:cubicBezTo>
                  <a:cubicBezTo>
                    <a:pt x="188" y="361"/>
                    <a:pt x="188" y="344"/>
                    <a:pt x="180" y="330"/>
                  </a:cubicBezTo>
                  <a:cubicBezTo>
                    <a:pt x="180" y="330"/>
                    <a:pt x="105" y="218"/>
                    <a:pt x="90" y="195"/>
                  </a:cubicBezTo>
                  <a:cubicBezTo>
                    <a:pt x="81" y="182"/>
                    <a:pt x="83" y="164"/>
                    <a:pt x="75" y="150"/>
                  </a:cubicBezTo>
                  <a:cubicBezTo>
                    <a:pt x="23" y="56"/>
                    <a:pt x="50" y="60"/>
                    <a:pt x="0" y="60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Text Box 27"/>
            <p:cNvSpPr txBox="1">
              <a:spLocks noChangeArrowheads="1"/>
            </p:cNvSpPr>
            <p:nvPr/>
          </p:nvSpPr>
          <p:spPr bwMode="auto">
            <a:xfrm>
              <a:off x="864" y="810"/>
              <a:ext cx="7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throws</a:t>
              </a:r>
              <a:endParaRPr lang="en-US" sz="15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39" name="Freeform 28"/>
            <p:cNvSpPr>
              <a:spLocks/>
            </p:cNvSpPr>
            <p:nvPr/>
          </p:nvSpPr>
          <p:spPr bwMode="auto">
            <a:xfrm>
              <a:off x="600" y="672"/>
              <a:ext cx="1276" cy="498"/>
            </a:xfrm>
            <a:custGeom>
              <a:avLst/>
              <a:gdLst>
                <a:gd name="T0" fmla="*/ 0 w 2490"/>
                <a:gd name="T1" fmla="*/ 0 h 570"/>
                <a:gd name="T2" fmla="*/ 2490 w 2490"/>
                <a:gd name="T3" fmla="*/ 570 h 570"/>
              </a:gdLst>
              <a:ahLst/>
              <a:cxnLst>
                <a:cxn ang="0">
                  <a:pos x="0" y="0"/>
                </a:cxn>
                <a:cxn ang="0">
                  <a:pos x="45" y="150"/>
                </a:cxn>
                <a:cxn ang="0">
                  <a:pos x="150" y="270"/>
                </a:cxn>
                <a:cxn ang="0">
                  <a:pos x="285" y="360"/>
                </a:cxn>
                <a:cxn ang="0">
                  <a:pos x="330" y="405"/>
                </a:cxn>
                <a:cxn ang="0">
                  <a:pos x="555" y="480"/>
                </a:cxn>
                <a:cxn ang="0">
                  <a:pos x="645" y="525"/>
                </a:cxn>
                <a:cxn ang="0">
                  <a:pos x="795" y="555"/>
                </a:cxn>
                <a:cxn ang="0">
                  <a:pos x="870" y="570"/>
                </a:cxn>
                <a:cxn ang="0">
                  <a:pos x="1350" y="540"/>
                </a:cxn>
                <a:cxn ang="0">
                  <a:pos x="1815" y="435"/>
                </a:cxn>
                <a:cxn ang="0">
                  <a:pos x="1995" y="405"/>
                </a:cxn>
                <a:cxn ang="0">
                  <a:pos x="2280" y="240"/>
                </a:cxn>
                <a:cxn ang="0">
                  <a:pos x="2460" y="90"/>
                </a:cxn>
                <a:cxn ang="0">
                  <a:pos x="2490" y="45"/>
                </a:cxn>
              </a:cxnLst>
              <a:rect l="T0" t="T1" r="T2" b="T3"/>
              <a:pathLst>
                <a:path w="2490" h="570">
                  <a:moveTo>
                    <a:pt x="0" y="0"/>
                  </a:moveTo>
                  <a:cubicBezTo>
                    <a:pt x="16" y="47"/>
                    <a:pt x="21" y="106"/>
                    <a:pt x="45" y="150"/>
                  </a:cubicBezTo>
                  <a:cubicBezTo>
                    <a:pt x="119" y="283"/>
                    <a:pt x="73" y="206"/>
                    <a:pt x="150" y="270"/>
                  </a:cubicBezTo>
                  <a:cubicBezTo>
                    <a:pt x="199" y="311"/>
                    <a:pt x="223" y="339"/>
                    <a:pt x="285" y="360"/>
                  </a:cubicBezTo>
                  <a:cubicBezTo>
                    <a:pt x="300" y="375"/>
                    <a:pt x="311" y="395"/>
                    <a:pt x="330" y="405"/>
                  </a:cubicBezTo>
                  <a:cubicBezTo>
                    <a:pt x="393" y="440"/>
                    <a:pt x="485" y="457"/>
                    <a:pt x="555" y="480"/>
                  </a:cubicBezTo>
                  <a:cubicBezTo>
                    <a:pt x="587" y="491"/>
                    <a:pt x="613" y="515"/>
                    <a:pt x="645" y="525"/>
                  </a:cubicBezTo>
                  <a:cubicBezTo>
                    <a:pt x="694" y="540"/>
                    <a:pt x="745" y="545"/>
                    <a:pt x="795" y="555"/>
                  </a:cubicBezTo>
                  <a:cubicBezTo>
                    <a:pt x="820" y="560"/>
                    <a:pt x="870" y="570"/>
                    <a:pt x="870" y="570"/>
                  </a:cubicBezTo>
                  <a:cubicBezTo>
                    <a:pt x="1071" y="561"/>
                    <a:pt x="1172" y="562"/>
                    <a:pt x="1350" y="540"/>
                  </a:cubicBezTo>
                  <a:cubicBezTo>
                    <a:pt x="1509" y="520"/>
                    <a:pt x="1659" y="463"/>
                    <a:pt x="1815" y="435"/>
                  </a:cubicBezTo>
                  <a:cubicBezTo>
                    <a:pt x="2073" y="388"/>
                    <a:pt x="1836" y="445"/>
                    <a:pt x="1995" y="405"/>
                  </a:cubicBezTo>
                  <a:cubicBezTo>
                    <a:pt x="2085" y="345"/>
                    <a:pt x="2202" y="318"/>
                    <a:pt x="2280" y="240"/>
                  </a:cubicBezTo>
                  <a:cubicBezTo>
                    <a:pt x="2334" y="186"/>
                    <a:pt x="2396" y="133"/>
                    <a:pt x="2460" y="90"/>
                  </a:cubicBezTo>
                  <a:cubicBezTo>
                    <a:pt x="2470" y="75"/>
                    <a:pt x="2490" y="45"/>
                    <a:pt x="2490" y="45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 type="triangle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Freeform 29"/>
            <p:cNvSpPr>
              <a:spLocks/>
            </p:cNvSpPr>
            <p:nvPr/>
          </p:nvSpPr>
          <p:spPr bwMode="auto">
            <a:xfrm>
              <a:off x="3195" y="675"/>
              <a:ext cx="1255" cy="585"/>
            </a:xfrm>
            <a:custGeom>
              <a:avLst/>
              <a:gdLst>
                <a:gd name="T0" fmla="*/ 0 w 2340"/>
                <a:gd name="T1" fmla="*/ 0 h 1035"/>
                <a:gd name="T2" fmla="*/ 2340 w 2340"/>
                <a:gd name="T3" fmla="*/ 1035 h 1035"/>
              </a:gdLst>
              <a:ahLst/>
              <a:cxnLst>
                <a:cxn ang="0">
                  <a:pos x="2340" y="0"/>
                </a:cxn>
                <a:cxn ang="0">
                  <a:pos x="2250" y="135"/>
                </a:cxn>
                <a:cxn ang="0">
                  <a:pos x="2220" y="225"/>
                </a:cxn>
                <a:cxn ang="0">
                  <a:pos x="2130" y="360"/>
                </a:cxn>
                <a:cxn ang="0">
                  <a:pos x="2115" y="405"/>
                </a:cxn>
                <a:cxn ang="0">
                  <a:pos x="2040" y="495"/>
                </a:cxn>
                <a:cxn ang="0">
                  <a:pos x="1935" y="675"/>
                </a:cxn>
                <a:cxn ang="0">
                  <a:pos x="1605" y="915"/>
                </a:cxn>
                <a:cxn ang="0">
                  <a:pos x="1395" y="975"/>
                </a:cxn>
                <a:cxn ang="0">
                  <a:pos x="1125" y="1035"/>
                </a:cxn>
                <a:cxn ang="0">
                  <a:pos x="675" y="930"/>
                </a:cxn>
                <a:cxn ang="0">
                  <a:pos x="480" y="795"/>
                </a:cxn>
                <a:cxn ang="0">
                  <a:pos x="450" y="735"/>
                </a:cxn>
                <a:cxn ang="0">
                  <a:pos x="375" y="645"/>
                </a:cxn>
                <a:cxn ang="0">
                  <a:pos x="285" y="510"/>
                </a:cxn>
                <a:cxn ang="0">
                  <a:pos x="195" y="375"/>
                </a:cxn>
                <a:cxn ang="0">
                  <a:pos x="180" y="330"/>
                </a:cxn>
                <a:cxn ang="0">
                  <a:pos x="90" y="195"/>
                </a:cxn>
                <a:cxn ang="0">
                  <a:pos x="75" y="150"/>
                </a:cxn>
                <a:cxn ang="0">
                  <a:pos x="0" y="60"/>
                </a:cxn>
              </a:cxnLst>
              <a:rect l="T0" t="T1" r="T2" b="T3"/>
              <a:pathLst>
                <a:path w="2340" h="1035">
                  <a:moveTo>
                    <a:pt x="2340" y="0"/>
                  </a:moveTo>
                  <a:cubicBezTo>
                    <a:pt x="2310" y="45"/>
                    <a:pt x="2267" y="84"/>
                    <a:pt x="2250" y="135"/>
                  </a:cubicBezTo>
                  <a:cubicBezTo>
                    <a:pt x="2240" y="165"/>
                    <a:pt x="2238" y="199"/>
                    <a:pt x="2220" y="225"/>
                  </a:cubicBezTo>
                  <a:cubicBezTo>
                    <a:pt x="2190" y="270"/>
                    <a:pt x="2147" y="309"/>
                    <a:pt x="2130" y="360"/>
                  </a:cubicBezTo>
                  <a:cubicBezTo>
                    <a:pt x="2125" y="375"/>
                    <a:pt x="2124" y="392"/>
                    <a:pt x="2115" y="405"/>
                  </a:cubicBezTo>
                  <a:cubicBezTo>
                    <a:pt x="2049" y="505"/>
                    <a:pt x="2089" y="397"/>
                    <a:pt x="2040" y="495"/>
                  </a:cubicBezTo>
                  <a:cubicBezTo>
                    <a:pt x="2010" y="555"/>
                    <a:pt x="1984" y="626"/>
                    <a:pt x="1935" y="675"/>
                  </a:cubicBezTo>
                  <a:cubicBezTo>
                    <a:pt x="1840" y="770"/>
                    <a:pt x="1728" y="860"/>
                    <a:pt x="1605" y="915"/>
                  </a:cubicBezTo>
                  <a:cubicBezTo>
                    <a:pt x="1534" y="947"/>
                    <a:pt x="1468" y="955"/>
                    <a:pt x="1395" y="975"/>
                  </a:cubicBezTo>
                  <a:cubicBezTo>
                    <a:pt x="1264" y="1011"/>
                    <a:pt x="1269" y="1019"/>
                    <a:pt x="1125" y="1035"/>
                  </a:cubicBezTo>
                  <a:cubicBezTo>
                    <a:pt x="920" y="1020"/>
                    <a:pt x="845" y="1015"/>
                    <a:pt x="675" y="930"/>
                  </a:cubicBezTo>
                  <a:cubicBezTo>
                    <a:pt x="605" y="895"/>
                    <a:pt x="528" y="863"/>
                    <a:pt x="480" y="795"/>
                  </a:cubicBezTo>
                  <a:cubicBezTo>
                    <a:pt x="467" y="777"/>
                    <a:pt x="463" y="753"/>
                    <a:pt x="450" y="735"/>
                  </a:cubicBezTo>
                  <a:cubicBezTo>
                    <a:pt x="395" y="658"/>
                    <a:pt x="415" y="724"/>
                    <a:pt x="375" y="645"/>
                  </a:cubicBezTo>
                  <a:cubicBezTo>
                    <a:pt x="347" y="588"/>
                    <a:pt x="332" y="557"/>
                    <a:pt x="285" y="510"/>
                  </a:cubicBezTo>
                  <a:cubicBezTo>
                    <a:pt x="264" y="446"/>
                    <a:pt x="224" y="432"/>
                    <a:pt x="195" y="375"/>
                  </a:cubicBezTo>
                  <a:cubicBezTo>
                    <a:pt x="188" y="361"/>
                    <a:pt x="188" y="344"/>
                    <a:pt x="180" y="330"/>
                  </a:cubicBezTo>
                  <a:cubicBezTo>
                    <a:pt x="180" y="330"/>
                    <a:pt x="105" y="218"/>
                    <a:pt x="90" y="195"/>
                  </a:cubicBezTo>
                  <a:cubicBezTo>
                    <a:pt x="81" y="182"/>
                    <a:pt x="83" y="164"/>
                    <a:pt x="75" y="150"/>
                  </a:cubicBezTo>
                  <a:cubicBezTo>
                    <a:pt x="23" y="56"/>
                    <a:pt x="50" y="60"/>
                    <a:pt x="0" y="60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Line 30"/>
            <p:cNvSpPr>
              <a:spLocks noChangeShapeType="1"/>
            </p:cNvSpPr>
            <p:nvPr/>
          </p:nvSpPr>
          <p:spPr bwMode="auto">
            <a:xfrm>
              <a:off x="672" y="624"/>
              <a:ext cx="624" cy="1056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Line 31"/>
            <p:cNvSpPr>
              <a:spLocks noChangeShapeType="1"/>
            </p:cNvSpPr>
            <p:nvPr/>
          </p:nvSpPr>
          <p:spPr bwMode="auto">
            <a:xfrm flipH="1">
              <a:off x="3792" y="708"/>
              <a:ext cx="647" cy="78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声明异常示例</a:t>
            </a:r>
            <a:endParaRPr lang="zh-CN" altLang="en-US"/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程序运行的结果？</a:t>
            </a:r>
            <a:endParaRPr lang="zh-CN" altLang="en-US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827584" y="1844675"/>
            <a:ext cx="7488832" cy="4708981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charset="0"/>
            </a:lvl1pPr>
            <a:lvl2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buFont typeface="Arial" charset="0"/>
            </a:lvl3pPr>
            <a:lvl4pPr marL="1600200" indent="-228600" eaLnBrk="0" hangingPunct="0">
              <a:buFont typeface="Arial" charset="0"/>
            </a:lvl4pPr>
            <a:lvl5pPr marL="2057400" indent="-228600" eaLnBrk="0" hangingPunct="0">
              <a:buFont typeface="Arial" charset="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9pPr>
          </a:lstStyle>
          <a:p>
            <a:r>
              <a:rPr lang="en-US" dirty="0"/>
              <a:t>public class Calculator{</a:t>
            </a:r>
          </a:p>
          <a:p>
            <a:r>
              <a:rPr lang="en-US" dirty="0"/>
              <a:t>    void division(</a:t>
            </a:r>
            <a:r>
              <a:rPr lang="en-US" dirty="0" err="1"/>
              <a:t>int</a:t>
            </a:r>
            <a:r>
              <a:rPr lang="en-US" dirty="0"/>
              <a:t> opt1, </a:t>
            </a:r>
            <a:r>
              <a:rPr lang="en-US" dirty="0" err="1"/>
              <a:t>int</a:t>
            </a:r>
            <a:r>
              <a:rPr lang="en-US" dirty="0"/>
              <a:t> opt2)  throws </a:t>
            </a:r>
            <a:r>
              <a:rPr lang="en-US" dirty="0" err="1"/>
              <a:t>ArithmeticException</a:t>
            </a:r>
            <a:r>
              <a:rPr lang="en-US" dirty="0"/>
              <a:t>{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result = opt1/opt2 ;</a:t>
            </a:r>
          </a:p>
          <a:p>
            <a:r>
              <a:rPr lang="en-US" dirty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altLang="zh-CN" dirty="0"/>
              <a:t>"</a:t>
            </a:r>
            <a:r>
              <a:rPr lang="en-US" dirty="0" smtClean="0"/>
              <a:t>result</a:t>
            </a:r>
            <a:r>
              <a:rPr lang="en-US" dirty="0"/>
              <a:t>:" + result);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r>
              <a:rPr lang="en-US" dirty="0"/>
              <a:t>        Calculator cal = new Calculator();</a:t>
            </a:r>
          </a:p>
          <a:p>
            <a:r>
              <a:rPr lang="en-US" dirty="0"/>
              <a:t>        try{</a:t>
            </a:r>
          </a:p>
          <a:p>
            <a:r>
              <a:rPr lang="en-US" dirty="0"/>
              <a:t>            </a:t>
            </a:r>
            <a:r>
              <a:rPr lang="en-US" dirty="0" err="1"/>
              <a:t>cal.division</a:t>
            </a:r>
            <a:r>
              <a:rPr lang="en-US" dirty="0"/>
              <a:t>(10,5);</a:t>
            </a:r>
          </a:p>
          <a:p>
            <a:r>
              <a:rPr lang="en-US" dirty="0"/>
              <a:t>            </a:t>
            </a:r>
            <a:r>
              <a:rPr lang="en-US" dirty="0" err="1"/>
              <a:t>cal.division</a:t>
            </a:r>
            <a:r>
              <a:rPr lang="en-US" dirty="0"/>
              <a:t>(10,0);</a:t>
            </a:r>
          </a:p>
          <a:p>
            <a:r>
              <a:rPr lang="en-US" dirty="0"/>
              <a:t>        }catch(</a:t>
            </a:r>
            <a:r>
              <a:rPr lang="en-US" dirty="0" err="1"/>
              <a:t>ArithmeticException</a:t>
            </a:r>
            <a:r>
              <a:rPr lang="en-US" dirty="0"/>
              <a:t> e){</a:t>
            </a:r>
          </a:p>
          <a:p>
            <a:r>
              <a:rPr lang="en-US" dirty="0"/>
              <a:t>           </a:t>
            </a:r>
            <a:r>
              <a:rPr lang="en-US" dirty="0" err="1"/>
              <a:t>System.out.println</a:t>
            </a:r>
            <a:r>
              <a:rPr lang="en-US" dirty="0" smtClean="0"/>
              <a:t>(</a:t>
            </a:r>
            <a:r>
              <a:rPr lang="en-US" altLang="zh-CN" dirty="0"/>
              <a:t>"</a:t>
            </a:r>
            <a:r>
              <a:rPr lang="zh-CN" altLang="en-US" dirty="0" smtClean="0"/>
              <a:t>发生</a:t>
            </a:r>
            <a:r>
              <a:rPr lang="zh-CN" altLang="en-US" dirty="0"/>
              <a:t>异常</a:t>
            </a:r>
            <a:r>
              <a:rPr lang="en-US" dirty="0"/>
              <a:t>");</a:t>
            </a:r>
          </a:p>
          <a:p>
            <a:r>
              <a:rPr lang="zh-CN" altLang="en-US" dirty="0"/>
              <a:t>        </a:t>
            </a:r>
            <a:r>
              <a:rPr lang="en-US" dirty="0"/>
              <a:t>}</a:t>
            </a:r>
          </a:p>
          <a:p>
            <a:r>
              <a:rPr lang="zh-CN" altLang="en-US" dirty="0"/>
              <a:t>    </a:t>
            </a:r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抛出异常</a:t>
            </a:r>
            <a:endParaRPr lang="zh-CN" altLang="en-US"/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抛出异常</a:t>
            </a:r>
            <a:r>
              <a:rPr lang="en-US" smtClean="0"/>
              <a:t>: </a:t>
            </a:r>
            <a:r>
              <a:rPr lang="zh-CN" altLang="en-US" smtClean="0"/>
              <a:t>不是出错产生，而是人为地抛出</a:t>
            </a:r>
            <a:endParaRPr lang="en-US" altLang="zh-CN" smtClean="0"/>
          </a:p>
          <a:p>
            <a:pPr lvl="1"/>
            <a:r>
              <a:rPr lang="zh-CN" altLang="en-US" smtClean="0"/>
              <a:t>语法</a:t>
            </a:r>
            <a:r>
              <a:rPr lang="en-US" smtClean="0"/>
              <a:t>：throw (</a:t>
            </a:r>
            <a:r>
              <a:rPr lang="zh-CN" altLang="en-US" smtClean="0"/>
              <a:t>异常对象</a:t>
            </a:r>
            <a:r>
              <a:rPr lang="en-US" altLang="zh-CN" smtClean="0"/>
              <a:t>);</a:t>
            </a:r>
            <a:endParaRPr lang="zh-CN" altLang="en-US" smtClean="0"/>
          </a:p>
          <a:p>
            <a:pPr lvl="1"/>
            <a:r>
              <a:rPr lang="zh-CN" altLang="en-US" smtClean="0"/>
              <a:t>如：</a:t>
            </a:r>
            <a:r>
              <a:rPr lang="en-US" smtClean="0"/>
              <a:t>throw new ArithmeticException();</a:t>
            </a:r>
          </a:p>
          <a:p>
            <a:r>
              <a:rPr lang="zh-CN" altLang="en-US" smtClean="0"/>
              <a:t>如何抛出异常？</a:t>
            </a:r>
            <a:endParaRPr lang="en-US" altLang="zh-CN" smtClean="0"/>
          </a:p>
          <a:p>
            <a:pPr lvl="1"/>
            <a:r>
              <a:rPr lang="zh-CN" altLang="en-US" smtClean="0"/>
              <a:t>确定要抛出的异常类</a:t>
            </a:r>
            <a:endParaRPr lang="en-US" altLang="zh-CN" smtClean="0"/>
          </a:p>
          <a:p>
            <a:pPr lvl="2"/>
            <a:r>
              <a:rPr lang="zh-CN" altLang="en-US" smtClean="0"/>
              <a:t>系统提供的异常类</a:t>
            </a:r>
            <a:endParaRPr lang="en-US" altLang="zh-CN" smtClean="0"/>
          </a:p>
          <a:p>
            <a:pPr lvl="2"/>
            <a:r>
              <a:rPr lang="zh-CN" altLang="en-US" smtClean="0"/>
              <a:t>自定义的异常类</a:t>
            </a:r>
            <a:endParaRPr lang="en-US" altLang="zh-CN" smtClean="0"/>
          </a:p>
          <a:p>
            <a:pPr lvl="1"/>
            <a:r>
              <a:rPr lang="zh-CN" altLang="en-US" smtClean="0"/>
              <a:t>创建这个类的对象</a:t>
            </a:r>
            <a:endParaRPr lang="en-US" altLang="zh-CN" smtClean="0"/>
          </a:p>
          <a:p>
            <a:pPr lvl="1"/>
            <a:r>
              <a:rPr lang="zh-CN" altLang="en-US" smtClean="0"/>
              <a:t>将该对象抛出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抛出异常</a:t>
            </a:r>
            <a:endParaRPr lang="zh-CN" altLang="en-US"/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抛出异常示例</a:t>
            </a:r>
            <a:endParaRPr lang="en-US" altLang="zh-CN" smtClean="0"/>
          </a:p>
          <a:p>
            <a:pPr lvl="1"/>
            <a:r>
              <a:rPr lang="en-US" altLang="zh-CN" smtClean="0"/>
              <a:t>Calculator</a:t>
            </a:r>
          </a:p>
          <a:p>
            <a:r>
              <a:rPr lang="zh-CN" altLang="en-US" smtClean="0"/>
              <a:t>结果</a:t>
            </a:r>
          </a:p>
          <a:p>
            <a:endParaRPr lang="zh-CN" altLang="en-US" dirty="0"/>
          </a:p>
        </p:txBody>
      </p:sp>
      <p:graphicFrame>
        <p:nvGraphicFramePr>
          <p:cNvPr id="1945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395288" y="4221163"/>
          <a:ext cx="2254250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Microsoft ClipArt Gallery" r:id="rId4" imgW="4714560" imgH="4806720" progId="">
                  <p:embed/>
                </p:oleObj>
              </mc:Choice>
              <mc:Fallback>
                <p:oleObj name="Microsoft ClipArt Gallery" r:id="rId4" imgW="4714560" imgH="4806720" progId="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21163"/>
                        <a:ext cx="2254250" cy="229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771800" y="1304176"/>
            <a:ext cx="6372200" cy="5509200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division(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opt1, 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opt2)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throws 				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if(opt2==0){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throw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new 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}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("result:" + opt1/opt2);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Calculator cal = new Calculator();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try{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cal.division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(10,5);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cal.division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(10,0);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}catch(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e){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CN" alt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发生异常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}</a:t>
            </a:r>
          </a:p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99592" y="2636912"/>
            <a:ext cx="1584176" cy="769441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result:2</a:t>
            </a:r>
          </a:p>
          <a:p>
            <a:r>
              <a:rPr lang="zh-CN" alt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发生异常</a:t>
            </a:r>
            <a:endParaRPr lang="en-US" altLang="zh-CN" sz="2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异常概述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异常的层次结构</a:t>
            </a:r>
            <a:endParaRPr lang="en-US" altLang="zh-CN" smtClean="0"/>
          </a:p>
          <a:p>
            <a:r>
              <a:rPr lang="zh-CN" altLang="en-US" smtClean="0"/>
              <a:t>异常的分类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使用异常机制的建议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避免过大的</a:t>
            </a:r>
            <a:r>
              <a:rPr lang="en-US" altLang="zh-CN" smtClean="0"/>
              <a:t>try</a:t>
            </a:r>
            <a:r>
              <a:rPr lang="zh-CN" altLang="en-US" smtClean="0"/>
              <a:t>块，不要把不会出现异常的代码放到</a:t>
            </a:r>
            <a:r>
              <a:rPr lang="en-US" altLang="zh-CN" smtClean="0"/>
              <a:t>try</a:t>
            </a:r>
            <a:r>
              <a:rPr lang="zh-CN" altLang="en-US" smtClean="0"/>
              <a:t>块里面，尽量保持一个</a:t>
            </a:r>
            <a:r>
              <a:rPr lang="en-US" altLang="zh-CN" smtClean="0"/>
              <a:t>try</a:t>
            </a:r>
            <a:r>
              <a:rPr lang="zh-CN" altLang="en-US" smtClean="0"/>
              <a:t>块对应一个或多个异常</a:t>
            </a:r>
            <a:endParaRPr lang="en-US" altLang="zh-CN" smtClean="0"/>
          </a:p>
          <a:p>
            <a:r>
              <a:rPr lang="zh-CN" altLang="en-US" smtClean="0"/>
              <a:t>细化异常的类型，不要不管什么类型的异常都写成</a:t>
            </a:r>
            <a:r>
              <a:rPr lang="en-US" altLang="zh-CN" smtClean="0"/>
              <a:t>Excetpion</a:t>
            </a:r>
          </a:p>
          <a:p>
            <a:r>
              <a:rPr lang="en-US" altLang="zh-CN" smtClean="0"/>
              <a:t>catch</a:t>
            </a:r>
            <a:r>
              <a:rPr lang="zh-CN" altLang="en-US" smtClean="0"/>
              <a:t>块尽量保持一个块捕获一类异常，不要忽略捕获的异常，捕获到后要么处理，要么转译，要么重新抛出新类型的异常。</a:t>
            </a:r>
            <a:endParaRPr lang="en-US" altLang="zh-CN" smtClean="0"/>
          </a:p>
          <a:p>
            <a:r>
              <a:rPr lang="zh-CN" altLang="en-US" smtClean="0"/>
              <a:t>不要把自己能处理的异常抛给别人</a:t>
            </a:r>
            <a:endParaRPr lang="en-US" altLang="zh-CN" smtClean="0"/>
          </a:p>
          <a:p>
            <a:r>
              <a:rPr lang="zh-CN" altLang="en-US" smtClean="0"/>
              <a:t>不要用</a:t>
            </a:r>
            <a:r>
              <a:rPr lang="en-US" altLang="zh-CN" smtClean="0"/>
              <a:t>try...catch</a:t>
            </a:r>
            <a:r>
              <a:rPr lang="zh-CN" altLang="en-US" smtClean="0"/>
              <a:t>参与控制程序流程，异常控制的根本目的是处理程序的非正常情况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系统自动抛出的异常</a:t>
            </a:r>
            <a:endParaRPr lang="en-US" altLang="zh-CN" smtClean="0"/>
          </a:p>
          <a:p>
            <a:pPr lvl="1"/>
            <a:r>
              <a:rPr lang="zh-CN" altLang="en-US" smtClean="0"/>
              <a:t>所有系统定义的编译和运行异常都可以由系统自动抛出，称为标准异常，并且 </a:t>
            </a:r>
            <a:r>
              <a:rPr lang="en-US" altLang="zh-CN" smtClean="0"/>
              <a:t>Java </a:t>
            </a:r>
            <a:r>
              <a:rPr lang="zh-CN" altLang="en-US" smtClean="0"/>
              <a:t>强烈地要求应用程序进行完整的异常处理，给用户友好的提示，或者修正后使程序继续执行</a:t>
            </a:r>
            <a:endParaRPr lang="en-US" altLang="zh-CN" smtClean="0"/>
          </a:p>
          <a:p>
            <a:r>
              <a:rPr lang="zh-CN" altLang="en-US" smtClean="0"/>
              <a:t>语句抛出的异常</a:t>
            </a:r>
            <a:endParaRPr lang="en-US" altLang="zh-CN" smtClean="0"/>
          </a:p>
          <a:p>
            <a:pPr lvl="1"/>
            <a:r>
              <a:rPr lang="zh-CN" altLang="en-US" smtClean="0"/>
              <a:t>用户程序自定义的异常和应用程序特定的异常</a:t>
            </a:r>
            <a:r>
              <a:rPr lang="en-US" altLang="zh-CN" smtClean="0"/>
              <a:t>,</a:t>
            </a:r>
            <a:r>
              <a:rPr lang="zh-CN" altLang="en-US" smtClean="0"/>
              <a:t>必须借助于</a:t>
            </a:r>
            <a:r>
              <a:rPr lang="en-US" altLang="zh-CN" smtClean="0"/>
              <a:t>throws </a:t>
            </a:r>
            <a:r>
              <a:rPr lang="zh-CN" altLang="en-US" smtClean="0"/>
              <a:t>和 </a:t>
            </a:r>
            <a:r>
              <a:rPr lang="en-US" altLang="zh-CN" smtClean="0"/>
              <a:t>throw </a:t>
            </a:r>
            <a:r>
              <a:rPr lang="zh-CN" altLang="en-US" smtClean="0"/>
              <a:t>语句来定义抛出异常</a:t>
            </a:r>
            <a:endParaRPr lang="en-US" altLang="zh-CN" smtClean="0"/>
          </a:p>
          <a:p>
            <a:r>
              <a:rPr lang="en-US" altLang="zh-CN" smtClean="0"/>
              <a:t>throw</a:t>
            </a:r>
            <a:r>
              <a:rPr lang="zh-CN" altLang="en-US" smtClean="0"/>
              <a:t>和</a:t>
            </a:r>
            <a:r>
              <a:rPr lang="en-US" altLang="zh-CN" smtClean="0"/>
              <a:t>throws</a:t>
            </a:r>
            <a:r>
              <a:rPr lang="zh-CN" altLang="en-US" smtClean="0"/>
              <a:t>的区别</a:t>
            </a:r>
            <a:endParaRPr lang="en-US" altLang="zh-CN" smtClean="0"/>
          </a:p>
          <a:p>
            <a:pPr lvl="1"/>
            <a:r>
              <a:rPr lang="en-US" smtClean="0"/>
              <a:t>throws</a:t>
            </a:r>
            <a:r>
              <a:rPr lang="zh-CN" altLang="en-US" smtClean="0"/>
              <a:t>语句用在方法声明后面，表示该方法会抛出哪些异常，使它的调用者知道要捕获这些异常。</a:t>
            </a:r>
            <a:endParaRPr lang="en-US" altLang="zh-CN" smtClean="0"/>
          </a:p>
          <a:p>
            <a:pPr lvl="1"/>
            <a:r>
              <a:rPr lang="en-US" altLang="zh-CN" smtClean="0"/>
              <a:t>throw</a:t>
            </a:r>
            <a:r>
              <a:rPr lang="zh-CN" altLang="en-US" smtClean="0"/>
              <a:t>语句用在方法体内，表示抛出异常，是具体向外抛异常的动作，它抛出一个异常实例。</a:t>
            </a:r>
            <a:endParaRPr lang="en-US" altLang="zh-CN" smtClean="0"/>
          </a:p>
          <a:p>
            <a:pPr lvl="1"/>
            <a:r>
              <a:rPr lang="en-US" altLang="zh-CN" smtClean="0"/>
              <a:t>throws</a:t>
            </a:r>
            <a:r>
              <a:rPr lang="zh-CN" altLang="en-US" smtClean="0"/>
              <a:t>表示出现异常的一种可能性，并不一定会发生这些异常；</a:t>
            </a:r>
            <a:r>
              <a:rPr lang="en-US" altLang="zh-CN" smtClean="0"/>
              <a:t>throw</a:t>
            </a:r>
            <a:r>
              <a:rPr lang="zh-CN" altLang="en-US" smtClean="0"/>
              <a:t>则是抛出了异常，执行</a:t>
            </a:r>
            <a:r>
              <a:rPr lang="en-US" altLang="zh-CN" smtClean="0"/>
              <a:t>throw</a:t>
            </a:r>
            <a:r>
              <a:rPr lang="zh-CN" altLang="en-US" smtClean="0"/>
              <a:t>则一定抛出了某种异常。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异常概述</a:t>
            </a:r>
            <a:endParaRPr lang="en-US" altLang="zh-CN" smtClean="0"/>
          </a:p>
          <a:p>
            <a:r>
              <a:rPr lang="zh-CN" altLang="en-US" smtClean="0"/>
              <a:t>异常处理机制</a:t>
            </a:r>
            <a:endParaRPr lang="en-US" altLang="zh-CN" smtClean="0"/>
          </a:p>
          <a:p>
            <a:r>
              <a:rPr lang="zh-CN" altLang="en-US" smtClean="0"/>
              <a:t>自定义异常</a:t>
            </a:r>
            <a:endParaRPr lang="en-US" altLang="zh-CN" smtClean="0"/>
          </a:p>
          <a:p>
            <a:r>
              <a:rPr lang="zh-CN" altLang="en-US" smtClean="0"/>
              <a:t>断言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常见异常</a:t>
            </a:r>
            <a:endParaRPr lang="en-US" altLang="zh-CN" smtClean="0"/>
          </a:p>
          <a:p>
            <a:r>
              <a:rPr lang="zh-CN" altLang="en-US" smtClean="0"/>
              <a:t>自定义异常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NullPointException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常见原因：</a:t>
            </a:r>
            <a:endParaRPr lang="en-US" altLang="zh-CN" smtClean="0"/>
          </a:p>
          <a:p>
            <a:pPr lvl="1"/>
            <a:r>
              <a:rPr lang="zh-CN" altLang="en-US" smtClean="0"/>
              <a:t>试图访问一个空对象时</a:t>
            </a:r>
            <a:endParaRPr lang="en-US" altLang="zh-CN" smtClean="0"/>
          </a:p>
          <a:p>
            <a:r>
              <a:rPr lang="zh-CN" altLang="en-US" smtClean="0"/>
              <a:t>常见解决方法：</a:t>
            </a:r>
            <a:endParaRPr lang="en-US" altLang="zh-CN" smtClean="0"/>
          </a:p>
          <a:p>
            <a:pPr lvl="1"/>
            <a:r>
              <a:rPr lang="zh-CN" altLang="en-US" smtClean="0"/>
              <a:t>通过断点先确定哪个对象为空，再找到该对象没实例化的原因</a:t>
            </a:r>
            <a:endParaRPr lang="en-US" altLang="zh-CN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NumberFormatException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常见原因：</a:t>
            </a:r>
            <a:endParaRPr lang="en-US" altLang="zh-CN" smtClean="0"/>
          </a:p>
          <a:p>
            <a:pPr lvl="1"/>
            <a:r>
              <a:rPr lang="zh-CN" altLang="en-US" smtClean="0"/>
              <a:t>程序员认为变量是数值“</a:t>
            </a:r>
            <a:r>
              <a:rPr lang="en-US" altLang="zh-CN" smtClean="0"/>
              <a:t>123</a:t>
            </a:r>
            <a:r>
              <a:rPr lang="zh-CN" altLang="en-US" smtClean="0"/>
              <a:t>”，但那实际内容可能是“</a:t>
            </a:r>
            <a:r>
              <a:rPr lang="en-US" altLang="zh-CN" smtClean="0"/>
              <a:t>abc</a:t>
            </a:r>
            <a:r>
              <a:rPr lang="zh-CN" altLang="en-US" smtClean="0"/>
              <a:t>”</a:t>
            </a:r>
            <a:endParaRPr lang="en-US" altLang="zh-CN" smtClean="0"/>
          </a:p>
          <a:p>
            <a:r>
              <a:rPr lang="zh-CN" altLang="en-US" smtClean="0"/>
              <a:t>常见解决方法：</a:t>
            </a:r>
            <a:endParaRPr lang="en-US" altLang="zh-CN" smtClean="0"/>
          </a:p>
          <a:p>
            <a:pPr lvl="1"/>
            <a:r>
              <a:rPr lang="zh-CN" altLang="en-US" smtClean="0"/>
              <a:t>根据控制台报的异常，找到出错的位置，看异常中数据是什么，确定是否有问题。</a:t>
            </a:r>
            <a:endParaRPr lang="en-US" altLang="zh-CN" smtClean="0"/>
          </a:p>
          <a:p>
            <a:pPr lvl="1"/>
            <a:endParaRPr lang="en-US" altLang="zh-CN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571876"/>
            <a:ext cx="780486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箭头连接符 5"/>
          <p:cNvCxnSpPr/>
          <p:nvPr/>
        </p:nvCxnSpPr>
        <p:spPr bwMode="auto">
          <a:xfrm rot="16200000" flipH="1">
            <a:off x="6929454" y="3000372"/>
            <a:ext cx="642942" cy="500066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ClassNotFoundException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常见原因：</a:t>
            </a:r>
            <a:endParaRPr lang="en-US" altLang="zh-CN" smtClean="0"/>
          </a:p>
          <a:p>
            <a:pPr lvl="1"/>
            <a:r>
              <a:rPr lang="zh-CN" altLang="en-US" smtClean="0"/>
              <a:t>当使用第三方</a:t>
            </a:r>
            <a:r>
              <a:rPr lang="en-US" altLang="zh-CN" smtClean="0"/>
              <a:t>Jar</a:t>
            </a:r>
            <a:r>
              <a:rPr lang="zh-CN" altLang="en-US" smtClean="0"/>
              <a:t>包时，可能由于没导入包，或者包的版本不对，而导致该包中没有程序员用到的类</a:t>
            </a:r>
            <a:endParaRPr lang="en-US" altLang="zh-CN" smtClean="0"/>
          </a:p>
          <a:p>
            <a:r>
              <a:rPr lang="zh-CN" altLang="en-US" smtClean="0"/>
              <a:t>常见解决方法：</a:t>
            </a:r>
            <a:endParaRPr lang="en-US" altLang="zh-CN" smtClean="0"/>
          </a:p>
          <a:p>
            <a:pPr lvl="1"/>
            <a:r>
              <a:rPr lang="zh-CN" altLang="en-US" smtClean="0"/>
              <a:t>导入该包</a:t>
            </a:r>
            <a:endParaRPr lang="en-US" altLang="zh-CN" smtClean="0"/>
          </a:p>
          <a:p>
            <a:pPr lvl="1"/>
            <a:r>
              <a:rPr lang="zh-CN" altLang="en-US" smtClean="0"/>
              <a:t>可以打开第三方</a:t>
            </a:r>
            <a:r>
              <a:rPr lang="en-US" altLang="zh-CN" smtClean="0"/>
              <a:t>Jar</a:t>
            </a:r>
            <a:r>
              <a:rPr lang="zh-CN" altLang="en-US" smtClean="0"/>
              <a:t>包，确认是否有该类，如果没有，可以更改包的版本。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ArrayIndexOutOfBoundsException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常见问题：</a:t>
            </a:r>
            <a:endParaRPr lang="en-US" altLang="zh-CN" smtClean="0"/>
          </a:p>
          <a:p>
            <a:pPr lvl="1"/>
            <a:r>
              <a:rPr lang="zh-CN" altLang="en-US" smtClean="0"/>
              <a:t>访问超过数组或集合最大索引值的数据</a:t>
            </a:r>
            <a:endParaRPr lang="en-US" altLang="zh-CN" smtClean="0"/>
          </a:p>
          <a:p>
            <a:r>
              <a:rPr lang="zh-CN" altLang="en-US" smtClean="0"/>
              <a:t>常见解决方法：</a:t>
            </a:r>
            <a:endParaRPr lang="en-US" altLang="zh-CN" smtClean="0"/>
          </a:p>
          <a:p>
            <a:pPr lvl="1"/>
            <a:r>
              <a:rPr lang="zh-CN" altLang="en-US" smtClean="0"/>
              <a:t>通过断点等方法，找到是否是循环超出了范围等原因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ClassCastException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常见问题：</a:t>
            </a:r>
            <a:endParaRPr lang="en-US" altLang="zh-CN" smtClean="0"/>
          </a:p>
          <a:p>
            <a:pPr lvl="1"/>
            <a:r>
              <a:rPr lang="zh-CN" altLang="en-US" smtClean="0"/>
              <a:t>在集合中存入某对象，但是取出时却强转成其他对象</a:t>
            </a:r>
            <a:endParaRPr lang="en-US" altLang="zh-CN" smtClean="0"/>
          </a:p>
          <a:p>
            <a:r>
              <a:rPr lang="zh-CN" altLang="en-US" smtClean="0"/>
              <a:t>常见解决方法：</a:t>
            </a:r>
            <a:endParaRPr lang="en-US" altLang="zh-CN" smtClean="0"/>
          </a:p>
          <a:p>
            <a:pPr lvl="1"/>
            <a:r>
              <a:rPr lang="zh-CN" altLang="en-US" smtClean="0"/>
              <a:t>通过加断点的方法，查看集合中存入的是什么对象，再和自己要强转的对象类型比较便知。</a:t>
            </a:r>
            <a:endParaRPr lang="en-US" altLang="zh-CN" smtClean="0"/>
          </a:p>
          <a:p>
            <a:pPr lvl="1"/>
            <a:r>
              <a:rPr lang="zh-CN" altLang="en-US" smtClean="0"/>
              <a:t>泛型，已经限制了存入类型，就不会出现转换异常了。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常见异常</a:t>
            </a:r>
            <a:endParaRPr lang="en-US" altLang="zh-CN" smtClean="0"/>
          </a:p>
          <a:p>
            <a:r>
              <a:rPr lang="zh-CN" altLang="en-US" smtClean="0"/>
              <a:t>自定义异常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发现错误的理想时机是在编译阶段，也就是在你试图运行程序之前。然而编译期间并不能找出所有的错误，余下的问题必须在运行期间解决。</a:t>
            </a:r>
            <a:r>
              <a:rPr lang="en-US" altLang="zh-CN" smtClean="0"/>
              <a:t>--Think in Java</a:t>
            </a:r>
          </a:p>
          <a:p>
            <a:r>
              <a:rPr lang="zh-CN" altLang="en-US" smtClean="0"/>
              <a:t>这就需要有一个机制在运行期间如果出问题了，能够知道如何正确处理该问题。</a:t>
            </a:r>
            <a:endParaRPr lang="zh-CN" altLang="en-US" dirty="0"/>
          </a:p>
        </p:txBody>
      </p:sp>
      <p:pic>
        <p:nvPicPr>
          <p:cNvPr id="2050" name="Picture 2" descr="D:\云平台\我的PPT\异常\图片\错了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7704" y="3429000"/>
            <a:ext cx="48260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</a:t>
            </a:r>
            <a:endParaRPr lang="zh-CN" altLang="en-US"/>
          </a:p>
        </p:txBody>
      </p:sp>
      <p:sp>
        <p:nvSpPr>
          <p:cNvPr id="2662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</a:t>
            </a:r>
            <a:r>
              <a:rPr lang="en-US" smtClean="0"/>
              <a:t>JDK</a:t>
            </a:r>
            <a:r>
              <a:rPr lang="zh-CN" altLang="en-US" smtClean="0"/>
              <a:t>提供的异常类型不能满足需求的时候，程序员可以自定义一些异常类来描述自身程序中的异常信息</a:t>
            </a:r>
            <a:r>
              <a:rPr lang="en-US" smtClean="0"/>
              <a:t>.</a:t>
            </a:r>
          </a:p>
          <a:p>
            <a:r>
              <a:rPr lang="zh-CN" altLang="en-US" smtClean="0"/>
              <a:t>程序员自定义异常必须是</a:t>
            </a:r>
            <a:r>
              <a:rPr lang="en-US" smtClean="0"/>
              <a:t>Throwable</a:t>
            </a:r>
            <a:r>
              <a:rPr lang="zh-CN" altLang="en-US" smtClean="0"/>
              <a:t>的直接或间接子类</a:t>
            </a:r>
            <a:r>
              <a:rPr lang="en-US" smtClean="0"/>
              <a:t>.</a:t>
            </a:r>
          </a:p>
          <a:p>
            <a:r>
              <a:rPr lang="zh-CN" altLang="en-US" smtClean="0"/>
              <a:t>在程序中获得异常信息一般会调用异常对象的</a:t>
            </a:r>
            <a:r>
              <a:rPr lang="en-US" smtClean="0"/>
              <a:t>getMessage</a:t>
            </a:r>
            <a:r>
              <a:rPr lang="zh-CN" altLang="en-US" smtClean="0"/>
              <a:t>，</a:t>
            </a:r>
            <a:r>
              <a:rPr lang="en-US" smtClean="0"/>
              <a:t>printStackTrace</a:t>
            </a:r>
            <a:r>
              <a:rPr lang="zh-CN" altLang="en-US" smtClean="0"/>
              <a:t>，</a:t>
            </a:r>
            <a:r>
              <a:rPr lang="en-US" smtClean="0"/>
              <a:t>toString</a:t>
            </a:r>
            <a:r>
              <a:rPr lang="zh-CN" altLang="en-US" smtClean="0"/>
              <a:t>方法，所以自定义异常一般会重写以上三个方法</a:t>
            </a:r>
            <a:r>
              <a:rPr lang="en-US" smtClean="0"/>
              <a:t>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自定义异常示例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539750" y="1196975"/>
            <a:ext cx="8064500" cy="5324475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public class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SpecialException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extends Exception {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private static final long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serialVersionUID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= 1L;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@Override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public String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getMessage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() {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	return "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SpecialException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三角形构造失败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";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@Override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public void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printStackTrace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() {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	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System.out.println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("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三角形构造失败，异常类型：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"+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this.getClass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().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getName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());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@Override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public String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toString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() {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	return "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三角形构造异常，类型为：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"+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this.getClass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().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getName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();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自定义异常使用示例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971550" y="1125538"/>
            <a:ext cx="7315200" cy="5630862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public class Triangle{</a:t>
            </a: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   Double a;</a:t>
            </a: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   Double b;</a:t>
            </a: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   Double c;</a:t>
            </a: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   public Triangle(Double a, Double b, Double c) throws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SpecialException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{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if (a + b &lt; c) {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	throw new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SpecialException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();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} else if (a + c &lt; b) {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	throw new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SpecialException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();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} else if (b + c &lt; a) {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	throw new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SpecialException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();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this.a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= a;</a:t>
            </a: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           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this.b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= b;</a:t>
            </a: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            </a:t>
            </a:r>
            <a:r>
              <a:rPr lang="en-US" dirty="0" err="1">
                <a:solidFill>
                  <a:schemeClr val="tx1"/>
                </a:solidFill>
                <a:ea typeface="宋体" pitchFamily="2" charset="-122"/>
              </a:rPr>
              <a:t>this.c</a:t>
            </a:r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= c;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a typeface="宋体" pitchFamily="2" charset="-122"/>
              </a:rPr>
              <a:t>}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异常概述</a:t>
            </a:r>
            <a:endParaRPr lang="en-US" altLang="zh-CN" smtClean="0"/>
          </a:p>
          <a:p>
            <a:r>
              <a:rPr lang="zh-CN" altLang="en-US" smtClean="0"/>
              <a:t>异常处理机制</a:t>
            </a:r>
            <a:endParaRPr lang="en-US" altLang="zh-CN" smtClean="0"/>
          </a:p>
          <a:p>
            <a:r>
              <a:rPr lang="zh-CN" altLang="en-US" smtClean="0"/>
              <a:t>自定义异常</a:t>
            </a:r>
            <a:endParaRPr lang="en-US" altLang="zh-CN" smtClean="0"/>
          </a:p>
          <a:p>
            <a:r>
              <a:rPr lang="zh-CN" altLang="en-US" smtClean="0"/>
              <a:t>断言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435280" cy="4965415"/>
          </a:xfrm>
        </p:spPr>
        <p:txBody>
          <a:bodyPr/>
          <a:lstStyle/>
          <a:p>
            <a:r>
              <a:rPr lang="en-US" altLang="en-US" dirty="0" smtClean="0"/>
              <a:t>J2SE1.4</a:t>
            </a:r>
            <a:r>
              <a:rPr lang="zh-CN" altLang="en-US" dirty="0" smtClean="0"/>
              <a:t>中引入的新特性，用于检查程序的安全性。</a:t>
            </a:r>
            <a:endParaRPr lang="en-US" altLang="zh-CN" dirty="0" smtClean="0"/>
          </a:p>
          <a:p>
            <a:r>
              <a:rPr lang="zh-CN" altLang="en-US" dirty="0" smtClean="0"/>
              <a:t>关键字</a:t>
            </a:r>
            <a:r>
              <a:rPr lang="en-US" dirty="0" smtClean="0"/>
              <a:t>assert</a:t>
            </a:r>
            <a:r>
              <a:rPr lang="zh-CN" altLang="en-US" dirty="0" smtClean="0"/>
              <a:t>、</a:t>
            </a:r>
            <a:r>
              <a:rPr lang="en-US" dirty="0" err="1" smtClean="0"/>
              <a:t>java</a:t>
            </a:r>
            <a:r>
              <a:rPr lang="en-US" altLang="zh-CN" dirty="0" err="1" smtClean="0"/>
              <a:t>.</a:t>
            </a:r>
            <a:r>
              <a:rPr lang="en-US" dirty="0" err="1" smtClean="0"/>
              <a:t>lang.AssertError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当需要在一个值为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时中断当前操作的话，可以使用断言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可看做是异常处理的高级形式，断言的布尔状态为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则没问题，如果为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，则抛出</a:t>
            </a:r>
            <a:r>
              <a:rPr lang="en-US" dirty="0" err="1" smtClean="0"/>
              <a:t>AssertError</a:t>
            </a:r>
            <a:r>
              <a:rPr lang="zh-CN" altLang="en-US" dirty="0" smtClean="0"/>
              <a:t>异常。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断言的使用方法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两种形式</a:t>
            </a:r>
            <a:endParaRPr lang="en-US" altLang="zh-CN" dirty="0" smtClean="0"/>
          </a:p>
          <a:p>
            <a:pPr lvl="1"/>
            <a:r>
              <a:rPr lang="en-US" dirty="0" smtClean="0"/>
              <a:t>assert Expression1</a:t>
            </a:r>
          </a:p>
          <a:p>
            <a:pPr lvl="1"/>
            <a:r>
              <a:rPr lang="en-US" dirty="0" smtClean="0"/>
              <a:t>assert Expression1:Expression2</a:t>
            </a:r>
          </a:p>
          <a:p>
            <a:r>
              <a:rPr lang="zh-CN" altLang="en-US" dirty="0" smtClean="0"/>
              <a:t>断言在默认情况下是关闭的，启用断言验证假设须用到</a:t>
            </a:r>
            <a:r>
              <a:rPr lang="en-US" dirty="0" smtClean="0"/>
              <a:t>java</a:t>
            </a:r>
            <a:r>
              <a:rPr lang="zh-CN" altLang="en-US" dirty="0" smtClean="0"/>
              <a:t>命令的参数</a:t>
            </a:r>
            <a:r>
              <a:rPr lang="en-US" dirty="0" smtClean="0"/>
              <a:t>-</a:t>
            </a:r>
            <a:r>
              <a:rPr lang="en-US" dirty="0" err="1" smtClean="0"/>
              <a:t>ea</a:t>
            </a:r>
            <a:endParaRPr lang="en-US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run configuration</a:t>
            </a:r>
            <a:r>
              <a:rPr lang="zh-CN" altLang="en-US" dirty="0" smtClean="0"/>
              <a:t>中添加默认参数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ea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断言示例　　　　　　</a:t>
            </a:r>
            <a:endParaRPr lang="zh-CN" altLang="en-US" dirty="0" smtClean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0034" y="1142984"/>
            <a:ext cx="7715304" cy="3477875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public class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AssertTest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{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    public static void main(String[]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args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) {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AssertTest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 at = new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AssertTest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();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at.assertMe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(true);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at.assertMe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(false);   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    }  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   </a:t>
            </a:r>
            <a:r>
              <a:rPr lang="en-US" altLang="zh-CN" dirty="0" err="1" smtClean="0">
                <a:solidFill>
                  <a:schemeClr val="tx1"/>
                </a:solidFill>
                <a:ea typeface="宋体" pitchFamily="2" charset="-122"/>
              </a:rPr>
              <a:t>pri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ivate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 void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assertMe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boolean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 boo) {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assert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boo?true:false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; 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("true condition");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   }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}</a:t>
            </a:r>
            <a:endParaRPr lang="zh-CN" altLang="en-US" dirty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0034" y="4820205"/>
            <a:ext cx="7715304" cy="1323439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true condition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Exception in thread "main"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java.lang.AssertionError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/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      at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AssertTest.assertMe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(AssertTest.java:13)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      at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AssertTest.main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(AssertTest.java:7)</a:t>
            </a:r>
            <a:endParaRPr lang="zh-CN" altLang="en-US" dirty="0" smtClean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断言示例　　　　　　</a:t>
            </a:r>
            <a:endParaRPr lang="zh-CN" altLang="en-US" dirty="0" smtClean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0034" y="1142984"/>
            <a:ext cx="7715304" cy="3785652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public class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AssertTest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{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   public static void main(String[]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args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) {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AssertTest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 at = new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AssertTest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();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at.assertMe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(true);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at.assertMe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(false);   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   }  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   private  void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assertMe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boolean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 boo) {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String s = null;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assert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boo?true:false:s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 = "hello world"; 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     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("true condition");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    } 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}</a:t>
            </a:r>
            <a:endParaRPr lang="zh-CN" altLang="en-US" dirty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0034" y="5143512"/>
            <a:ext cx="7715304" cy="1323439"/>
          </a:xfrm>
          <a:prstGeom prst="rect">
            <a:avLst/>
          </a:prstGeom>
          <a:solidFill>
            <a:srgbClr val="FFEBE0"/>
          </a:solidFill>
          <a:ln w="9525" cmpd="sng">
            <a:solidFill>
              <a:srgbClr val="FF5D0D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true condition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Exception in thread "main"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java.lang.AssertionError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: hello world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      at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AssertTest.assertMe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(AssertTest.java:14)</a:t>
            </a:r>
            <a:br>
              <a:rPr lang="en-US" dirty="0" smtClean="0">
                <a:solidFill>
                  <a:schemeClr val="tx1"/>
                </a:solidFill>
                <a:ea typeface="宋体" pitchFamily="2" charset="-122"/>
              </a:rPr>
            </a:b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        at </a:t>
            </a:r>
            <a:r>
              <a:rPr lang="en-US" dirty="0" err="1" smtClean="0">
                <a:solidFill>
                  <a:schemeClr val="tx1"/>
                </a:solidFill>
                <a:ea typeface="宋体" pitchFamily="2" charset="-122"/>
              </a:rPr>
              <a:t>AssertTest.main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(AssertTest.java:7)</a:t>
            </a:r>
            <a:endParaRPr lang="zh-CN" altLang="en-US" dirty="0" smtClean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使用断言的场合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363272" cy="4965415"/>
          </a:xfrm>
        </p:spPr>
        <p:txBody>
          <a:bodyPr/>
          <a:lstStyle/>
          <a:p>
            <a:r>
              <a:rPr lang="zh-CN" altLang="en-US" dirty="0" smtClean="0"/>
              <a:t>可以在预计正常情况下程序不会到达的地方放置断言 ：</a:t>
            </a:r>
            <a:r>
              <a:rPr lang="en-US" dirty="0" smtClean="0"/>
              <a:t>assert false</a:t>
            </a:r>
          </a:p>
          <a:p>
            <a:r>
              <a:rPr lang="zh-CN" altLang="en-US" dirty="0" smtClean="0"/>
              <a:t>断言可以用于检查传递给私有方法的参数。（对于公有方法，因为是提供给外部的接口，所以必须在方法中有相应的参数检验才能保证代码的健壮性）</a:t>
            </a:r>
            <a:endParaRPr lang="en-US" altLang="zh-CN" dirty="0" smtClean="0"/>
          </a:p>
          <a:p>
            <a:r>
              <a:rPr lang="zh-CN" altLang="en-US" dirty="0" smtClean="0"/>
              <a:t>使用断言测试方法执行的前置条件和后置条件</a:t>
            </a:r>
            <a:endParaRPr lang="en-US" altLang="zh-CN" dirty="0" smtClean="0"/>
          </a:p>
          <a:p>
            <a:r>
              <a:rPr lang="zh-CN" altLang="en-US" dirty="0" smtClean="0"/>
              <a:t>使用断言检查类的不变状态，确保任何情况下，某个变量的状态必须满足。（如</a:t>
            </a:r>
            <a:r>
              <a:rPr lang="en-US" altLang="zh-CN" dirty="0" smtClean="0"/>
              <a:t>age</a:t>
            </a:r>
            <a:r>
              <a:rPr lang="zh-CN" altLang="en-US" dirty="0" smtClean="0"/>
              <a:t>属性应大于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小于某个合适值）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不使用断言的场合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断言语句不是永远会执行，可以屏蔽也可以启用</a:t>
            </a:r>
            <a:endParaRPr lang="en-US" altLang="zh-CN" smtClean="0"/>
          </a:p>
          <a:p>
            <a:pPr lvl="1"/>
            <a:r>
              <a:rPr lang="zh-CN" altLang="en-US" smtClean="0"/>
              <a:t>不要再</a:t>
            </a:r>
            <a:r>
              <a:rPr lang="en-US" altLang="zh-CN" smtClean="0"/>
              <a:t>public</a:t>
            </a:r>
            <a:r>
              <a:rPr lang="zh-CN" altLang="en-US" smtClean="0"/>
              <a:t>的方法里面检查参数是不是为</a:t>
            </a:r>
            <a:r>
              <a:rPr lang="en-US" altLang="zh-CN" smtClean="0"/>
              <a:t>null</a:t>
            </a:r>
            <a:r>
              <a:rPr lang="zh-CN" altLang="en-US" smtClean="0"/>
              <a:t>之类的操作</a:t>
            </a:r>
            <a:endParaRPr lang="en-US" altLang="zh-CN" smtClean="0"/>
          </a:p>
          <a:p>
            <a:pPr lvl="2"/>
            <a:r>
              <a:rPr lang="zh-CN" altLang="en-US" smtClean="0"/>
              <a:t>例如</a:t>
            </a:r>
            <a:endParaRPr lang="en-US" altLang="zh-CN" smtClean="0"/>
          </a:p>
          <a:p>
            <a:pPr lvl="2"/>
            <a:r>
              <a:rPr lang="en-US" smtClean="0"/>
              <a:t>public int get(String s){</a:t>
            </a:r>
            <a:br>
              <a:rPr lang="en-US" smtClean="0"/>
            </a:br>
            <a:r>
              <a:rPr lang="en-US" smtClean="0"/>
              <a:t>assert s != null;</a:t>
            </a:r>
          </a:p>
          <a:p>
            <a:pPr lvl="2"/>
            <a:r>
              <a:rPr lang="en-US" smtClean="0"/>
              <a:t>}</a:t>
            </a:r>
          </a:p>
          <a:p>
            <a:pPr lvl="2"/>
            <a:r>
              <a:rPr lang="zh-CN" altLang="en-US" smtClean="0"/>
              <a:t>假如需要检查也最好通过</a:t>
            </a:r>
            <a:r>
              <a:rPr lang="en-US" smtClean="0"/>
              <a:t>if s = null </a:t>
            </a:r>
            <a:r>
              <a:rPr lang="zh-CN" altLang="en-US" smtClean="0"/>
              <a:t>抛出</a:t>
            </a:r>
            <a:r>
              <a:rPr lang="en-US" smtClean="0"/>
              <a:t>NullPointerException</a:t>
            </a:r>
            <a:r>
              <a:rPr lang="zh-CN" altLang="en-US" smtClean="0"/>
              <a:t>来检查</a:t>
            </a:r>
            <a:endParaRPr lang="en-US" altLang="zh-CN" smtClean="0"/>
          </a:p>
          <a:p>
            <a:pPr lvl="1"/>
            <a:r>
              <a:rPr lang="zh-CN" altLang="en-US" smtClean="0"/>
              <a:t>不要使用断言作为公共方法的参数检查，公共方法的参数永远都要执行</a:t>
            </a:r>
            <a:endParaRPr lang="en-US" altLang="zh-CN" smtClean="0"/>
          </a:p>
          <a:p>
            <a:pPr lvl="1"/>
            <a:r>
              <a:rPr lang="zh-CN" altLang="en-US" smtClean="0"/>
              <a:t>断言语句不可以有任何边界效应，不要使用断言语句去修改变量和改变方法的返回值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异常就是在程序运行的过程中所发生的不正常的事件，它会中断指令的正常执行</a:t>
            </a:r>
            <a:endParaRPr lang="en-US" altLang="zh-CN" smtClean="0"/>
          </a:p>
          <a:p>
            <a:r>
              <a:rPr lang="zh-CN" altLang="en-US" smtClean="0"/>
              <a:t>异常机制提供了程序退出的安全通道。当出现错误后，程序执行的流程发生改变，程序的控制权转移到异常处理器</a:t>
            </a:r>
            <a:endParaRPr lang="en-US" altLang="zh-CN" smtClean="0"/>
          </a:p>
          <a:p>
            <a:r>
              <a:rPr lang="zh-CN" altLang="en-US" smtClean="0"/>
              <a:t>导致异常的原因</a:t>
            </a:r>
            <a:endParaRPr lang="en-US" altLang="zh-CN" smtClean="0"/>
          </a:p>
          <a:p>
            <a:pPr lvl="1"/>
            <a:r>
              <a:rPr lang="zh-CN" altLang="en-US" smtClean="0"/>
              <a:t>用户输入错误</a:t>
            </a:r>
            <a:endParaRPr lang="en-US" altLang="zh-CN" smtClean="0"/>
          </a:p>
          <a:p>
            <a:pPr lvl="1"/>
            <a:r>
              <a:rPr lang="zh-CN" altLang="en-US" smtClean="0"/>
              <a:t>设备错误</a:t>
            </a:r>
            <a:endParaRPr lang="en-US" altLang="zh-CN" smtClean="0"/>
          </a:p>
          <a:p>
            <a:pPr lvl="1"/>
            <a:r>
              <a:rPr lang="zh-CN" altLang="en-US" smtClean="0"/>
              <a:t>代码错误</a:t>
            </a:r>
            <a:endParaRPr lang="en-US" altLang="zh-CN" smtClean="0"/>
          </a:p>
          <a:p>
            <a:pPr lvl="1"/>
            <a:r>
              <a:rPr lang="zh-CN" altLang="en-US" smtClean="0"/>
              <a:t>磁盘空间不足</a:t>
            </a:r>
            <a:endParaRPr lang="en-US" altLang="zh-CN" smtClean="0"/>
          </a:p>
          <a:p>
            <a:pPr lvl="1"/>
            <a:r>
              <a:rPr lang="en-US" altLang="zh-CN" smtClean="0"/>
              <a:t>……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异常概述</a:t>
            </a:r>
            <a:endParaRPr lang="en-US" altLang="zh-CN" dirty="0"/>
          </a:p>
          <a:p>
            <a:r>
              <a:rPr lang="zh-CN" altLang="en-US" dirty="0"/>
              <a:t>异常处理机制</a:t>
            </a:r>
            <a:endParaRPr lang="en-US" altLang="zh-CN" dirty="0"/>
          </a:p>
          <a:p>
            <a:r>
              <a:rPr lang="zh-CN" altLang="en-US" dirty="0"/>
              <a:t>自定义异常</a:t>
            </a:r>
            <a:endParaRPr lang="en-US" altLang="zh-CN" dirty="0"/>
          </a:p>
          <a:p>
            <a:r>
              <a:rPr lang="zh-CN" altLang="en-US" dirty="0"/>
              <a:t>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584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 smtClean="0">
                <a:solidFill>
                  <a:srgbClr val="C00000"/>
                </a:solidFill>
              </a:rPr>
              <a:t>Thank You</a:t>
            </a:r>
            <a:endParaRPr lang="zh-CN" altLang="zh-CN" sz="5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异常的提出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异常发生的后果</a:t>
            </a:r>
            <a:endParaRPr lang="en-US" altLang="zh-CN" smtClean="0"/>
          </a:p>
          <a:p>
            <a:pPr lvl="1"/>
            <a:r>
              <a:rPr lang="zh-CN" altLang="en-US" smtClean="0"/>
              <a:t>丢失用户数据</a:t>
            </a:r>
            <a:endParaRPr lang="en-US" altLang="zh-CN" smtClean="0"/>
          </a:p>
          <a:p>
            <a:pPr lvl="1"/>
            <a:r>
              <a:rPr lang="zh-CN" altLang="en-US" smtClean="0"/>
              <a:t>程序崩溃</a:t>
            </a:r>
            <a:endParaRPr lang="en-US" altLang="zh-CN" smtClean="0"/>
          </a:p>
          <a:p>
            <a:r>
              <a:rPr lang="zh-CN" altLang="en-US" smtClean="0"/>
              <a:t>用户期望的友好操作</a:t>
            </a:r>
            <a:endParaRPr lang="en-US" altLang="zh-CN" smtClean="0"/>
          </a:p>
          <a:p>
            <a:pPr lvl="1"/>
            <a:r>
              <a:rPr lang="zh-CN" altLang="en-US" smtClean="0"/>
              <a:t>向用户通告错误</a:t>
            </a:r>
            <a:endParaRPr lang="en-US" altLang="zh-CN" smtClean="0"/>
          </a:p>
          <a:p>
            <a:pPr lvl="1"/>
            <a:r>
              <a:rPr lang="zh-CN" altLang="en-US" smtClean="0"/>
              <a:t>保存所有的操作结果</a:t>
            </a:r>
            <a:endParaRPr lang="en-US" altLang="zh-CN" smtClean="0"/>
          </a:p>
          <a:p>
            <a:pPr lvl="1"/>
            <a:r>
              <a:rPr lang="zh-CN" altLang="en-US" smtClean="0"/>
              <a:t>允许用户以适当的形式退出程序</a:t>
            </a:r>
            <a:endParaRPr lang="en-US" altLang="zh-CN" smtClean="0"/>
          </a:p>
          <a:p>
            <a:r>
              <a:rPr lang="zh-CN" altLang="en-US" smtClean="0"/>
              <a:t>解决方法</a:t>
            </a:r>
            <a:r>
              <a:rPr lang="en-US" altLang="zh-CN" smtClean="0"/>
              <a:t>——</a:t>
            </a:r>
            <a:r>
              <a:rPr lang="zh-CN" altLang="en-US" smtClean="0"/>
              <a:t>异常处理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异常的层次结构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提供异常类来表示程序运行中发生的异常</a:t>
            </a:r>
            <a:endParaRPr lang="zh-CN" altLang="en-US" dirty="0"/>
          </a:p>
        </p:txBody>
      </p:sp>
      <p:pic>
        <p:nvPicPr>
          <p:cNvPr id="5" name="图示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6512" y="1772816"/>
            <a:ext cx="9256713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异常分为</a:t>
            </a:r>
            <a:r>
              <a:rPr lang="en-US" altLang="zh-CN" smtClean="0"/>
              <a:t>2</a:t>
            </a:r>
            <a:r>
              <a:rPr lang="zh-CN" altLang="en-US" smtClean="0"/>
              <a:t>大类</a:t>
            </a:r>
            <a:endParaRPr lang="en-US" altLang="zh-CN" smtClean="0"/>
          </a:p>
          <a:p>
            <a:pPr lvl="1"/>
            <a:r>
              <a:rPr lang="en-US" altLang="zh-CN" smtClean="0"/>
              <a:t>Error</a:t>
            </a:r>
            <a:r>
              <a:rPr lang="zh-CN" altLang="en-US" smtClean="0"/>
              <a:t>：描述了</a:t>
            </a:r>
            <a:r>
              <a:rPr lang="en-US" altLang="zh-CN" smtClean="0"/>
              <a:t>Java</a:t>
            </a:r>
            <a:r>
              <a:rPr lang="zh-CN" altLang="en-US" smtClean="0"/>
              <a:t>运行系统中的内部错误以及资源耗尽错误</a:t>
            </a:r>
            <a:endParaRPr lang="en-US" altLang="zh-CN" smtClean="0"/>
          </a:p>
          <a:p>
            <a:pPr lvl="2"/>
            <a:r>
              <a:rPr lang="zh-CN" altLang="en-US" smtClean="0"/>
              <a:t>唯一的解决方法：尽力使程序安全地终止</a:t>
            </a:r>
            <a:endParaRPr lang="en-US" altLang="zh-CN" smtClean="0"/>
          </a:p>
          <a:p>
            <a:pPr lvl="1"/>
            <a:r>
              <a:rPr lang="en-US" altLang="zh-CN" smtClean="0"/>
              <a:t>Exception</a:t>
            </a:r>
            <a:r>
              <a:rPr lang="zh-CN" altLang="en-US" smtClean="0"/>
              <a:t>：程序中需要关注的</a:t>
            </a:r>
            <a:endParaRPr lang="en-US" altLang="zh-CN" smtClean="0"/>
          </a:p>
          <a:p>
            <a:pPr lvl="2"/>
            <a:r>
              <a:rPr lang="zh-CN" altLang="en-US" smtClean="0"/>
              <a:t>运行时错误（</a:t>
            </a:r>
            <a:r>
              <a:rPr lang="en-US" altLang="zh-CN" smtClean="0"/>
              <a:t>RuntimeException</a:t>
            </a:r>
            <a:r>
              <a:rPr lang="zh-CN" altLang="en-US" smtClean="0"/>
              <a:t>）：在 </a:t>
            </a:r>
            <a:r>
              <a:rPr lang="en-US" altLang="zh-CN" smtClean="0"/>
              <a:t>Java </a:t>
            </a:r>
            <a:r>
              <a:rPr lang="zh-CN" altLang="en-US" smtClean="0"/>
              <a:t>虚拟机正常运行期间抛出的异常，由程序错误导致。</a:t>
            </a:r>
            <a:r>
              <a:rPr lang="en-US" altLang="zh-CN" smtClean="0"/>
              <a:t> Java</a:t>
            </a:r>
            <a:r>
              <a:rPr lang="zh-CN" altLang="en-US" smtClean="0"/>
              <a:t>编译器允许程序中不对这类异常做出处理。</a:t>
            </a:r>
            <a:endParaRPr lang="en-US" altLang="zh-CN" smtClean="0"/>
          </a:p>
          <a:p>
            <a:pPr lvl="3"/>
            <a:r>
              <a:rPr lang="zh-CN" altLang="en-US" smtClean="0"/>
              <a:t>错误的类型转换</a:t>
            </a:r>
            <a:endParaRPr lang="en-US" altLang="zh-CN" smtClean="0"/>
          </a:p>
          <a:p>
            <a:pPr lvl="3"/>
            <a:r>
              <a:rPr lang="zh-CN" altLang="en-US" smtClean="0"/>
              <a:t>数组下标越界</a:t>
            </a:r>
            <a:endParaRPr lang="en-US" altLang="zh-CN" smtClean="0"/>
          </a:p>
          <a:p>
            <a:pPr lvl="3"/>
            <a:r>
              <a:rPr lang="zh-CN" altLang="en-US" smtClean="0"/>
              <a:t>访问空指针</a:t>
            </a:r>
            <a:endParaRPr lang="en-US" altLang="zh-CN" smtClean="0"/>
          </a:p>
          <a:p>
            <a:pPr lvl="2"/>
            <a:r>
              <a:rPr lang="zh-CN" altLang="en-US" smtClean="0"/>
              <a:t>其他错误（如：</a:t>
            </a:r>
            <a:r>
              <a:rPr lang="en-US" altLang="zh-CN" smtClean="0"/>
              <a:t>IO</a:t>
            </a:r>
            <a:r>
              <a:rPr lang="zh-CN" altLang="en-US" smtClean="0"/>
              <a:t>异常、</a:t>
            </a:r>
            <a:r>
              <a:rPr lang="en-US" altLang="zh-CN" smtClean="0"/>
              <a:t>SQL</a:t>
            </a:r>
            <a:r>
              <a:rPr lang="zh-CN" altLang="en-US" smtClean="0"/>
              <a:t>异常）：一般是外部错误，</a:t>
            </a:r>
            <a:r>
              <a:rPr lang="en-US" altLang="zh-CN" smtClean="0"/>
              <a:t>Java</a:t>
            </a:r>
            <a:r>
              <a:rPr lang="zh-CN" altLang="en-US" smtClean="0"/>
              <a:t>编译器要求在程序中必须处理这类异常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 bwMode="auto">
          <a:xfrm rot="5400000" flipH="1" flipV="1">
            <a:off x="35496" y="2564904"/>
            <a:ext cx="1512168" cy="36004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 rot="5400000" flipH="1" flipV="1">
            <a:off x="971600" y="2996952"/>
            <a:ext cx="504056" cy="50405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圆角矩形 12"/>
          <p:cNvSpPr/>
          <p:nvPr/>
        </p:nvSpPr>
        <p:spPr bwMode="auto">
          <a:xfrm>
            <a:off x="0" y="3501008"/>
            <a:ext cx="1547664" cy="11521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微软雅黑" pitchFamily="34" charset="-122"/>
                <a:ea typeface="微软雅黑" pitchFamily="34" charset="-122"/>
              </a:rPr>
              <a:t>未检查</a:t>
            </a:r>
            <a:endParaRPr lang="zh-CN" altLang="en-US" sz="1800" dirty="0" smtClean="0">
              <a:solidFill>
                <a:srgbClr val="A50021"/>
              </a:solidFill>
              <a:latin typeface="Arial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微软雅黑" pitchFamily="34" charset="-122"/>
                <a:ea typeface="微软雅黑" pitchFamily="34" charset="-122"/>
              </a:rPr>
              <a:t>异常</a:t>
            </a:r>
            <a:r>
              <a:rPr lang="en-US" altLang="zh-CN" sz="1600" dirty="0" smtClean="0">
                <a:solidFill>
                  <a:srgbClr val="A50021"/>
                </a:solidFill>
                <a:latin typeface="Arial" charset="0"/>
              </a:rPr>
              <a:t>(unchecked)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异常概述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异常处理机制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自定义异常</a:t>
            </a:r>
            <a:endParaRPr lang="en-US" altLang="zh-CN" dirty="0" smtClean="0"/>
          </a:p>
          <a:p>
            <a:r>
              <a:rPr lang="zh-CN" altLang="en-US" dirty="0" smtClean="0"/>
              <a:t>断言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10736</TotalTime>
  <Words>2216</Words>
  <Application>Microsoft Office PowerPoint</Application>
  <PresentationFormat>全屏显示(4:3)</PresentationFormat>
  <Paragraphs>417</Paragraphs>
  <Slides>51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8" baseType="lpstr">
      <vt:lpstr>华文新魏</vt:lpstr>
      <vt:lpstr>宋体</vt:lpstr>
      <vt:lpstr>微软雅黑</vt:lpstr>
      <vt:lpstr>Arial</vt:lpstr>
      <vt:lpstr>Times New Roman</vt:lpstr>
      <vt:lpstr>2_Default Design</vt:lpstr>
      <vt:lpstr>Microsoft ClipArt Gallery</vt:lpstr>
      <vt:lpstr>异常和断言</vt:lpstr>
      <vt:lpstr>讲授思路　　　　　　　　　</vt:lpstr>
      <vt:lpstr>异常概述　　　　　　　　　</vt:lpstr>
      <vt:lpstr>引入</vt:lpstr>
      <vt:lpstr>什么是异常</vt:lpstr>
      <vt:lpstr>异常的提出</vt:lpstr>
      <vt:lpstr>异常的层次结构</vt:lpstr>
      <vt:lpstr>异常的分类</vt:lpstr>
      <vt:lpstr>讲授思路　　　　　　　　　</vt:lpstr>
      <vt:lpstr>异常处理机制　　　　　　　</vt:lpstr>
      <vt:lpstr>异常处理机制</vt:lpstr>
      <vt:lpstr>捕获异常</vt:lpstr>
      <vt:lpstr>try、catch处理流程</vt:lpstr>
      <vt:lpstr>try、catch处理流程</vt:lpstr>
      <vt:lpstr>多重异常</vt:lpstr>
      <vt:lpstr>try、catch使用注意事项</vt:lpstr>
      <vt:lpstr>finally语句块</vt:lpstr>
      <vt:lpstr>finally语句块</vt:lpstr>
      <vt:lpstr>课堂练习</vt:lpstr>
      <vt:lpstr>try-catch-finally使用注意事项</vt:lpstr>
      <vt:lpstr>判断除数为0</vt:lpstr>
      <vt:lpstr>异常处理的优势</vt:lpstr>
      <vt:lpstr>异常处理机制　　　　　　　</vt:lpstr>
      <vt:lpstr>引入</vt:lpstr>
      <vt:lpstr>抛出异常</vt:lpstr>
      <vt:lpstr>抛出异常</vt:lpstr>
      <vt:lpstr>声明异常示例</vt:lpstr>
      <vt:lpstr>抛出异常</vt:lpstr>
      <vt:lpstr>抛出异常</vt:lpstr>
      <vt:lpstr>使用异常机制的建议</vt:lpstr>
      <vt:lpstr>小节</vt:lpstr>
      <vt:lpstr>讲授思路　　　　　　　　　</vt:lpstr>
      <vt:lpstr>自定义异常　　　　　　　　　</vt:lpstr>
      <vt:lpstr>NullPointException</vt:lpstr>
      <vt:lpstr>NumberFormatException</vt:lpstr>
      <vt:lpstr>ClassNotFoundException</vt:lpstr>
      <vt:lpstr>ArrayIndexOutOfBoundsException</vt:lpstr>
      <vt:lpstr>ClassCastException</vt:lpstr>
      <vt:lpstr>自定义异常　　　　　　　　　</vt:lpstr>
      <vt:lpstr>自定义异常</vt:lpstr>
      <vt:lpstr>自定义异常示例</vt:lpstr>
      <vt:lpstr>自定义异常使用示例</vt:lpstr>
      <vt:lpstr>讲授思路　　　　　　　　　</vt:lpstr>
      <vt:lpstr>断言　　　　　　　</vt:lpstr>
      <vt:lpstr>断言的使用方法　　　　　　　</vt:lpstr>
      <vt:lpstr>断言示例　　　　　　</vt:lpstr>
      <vt:lpstr>断言示例　　　　　　</vt:lpstr>
      <vt:lpstr>使用断言的场合　　　　　　　</vt:lpstr>
      <vt:lpstr>不使用断言的场合　　　　　　　</vt:lpstr>
      <vt:lpstr>总结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李玮玮</cp:lastModifiedBy>
  <cp:revision>708</cp:revision>
  <dcterms:created xsi:type="dcterms:W3CDTF">2006-10-06T15:46:57Z</dcterms:created>
  <dcterms:modified xsi:type="dcterms:W3CDTF">2017-04-05T03:12:43Z</dcterms:modified>
</cp:coreProperties>
</file>