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75" r:id="rId2"/>
    <p:sldId id="281" r:id="rId3"/>
    <p:sldId id="282" r:id="rId4"/>
    <p:sldId id="335" r:id="rId5"/>
    <p:sldId id="336" r:id="rId6"/>
    <p:sldId id="329" r:id="rId7"/>
    <p:sldId id="283" r:id="rId8"/>
    <p:sldId id="337" r:id="rId9"/>
    <p:sldId id="338" r:id="rId10"/>
    <p:sldId id="288" r:id="rId11"/>
    <p:sldId id="339" r:id="rId12"/>
    <p:sldId id="340" r:id="rId13"/>
    <p:sldId id="343" r:id="rId14"/>
    <p:sldId id="342" r:id="rId15"/>
    <p:sldId id="286" r:id="rId16"/>
    <p:sldId id="344" r:id="rId17"/>
    <p:sldId id="287" r:id="rId18"/>
    <p:sldId id="289" r:id="rId19"/>
    <p:sldId id="331" r:id="rId20"/>
    <p:sldId id="326" r:id="rId21"/>
    <p:sldId id="290" r:id="rId22"/>
    <p:sldId id="291" r:id="rId23"/>
    <p:sldId id="292" r:id="rId24"/>
    <p:sldId id="293" r:id="rId25"/>
    <p:sldId id="294" r:id="rId26"/>
    <p:sldId id="295" r:id="rId27"/>
    <p:sldId id="296" r:id="rId28"/>
    <p:sldId id="297" r:id="rId29"/>
    <p:sldId id="298"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5" r:id="rId44"/>
    <p:sldId id="316" r:id="rId45"/>
    <p:sldId id="317" r:id="rId46"/>
    <p:sldId id="328" r:id="rId47"/>
    <p:sldId id="26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6381" autoAdjust="0"/>
  </p:normalViewPr>
  <p:slideViewPr>
    <p:cSldViewPr>
      <p:cViewPr varScale="1">
        <p:scale>
          <a:sx n="76" d="100"/>
          <a:sy n="76" d="100"/>
        </p:scale>
        <p:origin x="1330" y="53"/>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notesViewPr>
    <p:cSldViewPr>
      <p:cViewPr varScale="1">
        <p:scale>
          <a:sx n="62" d="100"/>
          <a:sy n="62" d="100"/>
        </p:scale>
        <p:origin x="-1742"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932405-82BD-432E-83D9-299EE6FF5A11}" type="datetimeFigureOut">
              <a:rPr lang="en-US" smtClean="0"/>
              <a:t>11/11/2021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581933-7CFF-4B28-852D-D976E4AAD888}" type="slidenum">
              <a:rPr lang="en-US" smtClean="0"/>
              <a:t>‹#›</a:t>
            </a:fld>
            <a:endParaRPr lang="en-US" dirty="0"/>
          </a:p>
        </p:txBody>
      </p:sp>
    </p:spTree>
    <p:extLst>
      <p:ext uri="{BB962C8B-B14F-4D97-AF65-F5344CB8AC3E}">
        <p14:creationId xmlns:p14="http://schemas.microsoft.com/office/powerpoint/2010/main" val="72382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09E9FD-3B45-4AAA-83DF-660DA96635EF}" type="datetimeFigureOut">
              <a:rPr lang="en-US" smtClean="0"/>
              <a:t>11/11/2021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AF1F17-434A-417A-9DB1-67ACE95F7AB5}" type="slidenum">
              <a:rPr lang="en-US" smtClean="0"/>
              <a:t>‹#›</a:t>
            </a:fld>
            <a:endParaRPr lang="en-US" dirty="0"/>
          </a:p>
        </p:txBody>
      </p:sp>
    </p:spTree>
    <p:extLst>
      <p:ext uri="{BB962C8B-B14F-4D97-AF65-F5344CB8AC3E}">
        <p14:creationId xmlns:p14="http://schemas.microsoft.com/office/powerpoint/2010/main" val="390842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F1F17-434A-417A-9DB1-67ACE95F7AB5}" type="slidenum">
              <a:rPr lang="en-US" smtClean="0"/>
              <a:t>1</a:t>
            </a:fld>
            <a:endParaRPr lang="en-US" dirty="0"/>
          </a:p>
        </p:txBody>
      </p:sp>
    </p:spTree>
    <p:extLst>
      <p:ext uri="{BB962C8B-B14F-4D97-AF65-F5344CB8AC3E}">
        <p14:creationId xmlns:p14="http://schemas.microsoft.com/office/powerpoint/2010/main" val="355952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5EBF93BE-1306-4107-9D54-618335EF8A87}" type="slidenum">
              <a:rPr lang="en-US" altLang="en-US" sz="1200" smtClean="0">
                <a:latin typeface="Times New Roman" pitchFamily="18" charset="0"/>
              </a:rPr>
              <a:pPr eaLnBrk="1" hangingPunct="1"/>
              <a:t>10</a:t>
            </a:fld>
            <a:endParaRPr lang="en-US" altLang="en-US" sz="1200" dirty="0" smtClean="0">
              <a:latin typeface="Times New Roman" pitchFamily="18" charset="0"/>
            </a:endParaRPr>
          </a:p>
        </p:txBody>
      </p:sp>
    </p:spTree>
    <p:extLst>
      <p:ext uri="{BB962C8B-B14F-4D97-AF65-F5344CB8AC3E}">
        <p14:creationId xmlns:p14="http://schemas.microsoft.com/office/powerpoint/2010/main" val="205043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11</a:t>
            </a:fld>
            <a:endParaRPr lang="en-US" altLang="en-US" sz="1200" dirty="0" smtClean="0">
              <a:latin typeface="Times New Roman" pitchFamily="18" charset="0"/>
            </a:endParaRPr>
          </a:p>
        </p:txBody>
      </p:sp>
    </p:spTree>
    <p:extLst>
      <p:ext uri="{BB962C8B-B14F-4D97-AF65-F5344CB8AC3E}">
        <p14:creationId xmlns:p14="http://schemas.microsoft.com/office/powerpoint/2010/main" val="2756247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12</a:t>
            </a:fld>
            <a:endParaRPr lang="en-US" altLang="en-US" sz="1200" dirty="0" smtClean="0">
              <a:latin typeface="Times New Roman" pitchFamily="18" charset="0"/>
            </a:endParaRPr>
          </a:p>
        </p:txBody>
      </p:sp>
    </p:spTree>
    <p:extLst>
      <p:ext uri="{BB962C8B-B14F-4D97-AF65-F5344CB8AC3E}">
        <p14:creationId xmlns:p14="http://schemas.microsoft.com/office/powerpoint/2010/main" val="294567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13</a:t>
            </a:fld>
            <a:endParaRPr lang="en-US" altLang="en-US" sz="1200" dirty="0" smtClean="0">
              <a:latin typeface="Times New Roman" pitchFamily="18" charset="0"/>
            </a:endParaRPr>
          </a:p>
        </p:txBody>
      </p:sp>
    </p:spTree>
    <p:extLst>
      <p:ext uri="{BB962C8B-B14F-4D97-AF65-F5344CB8AC3E}">
        <p14:creationId xmlns:p14="http://schemas.microsoft.com/office/powerpoint/2010/main" val="281539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14</a:t>
            </a:fld>
            <a:endParaRPr lang="en-US" altLang="en-US" sz="1200" dirty="0" smtClean="0">
              <a:latin typeface="Times New Roman" pitchFamily="18" charset="0"/>
            </a:endParaRPr>
          </a:p>
        </p:txBody>
      </p:sp>
    </p:spTree>
    <p:extLst>
      <p:ext uri="{BB962C8B-B14F-4D97-AF65-F5344CB8AC3E}">
        <p14:creationId xmlns:p14="http://schemas.microsoft.com/office/powerpoint/2010/main" val="564140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8372"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A195FB94-EA50-45C7-863F-1A0A1EAFDF5E}" type="slidenum">
              <a:rPr lang="en-US" altLang="en-US" sz="1200">
                <a:latin typeface="Times New Roman" pitchFamily="18" charset="0"/>
              </a:rPr>
              <a:pPr algn="r" eaLnBrk="1" hangingPunct="1"/>
              <a:t>15</a:t>
            </a:fld>
            <a:endParaRPr lang="en-US" altLang="en-US" sz="1200" dirty="0">
              <a:latin typeface="Times New Roman" pitchFamily="18" charset="0"/>
            </a:endParaRPr>
          </a:p>
        </p:txBody>
      </p:sp>
    </p:spTree>
    <p:extLst>
      <p:ext uri="{BB962C8B-B14F-4D97-AF65-F5344CB8AC3E}">
        <p14:creationId xmlns:p14="http://schemas.microsoft.com/office/powerpoint/2010/main" val="4153515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8372"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A195FB94-EA50-45C7-863F-1A0A1EAFDF5E}" type="slidenum">
              <a:rPr lang="en-US" altLang="en-US" sz="1200">
                <a:latin typeface="Times New Roman" pitchFamily="18" charset="0"/>
              </a:rPr>
              <a:pPr algn="r" eaLnBrk="1" hangingPunct="1"/>
              <a:t>16</a:t>
            </a:fld>
            <a:endParaRPr lang="en-US" altLang="en-US" sz="1200" dirty="0">
              <a:latin typeface="Times New Roman" pitchFamily="18" charset="0"/>
            </a:endParaRPr>
          </a:p>
        </p:txBody>
      </p:sp>
    </p:spTree>
    <p:extLst>
      <p:ext uri="{BB962C8B-B14F-4D97-AF65-F5344CB8AC3E}">
        <p14:creationId xmlns:p14="http://schemas.microsoft.com/office/powerpoint/2010/main" val="1944582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F1F17-434A-417A-9DB1-67ACE95F7AB5}" type="slidenum">
              <a:rPr lang="en-US" smtClean="0"/>
              <a:t>17</a:t>
            </a:fld>
            <a:endParaRPr lang="en-US" dirty="0"/>
          </a:p>
        </p:txBody>
      </p:sp>
    </p:spTree>
    <p:extLst>
      <p:ext uri="{BB962C8B-B14F-4D97-AF65-F5344CB8AC3E}">
        <p14:creationId xmlns:p14="http://schemas.microsoft.com/office/powerpoint/2010/main" val="2743259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0E5F4E78-CDC3-4309-BBD6-6ADB9EE3C6F2}" type="slidenum">
              <a:rPr lang="en-US" altLang="en-US" sz="1200" smtClean="0">
                <a:latin typeface="Times New Roman" pitchFamily="18" charset="0"/>
              </a:rPr>
              <a:pPr eaLnBrk="1" hangingPunct="1"/>
              <a:t>18</a:t>
            </a:fld>
            <a:endParaRPr lang="en-US" altLang="en-US" sz="1200" dirty="0" smtClean="0">
              <a:latin typeface="Times New Roman" pitchFamily="18" charset="0"/>
            </a:endParaRPr>
          </a:p>
        </p:txBody>
      </p:sp>
    </p:spTree>
    <p:extLst>
      <p:ext uri="{BB962C8B-B14F-4D97-AF65-F5344CB8AC3E}">
        <p14:creationId xmlns:p14="http://schemas.microsoft.com/office/powerpoint/2010/main" val="282526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1444"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4FB0A3E2-DECE-4B10-A09C-2B9889A304CF}" type="slidenum">
              <a:rPr lang="en-US" altLang="en-US" sz="1200">
                <a:latin typeface="Times New Roman" pitchFamily="18" charset="0"/>
              </a:rPr>
              <a:pPr algn="r" eaLnBrk="1" hangingPunct="1"/>
              <a:t>19</a:t>
            </a:fld>
            <a:endParaRPr lang="en-US" altLang="en-US" sz="1200" dirty="0">
              <a:latin typeface="Times New Roman" pitchFamily="18" charset="0"/>
            </a:endParaRPr>
          </a:p>
        </p:txBody>
      </p:sp>
    </p:spTree>
    <p:extLst>
      <p:ext uri="{BB962C8B-B14F-4D97-AF65-F5344CB8AC3E}">
        <p14:creationId xmlns:p14="http://schemas.microsoft.com/office/powerpoint/2010/main" val="277449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8577C76D-701C-4BD7-8ABD-C9B95E0254AE}" type="slidenum">
              <a:rPr lang="en-US" altLang="en-US" sz="1200" smtClean="0">
                <a:latin typeface="Times New Roman" pitchFamily="18" charset="0"/>
              </a:rPr>
              <a:pPr eaLnBrk="1" hangingPunct="1"/>
              <a:t>2</a:t>
            </a:fld>
            <a:endParaRPr lang="en-US" altLang="en-US" sz="1200" dirty="0" smtClean="0">
              <a:latin typeface="Times New Roman" pitchFamily="18" charset="0"/>
            </a:endParaRPr>
          </a:p>
        </p:txBody>
      </p:sp>
    </p:spTree>
    <p:extLst>
      <p:ext uri="{BB962C8B-B14F-4D97-AF65-F5344CB8AC3E}">
        <p14:creationId xmlns:p14="http://schemas.microsoft.com/office/powerpoint/2010/main" val="3246048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1444"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4FB0A3E2-DECE-4B10-A09C-2B9889A304CF}" type="slidenum">
              <a:rPr lang="en-US" altLang="en-US" sz="1200">
                <a:latin typeface="Times New Roman" pitchFamily="18" charset="0"/>
              </a:rPr>
              <a:pPr algn="r" eaLnBrk="1" hangingPunct="1"/>
              <a:t>20</a:t>
            </a:fld>
            <a:endParaRPr lang="en-US" altLang="en-US" sz="1200" dirty="0">
              <a:latin typeface="Times New Roman" pitchFamily="18" charset="0"/>
            </a:endParaRPr>
          </a:p>
        </p:txBody>
      </p:sp>
    </p:spTree>
    <p:extLst>
      <p:ext uri="{BB962C8B-B14F-4D97-AF65-F5344CB8AC3E}">
        <p14:creationId xmlns:p14="http://schemas.microsoft.com/office/powerpoint/2010/main" val="417426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1444"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4FB0A3E2-DECE-4B10-A09C-2B9889A304CF}" type="slidenum">
              <a:rPr lang="en-US" altLang="en-US" sz="1200">
                <a:latin typeface="Times New Roman" pitchFamily="18" charset="0"/>
              </a:rPr>
              <a:pPr algn="r" eaLnBrk="1" hangingPunct="1"/>
              <a:t>21</a:t>
            </a:fld>
            <a:endParaRPr lang="en-US" altLang="en-US" sz="1200" dirty="0">
              <a:latin typeface="Times New Roman" pitchFamily="18" charset="0"/>
            </a:endParaRPr>
          </a:p>
        </p:txBody>
      </p:sp>
    </p:spTree>
    <p:extLst>
      <p:ext uri="{BB962C8B-B14F-4D97-AF65-F5344CB8AC3E}">
        <p14:creationId xmlns:p14="http://schemas.microsoft.com/office/powerpoint/2010/main" val="2826798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2468"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8EC7DFF4-2117-43A6-8D68-397253542D4B}" type="slidenum">
              <a:rPr lang="en-US" altLang="en-US" sz="1200">
                <a:latin typeface="Times New Roman" pitchFamily="18" charset="0"/>
              </a:rPr>
              <a:pPr algn="r" eaLnBrk="1" hangingPunct="1"/>
              <a:t>26</a:t>
            </a:fld>
            <a:endParaRPr lang="en-US" altLang="en-US" sz="1200" dirty="0">
              <a:latin typeface="Times New Roman" pitchFamily="18" charset="0"/>
            </a:endParaRPr>
          </a:p>
        </p:txBody>
      </p:sp>
    </p:spTree>
    <p:extLst>
      <p:ext uri="{BB962C8B-B14F-4D97-AF65-F5344CB8AC3E}">
        <p14:creationId xmlns:p14="http://schemas.microsoft.com/office/powerpoint/2010/main" val="2570171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3492"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DB0534B8-9C84-4DF2-A9BC-72E81E48498E}" type="slidenum">
              <a:rPr lang="en-US" altLang="en-US" sz="1200">
                <a:latin typeface="Times New Roman" pitchFamily="18" charset="0"/>
              </a:rPr>
              <a:pPr algn="r" eaLnBrk="1" hangingPunct="1"/>
              <a:t>27</a:t>
            </a:fld>
            <a:endParaRPr lang="en-US" altLang="en-US" sz="1200" dirty="0">
              <a:latin typeface="Times New Roman" pitchFamily="18" charset="0"/>
            </a:endParaRPr>
          </a:p>
        </p:txBody>
      </p:sp>
    </p:spTree>
    <p:extLst>
      <p:ext uri="{BB962C8B-B14F-4D97-AF65-F5344CB8AC3E}">
        <p14:creationId xmlns:p14="http://schemas.microsoft.com/office/powerpoint/2010/main" val="134260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4516"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917F8F86-8FE8-4BEB-B89A-6CE6CED725FF}" type="slidenum">
              <a:rPr lang="en-US" altLang="en-US" sz="1200">
                <a:latin typeface="Times New Roman" pitchFamily="18" charset="0"/>
              </a:rPr>
              <a:pPr algn="r" eaLnBrk="1" hangingPunct="1"/>
              <a:t>28</a:t>
            </a:fld>
            <a:endParaRPr lang="en-US" altLang="en-US" sz="1200" dirty="0">
              <a:latin typeface="Times New Roman" pitchFamily="18" charset="0"/>
            </a:endParaRPr>
          </a:p>
        </p:txBody>
      </p:sp>
    </p:spTree>
    <p:extLst>
      <p:ext uri="{BB962C8B-B14F-4D97-AF65-F5344CB8AC3E}">
        <p14:creationId xmlns:p14="http://schemas.microsoft.com/office/powerpoint/2010/main" val="2144790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5540"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84C8FE89-8F11-456C-A0D8-FCA5401D7E5F}" type="slidenum">
              <a:rPr lang="en-US" altLang="en-US" sz="1200">
                <a:latin typeface="Times New Roman" pitchFamily="18" charset="0"/>
              </a:rPr>
              <a:pPr algn="r" eaLnBrk="1" hangingPunct="1"/>
              <a:t>29</a:t>
            </a:fld>
            <a:endParaRPr lang="en-US" altLang="en-US" sz="1200" dirty="0">
              <a:latin typeface="Times New Roman" pitchFamily="18" charset="0"/>
            </a:endParaRPr>
          </a:p>
        </p:txBody>
      </p:sp>
    </p:spTree>
    <p:extLst>
      <p:ext uri="{BB962C8B-B14F-4D97-AF65-F5344CB8AC3E}">
        <p14:creationId xmlns:p14="http://schemas.microsoft.com/office/powerpoint/2010/main" val="793047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7588"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4F8EE41F-92F9-4481-9F41-55156F4F8CBC}" type="slidenum">
              <a:rPr lang="en-US" altLang="en-US" sz="1200">
                <a:latin typeface="Times New Roman" pitchFamily="18" charset="0"/>
              </a:rPr>
              <a:pPr algn="r" eaLnBrk="1" hangingPunct="1"/>
              <a:t>30</a:t>
            </a:fld>
            <a:endParaRPr lang="en-US" altLang="en-US" sz="1200" dirty="0">
              <a:latin typeface="Times New Roman" pitchFamily="18" charset="0"/>
            </a:endParaRPr>
          </a:p>
        </p:txBody>
      </p:sp>
    </p:spTree>
    <p:extLst>
      <p:ext uri="{BB962C8B-B14F-4D97-AF65-F5344CB8AC3E}">
        <p14:creationId xmlns:p14="http://schemas.microsoft.com/office/powerpoint/2010/main" val="3978948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8612"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C8238877-FA82-4C13-AC74-A01B6F4528A7}" type="slidenum">
              <a:rPr lang="en-US" altLang="en-US" sz="1200">
                <a:latin typeface="Times New Roman" pitchFamily="18" charset="0"/>
              </a:rPr>
              <a:pPr algn="r" eaLnBrk="1" hangingPunct="1"/>
              <a:t>31</a:t>
            </a:fld>
            <a:endParaRPr lang="en-US" altLang="en-US" sz="1200" dirty="0">
              <a:latin typeface="Times New Roman" pitchFamily="18" charset="0"/>
            </a:endParaRPr>
          </a:p>
        </p:txBody>
      </p:sp>
    </p:spTree>
    <p:extLst>
      <p:ext uri="{BB962C8B-B14F-4D97-AF65-F5344CB8AC3E}">
        <p14:creationId xmlns:p14="http://schemas.microsoft.com/office/powerpoint/2010/main" val="1293788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69636"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4E959086-914B-4ED5-9017-70CA84A45273}" type="slidenum">
              <a:rPr lang="en-US" altLang="en-US" sz="1200">
                <a:latin typeface="Times New Roman" pitchFamily="18" charset="0"/>
              </a:rPr>
              <a:pPr algn="r" eaLnBrk="1" hangingPunct="1"/>
              <a:t>32</a:t>
            </a:fld>
            <a:endParaRPr lang="en-US" altLang="en-US" sz="1200" dirty="0">
              <a:latin typeface="Times New Roman" pitchFamily="18" charset="0"/>
            </a:endParaRPr>
          </a:p>
        </p:txBody>
      </p:sp>
    </p:spTree>
    <p:extLst>
      <p:ext uri="{BB962C8B-B14F-4D97-AF65-F5344CB8AC3E}">
        <p14:creationId xmlns:p14="http://schemas.microsoft.com/office/powerpoint/2010/main" val="180454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70660"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700448E5-12E6-4661-83F6-C5D16A118650}" type="slidenum">
              <a:rPr lang="en-US" altLang="en-US" sz="1200">
                <a:latin typeface="Times New Roman" pitchFamily="18" charset="0"/>
              </a:rPr>
              <a:pPr algn="r" eaLnBrk="1" hangingPunct="1"/>
              <a:t>33</a:t>
            </a:fld>
            <a:endParaRPr lang="en-US" altLang="en-US" sz="1200" dirty="0">
              <a:latin typeface="Times New Roman" pitchFamily="18" charset="0"/>
            </a:endParaRPr>
          </a:p>
        </p:txBody>
      </p:sp>
    </p:spTree>
    <p:extLst>
      <p:ext uri="{BB962C8B-B14F-4D97-AF65-F5344CB8AC3E}">
        <p14:creationId xmlns:p14="http://schemas.microsoft.com/office/powerpoint/2010/main" val="401143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FA569A23-9629-418A-B98F-133BD6E1BCFF}" type="slidenum">
              <a:rPr lang="en-US" altLang="en-US" sz="1200" smtClean="0">
                <a:latin typeface="Times New Roman" pitchFamily="18" charset="0"/>
              </a:rPr>
              <a:pPr eaLnBrk="1" hangingPunct="1"/>
              <a:t>3</a:t>
            </a:fld>
            <a:endParaRPr lang="en-US" altLang="en-US" sz="1200" dirty="0" smtClean="0">
              <a:latin typeface="Times New Roman" pitchFamily="18" charset="0"/>
            </a:endParaRPr>
          </a:p>
        </p:txBody>
      </p:sp>
    </p:spTree>
    <p:extLst>
      <p:ext uri="{BB962C8B-B14F-4D97-AF65-F5344CB8AC3E}">
        <p14:creationId xmlns:p14="http://schemas.microsoft.com/office/powerpoint/2010/main" val="146249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ea typeface="ＭＳ Ｐゴシック" pitchFamily="34" charset="-128"/>
              </a:rPr>
              <a:t>Malicious</a:t>
            </a:r>
            <a:r>
              <a:rPr lang="en-US" altLang="en-US" dirty="0" smtClean="0">
                <a:ea typeface="ＭＳ Ｐゴシック" pitchFamily="34" charset="-128"/>
              </a:rPr>
              <a:t>:</a:t>
            </a:r>
            <a:r>
              <a:rPr lang="vi-VN" altLang="en-US" smtClean="0">
                <a:ea typeface="ＭＳ Ｐゴシック" pitchFamily="34" charset="-128"/>
              </a:rPr>
              <a:t> </a:t>
            </a:r>
            <a:r>
              <a:rPr lang="en-US" altLang="en-US" dirty="0" smtClean="0">
                <a:ea typeface="ＭＳ Ｐゴシック" pitchFamily="34" charset="-128"/>
              </a:rPr>
              <a:t>intended to harm or upset other people</a:t>
            </a:r>
            <a:endParaRPr lang="vi-VN" altLang="en-US" smtClean="0">
              <a:ea typeface="ＭＳ Ｐゴシック" pitchFamily="34" charset="-128"/>
            </a:endParaRPr>
          </a:p>
        </p:txBody>
      </p:sp>
      <p:sp>
        <p:nvSpPr>
          <p:cNvPr id="71684"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E4C99349-9550-40A2-8059-8061B2D2AFE1}" type="slidenum">
              <a:rPr lang="en-US" altLang="en-US" sz="1200">
                <a:latin typeface="Times New Roman" pitchFamily="18" charset="0"/>
              </a:rPr>
              <a:pPr algn="r" eaLnBrk="1" hangingPunct="1"/>
              <a:t>34</a:t>
            </a:fld>
            <a:endParaRPr lang="en-US" altLang="en-US" sz="1200" dirty="0">
              <a:latin typeface="Times New Roman" pitchFamily="18" charset="0"/>
            </a:endParaRPr>
          </a:p>
        </p:txBody>
      </p:sp>
    </p:spTree>
    <p:extLst>
      <p:ext uri="{BB962C8B-B14F-4D97-AF65-F5344CB8AC3E}">
        <p14:creationId xmlns:p14="http://schemas.microsoft.com/office/powerpoint/2010/main" val="2924154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ＭＳ Ｐゴシック" pitchFamily="34" charset="-128"/>
              </a:rPr>
              <a:t>Libelous: a piece of writing which contains bad and false things about a person</a:t>
            </a:r>
          </a:p>
          <a:p>
            <a:r>
              <a:rPr lang="en-US" altLang="en-US" dirty="0" smtClean="0">
                <a:ea typeface="ＭＳ Ｐゴシック" pitchFamily="34" charset="-128"/>
              </a:rPr>
              <a:t>Defamatory: to damage the reputation of a person</a:t>
            </a:r>
          </a:p>
          <a:p>
            <a:r>
              <a:rPr lang="vi-VN" altLang="en-US" dirty="0" smtClean="0">
                <a:ea typeface="ＭＳ Ｐゴシック" pitchFamily="34" charset="-128"/>
              </a:rPr>
              <a:t>Forge</a:t>
            </a:r>
            <a:r>
              <a:rPr lang="en-US" altLang="en-US" dirty="0" smtClean="0">
                <a:ea typeface="ＭＳ Ｐゴシック" pitchFamily="34" charset="-128"/>
              </a:rPr>
              <a:t>: gia mao email </a:t>
            </a:r>
            <a:endParaRPr lang="vi-VN" altLang="en-US" dirty="0" smtClean="0">
              <a:ea typeface="ＭＳ Ｐゴシック" pitchFamily="34" charset="-128"/>
            </a:endParaRPr>
          </a:p>
        </p:txBody>
      </p:sp>
      <p:sp>
        <p:nvSpPr>
          <p:cNvPr id="72708"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221B7C2C-68C3-4E74-A7A2-10E975D23E29}" type="slidenum">
              <a:rPr lang="en-US" altLang="en-US" sz="1200">
                <a:latin typeface="Times New Roman" pitchFamily="18" charset="0"/>
              </a:rPr>
              <a:pPr algn="r" eaLnBrk="1" hangingPunct="1"/>
              <a:t>35</a:t>
            </a:fld>
            <a:endParaRPr lang="en-US" altLang="en-US" sz="1200" dirty="0">
              <a:latin typeface="Times New Roman" pitchFamily="18" charset="0"/>
            </a:endParaRPr>
          </a:p>
        </p:txBody>
      </p:sp>
    </p:spTree>
    <p:extLst>
      <p:ext uri="{BB962C8B-B14F-4D97-AF65-F5344CB8AC3E}">
        <p14:creationId xmlns:p14="http://schemas.microsoft.com/office/powerpoint/2010/main" val="2477290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73732"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B0FB843F-F74F-4C42-B40A-2BB25D3E2942}" type="slidenum">
              <a:rPr lang="en-US" altLang="en-US" sz="1200">
                <a:latin typeface="Times New Roman" pitchFamily="18" charset="0"/>
              </a:rPr>
              <a:pPr algn="r" eaLnBrk="1" hangingPunct="1"/>
              <a:t>37</a:t>
            </a:fld>
            <a:endParaRPr lang="en-US" altLang="en-US" sz="1200" dirty="0">
              <a:latin typeface="Times New Roman" pitchFamily="18" charset="0"/>
            </a:endParaRPr>
          </a:p>
        </p:txBody>
      </p:sp>
    </p:spTree>
    <p:extLst>
      <p:ext uri="{BB962C8B-B14F-4D97-AF65-F5344CB8AC3E}">
        <p14:creationId xmlns:p14="http://schemas.microsoft.com/office/powerpoint/2010/main" val="598074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74756"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4CC4D8A6-E5DE-48E8-AB15-6606CF37DFBC}" type="slidenum">
              <a:rPr lang="en-US" altLang="en-US" sz="1200">
                <a:latin typeface="Times New Roman" pitchFamily="18" charset="0"/>
              </a:rPr>
              <a:pPr algn="r" eaLnBrk="1" hangingPunct="1"/>
              <a:t>39</a:t>
            </a:fld>
            <a:endParaRPr lang="en-US" altLang="en-US" sz="1200" dirty="0">
              <a:latin typeface="Times New Roman" pitchFamily="18" charset="0"/>
            </a:endParaRPr>
          </a:p>
        </p:txBody>
      </p:sp>
    </p:spTree>
    <p:extLst>
      <p:ext uri="{BB962C8B-B14F-4D97-AF65-F5344CB8AC3E}">
        <p14:creationId xmlns:p14="http://schemas.microsoft.com/office/powerpoint/2010/main" val="264716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75780"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F4DE71F9-2D7E-45A8-9983-115676EEB653}" type="slidenum">
              <a:rPr lang="en-US" altLang="en-US" sz="1200">
                <a:latin typeface="Times New Roman" pitchFamily="18" charset="0"/>
              </a:rPr>
              <a:pPr algn="r" eaLnBrk="1" hangingPunct="1"/>
              <a:t>40</a:t>
            </a:fld>
            <a:endParaRPr lang="en-US" altLang="en-US" sz="1200" dirty="0">
              <a:latin typeface="Times New Roman" pitchFamily="18" charset="0"/>
            </a:endParaRPr>
          </a:p>
        </p:txBody>
      </p:sp>
    </p:spTree>
    <p:extLst>
      <p:ext uri="{BB962C8B-B14F-4D97-AF65-F5344CB8AC3E}">
        <p14:creationId xmlns:p14="http://schemas.microsoft.com/office/powerpoint/2010/main" val="2117065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00EB9949-E880-4BB9-8392-CC6FBB312288}" type="slidenum">
              <a:rPr lang="en-US" altLang="en-US" sz="1200" smtClean="0">
                <a:latin typeface="Times New Roman" pitchFamily="18" charset="0"/>
              </a:rPr>
              <a:pPr eaLnBrk="1" hangingPunct="1"/>
              <a:t>43</a:t>
            </a:fld>
            <a:endParaRPr lang="en-US" altLang="en-US" sz="1200" dirty="0" smtClean="0">
              <a:latin typeface="Times New Roman" pitchFamily="18" charset="0"/>
            </a:endParaRPr>
          </a:p>
        </p:txBody>
      </p:sp>
    </p:spTree>
    <p:extLst>
      <p:ext uri="{BB962C8B-B14F-4D97-AF65-F5344CB8AC3E}">
        <p14:creationId xmlns:p14="http://schemas.microsoft.com/office/powerpoint/2010/main" val="3950490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79876"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C24A9619-059B-45DF-A011-796EA25C19A0}" type="slidenum">
              <a:rPr lang="en-US" altLang="en-US" sz="1200">
                <a:latin typeface="Times New Roman" pitchFamily="18" charset="0"/>
              </a:rPr>
              <a:pPr algn="r" eaLnBrk="1" hangingPunct="1"/>
              <a:t>44</a:t>
            </a:fld>
            <a:endParaRPr lang="en-US" altLang="en-US" sz="1200" dirty="0">
              <a:latin typeface="Times New Roman" pitchFamily="18" charset="0"/>
            </a:endParaRPr>
          </a:p>
        </p:txBody>
      </p:sp>
    </p:spTree>
    <p:extLst>
      <p:ext uri="{BB962C8B-B14F-4D97-AF65-F5344CB8AC3E}">
        <p14:creationId xmlns:p14="http://schemas.microsoft.com/office/powerpoint/2010/main" val="3192144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80900"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32A32E44-D921-48CB-B4ED-9839FD4F386D}" type="slidenum">
              <a:rPr lang="en-US" altLang="en-US" sz="1200">
                <a:latin typeface="Times New Roman" pitchFamily="18" charset="0"/>
              </a:rPr>
              <a:pPr algn="r" eaLnBrk="1" hangingPunct="1"/>
              <a:t>45</a:t>
            </a:fld>
            <a:endParaRPr lang="en-US" altLang="en-US" sz="1200" dirty="0">
              <a:latin typeface="Times New Roman" pitchFamily="18" charset="0"/>
            </a:endParaRPr>
          </a:p>
        </p:txBody>
      </p:sp>
    </p:spTree>
    <p:extLst>
      <p:ext uri="{BB962C8B-B14F-4D97-AF65-F5344CB8AC3E}">
        <p14:creationId xmlns:p14="http://schemas.microsoft.com/office/powerpoint/2010/main" val="3336244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80900" name="Slide Number Placeholder 3"/>
          <p:cNvSpPr txBox="1">
            <a:spLocks noGrp="1"/>
          </p:cNvSpPr>
          <p:nvPr/>
        </p:nvSpPr>
        <p:spPr bwMode="auto">
          <a:xfrm>
            <a:off x="3884613" y="8685778"/>
            <a:ext cx="2971800" cy="45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fld id="{32A32E44-D921-48CB-B4ED-9839FD4F386D}" type="slidenum">
              <a:rPr lang="en-US" altLang="en-US" sz="1200">
                <a:latin typeface="Times New Roman" pitchFamily="18" charset="0"/>
              </a:rPr>
              <a:pPr algn="r" eaLnBrk="1" hangingPunct="1"/>
              <a:t>46</a:t>
            </a:fld>
            <a:endParaRPr lang="en-US" altLang="en-US" sz="1200" dirty="0">
              <a:latin typeface="Times New Roman" pitchFamily="18" charset="0"/>
            </a:endParaRPr>
          </a:p>
        </p:txBody>
      </p:sp>
    </p:spTree>
    <p:extLst>
      <p:ext uri="{BB962C8B-B14F-4D97-AF65-F5344CB8AC3E}">
        <p14:creationId xmlns:p14="http://schemas.microsoft.com/office/powerpoint/2010/main" val="3179326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fld id="{0A1F0207-10F3-4319-8BE7-17A57065ED6A}" type="slidenum">
              <a:rPr lang="de-DE" sz="1200" smtClean="0">
                <a:latin typeface="Times New Roman" pitchFamily="18" charset="0"/>
              </a:rPr>
              <a:pPr eaLnBrk="1" hangingPunct="1"/>
              <a:t>47</a:t>
            </a:fld>
            <a:endParaRPr lang="de-DE" sz="1200" smtClean="0">
              <a:latin typeface="Times New Roman" pitchFamily="18" charset="0"/>
            </a:endParaRPr>
          </a:p>
        </p:txBody>
      </p:sp>
      <p:sp>
        <p:nvSpPr>
          <p:cNvPr id="53251" name="Rectangle 2"/>
          <p:cNvSpPr>
            <a:spLocks noGrp="1" noRot="1" noChangeAspect="1" noChangeArrowheads="1" noTextEdit="1"/>
          </p:cNvSpPr>
          <p:nvPr>
            <p:ph type="sldImg"/>
          </p:nvPr>
        </p:nvSpPr>
        <p:spPr>
          <a:xfrm>
            <a:off x="319088" y="-12700"/>
            <a:ext cx="6223000" cy="4668838"/>
          </a:xfrm>
          <a:ln/>
        </p:spPr>
      </p:sp>
      <p:sp>
        <p:nvSpPr>
          <p:cNvPr id="53252" name="Rectangle 3"/>
          <p:cNvSpPr>
            <a:spLocks noGrp="1" noChangeArrowheads="1"/>
          </p:cNvSpPr>
          <p:nvPr>
            <p:ph type="body" idx="1"/>
          </p:nvPr>
        </p:nvSpPr>
        <p:spPr>
          <a:xfrm>
            <a:off x="249238" y="4883150"/>
            <a:ext cx="6430962" cy="3767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07" tIns="44856" rIns="89707" bIns="44856"/>
          <a:lstStyle/>
          <a:p>
            <a:endParaRPr lang="en-GB" dirty="0" smtClean="0">
              <a:ea typeface="ＭＳ Ｐゴシック" pitchFamily="34" charset="-128"/>
            </a:endParaRPr>
          </a:p>
        </p:txBody>
      </p:sp>
      <p:sp>
        <p:nvSpPr>
          <p:cNvPr id="2" name="Footer Placeholder 1"/>
          <p:cNvSpPr>
            <a:spLocks noGrp="1"/>
          </p:cNvSpPr>
          <p:nvPr>
            <p:ph type="ftr" sz="quarter" idx="10"/>
          </p:nvPr>
        </p:nvSpPr>
        <p:spPr/>
        <p:txBody>
          <a:bodyPr/>
          <a:lstStyle/>
          <a:p>
            <a:pPr>
              <a:defRPr/>
            </a:pPr>
            <a:r>
              <a:rPr lang="de-DE" smtClean="0"/>
              <a:t>abc</a:t>
            </a:r>
            <a:endParaRPr lang="de-DE"/>
          </a:p>
        </p:txBody>
      </p:sp>
    </p:spTree>
    <p:extLst>
      <p:ext uri="{BB962C8B-B14F-4D97-AF65-F5344CB8AC3E}">
        <p14:creationId xmlns:p14="http://schemas.microsoft.com/office/powerpoint/2010/main" val="264172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FA569A23-9629-418A-B98F-133BD6E1BCFF}" type="slidenum">
              <a:rPr lang="en-US" altLang="en-US" sz="1200" smtClean="0">
                <a:latin typeface="Times New Roman" pitchFamily="18" charset="0"/>
              </a:rPr>
              <a:pPr eaLnBrk="1" hangingPunct="1"/>
              <a:t>4</a:t>
            </a:fld>
            <a:endParaRPr lang="en-US" altLang="en-US" sz="1200" dirty="0" smtClean="0">
              <a:latin typeface="Times New Roman" pitchFamily="18" charset="0"/>
            </a:endParaRPr>
          </a:p>
        </p:txBody>
      </p:sp>
    </p:spTree>
    <p:extLst>
      <p:ext uri="{BB962C8B-B14F-4D97-AF65-F5344CB8AC3E}">
        <p14:creationId xmlns:p14="http://schemas.microsoft.com/office/powerpoint/2010/main" val="98347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FA569A23-9629-418A-B98F-133BD6E1BCFF}" type="slidenum">
              <a:rPr lang="en-US" altLang="en-US" sz="1200" smtClean="0">
                <a:latin typeface="Times New Roman" pitchFamily="18" charset="0"/>
              </a:rPr>
              <a:pPr eaLnBrk="1" hangingPunct="1"/>
              <a:t>5</a:t>
            </a:fld>
            <a:endParaRPr lang="en-US" altLang="en-US" sz="1200" dirty="0" smtClean="0">
              <a:latin typeface="Times New Roman" pitchFamily="18" charset="0"/>
            </a:endParaRPr>
          </a:p>
        </p:txBody>
      </p:sp>
    </p:spTree>
    <p:extLst>
      <p:ext uri="{BB962C8B-B14F-4D97-AF65-F5344CB8AC3E}">
        <p14:creationId xmlns:p14="http://schemas.microsoft.com/office/powerpoint/2010/main" val="343275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FA569A23-9629-418A-B98F-133BD6E1BCFF}" type="slidenum">
              <a:rPr lang="en-US" altLang="en-US" sz="1200" smtClean="0">
                <a:latin typeface="Times New Roman" pitchFamily="18" charset="0"/>
              </a:rPr>
              <a:pPr eaLnBrk="1" hangingPunct="1"/>
              <a:t>6</a:t>
            </a:fld>
            <a:endParaRPr lang="en-US" altLang="en-US" sz="1200" dirty="0" smtClean="0">
              <a:latin typeface="Times New Roman" pitchFamily="18" charset="0"/>
            </a:endParaRPr>
          </a:p>
        </p:txBody>
      </p:sp>
    </p:spTree>
    <p:extLst>
      <p:ext uri="{BB962C8B-B14F-4D97-AF65-F5344CB8AC3E}">
        <p14:creationId xmlns:p14="http://schemas.microsoft.com/office/powerpoint/2010/main" val="229814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7</a:t>
            </a:fld>
            <a:endParaRPr lang="en-US" altLang="en-US" sz="1200" dirty="0" smtClean="0">
              <a:latin typeface="Times New Roman" pitchFamily="18" charset="0"/>
            </a:endParaRPr>
          </a:p>
        </p:txBody>
      </p:sp>
    </p:spTree>
    <p:extLst>
      <p:ext uri="{BB962C8B-B14F-4D97-AF65-F5344CB8AC3E}">
        <p14:creationId xmlns:p14="http://schemas.microsoft.com/office/powerpoint/2010/main" val="656618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8</a:t>
            </a:fld>
            <a:endParaRPr lang="en-US" altLang="en-US" sz="1200" dirty="0" smtClean="0">
              <a:latin typeface="Times New Roman" pitchFamily="18" charset="0"/>
            </a:endParaRPr>
          </a:p>
        </p:txBody>
      </p:sp>
    </p:spTree>
    <p:extLst>
      <p:ext uri="{BB962C8B-B14F-4D97-AF65-F5344CB8AC3E}">
        <p14:creationId xmlns:p14="http://schemas.microsoft.com/office/powerpoint/2010/main" val="428608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ea typeface="ＭＳ Ｐゴシック" pitchFamily="34"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fld id="{AB1A724E-E431-4BE2-B5A7-C5CB969C24B2}" type="slidenum">
              <a:rPr lang="en-US" altLang="en-US" sz="1200" smtClean="0">
                <a:latin typeface="Times New Roman" pitchFamily="18" charset="0"/>
              </a:rPr>
              <a:pPr eaLnBrk="1" hangingPunct="1"/>
              <a:t>9</a:t>
            </a:fld>
            <a:endParaRPr lang="en-US" altLang="en-US" sz="1200" dirty="0" smtClean="0">
              <a:latin typeface="Times New Roman" pitchFamily="18" charset="0"/>
            </a:endParaRPr>
          </a:p>
        </p:txBody>
      </p:sp>
    </p:spTree>
    <p:extLst>
      <p:ext uri="{BB962C8B-B14F-4D97-AF65-F5344CB8AC3E}">
        <p14:creationId xmlns:p14="http://schemas.microsoft.com/office/powerpoint/2010/main" val="151796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8"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475244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8"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29647821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8"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Document ID</a:t>
            </a:r>
          </a:p>
        </p:txBody>
      </p:sp>
    </p:spTree>
    <p:extLst>
      <p:ext uri="{BB962C8B-B14F-4D97-AF65-F5344CB8AC3E}">
        <p14:creationId xmlns:p14="http://schemas.microsoft.com/office/powerpoint/2010/main" val="3471862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0000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8"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5650250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8"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32210303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7755234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11" name="Slide Number Placeholder 5"/>
          <p:cNvSpPr>
            <a:spLocks noGrp="1"/>
          </p:cNvSpPr>
          <p:nvPr>
            <p:ph type="sldNum" sz="quarter" idx="11"/>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Document ID</a:t>
            </a:r>
          </a:p>
        </p:txBody>
      </p:sp>
    </p:spTree>
    <p:extLst>
      <p:ext uri="{BB962C8B-B14F-4D97-AF65-F5344CB8AC3E}">
        <p14:creationId xmlns:p14="http://schemas.microsoft.com/office/powerpoint/2010/main" val="26722621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7"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24375009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2969597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35230673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173360" y="6249797"/>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Tree>
    <p:extLst>
      <p:ext uri="{BB962C8B-B14F-4D97-AF65-F5344CB8AC3E}">
        <p14:creationId xmlns:p14="http://schemas.microsoft.com/office/powerpoint/2010/main" val="39834964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6019800" y="624684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57200" y="624979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Security Awareness Training</a:t>
            </a:r>
          </a:p>
        </p:txBody>
      </p:sp>
      <p:sp>
        <p:nvSpPr>
          <p:cNvPr id="10" name="Slide Number Placeholder 5"/>
          <p:cNvSpPr txBox="1">
            <a:spLocks/>
          </p:cNvSpPr>
          <p:nvPr userDrawn="1"/>
        </p:nvSpPr>
        <p:spPr>
          <a:xfrm>
            <a:off x="2743200" y="6264275"/>
            <a:ext cx="3276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Internal Use</a:t>
            </a: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91400" y="6168571"/>
            <a:ext cx="1295400" cy="578369"/>
          </a:xfrm>
          <a:prstGeom prst="rect">
            <a:avLst/>
          </a:prstGeom>
        </p:spPr>
      </p:pic>
    </p:spTree>
    <p:extLst>
      <p:ext uri="{BB962C8B-B14F-4D97-AF65-F5344CB8AC3E}">
        <p14:creationId xmlns:p14="http://schemas.microsoft.com/office/powerpoint/2010/main" val="280139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intranet.s3corp.com.vn/lib/controllers/CentralController.php?newscode=Vacancy&amp;action=View&amp;id=103" TargetMode="External"/><Relationship Id="rId3" Type="http://schemas.openxmlformats.org/officeDocument/2006/relationships/notesSlide" Target="../notesSlides/notesSlide10.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hyperlink" Target="http://isms.s3corp.com.vn:8080/share/page/site/isms-process/document-details?nodeRef=workspace://SpacesStore/02ca4890-143f-4009-9171-8fd9165bb8c0"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18.jpg"/><Relationship Id="rId4" Type="http://schemas.openxmlformats.org/officeDocument/2006/relationships/hyperlink" Target="http://isms.s3corp.com.vn:8080/share/page/site/isms-process/document-details?nodeRef=workspace://SpacesStore/f279df04-95a9-4713-8930-7106902bd8ed"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hyperlink" Target="http://isms.s3corp.com.vn:8080/share/page/site/isms-process/document-details?nodeRef=workspace://SpacesStore/8825fbf6-a787-4a4e-8ac8-66ab01910c53"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isms.s3corp.com.vn:8080/share/page/site/isms-process/document-details?nodeRef=workspace://SpacesStore/8825fbf6-a787-4a4e-8ac8-66ab01910c53"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isms.s3corp.com.vn:8080/share/page/site/isms-process/document-details?nodeRef=workspace://SpacesStore/8825fbf6-a787-4a4e-8ac8-66ab01910c5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isms.s3corp.com.vn:8080/share/page/site/isms-process/document-details?nodeRef=workspace://SpacesStore/2abd614a-4004-4c1c-8164-73b994569afd"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hyperlink" Target="http://isms.s3corp.com.vn:8080/share/page/site/isms-process/document-details?nodeRef=workspace://SpacesStore/aa6b3d83-ff68-416e-b048-6d2eb9727b4f"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hyperlink" Target="http://isms.s3corp.com.vn:8080/share/page/site/isms-process/document-details?nodeRef=workspace://SpacesStore/469c7833-05f9-4b41-9c58-c3f792cc1a0e"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hyperlink" Target="http://isms.s3corp.com.vn:8080/share/page/site/isms-process/document-details?nodeRef=workspace://SpacesStore/6d9cd6a7-a2ad-474f-8ee1-139a4680e8f9"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hyperlink" Target="http://isms.s3corp.com.vn:8080/share/page/site/isms-process/document-details?nodeRef=workspace://SpacesStore/e60b09e1-3bb3-4c99-8fe2-dfa7281915f7" TargetMode="External"/><Relationship Id="rId4" Type="http://schemas.openxmlformats.org/officeDocument/2006/relationships/hyperlink" Target="http://isms.s3corp.com.vn:8080/share/page/site/isms-process/document-details?nodeRef=workspace://SpacesStore/271ca61f-eecc-46fb-84bb-526195015dce"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hyperlink" Target="http://isms.s3corp.com.vn:8080/share/page/site/isms-process/document-details?nodeRef=workspace://SpacesStore/469c7833-05f9-4b41-9c58-c3f792cc1a0e" TargetMode="External"/><Relationship Id="rId4" Type="http://schemas.openxmlformats.org/officeDocument/2006/relationships/hyperlink" Target="http://isms.s3corp.com.vn:8080/share/page/site/isms-process/document-details?nodeRef=workspace://SpacesStore/c18a9683-5080-4c5d-ad21-5dc80e09a39b"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hyperlink" Target="http://isms.s3corp.com.vn:8080/share/page/site/isms-process/document-details?nodeRef=workspace://SpacesStore/97bfed6a-45a5-4493-adae-638ac1b7ef78" TargetMode="External"/><Relationship Id="rId4" Type="http://schemas.openxmlformats.org/officeDocument/2006/relationships/hyperlink" Target="http://isms.s3corp.com.vn:8080/share/page/site/isms-process/document-details?nodeRef=workspace://SpacesStore/8231ec44-1cd6-4b97-82af-18c65298b365"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2" Type="http://schemas.openxmlformats.org/officeDocument/2006/relationships/hyperlink" Target="http://isms.s3corp.com.vn:8080/share/page/site/isms-process/document-details?nodeRef=workspace://SpacesStore/28a079a9-0f98-4a9a-9c88-736bc701d0b7"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hyperlink" Target="http://isms.s3corp.com.vn:8080/share/page/site/isms-process/document-details?nodeRef=workspace://SpacesStore/d9cfb7a4-c447-476e-9b6e-563bda5c4fdf"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isms.s3corp.com.vn:8080/share/page/site/isms-process/document-details?nodeRef=workspace://SpacesStore/ac698342-e23d-449b-b197-38c598ce1fb6" TargetMode="External"/><Relationship Id="rId2" Type="http://schemas.openxmlformats.org/officeDocument/2006/relationships/hyperlink" Target="http://isms.s3corp.com.vn:8080/share/page/site/isms-process/document-details?nodeRef=workspace://SpacesStore/d6d92a3d-0bcc-4c5a-a74e-42c4e8aea918"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hyperlink" Target="http://isms.s3corp.com.vn:8080/share/page/site/isms-process/document-details?nodeRef=workspace://SpacesStore/12339642-d65f-4b4c-9740-e8324a9a9421"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hyperlink" Target="http://isms.s3corp.com.vn:8080/share/page/site/isms-process/document-details?nodeRef=workspace://SpacesStore/c91fc9b9-c753-4894-a285-378034080b8a" TargetMode="External"/><Relationship Id="rId4" Type="http://schemas.openxmlformats.org/officeDocument/2006/relationships/hyperlink" Target="http://isms.s3corp.com.vn:8080/share/page/site/isms-process/document-details?nodeRef=workspace://SpacesStore/7b449170-a82b-494a-ad72-e7380156830d"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37.xml"/><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5"/>
          <p:cNvSpPr txBox="1">
            <a:spLocks noChangeArrowheads="1"/>
          </p:cNvSpPr>
          <p:nvPr/>
        </p:nvSpPr>
        <p:spPr bwMode="auto">
          <a:xfrm>
            <a:off x="533400" y="2960914"/>
            <a:ext cx="8241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ctr" eaLnBrk="1" hangingPunct="1"/>
            <a:r>
              <a:rPr lang="en-US" sz="4000" dirty="0" smtClean="0">
                <a:solidFill>
                  <a:srgbClr val="FF3300"/>
                </a:solidFill>
                <a:latin typeface="Univers LT 57 Condensed" pitchFamily="123" charset="0"/>
              </a:rPr>
              <a:t>Information Security Awareness</a:t>
            </a:r>
            <a:endParaRPr lang="en-US" sz="4400" dirty="0">
              <a:solidFill>
                <a:srgbClr val="FF3300"/>
              </a:solidFill>
              <a:latin typeface="Univers LT 57 Condensed" pitchFamily="123" charset="0"/>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3085662681"/>
              </p:ext>
            </p:extLst>
          </p:nvPr>
        </p:nvGraphicFramePr>
        <p:xfrm>
          <a:off x="3994220" y="4419600"/>
          <a:ext cx="4191001" cy="1524000"/>
        </p:xfrm>
        <a:graphic>
          <a:graphicData uri="http://schemas.openxmlformats.org/drawingml/2006/table">
            <a:tbl>
              <a:tblPr firstRow="1" bandRow="1">
                <a:tableStyleId>{5940675A-B579-460E-94D1-54222C63F5DA}</a:tableStyleId>
              </a:tblPr>
              <a:tblGrid>
                <a:gridCol w="1704814">
                  <a:extLst>
                    <a:ext uri="{9D8B030D-6E8A-4147-A177-3AD203B41FA5}">
                      <a16:colId xmlns:a16="http://schemas.microsoft.com/office/drawing/2014/main" val="20000"/>
                    </a:ext>
                  </a:extLst>
                </a:gridCol>
                <a:gridCol w="2486187">
                  <a:extLst>
                    <a:ext uri="{9D8B030D-6E8A-4147-A177-3AD203B41FA5}">
                      <a16:colId xmlns:a16="http://schemas.microsoft.com/office/drawing/2014/main" val="20001"/>
                    </a:ext>
                  </a:extLst>
                </a:gridCol>
              </a:tblGrid>
              <a:tr h="301760">
                <a:tc>
                  <a:txBody>
                    <a:bodyPr/>
                    <a:lstStyle/>
                    <a:p>
                      <a:r>
                        <a:rPr lang="en-US" sz="1400" dirty="0" smtClean="0"/>
                        <a:t>Document Ref. ID</a:t>
                      </a:r>
                      <a:endParaRPr lang="en-US" sz="1400" b="0" dirty="0">
                        <a:solidFill>
                          <a:schemeClr val="tx1"/>
                        </a:solidFill>
                        <a:latin typeface="Univers LT 57 Condensed"/>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smtClean="0">
                          <a:solidFill>
                            <a:schemeClr val="tx1"/>
                          </a:solidFill>
                        </a:rPr>
                        <a:t>ISMS-WRK-037</a:t>
                      </a:r>
                      <a:endParaRPr lang="en-US"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0"/>
                  </a:ext>
                </a:extLst>
              </a:tr>
              <a:tr h="301760">
                <a:tc>
                  <a:txBody>
                    <a:bodyPr/>
                    <a:lstStyle/>
                    <a:p>
                      <a:r>
                        <a:rPr lang="en-US" sz="1400" dirty="0" smtClean="0"/>
                        <a:t>Issue</a:t>
                      </a:r>
                      <a:endParaRPr lang="en-US" sz="1400" dirty="0">
                        <a:latin typeface="Univers LT 57 Condensed"/>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smtClean="0"/>
                        <a:t>1.2</a:t>
                      </a:r>
                      <a:endParaRPr lang="en-US" sz="14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1"/>
                  </a:ext>
                </a:extLst>
              </a:tr>
              <a:tr h="301760">
                <a:tc>
                  <a:txBody>
                    <a:bodyPr/>
                    <a:lstStyle/>
                    <a:p>
                      <a:r>
                        <a:rPr lang="en-US" sz="1400" dirty="0" smtClean="0"/>
                        <a:t>Issue date</a:t>
                      </a:r>
                      <a:endParaRPr lang="en-US" sz="1400" dirty="0">
                        <a:latin typeface="Univers LT 57 Condensed"/>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smtClean="0"/>
                        <a:t>10/11/2021</a:t>
                      </a:r>
                      <a:endParaRPr lang="en-US" sz="14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2"/>
                  </a:ext>
                </a:extLst>
              </a:tr>
              <a:tr h="301760">
                <a:tc>
                  <a:txBody>
                    <a:bodyPr/>
                    <a:lstStyle/>
                    <a:p>
                      <a:r>
                        <a:rPr lang="en-US" sz="1400" dirty="0" smtClean="0"/>
                        <a:t>Status</a:t>
                      </a:r>
                      <a:endParaRPr lang="en-US" sz="1400" dirty="0">
                        <a:latin typeface="Univers LT 57 Condensed"/>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endParaRPr lang="en-US" sz="14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3"/>
                  </a:ext>
                </a:extLst>
              </a:tr>
              <a:tr h="301760">
                <a:tc>
                  <a:txBody>
                    <a:bodyPr/>
                    <a:lstStyle/>
                    <a:p>
                      <a:r>
                        <a:rPr lang="en-US" sz="1400" dirty="0" smtClean="0">
                          <a:latin typeface="+mn-lt"/>
                        </a:rPr>
                        <a:t>Confidential</a:t>
                      </a:r>
                      <a:r>
                        <a:rPr lang="en-US" sz="1400" baseline="0" dirty="0" smtClean="0">
                          <a:latin typeface="+mn-lt"/>
                        </a:rPr>
                        <a:t> Level</a:t>
                      </a:r>
                      <a:endParaRPr lang="en-US" sz="1400" dirty="0">
                        <a:latin typeface="+mn-lt"/>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r>
                        <a:rPr lang="en-US" sz="1400" dirty="0" smtClean="0"/>
                        <a:t>Internal Use</a:t>
                      </a:r>
                      <a:endParaRPr lang="en-US" sz="14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4"/>
                  </a:ext>
                </a:extLst>
              </a:tr>
            </a:tbl>
          </a:graphicData>
        </a:graphic>
      </p:graphicFrame>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76200"/>
            <a:ext cx="2895600" cy="2895600"/>
          </a:xfrm>
          <a:prstGeom prst="rect">
            <a:avLst/>
          </a:prstGeom>
        </p:spPr>
      </p:pic>
    </p:spTree>
    <p:extLst>
      <p:ext uri="{BB962C8B-B14F-4D97-AF65-F5344CB8AC3E}">
        <p14:creationId xmlns:p14="http://schemas.microsoft.com/office/powerpoint/2010/main" val="111460297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261938" y="47625"/>
            <a:ext cx="8537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300" b="1" dirty="0">
                <a:solidFill>
                  <a:srgbClr val="262626"/>
                </a:solidFill>
                <a:latin typeface="Candara" pitchFamily="34" charset="0"/>
              </a:rPr>
              <a:t>Where/Who/When </a:t>
            </a:r>
            <a:r>
              <a:rPr lang="en-US" altLang="en-US" sz="3300" b="1" dirty="0">
                <a:solidFill>
                  <a:srgbClr val="FF3300"/>
                </a:solidFill>
                <a:latin typeface="Candara" pitchFamily="34" charset="0"/>
              </a:rPr>
              <a:t>Security is Applied?</a:t>
            </a:r>
            <a:endParaRPr lang="en-US" altLang="en-US" sz="33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2292" name="Rectangle 5"/>
          <p:cNvSpPr>
            <a:spLocks noChangeArrowheads="1"/>
          </p:cNvSpPr>
          <p:nvPr/>
        </p:nvSpPr>
        <p:spPr bwMode="gray">
          <a:xfrm>
            <a:off x="398463" y="1044575"/>
            <a:ext cx="2728912" cy="5091113"/>
          </a:xfrm>
          <a:prstGeom prst="rect">
            <a:avLst/>
          </a:prstGeom>
          <a:solidFill>
            <a:schemeClr val="bg1"/>
          </a:solidFill>
          <a:ln w="12700">
            <a:solidFill>
              <a:schemeClr val="tx1"/>
            </a:solidFill>
            <a:miter lim="800000"/>
            <a:headEnd/>
            <a:tailEnd/>
          </a:ln>
        </p:spPr>
        <p:txBody>
          <a:bodyPr lIns="108000" tIns="108000" rIns="72000" bIns="72000" anchor="b"/>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3200" b="1" dirty="0">
                <a:latin typeface="Candara" pitchFamily="34" charset="0"/>
              </a:rPr>
              <a:t>Every place</a:t>
            </a:r>
          </a:p>
        </p:txBody>
      </p:sp>
      <p:pic>
        <p:nvPicPr>
          <p:cNvPr id="1229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2860675"/>
            <a:ext cx="11668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438" y="1314450"/>
            <a:ext cx="11668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575" y="3632200"/>
            <a:ext cx="116522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5"/>
          <p:cNvSpPr>
            <a:spLocks noChangeArrowheads="1"/>
          </p:cNvSpPr>
          <p:nvPr/>
        </p:nvSpPr>
        <p:spPr bwMode="gray">
          <a:xfrm>
            <a:off x="3221038" y="1044575"/>
            <a:ext cx="2727325" cy="5127625"/>
          </a:xfrm>
          <a:prstGeom prst="rect">
            <a:avLst/>
          </a:prstGeom>
          <a:solidFill>
            <a:schemeClr val="bg1"/>
          </a:solidFill>
          <a:ln w="12700">
            <a:solidFill>
              <a:schemeClr val="tx1"/>
            </a:solidFill>
            <a:miter lim="800000"/>
            <a:headEnd/>
            <a:tailEnd/>
          </a:ln>
        </p:spPr>
        <p:txBody>
          <a:bodyPr lIns="108000" tIns="108000" rIns="72000" bIns="72000" anchor="b"/>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3200" b="1" dirty="0">
                <a:latin typeface="Candara" pitchFamily="34" charset="0"/>
              </a:rPr>
              <a:t>Everyone</a:t>
            </a:r>
          </a:p>
        </p:txBody>
      </p:sp>
      <p:sp>
        <p:nvSpPr>
          <p:cNvPr id="12297" name="Rectangle 5"/>
          <p:cNvSpPr>
            <a:spLocks noChangeArrowheads="1"/>
          </p:cNvSpPr>
          <p:nvPr/>
        </p:nvSpPr>
        <p:spPr bwMode="gray">
          <a:xfrm>
            <a:off x="6070600" y="1044575"/>
            <a:ext cx="2728913" cy="5091113"/>
          </a:xfrm>
          <a:prstGeom prst="rect">
            <a:avLst/>
          </a:prstGeom>
          <a:solidFill>
            <a:schemeClr val="bg1"/>
          </a:solidFill>
          <a:ln w="12700">
            <a:solidFill>
              <a:schemeClr val="tx1"/>
            </a:solidFill>
            <a:miter lim="800000"/>
            <a:headEnd/>
            <a:tailEnd/>
          </a:ln>
        </p:spPr>
        <p:txBody>
          <a:bodyPr lIns="108000" tIns="108000" rIns="72000" bIns="72000" anchor="b"/>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2800" b="1" dirty="0">
                <a:latin typeface="Candara" pitchFamily="34" charset="0"/>
              </a:rPr>
              <a:t>Every minute, &amp; second</a:t>
            </a:r>
          </a:p>
        </p:txBody>
      </p:sp>
      <p:pic>
        <p:nvPicPr>
          <p:cNvPr id="1229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0525" y="1398588"/>
            <a:ext cx="13620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2974975"/>
            <a:ext cx="14811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250" y="2028825"/>
            <a:ext cx="1225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113" y="4522788"/>
            <a:ext cx="12874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9631" y="2365158"/>
            <a:ext cx="1177925"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5363" y="2711450"/>
            <a:ext cx="103346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fld id="{76E3151D-E1A3-42A3-AE86-D2186FBC8EB2}" type="slidenum">
              <a:rPr lang="en-US" smtClean="0"/>
              <a:t>10</a:t>
            </a:fld>
            <a:endParaRPr lang="en-US" dirty="0"/>
          </a:p>
        </p:txBody>
      </p:sp>
      <p:sp>
        <p:nvSpPr>
          <p:cNvPr id="18"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AutoShape 2" descr="http://intranet.s3corp.com.vn/templates/news/image.php?id=103">
            <a:hlinkClick r:id="rId13"/>
          </p:cNvPr>
          <p:cNvSpPr>
            <a:spLocks noChangeAspect="1" noChangeArrowheads="1"/>
          </p:cNvSpPr>
          <p:nvPr/>
        </p:nvSpPr>
        <p:spPr bwMode="auto">
          <a:xfrm>
            <a:off x="1206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5363" y="1243906"/>
            <a:ext cx="1591682" cy="1025426"/>
          </a:xfrm>
          <a:prstGeom prst="rect">
            <a:avLst/>
          </a:prstGeom>
        </p:spPr>
      </p:pic>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49924" y="3932736"/>
            <a:ext cx="1961601" cy="1466618"/>
          </a:xfrm>
          <a:prstGeom prst="rect">
            <a:avLst/>
          </a:prstGeom>
        </p:spPr>
      </p:pic>
    </p:spTree>
    <p:custDataLst>
      <p:tags r:id="rId1"/>
    </p:custDataLst>
    <p:extLst>
      <p:ext uri="{BB962C8B-B14F-4D97-AF65-F5344CB8AC3E}">
        <p14:creationId xmlns:p14="http://schemas.microsoft.com/office/powerpoint/2010/main" val="25565820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964"/>
            <a:ext cx="7924800" cy="708025"/>
          </a:xfrm>
          <a:prstGeom prst="rect">
            <a:avLst/>
          </a:prstGeom>
          <a:noFill/>
        </p:spPr>
        <p:txBody>
          <a:bodyPr>
            <a:normAutofit/>
          </a:bodyPr>
          <a:lstStyle/>
          <a:p>
            <a:pPr>
              <a:defRPr/>
            </a:pPr>
            <a:r>
              <a:rPr lang="en-US" altLang="en-US" sz="3200" b="1" dirty="0">
                <a:latin typeface="Candara" pitchFamily="34" charset="0"/>
              </a:rPr>
              <a:t>Security control and </a:t>
            </a:r>
            <a:r>
              <a:rPr lang="en-US" altLang="en-US" sz="3200" b="1" dirty="0">
                <a:solidFill>
                  <a:srgbClr val="FF0000"/>
                </a:solidFill>
                <a:latin typeface="Candara" pitchFamily="34" charset="0"/>
              </a:rPr>
              <a:t>discipline policy </a:t>
            </a:r>
            <a:r>
              <a:rPr lang="en-US" altLang="en-US" sz="3200" b="1" dirty="0" smtClean="0">
                <a:solidFill>
                  <a:srgbClr val="FF0000"/>
                </a:solidFill>
                <a:latin typeface="Candara" pitchFamily="34" charset="0"/>
              </a:rPr>
              <a:t>(1/2)</a:t>
            </a:r>
            <a:endParaRPr lang="en-US" altLang="en-US" sz="3200" b="1" dirty="0">
              <a:solidFill>
                <a:srgbClr val="FF0000"/>
              </a:solidFill>
              <a:latin typeface="Candara" pitchFamily="34" charset="0"/>
            </a:endParaRPr>
          </a:p>
          <a:p>
            <a:pPr>
              <a:defRPr/>
            </a:pPr>
            <a:endParaRPr lang="en-US" altLang="en-US" sz="4000" dirty="0">
              <a:latin typeface="Candara" pitchFamily="34" charset="0"/>
            </a:endParaRPr>
          </a:p>
          <a:p>
            <a:pPr>
              <a:defRPr/>
            </a:pPr>
            <a:endParaRPr lang="en-US" sz="4000" dirty="0" smtClean="0">
              <a:solidFill>
                <a:schemeClr val="accent3">
                  <a:lumMod val="65000"/>
                </a:schemeClr>
              </a:solidFill>
              <a:latin typeface="Candara"/>
              <a:ea typeface="ＭＳ Ｐゴシック" charset="0"/>
              <a:cs typeface="Candara"/>
            </a:endParaRPr>
          </a:p>
          <a:p>
            <a:pPr>
              <a:defRPr/>
            </a:pP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609600" y="979792"/>
            <a:ext cx="7924800" cy="504000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marL="0" indent="0" eaLnBrk="1" hangingPunct="1">
              <a:spcBef>
                <a:spcPct val="40000"/>
              </a:spcBef>
              <a:buClr>
                <a:schemeClr val="accent2"/>
              </a:buClr>
            </a:pPr>
            <a:r>
              <a:rPr lang="en-US" altLang="en-US" dirty="0" smtClean="0">
                <a:latin typeface="Candara" pitchFamily="34" charset="0"/>
              </a:rPr>
              <a:t>Security controls that applied in company:</a:t>
            </a:r>
          </a:p>
          <a:p>
            <a:pPr marL="0" indent="0" eaLnBrk="1" hangingPunct="1">
              <a:spcBef>
                <a:spcPct val="40000"/>
              </a:spcBef>
              <a:buClr>
                <a:schemeClr val="accent2"/>
              </a:buClr>
            </a:pPr>
            <a:r>
              <a:rPr lang="en-US" altLang="en-US" b="1" dirty="0" smtClean="0">
                <a:latin typeface="Candara" pitchFamily="34" charset="0"/>
              </a:rPr>
              <a:t>1- Legal requirement: </a:t>
            </a:r>
          </a:p>
          <a:p>
            <a:pPr marL="0" indent="0" eaLnBrk="1" hangingPunct="1">
              <a:spcBef>
                <a:spcPct val="40000"/>
              </a:spcBef>
              <a:buClr>
                <a:schemeClr val="accent2"/>
              </a:buClr>
            </a:pPr>
            <a:r>
              <a:rPr lang="en-US" altLang="en-US" dirty="0" smtClean="0">
                <a:latin typeface="Candara" pitchFamily="34" charset="0"/>
              </a:rPr>
              <a:t>All staffs are requested to Read, Understand, Sign and Comply with:  </a:t>
            </a:r>
          </a:p>
          <a:p>
            <a:pPr marL="0" indent="0" eaLnBrk="1" hangingPunct="1">
              <a:spcBef>
                <a:spcPct val="40000"/>
              </a:spcBef>
              <a:buClr>
                <a:schemeClr val="accent2"/>
              </a:buClr>
            </a:pPr>
            <a:r>
              <a:rPr lang="en-US" altLang="en-US" b="1" dirty="0">
                <a:latin typeface="Candara" pitchFamily="34" charset="0"/>
              </a:rPr>
              <a:t>+ </a:t>
            </a:r>
            <a:r>
              <a:rPr lang="en-US" altLang="en-US" b="1" dirty="0">
                <a:solidFill>
                  <a:srgbClr val="FF0000"/>
                </a:solidFill>
                <a:latin typeface="Candara" pitchFamily="34" charset="0"/>
              </a:rPr>
              <a:t>NON-DISCLOSURE AGREEMENT (NDA</a:t>
            </a:r>
            <a:r>
              <a:rPr lang="en-US" altLang="en-US" b="1" dirty="0" smtClean="0">
                <a:solidFill>
                  <a:srgbClr val="FF0000"/>
                </a:solidFill>
                <a:latin typeface="Candara" pitchFamily="34" charset="0"/>
              </a:rPr>
              <a:t>)</a:t>
            </a:r>
          </a:p>
          <a:p>
            <a:pPr marL="0" indent="0" eaLnBrk="1" hangingPunct="1">
              <a:spcBef>
                <a:spcPct val="40000"/>
              </a:spcBef>
              <a:buClr>
                <a:schemeClr val="accent2"/>
              </a:buClr>
            </a:pPr>
            <a:r>
              <a:rPr lang="en-US" altLang="en-US" b="1" dirty="0">
                <a:latin typeface="Candara" pitchFamily="34" charset="0"/>
              </a:rPr>
              <a:t>+ </a:t>
            </a:r>
            <a:r>
              <a:rPr lang="en-US" altLang="en-US" b="1" dirty="0" smtClean="0">
                <a:solidFill>
                  <a:srgbClr val="FF0000"/>
                </a:solidFill>
                <a:latin typeface="Candara" pitchFamily="34" charset="0"/>
              </a:rPr>
              <a:t>INDIVIDUAL </a:t>
            </a:r>
            <a:r>
              <a:rPr lang="en-US" altLang="en-US" b="1" dirty="0">
                <a:solidFill>
                  <a:srgbClr val="FF0000"/>
                </a:solidFill>
                <a:latin typeface="Candara" pitchFamily="34" charset="0"/>
              </a:rPr>
              <a:t>SECURITY </a:t>
            </a:r>
            <a:r>
              <a:rPr lang="en-US" altLang="en-US" b="1" dirty="0" smtClean="0">
                <a:solidFill>
                  <a:srgbClr val="FF0000"/>
                </a:solidFill>
                <a:latin typeface="Candara" pitchFamily="34" charset="0"/>
              </a:rPr>
              <a:t>AGREEMENT</a:t>
            </a:r>
          </a:p>
          <a:p>
            <a:pPr marL="0" indent="0" eaLnBrk="1" hangingPunct="1">
              <a:spcBef>
                <a:spcPct val="40000"/>
              </a:spcBef>
              <a:buClr>
                <a:schemeClr val="accent2"/>
              </a:buClr>
            </a:pPr>
            <a:r>
              <a:rPr lang="en-US" altLang="en-US" b="1" dirty="0" smtClean="0">
                <a:latin typeface="Candara" pitchFamily="34" charset="0"/>
              </a:rPr>
              <a:t>2- Operation security requirement:</a:t>
            </a:r>
          </a:p>
          <a:p>
            <a:pPr marL="0" indent="0" eaLnBrk="1" hangingPunct="1">
              <a:spcBef>
                <a:spcPct val="40000"/>
              </a:spcBef>
              <a:buClr>
                <a:schemeClr val="accent2"/>
              </a:buClr>
            </a:pPr>
            <a:r>
              <a:rPr lang="en-US" altLang="en-US" dirty="0">
                <a:latin typeface="Candara" pitchFamily="34" charset="0"/>
              </a:rPr>
              <a:t>All staffs are requested </a:t>
            </a:r>
            <a:r>
              <a:rPr lang="en-US" altLang="en-US" dirty="0" smtClean="0">
                <a:latin typeface="Candara" pitchFamily="34" charset="0"/>
              </a:rPr>
              <a:t>to follow </a:t>
            </a:r>
            <a:r>
              <a:rPr lang="en-US" altLang="en-US" b="1" dirty="0" smtClean="0">
                <a:solidFill>
                  <a:srgbClr val="FF0000"/>
                </a:solidFill>
                <a:latin typeface="Candara" pitchFamily="34" charset="0"/>
              </a:rPr>
              <a:t>Security Policy, Process, Procedure</a:t>
            </a:r>
            <a:r>
              <a:rPr lang="en-US" altLang="en-US" dirty="0" smtClean="0">
                <a:latin typeface="Candara" pitchFamily="34" charset="0"/>
              </a:rPr>
              <a:t> of company and customer in daily operation.</a:t>
            </a:r>
          </a:p>
          <a:p>
            <a:pPr marL="0" indent="0" eaLnBrk="1" hangingPunct="1">
              <a:spcBef>
                <a:spcPct val="40000"/>
              </a:spcBef>
              <a:buClr>
                <a:schemeClr val="accent2"/>
              </a:buClr>
            </a:pPr>
            <a:r>
              <a:rPr lang="en-US" altLang="en-US" b="1" dirty="0" smtClean="0">
                <a:latin typeface="Candara" pitchFamily="34" charset="0"/>
              </a:rPr>
              <a:t>3- Security Awareness requirement:</a:t>
            </a:r>
          </a:p>
          <a:p>
            <a:pPr marL="0" indent="0" eaLnBrk="1" hangingPunct="1">
              <a:spcBef>
                <a:spcPct val="40000"/>
              </a:spcBef>
              <a:buClr>
                <a:schemeClr val="accent2"/>
              </a:buClr>
            </a:pPr>
            <a:r>
              <a:rPr lang="en-US" altLang="en-US" dirty="0">
                <a:latin typeface="Candara" pitchFamily="34" charset="0"/>
              </a:rPr>
              <a:t>All staffs are requested </a:t>
            </a:r>
            <a:r>
              <a:rPr lang="en-US" altLang="en-US" dirty="0" smtClean="0">
                <a:latin typeface="Candara" pitchFamily="34" charset="0"/>
              </a:rPr>
              <a:t>to always develop Security Mindset by qualification/learning, join and pass </a:t>
            </a:r>
            <a:r>
              <a:rPr lang="en-US" altLang="en-US" b="1" dirty="0" smtClean="0">
                <a:solidFill>
                  <a:srgbClr val="FF0000"/>
                </a:solidFill>
                <a:latin typeface="Candara" pitchFamily="34" charset="0"/>
              </a:rPr>
              <a:t>Security Awareness Training Course </a:t>
            </a:r>
            <a:r>
              <a:rPr lang="en-US" altLang="en-US" dirty="0" smtClean="0">
                <a:latin typeface="Candara" pitchFamily="34" charset="0"/>
              </a:rPr>
              <a:t>of company.   </a:t>
            </a:r>
          </a:p>
          <a:p>
            <a:pPr marL="0" indent="0" eaLnBrk="1" hangingPunct="1">
              <a:spcBef>
                <a:spcPct val="40000"/>
              </a:spcBef>
              <a:buClr>
                <a:schemeClr val="accent2"/>
              </a:buClr>
            </a:pPr>
            <a:endParaRPr lang="en-US" altLang="en-US" dirty="0" smtClean="0">
              <a:latin typeface="Candara" pitchFamily="34" charset="0"/>
            </a:endParaRPr>
          </a:p>
          <a:p>
            <a:pPr marL="0" indent="0" eaLnBrk="1" hangingPunct="1">
              <a:spcBef>
                <a:spcPct val="40000"/>
              </a:spcBef>
              <a:buClr>
                <a:schemeClr val="accent2"/>
              </a:buClr>
            </a:pPr>
            <a:endParaRPr lang="en-US" altLang="en-US" dirty="0">
              <a:latin typeface="Candara" pitchFamily="34" charset="0"/>
            </a:endParaRPr>
          </a:p>
        </p:txBody>
      </p:sp>
      <p:sp>
        <p:nvSpPr>
          <p:cNvPr id="4" name="Footer Placeholder 3"/>
          <p:cNvSpPr>
            <a:spLocks noGrp="1"/>
          </p:cNvSpPr>
          <p:nvPr>
            <p:ph type="ftr" sz="quarter" idx="3"/>
          </p:nvPr>
        </p:nvSpPr>
        <p:spPr/>
        <p:txBody>
          <a:bodyPr/>
          <a:lstStyle/>
          <a:p>
            <a:fld id="{49DB728D-EC27-4ECA-A826-889032503526}" type="slidenum">
              <a:rPr lang="en-US" smtClean="0"/>
              <a:t>11</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337004151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964"/>
            <a:ext cx="7924800" cy="708025"/>
          </a:xfrm>
          <a:prstGeom prst="rect">
            <a:avLst/>
          </a:prstGeom>
          <a:noFill/>
        </p:spPr>
        <p:txBody>
          <a:bodyPr>
            <a:normAutofit/>
          </a:bodyPr>
          <a:lstStyle/>
          <a:p>
            <a:pPr>
              <a:defRPr/>
            </a:pPr>
            <a:r>
              <a:rPr lang="en-US" altLang="en-US" sz="3200" b="1" dirty="0">
                <a:latin typeface="Candara" pitchFamily="34" charset="0"/>
              </a:rPr>
              <a:t>Security control and </a:t>
            </a:r>
            <a:r>
              <a:rPr lang="en-US" altLang="en-US" sz="3200" b="1" dirty="0" smtClean="0">
                <a:solidFill>
                  <a:srgbClr val="FF0000"/>
                </a:solidFill>
                <a:latin typeface="Candara" pitchFamily="34" charset="0"/>
              </a:rPr>
              <a:t>disciplinary </a:t>
            </a:r>
            <a:r>
              <a:rPr lang="en-US" altLang="en-US" sz="3200" b="1" dirty="0">
                <a:solidFill>
                  <a:srgbClr val="FF0000"/>
                </a:solidFill>
                <a:latin typeface="Candara" pitchFamily="34" charset="0"/>
              </a:rPr>
              <a:t>policy </a:t>
            </a:r>
            <a:r>
              <a:rPr lang="en-US" altLang="en-US" sz="3200" b="1" dirty="0" smtClean="0">
                <a:solidFill>
                  <a:srgbClr val="FF0000"/>
                </a:solidFill>
                <a:latin typeface="Candara" pitchFamily="34" charset="0"/>
              </a:rPr>
              <a:t>(2/2)</a:t>
            </a:r>
            <a:endParaRPr lang="en-US" altLang="en-US" sz="3200" b="1" dirty="0">
              <a:solidFill>
                <a:srgbClr val="FF0000"/>
              </a:solidFill>
              <a:latin typeface="Candara" pitchFamily="34" charset="0"/>
            </a:endParaRPr>
          </a:p>
          <a:p>
            <a:pPr>
              <a:defRPr/>
            </a:pPr>
            <a:endParaRPr lang="en-US" altLang="en-US" sz="4000" dirty="0" smtClean="0">
              <a:latin typeface="Candara" pitchFamily="34" charset="0"/>
            </a:endParaRPr>
          </a:p>
          <a:p>
            <a:pPr>
              <a:defRPr/>
            </a:pPr>
            <a:endParaRPr lang="en-US" altLang="en-US" sz="4000" dirty="0">
              <a:latin typeface="Candara" pitchFamily="34" charset="0"/>
            </a:endParaRPr>
          </a:p>
          <a:p>
            <a:pPr>
              <a:defRPr/>
            </a:pP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609600" y="1066800"/>
            <a:ext cx="7924800" cy="51274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marL="0" indent="0" eaLnBrk="1" hangingPunct="1">
              <a:spcBef>
                <a:spcPct val="40000"/>
              </a:spcBef>
              <a:buClr>
                <a:schemeClr val="accent2"/>
              </a:buClr>
            </a:pPr>
            <a:r>
              <a:rPr lang="en-US" altLang="en-US" sz="2400" dirty="0" smtClean="0">
                <a:latin typeface="Candara" pitchFamily="34" charset="0"/>
              </a:rPr>
              <a:t>Incase of security violated, what is the company’s </a:t>
            </a:r>
            <a:r>
              <a:rPr lang="en-US" altLang="en-US" sz="2400" b="1" dirty="0" smtClean="0">
                <a:solidFill>
                  <a:srgbClr val="FF0000"/>
                </a:solidFill>
                <a:latin typeface="Candara" pitchFamily="34" charset="0"/>
              </a:rPr>
              <a:t>disciplinary policy</a:t>
            </a:r>
            <a:r>
              <a:rPr lang="en-US" altLang="en-US" sz="2400" dirty="0" smtClean="0">
                <a:latin typeface="Candara" pitchFamily="34" charset="0"/>
              </a:rPr>
              <a:t>?</a:t>
            </a: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p:txBody>
      </p:sp>
      <p:sp>
        <p:nvSpPr>
          <p:cNvPr id="4" name="Footer Placeholder 3"/>
          <p:cNvSpPr>
            <a:spLocks noGrp="1"/>
          </p:cNvSpPr>
          <p:nvPr>
            <p:ph type="ftr" sz="quarter" idx="3"/>
          </p:nvPr>
        </p:nvSpPr>
        <p:spPr/>
        <p:txBody>
          <a:bodyPr/>
          <a:lstStyle/>
          <a:p>
            <a:fld id="{49DB728D-EC27-4ECA-A826-889032503526}" type="slidenum">
              <a:rPr lang="en-US" smtClean="0"/>
              <a:t>12</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graphicFrame>
        <p:nvGraphicFramePr>
          <p:cNvPr id="3" name="Table 2"/>
          <p:cNvGraphicFramePr>
            <a:graphicFrameLocks noGrp="1"/>
          </p:cNvGraphicFramePr>
          <p:nvPr>
            <p:extLst>
              <p:ext uri="{D42A27DB-BD31-4B8C-83A1-F6EECF244321}">
                <p14:modId xmlns:p14="http://schemas.microsoft.com/office/powerpoint/2010/main" val="3952332083"/>
              </p:ext>
            </p:extLst>
          </p:nvPr>
        </p:nvGraphicFramePr>
        <p:xfrm>
          <a:off x="762001" y="1981200"/>
          <a:ext cx="7772398" cy="4196373"/>
        </p:xfrm>
        <a:graphic>
          <a:graphicData uri="http://schemas.openxmlformats.org/drawingml/2006/table">
            <a:tbl>
              <a:tblPr firstRow="1" firstCol="1" bandRow="1">
                <a:tableStyleId>{5C22544A-7EE6-4342-B048-85BDC9FD1C3A}</a:tableStyleId>
              </a:tblPr>
              <a:tblGrid>
                <a:gridCol w="1779661">
                  <a:extLst>
                    <a:ext uri="{9D8B030D-6E8A-4147-A177-3AD203B41FA5}">
                      <a16:colId xmlns:a16="http://schemas.microsoft.com/office/drawing/2014/main" val="1250208464"/>
                    </a:ext>
                  </a:extLst>
                </a:gridCol>
                <a:gridCol w="3268766">
                  <a:extLst>
                    <a:ext uri="{9D8B030D-6E8A-4147-A177-3AD203B41FA5}">
                      <a16:colId xmlns:a16="http://schemas.microsoft.com/office/drawing/2014/main" val="1878400755"/>
                    </a:ext>
                  </a:extLst>
                </a:gridCol>
                <a:gridCol w="2723971">
                  <a:extLst>
                    <a:ext uri="{9D8B030D-6E8A-4147-A177-3AD203B41FA5}">
                      <a16:colId xmlns:a16="http://schemas.microsoft.com/office/drawing/2014/main" val="2833580390"/>
                    </a:ext>
                  </a:extLst>
                </a:gridCol>
              </a:tblGrid>
              <a:tr h="388781">
                <a:tc>
                  <a:txBody>
                    <a:bodyPr/>
                    <a:lstStyle/>
                    <a:p>
                      <a:pPr marL="0" marR="0" algn="ctr">
                        <a:lnSpc>
                          <a:spcPct val="107000"/>
                        </a:lnSpc>
                        <a:spcBef>
                          <a:spcPts val="0"/>
                        </a:spcBef>
                        <a:spcAft>
                          <a:spcPts val="0"/>
                        </a:spcAft>
                      </a:pPr>
                      <a:r>
                        <a:rPr lang="en-US" sz="1600" baseline="0" dirty="0" smtClean="0">
                          <a:effectLst/>
                        </a:rPr>
                        <a:t>Disciplinary Level</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aseline="0" dirty="0" smtClean="0">
                          <a:effectLst/>
                          <a:latin typeface="+mn-lt"/>
                          <a:ea typeface="+mn-ea"/>
                          <a:cs typeface="+mn-cs"/>
                        </a:rPr>
                        <a:t>Actions</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aseline="0" dirty="0" smtClean="0">
                          <a:effectLst/>
                          <a:latin typeface="+mn-lt"/>
                          <a:ea typeface="+mn-ea"/>
                          <a:cs typeface="+mn-cs"/>
                        </a:rPr>
                        <a:t>Violation Example</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0715096"/>
                  </a:ext>
                </a:extLst>
              </a:tr>
              <a:tr h="1053144">
                <a:tc>
                  <a:txBody>
                    <a:bodyPr/>
                    <a:lstStyle/>
                    <a:p>
                      <a:pPr marL="0" marR="0">
                        <a:lnSpc>
                          <a:spcPct val="107000"/>
                        </a:lnSpc>
                        <a:spcBef>
                          <a:spcPts val="0"/>
                        </a:spcBef>
                        <a:spcAft>
                          <a:spcPts val="0"/>
                        </a:spcAft>
                      </a:pPr>
                      <a:r>
                        <a:rPr lang="en-US" sz="1600" baseline="0" dirty="0" smtClean="0">
                          <a:effectLst/>
                          <a:latin typeface="+mn-lt"/>
                          <a:ea typeface="+mn-ea"/>
                          <a:cs typeface="+mn-cs"/>
                        </a:rPr>
                        <a:t>Warning</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latin typeface="+mj-lt"/>
                          <a:ea typeface="Calibri" panose="020F0502020204030204" pitchFamily="34" charset="0"/>
                          <a:cs typeface="Times New Roman" panose="02020603050405020304" pitchFamily="18" charset="0"/>
                        </a:rPr>
                        <a:t>Warning the staff not to repeat the non-compliance </a:t>
                      </a:r>
                      <a:endParaRPr lang="en-US" sz="1600" baseline="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 Unexpected non-compliance, no bad purpose.</a:t>
                      </a:r>
                    </a:p>
                    <a:p>
                      <a:pPr marL="0" marR="0">
                        <a:lnSpc>
                          <a:spcPct val="107000"/>
                        </a:lnSpc>
                        <a:spcBef>
                          <a:spcPts val="0"/>
                        </a:spcBef>
                        <a:spcAft>
                          <a:spcPts val="0"/>
                        </a:spcAft>
                      </a:pP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 Non/minor impact to company/customer </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166118"/>
                  </a:ext>
                </a:extLst>
              </a:tr>
              <a:tr h="1435055">
                <a:tc>
                  <a:txBody>
                    <a:bodyPr/>
                    <a:lstStyle/>
                    <a:p>
                      <a:pPr marL="0" marR="0">
                        <a:lnSpc>
                          <a:spcPct val="107000"/>
                        </a:lnSpc>
                        <a:spcBef>
                          <a:spcPts val="0"/>
                        </a:spcBef>
                        <a:spcAft>
                          <a:spcPts val="0"/>
                        </a:spcAft>
                      </a:pP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Punishment</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BOD to consider case by case, not limited to below:</a:t>
                      </a:r>
                    </a:p>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 Financial compensation</a:t>
                      </a:r>
                    </a:p>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 Labor contract suspension </a:t>
                      </a: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 Intensively steal IP of company/customer for bad purpose. </a:t>
                      </a: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Violated NDA.</a:t>
                      </a:r>
                      <a:endParaRPr lang="en-US" sz="1600" baseline="0" dirty="0" smtClean="0">
                        <a:effectLst/>
                      </a:endParaRPr>
                    </a:p>
                    <a:p>
                      <a:pPr marL="0" marR="0">
                        <a:lnSpc>
                          <a:spcPct val="107000"/>
                        </a:lnSpc>
                        <a:spcBef>
                          <a:spcPts val="0"/>
                        </a:spcBef>
                        <a:spcAft>
                          <a:spcPts val="0"/>
                        </a:spcAft>
                      </a:pPr>
                      <a:r>
                        <a:rPr lang="en-US" sz="1600" baseline="0" dirty="0" smtClean="0">
                          <a:effectLst/>
                        </a:rPr>
                        <a:t>+ Caused minor impact to company/customer.</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316000"/>
                  </a:ext>
                </a:extLst>
              </a:tr>
              <a:tr h="1319393">
                <a:tc>
                  <a:txBody>
                    <a:bodyPr/>
                    <a:lstStyle/>
                    <a:p>
                      <a:pPr marL="0" marR="0">
                        <a:lnSpc>
                          <a:spcPct val="107000"/>
                        </a:lnSpc>
                        <a:spcBef>
                          <a:spcPts val="0"/>
                        </a:spcBef>
                        <a:spcAft>
                          <a:spcPts val="0"/>
                        </a:spcAft>
                      </a:pPr>
                      <a:r>
                        <a:rPr lang="en-US" sz="1600" baseline="0" dirty="0" smtClean="0">
                          <a:effectLst/>
                          <a:latin typeface="+mn-lt"/>
                          <a:ea typeface="+mn-ea"/>
                          <a:cs typeface="+mn-cs"/>
                        </a:rPr>
                        <a:t>Request legal help</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latin typeface="+mn-lt"/>
                          <a:ea typeface="+mn-ea"/>
                          <a:cs typeface="+mn-cs"/>
                        </a:rPr>
                        <a:t>Request legal help</a:t>
                      </a:r>
                      <a:r>
                        <a:rPr lang="en-US" sz="1600" baseline="0" dirty="0" smtClean="0">
                          <a:effectLst/>
                          <a:latin typeface="Calibri" panose="020F0502020204030204" pitchFamily="34" charset="0"/>
                          <a:ea typeface="+mn-ea"/>
                          <a:cs typeface="Times New Roman" panose="02020603050405020304" pitchFamily="18" charset="0"/>
                        </a:rPr>
                        <a:t> </a:t>
                      </a:r>
                      <a:r>
                        <a:rPr lang="en-US" sz="1600" baseline="0" dirty="0" smtClean="0">
                          <a:effectLst/>
                          <a:latin typeface="+mn-lt"/>
                          <a:ea typeface="+mn-ea"/>
                          <a:cs typeface="+mn-cs"/>
                        </a:rPr>
                        <a:t>to protect asset, intellectual property (IP) of company/customer </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 Intensively steal IP of company/customer for bad purpose. </a:t>
                      </a: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Violated NDA.</a:t>
                      </a:r>
                      <a:endParaRPr lang="en-US" sz="1600" baseline="0" dirty="0" smtClean="0">
                        <a:effectLst/>
                      </a:endParaRPr>
                    </a:p>
                    <a:p>
                      <a:pPr marL="0" marR="0">
                        <a:lnSpc>
                          <a:spcPct val="107000"/>
                        </a:lnSpc>
                        <a:spcBef>
                          <a:spcPts val="0"/>
                        </a:spcBef>
                        <a:spcAft>
                          <a:spcPts val="0"/>
                        </a:spcAft>
                      </a:pPr>
                      <a:r>
                        <a:rPr lang="en-US" sz="1600" baseline="0" dirty="0" smtClean="0">
                          <a:effectLst/>
                        </a:rPr>
                        <a:t>+ Caused seriously impact to company/customer.</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5171920"/>
                  </a:ext>
                </a:extLst>
              </a:tr>
            </a:tbl>
          </a:graphicData>
        </a:graphic>
      </p:graphicFrame>
    </p:spTree>
    <p:custDataLst>
      <p:tags r:id="rId1"/>
    </p:custDataLst>
    <p:extLst>
      <p:ext uri="{BB962C8B-B14F-4D97-AF65-F5344CB8AC3E}">
        <p14:creationId xmlns:p14="http://schemas.microsoft.com/office/powerpoint/2010/main" val="88638620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964"/>
            <a:ext cx="7924800" cy="708025"/>
          </a:xfrm>
          <a:prstGeom prst="rect">
            <a:avLst/>
          </a:prstGeom>
          <a:noFill/>
        </p:spPr>
        <p:txBody>
          <a:bodyPr>
            <a:normAutofit/>
          </a:bodyPr>
          <a:lstStyle/>
          <a:p>
            <a:pPr>
              <a:defRPr/>
            </a:pPr>
            <a:r>
              <a:rPr lang="en-US" altLang="en-US" sz="3200" b="1" dirty="0" smtClean="0">
                <a:latin typeface="Candara" pitchFamily="34" charset="0"/>
              </a:rPr>
              <a:t>Best Practices</a:t>
            </a:r>
            <a:endParaRPr lang="en-US" altLang="en-US" sz="3200" b="1" dirty="0">
              <a:solidFill>
                <a:srgbClr val="FF0000"/>
              </a:solidFill>
              <a:latin typeface="Candara" pitchFamily="34" charset="0"/>
            </a:endParaRPr>
          </a:p>
          <a:p>
            <a:pPr>
              <a:defRPr/>
            </a:pPr>
            <a:endParaRPr lang="en-US" altLang="en-US" sz="4000" dirty="0" smtClean="0">
              <a:latin typeface="Candara" pitchFamily="34" charset="0"/>
            </a:endParaRPr>
          </a:p>
          <a:p>
            <a:pPr>
              <a:defRPr/>
            </a:pPr>
            <a:endParaRPr lang="en-US" altLang="en-US" sz="4000" dirty="0">
              <a:latin typeface="Candara" pitchFamily="34" charset="0"/>
            </a:endParaRPr>
          </a:p>
          <a:p>
            <a:pPr>
              <a:defRPr/>
            </a:pP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609600" y="1066800"/>
            <a:ext cx="7924800" cy="51274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marL="0" indent="0" eaLnBrk="1" hangingPunct="1">
              <a:spcBef>
                <a:spcPct val="40000"/>
              </a:spcBef>
              <a:buClr>
                <a:schemeClr val="accent2"/>
              </a:buClr>
            </a:pPr>
            <a:r>
              <a:rPr lang="en-US" altLang="en-US" sz="2400" dirty="0" smtClean="0">
                <a:latin typeface="Candara" pitchFamily="34" charset="0"/>
              </a:rPr>
              <a:t>Some should DO and DO NOT</a:t>
            </a: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smtClean="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a:p>
            <a:pPr marL="0" indent="0" eaLnBrk="1" hangingPunct="1">
              <a:spcBef>
                <a:spcPct val="40000"/>
              </a:spcBef>
              <a:buClr>
                <a:schemeClr val="accent2"/>
              </a:buClr>
            </a:pPr>
            <a:endParaRPr lang="en-US" altLang="en-US" sz="2400" dirty="0">
              <a:latin typeface="Candara" pitchFamily="34" charset="0"/>
            </a:endParaRPr>
          </a:p>
        </p:txBody>
      </p:sp>
      <p:sp>
        <p:nvSpPr>
          <p:cNvPr id="4" name="Footer Placeholder 3"/>
          <p:cNvSpPr>
            <a:spLocks noGrp="1"/>
          </p:cNvSpPr>
          <p:nvPr>
            <p:ph type="ftr" sz="quarter" idx="3"/>
          </p:nvPr>
        </p:nvSpPr>
        <p:spPr/>
        <p:txBody>
          <a:bodyPr/>
          <a:lstStyle/>
          <a:p>
            <a:fld id="{49DB728D-EC27-4ECA-A826-889032503526}" type="slidenum">
              <a:rPr lang="en-US" smtClean="0"/>
              <a:t>13</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graphicFrame>
        <p:nvGraphicFramePr>
          <p:cNvPr id="3" name="Table 2"/>
          <p:cNvGraphicFramePr>
            <a:graphicFrameLocks noGrp="1"/>
          </p:cNvGraphicFramePr>
          <p:nvPr>
            <p:extLst>
              <p:ext uri="{D42A27DB-BD31-4B8C-83A1-F6EECF244321}">
                <p14:modId xmlns:p14="http://schemas.microsoft.com/office/powerpoint/2010/main" val="426674443"/>
              </p:ext>
            </p:extLst>
          </p:nvPr>
        </p:nvGraphicFramePr>
        <p:xfrm>
          <a:off x="632209" y="1600200"/>
          <a:ext cx="7848599" cy="4486433"/>
        </p:xfrm>
        <a:graphic>
          <a:graphicData uri="http://schemas.openxmlformats.org/drawingml/2006/table">
            <a:tbl>
              <a:tblPr firstRow="1" firstCol="1" bandRow="1">
                <a:tableStyleId>{5C22544A-7EE6-4342-B048-85BDC9FD1C3A}</a:tableStyleId>
              </a:tblPr>
              <a:tblGrid>
                <a:gridCol w="3809999">
                  <a:extLst>
                    <a:ext uri="{9D8B030D-6E8A-4147-A177-3AD203B41FA5}">
                      <a16:colId xmlns:a16="http://schemas.microsoft.com/office/drawing/2014/main" val="1878400755"/>
                    </a:ext>
                  </a:extLst>
                </a:gridCol>
                <a:gridCol w="4038600">
                  <a:extLst>
                    <a:ext uri="{9D8B030D-6E8A-4147-A177-3AD203B41FA5}">
                      <a16:colId xmlns:a16="http://schemas.microsoft.com/office/drawing/2014/main" val="2833580390"/>
                    </a:ext>
                  </a:extLst>
                </a:gridCol>
              </a:tblGrid>
              <a:tr h="394992">
                <a:tc>
                  <a:txBody>
                    <a:bodyPr/>
                    <a:lstStyle/>
                    <a:p>
                      <a:pPr marL="0" marR="0" algn="ctr">
                        <a:lnSpc>
                          <a:spcPct val="107000"/>
                        </a:lnSpc>
                        <a:spcBef>
                          <a:spcPts val="0"/>
                        </a:spcBef>
                        <a:spcAft>
                          <a:spcPts val="0"/>
                        </a:spcAft>
                      </a:pPr>
                      <a:r>
                        <a:rPr lang="en-US" sz="1600" baseline="0" dirty="0" smtClean="0">
                          <a:effectLst/>
                          <a:latin typeface="+mn-lt"/>
                          <a:ea typeface="+mn-ea"/>
                          <a:cs typeface="+mn-cs"/>
                        </a:rPr>
                        <a:t>Do</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aseline="0" dirty="0" smtClean="0">
                          <a:effectLst/>
                          <a:latin typeface="+mn-lt"/>
                          <a:ea typeface="+mn-ea"/>
                          <a:cs typeface="+mn-cs"/>
                        </a:rPr>
                        <a:t>Do Not</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0715096"/>
                  </a:ext>
                </a:extLst>
              </a:tr>
              <a:tr h="1226153">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latin typeface="+mj-lt"/>
                          <a:ea typeface="Calibri" panose="020F0502020204030204" pitchFamily="34" charset="0"/>
                          <a:cs typeface="Times New Roman" panose="02020603050405020304" pitchFamily="18" charset="0"/>
                        </a:rPr>
                        <a:t>Always raise security mindset for any actions relative to Intellectual Property of customer/company </a:t>
                      </a:r>
                      <a:endParaRPr lang="en-US" sz="1600" baseline="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Keep or store</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 Asset or Intellectual Property of customer/company in un-permitted storage: public </a:t>
                      </a:r>
                      <a:r>
                        <a:rPr lang="en-US" sz="1600" kern="1200" baseline="0" dirty="0" err="1" smtClean="0">
                          <a:solidFill>
                            <a:schemeClr val="dk1"/>
                          </a:solidFill>
                          <a:effectLst/>
                          <a:latin typeface="+mn-lt"/>
                          <a:ea typeface="Calibri" panose="020F0502020204030204" pitchFamily="34" charset="0"/>
                          <a:cs typeface="Times New Roman" panose="02020603050405020304" pitchFamily="18" charset="0"/>
                        </a:rPr>
                        <a:t>Github</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 </a:t>
                      </a:r>
                      <a:r>
                        <a:rPr lang="en-US" sz="1600" kern="1200" baseline="0" dirty="0" err="1" smtClean="0">
                          <a:solidFill>
                            <a:schemeClr val="dk1"/>
                          </a:solidFill>
                          <a:effectLst/>
                          <a:latin typeface="+mn-lt"/>
                          <a:ea typeface="Calibri" panose="020F0502020204030204" pitchFamily="34" charset="0"/>
                          <a:cs typeface="Times New Roman" panose="02020603050405020304" pitchFamily="18" charset="0"/>
                        </a:rPr>
                        <a:t>Bitbucket</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 public Drive…, personal Drive, CD, Cabinet…</a:t>
                      </a:r>
                    </a:p>
                    <a:p>
                      <a:pPr marL="0" marR="0">
                        <a:lnSpc>
                          <a:spcPct val="107000"/>
                        </a:lnSpc>
                        <a:spcBef>
                          <a:spcPts val="0"/>
                        </a:spcBef>
                        <a:spcAft>
                          <a:spcPts val="0"/>
                        </a:spcAft>
                      </a:pP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166118"/>
                  </a:ext>
                </a:extLst>
              </a:tr>
              <a:tr h="1457982">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Feel free to ask your PM if having any concern/contribution about security violating or not.</a:t>
                      </a:r>
                    </a:p>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(also can contact IT for this. Skype: S3.ITSupport or mail it@s3corp.com.vn)</a:t>
                      </a:r>
                    </a:p>
                  </a:txBody>
                  <a:tcPr marL="68580" marR="68580" marT="0" marB="0"/>
                </a:tc>
                <a:tc>
                  <a:txBody>
                    <a:bodyPr/>
                    <a:lstStyle/>
                    <a:p>
                      <a:pPr marL="0" marR="0">
                        <a:lnSpc>
                          <a:spcPct val="107000"/>
                        </a:lnSpc>
                        <a:spcBef>
                          <a:spcPts val="0"/>
                        </a:spcBef>
                        <a:spcAft>
                          <a:spcPts val="0"/>
                        </a:spcAft>
                      </a:pPr>
                      <a:r>
                        <a:rPr lang="en-US" sz="1600" baseline="0" dirty="0" smtClean="0">
                          <a:effectLst/>
                        </a:rPr>
                        <a:t>Share </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Asset or Intellectual Property of customer/company for unexpected </a:t>
                      </a:r>
                      <a:r>
                        <a:rPr lang="en-US" sz="1600" kern="1200" baseline="0" dirty="0" err="1" smtClean="0">
                          <a:solidFill>
                            <a:schemeClr val="dk1"/>
                          </a:solidFill>
                          <a:effectLst/>
                          <a:latin typeface="+mn-lt"/>
                          <a:ea typeface="Calibri" panose="020F0502020204030204" pitchFamily="34" charset="0"/>
                          <a:cs typeface="Times New Roman" panose="02020603050405020304" pitchFamily="18" charset="0"/>
                        </a:rPr>
                        <a:t>parners</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a:t>
                      </a:r>
                      <a:r>
                        <a:rPr lang="en-US" sz="1600" kern="1200" baseline="0" dirty="0" err="1" smtClean="0">
                          <a:solidFill>
                            <a:schemeClr val="dk1"/>
                          </a:solidFill>
                          <a:effectLst/>
                          <a:latin typeface="+mn-lt"/>
                          <a:ea typeface="Calibri" panose="020F0502020204030204" pitchFamily="34" charset="0"/>
                          <a:cs typeface="Times New Roman" panose="02020603050405020304" pitchFamily="18" charset="0"/>
                        </a:rPr>
                        <a:t>personel</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 or with an un-secured method, ex: public, no permission control.</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316000"/>
                  </a:ext>
                </a:extLst>
              </a:tr>
              <a:tr h="1340472">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Think about the Code of Conduct for our professional career</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aseline="0" dirty="0" smtClean="0">
                          <a:effectLst/>
                          <a:latin typeface="Calibri" panose="020F0502020204030204" pitchFamily="34" charset="0"/>
                          <a:ea typeface="Calibri" panose="020F0502020204030204" pitchFamily="34" charset="0"/>
                          <a:cs typeface="Times New Roman" panose="02020603050405020304" pitchFamily="18" charset="0"/>
                        </a:rPr>
                        <a:t>Take </a:t>
                      </a: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Asset or Intellectual Property of customer/company for personal purpose. </a:t>
                      </a:r>
                    </a:p>
                    <a:p>
                      <a:pPr marL="0" marR="0">
                        <a:lnSpc>
                          <a:spcPct val="107000"/>
                        </a:lnSpc>
                        <a:spcBef>
                          <a:spcPts val="0"/>
                        </a:spcBef>
                        <a:spcAft>
                          <a:spcPts val="0"/>
                        </a:spcAft>
                      </a:pPr>
                      <a:r>
                        <a:rPr lang="en-US" sz="1600" kern="1200" baseline="0" dirty="0" smtClean="0">
                          <a:solidFill>
                            <a:schemeClr val="dk1"/>
                          </a:solidFill>
                          <a:effectLst/>
                          <a:latin typeface="+mn-lt"/>
                          <a:ea typeface="Calibri" panose="020F0502020204030204" pitchFamily="34" charset="0"/>
                          <a:cs typeface="Times New Roman" panose="02020603050405020304" pitchFamily="18" charset="0"/>
                        </a:rPr>
                        <a:t>Or, </a:t>
                      </a:r>
                      <a:r>
                        <a:rPr lang="en-US" altLang="en-US" sz="1600" dirty="0" smtClean="0">
                          <a:latin typeface="Candara" pitchFamily="34" charset="0"/>
                          <a:ea typeface="ＭＳ Ｐゴシック" pitchFamily="34" charset="-128"/>
                        </a:rPr>
                        <a:t>use any IP rights of third party without consent of customer/company.</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5171920"/>
                  </a:ext>
                </a:extLst>
              </a:tr>
            </a:tbl>
          </a:graphicData>
        </a:graphic>
      </p:graphicFrame>
    </p:spTree>
    <p:custDataLst>
      <p:tags r:id="rId1"/>
    </p:custDataLst>
    <p:extLst>
      <p:ext uri="{BB962C8B-B14F-4D97-AF65-F5344CB8AC3E}">
        <p14:creationId xmlns:p14="http://schemas.microsoft.com/office/powerpoint/2010/main" val="19986752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964"/>
            <a:ext cx="7924800" cy="708025"/>
          </a:xfrm>
          <a:prstGeom prst="rect">
            <a:avLst/>
          </a:prstGeom>
          <a:noFill/>
        </p:spPr>
        <p:txBody>
          <a:bodyPr>
            <a:normAutofit/>
          </a:bodyPr>
          <a:lstStyle/>
          <a:p>
            <a:pPr>
              <a:defRPr/>
            </a:pPr>
            <a:r>
              <a:rPr lang="en-US" altLang="en-US" sz="3200" b="1" dirty="0" smtClean="0">
                <a:latin typeface="Candara" pitchFamily="34" charset="0"/>
              </a:rPr>
              <a:t>Appendix</a:t>
            </a:r>
            <a:endParaRPr lang="en-US" altLang="en-US" sz="3200" b="1" dirty="0">
              <a:solidFill>
                <a:srgbClr val="FF0000"/>
              </a:solidFill>
              <a:latin typeface="Candara" pitchFamily="34" charset="0"/>
            </a:endParaRPr>
          </a:p>
          <a:p>
            <a:pPr>
              <a:defRPr/>
            </a:pPr>
            <a:endParaRPr lang="en-US" altLang="en-US" sz="4000" dirty="0">
              <a:latin typeface="Candara" pitchFamily="34" charset="0"/>
            </a:endParaRPr>
          </a:p>
          <a:p>
            <a:pPr>
              <a:defRPr/>
            </a:pP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609600" y="1066800"/>
            <a:ext cx="7924800" cy="5029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lvl="1" eaLnBrk="1" hangingPunct="1">
              <a:spcBef>
                <a:spcPct val="40000"/>
              </a:spcBef>
              <a:buClr>
                <a:schemeClr val="accent2"/>
              </a:buClr>
              <a:buFont typeface="Wingdings" pitchFamily="2" charset="2"/>
              <a:buChar char="§"/>
            </a:pPr>
            <a:r>
              <a:rPr lang="en-US" altLang="en-US" sz="2800" i="1" dirty="0" smtClean="0">
                <a:latin typeface="Candara" pitchFamily="34" charset="0"/>
              </a:rPr>
              <a:t>How </a:t>
            </a:r>
            <a:r>
              <a:rPr lang="en-US" altLang="en-US" sz="2800" i="1" dirty="0">
                <a:latin typeface="Candara" pitchFamily="34" charset="0"/>
              </a:rPr>
              <a:t>to Implement &amp; Apply Security?</a:t>
            </a:r>
          </a:p>
          <a:p>
            <a:pPr lvl="2" eaLnBrk="1" hangingPunct="1">
              <a:spcBef>
                <a:spcPct val="40000"/>
              </a:spcBef>
              <a:buClr>
                <a:schemeClr val="accent2"/>
              </a:buClr>
              <a:buFont typeface="Wingdings" pitchFamily="2" charset="2"/>
              <a:buChar char="§"/>
            </a:pPr>
            <a:r>
              <a:rPr lang="en-US" altLang="en-US" sz="2800" i="1" dirty="0">
                <a:latin typeface="Candara" pitchFamily="34" charset="0"/>
              </a:rPr>
              <a:t>Security S</a:t>
            </a:r>
            <a:r>
              <a:rPr lang="en-US" altLang="en-US" sz="2800" i="1" dirty="0" smtClean="0">
                <a:latin typeface="Candara" pitchFamily="34" charset="0"/>
              </a:rPr>
              <a:t>ystem and Elements </a:t>
            </a:r>
            <a:endParaRPr lang="en-US" altLang="en-US" sz="2800" i="1" dirty="0">
              <a:latin typeface="Candara" pitchFamily="34" charset="0"/>
            </a:endParaRPr>
          </a:p>
          <a:p>
            <a:pPr lvl="2" eaLnBrk="1" hangingPunct="1">
              <a:spcBef>
                <a:spcPct val="40000"/>
              </a:spcBef>
              <a:buClr>
                <a:schemeClr val="accent2"/>
              </a:buClr>
              <a:buFont typeface="Wingdings" pitchFamily="2" charset="2"/>
              <a:buChar char="§"/>
            </a:pPr>
            <a:r>
              <a:rPr lang="en-US" altLang="en-US" sz="2800" i="1" dirty="0">
                <a:latin typeface="Candara" pitchFamily="34" charset="0"/>
              </a:rPr>
              <a:t>Roles &amp; Responsibilities</a:t>
            </a:r>
          </a:p>
          <a:p>
            <a:pPr lvl="2" eaLnBrk="1" hangingPunct="1">
              <a:spcBef>
                <a:spcPct val="40000"/>
              </a:spcBef>
              <a:buClr>
                <a:schemeClr val="accent2"/>
              </a:buClr>
              <a:buFont typeface="Wingdings" pitchFamily="2" charset="2"/>
              <a:buChar char="§"/>
            </a:pPr>
            <a:r>
              <a:rPr lang="en-US" altLang="en-US" sz="2800" i="1" dirty="0">
                <a:latin typeface="Candara" pitchFamily="34" charset="0"/>
              </a:rPr>
              <a:t>Policies, Guidelines &amp; Regulations</a:t>
            </a:r>
            <a:r>
              <a:rPr lang="en-US" altLang="en-US" i="1" dirty="0">
                <a:latin typeface="Candara" pitchFamily="34" charset="0"/>
              </a:rPr>
              <a:t>	</a:t>
            </a:r>
          </a:p>
        </p:txBody>
      </p:sp>
      <p:sp>
        <p:nvSpPr>
          <p:cNvPr id="4" name="Footer Placeholder 3"/>
          <p:cNvSpPr>
            <a:spLocks noGrp="1"/>
          </p:cNvSpPr>
          <p:nvPr>
            <p:ph type="ftr" sz="quarter" idx="3"/>
          </p:nvPr>
        </p:nvSpPr>
        <p:spPr/>
        <p:txBody>
          <a:bodyPr/>
          <a:lstStyle/>
          <a:p>
            <a:fld id="{49DB728D-EC27-4ECA-A826-889032503526}" type="slidenum">
              <a:rPr lang="en-US" smtClean="0"/>
              <a:t>14</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760221087"/>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202252"/>
            <a:ext cx="7315200" cy="3386455"/>
          </a:xfrm>
          <a:prstGeom prst="rect">
            <a:avLst/>
          </a:prstGeom>
        </p:spPr>
      </p:pic>
      <p:sp>
        <p:nvSpPr>
          <p:cNvPr id="10242" name="TextBox 1"/>
          <p:cNvSpPr txBox="1">
            <a:spLocks noChangeArrowheads="1"/>
          </p:cNvSpPr>
          <p:nvPr/>
        </p:nvSpPr>
        <p:spPr bwMode="auto">
          <a:xfrm>
            <a:off x="354204" y="61407"/>
            <a:ext cx="8534400" cy="56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sz="2800" b="1" dirty="0" smtClean="0">
                <a:solidFill>
                  <a:srgbClr val="FF3300"/>
                </a:solidFill>
                <a:latin typeface="Candara"/>
                <a:ea typeface="ＭＳ Ｐゴシック" charset="0"/>
                <a:cs typeface="Candara"/>
              </a:rPr>
              <a:t>Appendix - How</a:t>
            </a:r>
            <a:r>
              <a:rPr lang="en-US" sz="2800" b="1" dirty="0" smtClean="0">
                <a:solidFill>
                  <a:schemeClr val="tx1">
                    <a:lumMod val="85000"/>
                    <a:lumOff val="15000"/>
                  </a:schemeClr>
                </a:solidFill>
                <a:latin typeface="Candara"/>
                <a:ea typeface="ＭＳ Ｐゴシック" charset="0"/>
                <a:cs typeface="Candara"/>
              </a:rPr>
              <a:t> </a:t>
            </a:r>
            <a:r>
              <a:rPr lang="en-US" sz="2800" b="1" dirty="0">
                <a:solidFill>
                  <a:schemeClr val="accent3">
                    <a:lumMod val="65000"/>
                  </a:schemeClr>
                </a:solidFill>
                <a:latin typeface="Candara"/>
                <a:ea typeface="ＭＳ Ｐゴシック" charset="0"/>
                <a:cs typeface="Candara"/>
              </a:rPr>
              <a:t>to Implement &amp; Apply Security?</a:t>
            </a:r>
            <a:endParaRPr lang="en-US" sz="2800" dirty="0">
              <a:solidFill>
                <a:schemeClr val="accent3">
                  <a:lumMod val="65000"/>
                </a:schemeClr>
              </a:solidFill>
              <a:latin typeface="Candara"/>
              <a:ea typeface="ＭＳ Ｐゴシック" charset="0"/>
              <a:cs typeface="Candara"/>
            </a:endParaRPr>
          </a:p>
          <a:p>
            <a:pPr eaLnBrk="1" hangingPunct="1"/>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p:txBody>
          <a:bodyPr/>
          <a:lstStyle/>
          <a:p>
            <a:fld id="{38A921C3-F722-4583-A707-2D08043A1464}" type="slidenum">
              <a:rPr lang="en-US" smtClean="0"/>
              <a:t>15</a:t>
            </a:fld>
            <a:endParaRPr lang="en-US" dirty="0"/>
          </a:p>
        </p:txBody>
      </p:sp>
      <p:sp>
        <p:nvSpPr>
          <p:cNvPr id="10"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10244" name="Content Placeholder 9"/>
          <p:cNvSpPr>
            <a:spLocks noGrp="1"/>
          </p:cNvSpPr>
          <p:nvPr>
            <p:ph sz="half" idx="4294967295"/>
          </p:nvPr>
        </p:nvSpPr>
        <p:spPr>
          <a:xfrm>
            <a:off x="1133475" y="4768850"/>
            <a:ext cx="8010525" cy="1243013"/>
          </a:xfrm>
        </p:spPr>
        <p:txBody>
          <a:bodyPr>
            <a:normAutofit fontScale="92500" lnSpcReduction="10000"/>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0" dirty="0" smtClean="0">
                <a:latin typeface="Candara" pitchFamily="34" charset="0"/>
                <a:ea typeface="ＭＳ Ｐゴシック" pitchFamily="34" charset="-128"/>
              </a:rPr>
              <a:t>Security system addresses all kind of security threats</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 b="0" dirty="0" smtClean="0">
              <a:latin typeface="Candara" pitchFamily="34" charset="0"/>
              <a:ea typeface="ＭＳ Ｐゴシック" pitchFamily="34" charset="-128"/>
            </a:endParaRP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b="0" dirty="0" smtClean="0">
              <a:latin typeface="Candara" pitchFamily="34" charset="0"/>
              <a:ea typeface="ＭＳ Ｐゴシック" pitchFamily="34" charset="-128"/>
            </a:endParaRP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0" dirty="0" smtClean="0">
                <a:latin typeface="Candara" pitchFamily="34" charset="0"/>
                <a:ea typeface="ＭＳ Ｐゴシック" pitchFamily="34" charset="-128"/>
              </a:rPr>
              <a:t>Security system involves all </a:t>
            </a:r>
            <a:r>
              <a:rPr lang="en-US" altLang="en-US" sz="2400" b="0" u="sng" dirty="0" smtClean="0">
                <a:latin typeface="Candara" pitchFamily="34" charset="0"/>
                <a:ea typeface="ＭＳ Ｐゴシック" pitchFamily="34" charset="-128"/>
              </a:rPr>
              <a:t>stakeholders</a:t>
            </a:r>
            <a:r>
              <a:rPr lang="en-US" altLang="en-US" sz="2400" b="0" dirty="0" smtClean="0">
                <a:latin typeface="Candara" pitchFamily="34" charset="0"/>
                <a:ea typeface="ＭＳ Ｐゴシック" pitchFamily="34" charset="-128"/>
              </a:rPr>
              <a:t> to follow: </a:t>
            </a:r>
            <a:r>
              <a:rPr lang="en-US" altLang="en-US" sz="2400" b="1" dirty="0" smtClean="0">
                <a:latin typeface="Candara" pitchFamily="34" charset="0"/>
                <a:ea typeface="ＭＳ Ｐゴシック" pitchFamily="34" charset="-128"/>
              </a:rPr>
              <a:t>employees, partners, customers, suppliers, guests</a:t>
            </a:r>
            <a:r>
              <a:rPr lang="en-US" altLang="en-US" sz="2400" b="0" dirty="0" smtClean="0">
                <a:latin typeface="Candara" pitchFamily="34" charset="0"/>
                <a:ea typeface="ＭＳ Ｐゴシック" pitchFamily="34" charset="-128"/>
              </a:rPr>
              <a:t>, etc</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b="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dirty="0" smtClean="0">
              <a:latin typeface="Candara" pitchFamily="34" charset="0"/>
              <a:ea typeface="ＭＳ Ｐゴシック" pitchFamily="34" charset="-128"/>
            </a:endParaRPr>
          </a:p>
        </p:txBody>
      </p:sp>
      <p:sp>
        <p:nvSpPr>
          <p:cNvPr id="8" name="TextBox 1"/>
          <p:cNvSpPr txBox="1">
            <a:spLocks noChangeArrowheads="1"/>
          </p:cNvSpPr>
          <p:nvPr/>
        </p:nvSpPr>
        <p:spPr bwMode="auto">
          <a:xfrm>
            <a:off x="354204" y="758168"/>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2400" b="1" dirty="0">
                <a:solidFill>
                  <a:srgbClr val="262626"/>
                </a:solidFill>
                <a:latin typeface="Candara" pitchFamily="34" charset="0"/>
              </a:rPr>
              <a:t>Security </a:t>
            </a:r>
            <a:r>
              <a:rPr lang="en-US" altLang="en-US" sz="2400" b="1" dirty="0">
                <a:solidFill>
                  <a:srgbClr val="FF3300"/>
                </a:solidFill>
                <a:latin typeface="Candara" pitchFamily="34" charset="0"/>
              </a:rPr>
              <a:t>System</a:t>
            </a:r>
            <a:endParaRPr lang="en-US" altLang="en-US" sz="2400" dirty="0">
              <a:solidFill>
                <a:srgbClr val="FF3300"/>
              </a:solidFill>
              <a:latin typeface="Candara" pitchFamily="34" charset="0"/>
            </a:endParaRPr>
          </a:p>
        </p:txBody>
      </p:sp>
    </p:spTree>
    <p:custDataLst>
      <p:tags r:id="rId1"/>
    </p:custDataLst>
    <p:extLst>
      <p:ext uri="{BB962C8B-B14F-4D97-AF65-F5344CB8AC3E}">
        <p14:creationId xmlns:p14="http://schemas.microsoft.com/office/powerpoint/2010/main" val="407797828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354204" y="61407"/>
            <a:ext cx="8534400" cy="56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sz="2800" b="1" dirty="0" smtClean="0">
                <a:solidFill>
                  <a:srgbClr val="FF3300"/>
                </a:solidFill>
                <a:latin typeface="Candara"/>
                <a:ea typeface="ＭＳ Ｐゴシック" charset="0"/>
                <a:cs typeface="Candara"/>
              </a:rPr>
              <a:t>Appendix - How</a:t>
            </a:r>
            <a:r>
              <a:rPr lang="en-US" sz="2800" b="1" dirty="0" smtClean="0">
                <a:solidFill>
                  <a:schemeClr val="tx1">
                    <a:lumMod val="85000"/>
                    <a:lumOff val="15000"/>
                  </a:schemeClr>
                </a:solidFill>
                <a:latin typeface="Candara"/>
                <a:ea typeface="ＭＳ Ｐゴシック" charset="0"/>
                <a:cs typeface="Candara"/>
              </a:rPr>
              <a:t> </a:t>
            </a:r>
            <a:r>
              <a:rPr lang="en-US" sz="2800" b="1" dirty="0">
                <a:solidFill>
                  <a:schemeClr val="accent3">
                    <a:lumMod val="65000"/>
                  </a:schemeClr>
                </a:solidFill>
                <a:latin typeface="Candara"/>
                <a:ea typeface="ＭＳ Ｐゴシック" charset="0"/>
                <a:cs typeface="Candara"/>
              </a:rPr>
              <a:t>to Implement &amp; Apply Security?</a:t>
            </a:r>
            <a:endParaRPr lang="en-US" sz="2800" dirty="0">
              <a:solidFill>
                <a:schemeClr val="accent3">
                  <a:lumMod val="65000"/>
                </a:schemeClr>
              </a:solidFill>
              <a:latin typeface="Candara"/>
              <a:ea typeface="ＭＳ Ｐゴシック" charset="0"/>
              <a:cs typeface="Candara"/>
            </a:endParaRPr>
          </a:p>
          <a:p>
            <a:pPr eaLnBrk="1" hangingPunct="1"/>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p:txBody>
          <a:bodyPr/>
          <a:lstStyle/>
          <a:p>
            <a:fld id="{38A921C3-F722-4583-A707-2D08043A1464}" type="slidenum">
              <a:rPr lang="en-US" smtClean="0"/>
              <a:t>16</a:t>
            </a:fld>
            <a:endParaRPr lang="en-US" dirty="0"/>
          </a:p>
        </p:txBody>
      </p:sp>
      <p:sp>
        <p:nvSpPr>
          <p:cNvPr id="10"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10244" name="Content Placeholder 9"/>
          <p:cNvSpPr>
            <a:spLocks noGrp="1"/>
          </p:cNvSpPr>
          <p:nvPr>
            <p:ph sz="half" idx="4294967295"/>
          </p:nvPr>
        </p:nvSpPr>
        <p:spPr>
          <a:xfrm>
            <a:off x="1133475" y="4768850"/>
            <a:ext cx="8010525" cy="1243013"/>
          </a:xfrm>
        </p:spPr>
        <p:txBody>
          <a:bodyPr>
            <a:normAutofit/>
          </a:bodyPr>
          <a:lstStyle/>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b="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dirty="0" smtClean="0">
              <a:latin typeface="Candara" pitchFamily="34" charset="0"/>
              <a:ea typeface="ＭＳ Ｐゴシック" pitchFamily="34" charset="-128"/>
            </a:endParaRPr>
          </a:p>
        </p:txBody>
      </p:sp>
      <p:sp>
        <p:nvSpPr>
          <p:cNvPr id="8" name="TextBox 1"/>
          <p:cNvSpPr txBox="1">
            <a:spLocks noChangeArrowheads="1"/>
          </p:cNvSpPr>
          <p:nvPr/>
        </p:nvSpPr>
        <p:spPr bwMode="auto">
          <a:xfrm>
            <a:off x="354204" y="758168"/>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2400" b="1" dirty="0">
                <a:solidFill>
                  <a:srgbClr val="262626"/>
                </a:solidFill>
                <a:latin typeface="Candara" pitchFamily="34" charset="0"/>
              </a:rPr>
              <a:t>Security </a:t>
            </a:r>
            <a:r>
              <a:rPr lang="en-US" altLang="en-US" sz="2400" b="1" dirty="0" smtClean="0">
                <a:solidFill>
                  <a:srgbClr val="FF3300"/>
                </a:solidFill>
                <a:latin typeface="Candara" pitchFamily="34" charset="0"/>
              </a:rPr>
              <a:t>Elements</a:t>
            </a:r>
            <a:endParaRPr lang="en-US" altLang="en-US" sz="2400" dirty="0">
              <a:solidFill>
                <a:srgbClr val="FF3300"/>
              </a:solidFill>
              <a:latin typeface="Candara"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887" y="1126815"/>
            <a:ext cx="7887118" cy="5019074"/>
          </a:xfrm>
          <a:prstGeom prst="rect">
            <a:avLst/>
          </a:prstGeom>
          <a:effectLst>
            <a:softEdge rad="38100"/>
          </a:effectLst>
        </p:spPr>
      </p:pic>
    </p:spTree>
    <p:custDataLst>
      <p:tags r:id="rId1"/>
    </p:custDataLst>
    <p:extLst>
      <p:ext uri="{BB962C8B-B14F-4D97-AF65-F5344CB8AC3E}">
        <p14:creationId xmlns:p14="http://schemas.microsoft.com/office/powerpoint/2010/main" val="3233244109"/>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
          <p:cNvSpPr>
            <a:spLocks noChangeArrowheads="1"/>
          </p:cNvSpPr>
          <p:nvPr/>
        </p:nvSpPr>
        <p:spPr bwMode="auto">
          <a:xfrm>
            <a:off x="144463" y="505366"/>
            <a:ext cx="8847137" cy="3071795"/>
          </a:xfrm>
          <a:prstGeom prst="rect">
            <a:avLst/>
          </a:prstGeom>
          <a:solidFill>
            <a:srgbClr val="FFFFCC"/>
          </a:solidFill>
          <a:ln w="9525">
            <a:solidFill>
              <a:schemeClr val="tx1"/>
            </a:solidFill>
            <a:miter lim="800000"/>
            <a:headEnd/>
            <a:tailEnd/>
          </a:ln>
        </p:spPr>
        <p:txBody>
          <a:bodyPr wrap="none" lIns="90000" tIns="46800" rIns="90000" bIns="46800"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67" name="Rectangle 39"/>
          <p:cNvSpPr>
            <a:spLocks noChangeArrowheads="1"/>
          </p:cNvSpPr>
          <p:nvPr/>
        </p:nvSpPr>
        <p:spPr bwMode="auto">
          <a:xfrm>
            <a:off x="144463" y="3577161"/>
            <a:ext cx="8847137" cy="2486375"/>
          </a:xfrm>
          <a:prstGeom prst="rect">
            <a:avLst/>
          </a:prstGeom>
          <a:solidFill>
            <a:srgbClr val="EAEAEA"/>
          </a:solidFill>
          <a:ln w="9525">
            <a:solidFill>
              <a:schemeClr val="tx1"/>
            </a:solidFill>
            <a:miter lim="800000"/>
            <a:headEnd/>
            <a:tailEnd/>
          </a:ln>
        </p:spPr>
        <p:txBody>
          <a:bodyPr wrap="none" lIns="90000" tIns="46800" rIns="90000" bIns="46800"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68" name="Rectangle 1"/>
          <p:cNvSpPr>
            <a:spLocks noChangeArrowheads="1"/>
          </p:cNvSpPr>
          <p:nvPr/>
        </p:nvSpPr>
        <p:spPr bwMode="auto">
          <a:xfrm>
            <a:off x="1066800" y="3890963"/>
            <a:ext cx="1435100" cy="711200"/>
          </a:xfrm>
          <a:prstGeom prst="rect">
            <a:avLst/>
          </a:prstGeom>
          <a:solidFill>
            <a:srgbClr val="FFAF5B"/>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Font typeface="Tahoma" pitchFamily="34" charset="0"/>
              <a:buNone/>
            </a:pPr>
            <a:r>
              <a:rPr lang="en-GB" altLang="en-US" sz="1800" dirty="0">
                <a:solidFill>
                  <a:srgbClr val="003399"/>
                </a:solidFill>
                <a:latin typeface="Tahoma" pitchFamily="34" charset="0"/>
              </a:rPr>
              <a:t>Admin</a:t>
            </a:r>
          </a:p>
        </p:txBody>
      </p:sp>
      <p:sp>
        <p:nvSpPr>
          <p:cNvPr id="11269" name="Rectangle 2"/>
          <p:cNvSpPr>
            <a:spLocks noChangeArrowheads="1"/>
          </p:cNvSpPr>
          <p:nvPr/>
        </p:nvSpPr>
        <p:spPr bwMode="auto">
          <a:xfrm>
            <a:off x="3178175" y="3898900"/>
            <a:ext cx="1385888" cy="711200"/>
          </a:xfrm>
          <a:prstGeom prst="rect">
            <a:avLst/>
          </a:prstGeom>
          <a:solidFill>
            <a:srgbClr val="FFAF5B"/>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Font typeface="Tahoma" pitchFamily="34" charset="0"/>
              <a:buNone/>
            </a:pPr>
            <a:r>
              <a:rPr lang="en-GB" altLang="en-US" sz="1800" dirty="0">
                <a:solidFill>
                  <a:srgbClr val="003399"/>
                </a:solidFill>
                <a:latin typeface="Tahoma" pitchFamily="34" charset="0"/>
              </a:rPr>
              <a:t>HR</a:t>
            </a:r>
          </a:p>
        </p:txBody>
      </p:sp>
      <p:sp>
        <p:nvSpPr>
          <p:cNvPr id="11270" name="Rectangle 3"/>
          <p:cNvSpPr>
            <a:spLocks noChangeArrowheads="1"/>
          </p:cNvSpPr>
          <p:nvPr/>
        </p:nvSpPr>
        <p:spPr bwMode="auto">
          <a:xfrm>
            <a:off x="5257800" y="3898900"/>
            <a:ext cx="1371600" cy="711200"/>
          </a:xfrm>
          <a:prstGeom prst="rect">
            <a:avLst/>
          </a:prstGeom>
          <a:solidFill>
            <a:srgbClr val="FFAF5B"/>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Font typeface="Tahoma" pitchFamily="34" charset="0"/>
              <a:buNone/>
            </a:pPr>
            <a:r>
              <a:rPr lang="en-GB" altLang="en-US" sz="1800" dirty="0">
                <a:solidFill>
                  <a:srgbClr val="003399"/>
                </a:solidFill>
                <a:latin typeface="Tahoma" pitchFamily="34" charset="0"/>
              </a:rPr>
              <a:t>IT</a:t>
            </a:r>
          </a:p>
        </p:txBody>
      </p:sp>
      <p:sp>
        <p:nvSpPr>
          <p:cNvPr id="11271" name="Rectangle 4"/>
          <p:cNvSpPr>
            <a:spLocks noChangeArrowheads="1"/>
          </p:cNvSpPr>
          <p:nvPr/>
        </p:nvSpPr>
        <p:spPr bwMode="auto">
          <a:xfrm>
            <a:off x="7086600" y="3898900"/>
            <a:ext cx="1447800" cy="711200"/>
          </a:xfrm>
          <a:prstGeom prst="rect">
            <a:avLst/>
          </a:prstGeom>
          <a:solidFill>
            <a:srgbClr val="FFAF5B"/>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Font typeface="Tahoma" pitchFamily="34" charset="0"/>
              <a:buNone/>
            </a:pPr>
            <a:r>
              <a:rPr lang="en-GB" altLang="en-US" sz="1600" dirty="0">
                <a:solidFill>
                  <a:srgbClr val="003399"/>
                </a:solidFill>
                <a:latin typeface="Tahoma" pitchFamily="34" charset="0"/>
              </a:rPr>
              <a:t>Program/</a:t>
            </a:r>
          </a:p>
          <a:p>
            <a:pPr algn="ctr" eaLnBrk="1" hangingPunct="1">
              <a:buFont typeface="Tahoma" pitchFamily="34" charset="0"/>
              <a:buNone/>
            </a:pPr>
            <a:r>
              <a:rPr lang="en-GB" altLang="en-US" sz="1600" dirty="0">
                <a:solidFill>
                  <a:srgbClr val="003399"/>
                </a:solidFill>
                <a:latin typeface="Tahoma" pitchFamily="34" charset="0"/>
              </a:rPr>
              <a:t>Project/</a:t>
            </a:r>
          </a:p>
          <a:p>
            <a:pPr algn="ctr" eaLnBrk="1" hangingPunct="1">
              <a:buFont typeface="Tahoma" pitchFamily="34" charset="0"/>
              <a:buNone/>
            </a:pPr>
            <a:r>
              <a:rPr lang="en-GB" altLang="en-US" sz="1600" dirty="0">
                <a:solidFill>
                  <a:srgbClr val="003399"/>
                </a:solidFill>
                <a:latin typeface="Tahoma" pitchFamily="34" charset="0"/>
              </a:rPr>
              <a:t>Department</a:t>
            </a:r>
          </a:p>
        </p:txBody>
      </p:sp>
      <p:sp>
        <p:nvSpPr>
          <p:cNvPr id="11272" name="AutoShape 5"/>
          <p:cNvSpPr>
            <a:spLocks noChangeArrowheads="1"/>
          </p:cNvSpPr>
          <p:nvPr/>
        </p:nvSpPr>
        <p:spPr bwMode="auto">
          <a:xfrm>
            <a:off x="990600" y="5067300"/>
            <a:ext cx="7620000" cy="906463"/>
          </a:xfrm>
          <a:prstGeom prst="roundRect">
            <a:avLst>
              <a:gd name="adj" fmla="val 16667"/>
            </a:avLst>
          </a:prstGeom>
          <a:solidFill>
            <a:srgbClr val="FFCC99"/>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Clr>
                <a:srgbClr val="003366"/>
              </a:buClr>
              <a:buFont typeface="Tahoma" pitchFamily="34" charset="0"/>
              <a:buNone/>
            </a:pPr>
            <a:r>
              <a:rPr lang="en-GB" altLang="en-US" sz="2800" b="1" dirty="0">
                <a:solidFill>
                  <a:srgbClr val="003366"/>
                </a:solidFill>
                <a:latin typeface="Tahoma" pitchFamily="34" charset="0"/>
              </a:rPr>
              <a:t>Employees</a:t>
            </a:r>
          </a:p>
        </p:txBody>
      </p:sp>
      <p:sp>
        <p:nvSpPr>
          <p:cNvPr id="11273" name="AutoShape 6"/>
          <p:cNvSpPr>
            <a:spLocks noChangeArrowheads="1"/>
          </p:cNvSpPr>
          <p:nvPr/>
        </p:nvSpPr>
        <p:spPr bwMode="auto">
          <a:xfrm>
            <a:off x="838200" y="2682875"/>
            <a:ext cx="1828800" cy="682625"/>
          </a:xfrm>
          <a:prstGeom prst="roundRect">
            <a:avLst>
              <a:gd name="adj" fmla="val 16667"/>
            </a:avLst>
          </a:prstGeom>
          <a:solidFill>
            <a:schemeClr val="hlink"/>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Physical</a:t>
            </a:r>
          </a:p>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&amp; Environmental </a:t>
            </a:r>
          </a:p>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Security</a:t>
            </a:r>
          </a:p>
        </p:txBody>
      </p:sp>
      <p:sp>
        <p:nvSpPr>
          <p:cNvPr id="11274" name="AutoShape 7"/>
          <p:cNvSpPr>
            <a:spLocks noChangeArrowheads="1"/>
          </p:cNvSpPr>
          <p:nvPr/>
        </p:nvSpPr>
        <p:spPr bwMode="auto">
          <a:xfrm>
            <a:off x="3114675" y="2679700"/>
            <a:ext cx="1543050" cy="711200"/>
          </a:xfrm>
          <a:prstGeom prst="roundRect">
            <a:avLst>
              <a:gd name="adj" fmla="val 16667"/>
            </a:avLst>
          </a:prstGeom>
          <a:solidFill>
            <a:schemeClr val="hlink"/>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Personnel</a:t>
            </a:r>
          </a:p>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 Security</a:t>
            </a:r>
          </a:p>
        </p:txBody>
      </p:sp>
      <p:sp>
        <p:nvSpPr>
          <p:cNvPr id="11275" name="AutoShape 8"/>
          <p:cNvSpPr>
            <a:spLocks noChangeArrowheads="1"/>
          </p:cNvSpPr>
          <p:nvPr/>
        </p:nvSpPr>
        <p:spPr bwMode="auto">
          <a:xfrm>
            <a:off x="5105400" y="2679700"/>
            <a:ext cx="1600200" cy="685800"/>
          </a:xfrm>
          <a:prstGeom prst="roundRect">
            <a:avLst>
              <a:gd name="adj" fmla="val 16667"/>
            </a:avLst>
          </a:prstGeom>
          <a:solidFill>
            <a:schemeClr val="hlink"/>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Computer &amp; </a:t>
            </a:r>
          </a:p>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Communication</a:t>
            </a:r>
          </a:p>
        </p:txBody>
      </p:sp>
      <p:sp>
        <p:nvSpPr>
          <p:cNvPr id="11276" name="AutoShape 9"/>
          <p:cNvSpPr>
            <a:spLocks noChangeArrowheads="1"/>
          </p:cNvSpPr>
          <p:nvPr/>
        </p:nvSpPr>
        <p:spPr bwMode="auto">
          <a:xfrm>
            <a:off x="7086600" y="2679700"/>
            <a:ext cx="1600200" cy="685800"/>
          </a:xfrm>
          <a:prstGeom prst="roundRect">
            <a:avLst>
              <a:gd name="adj" fmla="val 16667"/>
            </a:avLst>
          </a:prstGeom>
          <a:solidFill>
            <a:schemeClr val="hlink"/>
          </a:solidFill>
          <a:ln w="9360">
            <a:solidFill>
              <a:srgbClr val="003399"/>
            </a:solidFill>
            <a:miter lim="800000"/>
            <a:headEnd/>
            <a:tailEnd/>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charset="0"/>
                <a:ea typeface="ＭＳ Ｐゴシック" pitchFamily="34" charset="-128"/>
              </a:defRPr>
            </a:lvl9pPr>
          </a:lstStyle>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Operation</a:t>
            </a:r>
          </a:p>
          <a:p>
            <a:pPr algn="ctr" eaLnBrk="1" hangingPunct="1">
              <a:buClr>
                <a:srgbClr val="003366"/>
              </a:buClr>
              <a:buFont typeface="Tahoma" pitchFamily="34" charset="0"/>
              <a:buNone/>
            </a:pPr>
            <a:r>
              <a:rPr lang="en-GB" altLang="en-US" sz="1400" b="1" dirty="0">
                <a:solidFill>
                  <a:schemeClr val="bg1">
                    <a:lumMod val="95000"/>
                  </a:schemeClr>
                </a:solidFill>
                <a:latin typeface="Tahoma" pitchFamily="34" charset="0"/>
              </a:rPr>
              <a:t>Security</a:t>
            </a:r>
          </a:p>
        </p:txBody>
      </p:sp>
      <p:sp>
        <p:nvSpPr>
          <p:cNvPr id="11277" name="Line 10"/>
          <p:cNvSpPr>
            <a:spLocks noChangeShapeType="1"/>
          </p:cNvSpPr>
          <p:nvPr/>
        </p:nvSpPr>
        <p:spPr bwMode="auto">
          <a:xfrm>
            <a:off x="1677988" y="3365500"/>
            <a:ext cx="1587" cy="550863"/>
          </a:xfrm>
          <a:prstGeom prst="line">
            <a:avLst/>
          </a:prstGeom>
          <a:noFill/>
          <a:ln w="507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278" name="Line 11"/>
          <p:cNvSpPr>
            <a:spLocks noChangeShapeType="1"/>
          </p:cNvSpPr>
          <p:nvPr/>
        </p:nvSpPr>
        <p:spPr bwMode="auto">
          <a:xfrm>
            <a:off x="3886200" y="3365500"/>
            <a:ext cx="1588" cy="533400"/>
          </a:xfrm>
          <a:prstGeom prst="line">
            <a:avLst/>
          </a:prstGeom>
          <a:noFill/>
          <a:ln w="507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279" name="Line 15"/>
          <p:cNvSpPr>
            <a:spLocks noChangeShapeType="1"/>
          </p:cNvSpPr>
          <p:nvPr/>
        </p:nvSpPr>
        <p:spPr bwMode="auto">
          <a:xfrm>
            <a:off x="5943600" y="3365500"/>
            <a:ext cx="1588" cy="533400"/>
          </a:xfrm>
          <a:prstGeom prst="line">
            <a:avLst/>
          </a:prstGeom>
          <a:noFill/>
          <a:ln w="507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280" name="AutoShape 16"/>
          <p:cNvSpPr>
            <a:spLocks noChangeArrowheads="1"/>
          </p:cNvSpPr>
          <p:nvPr/>
        </p:nvSpPr>
        <p:spPr bwMode="auto">
          <a:xfrm>
            <a:off x="1600200" y="4602163"/>
            <a:ext cx="457200" cy="457200"/>
          </a:xfrm>
          <a:prstGeom prst="downArrow">
            <a:avLst>
              <a:gd name="adj1" fmla="val 50000"/>
              <a:gd name="adj2" fmla="val 25000"/>
            </a:avLst>
          </a:prstGeom>
          <a:solidFill>
            <a:srgbClr val="FFFF00"/>
          </a:solidFill>
          <a:ln w="12600">
            <a:solidFill>
              <a:srgbClr val="0066FF"/>
            </a:solidFill>
            <a:miter lim="800000"/>
            <a:headEnd/>
            <a:tailEnd/>
          </a:ln>
        </p:spPr>
        <p:txBody>
          <a:bodyPr wrap="none"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1" name="AutoShape 17"/>
          <p:cNvSpPr>
            <a:spLocks noChangeArrowheads="1"/>
          </p:cNvSpPr>
          <p:nvPr/>
        </p:nvSpPr>
        <p:spPr bwMode="auto">
          <a:xfrm>
            <a:off x="3657600" y="4610100"/>
            <a:ext cx="457200" cy="457200"/>
          </a:xfrm>
          <a:prstGeom prst="downArrow">
            <a:avLst>
              <a:gd name="adj1" fmla="val 50000"/>
              <a:gd name="adj2" fmla="val 25000"/>
            </a:avLst>
          </a:prstGeom>
          <a:solidFill>
            <a:srgbClr val="FFFF00"/>
          </a:solidFill>
          <a:ln w="12600">
            <a:solidFill>
              <a:srgbClr val="0066FF"/>
            </a:solidFill>
            <a:miter lim="800000"/>
            <a:headEnd/>
            <a:tailEnd/>
          </a:ln>
        </p:spPr>
        <p:txBody>
          <a:bodyPr wrap="none"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2" name="AutoShape 18"/>
          <p:cNvSpPr>
            <a:spLocks noChangeArrowheads="1"/>
          </p:cNvSpPr>
          <p:nvPr/>
        </p:nvSpPr>
        <p:spPr bwMode="auto">
          <a:xfrm>
            <a:off x="5715000" y="4610100"/>
            <a:ext cx="457200" cy="457200"/>
          </a:xfrm>
          <a:prstGeom prst="downArrow">
            <a:avLst>
              <a:gd name="adj1" fmla="val 50000"/>
              <a:gd name="adj2" fmla="val 25000"/>
            </a:avLst>
          </a:prstGeom>
          <a:solidFill>
            <a:srgbClr val="FFFF00"/>
          </a:solidFill>
          <a:ln w="12600">
            <a:solidFill>
              <a:srgbClr val="0066FF"/>
            </a:solidFill>
            <a:miter lim="800000"/>
            <a:headEnd/>
            <a:tailEnd/>
          </a:ln>
        </p:spPr>
        <p:txBody>
          <a:bodyPr wrap="none"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3" name="AutoShape 19"/>
          <p:cNvSpPr>
            <a:spLocks noChangeArrowheads="1"/>
          </p:cNvSpPr>
          <p:nvPr/>
        </p:nvSpPr>
        <p:spPr bwMode="auto">
          <a:xfrm>
            <a:off x="7620000" y="4610100"/>
            <a:ext cx="457200" cy="457200"/>
          </a:xfrm>
          <a:prstGeom prst="downArrow">
            <a:avLst>
              <a:gd name="adj1" fmla="val 50000"/>
              <a:gd name="adj2" fmla="val 25000"/>
            </a:avLst>
          </a:prstGeom>
          <a:solidFill>
            <a:srgbClr val="FFFF00"/>
          </a:solidFill>
          <a:ln w="12600">
            <a:solidFill>
              <a:srgbClr val="0066FF"/>
            </a:solidFill>
            <a:miter lim="800000"/>
            <a:headEnd/>
            <a:tailEnd/>
          </a:ln>
        </p:spPr>
        <p:txBody>
          <a:bodyPr wrap="none"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4" name="Line 15"/>
          <p:cNvSpPr>
            <a:spLocks noChangeShapeType="1"/>
          </p:cNvSpPr>
          <p:nvPr/>
        </p:nvSpPr>
        <p:spPr bwMode="auto">
          <a:xfrm>
            <a:off x="7848600" y="3365500"/>
            <a:ext cx="1588" cy="533400"/>
          </a:xfrm>
          <a:prstGeom prst="line">
            <a:avLst/>
          </a:prstGeom>
          <a:noFill/>
          <a:ln w="507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285" name="AutoShape 21"/>
          <p:cNvSpPr>
            <a:spLocks noChangeArrowheads="1"/>
          </p:cNvSpPr>
          <p:nvPr/>
        </p:nvSpPr>
        <p:spPr bwMode="auto">
          <a:xfrm>
            <a:off x="762000" y="522288"/>
            <a:ext cx="1990725" cy="2157412"/>
          </a:xfrm>
          <a:prstGeom prst="downArrowCallout">
            <a:avLst>
              <a:gd name="adj1" fmla="val 25000"/>
              <a:gd name="adj2" fmla="val 25000"/>
              <a:gd name="adj3" fmla="val 19661"/>
              <a:gd name="adj4" fmla="val 66667"/>
            </a:avLst>
          </a:prstGeom>
          <a:solidFill>
            <a:srgbClr val="CCCCFF"/>
          </a:solidFill>
          <a:ln w="9525">
            <a:solidFill>
              <a:schemeClr val="tx1"/>
            </a:solidFill>
            <a:miter lim="800000"/>
            <a:headEnd/>
            <a:tailEnd/>
          </a:ln>
        </p:spPr>
        <p:txBody>
          <a:bodyPr wrap="none" lIns="90000" tIns="46800" rIns="90000" bIns="46800"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6" name="AutoShape 29"/>
          <p:cNvSpPr>
            <a:spLocks noChangeArrowheads="1"/>
          </p:cNvSpPr>
          <p:nvPr/>
        </p:nvSpPr>
        <p:spPr bwMode="auto">
          <a:xfrm>
            <a:off x="2971800" y="505366"/>
            <a:ext cx="1828800" cy="2157412"/>
          </a:xfrm>
          <a:prstGeom prst="downArrowCallout">
            <a:avLst>
              <a:gd name="adj1" fmla="val 25000"/>
              <a:gd name="adj2" fmla="val 25000"/>
              <a:gd name="adj3" fmla="val 19661"/>
              <a:gd name="adj4" fmla="val 66667"/>
            </a:avLst>
          </a:prstGeom>
          <a:solidFill>
            <a:srgbClr val="CCCCFF"/>
          </a:solidFill>
          <a:ln w="9525">
            <a:solidFill>
              <a:schemeClr val="tx1"/>
            </a:solidFill>
            <a:miter lim="800000"/>
            <a:headEnd/>
            <a:tailEnd/>
          </a:ln>
        </p:spPr>
        <p:txBody>
          <a:bodyPr wrap="none" lIns="90000" tIns="46800" rIns="90000" bIns="46800"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7" name="AutoShape 30"/>
          <p:cNvSpPr>
            <a:spLocks noChangeArrowheads="1"/>
          </p:cNvSpPr>
          <p:nvPr/>
        </p:nvSpPr>
        <p:spPr bwMode="auto">
          <a:xfrm>
            <a:off x="5029199" y="525463"/>
            <a:ext cx="1849437" cy="2157412"/>
          </a:xfrm>
          <a:prstGeom prst="downArrowCallout">
            <a:avLst>
              <a:gd name="adj1" fmla="val 25000"/>
              <a:gd name="adj2" fmla="val 25000"/>
              <a:gd name="adj3" fmla="val 19661"/>
              <a:gd name="adj4" fmla="val 66667"/>
            </a:avLst>
          </a:prstGeom>
          <a:solidFill>
            <a:srgbClr val="CCCCFF"/>
          </a:solidFill>
          <a:ln w="9525">
            <a:solidFill>
              <a:schemeClr val="tx1"/>
            </a:solidFill>
            <a:miter lim="800000"/>
            <a:headEnd/>
            <a:tailEnd/>
          </a:ln>
        </p:spPr>
        <p:txBody>
          <a:bodyPr wrap="none" lIns="90000" tIns="46800" rIns="90000" bIns="46800"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8" name="AutoShape 31"/>
          <p:cNvSpPr>
            <a:spLocks noChangeArrowheads="1"/>
          </p:cNvSpPr>
          <p:nvPr/>
        </p:nvSpPr>
        <p:spPr bwMode="auto">
          <a:xfrm>
            <a:off x="7023100" y="525463"/>
            <a:ext cx="1828800" cy="2157412"/>
          </a:xfrm>
          <a:prstGeom prst="downArrowCallout">
            <a:avLst>
              <a:gd name="adj1" fmla="val 25000"/>
              <a:gd name="adj2" fmla="val 25000"/>
              <a:gd name="adj3" fmla="val 19661"/>
              <a:gd name="adj4" fmla="val 66667"/>
            </a:avLst>
          </a:prstGeom>
          <a:solidFill>
            <a:srgbClr val="CCCCFF"/>
          </a:solidFill>
          <a:ln w="9525">
            <a:solidFill>
              <a:schemeClr val="tx1"/>
            </a:solidFill>
            <a:miter lim="800000"/>
            <a:headEnd/>
            <a:tailEnd/>
          </a:ln>
        </p:spPr>
        <p:txBody>
          <a:bodyPr wrap="none" lIns="90000" tIns="46800" rIns="90000" bIns="46800" anchor="ct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endParaRPr lang="vi-VN" altLang="en-US"/>
          </a:p>
        </p:txBody>
      </p:sp>
      <p:sp>
        <p:nvSpPr>
          <p:cNvPr id="11289" name="Text Box 32"/>
          <p:cNvSpPr txBox="1">
            <a:spLocks noChangeArrowheads="1"/>
          </p:cNvSpPr>
          <p:nvPr/>
        </p:nvSpPr>
        <p:spPr bwMode="auto">
          <a:xfrm>
            <a:off x="838200" y="525463"/>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pPr>
            <a:endParaRPr lang="vi-VN" altLang="en-US"/>
          </a:p>
        </p:txBody>
      </p:sp>
      <p:sp>
        <p:nvSpPr>
          <p:cNvPr id="11290" name="Text Box 34"/>
          <p:cNvSpPr txBox="1">
            <a:spLocks noChangeArrowheads="1"/>
          </p:cNvSpPr>
          <p:nvPr/>
        </p:nvSpPr>
        <p:spPr bwMode="auto">
          <a:xfrm>
            <a:off x="762000" y="587664"/>
            <a:ext cx="1981200" cy="124402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buFontTx/>
              <a:buChar char="•"/>
            </a:pPr>
            <a:r>
              <a:rPr lang="en-GB" altLang="en-US" sz="1400" dirty="0"/>
              <a:t> Buildings, electric, waste, cleaning</a:t>
            </a:r>
          </a:p>
          <a:p>
            <a:pPr eaLnBrk="1" hangingPunct="1">
              <a:buFontTx/>
              <a:buChar char="•"/>
            </a:pPr>
            <a:r>
              <a:rPr lang="en-GB" altLang="en-US" sz="1400" dirty="0"/>
              <a:t> Access to restricted areas</a:t>
            </a:r>
          </a:p>
          <a:p>
            <a:pPr eaLnBrk="1" hangingPunct="1">
              <a:buFontTx/>
              <a:buChar char="•"/>
            </a:pPr>
            <a:r>
              <a:rPr lang="en-GB" altLang="en-US" sz="1400" dirty="0"/>
              <a:t> Fire, Water damage</a:t>
            </a:r>
          </a:p>
          <a:p>
            <a:pPr eaLnBrk="1" hangingPunct="1">
              <a:buFontTx/>
              <a:buChar char="•"/>
            </a:pPr>
            <a:r>
              <a:rPr lang="en-GB" altLang="en-US" sz="1400" dirty="0"/>
              <a:t> Off-site facility</a:t>
            </a:r>
            <a:endParaRPr lang="en-US" altLang="en-US" dirty="0"/>
          </a:p>
        </p:txBody>
      </p:sp>
      <p:sp>
        <p:nvSpPr>
          <p:cNvPr id="11291" name="Text Box 35"/>
          <p:cNvSpPr txBox="1">
            <a:spLocks noChangeArrowheads="1"/>
          </p:cNvSpPr>
          <p:nvPr/>
        </p:nvSpPr>
        <p:spPr bwMode="auto">
          <a:xfrm>
            <a:off x="5030788" y="587664"/>
            <a:ext cx="1828800" cy="124402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buFontTx/>
              <a:buChar char="•"/>
            </a:pPr>
            <a:r>
              <a:rPr lang="en-GB" altLang="en-US" sz="1400" dirty="0"/>
              <a:t> Network (LAN, WAN)</a:t>
            </a:r>
          </a:p>
          <a:p>
            <a:pPr eaLnBrk="1" hangingPunct="1">
              <a:buFontTx/>
              <a:buChar char="•"/>
            </a:pPr>
            <a:r>
              <a:rPr lang="en-GB" altLang="en-US" sz="1400" dirty="0"/>
              <a:t> User authentication</a:t>
            </a:r>
          </a:p>
          <a:p>
            <a:pPr eaLnBrk="1" hangingPunct="1">
              <a:buFontTx/>
              <a:buChar char="•"/>
            </a:pPr>
            <a:r>
              <a:rPr lang="en-GB" altLang="en-US" sz="1400" dirty="0"/>
              <a:t> Data access privileges</a:t>
            </a:r>
          </a:p>
          <a:p>
            <a:pPr eaLnBrk="1" hangingPunct="1">
              <a:buFontTx/>
              <a:buChar char="•"/>
            </a:pPr>
            <a:r>
              <a:rPr lang="en-GB" altLang="en-US" sz="1400" dirty="0"/>
              <a:t> Antivirus, Hackers</a:t>
            </a:r>
            <a:endParaRPr lang="en-US" altLang="en-US" sz="1400" dirty="0"/>
          </a:p>
        </p:txBody>
      </p:sp>
      <p:sp>
        <p:nvSpPr>
          <p:cNvPr id="11292" name="Text Box 36"/>
          <p:cNvSpPr txBox="1">
            <a:spLocks noChangeArrowheads="1"/>
          </p:cNvSpPr>
          <p:nvPr/>
        </p:nvSpPr>
        <p:spPr bwMode="auto">
          <a:xfrm>
            <a:off x="2973388" y="522288"/>
            <a:ext cx="18288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buFontTx/>
              <a:buChar char="•"/>
            </a:pPr>
            <a:r>
              <a:rPr lang="en-GB" altLang="en-US" sz="1400" dirty="0"/>
              <a:t> Hiring</a:t>
            </a:r>
          </a:p>
          <a:p>
            <a:pPr eaLnBrk="1" hangingPunct="1">
              <a:buFontTx/>
              <a:buChar char="•"/>
            </a:pPr>
            <a:r>
              <a:rPr lang="en-US" altLang="en-US" sz="1400" dirty="0"/>
              <a:t> Transfer</a:t>
            </a:r>
          </a:p>
          <a:p>
            <a:pPr eaLnBrk="1" hangingPunct="1">
              <a:buFontTx/>
              <a:buChar char="•"/>
            </a:pPr>
            <a:r>
              <a:rPr lang="en-US" altLang="en-US" sz="1400" dirty="0"/>
              <a:t> Termination</a:t>
            </a:r>
          </a:p>
          <a:p>
            <a:pPr eaLnBrk="1" hangingPunct="1">
              <a:buFontTx/>
              <a:buChar char="•"/>
            </a:pPr>
            <a:endParaRPr lang="en-US" altLang="en-US" sz="1400" dirty="0"/>
          </a:p>
          <a:p>
            <a:pPr eaLnBrk="1" hangingPunct="1">
              <a:buFontTx/>
              <a:buChar char="•"/>
            </a:pPr>
            <a:endParaRPr lang="en-US" altLang="en-US" sz="1400" dirty="0"/>
          </a:p>
          <a:p>
            <a:pPr eaLnBrk="1" hangingPunct="1">
              <a:buFontTx/>
              <a:buChar char="•"/>
            </a:pPr>
            <a:endParaRPr lang="en-US" altLang="en-US" sz="1400" dirty="0"/>
          </a:p>
        </p:txBody>
      </p:sp>
      <p:sp>
        <p:nvSpPr>
          <p:cNvPr id="11293" name="Text Box 37"/>
          <p:cNvSpPr txBox="1">
            <a:spLocks noChangeArrowheads="1"/>
          </p:cNvSpPr>
          <p:nvPr/>
        </p:nvSpPr>
        <p:spPr bwMode="auto">
          <a:xfrm>
            <a:off x="7086600" y="588518"/>
            <a:ext cx="1765300" cy="11717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buFontTx/>
              <a:buChar char="•"/>
            </a:pPr>
            <a:r>
              <a:rPr lang="en-GB" altLang="en-US" sz="1400" dirty="0"/>
              <a:t> Licenses</a:t>
            </a:r>
          </a:p>
          <a:p>
            <a:pPr eaLnBrk="1" hangingPunct="1">
              <a:buFontTx/>
              <a:buChar char="•"/>
            </a:pPr>
            <a:r>
              <a:rPr lang="en-GB" altLang="en-US" sz="1400" dirty="0"/>
              <a:t> Security features</a:t>
            </a:r>
          </a:p>
          <a:p>
            <a:pPr eaLnBrk="1" hangingPunct="1">
              <a:buFontTx/>
              <a:buChar char="•"/>
            </a:pPr>
            <a:endParaRPr lang="en-GB" altLang="en-US" sz="1400" dirty="0"/>
          </a:p>
          <a:p>
            <a:pPr eaLnBrk="1" hangingPunct="1">
              <a:buFontTx/>
              <a:buChar char="•"/>
            </a:pPr>
            <a:endParaRPr lang="en-GB" altLang="en-US" sz="1400" dirty="0"/>
          </a:p>
          <a:p>
            <a:pPr eaLnBrk="1" hangingPunct="1"/>
            <a:endParaRPr lang="en-GB" altLang="en-US" sz="1400" dirty="0"/>
          </a:p>
        </p:txBody>
      </p:sp>
      <p:sp>
        <p:nvSpPr>
          <p:cNvPr id="11294" name="Text Box 42"/>
          <p:cNvSpPr txBox="1">
            <a:spLocks noChangeArrowheads="1"/>
          </p:cNvSpPr>
          <p:nvPr/>
        </p:nvSpPr>
        <p:spPr bwMode="auto">
          <a:xfrm>
            <a:off x="144463" y="567261"/>
            <a:ext cx="485775"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46800" rIns="90000" bIns="46800" anchor="ctr" anchorCtr="1">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pPr>
            <a:r>
              <a:rPr lang="en-US" altLang="en-US" b="1" dirty="0"/>
              <a:t> SECURITY AREAS</a:t>
            </a:r>
          </a:p>
        </p:txBody>
      </p:sp>
      <p:sp>
        <p:nvSpPr>
          <p:cNvPr id="11295" name="Text Box 43"/>
          <p:cNvSpPr txBox="1">
            <a:spLocks noChangeArrowheads="1"/>
          </p:cNvSpPr>
          <p:nvPr/>
        </p:nvSpPr>
        <p:spPr bwMode="auto">
          <a:xfrm>
            <a:off x="144463" y="3544888"/>
            <a:ext cx="485775"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46800" rIns="90000" bIns="46800" anchor="ctr" anchorCtr="1">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pPr>
            <a:r>
              <a:rPr lang="en-US" altLang="en-US" b="1" dirty="0"/>
              <a:t>RESPONSIBLE BY</a:t>
            </a:r>
          </a:p>
        </p:txBody>
      </p:sp>
      <p:sp>
        <p:nvSpPr>
          <p:cNvPr id="3" name="Footer Placeholder 2"/>
          <p:cNvSpPr>
            <a:spLocks noGrp="1"/>
          </p:cNvSpPr>
          <p:nvPr>
            <p:ph type="ftr" sz="quarter" idx="3"/>
          </p:nvPr>
        </p:nvSpPr>
        <p:spPr/>
        <p:txBody>
          <a:bodyPr/>
          <a:lstStyle/>
          <a:p>
            <a:fld id="{72444D6D-39EB-4152-B445-794E84F66554}" type="slidenum">
              <a:rPr lang="en-US" smtClean="0"/>
              <a:t>17</a:t>
            </a:fld>
            <a:endParaRPr lang="en-US" dirty="0"/>
          </a:p>
        </p:txBody>
      </p:sp>
      <p:sp>
        <p:nvSpPr>
          <p:cNvPr id="32"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34" name="TextBox 1"/>
          <p:cNvSpPr txBox="1">
            <a:spLocks noChangeArrowheads="1"/>
          </p:cNvSpPr>
          <p:nvPr/>
        </p:nvSpPr>
        <p:spPr bwMode="auto">
          <a:xfrm>
            <a:off x="345133" y="62037"/>
            <a:ext cx="8534400" cy="56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sz="2400" b="1" dirty="0" smtClean="0">
                <a:solidFill>
                  <a:srgbClr val="FF3300"/>
                </a:solidFill>
                <a:latin typeface="Candara"/>
                <a:ea typeface="ＭＳ Ｐゴシック" charset="0"/>
                <a:cs typeface="Candara"/>
              </a:rPr>
              <a:t>Appendix - How</a:t>
            </a:r>
            <a:r>
              <a:rPr lang="en-US" sz="2400" b="1" dirty="0" smtClean="0">
                <a:solidFill>
                  <a:schemeClr val="tx1">
                    <a:lumMod val="85000"/>
                    <a:lumOff val="15000"/>
                  </a:schemeClr>
                </a:solidFill>
                <a:latin typeface="Candara"/>
                <a:ea typeface="ＭＳ Ｐゴシック" charset="0"/>
                <a:cs typeface="Candara"/>
              </a:rPr>
              <a:t> </a:t>
            </a:r>
            <a:r>
              <a:rPr lang="en-US" sz="2400" b="1" dirty="0">
                <a:solidFill>
                  <a:schemeClr val="accent3">
                    <a:lumMod val="65000"/>
                  </a:schemeClr>
                </a:solidFill>
                <a:latin typeface="Candara"/>
                <a:ea typeface="ＭＳ Ｐゴシック" charset="0"/>
                <a:cs typeface="Candara"/>
              </a:rPr>
              <a:t>to Implement &amp; Apply Security?</a:t>
            </a:r>
            <a:endParaRPr lang="en-US" sz="2400" dirty="0">
              <a:solidFill>
                <a:schemeClr val="accent3">
                  <a:lumMod val="65000"/>
                </a:schemeClr>
              </a:solidFill>
              <a:latin typeface="Candara"/>
              <a:ea typeface="ＭＳ Ｐゴシック" charset="0"/>
              <a:cs typeface="Candara"/>
            </a:endParaRPr>
          </a:p>
          <a:p>
            <a:pPr eaLnBrk="1" hangingPunct="1"/>
            <a:endParaRPr lang="en-US" altLang="en-US" sz="2400" dirty="0">
              <a:solidFill>
                <a:srgbClr val="FF3300"/>
              </a:solidFill>
              <a:latin typeface="Candara" pitchFamily="34" charset="0"/>
            </a:endParaRPr>
          </a:p>
        </p:txBody>
      </p:sp>
    </p:spTree>
    <p:extLst>
      <p:ext uri="{BB962C8B-B14F-4D97-AF65-F5344CB8AC3E}">
        <p14:creationId xmlns:p14="http://schemas.microsoft.com/office/powerpoint/2010/main" val="175067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fontScale="70000" lnSpcReduction="20000"/>
          </a:bodyPr>
          <a:lstStyle/>
          <a:p>
            <a:pPr>
              <a:defRPr/>
            </a:pPr>
            <a:r>
              <a:rPr lang="en-US" sz="4000" b="1" dirty="0" smtClean="0">
                <a:solidFill>
                  <a:srgbClr val="FF3300"/>
                </a:solidFill>
                <a:latin typeface="Candara"/>
                <a:ea typeface="ＭＳ Ｐゴシック" charset="0"/>
                <a:cs typeface="Candara"/>
              </a:rPr>
              <a:t>Appendix - How</a:t>
            </a:r>
            <a:r>
              <a:rPr lang="en-US" sz="4000" b="1" dirty="0" smtClean="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to Implement &amp; Apply Security?</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3316" name="Rectangle 5"/>
          <p:cNvSpPr>
            <a:spLocks noChangeArrowheads="1"/>
          </p:cNvSpPr>
          <p:nvPr/>
        </p:nvSpPr>
        <p:spPr bwMode="gray">
          <a:xfrm>
            <a:off x="1271588" y="1501775"/>
            <a:ext cx="7381875" cy="4197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3200" dirty="0" smtClean="0">
                <a:latin typeface="Candara" pitchFamily="34" charset="0"/>
              </a:rPr>
              <a:t>Information Security Policy</a:t>
            </a:r>
          </a:p>
          <a:p>
            <a:pPr eaLnBrk="1" hangingPunct="1">
              <a:spcBef>
                <a:spcPct val="40000"/>
              </a:spcBef>
              <a:buClr>
                <a:schemeClr val="accent2"/>
              </a:buClr>
              <a:buFont typeface="Wingdings" pitchFamily="2" charset="2"/>
              <a:buChar char="§"/>
            </a:pPr>
            <a:r>
              <a:rPr lang="en-US" altLang="en-US" sz="3200" dirty="0" smtClean="0">
                <a:latin typeface="Candara" pitchFamily="34" charset="0"/>
              </a:rPr>
              <a:t>Roles </a:t>
            </a:r>
            <a:r>
              <a:rPr lang="en-US" altLang="en-US" sz="3200" dirty="0">
                <a:latin typeface="Candara" pitchFamily="34" charset="0"/>
              </a:rPr>
              <a:t>&amp; Responsibilities</a:t>
            </a:r>
          </a:p>
          <a:p>
            <a:pPr eaLnBrk="1" hangingPunct="1">
              <a:spcBef>
                <a:spcPct val="40000"/>
              </a:spcBef>
              <a:buClr>
                <a:schemeClr val="accent2"/>
              </a:buClr>
              <a:buFont typeface="Wingdings" pitchFamily="2" charset="2"/>
              <a:buChar char="§"/>
            </a:pPr>
            <a:r>
              <a:rPr lang="en-US" altLang="en-US" sz="3200" dirty="0">
                <a:latin typeface="Candara" pitchFamily="34" charset="0"/>
              </a:rPr>
              <a:t>HR Policies &amp; Regulations</a:t>
            </a:r>
          </a:p>
          <a:p>
            <a:pPr eaLnBrk="1" hangingPunct="1">
              <a:spcBef>
                <a:spcPct val="40000"/>
              </a:spcBef>
              <a:buClr>
                <a:schemeClr val="accent2"/>
              </a:buClr>
              <a:buFont typeface="Wingdings" pitchFamily="2" charset="2"/>
              <a:buChar char="§"/>
            </a:pPr>
            <a:r>
              <a:rPr lang="en-US" altLang="en-US" sz="3200" dirty="0">
                <a:latin typeface="Candara" pitchFamily="34" charset="0"/>
              </a:rPr>
              <a:t>Admin Policies &amp; Regulations</a:t>
            </a:r>
          </a:p>
          <a:p>
            <a:pPr eaLnBrk="1" hangingPunct="1">
              <a:spcBef>
                <a:spcPct val="40000"/>
              </a:spcBef>
              <a:buClr>
                <a:schemeClr val="accent2"/>
              </a:buClr>
              <a:buFont typeface="Wingdings" pitchFamily="2" charset="2"/>
              <a:buChar char="§"/>
            </a:pPr>
            <a:r>
              <a:rPr lang="en-US" altLang="en-US" sz="3200" dirty="0">
                <a:latin typeface="Candara" pitchFamily="34" charset="0"/>
              </a:rPr>
              <a:t>IT Policies &amp; Guidelines</a:t>
            </a:r>
          </a:p>
          <a:p>
            <a:pPr eaLnBrk="1" hangingPunct="1">
              <a:spcBef>
                <a:spcPct val="40000"/>
              </a:spcBef>
              <a:buClr>
                <a:schemeClr val="accent2"/>
              </a:buClr>
              <a:buFont typeface="Wingdings" pitchFamily="2" charset="2"/>
              <a:buChar char="§"/>
            </a:pPr>
            <a:r>
              <a:rPr lang="en-US" altLang="en-US" sz="3200" dirty="0">
                <a:latin typeface="Candara" pitchFamily="34" charset="0"/>
              </a:rPr>
              <a:t>Software Policies</a:t>
            </a:r>
          </a:p>
        </p:txBody>
      </p:sp>
      <p:sp>
        <p:nvSpPr>
          <p:cNvPr id="4" name="Footer Placeholder 3"/>
          <p:cNvSpPr>
            <a:spLocks noGrp="1"/>
          </p:cNvSpPr>
          <p:nvPr>
            <p:ph type="ftr" sz="quarter" idx="3"/>
          </p:nvPr>
        </p:nvSpPr>
        <p:spPr/>
        <p:txBody>
          <a:bodyPr/>
          <a:lstStyle/>
          <a:p>
            <a:fld id="{500C18C0-A1A6-485F-8152-D65E61F01E36}" type="slidenum">
              <a:rPr lang="en-US" smtClean="0"/>
              <a:t>18</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3" name="Rectangle 2"/>
          <p:cNvSpPr/>
          <p:nvPr/>
        </p:nvSpPr>
        <p:spPr>
          <a:xfrm>
            <a:off x="914400" y="5694128"/>
            <a:ext cx="7543800" cy="461665"/>
          </a:xfrm>
          <a:prstGeom prst="rect">
            <a:avLst/>
          </a:prstGeom>
        </p:spPr>
        <p:txBody>
          <a:bodyPr wrap="square">
            <a:spAutoFit/>
          </a:bodyPr>
          <a:lstStyle/>
          <a:p>
            <a:r>
              <a:rPr lang="en-US" sz="2400" b="1" dirty="0">
                <a:solidFill>
                  <a:srgbClr val="00AE42"/>
                </a:solidFill>
                <a:latin typeface="arial" panose="020B0604020202020204" pitchFamily="34" charset="0"/>
                <a:hlinkClick r:id="rId4"/>
              </a:rPr>
              <a:t>ISMS-STD-008-Information Security Manual.pdf</a:t>
            </a:r>
            <a:endParaRPr lang="en-US" sz="2400" b="1" i="0" dirty="0">
              <a:solidFill>
                <a:srgbClr val="526A5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69135097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261938" y="47625"/>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4000" b="1" dirty="0" smtClean="0">
                <a:solidFill>
                  <a:srgbClr val="262626"/>
                </a:solidFill>
                <a:latin typeface="Candara" pitchFamily="34" charset="0"/>
              </a:rPr>
              <a:t>Information Security Policy</a:t>
            </a:r>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4340"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3" name="Footer Placeholder 2"/>
          <p:cNvSpPr>
            <a:spLocks noGrp="1"/>
          </p:cNvSpPr>
          <p:nvPr>
            <p:ph type="ftr" sz="quarter" idx="3"/>
          </p:nvPr>
        </p:nvSpPr>
        <p:spPr/>
        <p:txBody>
          <a:bodyPr/>
          <a:lstStyle/>
          <a:p>
            <a:fld id="{6A21354C-27CB-4954-A1EB-B6EDBC530BCA}" type="slidenum">
              <a:rPr lang="en-US" smtClean="0"/>
              <a:t>19</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14341" name="Content Placeholder 9"/>
          <p:cNvSpPr>
            <a:spLocks noGrp="1"/>
          </p:cNvSpPr>
          <p:nvPr>
            <p:ph sz="half" idx="4294967295"/>
          </p:nvPr>
        </p:nvSpPr>
        <p:spPr>
          <a:xfrm>
            <a:off x="0" y="825500"/>
            <a:ext cx="7627938" cy="5575300"/>
          </a:xfrm>
        </p:spPr>
        <p:txBody>
          <a:bodyPr>
            <a:normAutofit/>
          </a:bodyPr>
          <a:lstStyle/>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smtClean="0">
                <a:latin typeface="Candara" pitchFamily="34" charset="0"/>
                <a:ea typeface="ＭＳ Ｐゴシック" pitchFamily="34" charset="-128"/>
              </a:rPr>
              <a:t>Refer to: </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hlinkClick r:id="rId4"/>
              </a:rPr>
              <a:t>ISMS-POL-001-Information </a:t>
            </a:r>
            <a:r>
              <a:rPr lang="en-US" sz="2800" dirty="0">
                <a:hlinkClick r:id="rId4"/>
              </a:rPr>
              <a:t>Security </a:t>
            </a:r>
            <a:r>
              <a:rPr lang="en-US" sz="2800" dirty="0" smtClean="0">
                <a:hlinkClick r:id="rId4"/>
              </a:rPr>
              <a:t>Policy.pdf</a:t>
            </a:r>
            <a:endParaRPr lang="en-US" sz="28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906" y="2928144"/>
            <a:ext cx="2152650" cy="2124075"/>
          </a:xfrm>
          <a:prstGeom prst="rect">
            <a:avLst/>
          </a:prstGeom>
        </p:spPr>
      </p:pic>
    </p:spTree>
    <p:custDataLst>
      <p:tags r:id="rId1"/>
    </p:custDataLst>
    <p:extLst>
      <p:ext uri="{BB962C8B-B14F-4D97-AF65-F5344CB8AC3E}">
        <p14:creationId xmlns:p14="http://schemas.microsoft.com/office/powerpoint/2010/main" val="385524043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dirty="0">
                <a:solidFill>
                  <a:srgbClr val="FF3300"/>
                </a:solidFill>
                <a:latin typeface="Univers LT 57 Condensed" pitchFamily="123" charset="0"/>
                <a:ea typeface="ＭＳ Ｐゴシック" pitchFamily="34" charset="-128"/>
              </a:rPr>
              <a:t>Contents</a:t>
            </a: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5124" name="Rectangle 5"/>
          <p:cNvSpPr>
            <a:spLocks noChangeArrowheads="1"/>
          </p:cNvSpPr>
          <p:nvPr/>
        </p:nvSpPr>
        <p:spPr bwMode="gray">
          <a:xfrm>
            <a:off x="1066800" y="865188"/>
            <a:ext cx="6109860" cy="4899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647700" indent="-19050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b="1" dirty="0">
                <a:latin typeface="Candara" pitchFamily="34" charset="0"/>
              </a:rPr>
              <a:t>Why Security?</a:t>
            </a:r>
          </a:p>
          <a:p>
            <a:pPr eaLnBrk="1" hangingPunct="1">
              <a:spcBef>
                <a:spcPct val="40000"/>
              </a:spcBef>
              <a:buClr>
                <a:schemeClr val="accent2"/>
              </a:buClr>
              <a:buFont typeface="Wingdings" pitchFamily="2" charset="2"/>
              <a:buChar char="§"/>
            </a:pPr>
            <a:r>
              <a:rPr lang="en-US" altLang="en-US" b="1" dirty="0">
                <a:latin typeface="Candara" pitchFamily="34" charset="0"/>
              </a:rPr>
              <a:t>What Security Are?</a:t>
            </a:r>
          </a:p>
          <a:p>
            <a:pPr lvl="1" eaLnBrk="1" hangingPunct="1">
              <a:spcBef>
                <a:spcPct val="40000"/>
              </a:spcBef>
              <a:buClr>
                <a:schemeClr val="accent2"/>
              </a:buClr>
              <a:buFont typeface="Wingdings" pitchFamily="2" charset="2"/>
              <a:buChar char="§"/>
            </a:pPr>
            <a:r>
              <a:rPr lang="en-US" altLang="en-US" dirty="0" smtClean="0">
                <a:latin typeface="Candara" pitchFamily="34" charset="0"/>
              </a:rPr>
              <a:t>Security Definition </a:t>
            </a:r>
            <a:endParaRPr lang="en-US" altLang="en-US" b="1" dirty="0" smtClean="0">
              <a:latin typeface="Candara" pitchFamily="34" charset="0"/>
            </a:endParaRPr>
          </a:p>
          <a:p>
            <a:pPr lvl="1" eaLnBrk="1" hangingPunct="1">
              <a:spcBef>
                <a:spcPct val="40000"/>
              </a:spcBef>
              <a:buClr>
                <a:schemeClr val="accent2"/>
              </a:buClr>
              <a:buFont typeface="Wingdings" pitchFamily="2" charset="2"/>
              <a:buChar char="§"/>
            </a:pPr>
            <a:r>
              <a:rPr lang="en-US" altLang="en-US" dirty="0" smtClean="0">
                <a:latin typeface="Candara" pitchFamily="34" charset="0"/>
              </a:rPr>
              <a:t>Security Threats, Risks and example of Violation</a:t>
            </a:r>
          </a:p>
          <a:p>
            <a:pPr eaLnBrk="1" hangingPunct="1">
              <a:spcBef>
                <a:spcPct val="40000"/>
              </a:spcBef>
              <a:buClr>
                <a:schemeClr val="accent2"/>
              </a:buClr>
              <a:buFont typeface="Wingdings" pitchFamily="2" charset="2"/>
              <a:buChar char="§"/>
            </a:pPr>
            <a:r>
              <a:rPr lang="en-US" altLang="en-US" b="1" dirty="0" smtClean="0">
                <a:latin typeface="Candara" pitchFamily="34" charset="0"/>
              </a:rPr>
              <a:t>Where/Who/When </a:t>
            </a:r>
            <a:r>
              <a:rPr lang="en-US" altLang="en-US" b="1" dirty="0">
                <a:latin typeface="Candara" pitchFamily="34" charset="0"/>
              </a:rPr>
              <a:t>Security is Applied</a:t>
            </a:r>
            <a:r>
              <a:rPr lang="en-US" altLang="en-US" b="1" dirty="0" smtClean="0">
                <a:latin typeface="Candara" pitchFamily="34" charset="0"/>
              </a:rPr>
              <a:t>?</a:t>
            </a:r>
          </a:p>
          <a:p>
            <a:pPr eaLnBrk="1" hangingPunct="1">
              <a:spcBef>
                <a:spcPct val="40000"/>
              </a:spcBef>
              <a:buClr>
                <a:schemeClr val="accent2"/>
              </a:buClr>
              <a:buFont typeface="Wingdings" pitchFamily="2" charset="2"/>
              <a:buChar char="§"/>
            </a:pPr>
            <a:r>
              <a:rPr lang="en-US" altLang="en-US" b="1" dirty="0">
                <a:latin typeface="Candara" pitchFamily="34" charset="0"/>
              </a:rPr>
              <a:t>Security </a:t>
            </a:r>
            <a:r>
              <a:rPr lang="en-US" altLang="en-US" b="1" dirty="0" smtClean="0">
                <a:latin typeface="Candara" pitchFamily="34" charset="0"/>
              </a:rPr>
              <a:t>Control </a:t>
            </a:r>
            <a:r>
              <a:rPr lang="en-US" altLang="en-US" b="1" dirty="0">
                <a:latin typeface="Candara" pitchFamily="34" charset="0"/>
              </a:rPr>
              <a:t>and </a:t>
            </a:r>
            <a:r>
              <a:rPr lang="en-US" altLang="en-US" b="1" dirty="0" smtClean="0">
                <a:latin typeface="Candara" pitchFamily="34" charset="0"/>
              </a:rPr>
              <a:t>Discipline Policy</a:t>
            </a:r>
          </a:p>
          <a:p>
            <a:pPr eaLnBrk="1" hangingPunct="1">
              <a:spcBef>
                <a:spcPct val="40000"/>
              </a:spcBef>
              <a:buClr>
                <a:schemeClr val="accent2"/>
              </a:buClr>
              <a:buFont typeface="Wingdings" pitchFamily="2" charset="2"/>
              <a:buChar char="§"/>
            </a:pPr>
            <a:r>
              <a:rPr lang="en-US" altLang="en-US" b="1" dirty="0" smtClean="0">
                <a:latin typeface="Candara" pitchFamily="34" charset="0"/>
              </a:rPr>
              <a:t>Best Practices</a:t>
            </a:r>
          </a:p>
          <a:p>
            <a:pPr eaLnBrk="1" hangingPunct="1">
              <a:spcBef>
                <a:spcPct val="40000"/>
              </a:spcBef>
              <a:buClr>
                <a:schemeClr val="accent2"/>
              </a:buClr>
              <a:buFont typeface="Wingdings" pitchFamily="2" charset="2"/>
              <a:buChar char="§"/>
            </a:pPr>
            <a:r>
              <a:rPr lang="en-US" altLang="en-US" i="1" dirty="0" smtClean="0">
                <a:latin typeface="Candara" pitchFamily="34" charset="0"/>
              </a:rPr>
              <a:t>Appendix</a:t>
            </a:r>
            <a:endParaRPr lang="en-US" altLang="en-US" i="1" dirty="0">
              <a:latin typeface="Candara" pitchFamily="34" charset="0"/>
            </a:endParaRPr>
          </a:p>
          <a:p>
            <a:pPr lvl="1" eaLnBrk="1" hangingPunct="1">
              <a:spcBef>
                <a:spcPct val="40000"/>
              </a:spcBef>
              <a:buClr>
                <a:schemeClr val="accent2"/>
              </a:buClr>
              <a:buFont typeface="Wingdings" pitchFamily="2" charset="2"/>
              <a:buChar char="§"/>
            </a:pPr>
            <a:r>
              <a:rPr lang="en-US" altLang="en-US" i="1" dirty="0">
                <a:latin typeface="Candara" pitchFamily="34" charset="0"/>
              </a:rPr>
              <a:t>How to Implement &amp; Apply Security</a:t>
            </a:r>
            <a:r>
              <a:rPr lang="en-US" altLang="en-US" i="1" dirty="0" smtClean="0">
                <a:latin typeface="Candara" pitchFamily="34" charset="0"/>
              </a:rPr>
              <a:t>?</a:t>
            </a:r>
          </a:p>
          <a:p>
            <a:pPr lvl="2" eaLnBrk="1" hangingPunct="1">
              <a:spcBef>
                <a:spcPct val="40000"/>
              </a:spcBef>
              <a:buClr>
                <a:schemeClr val="accent2"/>
              </a:buClr>
              <a:buFont typeface="Wingdings" pitchFamily="2" charset="2"/>
              <a:buChar char="§"/>
            </a:pPr>
            <a:r>
              <a:rPr lang="en-US" altLang="en-US" i="1" dirty="0" smtClean="0">
                <a:latin typeface="Candara" pitchFamily="34" charset="0"/>
              </a:rPr>
              <a:t>Security System and Elements</a:t>
            </a:r>
            <a:endParaRPr lang="en-US" altLang="en-US" i="1" dirty="0">
              <a:latin typeface="Candara" pitchFamily="34" charset="0"/>
            </a:endParaRPr>
          </a:p>
          <a:p>
            <a:pPr lvl="2" eaLnBrk="1" hangingPunct="1">
              <a:spcBef>
                <a:spcPct val="40000"/>
              </a:spcBef>
              <a:buClr>
                <a:schemeClr val="accent2"/>
              </a:buClr>
              <a:buFont typeface="Wingdings" pitchFamily="2" charset="2"/>
              <a:buChar char="§"/>
            </a:pPr>
            <a:r>
              <a:rPr lang="en-US" altLang="en-US" i="1" dirty="0" smtClean="0">
                <a:latin typeface="Candara" pitchFamily="34" charset="0"/>
              </a:rPr>
              <a:t>Roles </a:t>
            </a:r>
            <a:r>
              <a:rPr lang="en-US" altLang="en-US" i="1" dirty="0">
                <a:latin typeface="Candara" pitchFamily="34" charset="0"/>
              </a:rPr>
              <a:t>&amp; Responsibilities</a:t>
            </a:r>
          </a:p>
          <a:p>
            <a:pPr lvl="2" eaLnBrk="1" hangingPunct="1">
              <a:spcBef>
                <a:spcPct val="40000"/>
              </a:spcBef>
              <a:buClr>
                <a:schemeClr val="accent2"/>
              </a:buClr>
              <a:buFont typeface="Wingdings" pitchFamily="2" charset="2"/>
              <a:buChar char="§"/>
            </a:pPr>
            <a:r>
              <a:rPr lang="en-US" altLang="en-US" i="1" dirty="0">
                <a:latin typeface="Candara" pitchFamily="34" charset="0"/>
              </a:rPr>
              <a:t>Policies, Guidelines &amp; </a:t>
            </a:r>
            <a:r>
              <a:rPr lang="en-US" altLang="en-US" i="1" dirty="0" smtClean="0">
                <a:latin typeface="Candara" pitchFamily="34" charset="0"/>
              </a:rPr>
              <a:t>Regulations	</a:t>
            </a:r>
            <a:endParaRPr lang="en-US" altLang="en-US" i="1" dirty="0">
              <a:latin typeface="Candara" pitchFamily="34" charset="0"/>
            </a:endParaRPr>
          </a:p>
        </p:txBody>
      </p:sp>
      <p:sp>
        <p:nvSpPr>
          <p:cNvPr id="3" name="Footer Placeholder 2"/>
          <p:cNvSpPr>
            <a:spLocks noGrp="1"/>
          </p:cNvSpPr>
          <p:nvPr>
            <p:ph type="ftr" sz="quarter" idx="3"/>
          </p:nvPr>
        </p:nvSpPr>
        <p:spPr/>
        <p:txBody>
          <a:bodyPr/>
          <a:lstStyle/>
          <a:p>
            <a:fld id="{B3AC2647-CE80-47F0-A96E-B4FE030D3E13}" type="slidenum">
              <a:rPr lang="en-US" smtClean="0"/>
              <a:pPr/>
              <a:t>2</a:t>
            </a:fld>
            <a:endParaRPr lang="en-US" dirty="0"/>
          </a:p>
        </p:txBody>
      </p:sp>
      <p:sp>
        <p:nvSpPr>
          <p:cNvPr id="5" name="Slide Number Placeholder 5"/>
          <p:cNvSpPr>
            <a:spLocks noGrp="1"/>
          </p:cNvSpPr>
          <p:nvPr>
            <p:ph type="sldNum" sz="quarter" idx="4"/>
          </p:nvPr>
        </p:nvSpPr>
        <p:spPr/>
        <p:txBody>
          <a:bodyPr/>
          <a:lstStyle>
            <a:lvl1pPr algn="l">
              <a:defRPr sz="1200">
                <a:solidFill>
                  <a:schemeClr val="tx1">
                    <a:tint val="75000"/>
                  </a:schemeClr>
                </a:solidFill>
              </a:defRPr>
            </a:lvl1pPr>
          </a:lstStyle>
          <a:p>
            <a:r>
              <a:rPr lang="en-US" smtClean="0"/>
              <a:t>ISMS-WRK-037</a:t>
            </a:r>
            <a:endParaRPr lang="en-US" dirty="0"/>
          </a:p>
        </p:txBody>
      </p:sp>
      <p:sp>
        <p:nvSpPr>
          <p:cNvPr id="9" name="Rectangle 8"/>
          <p:cNvSpPr/>
          <p:nvPr/>
        </p:nvSpPr>
        <p:spPr>
          <a:xfrm>
            <a:off x="457200" y="920750"/>
            <a:ext cx="8153400" cy="2965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06429863"/>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261938" y="47625"/>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4000" b="1" dirty="0">
                <a:solidFill>
                  <a:srgbClr val="262626"/>
                </a:solidFill>
                <a:latin typeface="Candara" pitchFamily="34" charset="0"/>
              </a:rPr>
              <a:t>Roles &amp; </a:t>
            </a:r>
            <a:r>
              <a:rPr lang="en-US" altLang="en-US" sz="4000" b="1" dirty="0" smtClean="0">
                <a:solidFill>
                  <a:srgbClr val="FF3300"/>
                </a:solidFill>
                <a:latin typeface="Candara" pitchFamily="34" charset="0"/>
              </a:rPr>
              <a:t>Responsibilities (1/2)</a:t>
            </a:r>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4340"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3" name="Footer Placeholder 2"/>
          <p:cNvSpPr>
            <a:spLocks noGrp="1"/>
          </p:cNvSpPr>
          <p:nvPr>
            <p:ph type="ftr" sz="quarter" idx="3"/>
          </p:nvPr>
        </p:nvSpPr>
        <p:spPr/>
        <p:txBody>
          <a:bodyPr/>
          <a:lstStyle/>
          <a:p>
            <a:fld id="{6A21354C-27CB-4954-A1EB-B6EDBC530BCA}" type="slidenum">
              <a:rPr lang="en-US" smtClean="0"/>
              <a:t>20</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14341" name="Content Placeholder 9"/>
          <p:cNvSpPr>
            <a:spLocks noGrp="1"/>
          </p:cNvSpPr>
          <p:nvPr>
            <p:ph sz="half" idx="4294967295"/>
          </p:nvPr>
        </p:nvSpPr>
        <p:spPr>
          <a:xfrm>
            <a:off x="0" y="825500"/>
            <a:ext cx="7627938" cy="5575300"/>
          </a:xfrm>
        </p:spPr>
        <p:txBody>
          <a:bodyPr>
            <a:normAutofit lnSpcReduction="10000"/>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smtClean="0">
                <a:latin typeface="Candara" pitchFamily="34" charset="0"/>
                <a:ea typeface="ＭＳ Ｐゴシック" pitchFamily="34" charset="-128"/>
              </a:rPr>
              <a:t>ISMS Manager</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Lead strategic actions for establishing and maintenance of ISMS (policies, standards, procedures, templates) across all business units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Address severe security incidents and violations escalated from business units.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Leads or commissions activities relating to contingency planning, business continuity management and IT disaster recovery in conjunction with relevant functions and third parties</a:t>
            </a:r>
            <a:endParaRPr lang="en-US" altLang="en-US" sz="2000" dirty="0" smtClean="0">
              <a:latin typeface="Candara" pitchFamily="34" charset="0"/>
              <a:ea typeface="ＭＳ Ｐゴシック" pitchFamily="34" charset="-128"/>
            </a:endParaRP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smtClean="0">
                <a:latin typeface="Candara" pitchFamily="34" charset="0"/>
                <a:ea typeface="ＭＳ Ｐゴシック" pitchFamily="34" charset="-128"/>
              </a:rPr>
              <a:t>Site Manager</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latin typeface="Candara" pitchFamily="34" charset="0"/>
                <a:ea typeface="ＭＳ Ｐゴシック" pitchFamily="34" charset="-128"/>
              </a:rPr>
              <a:t>Ensure </a:t>
            </a:r>
            <a:r>
              <a:rPr lang="en-US" altLang="en-US" sz="2000" dirty="0" smtClean="0">
                <a:latin typeface="Candara" pitchFamily="34" charset="0"/>
                <a:ea typeface="ＭＳ Ｐゴシック" pitchFamily="34" charset="-128"/>
              </a:rPr>
              <a:t>safeguard of physical assets of responsible site</a:t>
            </a:r>
            <a:endParaRPr lang="en-US" altLang="en-US" sz="2000" dirty="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Ensure implementation </a:t>
            </a:r>
            <a:r>
              <a:rPr lang="en-US" altLang="en-US" sz="2000" dirty="0">
                <a:latin typeface="Candara" pitchFamily="34" charset="0"/>
                <a:ea typeface="ＭＳ Ｐゴシック" pitchFamily="34" charset="-128"/>
              </a:rPr>
              <a:t>of </a:t>
            </a:r>
            <a:r>
              <a:rPr lang="en-US" altLang="en-US" sz="2000" dirty="0" smtClean="0">
                <a:latin typeface="Candara" pitchFamily="34" charset="0"/>
                <a:ea typeface="ＭＳ Ｐゴシック" pitchFamily="34" charset="-128"/>
              </a:rPr>
              <a:t>measures for business </a:t>
            </a:r>
            <a:r>
              <a:rPr lang="en-US" altLang="en-US" sz="2000" dirty="0">
                <a:latin typeface="Candara" pitchFamily="34" charset="0"/>
                <a:ea typeface="ＭＳ Ｐゴシック" pitchFamily="34" charset="-128"/>
              </a:rPr>
              <a:t>continuity and disaster </a:t>
            </a:r>
            <a:r>
              <a:rPr lang="en-US" altLang="en-US" sz="2000" dirty="0" smtClean="0">
                <a:latin typeface="Candara" pitchFamily="34" charset="0"/>
                <a:ea typeface="ＭＳ Ｐゴシック" pitchFamily="34" charset="-128"/>
              </a:rPr>
              <a:t>recovery in the responsible site</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Be the main contact point with external authorities related to site operation.</a:t>
            </a:r>
            <a:endParaRPr lang="en-US" altLang="en-US" sz="2000" dirty="0">
              <a:latin typeface="Candara" pitchFamily="34" charset="0"/>
              <a:ea typeface="ＭＳ Ｐゴシック" pitchFamily="34" charset="-128"/>
            </a:endParaRPr>
          </a:p>
        </p:txBody>
      </p:sp>
    </p:spTree>
    <p:custDataLst>
      <p:tags r:id="rId1"/>
    </p:custDataLst>
    <p:extLst>
      <p:ext uri="{BB962C8B-B14F-4D97-AF65-F5344CB8AC3E}">
        <p14:creationId xmlns:p14="http://schemas.microsoft.com/office/powerpoint/2010/main" val="4103379204"/>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261938" y="47625"/>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4000" b="1" dirty="0">
                <a:solidFill>
                  <a:srgbClr val="262626"/>
                </a:solidFill>
                <a:latin typeface="Candara" pitchFamily="34" charset="0"/>
              </a:rPr>
              <a:t>Roles &amp; </a:t>
            </a:r>
            <a:r>
              <a:rPr lang="en-US" altLang="en-US" sz="4000" b="1" dirty="0" smtClean="0">
                <a:solidFill>
                  <a:srgbClr val="FF3300"/>
                </a:solidFill>
                <a:latin typeface="Candara" pitchFamily="34" charset="0"/>
              </a:rPr>
              <a:t>Responsibilities (2/2)</a:t>
            </a:r>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4340"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3" name="Footer Placeholder 2"/>
          <p:cNvSpPr>
            <a:spLocks noGrp="1"/>
          </p:cNvSpPr>
          <p:nvPr>
            <p:ph type="ftr" sz="quarter" idx="3"/>
          </p:nvPr>
        </p:nvSpPr>
        <p:spPr/>
        <p:txBody>
          <a:bodyPr/>
          <a:lstStyle/>
          <a:p>
            <a:fld id="{6A21354C-27CB-4954-A1EB-B6EDBC530BCA}" type="slidenum">
              <a:rPr lang="en-US" smtClean="0"/>
              <a:t>21</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14341" name="Content Placeholder 9"/>
          <p:cNvSpPr>
            <a:spLocks noGrp="1"/>
          </p:cNvSpPr>
          <p:nvPr>
            <p:ph sz="half" idx="4294967295"/>
          </p:nvPr>
        </p:nvSpPr>
        <p:spPr>
          <a:xfrm>
            <a:off x="0" y="825500"/>
            <a:ext cx="7627938" cy="5575300"/>
          </a:xfrm>
        </p:spPr>
        <p:txBody>
          <a:bodyPr>
            <a:noAutofit/>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smtClean="0">
                <a:latin typeface="Candara" pitchFamily="34" charset="0"/>
                <a:ea typeface="ＭＳ Ｐゴシック" pitchFamily="34" charset="-128"/>
              </a:rPr>
              <a:t>Heads of Business Units (Admin, HR, IT, Executive Management Team, Project Managers)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smtClean="0">
                <a:latin typeface="Candara" pitchFamily="34" charset="0"/>
                <a:ea typeface="ＭＳ Ｐゴシック" pitchFamily="34" charset="-128"/>
              </a:rPr>
              <a:t>Cooperate with ISMS Manager to </a:t>
            </a:r>
            <a:r>
              <a:rPr lang="en-US" altLang="en-US" sz="1900" dirty="0">
                <a:latin typeface="Candara" pitchFamily="34" charset="0"/>
                <a:ea typeface="ＭＳ Ｐゴシック" pitchFamily="34" charset="-128"/>
              </a:rPr>
              <a:t>d</a:t>
            </a:r>
            <a:r>
              <a:rPr lang="en-US" altLang="en-US" sz="1900" dirty="0" smtClean="0">
                <a:latin typeface="Candara" pitchFamily="34" charset="0"/>
                <a:ea typeface="ＭＳ Ｐゴシック" pitchFamily="34" charset="-128"/>
              </a:rPr>
              <a:t>evelop and maintain ISMS, with area of responsible operations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smtClean="0">
                <a:latin typeface="Candara" pitchFamily="34" charset="0"/>
                <a:ea typeface="ＭＳ Ｐゴシック" pitchFamily="34" charset="-128"/>
              </a:rPr>
              <a:t>First-level contact to address incidents and breaches reported by staff, and escalate the unresolved incidents to ISMS Manager</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smtClean="0">
                <a:latin typeface="Candara" pitchFamily="34" charset="0"/>
                <a:ea typeface="ＭＳ Ｐゴシック" pitchFamily="34" charset="-128"/>
              </a:rPr>
              <a:t>Cooperate with ISMS Manager in the cross-unit activities related to ISMS.</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smtClean="0">
                <a:latin typeface="Candara" pitchFamily="34" charset="0"/>
                <a:ea typeface="ＭＳ Ｐゴシック" pitchFamily="34" charset="-128"/>
              </a:rPr>
              <a:t>All employees (full-time, part-time)</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Follow the ISMS policies, procedures, standards, regulations…</a:t>
            </a:r>
          </a:p>
          <a:p>
            <a:pPr marL="1143000" lvl="2" indent="-228600">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Arial" charset="0"/>
                <a:ea typeface="ＭＳ Ｐゴシック" pitchFamily="34" charset="-128"/>
              </a:rPr>
              <a:t>Abide </a:t>
            </a:r>
            <a:r>
              <a:rPr lang="en-US" altLang="en-US" sz="1800" i="1" dirty="0" smtClean="0">
                <a:solidFill>
                  <a:srgbClr val="0070C0"/>
                </a:solidFill>
                <a:latin typeface="Arial" charset="0"/>
                <a:ea typeface="ＭＳ Ｐゴシック" pitchFamily="34" charset="-128"/>
              </a:rPr>
              <a:t>Non-disclosure Agreement</a:t>
            </a:r>
            <a:r>
              <a:rPr lang="en-US" altLang="en-US" sz="1800" dirty="0" smtClean="0">
                <a:latin typeface="Arial" charset="0"/>
                <a:ea typeface="ＭＳ Ｐゴシック" pitchFamily="34" charset="-128"/>
              </a:rPr>
              <a:t> and </a:t>
            </a:r>
            <a:r>
              <a:rPr lang="en-US" altLang="en-US" sz="1800" i="1" dirty="0" smtClean="0">
                <a:solidFill>
                  <a:srgbClr val="0070C0"/>
                </a:solidFill>
                <a:latin typeface="Arial" charset="0"/>
                <a:ea typeface="ＭＳ Ｐゴシック" pitchFamily="34" charset="-128"/>
              </a:rPr>
              <a:t>Individual Agreement</a:t>
            </a:r>
          </a:p>
          <a:p>
            <a:pPr marL="1143000" lvl="2" indent="-228600" eaLnBrk="1" hangingPunct="1">
              <a:lnSpc>
                <a:spcPct val="9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Arial" charset="0"/>
                <a:ea typeface="ＭＳ Ｐゴシック" pitchFamily="34" charset="-128"/>
              </a:rPr>
              <a:t>Apply the best practices</a:t>
            </a:r>
            <a:endParaRPr lang="en-US" altLang="en-US" sz="180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Proactive on security matters</a:t>
            </a:r>
          </a:p>
          <a:p>
            <a:pPr marL="1143000" lvl="2" indent="-228600" eaLnBrk="1" hangingPunct="1">
              <a:lnSpc>
                <a:spcPct val="9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Arial" charset="0"/>
                <a:ea typeface="ＭＳ Ｐゴシック" pitchFamily="34" charset="-128"/>
              </a:rPr>
              <a:t>Timely report the </a:t>
            </a:r>
            <a:r>
              <a:rPr lang="en-US" altLang="en-US" sz="1800" dirty="0" smtClean="0">
                <a:solidFill>
                  <a:srgbClr val="0070C0"/>
                </a:solidFill>
                <a:latin typeface="Arial" charset="0"/>
                <a:ea typeface="ＭＳ Ｐゴシック" pitchFamily="34" charset="-128"/>
              </a:rPr>
              <a:t>security incidents</a:t>
            </a:r>
            <a:r>
              <a:rPr lang="en-US" altLang="en-US" sz="1800" dirty="0" smtClean="0">
                <a:latin typeface="Arial" charset="0"/>
                <a:ea typeface="ＭＳ Ｐゴシック" pitchFamily="34" charset="-128"/>
              </a:rPr>
              <a:t> and </a:t>
            </a:r>
            <a:r>
              <a:rPr lang="en-US" altLang="en-US" sz="1800" dirty="0" smtClean="0">
                <a:solidFill>
                  <a:srgbClr val="0070C0"/>
                </a:solidFill>
                <a:latin typeface="Arial" charset="0"/>
                <a:ea typeface="ＭＳ Ｐゴシック" pitchFamily="34" charset="-128"/>
              </a:rPr>
              <a:t>non-conformity</a:t>
            </a:r>
          </a:p>
          <a:p>
            <a:pPr marL="1143000" lvl="2" indent="-228600" eaLnBrk="1" hangingPunct="1">
              <a:lnSpc>
                <a:spcPct val="9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Arial" charset="0"/>
                <a:ea typeface="ＭＳ Ｐゴシック" pitchFamily="34" charset="-128"/>
              </a:rPr>
              <a:t>Contribute ideas to make security better</a:t>
            </a:r>
          </a:p>
        </p:txBody>
      </p:sp>
    </p:spTree>
    <p:custDataLst>
      <p:tags r:id="rId1"/>
    </p:custDataLst>
    <p:extLst>
      <p:ext uri="{BB962C8B-B14F-4D97-AF65-F5344CB8AC3E}">
        <p14:creationId xmlns:p14="http://schemas.microsoft.com/office/powerpoint/2010/main" val="413622262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smtClean="0">
                <a:solidFill>
                  <a:srgbClr val="262626"/>
                </a:solidFill>
                <a:latin typeface="Candara" pitchFamily="34" charset="0"/>
              </a:rPr>
              <a:t>ISMS Policies </a:t>
            </a:r>
            <a:r>
              <a:rPr lang="en-US" altLang="en-US" sz="3200" b="1" dirty="0">
                <a:solidFill>
                  <a:srgbClr val="262626"/>
                </a:solidFill>
                <a:latin typeface="Candara" pitchFamily="34" charset="0"/>
              </a:rPr>
              <a:t>&amp;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1/3)</a:t>
            </a:r>
            <a:endParaRPr lang="en-US" altLang="en-US" sz="3200" dirty="0">
              <a:solidFill>
                <a:srgbClr val="FF3300"/>
              </a:solidFill>
              <a:latin typeface="Candara" pitchFamily="34" charset="0"/>
            </a:endParaRPr>
          </a:p>
        </p:txBody>
      </p:sp>
      <p:sp>
        <p:nvSpPr>
          <p:cNvPr id="15363" name="Rectangle 3"/>
          <p:cNvSpPr>
            <a:spLocks noChangeArrowheads="1"/>
          </p:cNvSpPr>
          <p:nvPr/>
        </p:nvSpPr>
        <p:spPr bwMode="auto">
          <a:xfrm>
            <a:off x="457200" y="755650"/>
            <a:ext cx="8183563"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342900" indent="-3429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lvl="2" eaLnBrk="1" hangingPunct="1">
              <a:buFont typeface="Wingdings" pitchFamily="2" charset="2"/>
              <a:buChar char="§"/>
            </a:pPr>
            <a:r>
              <a:rPr lang="en-US" altLang="en-US" sz="2400" b="1" dirty="0">
                <a:latin typeface="Candara" pitchFamily="34" charset="0"/>
              </a:rPr>
              <a:t>Confidential information</a:t>
            </a:r>
          </a:p>
          <a:p>
            <a:pPr lvl="1" eaLnBrk="1" hangingPunct="1">
              <a:buFont typeface="Wingdings" pitchFamily="2" charset="2"/>
              <a:buChar char="ü"/>
            </a:pPr>
            <a:r>
              <a:rPr lang="en-US" altLang="en-US" dirty="0">
                <a:latin typeface="Candara" pitchFamily="34" charset="0"/>
              </a:rPr>
              <a:t>All employees </a:t>
            </a:r>
            <a:r>
              <a:rPr lang="en-US" altLang="en-US" dirty="0" smtClean="0">
                <a:latin typeface="Candara" pitchFamily="34" charset="0"/>
              </a:rPr>
              <a:t>and partners </a:t>
            </a:r>
            <a:r>
              <a:rPr lang="en-US" altLang="en-US" dirty="0">
                <a:latin typeface="Candara" pitchFamily="34" charset="0"/>
              </a:rPr>
              <a:t>are mandatory to sign </a:t>
            </a:r>
            <a:r>
              <a:rPr lang="en-US" altLang="en-US" b="1" dirty="0">
                <a:latin typeface="Candara" pitchFamily="34" charset="0"/>
              </a:rPr>
              <a:t>NDA</a:t>
            </a:r>
            <a:r>
              <a:rPr lang="en-US" altLang="en-US" dirty="0">
                <a:latin typeface="Candara" pitchFamily="34" charset="0"/>
              </a:rPr>
              <a:t> and </a:t>
            </a:r>
            <a:r>
              <a:rPr lang="en-US" altLang="en-US" b="1" dirty="0" smtClean="0">
                <a:latin typeface="Candara" pitchFamily="34" charset="0"/>
              </a:rPr>
              <a:t>Individual Security Agreements</a:t>
            </a:r>
            <a:endParaRPr lang="en-US" altLang="en-US" b="1" dirty="0">
              <a:latin typeface="Candara" pitchFamily="34" charset="0"/>
            </a:endParaRPr>
          </a:p>
          <a:p>
            <a:pPr lvl="1" eaLnBrk="1" hangingPunct="1">
              <a:buFont typeface="Wingdings" pitchFamily="2" charset="2"/>
              <a:buChar char="ü"/>
            </a:pPr>
            <a:endParaRPr lang="en-US" altLang="en-US" dirty="0">
              <a:latin typeface="Candara" pitchFamily="34" charset="0"/>
            </a:endParaRPr>
          </a:p>
          <a:p>
            <a:pPr lvl="1" eaLnBrk="1" hangingPunct="1">
              <a:buFont typeface="Wingdings" pitchFamily="2" charset="2"/>
              <a:buChar char="ü"/>
            </a:pPr>
            <a:r>
              <a:rPr lang="en-US" altLang="en-US" dirty="0">
                <a:latin typeface="Candara" pitchFamily="34" charset="0"/>
              </a:rPr>
              <a:t>Employees are prohibited from using or</a:t>
            </a:r>
            <a:r>
              <a:rPr lang="en-US" altLang="en-US" b="1" dirty="0">
                <a:latin typeface="Candara" pitchFamily="34" charset="0"/>
              </a:rPr>
              <a:t> </a:t>
            </a:r>
            <a:r>
              <a:rPr lang="en-US" altLang="en-US" dirty="0">
                <a:latin typeface="Candara" pitchFamily="34" charset="0"/>
              </a:rPr>
              <a:t>disclosing Confidential</a:t>
            </a:r>
            <a:r>
              <a:rPr lang="en-US" altLang="en-US" b="1" dirty="0">
                <a:latin typeface="Candara" pitchFamily="34" charset="0"/>
              </a:rPr>
              <a:t> </a:t>
            </a:r>
            <a:r>
              <a:rPr lang="en-US" altLang="en-US" dirty="0">
                <a:latin typeface="Candara" pitchFamily="34" charset="0"/>
              </a:rPr>
              <a:t>Information to any person, company, corporation, association or other entity for any reason or purpose whatsoever during or after the term of their employment with S3, except as required in the course of their employment in furtherance of S3 </a:t>
            </a:r>
            <a:r>
              <a:rPr lang="en-US" altLang="en-US" dirty="0" smtClean="0">
                <a:latin typeface="Candara" pitchFamily="34" charset="0"/>
              </a:rPr>
              <a:t>interests </a:t>
            </a:r>
            <a:endParaRPr lang="en-US" altLang="en-US" dirty="0">
              <a:latin typeface="Candara" pitchFamily="34" charset="0"/>
            </a:endParaRPr>
          </a:p>
          <a:p>
            <a:pPr lvl="1" eaLnBrk="1" hangingPunct="1">
              <a:buFont typeface="Wingdings" pitchFamily="2" charset="2"/>
              <a:buChar char="ü"/>
            </a:pPr>
            <a:endParaRPr lang="en-US" altLang="en-US" dirty="0">
              <a:latin typeface="Candara" pitchFamily="34" charset="0"/>
            </a:endParaRPr>
          </a:p>
          <a:p>
            <a:pPr lvl="1" eaLnBrk="1" hangingPunct="1">
              <a:buFont typeface="Wingdings" pitchFamily="2" charset="2"/>
              <a:buChar char="ü"/>
            </a:pPr>
            <a:r>
              <a:rPr lang="en-US" altLang="en-US" dirty="0" smtClean="0">
                <a:latin typeface="Candara" pitchFamily="34" charset="0"/>
              </a:rPr>
              <a:t>Any </a:t>
            </a:r>
            <a:r>
              <a:rPr lang="en-US" altLang="en-US" dirty="0">
                <a:latin typeface="Candara" pitchFamily="34" charset="0"/>
              </a:rPr>
              <a:t>documents classified as </a:t>
            </a:r>
            <a:r>
              <a:rPr lang="en-US" altLang="en-US" b="1" dirty="0">
                <a:latin typeface="Candara" pitchFamily="34" charset="0"/>
              </a:rPr>
              <a:t>Confidential Information </a:t>
            </a:r>
            <a:r>
              <a:rPr lang="en-US" altLang="en-US" dirty="0">
                <a:latin typeface="Candara" pitchFamily="34" charset="0"/>
              </a:rPr>
              <a:t>cannot be taken out of company without prior approval of employee’s direct manager. If you are not certain whether some information is confidential or not, get a confirmation from your manager</a:t>
            </a:r>
            <a:endParaRPr lang="vi-VN" altLang="en-US" dirty="0">
              <a:latin typeface="Candara" pitchFamily="34" charset="0"/>
            </a:endParaRPr>
          </a:p>
        </p:txBody>
      </p:sp>
      <p:sp>
        <p:nvSpPr>
          <p:cNvPr id="3" name="Footer Placeholder 2"/>
          <p:cNvSpPr>
            <a:spLocks noGrp="1"/>
          </p:cNvSpPr>
          <p:nvPr>
            <p:ph type="ftr" sz="quarter" idx="3"/>
          </p:nvPr>
        </p:nvSpPr>
        <p:spPr/>
        <p:txBody>
          <a:bodyPr/>
          <a:lstStyle/>
          <a:p>
            <a:fld id="{F428AF27-7797-4E47-80CD-B88AAE3052A7}" type="slidenum">
              <a:rPr lang="en-US" smtClean="0"/>
              <a:t>22</a:t>
            </a:fld>
            <a:endParaRPr lang="en-US" dirty="0"/>
          </a:p>
        </p:txBody>
      </p:sp>
      <p:sp>
        <p:nvSpPr>
          <p:cNvPr id="4"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Rectangle 1"/>
          <p:cNvSpPr/>
          <p:nvPr/>
        </p:nvSpPr>
        <p:spPr>
          <a:xfrm>
            <a:off x="1089819" y="5516332"/>
            <a:ext cx="7010400" cy="400110"/>
          </a:xfrm>
          <a:prstGeom prst="rect">
            <a:avLst/>
          </a:prstGeom>
        </p:spPr>
        <p:txBody>
          <a:bodyPr wrap="square">
            <a:spAutoFit/>
          </a:bodyPr>
          <a:lstStyle/>
          <a:p>
            <a:r>
              <a:rPr lang="en-US" sz="2000" b="1" dirty="0">
                <a:solidFill>
                  <a:srgbClr val="00AE42"/>
                </a:solidFill>
                <a:latin typeface="arial" panose="020B0604020202020204" pitchFamily="34" charset="0"/>
                <a:hlinkClick r:id="rId2"/>
              </a:rPr>
              <a:t>ISMS-POL-011-Confidentiality Management Policy.pdf</a:t>
            </a:r>
            <a:endParaRPr lang="en-US" sz="2000"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171228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smtClean="0">
                <a:solidFill>
                  <a:srgbClr val="262626"/>
                </a:solidFill>
                <a:latin typeface="Candara" pitchFamily="34" charset="0"/>
              </a:rPr>
              <a:t>ISMS Policies </a:t>
            </a:r>
            <a:r>
              <a:rPr lang="en-US" altLang="en-US" sz="3200" b="1" dirty="0">
                <a:solidFill>
                  <a:srgbClr val="262626"/>
                </a:solidFill>
                <a:latin typeface="Candara" pitchFamily="34" charset="0"/>
              </a:rPr>
              <a:t>&amp;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2/3)</a:t>
            </a:r>
            <a:endParaRPr lang="en-US" altLang="en-US" sz="3200" dirty="0">
              <a:solidFill>
                <a:srgbClr val="FF3300"/>
              </a:solidFill>
              <a:latin typeface="Candara" pitchFamily="34" charset="0"/>
            </a:endParaRPr>
          </a:p>
        </p:txBody>
      </p:sp>
      <p:sp>
        <p:nvSpPr>
          <p:cNvPr id="32771" name="Rectangle 3"/>
          <p:cNvSpPr>
            <a:spLocks noChangeArrowheads="1"/>
          </p:cNvSpPr>
          <p:nvPr/>
        </p:nvSpPr>
        <p:spPr bwMode="auto">
          <a:xfrm>
            <a:off x="261938" y="625475"/>
            <a:ext cx="8378825" cy="4524315"/>
          </a:xfrm>
          <a:prstGeom prst="rect">
            <a:avLst/>
          </a:prstGeom>
          <a:noFill/>
          <a:ln>
            <a:noFill/>
          </a:ln>
          <a:extLst/>
        </p:spPr>
        <p:txBody>
          <a:bodyPr>
            <a:spAutoFit/>
          </a:bodyPr>
          <a:lstStyle/>
          <a:p>
            <a:pPr marL="342900" lvl="2" indent="-342900">
              <a:buFont typeface="Wingdings" pitchFamily="2" charset="2"/>
              <a:buChar char="§"/>
              <a:defRPr/>
            </a:pPr>
            <a:r>
              <a:rPr lang="en-US" sz="2800" b="1" dirty="0">
                <a:latin typeface="Candara" pitchFamily="34" charset="0"/>
              </a:rPr>
              <a:t>Confidential information (</a:t>
            </a:r>
            <a:r>
              <a:rPr lang="en-US" sz="2800" b="1" dirty="0" smtClean="0">
                <a:latin typeface="Candara" pitchFamily="34" charset="0"/>
              </a:rPr>
              <a:t>cont.)</a:t>
            </a:r>
            <a:endParaRPr lang="en-US" sz="2800" b="1" dirty="0">
              <a:latin typeface="Candara" pitchFamily="34" charset="0"/>
            </a:endParaRPr>
          </a:p>
          <a:p>
            <a:pPr>
              <a:defRPr/>
            </a:pPr>
            <a:endParaRPr lang="en-US" sz="2000" b="1" dirty="0">
              <a:solidFill>
                <a:srgbClr val="FF0000"/>
              </a:solidFill>
              <a:latin typeface="Candara" pitchFamily="34" charset="0"/>
            </a:endParaRPr>
          </a:p>
          <a:p>
            <a:pPr marL="742950" lvl="1" indent="-285750">
              <a:buFont typeface="Wingdings" pitchFamily="2" charset="2"/>
              <a:buChar char="ü"/>
              <a:defRPr/>
            </a:pPr>
            <a:r>
              <a:rPr lang="en-US" sz="2000" dirty="0">
                <a:latin typeface="Candara" pitchFamily="34" charset="0"/>
              </a:rPr>
              <a:t>Employees are expected to exercise utmost precautions when </a:t>
            </a:r>
            <a:r>
              <a:rPr lang="en-US" sz="2000" b="1" dirty="0">
                <a:latin typeface="Candara" pitchFamily="34" charset="0"/>
              </a:rPr>
              <a:t>sharing Confidential Information </a:t>
            </a:r>
            <a:r>
              <a:rPr lang="en-US" sz="2000" dirty="0">
                <a:latin typeface="Candara" pitchFamily="34" charset="0"/>
              </a:rPr>
              <a:t>with others within the company. As a general rule, employees should </a:t>
            </a:r>
            <a:r>
              <a:rPr lang="en-US" sz="2000" dirty="0" smtClean="0">
                <a:latin typeface="Candara" pitchFamily="34" charset="0"/>
              </a:rPr>
              <a:t>ONLY share </a:t>
            </a:r>
            <a:r>
              <a:rPr lang="en-US" sz="2000" dirty="0">
                <a:latin typeface="Candara" pitchFamily="34" charset="0"/>
              </a:rPr>
              <a:t>Confidential Information with those who need to know. </a:t>
            </a:r>
            <a:r>
              <a:rPr lang="en-US" sz="2000" dirty="0" smtClean="0">
                <a:latin typeface="Candara" pitchFamily="34" charset="0"/>
              </a:rPr>
              <a:t/>
            </a:r>
            <a:br>
              <a:rPr lang="en-US" sz="2000" dirty="0" smtClean="0">
                <a:latin typeface="Candara" pitchFamily="34" charset="0"/>
              </a:rPr>
            </a:br>
            <a:r>
              <a:rPr lang="en-US" sz="2000" dirty="0" smtClean="0">
                <a:latin typeface="Candara" pitchFamily="34" charset="0"/>
              </a:rPr>
              <a:t/>
            </a:r>
            <a:br>
              <a:rPr lang="en-US" sz="2000" dirty="0" smtClean="0">
                <a:latin typeface="Candara" pitchFamily="34" charset="0"/>
              </a:rPr>
            </a:br>
            <a:r>
              <a:rPr lang="en-US" sz="2000" dirty="0" smtClean="0">
                <a:latin typeface="Candara" pitchFamily="34" charset="0"/>
              </a:rPr>
              <a:t>You </a:t>
            </a:r>
            <a:r>
              <a:rPr lang="en-US" sz="2000" dirty="0">
                <a:latin typeface="Candara" pitchFamily="34" charset="0"/>
              </a:rPr>
              <a:t>may be held responsible collaterally for your sharing of Confidential Information that leads to eventual </a:t>
            </a:r>
            <a:r>
              <a:rPr lang="en-US" sz="2000" dirty="0" smtClean="0">
                <a:latin typeface="Candara" pitchFamily="34" charset="0"/>
              </a:rPr>
              <a:t>violations</a:t>
            </a:r>
            <a:br>
              <a:rPr lang="en-US" sz="2000" dirty="0" smtClean="0">
                <a:latin typeface="Candara" pitchFamily="34" charset="0"/>
              </a:rPr>
            </a:br>
            <a:endParaRPr lang="en-US" sz="2000" dirty="0">
              <a:latin typeface="Candara" pitchFamily="34" charset="0"/>
            </a:endParaRPr>
          </a:p>
          <a:p>
            <a:pPr marL="742950" lvl="1" indent="-285750">
              <a:buFont typeface="Wingdings" pitchFamily="2" charset="2"/>
              <a:buChar char="ü"/>
              <a:defRPr/>
            </a:pPr>
            <a:r>
              <a:rPr lang="en-US" sz="2000" dirty="0">
                <a:latin typeface="Candara" pitchFamily="34" charset="0"/>
              </a:rPr>
              <a:t> Confidential Information can be in handwritten, printed, electronic, verbal or any other formats</a:t>
            </a:r>
          </a:p>
          <a:p>
            <a:pPr lvl="1">
              <a:defRPr/>
            </a:pPr>
            <a:endParaRPr lang="en-US" sz="2000" dirty="0">
              <a:latin typeface="Candara" pitchFamily="34" charset="0"/>
            </a:endParaRPr>
          </a:p>
          <a:p>
            <a:pPr marL="742950" lvl="1" indent="-285750">
              <a:buFont typeface="Wingdings" pitchFamily="2" charset="2"/>
              <a:buChar char="ü"/>
              <a:defRPr/>
            </a:pPr>
            <a:endParaRPr lang="vi-VN" sz="2000" dirty="0">
              <a:latin typeface="Candara" pitchFamily="34" charset="0"/>
            </a:endParaRPr>
          </a:p>
        </p:txBody>
      </p:sp>
      <p:sp>
        <p:nvSpPr>
          <p:cNvPr id="3" name="Footer Placeholder 2"/>
          <p:cNvSpPr>
            <a:spLocks noGrp="1"/>
          </p:cNvSpPr>
          <p:nvPr>
            <p:ph type="ftr" sz="quarter" idx="3"/>
          </p:nvPr>
        </p:nvSpPr>
        <p:spPr/>
        <p:txBody>
          <a:bodyPr/>
          <a:lstStyle/>
          <a:p>
            <a:fld id="{369153F3-44DB-4632-A2CA-8F4FE236CF91}" type="slidenum">
              <a:rPr lang="en-US" smtClean="0"/>
              <a:t>23</a:t>
            </a:fld>
            <a:endParaRPr lang="en-US" dirty="0"/>
          </a:p>
        </p:txBody>
      </p:sp>
      <p:sp>
        <p:nvSpPr>
          <p:cNvPr id="4"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7" name="Rectangle 6"/>
          <p:cNvSpPr/>
          <p:nvPr/>
        </p:nvSpPr>
        <p:spPr>
          <a:xfrm>
            <a:off x="1089819" y="5516332"/>
            <a:ext cx="7010400" cy="400110"/>
          </a:xfrm>
          <a:prstGeom prst="rect">
            <a:avLst/>
          </a:prstGeom>
        </p:spPr>
        <p:txBody>
          <a:bodyPr wrap="square">
            <a:spAutoFit/>
          </a:bodyPr>
          <a:lstStyle/>
          <a:p>
            <a:r>
              <a:rPr lang="en-US" sz="2000" b="1" dirty="0">
                <a:solidFill>
                  <a:srgbClr val="00AE42"/>
                </a:solidFill>
                <a:latin typeface="arial" panose="020B0604020202020204" pitchFamily="34" charset="0"/>
                <a:hlinkClick r:id="rId2"/>
              </a:rPr>
              <a:t>ISMS-POL-011-Confidentiality Management Policy.pdf</a:t>
            </a:r>
            <a:endParaRPr lang="en-US" sz="2000"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016641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smtClean="0">
                <a:solidFill>
                  <a:srgbClr val="262626"/>
                </a:solidFill>
                <a:latin typeface="Candara" pitchFamily="34" charset="0"/>
              </a:rPr>
              <a:t>ISMS Policies </a:t>
            </a:r>
            <a:r>
              <a:rPr lang="en-US" altLang="en-US" sz="3200" b="1" dirty="0">
                <a:solidFill>
                  <a:srgbClr val="262626"/>
                </a:solidFill>
                <a:latin typeface="Candara" pitchFamily="34" charset="0"/>
              </a:rPr>
              <a:t>&amp;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3/3)</a:t>
            </a:r>
            <a:endParaRPr lang="en-US" altLang="en-US" sz="3200" dirty="0">
              <a:solidFill>
                <a:srgbClr val="FF3300"/>
              </a:solidFill>
              <a:latin typeface="Candara" pitchFamily="34" charset="0"/>
            </a:endParaRPr>
          </a:p>
        </p:txBody>
      </p:sp>
      <p:sp>
        <p:nvSpPr>
          <p:cNvPr id="4" name="Rectangle 3"/>
          <p:cNvSpPr/>
          <p:nvPr/>
        </p:nvSpPr>
        <p:spPr>
          <a:xfrm>
            <a:off x="593725" y="898525"/>
            <a:ext cx="8016875" cy="5386090"/>
          </a:xfrm>
          <a:prstGeom prst="rect">
            <a:avLst/>
          </a:prstGeom>
        </p:spPr>
        <p:txBody>
          <a:bodyPr>
            <a:spAutoFit/>
          </a:bodyPr>
          <a:lstStyle/>
          <a:p>
            <a:pPr marL="285750" lvl="2" indent="-285750">
              <a:buFont typeface="Wingdings" pitchFamily="2" charset="2"/>
              <a:buChar char="§"/>
              <a:defRPr/>
            </a:pPr>
            <a:r>
              <a:rPr lang="en-US" sz="2800" b="1" dirty="0">
                <a:latin typeface="Candara" pitchFamily="34" charset="0"/>
              </a:rPr>
              <a:t>Confidential information (</a:t>
            </a:r>
            <a:r>
              <a:rPr lang="en-US" sz="2800" b="1" dirty="0" smtClean="0">
                <a:latin typeface="Candara" pitchFamily="34" charset="0"/>
              </a:rPr>
              <a:t>cont.)</a:t>
            </a:r>
            <a:endParaRPr lang="en-US" sz="2800" b="1" dirty="0">
              <a:latin typeface="Candara" pitchFamily="34" charset="0"/>
            </a:endParaRPr>
          </a:p>
          <a:p>
            <a:pPr marL="742950" lvl="1" indent="-285750">
              <a:buFont typeface="Wingdings" pitchFamily="2" charset="2"/>
              <a:buChar char="ü"/>
              <a:defRPr/>
            </a:pPr>
            <a:r>
              <a:rPr lang="en-US" sz="2000" dirty="0" smtClean="0">
                <a:latin typeface="Candara" pitchFamily="34" charset="0"/>
              </a:rPr>
              <a:t>"</a:t>
            </a:r>
            <a:r>
              <a:rPr lang="en-US" sz="2000" dirty="0">
                <a:latin typeface="Candara" pitchFamily="34" charset="0"/>
              </a:rPr>
              <a:t>Confidential Information" refers to information such </a:t>
            </a:r>
            <a:r>
              <a:rPr lang="en-US" sz="2000" dirty="0" smtClean="0">
                <a:latin typeface="Candara" pitchFamily="34" charset="0"/>
              </a:rPr>
              <a:t>as: </a:t>
            </a:r>
          </a:p>
          <a:p>
            <a:pPr marL="1257300" lvl="2" indent="-342900">
              <a:buFont typeface="Wingdings" panose="05000000000000000000" pitchFamily="2" charset="2"/>
              <a:buChar char="q"/>
              <a:defRPr/>
            </a:pPr>
            <a:r>
              <a:rPr lang="en-US" dirty="0" smtClean="0">
                <a:latin typeface="Candara" pitchFamily="34" charset="0"/>
              </a:rPr>
              <a:t>business </a:t>
            </a:r>
            <a:r>
              <a:rPr lang="en-US" dirty="0">
                <a:latin typeface="Candara" pitchFamily="34" charset="0"/>
              </a:rPr>
              <a:t>and financial records, creations, data, information, know-how, processes, designs, techniques, technical plans, documentation, client lists, customer information, price lists, supplier lists, compensation data, labor relations strategies, pending projects and proposals, confidential planning or policy matters, and any operational, management, financial, accounting, control system, computer software, and databases, marketing or tax information relating to the business of S3 or its clients</a:t>
            </a:r>
            <a:r>
              <a:rPr lang="en-US" dirty="0" smtClean="0">
                <a:latin typeface="Candara" pitchFamily="34" charset="0"/>
              </a:rPr>
              <a:t>,</a:t>
            </a:r>
            <a:br>
              <a:rPr lang="en-US" dirty="0" smtClean="0">
                <a:latin typeface="Candara" pitchFamily="34" charset="0"/>
              </a:rPr>
            </a:br>
            <a:endParaRPr lang="en-US" dirty="0" smtClean="0">
              <a:latin typeface="Candara" pitchFamily="34" charset="0"/>
            </a:endParaRPr>
          </a:p>
          <a:p>
            <a:pPr marL="1257300" lvl="2" indent="-342900">
              <a:buFont typeface="Wingdings" panose="05000000000000000000" pitchFamily="2" charset="2"/>
              <a:buChar char="q"/>
              <a:defRPr/>
            </a:pPr>
            <a:r>
              <a:rPr lang="en-US" dirty="0" smtClean="0">
                <a:latin typeface="Candara" pitchFamily="34" charset="0"/>
              </a:rPr>
              <a:t> </a:t>
            </a:r>
            <a:r>
              <a:rPr lang="en-US" dirty="0">
                <a:latin typeface="Candara" pitchFamily="34" charset="0"/>
              </a:rPr>
              <a:t>or such other information as may be designated by S3 as </a:t>
            </a:r>
            <a:r>
              <a:rPr lang="en-US" dirty="0" smtClean="0">
                <a:latin typeface="Candara" pitchFamily="34" charset="0"/>
              </a:rPr>
              <a:t>confidential</a:t>
            </a:r>
            <a:br>
              <a:rPr lang="en-US" dirty="0" smtClean="0">
                <a:latin typeface="Candara" pitchFamily="34" charset="0"/>
              </a:rPr>
            </a:br>
            <a:endParaRPr lang="en-US" dirty="0">
              <a:latin typeface="Candara" pitchFamily="34" charset="0"/>
            </a:endParaRPr>
          </a:p>
          <a:p>
            <a:pPr marL="742950" lvl="1" indent="-285750">
              <a:buFont typeface="Wingdings" pitchFamily="2" charset="2"/>
              <a:buChar char="ü"/>
              <a:defRPr/>
            </a:pPr>
            <a:r>
              <a:rPr lang="en-US" sz="2000" dirty="0" smtClean="0">
                <a:latin typeface="Candara" pitchFamily="34" charset="0"/>
              </a:rPr>
              <a:t>Violation </a:t>
            </a:r>
            <a:r>
              <a:rPr lang="en-US" sz="2000" dirty="0">
                <a:latin typeface="Candara" pitchFamily="34" charset="0"/>
              </a:rPr>
              <a:t>of </a:t>
            </a:r>
            <a:r>
              <a:rPr lang="en-US" sz="2000" b="1" dirty="0">
                <a:latin typeface="Candara" pitchFamily="34" charset="0"/>
              </a:rPr>
              <a:t>Confidentiality Management </a:t>
            </a:r>
            <a:r>
              <a:rPr lang="en-US" sz="2000" b="1" dirty="0" smtClean="0">
                <a:latin typeface="Candara" pitchFamily="34" charset="0"/>
              </a:rPr>
              <a:t>Policy </a:t>
            </a:r>
            <a:r>
              <a:rPr lang="en-US" sz="2000" dirty="0" smtClean="0">
                <a:latin typeface="Candara" pitchFamily="34" charset="0"/>
              </a:rPr>
              <a:t>is </a:t>
            </a:r>
            <a:r>
              <a:rPr lang="en-US" sz="2000" dirty="0">
                <a:latin typeface="Candara" pitchFamily="34" charset="0"/>
              </a:rPr>
              <a:t>subjected to severe disciplinary actions</a:t>
            </a:r>
          </a:p>
          <a:p>
            <a:pPr>
              <a:defRPr/>
            </a:pPr>
            <a:endParaRPr lang="en-US" sz="2000" dirty="0">
              <a:latin typeface="Candara" pitchFamily="34" charset="0"/>
            </a:endParaRPr>
          </a:p>
          <a:p>
            <a:pPr marL="0" lvl="2">
              <a:defRPr/>
            </a:pPr>
            <a:endParaRPr lang="en-US" sz="2000" b="1" dirty="0">
              <a:solidFill>
                <a:schemeClr val="bg2"/>
              </a:solidFill>
              <a:latin typeface="Candara" pitchFamily="34" charset="0"/>
            </a:endParaRPr>
          </a:p>
        </p:txBody>
      </p:sp>
      <p:sp>
        <p:nvSpPr>
          <p:cNvPr id="3" name="Footer Placeholder 2"/>
          <p:cNvSpPr>
            <a:spLocks noGrp="1"/>
          </p:cNvSpPr>
          <p:nvPr>
            <p:ph type="ftr" sz="quarter" idx="3"/>
          </p:nvPr>
        </p:nvSpPr>
        <p:spPr/>
        <p:txBody>
          <a:bodyPr/>
          <a:lstStyle/>
          <a:p>
            <a:fld id="{0675A879-1DA0-47A9-AC9E-FC9D49E914E6}" type="slidenum">
              <a:rPr lang="en-US" smtClean="0"/>
              <a:t>24</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6" name="Rectangle 5"/>
          <p:cNvSpPr/>
          <p:nvPr/>
        </p:nvSpPr>
        <p:spPr>
          <a:xfrm>
            <a:off x="1219200" y="5706812"/>
            <a:ext cx="7010400" cy="400110"/>
          </a:xfrm>
          <a:prstGeom prst="rect">
            <a:avLst/>
          </a:prstGeom>
        </p:spPr>
        <p:txBody>
          <a:bodyPr wrap="square">
            <a:spAutoFit/>
          </a:bodyPr>
          <a:lstStyle/>
          <a:p>
            <a:r>
              <a:rPr lang="en-US" sz="2000" b="1" dirty="0">
                <a:solidFill>
                  <a:srgbClr val="00AE42"/>
                </a:solidFill>
                <a:latin typeface="arial" panose="020B0604020202020204" pitchFamily="34" charset="0"/>
                <a:hlinkClick r:id="rId2"/>
              </a:rPr>
              <a:t>ISMS-POL-011-Confidentiality Management Policy.pdf</a:t>
            </a:r>
            <a:endParaRPr lang="en-US" sz="2000"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46201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smtClean="0">
                <a:solidFill>
                  <a:srgbClr val="262626"/>
                </a:solidFill>
                <a:latin typeface="Candara" pitchFamily="34" charset="0"/>
              </a:rPr>
              <a:t>Admin Policies </a:t>
            </a:r>
            <a:r>
              <a:rPr lang="en-US" altLang="en-US" sz="3200" b="1" dirty="0">
                <a:solidFill>
                  <a:srgbClr val="262626"/>
                </a:solidFill>
                <a:latin typeface="Candara" pitchFamily="34" charset="0"/>
              </a:rPr>
              <a:t>&amp;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(1/5)</a:t>
            </a:r>
            <a:endParaRPr lang="en-US" altLang="en-US" sz="3200" dirty="0">
              <a:solidFill>
                <a:srgbClr val="FF3300"/>
              </a:solidFill>
              <a:latin typeface="Candara" pitchFamily="34" charset="0"/>
            </a:endParaRPr>
          </a:p>
        </p:txBody>
      </p:sp>
      <p:sp>
        <p:nvSpPr>
          <p:cNvPr id="3" name="Rectangle 2"/>
          <p:cNvSpPr/>
          <p:nvPr/>
        </p:nvSpPr>
        <p:spPr>
          <a:xfrm>
            <a:off x="518319" y="1232842"/>
            <a:ext cx="8153400" cy="3908762"/>
          </a:xfrm>
          <a:prstGeom prst="rect">
            <a:avLst/>
          </a:prstGeom>
        </p:spPr>
        <p:txBody>
          <a:bodyPr>
            <a:spAutoFit/>
          </a:bodyPr>
          <a:lstStyle/>
          <a:p>
            <a:pPr marL="285750" lvl="2" indent="-285750">
              <a:buFont typeface="Wingdings" pitchFamily="2" charset="2"/>
              <a:buChar char="§"/>
              <a:defRPr/>
            </a:pPr>
            <a:r>
              <a:rPr lang="en-US" sz="2800" b="1" dirty="0" smtClean="0">
                <a:latin typeface="Candara" pitchFamily="34" charset="0"/>
              </a:rPr>
              <a:t>Working Environment Discipline  </a:t>
            </a:r>
            <a:endParaRPr lang="en-US" sz="2800" b="1" dirty="0">
              <a:latin typeface="Candara" pitchFamily="34" charset="0"/>
            </a:endParaRPr>
          </a:p>
          <a:p>
            <a:pPr marL="742950" lvl="1" indent="-285750">
              <a:buFont typeface="Wingdings" pitchFamily="2" charset="2"/>
              <a:buChar char="ü"/>
              <a:defRPr/>
            </a:pPr>
            <a:r>
              <a:rPr lang="en-US" sz="2000" dirty="0">
                <a:latin typeface="Candara" pitchFamily="34" charset="0"/>
              </a:rPr>
              <a:t>Only smoke in designated areas</a:t>
            </a:r>
          </a:p>
          <a:p>
            <a:pPr marL="742950" lvl="3" indent="-285750">
              <a:buFont typeface="Wingdings" pitchFamily="2" charset="2"/>
              <a:buChar char="ü"/>
              <a:defRPr/>
            </a:pPr>
            <a:r>
              <a:rPr lang="en-US" sz="2000" dirty="0">
                <a:latin typeface="Candara" pitchFamily="34" charset="0"/>
              </a:rPr>
              <a:t> Do not possess, sell, purchase and use of alcohol or illegal, dangerous or restricted drugs / substances in the company</a:t>
            </a:r>
          </a:p>
          <a:p>
            <a:pPr marL="742950" lvl="3" indent="-285750">
              <a:buFont typeface="Wingdings" pitchFamily="2" charset="2"/>
              <a:buChar char="ü"/>
              <a:defRPr/>
            </a:pPr>
            <a:r>
              <a:rPr lang="en-US" sz="2000" dirty="0">
                <a:latin typeface="Candara" pitchFamily="34" charset="0"/>
              </a:rPr>
              <a:t> Do not possess or carry weapons, </a:t>
            </a:r>
            <a:r>
              <a:rPr lang="en-US" sz="2000" dirty="0" smtClean="0">
                <a:latin typeface="Candara" pitchFamily="34" charset="0"/>
              </a:rPr>
              <a:t>inflammable substances or </a:t>
            </a:r>
            <a:r>
              <a:rPr lang="en-US" sz="2000" dirty="0">
                <a:latin typeface="Candara" pitchFamily="34" charset="0"/>
              </a:rPr>
              <a:t>explosives within the company premises</a:t>
            </a:r>
          </a:p>
          <a:p>
            <a:pPr marL="742950" lvl="3" indent="-285750">
              <a:buFont typeface="Wingdings" pitchFamily="2" charset="2"/>
              <a:buChar char="ü"/>
              <a:defRPr/>
            </a:pPr>
            <a:r>
              <a:rPr lang="en-US" sz="2000" dirty="0">
                <a:latin typeface="Candara" pitchFamily="34" charset="0"/>
              </a:rPr>
              <a:t> Only discuss company business with people outside the company on a need-to-know basis</a:t>
            </a:r>
          </a:p>
          <a:p>
            <a:pPr marL="742950" lvl="3" indent="-285750">
              <a:buFont typeface="Wingdings" pitchFamily="2" charset="2"/>
              <a:buChar char="ü"/>
              <a:defRPr/>
            </a:pPr>
            <a:r>
              <a:rPr lang="en-US" sz="2000" dirty="0">
                <a:latin typeface="Candara" pitchFamily="34" charset="0"/>
              </a:rPr>
              <a:t> Do not abuse your authority </a:t>
            </a:r>
          </a:p>
          <a:p>
            <a:pPr marL="742950" lvl="3" indent="-285750">
              <a:buFont typeface="Wingdings" pitchFamily="2" charset="2"/>
              <a:buChar char="ü"/>
              <a:defRPr/>
            </a:pPr>
            <a:r>
              <a:rPr lang="en-US" sz="2000" dirty="0">
                <a:latin typeface="Candara" pitchFamily="34" charset="0"/>
              </a:rPr>
              <a:t>Limit of food &amp; beverage</a:t>
            </a:r>
            <a:endParaRPr lang="en-GB" sz="2000" dirty="0">
              <a:latin typeface="Candara" pitchFamily="34" charset="0"/>
            </a:endParaRPr>
          </a:p>
          <a:p>
            <a:pPr marL="457200" lvl="3">
              <a:defRPr/>
            </a:pPr>
            <a:endParaRPr lang="en-US" sz="2000" dirty="0">
              <a:latin typeface="Candara" pitchFamily="34" charset="0"/>
            </a:endParaRPr>
          </a:p>
          <a:p>
            <a:pPr lvl="1">
              <a:defRPr/>
            </a:pPr>
            <a:endParaRPr lang="en-US" sz="2000" dirty="0">
              <a:latin typeface="Candara" pitchFamily="34" charset="0"/>
            </a:endParaRPr>
          </a:p>
        </p:txBody>
      </p:sp>
      <p:sp>
        <p:nvSpPr>
          <p:cNvPr id="5" name="Footer Placeholder 4"/>
          <p:cNvSpPr>
            <a:spLocks noGrp="1"/>
          </p:cNvSpPr>
          <p:nvPr>
            <p:ph type="ftr" sz="quarter" idx="3"/>
          </p:nvPr>
        </p:nvSpPr>
        <p:spPr/>
        <p:txBody>
          <a:bodyPr/>
          <a:lstStyle/>
          <a:p>
            <a:fld id="{338E0B0D-90E0-4BD2-8B53-EEF1F717F824}" type="slidenum">
              <a:rPr lang="en-US" smtClean="0"/>
              <a:t>25</a:t>
            </a:fld>
            <a:endParaRPr lang="en-US" dirty="0"/>
          </a:p>
        </p:txBody>
      </p:sp>
      <p:sp>
        <p:nvSpPr>
          <p:cNvPr id="4"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TextBox 1"/>
          <p:cNvSpPr txBox="1"/>
          <p:nvPr/>
        </p:nvSpPr>
        <p:spPr>
          <a:xfrm>
            <a:off x="2146913" y="5295590"/>
            <a:ext cx="4896212" cy="400110"/>
          </a:xfrm>
          <a:prstGeom prst="rect">
            <a:avLst/>
          </a:prstGeom>
          <a:noFill/>
        </p:spPr>
        <p:txBody>
          <a:bodyPr wrap="none" rtlCol="0">
            <a:spAutoFit/>
          </a:bodyPr>
          <a:lstStyle/>
          <a:p>
            <a:r>
              <a:rPr lang="en-US" sz="2000" b="1" dirty="0">
                <a:hlinkClick r:id="rId2"/>
              </a:rPr>
              <a:t>ADM-STD-086-Building Safety </a:t>
            </a:r>
            <a:r>
              <a:rPr lang="en-US" sz="2000" b="1" dirty="0" smtClean="0">
                <a:hlinkClick r:id="rId2"/>
              </a:rPr>
              <a:t>Standards.pdf</a:t>
            </a:r>
            <a:endParaRPr lang="en-US" sz="2000" b="1" dirty="0"/>
          </a:p>
        </p:txBody>
      </p:sp>
    </p:spTree>
    <p:extLst>
      <p:ext uri="{BB962C8B-B14F-4D97-AF65-F5344CB8AC3E}">
        <p14:creationId xmlns:p14="http://schemas.microsoft.com/office/powerpoint/2010/main" val="919549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latin typeface="Candara" pitchFamily="34" charset="0"/>
              </a:rPr>
              <a:t>Admin Policies &amp; </a:t>
            </a:r>
            <a:r>
              <a:rPr lang="en-US" altLang="en-US" sz="3200" b="1" dirty="0">
                <a:solidFill>
                  <a:srgbClr val="FF3300"/>
                </a:solidFill>
                <a:latin typeface="Candara" pitchFamily="34" charset="0"/>
              </a:rPr>
              <a:t>Regulations</a:t>
            </a:r>
            <a:r>
              <a:rPr lang="en-US" altLang="en-US" sz="4000" b="1" dirty="0">
                <a:solidFill>
                  <a:srgbClr val="FF3300"/>
                </a:solidFill>
                <a:latin typeface="Candara" pitchFamily="34" charset="0"/>
              </a:rPr>
              <a:t> </a:t>
            </a:r>
            <a:r>
              <a:rPr lang="en-US" altLang="en-US" sz="3200" b="1" dirty="0" smtClean="0">
                <a:solidFill>
                  <a:srgbClr val="FF3300"/>
                </a:solidFill>
                <a:latin typeface="Candara" pitchFamily="34" charset="0"/>
              </a:rPr>
              <a:t>(</a:t>
            </a:r>
            <a:r>
              <a:rPr lang="en-US" altLang="en-US" sz="3200" b="1" dirty="0">
                <a:solidFill>
                  <a:srgbClr val="FF3300"/>
                </a:solidFill>
                <a:latin typeface="Candara" pitchFamily="34" charset="0"/>
              </a:rPr>
              <a:t>2</a:t>
            </a:r>
            <a:r>
              <a:rPr lang="en-US" altLang="en-US" sz="3200" b="1" dirty="0" smtClean="0">
                <a:solidFill>
                  <a:srgbClr val="FF3300"/>
                </a:solidFill>
                <a:latin typeface="Candara" pitchFamily="34" charset="0"/>
              </a:rPr>
              <a:t>/5</a:t>
            </a:r>
            <a:r>
              <a:rPr lang="en-US" altLang="en-US" sz="3200" b="1" dirty="0" smtClean="0">
                <a:latin typeface="Candara" pitchFamily="34" charset="0"/>
              </a:rPr>
              <a:t>)</a:t>
            </a:r>
            <a:endParaRPr lang="en-US" altLang="en-US" sz="3200" dirty="0">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5364" name="Rectangle 5"/>
          <p:cNvSpPr>
            <a:spLocks noChangeArrowheads="1"/>
          </p:cNvSpPr>
          <p:nvPr/>
        </p:nvSpPr>
        <p:spPr bwMode="gray">
          <a:xfrm>
            <a:off x="609600" y="811213"/>
            <a:ext cx="8183563" cy="5453062"/>
          </a:xfrm>
          <a:prstGeom prst="rect">
            <a:avLst/>
          </a:prstGeom>
          <a:solidFill>
            <a:schemeClr val="bg1"/>
          </a:solidFill>
          <a:ln>
            <a:noFill/>
          </a:ln>
          <a:extLst/>
        </p:spPr>
        <p:txBody>
          <a:bodyPr lIns="108000" tIns="108000" rIns="72000" bIns="72000"/>
          <a:lstStyle/>
          <a:p>
            <a:pPr marL="190500" indent="-190500">
              <a:spcBef>
                <a:spcPct val="40000"/>
              </a:spcBef>
              <a:buClr>
                <a:schemeClr val="accent2"/>
              </a:buClr>
              <a:buFont typeface="Wingdings" pitchFamily="2" charset="2"/>
              <a:buChar char="§"/>
              <a:defRPr/>
            </a:pPr>
            <a:r>
              <a:rPr lang="en-US" sz="2800" b="1" dirty="0" smtClean="0">
                <a:latin typeface="Candara" pitchFamily="34" charset="0"/>
              </a:rPr>
              <a:t>Receiving Guests</a:t>
            </a:r>
            <a:endParaRPr lang="en-US" sz="2800" b="1" dirty="0">
              <a:latin typeface="Candara" pitchFamily="34" charset="0"/>
            </a:endParaRPr>
          </a:p>
          <a:p>
            <a:pPr marL="800100" lvl="1" indent="-342900">
              <a:spcBef>
                <a:spcPct val="40000"/>
              </a:spcBef>
              <a:buClr>
                <a:schemeClr val="accent2"/>
              </a:buClr>
              <a:buFont typeface="Wingdings" pitchFamily="2" charset="2"/>
              <a:buChar char="ü"/>
              <a:defRPr/>
            </a:pPr>
            <a:r>
              <a:rPr lang="en-US" sz="2000" dirty="0">
                <a:latin typeface="Candara" pitchFamily="34" charset="0"/>
              </a:rPr>
              <a:t>Declare personal belongings if any</a:t>
            </a:r>
          </a:p>
          <a:p>
            <a:pPr marL="800100" lvl="1" indent="-342900">
              <a:spcBef>
                <a:spcPct val="40000"/>
              </a:spcBef>
              <a:buClr>
                <a:schemeClr val="accent2"/>
              </a:buClr>
              <a:buFont typeface="Wingdings" pitchFamily="2" charset="2"/>
              <a:buChar char="ü"/>
              <a:defRPr/>
            </a:pPr>
            <a:r>
              <a:rPr lang="en-US" sz="2000" dirty="0">
                <a:latin typeface="Candara" pitchFamily="34" charset="0"/>
              </a:rPr>
              <a:t>Fill information in the </a:t>
            </a:r>
            <a:r>
              <a:rPr lang="en-US" sz="2000" dirty="0" smtClean="0">
                <a:latin typeface="Candara" pitchFamily="34" charset="0"/>
              </a:rPr>
              <a:t>Visitor Log Book at reception</a:t>
            </a:r>
            <a:endParaRPr lang="en-US" sz="2000" dirty="0">
              <a:latin typeface="Candara" pitchFamily="34" charset="0"/>
            </a:endParaRPr>
          </a:p>
          <a:p>
            <a:pPr marL="800100" lvl="1" indent="-342900">
              <a:spcBef>
                <a:spcPct val="40000"/>
              </a:spcBef>
              <a:buClr>
                <a:schemeClr val="accent2"/>
              </a:buClr>
              <a:buFont typeface="Wingdings" pitchFamily="2" charset="2"/>
              <a:buChar char="ü"/>
              <a:defRPr/>
            </a:pPr>
            <a:r>
              <a:rPr lang="en-US" sz="2000" dirty="0">
                <a:latin typeface="Candara" pitchFamily="34" charset="0"/>
              </a:rPr>
              <a:t>Give guest a </a:t>
            </a:r>
            <a:r>
              <a:rPr lang="en-US" sz="2000" i="1" dirty="0" smtClean="0">
                <a:latin typeface="Candara" pitchFamily="34" charset="0"/>
              </a:rPr>
              <a:t>visitor badge</a:t>
            </a:r>
            <a:r>
              <a:rPr lang="en-US" sz="2000" dirty="0" smtClean="0">
                <a:latin typeface="Candara" pitchFamily="34" charset="0"/>
              </a:rPr>
              <a:t>. Guests </a:t>
            </a:r>
            <a:r>
              <a:rPr lang="en-US" sz="2000" dirty="0">
                <a:latin typeface="Candara" pitchFamily="34" charset="0"/>
              </a:rPr>
              <a:t>are required to wear the badge during the visit</a:t>
            </a:r>
          </a:p>
          <a:p>
            <a:pPr marL="800100" lvl="1" indent="-342900">
              <a:spcBef>
                <a:spcPct val="40000"/>
              </a:spcBef>
              <a:buClr>
                <a:schemeClr val="accent2"/>
              </a:buClr>
              <a:buFont typeface="Wingdings" pitchFamily="2" charset="2"/>
              <a:buChar char="ü"/>
              <a:defRPr/>
            </a:pPr>
            <a:r>
              <a:rPr lang="en-US" sz="2000" b="1" dirty="0" smtClean="0">
                <a:solidFill>
                  <a:srgbClr val="FF0000"/>
                </a:solidFill>
                <a:latin typeface="Candara" pitchFamily="34" charset="0"/>
              </a:rPr>
              <a:t>Never </a:t>
            </a:r>
            <a:r>
              <a:rPr lang="en-US" sz="2000" b="1" dirty="0">
                <a:solidFill>
                  <a:srgbClr val="FF0000"/>
                </a:solidFill>
                <a:latin typeface="Candara" pitchFamily="34" charset="0"/>
              </a:rPr>
              <a:t>permit guest go into working area without </a:t>
            </a:r>
            <a:r>
              <a:rPr lang="en-US" sz="2000" b="1" dirty="0" smtClean="0">
                <a:solidFill>
                  <a:srgbClr val="FF0000"/>
                </a:solidFill>
                <a:latin typeface="Candara" pitchFamily="34" charset="0"/>
              </a:rPr>
              <a:t>being escorted by an S3 staff</a:t>
            </a:r>
          </a:p>
          <a:p>
            <a:pPr marL="1257300" lvl="2" indent="-342900">
              <a:spcBef>
                <a:spcPct val="40000"/>
              </a:spcBef>
              <a:buClr>
                <a:schemeClr val="accent2"/>
              </a:buClr>
              <a:buFont typeface="Wingdings" panose="05000000000000000000" pitchFamily="2" charset="2"/>
              <a:buChar char="q"/>
              <a:defRPr/>
            </a:pPr>
            <a:r>
              <a:rPr lang="en-US" sz="2000" dirty="0">
                <a:latin typeface="Candara" pitchFamily="34" charset="0"/>
              </a:rPr>
              <a:t>Personal guests are not allowed to enter the office </a:t>
            </a:r>
          </a:p>
          <a:p>
            <a:pPr marL="1257300" lvl="2" indent="-342900">
              <a:spcBef>
                <a:spcPct val="40000"/>
              </a:spcBef>
              <a:buClr>
                <a:schemeClr val="accent2"/>
              </a:buClr>
              <a:buFont typeface="Wingdings" panose="05000000000000000000" pitchFamily="2" charset="2"/>
              <a:buChar char="q"/>
              <a:defRPr/>
            </a:pPr>
            <a:r>
              <a:rPr lang="en-US" sz="2000" dirty="0" smtClean="0">
                <a:latin typeface="Candara" pitchFamily="34" charset="0"/>
              </a:rPr>
              <a:t>Only </a:t>
            </a:r>
            <a:r>
              <a:rPr lang="en-US" sz="2000" dirty="0">
                <a:latin typeface="Candara" pitchFamily="34" charset="0"/>
              </a:rPr>
              <a:t>Board of manager has a right to </a:t>
            </a:r>
            <a:r>
              <a:rPr lang="en-US" sz="2000" dirty="0" smtClean="0">
                <a:latin typeface="Candara" pitchFamily="34" charset="0"/>
              </a:rPr>
              <a:t>host guests </a:t>
            </a:r>
            <a:r>
              <a:rPr lang="en-US" sz="2000" dirty="0">
                <a:latin typeface="Candara" pitchFamily="34" charset="0"/>
              </a:rPr>
              <a:t>in working </a:t>
            </a:r>
            <a:r>
              <a:rPr lang="en-US" sz="2000" dirty="0" smtClean="0">
                <a:latin typeface="Candara" pitchFamily="34" charset="0"/>
              </a:rPr>
              <a:t>area</a:t>
            </a:r>
            <a:endParaRPr lang="en-US" sz="2000" dirty="0">
              <a:latin typeface="Candara" pitchFamily="34" charset="0"/>
            </a:endParaRPr>
          </a:p>
          <a:p>
            <a:pPr marL="800100" lvl="1" indent="-342900">
              <a:spcBef>
                <a:spcPct val="40000"/>
              </a:spcBef>
              <a:buClr>
                <a:schemeClr val="accent2"/>
              </a:buClr>
              <a:buFont typeface="Wingdings" pitchFamily="2" charset="2"/>
              <a:buChar char="ü"/>
              <a:defRPr/>
            </a:pPr>
            <a:endParaRPr lang="en-US" sz="2000" dirty="0">
              <a:latin typeface="Candara" pitchFamily="34" charset="0"/>
            </a:endParaRPr>
          </a:p>
          <a:p>
            <a:pPr marL="800100" lvl="1" indent="-342900">
              <a:spcBef>
                <a:spcPct val="40000"/>
              </a:spcBef>
              <a:buClr>
                <a:schemeClr val="accent2"/>
              </a:buClr>
              <a:buFont typeface="Wingdings" pitchFamily="2" charset="2"/>
              <a:buChar char="ü"/>
              <a:defRPr/>
            </a:pPr>
            <a:endParaRPr lang="vi-VN" sz="2000" dirty="0">
              <a:latin typeface="Candara" pitchFamily="34" charset="0"/>
            </a:endParaRPr>
          </a:p>
          <a:p>
            <a:pPr lvl="1">
              <a:spcBef>
                <a:spcPct val="40000"/>
              </a:spcBef>
              <a:buClr>
                <a:schemeClr val="accent2"/>
              </a:buClr>
              <a:defRPr/>
            </a:pPr>
            <a:endParaRPr lang="en-US" sz="2000" dirty="0">
              <a:latin typeface="Candara" pitchFamily="34" charset="0"/>
            </a:endParaRPr>
          </a:p>
        </p:txBody>
      </p:sp>
      <p:sp>
        <p:nvSpPr>
          <p:cNvPr id="3" name="Footer Placeholder 2"/>
          <p:cNvSpPr>
            <a:spLocks noGrp="1"/>
          </p:cNvSpPr>
          <p:nvPr>
            <p:ph type="ftr" sz="quarter" idx="3"/>
          </p:nvPr>
        </p:nvSpPr>
        <p:spPr/>
        <p:txBody>
          <a:bodyPr/>
          <a:lstStyle/>
          <a:p>
            <a:fld id="{BB078706-B24D-42B0-8D90-524DB8797C75}" type="slidenum">
              <a:rPr lang="en-US" smtClean="0"/>
              <a:t>26</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TextBox 1"/>
          <p:cNvSpPr txBox="1"/>
          <p:nvPr/>
        </p:nvSpPr>
        <p:spPr>
          <a:xfrm>
            <a:off x="2024924" y="5621851"/>
            <a:ext cx="5140190" cy="400110"/>
          </a:xfrm>
          <a:prstGeom prst="rect">
            <a:avLst/>
          </a:prstGeom>
          <a:noFill/>
        </p:spPr>
        <p:txBody>
          <a:bodyPr wrap="none" rtlCol="0">
            <a:spAutoFit/>
          </a:bodyPr>
          <a:lstStyle/>
          <a:p>
            <a:r>
              <a:rPr lang="en-US" sz="2000" b="1" dirty="0">
                <a:hlinkClick r:id="rId4"/>
              </a:rPr>
              <a:t>ADM-WRK-057-Reception Area </a:t>
            </a:r>
            <a:r>
              <a:rPr lang="en-US" sz="2000" b="1" dirty="0" smtClean="0">
                <a:hlinkClick r:id="rId4"/>
              </a:rPr>
              <a:t>Instruction.pdf</a:t>
            </a:r>
            <a:endParaRPr lang="en-US" sz="2000" b="1" dirty="0"/>
          </a:p>
        </p:txBody>
      </p:sp>
    </p:spTree>
    <p:custDataLst>
      <p:tags r:id="rId1"/>
    </p:custDataLst>
    <p:extLst>
      <p:ext uri="{BB962C8B-B14F-4D97-AF65-F5344CB8AC3E}">
        <p14:creationId xmlns:p14="http://schemas.microsoft.com/office/powerpoint/2010/main" val="3712289659"/>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262626"/>
                </a:solidFill>
                <a:latin typeface="Candara" pitchFamily="34" charset="0"/>
              </a:rPr>
              <a:t>Admin Policies &amp;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(3/5)</a:t>
            </a:r>
            <a:endParaRPr lang="en-US" altLang="en-US" sz="3200" dirty="0">
              <a:solidFill>
                <a:srgbClr val="FF3300"/>
              </a:solidFill>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20484" name="Rectangle 5"/>
          <p:cNvSpPr>
            <a:spLocks noChangeArrowheads="1"/>
          </p:cNvSpPr>
          <p:nvPr/>
        </p:nvSpPr>
        <p:spPr bwMode="gray">
          <a:xfrm>
            <a:off x="503238" y="865187"/>
            <a:ext cx="8183562" cy="53290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800100" indent="-34290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2400" b="1" dirty="0" smtClean="0">
                <a:latin typeface="Candara" pitchFamily="34" charset="0"/>
              </a:rPr>
              <a:t>Employee </a:t>
            </a:r>
            <a:r>
              <a:rPr lang="en-US" altLang="en-US" sz="2400" b="1" dirty="0">
                <a:latin typeface="Candara" pitchFamily="34" charset="0"/>
              </a:rPr>
              <a:t>Check in/ </a:t>
            </a:r>
            <a:r>
              <a:rPr lang="en-US" altLang="en-US" sz="2400" b="1" dirty="0" smtClean="0">
                <a:latin typeface="Candara" pitchFamily="34" charset="0"/>
              </a:rPr>
              <a:t>out</a:t>
            </a:r>
            <a:br>
              <a:rPr lang="en-US" altLang="en-US" sz="2400" b="1" dirty="0" smtClean="0">
                <a:latin typeface="Candara" pitchFamily="34" charset="0"/>
              </a:rPr>
            </a:br>
            <a:endParaRPr lang="en-US" altLang="en-US" sz="2400" b="1" dirty="0">
              <a:latin typeface="Candara" pitchFamily="34" charset="0"/>
            </a:endParaRPr>
          </a:p>
          <a:p>
            <a:pPr lvl="1" eaLnBrk="1" hangingPunct="1">
              <a:spcBef>
                <a:spcPts val="600"/>
              </a:spcBef>
              <a:buFont typeface="Wingdings" pitchFamily="2" charset="2"/>
              <a:buChar char="ü"/>
            </a:pPr>
            <a:r>
              <a:rPr lang="en-US" altLang="en-US" dirty="0" smtClean="0">
                <a:solidFill>
                  <a:srgbClr val="FF0000"/>
                </a:solidFill>
                <a:latin typeface="Candara" pitchFamily="34" charset="0"/>
              </a:rPr>
              <a:t>Always use your own individual </a:t>
            </a:r>
            <a:r>
              <a:rPr lang="en-US" altLang="en-US" dirty="0">
                <a:solidFill>
                  <a:srgbClr val="FF0000"/>
                </a:solidFill>
                <a:latin typeface="Candara" pitchFamily="34" charset="0"/>
              </a:rPr>
              <a:t>badge to get in/out the working </a:t>
            </a:r>
            <a:r>
              <a:rPr lang="en-US" altLang="en-US" dirty="0" smtClean="0">
                <a:solidFill>
                  <a:srgbClr val="FF0000"/>
                </a:solidFill>
                <a:latin typeface="Candara" pitchFamily="34" charset="0"/>
              </a:rPr>
              <a:t>area (not borrow/ use others’ badge)</a:t>
            </a:r>
            <a:endParaRPr lang="en-US" altLang="en-US" dirty="0">
              <a:latin typeface="Candara" pitchFamily="34" charset="0"/>
            </a:endParaRPr>
          </a:p>
          <a:p>
            <a:pPr lvl="1" eaLnBrk="1" hangingPunct="1">
              <a:spcBef>
                <a:spcPts val="600"/>
              </a:spcBef>
              <a:buFont typeface="Wingdings" pitchFamily="2" charset="2"/>
              <a:buChar char="ü"/>
            </a:pPr>
            <a:r>
              <a:rPr lang="en-US" altLang="en-US" dirty="0">
                <a:latin typeface="Candara" pitchFamily="34" charset="0"/>
                <a:ea typeface="+mn-ea"/>
              </a:rPr>
              <a:t>Shut</a:t>
            </a:r>
            <a:r>
              <a:rPr lang="en-US" altLang="en-US" dirty="0">
                <a:latin typeface="Candara" pitchFamily="34" charset="0"/>
              </a:rPr>
              <a:t> the door when you enter to any room in the company. Do not enter restricted areas and other restricted access project rooms without responsibility</a:t>
            </a:r>
          </a:p>
          <a:p>
            <a:pPr lvl="1" eaLnBrk="1" hangingPunct="1">
              <a:spcBef>
                <a:spcPts val="600"/>
              </a:spcBef>
              <a:buFont typeface="Wingdings" pitchFamily="2" charset="2"/>
              <a:buChar char="ü"/>
            </a:pPr>
            <a:r>
              <a:rPr lang="en-US" altLang="en-US" dirty="0" smtClean="0">
                <a:latin typeface="Candara" pitchFamily="34" charset="0"/>
              </a:rPr>
              <a:t>Always </a:t>
            </a:r>
            <a:r>
              <a:rPr lang="en-US" altLang="en-US" dirty="0">
                <a:latin typeface="Candara" pitchFamily="34" charset="0"/>
              </a:rPr>
              <a:t>wear the employee badge in the office</a:t>
            </a:r>
          </a:p>
          <a:p>
            <a:pPr lvl="1" eaLnBrk="1" hangingPunct="1">
              <a:spcBef>
                <a:spcPts val="600"/>
              </a:spcBef>
              <a:buFont typeface="Wingdings" pitchFamily="2" charset="2"/>
              <a:buChar char="ü"/>
            </a:pPr>
            <a:r>
              <a:rPr lang="en-US" altLang="en-US" dirty="0">
                <a:latin typeface="Candara" pitchFamily="34" charset="0"/>
              </a:rPr>
              <a:t> In </a:t>
            </a:r>
            <a:r>
              <a:rPr lang="en-US" altLang="en-US" dirty="0" smtClean="0">
                <a:latin typeface="Candara" pitchFamily="34" charset="0"/>
              </a:rPr>
              <a:t>case of forgetting your badge at </a:t>
            </a:r>
            <a:r>
              <a:rPr lang="en-US" altLang="en-US" dirty="0">
                <a:latin typeface="Candara" pitchFamily="34" charset="0"/>
              </a:rPr>
              <a:t>home, you can borrow a temporary </a:t>
            </a:r>
            <a:r>
              <a:rPr lang="en-US" altLang="en-US" dirty="0" smtClean="0">
                <a:latin typeface="Candara" pitchFamily="34" charset="0"/>
              </a:rPr>
              <a:t>badge at receptionist desk (and return it </a:t>
            </a:r>
            <a:r>
              <a:rPr lang="en-US" altLang="en-US" dirty="0">
                <a:latin typeface="Candara" pitchFamily="34" charset="0"/>
              </a:rPr>
              <a:t>back at the end of the </a:t>
            </a:r>
            <a:r>
              <a:rPr lang="en-US" altLang="en-US" dirty="0" smtClean="0">
                <a:latin typeface="Candara" pitchFamily="34" charset="0"/>
              </a:rPr>
              <a:t>day).</a:t>
            </a:r>
            <a:endParaRPr lang="en-US" altLang="en-US" dirty="0">
              <a:latin typeface="Candara" pitchFamily="34" charset="0"/>
            </a:endParaRPr>
          </a:p>
          <a:p>
            <a:pPr lvl="1" eaLnBrk="1" hangingPunct="1">
              <a:spcBef>
                <a:spcPts val="600"/>
              </a:spcBef>
              <a:buFont typeface="Wingdings" pitchFamily="2" charset="2"/>
              <a:buChar char="ü"/>
            </a:pPr>
            <a:r>
              <a:rPr lang="en-US" altLang="en-US" dirty="0">
                <a:latin typeface="Candara" pitchFamily="34" charset="0"/>
              </a:rPr>
              <a:t> In case </a:t>
            </a:r>
            <a:r>
              <a:rPr lang="en-US" altLang="en-US" dirty="0" smtClean="0">
                <a:latin typeface="Candara" pitchFamily="34" charset="0"/>
              </a:rPr>
              <a:t>badge is lost, </a:t>
            </a:r>
            <a:r>
              <a:rPr lang="en-US" altLang="en-US" dirty="0">
                <a:latin typeface="Candara" pitchFamily="34" charset="0"/>
              </a:rPr>
              <a:t>inform the HR department then a new one will be issued for a small fee</a:t>
            </a:r>
          </a:p>
          <a:p>
            <a:pPr lvl="1" eaLnBrk="1" hangingPunct="1">
              <a:spcBef>
                <a:spcPts val="600"/>
              </a:spcBef>
              <a:buFont typeface="Wingdings" pitchFamily="2" charset="2"/>
              <a:buChar char="ü"/>
            </a:pPr>
            <a:r>
              <a:rPr lang="en-US" altLang="en-US" dirty="0">
                <a:latin typeface="Candara" pitchFamily="34" charset="0"/>
              </a:rPr>
              <a:t>Check in/ out by security guard when required</a:t>
            </a:r>
          </a:p>
        </p:txBody>
      </p:sp>
      <p:sp>
        <p:nvSpPr>
          <p:cNvPr id="3" name="Footer Placeholder 2"/>
          <p:cNvSpPr>
            <a:spLocks noGrp="1"/>
          </p:cNvSpPr>
          <p:nvPr>
            <p:ph type="ftr" sz="quarter" idx="3"/>
          </p:nvPr>
        </p:nvSpPr>
        <p:spPr/>
        <p:txBody>
          <a:bodyPr/>
          <a:lstStyle/>
          <a:p>
            <a:fld id="{8FA78E2A-A1A4-4800-9542-517D2148A462}" type="slidenum">
              <a:rPr lang="en-US" smtClean="0"/>
              <a:t>27</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4085664683"/>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262626"/>
                </a:solidFill>
                <a:latin typeface="Candara" pitchFamily="34" charset="0"/>
              </a:rPr>
              <a:t>Admin Policies &amp;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a:t>
            </a:r>
            <a:r>
              <a:rPr lang="en-US" altLang="en-US" sz="3200" b="1" dirty="0">
                <a:solidFill>
                  <a:srgbClr val="FF3300"/>
                </a:solidFill>
                <a:latin typeface="Candara" pitchFamily="34" charset="0"/>
              </a:rPr>
              <a:t>4</a:t>
            </a:r>
            <a:r>
              <a:rPr lang="en-US" altLang="en-US" sz="3200" b="1" dirty="0" smtClean="0">
                <a:solidFill>
                  <a:srgbClr val="FF3300"/>
                </a:solidFill>
                <a:latin typeface="Candara" pitchFamily="34" charset="0"/>
              </a:rPr>
              <a:t>/5)</a:t>
            </a:r>
            <a:endParaRPr lang="en-US" altLang="en-US" sz="3200" dirty="0">
              <a:solidFill>
                <a:srgbClr val="FF3300"/>
              </a:solidFill>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5364" name="Rectangle 5"/>
          <p:cNvSpPr>
            <a:spLocks noChangeArrowheads="1"/>
          </p:cNvSpPr>
          <p:nvPr/>
        </p:nvSpPr>
        <p:spPr bwMode="gray">
          <a:xfrm>
            <a:off x="609600" y="811213"/>
            <a:ext cx="8183563" cy="5453062"/>
          </a:xfrm>
          <a:prstGeom prst="rect">
            <a:avLst/>
          </a:prstGeom>
          <a:solidFill>
            <a:schemeClr val="bg1"/>
          </a:solidFill>
          <a:ln>
            <a:noFill/>
          </a:ln>
          <a:extLst/>
        </p:spPr>
        <p:txBody>
          <a:bodyPr lIns="108000" tIns="108000" rIns="72000" bIns="72000"/>
          <a:lstStyle/>
          <a:p>
            <a:pPr marL="190500" indent="-190500">
              <a:spcBef>
                <a:spcPct val="40000"/>
              </a:spcBef>
              <a:buClr>
                <a:schemeClr val="accent2"/>
              </a:buClr>
              <a:buFont typeface="Wingdings" pitchFamily="2" charset="2"/>
              <a:buChar char="§"/>
              <a:defRPr/>
            </a:pPr>
            <a:r>
              <a:rPr lang="en-US" sz="2800" b="1" dirty="0">
                <a:latin typeface="Candara" pitchFamily="34" charset="0"/>
              </a:rPr>
              <a:t>Physical </a:t>
            </a:r>
            <a:r>
              <a:rPr lang="en-US" sz="2800" b="1" dirty="0" smtClean="0">
                <a:latin typeface="Candara" pitchFamily="34" charset="0"/>
              </a:rPr>
              <a:t>Environment Security</a:t>
            </a:r>
            <a:endParaRPr lang="en-US" sz="2800" b="1" dirty="0">
              <a:latin typeface="Candara" pitchFamily="34" charset="0"/>
            </a:endParaRPr>
          </a:p>
          <a:p>
            <a:pPr marL="647700" lvl="1" indent="-190500">
              <a:spcBef>
                <a:spcPct val="40000"/>
              </a:spcBef>
              <a:buClr>
                <a:schemeClr val="accent2"/>
              </a:buClr>
              <a:buFont typeface="Wingdings" pitchFamily="2" charset="2"/>
              <a:buChar char="§"/>
              <a:defRPr/>
            </a:pPr>
            <a:r>
              <a:rPr lang="en-US" sz="2800" b="1" dirty="0">
                <a:latin typeface="Candara" pitchFamily="34" charset="0"/>
              </a:rPr>
              <a:t>Facilities</a:t>
            </a:r>
          </a:p>
          <a:p>
            <a:pPr marL="800100" lvl="1" indent="-342900">
              <a:spcBef>
                <a:spcPct val="40000"/>
              </a:spcBef>
              <a:buClr>
                <a:schemeClr val="accent2"/>
              </a:buClr>
              <a:buFont typeface="Wingdings" pitchFamily="2" charset="2"/>
              <a:buChar char="ü"/>
              <a:defRPr/>
            </a:pPr>
            <a:r>
              <a:rPr lang="en-US" sz="2000" dirty="0">
                <a:latin typeface="Candara" pitchFamily="34" charset="0"/>
              </a:rPr>
              <a:t>Keep the desk clean and tidy</a:t>
            </a:r>
          </a:p>
          <a:p>
            <a:pPr marL="800100" lvl="1" indent="-342900">
              <a:spcBef>
                <a:spcPct val="40000"/>
              </a:spcBef>
              <a:buClr>
                <a:schemeClr val="accent2"/>
              </a:buClr>
              <a:buFont typeface="Wingdings" pitchFamily="2" charset="2"/>
              <a:buChar char="ü"/>
              <a:defRPr/>
            </a:pPr>
            <a:r>
              <a:rPr lang="en-US" sz="2000" dirty="0">
                <a:latin typeface="Candara" pitchFamily="34" charset="0"/>
              </a:rPr>
              <a:t>For upgrading or supplying any part of hardware, please contact IT for further information</a:t>
            </a:r>
          </a:p>
          <a:p>
            <a:pPr marL="800100" lvl="1" indent="-342900">
              <a:spcBef>
                <a:spcPct val="40000"/>
              </a:spcBef>
              <a:buClr>
                <a:schemeClr val="accent2"/>
              </a:buClr>
              <a:buFont typeface="Wingdings" pitchFamily="2" charset="2"/>
              <a:buChar char="ü"/>
              <a:defRPr/>
            </a:pPr>
            <a:r>
              <a:rPr lang="en-US" sz="2000" dirty="0">
                <a:latin typeface="Candara" pitchFamily="34" charset="0"/>
              </a:rPr>
              <a:t>Do not abuse working telephone/ printer/ fax to personal purpose. Any inter-province, international or mobile call for personal reason will be paid by the employees</a:t>
            </a:r>
          </a:p>
          <a:p>
            <a:pPr marL="800100" lvl="1" indent="-342900">
              <a:spcBef>
                <a:spcPct val="40000"/>
              </a:spcBef>
              <a:buClr>
                <a:schemeClr val="accent2"/>
              </a:buClr>
              <a:buFont typeface="Wingdings" pitchFamily="2" charset="2"/>
              <a:buChar char="ü"/>
              <a:defRPr/>
            </a:pPr>
            <a:r>
              <a:rPr lang="en-US" sz="2000" dirty="0">
                <a:latin typeface="Candara" pitchFamily="34" charset="0"/>
              </a:rPr>
              <a:t>TURN OFF the air-condition., light, fan, your PCs/Server, monitors, printers and whatever computing devices which does not really need to run 24/24 before going home from work</a:t>
            </a:r>
            <a:endParaRPr lang="vi-VN" sz="2000" dirty="0">
              <a:latin typeface="Candara" pitchFamily="34" charset="0"/>
            </a:endParaRPr>
          </a:p>
          <a:p>
            <a:pPr lvl="1">
              <a:spcBef>
                <a:spcPct val="40000"/>
              </a:spcBef>
              <a:buClr>
                <a:schemeClr val="accent2"/>
              </a:buClr>
              <a:defRPr/>
            </a:pPr>
            <a:endParaRPr lang="en-US" sz="2000" dirty="0">
              <a:latin typeface="Candara" pitchFamily="34" charset="0"/>
            </a:endParaRPr>
          </a:p>
          <a:p>
            <a:pPr marL="800100" lvl="1" indent="-342900">
              <a:spcBef>
                <a:spcPct val="40000"/>
              </a:spcBef>
              <a:buClr>
                <a:schemeClr val="accent2"/>
              </a:buClr>
              <a:buFont typeface="Wingdings" pitchFamily="2" charset="2"/>
              <a:buChar char="ü"/>
              <a:defRPr/>
            </a:pPr>
            <a:endParaRPr lang="en-US" sz="2000" dirty="0">
              <a:latin typeface="Candara" pitchFamily="34" charset="0"/>
            </a:endParaRPr>
          </a:p>
          <a:p>
            <a:pPr marL="800100" lvl="1" indent="-342900">
              <a:spcBef>
                <a:spcPct val="40000"/>
              </a:spcBef>
              <a:buClr>
                <a:schemeClr val="accent2"/>
              </a:buClr>
              <a:buFont typeface="Wingdings" pitchFamily="2" charset="2"/>
              <a:buChar char="ü"/>
              <a:defRPr/>
            </a:pPr>
            <a:endParaRPr lang="en-US" sz="2000" dirty="0">
              <a:latin typeface="Candara" pitchFamily="34" charset="0"/>
            </a:endParaRPr>
          </a:p>
          <a:p>
            <a:pPr marL="800100" lvl="1" indent="-342900">
              <a:spcBef>
                <a:spcPct val="40000"/>
              </a:spcBef>
              <a:buClr>
                <a:schemeClr val="accent2"/>
              </a:buClr>
              <a:buFont typeface="Wingdings" pitchFamily="2" charset="2"/>
              <a:buChar char="ü"/>
              <a:defRPr/>
            </a:pPr>
            <a:endParaRPr lang="vi-VN" sz="2000" dirty="0">
              <a:latin typeface="Candara" pitchFamily="34" charset="0"/>
            </a:endParaRPr>
          </a:p>
          <a:p>
            <a:pPr lvl="1">
              <a:spcBef>
                <a:spcPct val="40000"/>
              </a:spcBef>
              <a:buClr>
                <a:schemeClr val="accent2"/>
              </a:buClr>
              <a:defRPr/>
            </a:pPr>
            <a:endParaRPr lang="en-US" sz="2000" dirty="0">
              <a:latin typeface="Candara" pitchFamily="34" charset="0"/>
            </a:endParaRPr>
          </a:p>
        </p:txBody>
      </p:sp>
      <p:sp>
        <p:nvSpPr>
          <p:cNvPr id="3" name="Footer Placeholder 2"/>
          <p:cNvSpPr>
            <a:spLocks noGrp="1"/>
          </p:cNvSpPr>
          <p:nvPr>
            <p:ph type="ftr" sz="quarter" idx="3"/>
          </p:nvPr>
        </p:nvSpPr>
        <p:spPr/>
        <p:txBody>
          <a:bodyPr/>
          <a:lstStyle/>
          <a:p>
            <a:fld id="{9280B00C-504B-418D-808A-9E7C63E2FB9A}" type="slidenum">
              <a:rPr lang="en-US" smtClean="0"/>
              <a:t>28</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130682993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262626"/>
                </a:solidFill>
                <a:latin typeface="Candara" pitchFamily="34" charset="0"/>
              </a:rPr>
              <a:t>Admin Policies &amp;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a:t>
            </a:r>
            <a:r>
              <a:rPr lang="en-US" altLang="en-US" sz="3200" b="1" dirty="0">
                <a:solidFill>
                  <a:srgbClr val="FF3300"/>
                </a:solidFill>
                <a:latin typeface="Candara" pitchFamily="34" charset="0"/>
              </a:rPr>
              <a:t>5</a:t>
            </a:r>
            <a:r>
              <a:rPr lang="en-US" altLang="en-US" sz="3200" b="1" dirty="0" smtClean="0">
                <a:solidFill>
                  <a:srgbClr val="FF3300"/>
                </a:solidFill>
                <a:latin typeface="Candara" pitchFamily="34" charset="0"/>
              </a:rPr>
              <a:t>/5)</a:t>
            </a:r>
            <a:endParaRPr lang="en-US" altLang="en-US" sz="3200" dirty="0">
              <a:solidFill>
                <a:srgbClr val="FF3300"/>
              </a:solidFill>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5364" name="Rectangle 5"/>
          <p:cNvSpPr>
            <a:spLocks noChangeArrowheads="1"/>
          </p:cNvSpPr>
          <p:nvPr/>
        </p:nvSpPr>
        <p:spPr bwMode="gray">
          <a:xfrm>
            <a:off x="609600" y="811213"/>
            <a:ext cx="8183563" cy="5453062"/>
          </a:xfrm>
          <a:prstGeom prst="rect">
            <a:avLst/>
          </a:prstGeom>
          <a:solidFill>
            <a:schemeClr val="bg1"/>
          </a:solidFill>
          <a:ln>
            <a:noFill/>
          </a:ln>
          <a:extLst/>
        </p:spPr>
        <p:txBody>
          <a:bodyPr lIns="108000" tIns="108000" rIns="72000" bIns="72000"/>
          <a:lstStyle/>
          <a:p>
            <a:pPr marL="190500" indent="-190500">
              <a:spcBef>
                <a:spcPct val="40000"/>
              </a:spcBef>
              <a:buClr>
                <a:schemeClr val="accent2"/>
              </a:buClr>
              <a:buFont typeface="Wingdings" pitchFamily="2" charset="2"/>
              <a:buChar char="§"/>
              <a:defRPr/>
            </a:pPr>
            <a:r>
              <a:rPr lang="en-US" sz="2400" b="1" dirty="0">
                <a:latin typeface="Candara" pitchFamily="34" charset="0"/>
              </a:rPr>
              <a:t>Physical &amp; Environmental Security</a:t>
            </a:r>
          </a:p>
          <a:p>
            <a:pPr marL="647700" lvl="1" indent="-190500">
              <a:spcBef>
                <a:spcPct val="40000"/>
              </a:spcBef>
              <a:buClr>
                <a:schemeClr val="accent2"/>
              </a:buClr>
              <a:buFont typeface="Wingdings" pitchFamily="2" charset="2"/>
              <a:buChar char="§"/>
              <a:defRPr/>
            </a:pPr>
            <a:r>
              <a:rPr lang="en-US" sz="2400" b="1" dirty="0">
                <a:latin typeface="Candara" pitchFamily="34" charset="0"/>
              </a:rPr>
              <a:t>Fire safety</a:t>
            </a:r>
            <a:endParaRPr lang="vi-VN" sz="2400" dirty="0">
              <a:latin typeface="Candara" pitchFamily="34" charset="0"/>
            </a:endParaRPr>
          </a:p>
          <a:p>
            <a:pPr marL="1257300" lvl="2" indent="-342900">
              <a:buFont typeface="Courier New" pitchFamily="49" charset="0"/>
              <a:buChar char="o"/>
              <a:defRPr/>
            </a:pPr>
            <a:r>
              <a:rPr lang="en-US" dirty="0">
                <a:latin typeface="Candara" pitchFamily="34" charset="0"/>
              </a:rPr>
              <a:t>When you hear the Fire Alarm all employees not involved in fighting the fire are to leave their room for the evacuation route and assemble in the front area</a:t>
            </a:r>
          </a:p>
          <a:p>
            <a:pPr marL="1257300" lvl="2" indent="-342900">
              <a:buFont typeface="Courier New" pitchFamily="49" charset="0"/>
              <a:buChar char="o"/>
              <a:defRPr/>
            </a:pPr>
            <a:r>
              <a:rPr lang="en-US" dirty="0">
                <a:latin typeface="Candara" pitchFamily="34" charset="0"/>
              </a:rPr>
              <a:t>Cut off power in the area of fire</a:t>
            </a:r>
          </a:p>
          <a:p>
            <a:pPr marL="1257300" lvl="2" indent="-342900">
              <a:buFont typeface="Courier New" pitchFamily="49" charset="0"/>
              <a:buChar char="o"/>
              <a:defRPr/>
            </a:pPr>
            <a:r>
              <a:rPr lang="en-US" dirty="0">
                <a:latin typeface="Candara" pitchFamily="34" charset="0"/>
              </a:rPr>
              <a:t>Get fire extinguishers</a:t>
            </a:r>
          </a:p>
          <a:p>
            <a:pPr marL="1257300" lvl="2" indent="-342900">
              <a:buFont typeface="Courier New" pitchFamily="49" charset="0"/>
              <a:buChar char="o"/>
              <a:defRPr/>
            </a:pPr>
            <a:r>
              <a:rPr lang="en-US" dirty="0">
                <a:latin typeface="Candara" pitchFamily="34" charset="0"/>
              </a:rPr>
              <a:t>Move company’s property out of the fire area</a:t>
            </a:r>
            <a:endParaRPr lang="vi-VN" dirty="0">
              <a:latin typeface="Candara" pitchFamily="34" charset="0"/>
            </a:endParaRPr>
          </a:p>
          <a:p>
            <a:pPr marL="800100" lvl="1" indent="-342900">
              <a:buFont typeface="Wingdings" pitchFamily="2" charset="2"/>
              <a:buChar char="ü"/>
              <a:defRPr/>
            </a:pPr>
            <a:r>
              <a:rPr lang="en-US" dirty="0">
                <a:latin typeface="Candara" pitchFamily="34" charset="0"/>
              </a:rPr>
              <a:t>If the fire is out of control, call The City Fire Department at </a:t>
            </a:r>
            <a:r>
              <a:rPr lang="en-US" b="1" dirty="0">
                <a:latin typeface="Candara" pitchFamily="34" charset="0"/>
              </a:rPr>
              <a:t>114</a:t>
            </a:r>
          </a:p>
          <a:p>
            <a:pPr marL="800100" lvl="1" indent="-342900">
              <a:buFont typeface="Wingdings" pitchFamily="2" charset="2"/>
              <a:buChar char="ü"/>
              <a:defRPr/>
            </a:pPr>
            <a:r>
              <a:rPr lang="en-US" dirty="0">
                <a:latin typeface="Candara" pitchFamily="34" charset="0"/>
              </a:rPr>
              <a:t>Move injured person (if any) out to the safe area or if it’s serious injury, call </a:t>
            </a:r>
            <a:r>
              <a:rPr lang="en-US" b="1" dirty="0">
                <a:latin typeface="Candara" pitchFamily="34" charset="0"/>
              </a:rPr>
              <a:t>115</a:t>
            </a:r>
            <a:r>
              <a:rPr lang="en-US" dirty="0">
                <a:latin typeface="Candara" pitchFamily="34" charset="0"/>
              </a:rPr>
              <a:t>. First Aid Kits are available at  exit door on the ground floor </a:t>
            </a:r>
            <a:endParaRPr lang="en-US" dirty="0" smtClean="0">
              <a:latin typeface="Candara" pitchFamily="34" charset="0"/>
            </a:endParaRPr>
          </a:p>
          <a:p>
            <a:pPr marL="800100" lvl="1" indent="-342900">
              <a:spcBef>
                <a:spcPct val="40000"/>
              </a:spcBef>
              <a:buClr>
                <a:schemeClr val="accent2"/>
              </a:buClr>
              <a:buFont typeface="Wingdings" pitchFamily="2" charset="2"/>
              <a:buChar char="ü"/>
              <a:defRPr/>
            </a:pPr>
            <a:r>
              <a:rPr lang="en-US" dirty="0">
                <a:latin typeface="Candara" pitchFamily="34" charset="0"/>
              </a:rPr>
              <a:t>Way of using fire extinguisher: </a:t>
            </a:r>
            <a:endParaRPr lang="vi-VN" dirty="0">
              <a:latin typeface="Candara" pitchFamily="34" charset="0"/>
            </a:endParaRPr>
          </a:p>
          <a:p>
            <a:pPr marL="1257300" lvl="2" indent="-342900">
              <a:buFont typeface="Courier New" pitchFamily="49" charset="0"/>
              <a:buChar char="o"/>
              <a:defRPr/>
            </a:pPr>
            <a:r>
              <a:rPr lang="en-US" dirty="0">
                <a:latin typeface="Candara" pitchFamily="34" charset="0"/>
              </a:rPr>
              <a:t>Shake a “Fire extinguisher” strongly</a:t>
            </a:r>
          </a:p>
          <a:p>
            <a:pPr marL="1257300" lvl="2" indent="-342900">
              <a:buFont typeface="Courier New" pitchFamily="49" charset="0"/>
              <a:buChar char="o"/>
              <a:defRPr/>
            </a:pPr>
            <a:r>
              <a:rPr lang="en-US" dirty="0">
                <a:latin typeface="Candara" pitchFamily="34" charset="0"/>
              </a:rPr>
              <a:t>Pull safe button out</a:t>
            </a:r>
          </a:p>
          <a:p>
            <a:pPr marL="1257300" lvl="2" indent="-342900">
              <a:buFont typeface="Courier New" pitchFamily="49" charset="0"/>
              <a:buChar char="o"/>
              <a:defRPr/>
            </a:pPr>
            <a:r>
              <a:rPr lang="en-US" dirty="0">
                <a:latin typeface="Candara" pitchFamily="34" charset="0"/>
              </a:rPr>
              <a:t>Aim to the fire and press a trigger of fire extinguisher</a:t>
            </a:r>
            <a:endParaRPr lang="vi-VN" dirty="0">
              <a:latin typeface="Candara" pitchFamily="34" charset="0"/>
            </a:endParaRPr>
          </a:p>
          <a:p>
            <a:pPr lvl="1">
              <a:spcBef>
                <a:spcPct val="40000"/>
              </a:spcBef>
              <a:buClr>
                <a:schemeClr val="accent2"/>
              </a:buClr>
              <a:defRPr/>
            </a:pPr>
            <a:endParaRPr lang="en-US" dirty="0">
              <a:latin typeface="Candara" pitchFamily="34" charset="0"/>
            </a:endParaRPr>
          </a:p>
          <a:p>
            <a:pPr marL="800100" lvl="1" indent="-342900">
              <a:buFont typeface="Wingdings" pitchFamily="2" charset="2"/>
              <a:buChar char="ü"/>
              <a:defRPr/>
            </a:pPr>
            <a:endParaRPr lang="en-US" dirty="0">
              <a:latin typeface="Candara" pitchFamily="34" charset="0"/>
            </a:endParaRPr>
          </a:p>
          <a:p>
            <a:pPr lvl="1">
              <a:spcBef>
                <a:spcPct val="40000"/>
              </a:spcBef>
              <a:buClr>
                <a:schemeClr val="accent2"/>
              </a:buClr>
              <a:defRPr/>
            </a:pPr>
            <a:endParaRPr lang="vi-VN" dirty="0">
              <a:latin typeface="Candara" pitchFamily="34" charset="0"/>
            </a:endParaRPr>
          </a:p>
          <a:p>
            <a:pPr lvl="1">
              <a:spcBef>
                <a:spcPct val="40000"/>
              </a:spcBef>
              <a:buClr>
                <a:schemeClr val="accent2"/>
              </a:buClr>
              <a:defRPr/>
            </a:pPr>
            <a:endParaRPr lang="en-US" dirty="0">
              <a:latin typeface="Candara" pitchFamily="34" charset="0"/>
            </a:endParaRPr>
          </a:p>
        </p:txBody>
      </p:sp>
      <p:sp>
        <p:nvSpPr>
          <p:cNvPr id="3" name="Footer Placeholder 2"/>
          <p:cNvSpPr>
            <a:spLocks noGrp="1"/>
          </p:cNvSpPr>
          <p:nvPr>
            <p:ph type="ftr" sz="quarter" idx="3"/>
          </p:nvPr>
        </p:nvSpPr>
        <p:spPr/>
        <p:txBody>
          <a:bodyPr/>
          <a:lstStyle/>
          <a:p>
            <a:fld id="{D0E7CAB3-E241-46CA-BE70-E782D3F8C5C3}" type="slidenum">
              <a:rPr lang="en-US" smtClean="0"/>
              <a:t>29</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418045415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Why</a:t>
            </a:r>
            <a:r>
              <a:rPr lang="en-US" sz="4000" b="1" dirty="0">
                <a:solidFill>
                  <a:schemeClr val="tx1">
                    <a:lumMod val="85000"/>
                    <a:lumOff val="15000"/>
                  </a:schemeClr>
                </a:solidFill>
                <a:latin typeface="Candara"/>
                <a:ea typeface="ＭＳ Ｐゴシック" charset="0"/>
                <a:cs typeface="Candara"/>
              </a:rPr>
              <a:t> </a:t>
            </a:r>
            <a:r>
              <a:rPr lang="en-US" sz="4000" b="1" dirty="0" smtClean="0">
                <a:solidFill>
                  <a:schemeClr val="accent3">
                    <a:lumMod val="65000"/>
                  </a:schemeClr>
                </a:solidFill>
                <a:latin typeface="Candara"/>
                <a:ea typeface="ＭＳ Ｐゴシック" charset="0"/>
                <a:cs typeface="Candara"/>
              </a:rPr>
              <a:t>Security? (1/3)</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6148"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6149" name="Content Placeholder 9"/>
          <p:cNvSpPr>
            <a:spLocks noGrp="1"/>
          </p:cNvSpPr>
          <p:nvPr>
            <p:ph sz="half" idx="1"/>
          </p:nvPr>
        </p:nvSpPr>
        <p:spPr>
          <a:xfrm>
            <a:off x="439738" y="1147763"/>
            <a:ext cx="8213725" cy="5105400"/>
          </a:xfrm>
        </p:spPr>
        <p:txBody>
          <a:bodyPr>
            <a:normAutofit/>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smtClean="0">
                <a:latin typeface="Candara" pitchFamily="34" charset="0"/>
                <a:ea typeface="ＭＳ Ｐゴシック" pitchFamily="34" charset="-128"/>
              </a:rPr>
              <a:t>Why a customer choose an IT Outsourcing Company? What they need from us?</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smtClean="0">
                <a:solidFill>
                  <a:srgbClr val="FF0000"/>
                </a:solidFill>
                <a:latin typeface="Candara" pitchFamily="34" charset="0"/>
                <a:ea typeface="ＭＳ Ｐゴシック" pitchFamily="34" charset="-128"/>
              </a:rPr>
              <a:t>Scenario 1:</a:t>
            </a:r>
            <a:r>
              <a:rPr lang="en-US" altLang="en-US" sz="2400" i="1" dirty="0" smtClean="0">
                <a:latin typeface="Candara" pitchFamily="34" charset="0"/>
                <a:ea typeface="ＭＳ Ｐゴシック" pitchFamily="34" charset="-128"/>
              </a:rPr>
              <a:t>  Management discussion of customer:</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smtClean="0">
                <a:latin typeface="Candara" pitchFamily="34" charset="0"/>
                <a:ea typeface="ＭＳ Ｐゴシック" pitchFamily="34" charset="-128"/>
              </a:rPr>
              <a:t>Boss:</a:t>
            </a:r>
            <a:r>
              <a:rPr lang="en-US" altLang="en-US" sz="2400" i="1" dirty="0" smtClean="0">
                <a:latin typeface="Candara" pitchFamily="34" charset="0"/>
                <a:ea typeface="ＭＳ Ｐゴシック" pitchFamily="34" charset="-128"/>
              </a:rPr>
              <a:t>  Why we choose this ITO Company instead of building our in-house IT teams?</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a:latin typeface="Candara" pitchFamily="34" charset="0"/>
                <a:ea typeface="ＭＳ Ｐゴシック" pitchFamily="34" charset="-128"/>
              </a:rPr>
              <a:t>Staff:</a:t>
            </a:r>
            <a:r>
              <a:rPr lang="en-US" altLang="en-US" sz="2400" i="1" dirty="0">
                <a:latin typeface="Candara" pitchFamily="34" charset="0"/>
                <a:ea typeface="ＭＳ Ｐゴシック" pitchFamily="34" charset="-128"/>
              </a:rPr>
              <a:t>  Because of reason a, b, c</a:t>
            </a:r>
            <a:r>
              <a:rPr lang="en-US" altLang="en-US" sz="2400" i="1" dirty="0" smtClean="0">
                <a:latin typeface="Candara" pitchFamily="34" charset="0"/>
                <a:ea typeface="ＭＳ Ｐゴシック" pitchFamily="34" charset="-128"/>
              </a:rPr>
              <a:t>…</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smtClean="0">
                <a:latin typeface="Candara" pitchFamily="34" charset="0"/>
                <a:ea typeface="ＭＳ Ｐゴシック" pitchFamily="34" charset="-128"/>
              </a:rPr>
              <a:t>Boss:</a:t>
            </a:r>
            <a:r>
              <a:rPr lang="en-US" altLang="en-US" sz="2400" i="1" dirty="0" smtClean="0">
                <a:latin typeface="Candara" pitchFamily="34" charset="0"/>
                <a:ea typeface="ＭＳ Ｐゴシック" pitchFamily="34" charset="-128"/>
              </a:rPr>
              <a:t>  Sound good. But </a:t>
            </a:r>
            <a:r>
              <a:rPr lang="en-US" altLang="en-US" sz="2400" i="1" dirty="0" smtClean="0">
                <a:solidFill>
                  <a:srgbClr val="FF0000"/>
                </a:solidFill>
                <a:latin typeface="Candara" pitchFamily="34" charset="0"/>
                <a:ea typeface="ＭＳ Ｐゴシック" pitchFamily="34" charset="-128"/>
              </a:rPr>
              <a:t>what if they don’t keep secret for our new product that not being yet on the market?</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dirty="0" smtClean="0">
                <a:latin typeface="Candara" pitchFamily="34" charset="0"/>
                <a:ea typeface="ＭＳ Ｐゴシック" pitchFamily="34" charset="-128"/>
              </a:rPr>
              <a:t> </a:t>
            </a:r>
            <a:r>
              <a:rPr lang="en-US" altLang="en-US" sz="2400" i="1" u="sng" dirty="0" smtClean="0">
                <a:latin typeface="Candara" pitchFamily="34" charset="0"/>
                <a:ea typeface="ＭＳ Ｐゴシック" pitchFamily="34" charset="-128"/>
              </a:rPr>
              <a:t>Staff:</a:t>
            </a:r>
            <a:r>
              <a:rPr lang="en-US" altLang="en-US" sz="2400" i="1" dirty="0" smtClean="0">
                <a:latin typeface="Candara" pitchFamily="34" charset="0"/>
                <a:ea typeface="ＭＳ Ｐゴシック" pitchFamily="34" charset="-128"/>
              </a:rPr>
              <a:t> …</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latin typeface="Candara" pitchFamily="34" charset="0"/>
                <a:ea typeface="ＭＳ Ｐゴシック" pitchFamily="34" charset="-128"/>
              </a:rPr>
              <a:t>-</a:t>
            </a:r>
            <a:r>
              <a:rPr lang="en-US" altLang="en-US" sz="2400" b="1" dirty="0" smtClean="0">
                <a:latin typeface="Candara" pitchFamily="34" charset="0"/>
                <a:ea typeface="ＭＳ Ｐゴシック" pitchFamily="34" charset="-128"/>
              </a:rPr>
              <a:t>&gt; Customer really needs an IT Outsourcing company to keep information security to </a:t>
            </a:r>
            <a:r>
              <a:rPr lang="en-US" altLang="en-US" sz="2400" b="1" dirty="0">
                <a:latin typeface="Candara" pitchFamily="34" charset="0"/>
                <a:ea typeface="ＭＳ Ｐゴシック" pitchFamily="34" charset="-128"/>
              </a:rPr>
              <a:t>their product/intellectual </a:t>
            </a:r>
            <a:r>
              <a:rPr lang="en-US" altLang="en-US" sz="2400" b="1" dirty="0" smtClean="0">
                <a:latin typeface="Candara" pitchFamily="34" charset="0"/>
                <a:ea typeface="ＭＳ Ｐゴシック" pitchFamily="34" charset="-128"/>
              </a:rPr>
              <a:t>property. </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p:txBody>
      </p:sp>
      <p:sp>
        <p:nvSpPr>
          <p:cNvPr id="4" name="Footer Placeholder 3"/>
          <p:cNvSpPr>
            <a:spLocks noGrp="1"/>
          </p:cNvSpPr>
          <p:nvPr>
            <p:ph type="ftr" sz="quarter" idx="3"/>
          </p:nvPr>
        </p:nvSpPr>
        <p:spPr/>
        <p:txBody>
          <a:bodyPr/>
          <a:lstStyle/>
          <a:p>
            <a:fld id="{A601AB62-7D47-47BA-8862-2543F6D7C045}" type="slidenum">
              <a:rPr lang="en-US" smtClean="0"/>
              <a:t>3</a:t>
            </a:fld>
            <a:endParaRPr lang="en-US" dirty="0"/>
          </a:p>
        </p:txBody>
      </p:sp>
      <p:sp>
        <p:nvSpPr>
          <p:cNvPr id="6" name="Slide Number Placeholder 5"/>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ISMS-WRK-037</a:t>
            </a:r>
            <a:endParaRPr lang="en-US" dirty="0"/>
          </a:p>
        </p:txBody>
      </p:sp>
    </p:spTree>
    <p:custDataLst>
      <p:tags r:id="rId1"/>
    </p:custDataLst>
    <p:extLst>
      <p:ext uri="{BB962C8B-B14F-4D97-AF65-F5344CB8AC3E}">
        <p14:creationId xmlns:p14="http://schemas.microsoft.com/office/powerpoint/2010/main" val="301166793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5364" name="Rectangle 5"/>
          <p:cNvSpPr>
            <a:spLocks noChangeArrowheads="1"/>
          </p:cNvSpPr>
          <p:nvPr/>
        </p:nvSpPr>
        <p:spPr bwMode="gray">
          <a:xfrm>
            <a:off x="609600" y="811213"/>
            <a:ext cx="8183563" cy="5762625"/>
          </a:xfrm>
          <a:prstGeom prst="rect">
            <a:avLst/>
          </a:prstGeom>
          <a:solidFill>
            <a:schemeClr val="bg1"/>
          </a:solidFill>
          <a:ln>
            <a:noFill/>
          </a:ln>
          <a:extLst/>
        </p:spPr>
        <p:txBody>
          <a:bodyPr lIns="108000" tIns="108000" rIns="72000" bIns="72000"/>
          <a:lstStyle/>
          <a:p>
            <a:pPr marL="190500" indent="-190500">
              <a:spcBef>
                <a:spcPct val="40000"/>
              </a:spcBef>
              <a:buClr>
                <a:schemeClr val="accent2"/>
              </a:buClr>
              <a:buFont typeface="Wingdings" pitchFamily="2" charset="2"/>
              <a:buChar char="§"/>
              <a:defRPr/>
            </a:pPr>
            <a:r>
              <a:rPr lang="en-US" sz="2400" b="1" dirty="0" smtClean="0">
                <a:latin typeface="Candara" pitchFamily="34" charset="0"/>
              </a:rPr>
              <a:t>Asset and Equipment Security (1/2)</a:t>
            </a:r>
            <a:endParaRPr lang="en-US" sz="2400" b="1" dirty="0">
              <a:latin typeface="Candara" pitchFamily="34" charset="0"/>
            </a:endParaRPr>
          </a:p>
          <a:p>
            <a:pPr marL="800100" lvl="1" indent="-342900">
              <a:spcBef>
                <a:spcPct val="40000"/>
              </a:spcBef>
              <a:buClr>
                <a:schemeClr val="accent2"/>
              </a:buClr>
              <a:buFont typeface="Wingdings" pitchFamily="2" charset="2"/>
              <a:buChar char="§"/>
              <a:defRPr/>
            </a:pPr>
            <a:r>
              <a:rPr lang="en-US" sz="2400" b="1" dirty="0">
                <a:latin typeface="Candara" pitchFamily="34" charset="0"/>
              </a:rPr>
              <a:t>Company/ Employees Property (</a:t>
            </a:r>
            <a:r>
              <a:rPr lang="en-US" sz="2400" b="1" dirty="0" smtClean="0">
                <a:latin typeface="Candara" pitchFamily="34" charset="0"/>
              </a:rPr>
              <a:t>cont.)</a:t>
            </a:r>
            <a:endParaRPr lang="en-US" sz="2400" b="1" dirty="0">
              <a:latin typeface="Candara" pitchFamily="34" charset="0"/>
            </a:endParaRPr>
          </a:p>
          <a:p>
            <a:pPr marL="800100" lvl="1" indent="-342900">
              <a:spcBef>
                <a:spcPct val="40000"/>
              </a:spcBef>
              <a:buClr>
                <a:schemeClr val="accent2"/>
              </a:buClr>
              <a:buFont typeface="Wingdings" pitchFamily="2" charset="2"/>
              <a:buChar char="ü"/>
              <a:defRPr/>
            </a:pPr>
            <a:r>
              <a:rPr lang="en-US" dirty="0">
                <a:latin typeface="Candara" pitchFamily="34" charset="0"/>
              </a:rPr>
              <a:t>Exercise care to safeguard the valuable electronic equipment assigned to you by avoiding expose hardware, removable media to environmental hazards, such as food, smoke, liquids, high or low humidity, and extreme heat or cold. Employees who neglect this duty may be accountable for any loss or damage that may result</a:t>
            </a:r>
          </a:p>
          <a:p>
            <a:pPr marL="800100" lvl="1" indent="-342900">
              <a:spcBef>
                <a:spcPct val="40000"/>
              </a:spcBef>
              <a:buClr>
                <a:schemeClr val="accent2"/>
              </a:buClr>
              <a:buFont typeface="Wingdings" pitchFamily="2" charset="2"/>
              <a:buChar char="ü"/>
              <a:defRPr/>
            </a:pPr>
            <a:r>
              <a:rPr lang="en-US" dirty="0">
                <a:latin typeface="Candara" pitchFamily="34" charset="0"/>
              </a:rPr>
              <a:t>Employees are not allowed to perform installations, removal, disconnections, modifications, and relocations equipment without approvals by managers. Every computer main unit in S3 has a sealed stamp, that must not be broken without permission from IT Manager</a:t>
            </a:r>
            <a:endParaRPr lang="vi-VN" dirty="0">
              <a:latin typeface="Candara" pitchFamily="34" charset="0"/>
            </a:endParaRPr>
          </a:p>
          <a:p>
            <a:pPr marL="800100" lvl="1" indent="-342900">
              <a:spcBef>
                <a:spcPct val="40000"/>
              </a:spcBef>
              <a:buClr>
                <a:schemeClr val="accent2"/>
              </a:buClr>
              <a:buFont typeface="Wingdings" pitchFamily="2" charset="2"/>
              <a:buChar char="ü"/>
              <a:defRPr/>
            </a:pPr>
            <a:r>
              <a:rPr lang="en-US" dirty="0">
                <a:latin typeface="Candara" pitchFamily="34" charset="0"/>
              </a:rPr>
              <a:t>Employees shall not take any company property including equipment and removable media out of the company without the informing their department manager about what equipment is leaving, what data is on it, and for what purpose</a:t>
            </a:r>
          </a:p>
          <a:p>
            <a:pPr marL="800100" lvl="1" indent="-342900">
              <a:spcBef>
                <a:spcPct val="40000"/>
              </a:spcBef>
              <a:buClr>
                <a:schemeClr val="accent2"/>
              </a:buClr>
              <a:buFont typeface="Wingdings" pitchFamily="2" charset="2"/>
              <a:buChar char="ü"/>
              <a:defRPr/>
            </a:pPr>
            <a:endParaRPr lang="vi-VN" dirty="0">
              <a:latin typeface="Candara" pitchFamily="34" charset="0"/>
            </a:endParaRPr>
          </a:p>
          <a:p>
            <a:pPr lvl="1">
              <a:spcBef>
                <a:spcPct val="40000"/>
              </a:spcBef>
              <a:buClr>
                <a:schemeClr val="accent2"/>
              </a:buClr>
              <a:defRPr/>
            </a:pPr>
            <a:endParaRPr lang="en-US" dirty="0">
              <a:latin typeface="Candara" pitchFamily="34" charset="0"/>
            </a:endParaRPr>
          </a:p>
        </p:txBody>
      </p:sp>
      <p:sp>
        <p:nvSpPr>
          <p:cNvPr id="3" name="Footer Placeholder 2"/>
          <p:cNvSpPr>
            <a:spLocks noGrp="1"/>
          </p:cNvSpPr>
          <p:nvPr>
            <p:ph type="ftr" sz="quarter" idx="3"/>
          </p:nvPr>
        </p:nvSpPr>
        <p:spPr/>
        <p:txBody>
          <a:bodyPr/>
          <a:lstStyle/>
          <a:p>
            <a:fld id="{78C31512-CBB3-4FB6-935F-620F6A1C4F71}" type="slidenum">
              <a:rPr lang="en-US" smtClean="0"/>
              <a:t>30</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7" name="TextBox 1"/>
          <p:cNvSpPr txBox="1">
            <a:spLocks noChangeArrowheads="1"/>
          </p:cNvSpPr>
          <p:nvPr/>
        </p:nvSpPr>
        <p:spPr bwMode="auto">
          <a:xfrm>
            <a:off x="261938" y="13017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1/13)</a:t>
            </a:r>
            <a:endParaRPr lang="en-US" altLang="en-US" sz="3200" dirty="0">
              <a:solidFill>
                <a:srgbClr val="FF3300"/>
              </a:solidFill>
              <a:latin typeface="Candara" pitchFamily="34" charset="0"/>
            </a:endParaRPr>
          </a:p>
        </p:txBody>
      </p:sp>
      <p:sp>
        <p:nvSpPr>
          <p:cNvPr id="2" name="TextBox 1"/>
          <p:cNvSpPr txBox="1"/>
          <p:nvPr/>
        </p:nvSpPr>
        <p:spPr>
          <a:xfrm>
            <a:off x="2181235" y="5808603"/>
            <a:ext cx="5040291" cy="400110"/>
          </a:xfrm>
          <a:prstGeom prst="rect">
            <a:avLst/>
          </a:prstGeom>
          <a:noFill/>
        </p:spPr>
        <p:txBody>
          <a:bodyPr wrap="none" rtlCol="0">
            <a:spAutoFit/>
          </a:bodyPr>
          <a:lstStyle/>
          <a:p>
            <a:r>
              <a:rPr lang="en-US" sz="2000" b="1" dirty="0" smtClean="0">
                <a:hlinkClick r:id="rId4"/>
              </a:rPr>
              <a:t>IT-STD-094-Equipment </a:t>
            </a:r>
            <a:r>
              <a:rPr lang="en-US" sz="2000" b="1" dirty="0">
                <a:hlinkClick r:id="rId4"/>
              </a:rPr>
              <a:t>Security </a:t>
            </a:r>
            <a:r>
              <a:rPr lang="en-US" sz="2000" b="1" dirty="0" smtClean="0">
                <a:hlinkClick r:id="rId4"/>
              </a:rPr>
              <a:t>Standards.pdf</a:t>
            </a:r>
            <a:endParaRPr lang="en-US" sz="2000" b="1" dirty="0"/>
          </a:p>
        </p:txBody>
      </p:sp>
    </p:spTree>
    <p:custDataLst>
      <p:tags r:id="rId1"/>
    </p:custDataLst>
    <p:extLst>
      <p:ext uri="{BB962C8B-B14F-4D97-AF65-F5344CB8AC3E}">
        <p14:creationId xmlns:p14="http://schemas.microsoft.com/office/powerpoint/2010/main" val="3597729377"/>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5364" name="Rectangle 5"/>
          <p:cNvSpPr>
            <a:spLocks noChangeArrowheads="1"/>
          </p:cNvSpPr>
          <p:nvPr/>
        </p:nvSpPr>
        <p:spPr bwMode="gray">
          <a:xfrm>
            <a:off x="609600" y="811213"/>
            <a:ext cx="8183563" cy="5867400"/>
          </a:xfrm>
          <a:prstGeom prst="rect">
            <a:avLst/>
          </a:prstGeom>
          <a:solidFill>
            <a:schemeClr val="bg1"/>
          </a:solidFill>
          <a:ln>
            <a:noFill/>
          </a:ln>
          <a:extLst/>
        </p:spPr>
        <p:txBody>
          <a:bodyPr lIns="108000" tIns="108000" rIns="72000" bIns="72000"/>
          <a:lstStyle/>
          <a:p>
            <a:pPr marL="190500" indent="-190500">
              <a:spcBef>
                <a:spcPct val="40000"/>
              </a:spcBef>
              <a:buClr>
                <a:schemeClr val="accent2"/>
              </a:buClr>
              <a:buFont typeface="Wingdings" pitchFamily="2" charset="2"/>
              <a:buChar char="§"/>
              <a:defRPr/>
            </a:pPr>
            <a:r>
              <a:rPr lang="en-US" sz="2400" b="1" dirty="0" smtClean="0">
                <a:latin typeface="Candara" pitchFamily="34" charset="0"/>
              </a:rPr>
              <a:t>Asset and Equipment Security (2/2)</a:t>
            </a:r>
            <a:endParaRPr lang="en-US" sz="2400" b="1" dirty="0">
              <a:latin typeface="Candara" pitchFamily="34" charset="0"/>
            </a:endParaRPr>
          </a:p>
          <a:p>
            <a:pPr marL="800100" lvl="1" indent="-342900">
              <a:spcBef>
                <a:spcPct val="40000"/>
              </a:spcBef>
              <a:buClr>
                <a:schemeClr val="accent2"/>
              </a:buClr>
              <a:buFont typeface="Wingdings" pitchFamily="2" charset="2"/>
              <a:buChar char="§"/>
              <a:defRPr/>
            </a:pPr>
            <a:r>
              <a:rPr lang="en-US" sz="2400" b="1" dirty="0">
                <a:latin typeface="Candara" pitchFamily="34" charset="0"/>
              </a:rPr>
              <a:t>Company/ Employees Property (</a:t>
            </a:r>
            <a:r>
              <a:rPr lang="en-US" sz="2400" b="1" dirty="0" smtClean="0">
                <a:latin typeface="Candara" pitchFamily="34" charset="0"/>
              </a:rPr>
              <a:t>cont.)</a:t>
            </a:r>
            <a:endParaRPr lang="en-US" sz="2400" b="1" dirty="0">
              <a:latin typeface="Candara" pitchFamily="34" charset="0"/>
            </a:endParaRPr>
          </a:p>
          <a:p>
            <a:pPr marL="800100" lvl="1" indent="-342900">
              <a:spcBef>
                <a:spcPct val="40000"/>
              </a:spcBef>
              <a:buClr>
                <a:schemeClr val="accent2"/>
              </a:buClr>
              <a:buFont typeface="Wingdings" pitchFamily="2" charset="2"/>
              <a:buChar char="ü"/>
              <a:defRPr/>
            </a:pPr>
            <a:r>
              <a:rPr lang="en-US" dirty="0">
                <a:latin typeface="Candara" pitchFamily="34" charset="0"/>
              </a:rPr>
              <a:t>Removable media should be stored out of sight when not in use. If they contain highly sensitive or confidential data, they must be locked up. If they need to be disposed, wipe and dispose thoroughly</a:t>
            </a:r>
          </a:p>
          <a:p>
            <a:pPr marL="800100" lvl="1" indent="-342900">
              <a:spcBef>
                <a:spcPct val="40000"/>
              </a:spcBef>
              <a:buClr>
                <a:schemeClr val="accent2"/>
              </a:buClr>
              <a:buFont typeface="Wingdings" pitchFamily="2" charset="2"/>
              <a:buChar char="ü"/>
              <a:defRPr/>
            </a:pPr>
            <a:r>
              <a:rPr lang="en-US" dirty="0">
                <a:solidFill>
                  <a:srgbClr val="FF0000"/>
                </a:solidFill>
                <a:latin typeface="Candara" pitchFamily="34" charset="0"/>
              </a:rPr>
              <a:t>When confidential documentations </a:t>
            </a:r>
            <a:r>
              <a:rPr lang="en-US" dirty="0" smtClean="0">
                <a:solidFill>
                  <a:srgbClr val="FF0000"/>
                </a:solidFill>
                <a:latin typeface="Candara" pitchFamily="34" charset="0"/>
              </a:rPr>
              <a:t>on papers need </a:t>
            </a:r>
            <a:r>
              <a:rPr lang="en-US" dirty="0">
                <a:solidFill>
                  <a:srgbClr val="FF0000"/>
                </a:solidFill>
                <a:latin typeface="Candara" pitchFamily="34" charset="0"/>
              </a:rPr>
              <a:t>to be disposed, they must be shredded using shredder</a:t>
            </a:r>
          </a:p>
          <a:p>
            <a:pPr marL="800100" lvl="1" indent="-342900">
              <a:spcBef>
                <a:spcPct val="40000"/>
              </a:spcBef>
              <a:buClr>
                <a:schemeClr val="accent2"/>
              </a:buClr>
              <a:buFont typeface="Wingdings" pitchFamily="2" charset="2"/>
              <a:buChar char="ü"/>
              <a:defRPr/>
            </a:pPr>
            <a:r>
              <a:rPr lang="en-US" dirty="0">
                <a:latin typeface="Candara" pitchFamily="34" charset="0"/>
              </a:rPr>
              <a:t>Employees must report to </a:t>
            </a:r>
            <a:r>
              <a:rPr lang="en-US" dirty="0" smtClean="0">
                <a:latin typeface="Candara" pitchFamily="34" charset="0"/>
              </a:rPr>
              <a:t>direct manager or ISMS Manager about </a:t>
            </a:r>
            <a:r>
              <a:rPr lang="en-US" dirty="0">
                <a:latin typeface="Candara" pitchFamily="34" charset="0"/>
              </a:rPr>
              <a:t>any observed violations, theft, vandalism, sabotage, breach of security, lost identification badge… </a:t>
            </a:r>
            <a:endParaRPr lang="vi-VN" dirty="0">
              <a:latin typeface="Candara" pitchFamily="34" charset="0"/>
            </a:endParaRPr>
          </a:p>
          <a:p>
            <a:pPr marL="800100" lvl="1" indent="-342900">
              <a:spcBef>
                <a:spcPct val="40000"/>
              </a:spcBef>
              <a:buClr>
                <a:schemeClr val="accent2"/>
              </a:buClr>
              <a:buFont typeface="Wingdings" pitchFamily="2" charset="2"/>
              <a:buChar char="ü"/>
              <a:defRPr/>
            </a:pPr>
            <a:r>
              <a:rPr lang="en-US" dirty="0">
                <a:latin typeface="Candara" pitchFamily="34" charset="0"/>
              </a:rPr>
              <a:t>In case there is any request for equipment installations, removal or relocation, the employee would ask for S3 IT group to carry out the tasks</a:t>
            </a:r>
          </a:p>
          <a:p>
            <a:pPr marL="800100" lvl="1" indent="-342900">
              <a:spcBef>
                <a:spcPct val="40000"/>
              </a:spcBef>
              <a:buClr>
                <a:schemeClr val="accent2"/>
              </a:buClr>
              <a:buFont typeface="Wingdings" pitchFamily="2" charset="2"/>
              <a:buChar char="ü"/>
              <a:defRPr/>
            </a:pPr>
            <a:r>
              <a:rPr lang="en-US" dirty="0">
                <a:latin typeface="Candara" pitchFamily="34" charset="0"/>
              </a:rPr>
              <a:t>Personal camera (camera, equipment with camera) is not allow to take photo or record video without manager approval in office</a:t>
            </a:r>
            <a:endParaRPr lang="vi-VN" dirty="0">
              <a:latin typeface="Candara" pitchFamily="34" charset="0"/>
            </a:endParaRPr>
          </a:p>
          <a:p>
            <a:pPr lvl="1">
              <a:spcBef>
                <a:spcPct val="40000"/>
              </a:spcBef>
              <a:buClr>
                <a:schemeClr val="accent2"/>
              </a:buClr>
              <a:defRPr/>
            </a:pPr>
            <a:endParaRPr lang="en-US" dirty="0">
              <a:latin typeface="Candara" pitchFamily="34" charset="0"/>
            </a:endParaRPr>
          </a:p>
        </p:txBody>
      </p:sp>
      <p:sp>
        <p:nvSpPr>
          <p:cNvPr id="3" name="Footer Placeholder 2"/>
          <p:cNvSpPr>
            <a:spLocks noGrp="1"/>
          </p:cNvSpPr>
          <p:nvPr>
            <p:ph type="ftr" sz="quarter" idx="3"/>
          </p:nvPr>
        </p:nvSpPr>
        <p:spPr/>
        <p:txBody>
          <a:bodyPr/>
          <a:lstStyle/>
          <a:p>
            <a:fld id="{D02B4B0E-D59D-4B4B-A10C-889F8C83880F}" type="slidenum">
              <a:rPr lang="en-US" smtClean="0"/>
              <a:t>31</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7" name="TextBox 1"/>
          <p:cNvSpPr txBox="1">
            <a:spLocks noChangeArrowheads="1"/>
          </p:cNvSpPr>
          <p:nvPr/>
        </p:nvSpPr>
        <p:spPr bwMode="auto">
          <a:xfrm>
            <a:off x="261938" y="-76200"/>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2/13)</a:t>
            </a:r>
            <a:endParaRPr lang="en-US" altLang="en-US" sz="3200" dirty="0">
              <a:solidFill>
                <a:srgbClr val="FF3300"/>
              </a:solidFill>
              <a:latin typeface="Candara" pitchFamily="34" charset="0"/>
            </a:endParaRPr>
          </a:p>
        </p:txBody>
      </p:sp>
      <p:sp>
        <p:nvSpPr>
          <p:cNvPr id="2" name="Rectangle 1"/>
          <p:cNvSpPr/>
          <p:nvPr/>
        </p:nvSpPr>
        <p:spPr>
          <a:xfrm>
            <a:off x="2286000" y="5816774"/>
            <a:ext cx="4322594" cy="369332"/>
          </a:xfrm>
          <a:prstGeom prst="rect">
            <a:avLst/>
          </a:prstGeom>
        </p:spPr>
        <p:txBody>
          <a:bodyPr wrap="none">
            <a:spAutoFit/>
          </a:bodyPr>
          <a:lstStyle/>
          <a:p>
            <a:r>
              <a:rPr lang="en-US" b="1" dirty="0">
                <a:solidFill>
                  <a:srgbClr val="00AE42"/>
                </a:solidFill>
                <a:latin typeface="arial" panose="020B0604020202020204" pitchFamily="34" charset="0"/>
                <a:hlinkClick r:id="rId4"/>
              </a:rPr>
              <a:t>IT-POL-032-Media Handling Policy.pdf</a:t>
            </a:r>
            <a:endParaRPr lang="en-US" b="1" i="0" dirty="0">
              <a:solidFill>
                <a:srgbClr val="33333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341975657"/>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261938" y="58738"/>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3/13)</a:t>
            </a:r>
            <a:endParaRPr lang="en-US" altLang="en-US" sz="3200" dirty="0">
              <a:solidFill>
                <a:srgbClr val="FF3300"/>
              </a:solidFill>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26628" name="Content Placeholder 9"/>
          <p:cNvSpPr txBox="1">
            <a:spLocks/>
          </p:cNvSpPr>
          <p:nvPr/>
        </p:nvSpPr>
        <p:spPr bwMode="gray">
          <a:xfrm>
            <a:off x="261938" y="1022350"/>
            <a:ext cx="8788400"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1905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1pPr>
            <a:lvl2pPr marL="6477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2pPr>
            <a:lvl3pPr marL="11049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9pPr>
          </a:lstStyle>
          <a:p>
            <a:pPr>
              <a:spcBef>
                <a:spcPct val="40000"/>
              </a:spcBef>
              <a:buClr>
                <a:schemeClr val="accent2"/>
              </a:buClr>
              <a:buFont typeface="Wingdings" pitchFamily="2" charset="2"/>
              <a:buChar char="§"/>
            </a:pPr>
            <a:r>
              <a:rPr lang="en-US" altLang="en-US" sz="2400" b="1" dirty="0">
                <a:latin typeface="Candara" pitchFamily="34" charset="0"/>
              </a:rPr>
              <a:t>Privacy</a:t>
            </a:r>
          </a:p>
          <a:p>
            <a:pPr lvl="1">
              <a:spcBef>
                <a:spcPct val="40000"/>
              </a:spcBef>
              <a:buClr>
                <a:schemeClr val="accent2"/>
              </a:buClr>
              <a:buFont typeface="Wingdings" pitchFamily="2" charset="2"/>
              <a:buChar char="§"/>
            </a:pPr>
            <a:r>
              <a:rPr lang="en-US" altLang="en-US" dirty="0" smtClean="0">
                <a:latin typeface="Candara" pitchFamily="34" charset="0"/>
              </a:rPr>
              <a:t>Privacy information must not securely managed within S3 information system.</a:t>
            </a:r>
            <a:endParaRPr lang="en-US" altLang="en-US" sz="1800" dirty="0">
              <a:latin typeface="Candara" pitchFamily="34" charset="0"/>
            </a:endParaRPr>
          </a:p>
          <a:p>
            <a:pPr>
              <a:spcBef>
                <a:spcPct val="40000"/>
              </a:spcBef>
              <a:buClr>
                <a:schemeClr val="accent2"/>
              </a:buClr>
              <a:buFont typeface="Wingdings" pitchFamily="2" charset="2"/>
              <a:buChar char="§"/>
            </a:pPr>
            <a:r>
              <a:rPr lang="en-US" altLang="en-US" sz="2400" b="1" dirty="0">
                <a:latin typeface="Candara" pitchFamily="34" charset="0"/>
              </a:rPr>
              <a:t>Data Security</a:t>
            </a:r>
          </a:p>
          <a:p>
            <a:pPr lvl="1">
              <a:spcBef>
                <a:spcPct val="40000"/>
              </a:spcBef>
              <a:buClr>
                <a:schemeClr val="accent2"/>
              </a:buClr>
              <a:buFont typeface="Wingdings" pitchFamily="2" charset="2"/>
              <a:buChar char="§"/>
            </a:pPr>
            <a:r>
              <a:rPr lang="en-US" altLang="en-US" dirty="0">
                <a:solidFill>
                  <a:srgbClr val="0070C0"/>
                </a:solidFill>
                <a:latin typeface="Candara" pitchFamily="34" charset="0"/>
              </a:rPr>
              <a:t>Confidential information </a:t>
            </a:r>
            <a:r>
              <a:rPr lang="en-US" altLang="en-US" dirty="0">
                <a:latin typeface="Candara" pitchFamily="34" charset="0"/>
              </a:rPr>
              <a:t>is forbidden to be sent/brought outside the company without approval</a:t>
            </a:r>
          </a:p>
          <a:p>
            <a:pPr lvl="2">
              <a:spcBef>
                <a:spcPct val="40000"/>
              </a:spcBef>
              <a:buClr>
                <a:schemeClr val="accent2"/>
              </a:buClr>
              <a:buFont typeface="Wingdings" pitchFamily="2" charset="2"/>
              <a:buChar char="§"/>
            </a:pPr>
            <a:r>
              <a:rPr lang="en-US" altLang="en-US" dirty="0">
                <a:latin typeface="Candara" pitchFamily="34" charset="0"/>
              </a:rPr>
              <a:t>Project source code, documents, artifacts, etc.</a:t>
            </a:r>
          </a:p>
          <a:p>
            <a:pPr lvl="2">
              <a:spcBef>
                <a:spcPct val="40000"/>
              </a:spcBef>
              <a:buClr>
                <a:schemeClr val="accent2"/>
              </a:buClr>
              <a:buFont typeface="Wingdings" pitchFamily="2" charset="2"/>
              <a:buChar char="§"/>
            </a:pPr>
            <a:r>
              <a:rPr lang="en-US" altLang="en-US" dirty="0">
                <a:latin typeface="Candara" pitchFamily="34" charset="0"/>
              </a:rPr>
              <a:t>IT/Network topology, company documents, customer information, etc.</a:t>
            </a:r>
          </a:p>
          <a:p>
            <a:pPr lvl="1">
              <a:spcBef>
                <a:spcPct val="40000"/>
              </a:spcBef>
              <a:buClr>
                <a:schemeClr val="accent2"/>
              </a:buClr>
              <a:buFont typeface="Wingdings" pitchFamily="2" charset="2"/>
              <a:buChar char="§"/>
            </a:pPr>
            <a:r>
              <a:rPr lang="en-US" altLang="en-US" dirty="0">
                <a:latin typeface="Candara" pitchFamily="34" charset="0"/>
              </a:rPr>
              <a:t>Must not access data other than his/her own without authorization </a:t>
            </a:r>
            <a:endParaRPr lang="en-US" altLang="en-US" dirty="0" smtClean="0">
              <a:latin typeface="Candara" pitchFamily="34" charset="0"/>
            </a:endParaRPr>
          </a:p>
          <a:p>
            <a:pPr lvl="1">
              <a:spcBef>
                <a:spcPct val="40000"/>
              </a:spcBef>
              <a:buClr>
                <a:schemeClr val="accent2"/>
              </a:buClr>
              <a:buFont typeface="Wingdings" pitchFamily="2" charset="2"/>
              <a:buChar char="§"/>
            </a:pPr>
            <a:r>
              <a:rPr lang="en-US" altLang="en-US" dirty="0" smtClean="0">
                <a:latin typeface="Candara" pitchFamily="34" charset="0"/>
              </a:rPr>
              <a:t>Follow backup standards</a:t>
            </a:r>
            <a:endParaRPr lang="en-US" altLang="en-US" dirty="0">
              <a:latin typeface="Candara" pitchFamily="34" charset="0"/>
            </a:endParaRPr>
          </a:p>
        </p:txBody>
      </p:sp>
      <p:sp>
        <p:nvSpPr>
          <p:cNvPr id="3" name="Footer Placeholder 2"/>
          <p:cNvSpPr>
            <a:spLocks noGrp="1"/>
          </p:cNvSpPr>
          <p:nvPr>
            <p:ph type="ftr" sz="quarter" idx="3"/>
          </p:nvPr>
        </p:nvSpPr>
        <p:spPr/>
        <p:txBody>
          <a:bodyPr/>
          <a:lstStyle/>
          <a:p>
            <a:fld id="{73E5262F-BD69-4686-9FDE-83C3C253AE63}" type="slidenum">
              <a:rPr lang="en-US" smtClean="0"/>
              <a:t>32</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Rectangle 1"/>
          <p:cNvSpPr/>
          <p:nvPr/>
        </p:nvSpPr>
        <p:spPr>
          <a:xfrm>
            <a:off x="367259" y="5225486"/>
            <a:ext cx="5715000" cy="369332"/>
          </a:xfrm>
          <a:prstGeom prst="rect">
            <a:avLst/>
          </a:prstGeom>
        </p:spPr>
        <p:txBody>
          <a:bodyPr wrap="square">
            <a:spAutoFit/>
          </a:bodyPr>
          <a:lstStyle/>
          <a:p>
            <a:r>
              <a:rPr lang="en-US" b="1" dirty="0">
                <a:solidFill>
                  <a:srgbClr val="00AE42"/>
                </a:solidFill>
                <a:latin typeface="arial" panose="020B0604020202020204" pitchFamily="34" charset="0"/>
                <a:hlinkClick r:id="rId4"/>
              </a:rPr>
              <a:t>ISMS-POL-115-Privacy Protection Policy.pdf</a:t>
            </a:r>
            <a:endParaRPr lang="en-US" b="1" i="0" dirty="0">
              <a:solidFill>
                <a:srgbClr val="526A53"/>
              </a:solidFill>
              <a:effectLst/>
              <a:latin typeface="arial" panose="020B0604020202020204" pitchFamily="34" charset="0"/>
            </a:endParaRPr>
          </a:p>
        </p:txBody>
      </p:sp>
      <p:sp>
        <p:nvSpPr>
          <p:cNvPr id="4" name="Rectangle 3"/>
          <p:cNvSpPr/>
          <p:nvPr/>
        </p:nvSpPr>
        <p:spPr>
          <a:xfrm>
            <a:off x="2438400" y="5805955"/>
            <a:ext cx="5943600" cy="369332"/>
          </a:xfrm>
          <a:prstGeom prst="rect">
            <a:avLst/>
          </a:prstGeom>
        </p:spPr>
        <p:txBody>
          <a:bodyPr wrap="square">
            <a:spAutoFit/>
          </a:bodyPr>
          <a:lstStyle/>
          <a:p>
            <a:r>
              <a:rPr lang="en-US" b="1" dirty="0">
                <a:solidFill>
                  <a:srgbClr val="00AE42"/>
                </a:solidFill>
                <a:latin typeface="arial" panose="020B0604020202020204" pitchFamily="34" charset="0"/>
                <a:hlinkClick r:id="rId5"/>
              </a:rPr>
              <a:t>IT-STD-077-Information Backup Standards.pdf</a:t>
            </a:r>
            <a:endParaRPr lang="en-US" b="1" i="0" dirty="0">
              <a:solidFill>
                <a:srgbClr val="526A5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5043468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anim calcmode="lin" valueType="num">
                                      <p:cBhvr additive="base">
                                        <p:cTn id="11"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 calcmode="lin" valueType="num">
                                      <p:cBhvr additive="base">
                                        <p:cTn id="17"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 calcmode="lin" valueType="num">
                                      <p:cBhvr additive="base">
                                        <p:cTn id="21"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628">
                                            <p:txEl>
                                              <p:pRg st="4" end="4"/>
                                            </p:txEl>
                                          </p:spTgt>
                                        </p:tgtEl>
                                        <p:attrNameLst>
                                          <p:attrName>style.visibility</p:attrName>
                                        </p:attrNameLst>
                                      </p:cBhvr>
                                      <p:to>
                                        <p:strVal val="visible"/>
                                      </p:to>
                                    </p:set>
                                    <p:anim calcmode="lin" valueType="num">
                                      <p:cBhvr additive="base">
                                        <p:cTn id="25"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628">
                                            <p:txEl>
                                              <p:pRg st="5" end="5"/>
                                            </p:txEl>
                                          </p:spTgt>
                                        </p:tgtEl>
                                        <p:attrNameLst>
                                          <p:attrName>style.visibility</p:attrName>
                                        </p:attrNameLst>
                                      </p:cBhvr>
                                      <p:to>
                                        <p:strVal val="visible"/>
                                      </p:to>
                                    </p:set>
                                    <p:anim calcmode="lin" valueType="num">
                                      <p:cBhvr additive="base">
                                        <p:cTn id="29"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62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628">
                                            <p:txEl>
                                              <p:pRg st="6" end="6"/>
                                            </p:txEl>
                                          </p:spTgt>
                                        </p:tgtEl>
                                        <p:attrNameLst>
                                          <p:attrName>style.visibility</p:attrName>
                                        </p:attrNameLst>
                                      </p:cBhvr>
                                      <p:to>
                                        <p:strVal val="visible"/>
                                      </p:to>
                                    </p:set>
                                    <p:anim calcmode="lin" valueType="num">
                                      <p:cBhvr additive="base">
                                        <p:cTn id="33"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62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628">
                                            <p:txEl>
                                              <p:pRg st="7" end="7"/>
                                            </p:txEl>
                                          </p:spTgt>
                                        </p:tgtEl>
                                        <p:attrNameLst>
                                          <p:attrName>style.visibility</p:attrName>
                                        </p:attrNameLst>
                                      </p:cBhvr>
                                      <p:to>
                                        <p:strVal val="visible"/>
                                      </p:to>
                                    </p:set>
                                    <p:anim calcmode="lin" valueType="num">
                                      <p:cBhvr additive="base">
                                        <p:cTn id="37" dur="500" fill="hold"/>
                                        <p:tgtEl>
                                          <p:spTgt spid="2662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smtClean="0">
                <a:solidFill>
                  <a:srgbClr val="FF3300"/>
                </a:solidFill>
                <a:latin typeface="Candara" pitchFamily="34" charset="0"/>
              </a:rPr>
              <a:t>IT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4/13)</a:t>
            </a:r>
            <a:endParaRPr lang="en-US" altLang="en-US" sz="3200" dirty="0">
              <a:solidFill>
                <a:srgbClr val="FF3300"/>
              </a:solidFill>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27652" name="Content Placeholder 9"/>
          <p:cNvSpPr txBox="1">
            <a:spLocks/>
          </p:cNvSpPr>
          <p:nvPr/>
        </p:nvSpPr>
        <p:spPr bwMode="gray">
          <a:xfrm>
            <a:off x="439738" y="1117600"/>
            <a:ext cx="8213725"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1905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1pPr>
            <a:lvl2pPr marL="6477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2pPr>
            <a:lvl3pPr marL="6477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9pPr>
          </a:lstStyle>
          <a:p>
            <a:pPr>
              <a:spcBef>
                <a:spcPct val="40000"/>
              </a:spcBef>
              <a:buClr>
                <a:schemeClr val="accent2"/>
              </a:buClr>
              <a:buFont typeface="Wingdings" pitchFamily="2" charset="2"/>
              <a:buChar char="§"/>
            </a:pPr>
            <a:r>
              <a:rPr lang="en-US" altLang="en-US" sz="2400" b="1" dirty="0" smtClean="0">
                <a:latin typeface="Candara" pitchFamily="34" charset="0"/>
              </a:rPr>
              <a:t>Mobile Device Security</a:t>
            </a:r>
            <a:endParaRPr lang="en-US" altLang="en-US" sz="2400" b="1" dirty="0">
              <a:latin typeface="Candara" pitchFamily="34" charset="0"/>
            </a:endParaRPr>
          </a:p>
          <a:p>
            <a:pPr lvl="1">
              <a:spcBef>
                <a:spcPct val="40000"/>
              </a:spcBef>
              <a:buClr>
                <a:schemeClr val="accent2"/>
              </a:buClr>
              <a:buFont typeface="Wingdings" pitchFamily="2" charset="2"/>
              <a:buChar char="§"/>
            </a:pPr>
            <a:r>
              <a:rPr lang="en-US" altLang="en-US" dirty="0">
                <a:latin typeface="Candara" pitchFamily="34" charset="0"/>
              </a:rPr>
              <a:t>Personal Removable Media/storage (USB, SSD, HDD, CD-R, DVD, cartridge, etc) and </a:t>
            </a:r>
            <a:r>
              <a:rPr lang="en-US" altLang="en-US" dirty="0">
                <a:solidFill>
                  <a:srgbClr val="0070C0"/>
                </a:solidFill>
                <a:latin typeface="Candara" pitchFamily="34" charset="0"/>
              </a:rPr>
              <a:t>Mobile Device </a:t>
            </a:r>
            <a:r>
              <a:rPr lang="en-US" altLang="en-US" dirty="0">
                <a:latin typeface="Candara" pitchFamily="34" charset="0"/>
              </a:rPr>
              <a:t>(laptops/tablet/phablet) are forbidden to use in S3 premise </a:t>
            </a:r>
            <a:r>
              <a:rPr lang="en-US" altLang="en-US" dirty="0" smtClean="0">
                <a:latin typeface="Candara" pitchFamily="34" charset="0"/>
              </a:rPr>
              <a:t>without </a:t>
            </a:r>
            <a:r>
              <a:rPr lang="en-US" altLang="en-US" dirty="0">
                <a:latin typeface="Candara" pitchFamily="34" charset="0"/>
              </a:rPr>
              <a:t>approval</a:t>
            </a:r>
          </a:p>
          <a:p>
            <a:pPr>
              <a:spcBef>
                <a:spcPct val="40000"/>
              </a:spcBef>
              <a:buClr>
                <a:schemeClr val="accent2"/>
              </a:buClr>
              <a:buFont typeface="Wingdings" pitchFamily="2" charset="2"/>
              <a:buChar char="§"/>
            </a:pPr>
            <a:r>
              <a:rPr lang="en-US" altLang="en-US" sz="2400" b="1" dirty="0" smtClean="0">
                <a:latin typeface="Candara" pitchFamily="34" charset="0"/>
              </a:rPr>
              <a:t>PC/Laptop/Tablet Usage</a:t>
            </a:r>
            <a:endParaRPr lang="en-US" altLang="en-US" sz="2400" b="1" dirty="0">
              <a:latin typeface="Candara" pitchFamily="34" charset="0"/>
            </a:endParaRPr>
          </a:p>
          <a:p>
            <a:pPr lvl="2">
              <a:spcBef>
                <a:spcPct val="40000"/>
              </a:spcBef>
              <a:buClr>
                <a:schemeClr val="accent2"/>
              </a:buClr>
              <a:buFont typeface="Wingdings" pitchFamily="2" charset="2"/>
              <a:buChar char="§"/>
            </a:pPr>
            <a:r>
              <a:rPr lang="en-US" altLang="en-US" dirty="0">
                <a:latin typeface="Candara" pitchFamily="34" charset="0"/>
              </a:rPr>
              <a:t>Screen saver with password lock on</a:t>
            </a:r>
          </a:p>
          <a:p>
            <a:pPr lvl="2">
              <a:spcBef>
                <a:spcPct val="40000"/>
              </a:spcBef>
              <a:buClr>
                <a:schemeClr val="accent2"/>
              </a:buClr>
              <a:buFont typeface="Wingdings" pitchFamily="2" charset="2"/>
              <a:buChar char="§"/>
            </a:pPr>
            <a:r>
              <a:rPr lang="en-US" altLang="en-US" dirty="0">
                <a:latin typeface="Candara" pitchFamily="34" charset="0"/>
              </a:rPr>
              <a:t>Lock the devices when you sit out</a:t>
            </a:r>
          </a:p>
          <a:p>
            <a:pPr lvl="2">
              <a:spcBef>
                <a:spcPct val="40000"/>
              </a:spcBef>
              <a:buClr>
                <a:schemeClr val="accent2"/>
              </a:buClr>
              <a:buFont typeface="Wingdings" pitchFamily="2" charset="2"/>
              <a:buChar char="§"/>
            </a:pPr>
            <a:r>
              <a:rPr lang="en-US" altLang="en-US" dirty="0" smtClean="0">
                <a:latin typeface="Candara" pitchFamily="34" charset="0"/>
              </a:rPr>
              <a:t>Company </a:t>
            </a:r>
            <a:r>
              <a:rPr lang="en-US" altLang="en-US" dirty="0">
                <a:latin typeface="Candara" pitchFamily="34" charset="0"/>
              </a:rPr>
              <a:t>PCs/Laptops/Tablets are forbidden to open, take out or change any components inside without approval</a:t>
            </a:r>
          </a:p>
          <a:p>
            <a:pPr lvl="2">
              <a:spcBef>
                <a:spcPct val="40000"/>
              </a:spcBef>
              <a:buClr>
                <a:schemeClr val="accent2"/>
              </a:buClr>
              <a:buFont typeface="Wingdings" pitchFamily="2" charset="2"/>
              <a:buChar char="§"/>
            </a:pPr>
            <a:r>
              <a:rPr lang="en-US" altLang="en-US" dirty="0">
                <a:latin typeface="Candara" pitchFamily="34" charset="0"/>
              </a:rPr>
              <a:t>Devices are not joined domain are not allowed to access company network and internet without approval.</a:t>
            </a:r>
          </a:p>
          <a:p>
            <a:pPr lvl="1">
              <a:spcBef>
                <a:spcPct val="40000"/>
              </a:spcBef>
              <a:buClr>
                <a:schemeClr val="accent2"/>
              </a:buClr>
              <a:buFont typeface="Wingdings" pitchFamily="2" charset="2"/>
              <a:buChar char="§"/>
            </a:pPr>
            <a:endParaRPr lang="en-US" altLang="en-US" dirty="0">
              <a:latin typeface="Candara" pitchFamily="34" charset="0"/>
            </a:endParaRPr>
          </a:p>
          <a:p>
            <a:pPr lvl="2">
              <a:spcBef>
                <a:spcPct val="40000"/>
              </a:spcBef>
              <a:buClr>
                <a:schemeClr val="accent2"/>
              </a:buClr>
              <a:buFont typeface="Wingdings" pitchFamily="2" charset="2"/>
              <a:buChar char="§"/>
            </a:pPr>
            <a:endParaRPr lang="en-US" altLang="en-US" sz="1800" dirty="0">
              <a:latin typeface="Candara" pitchFamily="34" charset="0"/>
            </a:endParaRPr>
          </a:p>
        </p:txBody>
      </p:sp>
      <p:sp>
        <p:nvSpPr>
          <p:cNvPr id="3" name="Footer Placeholder 2"/>
          <p:cNvSpPr>
            <a:spLocks noGrp="1"/>
          </p:cNvSpPr>
          <p:nvPr>
            <p:ph type="ftr" sz="quarter" idx="3"/>
          </p:nvPr>
        </p:nvSpPr>
        <p:spPr/>
        <p:txBody>
          <a:bodyPr/>
          <a:lstStyle/>
          <a:p>
            <a:fld id="{A82B3E94-814F-4E6F-B0D1-9DD7044C3F2F}" type="slidenum">
              <a:rPr lang="en-US" smtClean="0"/>
              <a:t>33</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Rectangle 1"/>
          <p:cNvSpPr/>
          <p:nvPr/>
        </p:nvSpPr>
        <p:spPr>
          <a:xfrm>
            <a:off x="390719" y="5486400"/>
            <a:ext cx="4155881" cy="369332"/>
          </a:xfrm>
          <a:prstGeom prst="rect">
            <a:avLst/>
          </a:prstGeom>
        </p:spPr>
        <p:txBody>
          <a:bodyPr wrap="none">
            <a:spAutoFit/>
          </a:bodyPr>
          <a:lstStyle/>
          <a:p>
            <a:r>
              <a:rPr lang="en-US" b="1" dirty="0">
                <a:solidFill>
                  <a:srgbClr val="00AE42"/>
                </a:solidFill>
                <a:latin typeface="arial" panose="020B0604020202020204" pitchFamily="34" charset="0"/>
                <a:hlinkClick r:id="rId4"/>
              </a:rPr>
              <a:t>IT-POL-003-Mobile Device Policy.pdf</a:t>
            </a:r>
            <a:endParaRPr lang="en-US" b="1" i="0" dirty="0">
              <a:solidFill>
                <a:srgbClr val="526A53"/>
              </a:solidFill>
              <a:effectLst/>
              <a:latin typeface="arial" panose="020B0604020202020204" pitchFamily="34" charset="0"/>
            </a:endParaRPr>
          </a:p>
        </p:txBody>
      </p:sp>
      <p:sp>
        <p:nvSpPr>
          <p:cNvPr id="4" name="Rectangle 3"/>
          <p:cNvSpPr/>
          <p:nvPr/>
        </p:nvSpPr>
        <p:spPr>
          <a:xfrm>
            <a:off x="2593298" y="5862673"/>
            <a:ext cx="5562600" cy="369332"/>
          </a:xfrm>
          <a:prstGeom prst="rect">
            <a:avLst/>
          </a:prstGeom>
        </p:spPr>
        <p:txBody>
          <a:bodyPr wrap="square">
            <a:spAutoFit/>
          </a:bodyPr>
          <a:lstStyle/>
          <a:p>
            <a:r>
              <a:rPr lang="en-US" b="1" dirty="0">
                <a:solidFill>
                  <a:srgbClr val="00AE42"/>
                </a:solidFill>
                <a:latin typeface="arial" panose="020B0604020202020204" pitchFamily="34" charset="0"/>
                <a:hlinkClick r:id="rId5"/>
              </a:rPr>
              <a:t>IT-STD-094-Equipment Security Standards.pdf</a:t>
            </a:r>
            <a:endParaRPr lang="en-US" b="1" i="0" dirty="0">
              <a:solidFill>
                <a:srgbClr val="526A5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22702814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5/13)</a:t>
            </a:r>
            <a:endParaRPr lang="en-US" altLang="en-US" sz="3200" dirty="0">
              <a:solidFill>
                <a:srgbClr val="FF3300"/>
              </a:solidFill>
              <a:latin typeface="Candara" pitchFamily="34" charset="0"/>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6388" name="Content Placeholder 9"/>
          <p:cNvSpPr txBox="1">
            <a:spLocks/>
          </p:cNvSpPr>
          <p:nvPr/>
        </p:nvSpPr>
        <p:spPr bwMode="gray">
          <a:xfrm>
            <a:off x="261938" y="746125"/>
            <a:ext cx="8666162" cy="6046788"/>
          </a:xfrm>
          <a:prstGeom prst="rect">
            <a:avLst/>
          </a:prstGeom>
          <a:noFill/>
          <a:ln w="9525">
            <a:noFill/>
            <a:miter lim="800000"/>
            <a:headEnd/>
            <a:tailEnd/>
          </a:ln>
        </p:spPr>
        <p:txBody>
          <a:bodyPr lIns="0" rIns="0"/>
          <a:lstStyle/>
          <a:p>
            <a:pPr marL="1905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dirty="0">
                <a:latin typeface="Candara" pitchFamily="34" charset="0"/>
              </a:rPr>
              <a:t>Virus and Malicious Software, and unauthorized software</a:t>
            </a: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Update the Antivirus </a:t>
            </a:r>
            <a:r>
              <a:rPr lang="en-US" sz="2000" dirty="0" smtClean="0">
                <a:latin typeface="Candara" pitchFamily="34" charset="0"/>
              </a:rPr>
              <a:t>weekly</a:t>
            </a: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ndara" pitchFamily="34" charset="0"/>
              </a:rPr>
              <a:t>Do </a:t>
            </a:r>
            <a:r>
              <a:rPr lang="en-US" sz="2000" dirty="0">
                <a:latin typeface="Candara" pitchFamily="34" charset="0"/>
              </a:rPr>
              <a:t>not </a:t>
            </a:r>
            <a:r>
              <a:rPr lang="en-US" sz="2000" dirty="0" smtClean="0">
                <a:latin typeface="Candara" pitchFamily="34" charset="0"/>
              </a:rPr>
              <a:t>yourself change or remove any </a:t>
            </a:r>
            <a:r>
              <a:rPr lang="en-US" sz="2000" dirty="0">
                <a:latin typeface="Candara" pitchFamily="34" charset="0"/>
              </a:rPr>
              <a:t>option/configuration of antivirus or security software </a:t>
            </a:r>
            <a:r>
              <a:rPr lang="en-US" sz="2000" dirty="0" smtClean="0">
                <a:latin typeface="Candara" pitchFamily="34" charset="0"/>
              </a:rPr>
              <a:t>installed by IT</a:t>
            </a:r>
            <a:endParaRPr lang="en-US" sz="2000" dirty="0">
              <a:latin typeface="Candara" pitchFamily="34" charset="0"/>
            </a:endParaRP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ndara" pitchFamily="34" charset="0"/>
              </a:rPr>
              <a:t>Only </a:t>
            </a:r>
            <a:r>
              <a:rPr lang="en-US" sz="2000" dirty="0">
                <a:latin typeface="Candara" pitchFamily="34" charset="0"/>
              </a:rPr>
              <a:t>approved OS/Software/application </a:t>
            </a:r>
            <a:r>
              <a:rPr lang="en-US" sz="2000" dirty="0" smtClean="0">
                <a:latin typeface="Candara" pitchFamily="34" charset="0"/>
              </a:rPr>
              <a:t>(refer in </a:t>
            </a:r>
            <a:r>
              <a:rPr lang="en-US" sz="2000" dirty="0" smtClean="0">
                <a:solidFill>
                  <a:schemeClr val="accent1">
                    <a:lumMod val="75000"/>
                  </a:schemeClr>
                </a:solidFill>
                <a:latin typeface="Candara" pitchFamily="34" charset="0"/>
                <a:hlinkClick r:id="rId4"/>
              </a:rPr>
              <a:t>IT-STD-136-Software Provision Standard</a:t>
            </a:r>
            <a:r>
              <a:rPr lang="en-US" sz="2000" dirty="0" smtClean="0">
                <a:latin typeface="Candara" pitchFamily="34" charset="0"/>
                <a:hlinkClick r:id="rId4"/>
              </a:rPr>
              <a:t>) </a:t>
            </a:r>
            <a:r>
              <a:rPr lang="en-US" sz="2000" dirty="0" smtClean="0">
                <a:latin typeface="Candara" pitchFamily="34" charset="0"/>
              </a:rPr>
              <a:t>or project’s approved software are allowed</a:t>
            </a:r>
            <a:endParaRPr lang="en-US" sz="2000" dirty="0">
              <a:latin typeface="Candara" pitchFamily="34" charset="0"/>
            </a:endParaRP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FF3300"/>
                </a:solidFill>
                <a:latin typeface="Candara" pitchFamily="34" charset="0"/>
              </a:rPr>
              <a:t>Immediately disconnect  from all of the network and inform IT right away when there is virus detected or suspected by some ways in the machines</a:t>
            </a:r>
            <a:r>
              <a:rPr lang="en-US" sz="2000" dirty="0">
                <a:latin typeface="Candara" pitchFamily="34" charset="0"/>
              </a:rPr>
              <a:t>.</a:t>
            </a:r>
          </a:p>
          <a:p>
            <a:pPr marL="1905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dirty="0">
                <a:latin typeface="Candara" pitchFamily="34" charset="0"/>
              </a:rPr>
              <a:t>Other Policies</a:t>
            </a: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smtClean="0">
                <a:latin typeface="Candara" pitchFamily="34" charset="0"/>
              </a:rPr>
              <a:t>Removing label stamped on </a:t>
            </a:r>
            <a:r>
              <a:rPr lang="en-US" sz="2000" dirty="0">
                <a:latin typeface="Candara" pitchFamily="34" charset="0"/>
              </a:rPr>
              <a:t>the devices are </a:t>
            </a:r>
            <a:r>
              <a:rPr lang="en-US" sz="2000" dirty="0" smtClean="0">
                <a:latin typeface="Candara" pitchFamily="34" charset="0"/>
              </a:rPr>
              <a:t>forbidden, unless with IT Manager’s approval</a:t>
            </a:r>
            <a:endParaRPr lang="en-US" sz="2000" dirty="0">
              <a:latin typeface="Candara" pitchFamily="34" charset="0"/>
            </a:endParaRP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Devices </a:t>
            </a:r>
            <a:r>
              <a:rPr lang="en-US" sz="2000" dirty="0" smtClean="0">
                <a:latin typeface="Candara" pitchFamily="34" charset="0"/>
              </a:rPr>
              <a:t>to </a:t>
            </a:r>
            <a:r>
              <a:rPr lang="en-US" sz="2000" dirty="0">
                <a:latin typeface="Candara" pitchFamily="34" charset="0"/>
              </a:rPr>
              <a:t>bring in/out </a:t>
            </a:r>
            <a:r>
              <a:rPr lang="en-US" sz="2000" dirty="0" smtClean="0">
                <a:latin typeface="Candara" pitchFamily="34" charset="0"/>
              </a:rPr>
              <a:t>premise must </a:t>
            </a:r>
            <a:r>
              <a:rPr lang="en-US" sz="2000" dirty="0">
                <a:latin typeface="Candara" pitchFamily="34" charset="0"/>
              </a:rPr>
              <a:t>have </a:t>
            </a:r>
            <a:r>
              <a:rPr lang="en-US" sz="2000" dirty="0" smtClean="0">
                <a:latin typeface="Candara" pitchFamily="34" charset="0"/>
              </a:rPr>
              <a:t>labels provided by IT</a:t>
            </a:r>
            <a:endParaRPr lang="en-US" sz="2000" dirty="0">
              <a:latin typeface="Candara" pitchFamily="34" charset="0"/>
            </a:endParaRPr>
          </a:p>
        </p:txBody>
      </p:sp>
      <p:sp>
        <p:nvSpPr>
          <p:cNvPr id="3" name="Footer Placeholder 2"/>
          <p:cNvSpPr>
            <a:spLocks noGrp="1"/>
          </p:cNvSpPr>
          <p:nvPr>
            <p:ph type="ftr" sz="quarter" idx="3"/>
          </p:nvPr>
        </p:nvSpPr>
        <p:spPr/>
        <p:txBody>
          <a:bodyPr/>
          <a:lstStyle/>
          <a:p>
            <a:fld id="{ABFC6538-7619-446D-90F9-FCFC241909D1}" type="slidenum">
              <a:rPr lang="en-US" smtClean="0"/>
              <a:t>34</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2" name="Rectangle 1"/>
          <p:cNvSpPr/>
          <p:nvPr/>
        </p:nvSpPr>
        <p:spPr>
          <a:xfrm>
            <a:off x="4187825" y="1454150"/>
            <a:ext cx="5486400" cy="369332"/>
          </a:xfrm>
          <a:prstGeom prst="rect">
            <a:avLst/>
          </a:prstGeom>
        </p:spPr>
        <p:txBody>
          <a:bodyPr wrap="square">
            <a:spAutoFit/>
          </a:bodyPr>
          <a:lstStyle/>
          <a:p>
            <a:r>
              <a:rPr lang="en-US" b="1" dirty="0">
                <a:solidFill>
                  <a:srgbClr val="00AE42"/>
                </a:solidFill>
                <a:latin typeface="arial" panose="020B0604020202020204" pitchFamily="34" charset="0"/>
                <a:hlinkClick r:id="rId5"/>
              </a:rPr>
              <a:t>IT-STD-030-Software Usage Standard.pdf</a:t>
            </a:r>
            <a:endParaRPr lang="en-US" b="1" i="0" dirty="0">
              <a:solidFill>
                <a:srgbClr val="526A5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7598477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8">
                                            <p:txEl>
                                              <p:pRg st="1" end="1"/>
                                            </p:txEl>
                                          </p:spTgt>
                                        </p:tgtEl>
                                        <p:attrNameLst>
                                          <p:attrName>style.visibility</p:attrName>
                                        </p:attrNameLst>
                                      </p:cBhvr>
                                      <p:to>
                                        <p:strVal val="visible"/>
                                      </p:to>
                                    </p:set>
                                    <p:anim calcmode="lin" valueType="num">
                                      <p:cBhvr additive="base">
                                        <p:cTn id="11"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8">
                                            <p:txEl>
                                              <p:pRg st="2" end="2"/>
                                            </p:txEl>
                                          </p:spTgt>
                                        </p:tgtEl>
                                        <p:attrNameLst>
                                          <p:attrName>style.visibility</p:attrName>
                                        </p:attrNameLst>
                                      </p:cBhvr>
                                      <p:to>
                                        <p:strVal val="visible"/>
                                      </p:to>
                                    </p:set>
                                    <p:anim calcmode="lin" valueType="num">
                                      <p:cBhvr additive="base">
                                        <p:cTn id="15"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anim calcmode="lin" valueType="num">
                                      <p:cBhvr additive="base">
                                        <p:cTn id="19"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8">
                                            <p:txEl>
                                              <p:pRg st="4" end="4"/>
                                            </p:txEl>
                                          </p:spTgt>
                                        </p:tgtEl>
                                        <p:attrNameLst>
                                          <p:attrName>style.visibility</p:attrName>
                                        </p:attrNameLst>
                                      </p:cBhvr>
                                      <p:to>
                                        <p:strVal val="visible"/>
                                      </p:to>
                                    </p:set>
                                    <p:anim calcmode="lin" valueType="num">
                                      <p:cBhvr additive="base">
                                        <p:cTn id="23"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6388">
                                            <p:txEl>
                                              <p:pRg st="5" end="5"/>
                                            </p:txEl>
                                          </p:spTgt>
                                        </p:tgtEl>
                                        <p:attrNameLst>
                                          <p:attrName>style.visibility</p:attrName>
                                        </p:attrNameLst>
                                      </p:cBhvr>
                                      <p:to>
                                        <p:strVal val="visible"/>
                                      </p:to>
                                    </p:set>
                                    <p:anim calcmode="lin" valueType="num">
                                      <p:cBhvr additive="base">
                                        <p:cTn id="29" dur="500" fill="hold"/>
                                        <p:tgtEl>
                                          <p:spTgt spid="1638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8">
                                            <p:txEl>
                                              <p:pRg st="6" end="6"/>
                                            </p:txEl>
                                          </p:spTgt>
                                        </p:tgtEl>
                                        <p:attrNameLst>
                                          <p:attrName>style.visibility</p:attrName>
                                        </p:attrNameLst>
                                      </p:cBhvr>
                                      <p:to>
                                        <p:strVal val="visible"/>
                                      </p:to>
                                    </p:set>
                                    <p:anim calcmode="lin" valueType="num">
                                      <p:cBhvr additive="base">
                                        <p:cTn id="33" dur="500" fill="hold"/>
                                        <p:tgtEl>
                                          <p:spTgt spid="1638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388">
                                            <p:txEl>
                                              <p:pRg st="7" end="7"/>
                                            </p:txEl>
                                          </p:spTgt>
                                        </p:tgtEl>
                                        <p:attrNameLst>
                                          <p:attrName>style.visibility</p:attrName>
                                        </p:attrNameLst>
                                      </p:cBhvr>
                                      <p:to>
                                        <p:strVal val="visible"/>
                                      </p:to>
                                    </p:set>
                                    <p:anim calcmode="lin" valueType="num">
                                      <p:cBhvr additive="base">
                                        <p:cTn id="37" dur="500" fill="hold"/>
                                        <p:tgtEl>
                                          <p:spTgt spid="1638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5364" name="Rectangle 5"/>
          <p:cNvSpPr>
            <a:spLocks noChangeArrowheads="1"/>
          </p:cNvSpPr>
          <p:nvPr/>
        </p:nvSpPr>
        <p:spPr bwMode="gray">
          <a:xfrm>
            <a:off x="609600" y="811214"/>
            <a:ext cx="8183563" cy="5438584"/>
          </a:xfrm>
          <a:prstGeom prst="rect">
            <a:avLst/>
          </a:prstGeom>
          <a:solidFill>
            <a:schemeClr val="bg1"/>
          </a:solidFill>
          <a:ln>
            <a:noFill/>
          </a:ln>
          <a:extLst/>
        </p:spPr>
        <p:txBody>
          <a:bodyPr lIns="108000" tIns="108000" rIns="72000" bIns="72000"/>
          <a:lstStyle/>
          <a:p>
            <a:pPr marL="190500" lvl="1" indent="-190500">
              <a:spcBef>
                <a:spcPct val="40000"/>
              </a:spcBef>
              <a:buClr>
                <a:schemeClr val="accent2"/>
              </a:buClr>
              <a:buFont typeface="Wingdings" pitchFamily="2" charset="2"/>
              <a:buChar char="§"/>
              <a:defRPr/>
            </a:pPr>
            <a:r>
              <a:rPr lang="en-US" sz="2800" b="1" dirty="0">
                <a:latin typeface="Candara" pitchFamily="34" charset="0"/>
              </a:rPr>
              <a:t>Email Policy </a:t>
            </a:r>
          </a:p>
          <a:p>
            <a:pPr marL="0" lvl="1">
              <a:spcBef>
                <a:spcPct val="40000"/>
              </a:spcBef>
              <a:buClr>
                <a:schemeClr val="accent2"/>
              </a:buClr>
              <a:defRPr/>
            </a:pPr>
            <a:r>
              <a:rPr lang="en-US" sz="2000" b="1" dirty="0">
                <a:latin typeface="Candara" pitchFamily="34" charset="0"/>
              </a:rPr>
              <a:t>Email exchange is provided to facilitate communication between S3 employees &amp; external correspondents for business purpose. It is strictly prohibited to:</a:t>
            </a:r>
          </a:p>
          <a:p>
            <a:pPr marL="800100" lvl="1" indent="-342900">
              <a:spcBef>
                <a:spcPct val="40000"/>
              </a:spcBef>
              <a:buClr>
                <a:schemeClr val="accent2"/>
              </a:buClr>
              <a:buFont typeface="Wingdings" pitchFamily="2" charset="2"/>
              <a:buChar char="ü"/>
              <a:defRPr/>
            </a:pPr>
            <a:r>
              <a:rPr lang="en-US" sz="2000" dirty="0">
                <a:latin typeface="Candara" pitchFamily="34" charset="0"/>
              </a:rPr>
              <a:t>Send or forward e-mail containing libelous, defamatory, offensive, racist or obscene remarks. If you receive an e-mail of this nature, you must promptly notify your supervisor</a:t>
            </a:r>
          </a:p>
          <a:p>
            <a:pPr marL="800100" lvl="1" indent="-342900">
              <a:spcBef>
                <a:spcPct val="40000"/>
              </a:spcBef>
              <a:buClr>
                <a:schemeClr val="accent2"/>
              </a:buClr>
              <a:buFont typeface="Wingdings" pitchFamily="2" charset="2"/>
              <a:buChar char="ü"/>
              <a:defRPr/>
            </a:pPr>
            <a:r>
              <a:rPr lang="en-US" sz="2000" dirty="0">
                <a:latin typeface="Candara" pitchFamily="34" charset="0"/>
              </a:rPr>
              <a:t>Conduct a personal business using company resources</a:t>
            </a:r>
            <a:endParaRPr lang="vi-VN" sz="2000" dirty="0">
              <a:latin typeface="Candara" pitchFamily="34" charset="0"/>
            </a:endParaRP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Forge or attempt to forge e-mail messages</a:t>
            </a: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Send e-mail messages using another person’s e-mail account</a:t>
            </a: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Expose confidential information regarding S3 business or customer’s project information out to other non-related recipients without permissions from the appropriate S3 </a:t>
            </a:r>
            <a:r>
              <a:rPr lang="en-US" sz="2000" dirty="0" smtClean="0">
                <a:latin typeface="Candara" pitchFamily="34" charset="0"/>
              </a:rPr>
              <a:t>authority</a:t>
            </a:r>
            <a:endParaRPr lang="en-US" sz="2000" dirty="0">
              <a:latin typeface="Candara" pitchFamily="34" charset="0"/>
            </a:endParaRPr>
          </a:p>
        </p:txBody>
      </p:sp>
      <p:sp>
        <p:nvSpPr>
          <p:cNvPr id="29700"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6/13)</a:t>
            </a:r>
            <a:endParaRPr lang="en-US" altLang="en-US" sz="3200" dirty="0">
              <a:solidFill>
                <a:srgbClr val="FF3300"/>
              </a:solidFill>
              <a:latin typeface="Candara" pitchFamily="34" charset="0"/>
            </a:endParaRPr>
          </a:p>
        </p:txBody>
      </p:sp>
      <p:sp>
        <p:nvSpPr>
          <p:cNvPr id="3" name="Footer Placeholder 2"/>
          <p:cNvSpPr>
            <a:spLocks noGrp="1"/>
          </p:cNvSpPr>
          <p:nvPr>
            <p:ph type="ftr" sz="quarter" idx="3"/>
          </p:nvPr>
        </p:nvSpPr>
        <p:spPr/>
        <p:txBody>
          <a:bodyPr/>
          <a:lstStyle/>
          <a:p>
            <a:fld id="{7376630E-0E1F-4D67-BD52-340225C5DC7F}" type="slidenum">
              <a:rPr lang="en-US" smtClean="0"/>
              <a:t>35</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18221330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anim calcmode="lin" valueType="num">
                                      <p:cBhvr additive="base">
                                        <p:cTn id="11"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anim calcmode="lin" valueType="num">
                                      <p:cBhvr additive="base">
                                        <p:cTn id="15"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4">
                                            <p:txEl>
                                              <p:pRg st="3" end="3"/>
                                            </p:txEl>
                                          </p:spTgt>
                                        </p:tgtEl>
                                        <p:attrNameLst>
                                          <p:attrName>style.visibility</p:attrName>
                                        </p:attrNameLst>
                                      </p:cBhvr>
                                      <p:to>
                                        <p:strVal val="visible"/>
                                      </p:to>
                                    </p:set>
                                    <p:anim calcmode="lin" valueType="num">
                                      <p:cBhvr additive="base">
                                        <p:cTn id="19"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364">
                                            <p:txEl>
                                              <p:pRg st="4" end="4"/>
                                            </p:txEl>
                                          </p:spTgt>
                                        </p:tgtEl>
                                        <p:attrNameLst>
                                          <p:attrName>style.visibility</p:attrName>
                                        </p:attrNameLst>
                                      </p:cBhvr>
                                      <p:to>
                                        <p:strVal val="visible"/>
                                      </p:to>
                                    </p:set>
                                    <p:anim calcmode="lin" valueType="num">
                                      <p:cBhvr additive="base">
                                        <p:cTn id="23"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364">
                                            <p:txEl>
                                              <p:pRg st="5" end="5"/>
                                            </p:txEl>
                                          </p:spTgt>
                                        </p:tgtEl>
                                        <p:attrNameLst>
                                          <p:attrName>style.visibility</p:attrName>
                                        </p:attrNameLst>
                                      </p:cBhvr>
                                      <p:to>
                                        <p:strVal val="visible"/>
                                      </p:to>
                                    </p:set>
                                    <p:anim calcmode="lin" valueType="num">
                                      <p:cBhvr additive="base">
                                        <p:cTn id="27" dur="500" fill="hold"/>
                                        <p:tgtEl>
                                          <p:spTgt spid="1536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364">
                                            <p:txEl>
                                              <p:pRg st="6" end="6"/>
                                            </p:txEl>
                                          </p:spTgt>
                                        </p:tgtEl>
                                        <p:attrNameLst>
                                          <p:attrName>style.visibility</p:attrName>
                                        </p:attrNameLst>
                                      </p:cBhvr>
                                      <p:to>
                                        <p:strVal val="visible"/>
                                      </p:to>
                                    </p:set>
                                    <p:anim calcmode="lin" valueType="num">
                                      <p:cBhvr additive="base">
                                        <p:cTn id="31" dur="500" fill="hold"/>
                                        <p:tgtEl>
                                          <p:spTgt spid="1536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55650"/>
            <a:ext cx="7985125" cy="3293209"/>
          </a:xfrm>
          <a:prstGeom prst="rect">
            <a:avLst/>
          </a:prstGeom>
        </p:spPr>
        <p:txBody>
          <a:bodyPr>
            <a:spAutoFit/>
          </a:bodyPr>
          <a:lstStyle/>
          <a:p>
            <a:pPr marL="1905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dirty="0">
                <a:latin typeface="Candara" pitchFamily="34" charset="0"/>
              </a:rPr>
              <a:t>Email Policy (</a:t>
            </a:r>
            <a:r>
              <a:rPr lang="en-US" sz="2800" b="1" dirty="0" smtClean="0">
                <a:latin typeface="Candara" pitchFamily="34" charset="0"/>
              </a:rPr>
              <a:t>cont.)</a:t>
            </a:r>
            <a:endParaRPr lang="en-US" sz="2800" b="1" dirty="0">
              <a:latin typeface="Candara" pitchFamily="34" charset="0"/>
            </a:endParaRPr>
          </a:p>
          <a:p>
            <a:pPr marL="190500" lvl="1" indent="-190500" eaLnBrk="0" hangingPunct="0">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b="1" dirty="0">
                <a:latin typeface="Candara" pitchFamily="34" charset="0"/>
              </a:rPr>
              <a:t>S3 allows the reasonable use of e-mail for personal use if certain guidelines are adhered:</a:t>
            </a: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Personal use of e-mail should not interfere with work</a:t>
            </a: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Personal e-mail must also adhere to the guidelines</a:t>
            </a: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The forwarding of chain letters, junk mail, jokes and executable is strictly forbidden</a:t>
            </a:r>
          </a:p>
          <a:p>
            <a:pPr marL="800100" lvl="1" indent="-342900" eaLnBrk="0" hangingPunct="0">
              <a:spcBef>
                <a:spcPct val="40000"/>
              </a:spcBef>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latin typeface="Candara" pitchFamily="34" charset="0"/>
              </a:rPr>
              <a:t>Do not send mass </a:t>
            </a:r>
            <a:r>
              <a:rPr lang="en-US" sz="2000" dirty="0" smtClean="0">
                <a:latin typeface="Candara" pitchFamily="34" charset="0"/>
              </a:rPr>
              <a:t>mailings without approval</a:t>
            </a:r>
            <a:endParaRPr lang="en-US" sz="2000" dirty="0">
              <a:latin typeface="Candara" pitchFamily="34" charset="0"/>
            </a:endParaRPr>
          </a:p>
        </p:txBody>
      </p:sp>
      <p:sp>
        <p:nvSpPr>
          <p:cNvPr id="30723"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7/13)</a:t>
            </a:r>
            <a:endParaRPr lang="en-US" altLang="en-US" sz="3200" dirty="0">
              <a:solidFill>
                <a:srgbClr val="FF3300"/>
              </a:solidFill>
              <a:latin typeface="Candara" pitchFamily="34" charset="0"/>
            </a:endParaRPr>
          </a:p>
        </p:txBody>
      </p:sp>
      <p:sp>
        <p:nvSpPr>
          <p:cNvPr id="5" name="Footer Placeholder 4"/>
          <p:cNvSpPr>
            <a:spLocks noGrp="1"/>
          </p:cNvSpPr>
          <p:nvPr>
            <p:ph type="ftr" sz="quarter" idx="3"/>
          </p:nvPr>
        </p:nvSpPr>
        <p:spPr/>
        <p:txBody>
          <a:bodyPr/>
          <a:lstStyle/>
          <a:p>
            <a:fld id="{B1552D8B-8D7A-461B-9DCD-2F7C67360FB3}" type="slidenum">
              <a:rPr lang="en-US" smtClean="0"/>
              <a:t>36</a:t>
            </a:fld>
            <a:endParaRPr lang="en-US" dirty="0"/>
          </a:p>
        </p:txBody>
      </p:sp>
      <p:sp>
        <p:nvSpPr>
          <p:cNvPr id="4"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3" name="Rectangle 2"/>
          <p:cNvSpPr/>
          <p:nvPr/>
        </p:nvSpPr>
        <p:spPr>
          <a:xfrm>
            <a:off x="2162934" y="4943426"/>
            <a:ext cx="4314066" cy="369332"/>
          </a:xfrm>
          <a:prstGeom prst="rect">
            <a:avLst/>
          </a:prstGeom>
        </p:spPr>
        <p:txBody>
          <a:bodyPr wrap="none">
            <a:spAutoFit/>
          </a:bodyPr>
          <a:lstStyle/>
          <a:p>
            <a:r>
              <a:rPr lang="en-US" b="1" dirty="0">
                <a:solidFill>
                  <a:srgbClr val="00AE42"/>
                </a:solidFill>
                <a:latin typeface="arial" panose="020B0604020202020204" pitchFamily="34" charset="0"/>
                <a:hlinkClick r:id="rId2"/>
              </a:rPr>
              <a:t>IT-STD-034-Email Usage Standard.pdf</a:t>
            </a:r>
            <a:endParaRPr lang="en-US" b="1" i="0" dirty="0">
              <a:solidFill>
                <a:srgbClr val="526A53"/>
              </a:solidFill>
              <a:effectLst/>
              <a:latin typeface="arial" panose="020B0604020202020204" pitchFamily="34" charset="0"/>
            </a:endParaRPr>
          </a:p>
        </p:txBody>
      </p:sp>
    </p:spTree>
    <p:extLst>
      <p:ext uri="{BB962C8B-B14F-4D97-AF65-F5344CB8AC3E}">
        <p14:creationId xmlns:p14="http://schemas.microsoft.com/office/powerpoint/2010/main" val="263354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1747" name="Content Placeholder 9"/>
          <p:cNvSpPr txBox="1">
            <a:spLocks/>
          </p:cNvSpPr>
          <p:nvPr/>
        </p:nvSpPr>
        <p:spPr bwMode="gray">
          <a:xfrm>
            <a:off x="439738" y="885825"/>
            <a:ext cx="8488362"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1pPr>
            <a:lvl2pPr marL="1905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9pPr>
          </a:lstStyle>
          <a:p>
            <a:pPr lvl="1">
              <a:spcBef>
                <a:spcPct val="40000"/>
              </a:spcBef>
              <a:buClr>
                <a:schemeClr val="accent2"/>
              </a:buClr>
              <a:buFont typeface="Wingdings" pitchFamily="2" charset="2"/>
              <a:buChar char="§"/>
            </a:pPr>
            <a:r>
              <a:rPr lang="en-US" altLang="en-US" sz="2400" b="1" dirty="0">
                <a:latin typeface="Candara" pitchFamily="34" charset="0"/>
              </a:rPr>
              <a:t>Internet Policies (</a:t>
            </a:r>
            <a:r>
              <a:rPr lang="en-US" altLang="en-US" sz="2400" b="1" dirty="0" smtClean="0">
                <a:latin typeface="Candara" pitchFamily="34" charset="0"/>
              </a:rPr>
              <a:t>cont.) </a:t>
            </a:r>
            <a:endParaRPr lang="en-US" altLang="en-US" sz="2400" b="1" dirty="0">
              <a:latin typeface="Candara" pitchFamily="34" charset="0"/>
            </a:endParaRPr>
          </a:p>
          <a:p>
            <a:pPr marL="342900" lvl="1" indent="-342900">
              <a:spcBef>
                <a:spcPct val="40000"/>
              </a:spcBef>
              <a:buClr>
                <a:schemeClr val="accent2"/>
              </a:buClr>
              <a:buFont typeface="Wingdings" panose="05000000000000000000" pitchFamily="2" charset="2"/>
              <a:buChar char="ü"/>
            </a:pPr>
            <a:r>
              <a:rPr lang="en-US" dirty="0">
                <a:latin typeface="Candara" pitchFamily="34" charset="0"/>
                <a:ea typeface="+mn-ea"/>
              </a:rPr>
              <a:t>Unnecessary</a:t>
            </a:r>
            <a:r>
              <a:rPr lang="en-US" dirty="0">
                <a:latin typeface="Candara" pitchFamily="34" charset="0"/>
              </a:rPr>
              <a:t> or unauthorized Internet usage can cause network congestion and expose security risks, affect S3 and customers. </a:t>
            </a:r>
            <a:endParaRPr lang="en-US" dirty="0" smtClean="0">
              <a:latin typeface="Candara" pitchFamily="34" charset="0"/>
            </a:endParaRPr>
          </a:p>
          <a:p>
            <a:pPr marL="342900" lvl="1" indent="-342900">
              <a:spcBef>
                <a:spcPct val="40000"/>
              </a:spcBef>
              <a:buClr>
                <a:schemeClr val="accent2"/>
              </a:buClr>
              <a:buFont typeface="Wingdings" panose="05000000000000000000" pitchFamily="2" charset="2"/>
              <a:buChar char="ü"/>
            </a:pPr>
            <a:r>
              <a:rPr lang="en-US" altLang="en-US" dirty="0" smtClean="0">
                <a:latin typeface="Candara" pitchFamily="34" charset="0"/>
              </a:rPr>
              <a:t>Unlawful </a:t>
            </a:r>
            <a:r>
              <a:rPr lang="en-US" altLang="en-US" dirty="0">
                <a:latin typeface="Candara" pitchFamily="34" charset="0"/>
              </a:rPr>
              <a:t>Internet usage may also garner negative publicity for the company and expose S3 to significant legal liabilities. Thus ensuring this security must be everyone’s first </a:t>
            </a:r>
            <a:r>
              <a:rPr lang="en-US" altLang="en-US" dirty="0" smtClean="0">
                <a:latin typeface="Candara" pitchFamily="34" charset="0"/>
              </a:rPr>
              <a:t>concern.</a:t>
            </a:r>
            <a:endParaRPr lang="en-US" altLang="en-US" b="1" dirty="0">
              <a:latin typeface="Candara" pitchFamily="34" charset="0"/>
            </a:endParaRPr>
          </a:p>
          <a:p>
            <a:pPr marL="342900" lvl="1" indent="-342900">
              <a:spcBef>
                <a:spcPct val="40000"/>
              </a:spcBef>
              <a:buClr>
                <a:schemeClr val="accent2"/>
              </a:buClr>
              <a:buFont typeface="Wingdings" panose="05000000000000000000" pitchFamily="2" charset="2"/>
              <a:buChar char="ü"/>
            </a:pPr>
            <a:r>
              <a:rPr lang="en-US" altLang="en-US" dirty="0" smtClean="0">
                <a:latin typeface="Candara" pitchFamily="34" charset="0"/>
              </a:rPr>
              <a:t>Internet </a:t>
            </a:r>
            <a:r>
              <a:rPr lang="en-US" altLang="en-US" dirty="0">
                <a:latin typeface="Candara" pitchFamily="34" charset="0"/>
              </a:rPr>
              <a:t>connections are provided for business related activities only. The following table summarizes the activities employee can and cannot do: </a:t>
            </a:r>
          </a:p>
          <a:p>
            <a:pPr lvl="1">
              <a:spcBef>
                <a:spcPct val="40000"/>
              </a:spcBef>
              <a:buClr>
                <a:schemeClr val="accent2"/>
              </a:buClr>
            </a:pPr>
            <a:endParaRPr lang="en-US" altLang="en-US" dirty="0">
              <a:latin typeface="Candara" pitchFamily="34" charset="0"/>
            </a:endParaRPr>
          </a:p>
          <a:p>
            <a:pPr lvl="1">
              <a:spcBef>
                <a:spcPct val="40000"/>
              </a:spcBef>
              <a:buClr>
                <a:schemeClr val="accent2"/>
              </a:buClr>
            </a:pPr>
            <a:r>
              <a:rPr lang="en-US" altLang="en-US" sz="1800" b="1" dirty="0">
                <a:latin typeface="Candara" pitchFamily="34" charset="0"/>
              </a:rPr>
              <a:t>	</a:t>
            </a:r>
            <a:endParaRPr lang="en-US" altLang="en-US" sz="1600" dirty="0">
              <a:latin typeface="Candara" pitchFamily="34" charset="0"/>
            </a:endParaRPr>
          </a:p>
        </p:txBody>
      </p:sp>
      <p:sp>
        <p:nvSpPr>
          <p:cNvPr id="31748"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8/13)</a:t>
            </a:r>
            <a:endParaRPr lang="en-US" altLang="en-US" sz="3200" dirty="0">
              <a:solidFill>
                <a:srgbClr val="FF3300"/>
              </a:solidFill>
              <a:latin typeface="Candara" pitchFamily="34" charset="0"/>
            </a:endParaRPr>
          </a:p>
        </p:txBody>
      </p:sp>
      <p:sp>
        <p:nvSpPr>
          <p:cNvPr id="3" name="Footer Placeholder 2"/>
          <p:cNvSpPr>
            <a:spLocks noGrp="1"/>
          </p:cNvSpPr>
          <p:nvPr>
            <p:ph type="ftr" sz="quarter" idx="3"/>
          </p:nvPr>
        </p:nvSpPr>
        <p:spPr/>
        <p:txBody>
          <a:bodyPr/>
          <a:lstStyle/>
          <a:p>
            <a:fld id="{5102CA43-A328-47C7-B40C-8377A70362F8}" type="slidenum">
              <a:rPr lang="en-US" smtClean="0"/>
              <a:t>37</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IT-WRK-037</a:t>
            </a:r>
          </a:p>
        </p:txBody>
      </p:sp>
      <p:sp>
        <p:nvSpPr>
          <p:cNvPr id="2" name="Rectangle 1"/>
          <p:cNvSpPr/>
          <p:nvPr/>
        </p:nvSpPr>
        <p:spPr>
          <a:xfrm>
            <a:off x="2386126" y="5105400"/>
            <a:ext cx="4544899" cy="369332"/>
          </a:xfrm>
          <a:prstGeom prst="rect">
            <a:avLst/>
          </a:prstGeom>
        </p:spPr>
        <p:txBody>
          <a:bodyPr wrap="none">
            <a:spAutoFit/>
          </a:bodyPr>
          <a:lstStyle/>
          <a:p>
            <a:r>
              <a:rPr lang="en-US" b="1" dirty="0">
                <a:solidFill>
                  <a:srgbClr val="00AE42"/>
                </a:solidFill>
                <a:latin typeface="arial" panose="020B0604020202020204" pitchFamily="34" charset="0"/>
                <a:hlinkClick r:id="rId4"/>
              </a:rPr>
              <a:t>IT-STD-025-Internet Usage Standard.pdf</a:t>
            </a:r>
            <a:endParaRPr lang="en-US" b="1" i="0" dirty="0">
              <a:solidFill>
                <a:srgbClr val="526A5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736717022"/>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928688"/>
            <a:ext cx="7693025"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9/13)</a:t>
            </a:r>
            <a:endParaRPr lang="en-US" altLang="en-US" sz="3200" dirty="0">
              <a:solidFill>
                <a:srgbClr val="FF3300"/>
              </a:solidFill>
              <a:latin typeface="Candara" pitchFamily="34" charset="0"/>
            </a:endParaRPr>
          </a:p>
        </p:txBody>
      </p:sp>
      <p:sp>
        <p:nvSpPr>
          <p:cNvPr id="3" name="Footer Placeholder 2"/>
          <p:cNvSpPr>
            <a:spLocks noGrp="1"/>
          </p:cNvSpPr>
          <p:nvPr>
            <p:ph type="ftr" sz="quarter" idx="3"/>
          </p:nvPr>
        </p:nvSpPr>
        <p:spPr/>
        <p:txBody>
          <a:bodyPr/>
          <a:lstStyle/>
          <a:p>
            <a:fld id="{517DF3BC-D4BD-4739-8A43-0FAB0397C100}" type="slidenum">
              <a:rPr lang="en-US" smtClean="0"/>
              <a:t>38</a:t>
            </a:fld>
            <a:endParaRPr lang="en-US" dirty="0"/>
          </a:p>
        </p:txBody>
      </p:sp>
      <p:sp>
        <p:nvSpPr>
          <p:cNvPr id="4"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extLst>
      <p:ext uri="{BB962C8B-B14F-4D97-AF65-F5344CB8AC3E}">
        <p14:creationId xmlns:p14="http://schemas.microsoft.com/office/powerpoint/2010/main" val="64259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pic>
        <p:nvPicPr>
          <p:cNvPr id="337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88" y="1316039"/>
            <a:ext cx="7194960"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5"/>
          <p:cNvSpPr>
            <a:spLocks noChangeArrowheads="1"/>
          </p:cNvSpPr>
          <p:nvPr/>
        </p:nvSpPr>
        <p:spPr bwMode="auto">
          <a:xfrm>
            <a:off x="381000" y="915988"/>
            <a:ext cx="3560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1pPr>
            <a:lvl2pPr marL="1905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9pPr>
          </a:lstStyle>
          <a:p>
            <a:pPr lvl="1">
              <a:spcBef>
                <a:spcPct val="40000"/>
              </a:spcBef>
              <a:buClr>
                <a:schemeClr val="accent2"/>
              </a:buClr>
              <a:buFont typeface="Wingdings" pitchFamily="2" charset="2"/>
              <a:buChar char="§"/>
            </a:pPr>
            <a:r>
              <a:rPr lang="en-US" altLang="en-US" sz="2400" b="1" dirty="0">
                <a:latin typeface="Candara" pitchFamily="34" charset="0"/>
              </a:rPr>
              <a:t>Internet Policies (</a:t>
            </a:r>
            <a:r>
              <a:rPr lang="en-US" altLang="en-US" sz="2400" b="1" dirty="0" smtClean="0">
                <a:latin typeface="Candara" pitchFamily="34" charset="0"/>
              </a:rPr>
              <a:t>cont.):</a:t>
            </a:r>
            <a:endParaRPr lang="en-US" altLang="en-US" sz="2400" b="1" dirty="0">
              <a:latin typeface="Candara" pitchFamily="34" charset="0"/>
            </a:endParaRPr>
          </a:p>
        </p:txBody>
      </p:sp>
      <p:sp>
        <p:nvSpPr>
          <p:cNvPr id="33797"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Policies </a:t>
            </a:r>
            <a:r>
              <a:rPr lang="en-US" altLang="en-US" sz="3200" b="1" dirty="0" smtClean="0">
                <a:solidFill>
                  <a:srgbClr val="FF3300"/>
                </a:solidFill>
                <a:latin typeface="Candara" pitchFamily="34" charset="0"/>
              </a:rPr>
              <a:t>(10/13)</a:t>
            </a:r>
            <a:endParaRPr lang="en-US" altLang="en-US" sz="3200" dirty="0">
              <a:solidFill>
                <a:srgbClr val="FF3300"/>
              </a:solidFill>
              <a:latin typeface="Candara" pitchFamily="34" charset="0"/>
            </a:endParaRPr>
          </a:p>
        </p:txBody>
      </p:sp>
      <p:sp>
        <p:nvSpPr>
          <p:cNvPr id="3" name="Footer Placeholder 2"/>
          <p:cNvSpPr>
            <a:spLocks noGrp="1"/>
          </p:cNvSpPr>
          <p:nvPr>
            <p:ph type="ftr" sz="quarter" idx="3"/>
          </p:nvPr>
        </p:nvSpPr>
        <p:spPr/>
        <p:txBody>
          <a:bodyPr/>
          <a:lstStyle/>
          <a:p>
            <a:fld id="{03704E5D-3E7C-412B-95AE-D64F396E243D}" type="slidenum">
              <a:rPr lang="en-US" smtClean="0"/>
              <a:t>39</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8127692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Why</a:t>
            </a:r>
            <a:r>
              <a:rPr lang="en-US" sz="4000" b="1" dirty="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Security</a:t>
            </a:r>
            <a:r>
              <a:rPr lang="en-US" sz="4000" b="1" dirty="0" smtClean="0">
                <a:solidFill>
                  <a:schemeClr val="accent3">
                    <a:lumMod val="65000"/>
                  </a:schemeClr>
                </a:solidFill>
                <a:latin typeface="Candara"/>
                <a:ea typeface="ＭＳ Ｐゴシック" charset="0"/>
                <a:cs typeface="Candara"/>
              </a:rPr>
              <a:t>? (2/3)</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6148"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6149" name="Content Placeholder 9"/>
          <p:cNvSpPr>
            <a:spLocks noGrp="1"/>
          </p:cNvSpPr>
          <p:nvPr>
            <p:ph sz="half" idx="1"/>
          </p:nvPr>
        </p:nvSpPr>
        <p:spPr>
          <a:xfrm>
            <a:off x="439738" y="1147763"/>
            <a:ext cx="8213725" cy="5105400"/>
          </a:xfrm>
        </p:spPr>
        <p:txBody>
          <a:bodyPr>
            <a:normAutofit lnSpcReduction="10000"/>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smtClean="0">
                <a:latin typeface="Candara" pitchFamily="34" charset="0"/>
                <a:ea typeface="ＭＳ Ｐゴシック" pitchFamily="34" charset="-128"/>
              </a:rPr>
              <a:t>Why a customer choose an IT Outsourcing Company? What they need from us?</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b="1"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smtClean="0">
                <a:solidFill>
                  <a:srgbClr val="FF0000"/>
                </a:solidFill>
                <a:latin typeface="Candara" pitchFamily="34" charset="0"/>
                <a:ea typeface="ＭＳ Ｐゴシック" pitchFamily="34" charset="-128"/>
              </a:rPr>
              <a:t>Scenario 2:</a:t>
            </a:r>
            <a:r>
              <a:rPr lang="en-US" altLang="en-US" sz="2400" i="1" dirty="0" smtClean="0">
                <a:latin typeface="Candara" pitchFamily="34" charset="0"/>
                <a:ea typeface="ＭＳ Ｐゴシック" pitchFamily="34" charset="-128"/>
              </a:rPr>
              <a:t>  Management discussion of customer:</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smtClean="0">
                <a:latin typeface="Candara" pitchFamily="34" charset="0"/>
                <a:ea typeface="ＭＳ Ｐゴシック" pitchFamily="34" charset="-128"/>
              </a:rPr>
              <a:t>Boss:</a:t>
            </a:r>
            <a:r>
              <a:rPr lang="en-US" altLang="en-US" sz="2400" i="1" dirty="0" smtClean="0">
                <a:latin typeface="Candara" pitchFamily="34" charset="0"/>
                <a:ea typeface="ＭＳ Ｐゴシック" pitchFamily="34" charset="-128"/>
              </a:rPr>
              <a:t>  How about our current ITO Company vendor?</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a:latin typeface="Candara" pitchFamily="34" charset="0"/>
                <a:ea typeface="ＭＳ Ｐゴシック" pitchFamily="34" charset="-128"/>
              </a:rPr>
              <a:t>Staff:</a:t>
            </a:r>
            <a:r>
              <a:rPr lang="en-US" altLang="en-US" sz="2400" i="1" dirty="0">
                <a:latin typeface="Candara" pitchFamily="34" charset="0"/>
                <a:ea typeface="ＭＳ Ｐゴシック" pitchFamily="34" charset="-128"/>
              </a:rPr>
              <a:t>  A</a:t>
            </a:r>
            <a:r>
              <a:rPr lang="en-US" altLang="en-US" sz="2400" i="1" dirty="0" smtClean="0">
                <a:latin typeface="Candara" pitchFamily="34" charset="0"/>
                <a:ea typeface="ＭＳ Ｐゴシック" pitchFamily="34" charset="-128"/>
              </a:rPr>
              <a:t>ll good, quality and </a:t>
            </a:r>
            <a:r>
              <a:rPr lang="en-US" altLang="en-US" sz="2400" i="1" dirty="0" smtClean="0">
                <a:solidFill>
                  <a:srgbClr val="FF0000"/>
                </a:solidFill>
                <a:latin typeface="Candara" pitchFamily="34" charset="0"/>
                <a:ea typeface="ＭＳ Ｐゴシック" pitchFamily="34" charset="-128"/>
              </a:rPr>
              <a:t>100% information security ensure</a:t>
            </a:r>
            <a:r>
              <a:rPr lang="en-US" altLang="en-US" sz="2400" i="1" dirty="0" smtClean="0">
                <a:latin typeface="Candara" pitchFamily="34" charset="0"/>
                <a:ea typeface="ＭＳ Ｐゴシック" pitchFamily="34" charset="-128"/>
              </a:rPr>
              <a:t>.</a:t>
            </a:r>
          </a:p>
          <a:p>
            <a:pPr>
              <a:spcBef>
                <a:spcPct val="40000"/>
              </a:spcBef>
              <a:buClr>
                <a:schemeClr val="accent2"/>
              </a:buClr>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i="1" u="sng" dirty="0" smtClean="0">
                <a:latin typeface="Candara" pitchFamily="34" charset="0"/>
                <a:ea typeface="ＭＳ Ｐゴシック" pitchFamily="34" charset="-128"/>
              </a:rPr>
              <a:t>Boss:</a:t>
            </a:r>
            <a:r>
              <a:rPr lang="en-US" altLang="en-US" sz="2400" i="1" dirty="0" smtClean="0">
                <a:latin typeface="Candara" pitchFamily="34" charset="0"/>
                <a:ea typeface="ＭＳ Ｐゴシック" pitchFamily="34" charset="-128"/>
              </a:rPr>
              <a:t>  Sound good. </a:t>
            </a:r>
            <a:r>
              <a:rPr lang="en-US" altLang="en-US" sz="2400" i="1" dirty="0" smtClean="0">
                <a:solidFill>
                  <a:srgbClr val="FF0000"/>
                </a:solidFill>
                <a:latin typeface="Candara" pitchFamily="34" charset="0"/>
                <a:ea typeface="ＭＳ Ｐゴシック" pitchFamily="34" charset="-128"/>
              </a:rPr>
              <a:t>Going more with them</a:t>
            </a:r>
            <a:r>
              <a:rPr lang="en-US" altLang="en-US" sz="2400" i="1" dirty="0" smtClean="0">
                <a:latin typeface="Candara" pitchFamily="34" charset="0"/>
                <a:ea typeface="ＭＳ Ｐゴシック" pitchFamily="34" charset="-128"/>
              </a:rPr>
              <a:t>, even let them join our server room/production. I can’t wait for our new product.</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i="1"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latin typeface="Candara" pitchFamily="34" charset="0"/>
                <a:ea typeface="ＭＳ Ｐゴシック" pitchFamily="34" charset="-128"/>
              </a:rPr>
              <a:t>-</a:t>
            </a:r>
            <a:r>
              <a:rPr lang="en-US" altLang="en-US" sz="2400" b="1" dirty="0" smtClean="0">
                <a:latin typeface="Candara" pitchFamily="34" charset="0"/>
                <a:ea typeface="ＭＳ Ｐゴシック" pitchFamily="34" charset="-128"/>
              </a:rPr>
              <a:t>&gt; More information security, more trust from customer, more business opportunity we get. </a:t>
            </a: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p:txBody>
      </p:sp>
      <p:sp>
        <p:nvSpPr>
          <p:cNvPr id="4" name="Footer Placeholder 3"/>
          <p:cNvSpPr>
            <a:spLocks noGrp="1"/>
          </p:cNvSpPr>
          <p:nvPr>
            <p:ph type="ftr" sz="quarter" idx="3"/>
          </p:nvPr>
        </p:nvSpPr>
        <p:spPr/>
        <p:txBody>
          <a:bodyPr/>
          <a:lstStyle/>
          <a:p>
            <a:fld id="{A601AB62-7D47-47BA-8862-2543F6D7C045}" type="slidenum">
              <a:rPr lang="en-US" smtClean="0"/>
              <a:t>4</a:t>
            </a:fld>
            <a:endParaRPr lang="en-US" dirty="0"/>
          </a:p>
        </p:txBody>
      </p:sp>
      <p:sp>
        <p:nvSpPr>
          <p:cNvPr id="6" name="Slide Number Placeholder 5"/>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ISMS-WRK-037</a:t>
            </a:r>
            <a:endParaRPr lang="en-US" dirty="0"/>
          </a:p>
        </p:txBody>
      </p:sp>
    </p:spTree>
    <p:custDataLst>
      <p:tags r:id="rId1"/>
    </p:custDataLst>
    <p:extLst>
      <p:ext uri="{BB962C8B-B14F-4D97-AF65-F5344CB8AC3E}">
        <p14:creationId xmlns:p14="http://schemas.microsoft.com/office/powerpoint/2010/main" val="428577539"/>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pic>
        <p:nvPicPr>
          <p:cNvPr id="348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1511300"/>
            <a:ext cx="8002588"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9"/>
          <p:cNvSpPr txBox="1">
            <a:spLocks/>
          </p:cNvSpPr>
          <p:nvPr/>
        </p:nvSpPr>
        <p:spPr bwMode="gray">
          <a:xfrm>
            <a:off x="439738" y="4611688"/>
            <a:ext cx="8488362" cy="1497012"/>
          </a:xfrm>
          <a:prstGeom prst="rect">
            <a:avLst/>
          </a:prstGeom>
          <a:noFill/>
          <a:ln w="9525">
            <a:noFill/>
            <a:miter lim="800000"/>
            <a:headEnd/>
            <a:tailEnd/>
          </a:ln>
        </p:spPr>
        <p:txBody>
          <a:bodyPr lIns="0" rIns="0"/>
          <a:lstStyle/>
          <a:p>
            <a:pPr marL="190500" lvl="1" indent="-190500" eaLnBrk="0" hangingPunct="0">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latin typeface="Candara" pitchFamily="34" charset="0"/>
              </a:rPr>
              <a:t>	S3 allows the reasonable use the Internet for personal use if certain guidelines are adhered to:</a:t>
            </a: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latin typeface="Candara" pitchFamily="34" charset="0"/>
              </a:rPr>
              <a:t>Personal use of the Internet should not interfere with work</a:t>
            </a:r>
          </a:p>
          <a:p>
            <a:pPr marL="647700" lvl="1" indent="-190500" eaLnBrk="0" hangingPunct="0">
              <a:spcBef>
                <a:spcPct val="40000"/>
              </a:spcBef>
              <a:buClr>
                <a:schemeClr val="accent2"/>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latin typeface="Candara" pitchFamily="34" charset="0"/>
              </a:rPr>
              <a:t> Personal Internet use must also adhere to the guidelines in this policy</a:t>
            </a:r>
          </a:p>
        </p:txBody>
      </p:sp>
      <p:sp>
        <p:nvSpPr>
          <p:cNvPr id="34821" name="Rectangle 7"/>
          <p:cNvSpPr>
            <a:spLocks noChangeArrowheads="1"/>
          </p:cNvSpPr>
          <p:nvPr/>
        </p:nvSpPr>
        <p:spPr bwMode="auto">
          <a:xfrm>
            <a:off x="381000" y="915988"/>
            <a:ext cx="34836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1pPr>
            <a:lvl2pPr marL="190500" indent="-1905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Arial" charset="0"/>
                <a:ea typeface="ＭＳ Ｐゴシック" pitchFamily="34" charset="-128"/>
              </a:defRPr>
            </a:lvl9pPr>
          </a:lstStyle>
          <a:p>
            <a:pPr lvl="1">
              <a:spcBef>
                <a:spcPct val="40000"/>
              </a:spcBef>
              <a:buClr>
                <a:schemeClr val="accent2"/>
              </a:buClr>
              <a:buFont typeface="Wingdings" pitchFamily="2" charset="2"/>
              <a:buChar char="§"/>
            </a:pPr>
            <a:r>
              <a:rPr lang="en-US" altLang="en-US" sz="2400" b="1" dirty="0">
                <a:latin typeface="Candara" pitchFamily="34" charset="0"/>
              </a:rPr>
              <a:t>Internet Policies (</a:t>
            </a:r>
            <a:r>
              <a:rPr lang="en-US" altLang="en-US" sz="2400" b="1" dirty="0" smtClean="0">
                <a:latin typeface="Candara" pitchFamily="34" charset="0"/>
              </a:rPr>
              <a:t>cont.)</a:t>
            </a:r>
            <a:endParaRPr lang="en-US" altLang="en-US" sz="2400" b="1" dirty="0">
              <a:latin typeface="Candara" pitchFamily="34" charset="0"/>
            </a:endParaRPr>
          </a:p>
        </p:txBody>
      </p:sp>
      <p:sp>
        <p:nvSpPr>
          <p:cNvPr id="34822"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11/13)</a:t>
            </a:r>
            <a:endParaRPr lang="en-US" altLang="en-US" sz="3200" dirty="0">
              <a:solidFill>
                <a:srgbClr val="FF3300"/>
              </a:solidFill>
              <a:latin typeface="Candara" pitchFamily="34" charset="0"/>
            </a:endParaRPr>
          </a:p>
        </p:txBody>
      </p:sp>
      <p:sp>
        <p:nvSpPr>
          <p:cNvPr id="3" name="Footer Placeholder 2"/>
          <p:cNvSpPr>
            <a:spLocks noGrp="1"/>
          </p:cNvSpPr>
          <p:nvPr>
            <p:ph type="ftr" sz="quarter" idx="3"/>
          </p:nvPr>
        </p:nvSpPr>
        <p:spPr/>
        <p:txBody>
          <a:bodyPr/>
          <a:lstStyle/>
          <a:p>
            <a:fld id="{7572AC27-ED16-411F-99E6-4B48DB04E26E}" type="slidenum">
              <a:rPr lang="en-US" smtClean="0"/>
              <a:t>40</a:t>
            </a:fld>
            <a:endParaRPr lang="en-US" dirty="0"/>
          </a:p>
        </p:txBody>
      </p:sp>
      <p:sp>
        <p:nvSpPr>
          <p:cNvPr id="8"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48863659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9275" y="954088"/>
            <a:ext cx="8229600" cy="4450449"/>
          </a:xfrm>
          <a:prstGeom prst="rect">
            <a:avLst/>
          </a:prstGeom>
        </p:spPr>
        <p:txBody>
          <a:bodyPr>
            <a:spAutoFit/>
          </a:bodyPr>
          <a:lstStyle/>
          <a:p>
            <a:pPr marL="342900" lvl="2" indent="-342900">
              <a:buFont typeface="Wingdings" pitchFamily="2" charset="2"/>
              <a:buChar char="§"/>
              <a:defRPr/>
            </a:pPr>
            <a:r>
              <a:rPr lang="en-US" sz="2400" b="1" dirty="0">
                <a:latin typeface="Candara" pitchFamily="34" charset="0"/>
              </a:rPr>
              <a:t>Passwords</a:t>
            </a:r>
          </a:p>
          <a:p>
            <a:pPr marL="457200" lvl="3">
              <a:defRPr/>
            </a:pPr>
            <a:r>
              <a:rPr lang="en-US" dirty="0">
                <a:latin typeface="Candara" pitchFamily="34" charset="0"/>
              </a:rPr>
              <a:t>Employees must ensure that the passwords:</a:t>
            </a:r>
          </a:p>
          <a:p>
            <a:pPr marL="457200" lvl="3">
              <a:defRPr/>
            </a:pPr>
            <a:endParaRPr lang="en-US" dirty="0">
              <a:latin typeface="Candara" pitchFamily="34" charset="0"/>
            </a:endParaRPr>
          </a:p>
          <a:p>
            <a:pPr marL="800100" lvl="3" indent="-342900">
              <a:buFont typeface="Wingdings" pitchFamily="2" charset="2"/>
              <a:buChar char="ü"/>
              <a:defRPr/>
            </a:pPr>
            <a:r>
              <a:rPr lang="en-US" dirty="0">
                <a:latin typeface="Candara" pitchFamily="34" charset="0"/>
              </a:rPr>
              <a:t>be distributed on a need-to-know basis</a:t>
            </a:r>
            <a:endParaRPr lang="vi-VN" dirty="0">
              <a:latin typeface="Candara" pitchFamily="34" charset="0"/>
            </a:endParaRPr>
          </a:p>
          <a:p>
            <a:pPr marL="800100" lvl="3" indent="-342900">
              <a:buFont typeface="Wingdings" pitchFamily="2" charset="2"/>
              <a:buChar char="ü"/>
              <a:defRPr/>
            </a:pPr>
            <a:r>
              <a:rPr lang="en-US" dirty="0">
                <a:latin typeface="Candara" pitchFamily="34" charset="0"/>
              </a:rPr>
              <a:t>be created by random characters in nature</a:t>
            </a:r>
            <a:endParaRPr lang="vi-VN" dirty="0">
              <a:latin typeface="Candara" pitchFamily="34" charset="0"/>
            </a:endParaRPr>
          </a:p>
          <a:p>
            <a:pPr marL="800100" lvl="3" indent="-342900">
              <a:buFont typeface="Wingdings" pitchFamily="2" charset="2"/>
              <a:buChar char="ü"/>
              <a:defRPr/>
            </a:pPr>
            <a:r>
              <a:rPr lang="en-US" dirty="0">
                <a:latin typeface="Candara" pitchFamily="34" charset="0"/>
              </a:rPr>
              <a:t>do not reflect proper names and dictionary text</a:t>
            </a:r>
            <a:endParaRPr lang="vi-VN" dirty="0">
              <a:latin typeface="Candara" pitchFamily="34" charset="0"/>
            </a:endParaRPr>
          </a:p>
          <a:p>
            <a:pPr marL="800100" lvl="3" indent="-342900">
              <a:buFont typeface="Wingdings" pitchFamily="2" charset="2"/>
              <a:buChar char="ü"/>
              <a:defRPr/>
            </a:pPr>
            <a:r>
              <a:rPr lang="en-US" dirty="0">
                <a:latin typeface="Candara" pitchFamily="34" charset="0"/>
              </a:rPr>
              <a:t>must be a combination of </a:t>
            </a:r>
            <a:r>
              <a:rPr lang="en-US" dirty="0" smtClean="0">
                <a:latin typeface="Candara" pitchFamily="34" charset="0"/>
              </a:rPr>
              <a:t>special, alpha </a:t>
            </a:r>
            <a:r>
              <a:rPr lang="en-US" dirty="0">
                <a:latin typeface="Candara" pitchFamily="34" charset="0"/>
              </a:rPr>
              <a:t>and numeric characters </a:t>
            </a:r>
            <a:endParaRPr lang="vi-VN" dirty="0">
              <a:latin typeface="Candara" pitchFamily="34" charset="0"/>
            </a:endParaRPr>
          </a:p>
          <a:p>
            <a:pPr marL="800100" lvl="3" indent="-342900">
              <a:buFont typeface="Wingdings" pitchFamily="2" charset="2"/>
              <a:buChar char="ü"/>
              <a:defRPr/>
            </a:pPr>
            <a:r>
              <a:rPr lang="en-US" dirty="0">
                <a:latin typeface="Candara" pitchFamily="34" charset="0"/>
              </a:rPr>
              <a:t>contain no less than </a:t>
            </a:r>
            <a:r>
              <a:rPr lang="en-US" dirty="0" smtClean="0">
                <a:latin typeface="Candara" pitchFamily="34" charset="0"/>
              </a:rPr>
              <a:t>nine characters </a:t>
            </a:r>
            <a:r>
              <a:rPr lang="en-US" dirty="0">
                <a:latin typeface="Candara" pitchFamily="34" charset="0"/>
              </a:rPr>
              <a:t>in length</a:t>
            </a:r>
            <a:endParaRPr lang="vi-VN" dirty="0">
              <a:latin typeface="Candara" pitchFamily="34" charset="0"/>
            </a:endParaRPr>
          </a:p>
          <a:p>
            <a:pPr marL="800100" lvl="3" indent="-342900">
              <a:buFont typeface="Wingdings" pitchFamily="2" charset="2"/>
              <a:buChar char="ü"/>
              <a:defRPr/>
            </a:pPr>
            <a:r>
              <a:rPr lang="en-US" dirty="0">
                <a:latin typeface="Candara" pitchFamily="34" charset="0"/>
              </a:rPr>
              <a:t>be changed at least every 30 days</a:t>
            </a:r>
            <a:endParaRPr lang="vi-VN" dirty="0">
              <a:latin typeface="Candara" pitchFamily="34" charset="0"/>
            </a:endParaRPr>
          </a:p>
          <a:p>
            <a:pPr marL="800100" lvl="3" indent="-342900">
              <a:buFont typeface="Wingdings" pitchFamily="2" charset="2"/>
              <a:buChar char="ü"/>
              <a:defRPr/>
            </a:pPr>
            <a:r>
              <a:rPr lang="en-US" dirty="0">
                <a:latin typeface="Candara" pitchFamily="34" charset="0"/>
              </a:rPr>
              <a:t>not to be used in any automatic log-on processes </a:t>
            </a:r>
          </a:p>
          <a:p>
            <a:pPr marL="800100" lvl="3" indent="-342900" eaLnBrk="0" hangingPunct="0">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latin typeface="Candara" pitchFamily="34" charset="0"/>
              </a:rPr>
              <a:t>Keep the passwords confidential </a:t>
            </a:r>
          </a:p>
          <a:p>
            <a:pPr marL="800100" lvl="3" indent="-342900" eaLnBrk="0" hangingPunct="0">
              <a:buClr>
                <a:schemeClr val="accent2"/>
              </a:buClr>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latin typeface="Candara" pitchFamily="34" charset="0"/>
              </a:rPr>
              <a:t>Not write the password down to any media that may be accessed by others</a:t>
            </a:r>
          </a:p>
          <a:p>
            <a:pPr marL="457200" lvl="3">
              <a:defRPr/>
            </a:pPr>
            <a:endParaRPr lang="vi-VN" dirty="0">
              <a:latin typeface="Candara" pitchFamily="34" charset="0"/>
            </a:endParaRPr>
          </a:p>
          <a:p>
            <a:pPr lvl="1">
              <a:spcBef>
                <a:spcPct val="40000"/>
              </a:spcBef>
              <a:buClr>
                <a:schemeClr val="accent2"/>
              </a:buClr>
              <a:defRPr/>
            </a:pPr>
            <a:endParaRPr lang="vi-VN" dirty="0"/>
          </a:p>
        </p:txBody>
      </p:sp>
      <p:sp>
        <p:nvSpPr>
          <p:cNvPr id="35843"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a:solidFill>
                  <a:srgbClr val="FF3300"/>
                </a:solidFill>
                <a:latin typeface="Candara" pitchFamily="34" charset="0"/>
              </a:rPr>
              <a:t>IT Regulations (</a:t>
            </a:r>
            <a:r>
              <a:rPr lang="en-US" altLang="en-US" sz="3200" b="1" dirty="0" smtClean="0">
                <a:solidFill>
                  <a:srgbClr val="FF3300"/>
                </a:solidFill>
                <a:latin typeface="Candara" pitchFamily="34" charset="0"/>
              </a:rPr>
              <a:t>12/13)</a:t>
            </a:r>
            <a:endParaRPr lang="en-US" altLang="en-US" sz="3200" dirty="0">
              <a:solidFill>
                <a:srgbClr val="FF3300"/>
              </a:solidFill>
              <a:latin typeface="Candara" pitchFamily="34" charset="0"/>
            </a:endParaRPr>
          </a:p>
        </p:txBody>
      </p:sp>
      <p:sp>
        <p:nvSpPr>
          <p:cNvPr id="5" name="Footer Placeholder 4"/>
          <p:cNvSpPr>
            <a:spLocks noGrp="1"/>
          </p:cNvSpPr>
          <p:nvPr>
            <p:ph type="ftr" sz="quarter" idx="3"/>
          </p:nvPr>
        </p:nvSpPr>
        <p:spPr/>
        <p:txBody>
          <a:bodyPr/>
          <a:lstStyle/>
          <a:p>
            <a:fld id="{3C09379C-1E8F-438E-A8BA-AF648FD69B4B}" type="slidenum">
              <a:rPr lang="en-US" smtClean="0"/>
              <a:t>41</a:t>
            </a:fld>
            <a:endParaRPr lang="en-US" dirty="0"/>
          </a:p>
        </p:txBody>
      </p:sp>
      <p:sp>
        <p:nvSpPr>
          <p:cNvPr id="4"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extLst>
      <p:ext uri="{BB962C8B-B14F-4D97-AF65-F5344CB8AC3E}">
        <p14:creationId xmlns:p14="http://schemas.microsoft.com/office/powerpoint/2010/main" val="324029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55650"/>
            <a:ext cx="8504238" cy="646113"/>
          </a:xfrm>
          <a:prstGeom prst="rect">
            <a:avLst/>
          </a:prstGeom>
        </p:spPr>
        <p:txBody>
          <a:bodyPr>
            <a:spAutoFit/>
          </a:bodyPr>
          <a:lstStyle/>
          <a:p>
            <a:pPr marL="457200" lvl="3">
              <a:defRPr/>
            </a:pPr>
            <a:endParaRPr lang="en-US" sz="1800" b="1" dirty="0">
              <a:latin typeface="Candara" pitchFamily="34" charset="0"/>
            </a:endParaRPr>
          </a:p>
          <a:p>
            <a:pPr marL="800100" lvl="3" indent="-342900">
              <a:buFont typeface="Wingdings" pitchFamily="2" charset="2"/>
              <a:buChar char="ü"/>
              <a:defRPr/>
            </a:pPr>
            <a:endParaRPr lang="vi-VN" sz="1800" b="1" dirty="0">
              <a:latin typeface="Candara" pitchFamily="34" charset="0"/>
            </a:endParaRPr>
          </a:p>
        </p:txBody>
      </p:sp>
      <p:sp>
        <p:nvSpPr>
          <p:cNvPr id="2" name="Rectangle 1"/>
          <p:cNvSpPr/>
          <p:nvPr/>
        </p:nvSpPr>
        <p:spPr>
          <a:xfrm>
            <a:off x="365125" y="755650"/>
            <a:ext cx="8413750" cy="5109091"/>
          </a:xfrm>
          <a:prstGeom prst="rect">
            <a:avLst/>
          </a:prstGeom>
        </p:spPr>
        <p:txBody>
          <a:bodyPr>
            <a:spAutoFit/>
          </a:bodyPr>
          <a:lstStyle/>
          <a:p>
            <a:pPr marL="342900" lvl="2" indent="-342900">
              <a:buFont typeface="Wingdings" pitchFamily="2" charset="2"/>
              <a:buChar char="§"/>
              <a:defRPr/>
            </a:pPr>
            <a:r>
              <a:rPr lang="en-US" sz="2800" b="1" dirty="0">
                <a:latin typeface="Candara" pitchFamily="34" charset="0"/>
              </a:rPr>
              <a:t>Network, servers and Computer security</a:t>
            </a:r>
          </a:p>
          <a:p>
            <a:pPr marL="457200" lvl="3">
              <a:defRPr/>
            </a:pPr>
            <a:r>
              <a:rPr lang="en-US" sz="2000" dirty="0">
                <a:latin typeface="Candara" pitchFamily="34" charset="0"/>
              </a:rPr>
              <a:t>The following rules must be followed</a:t>
            </a:r>
            <a:endParaRPr lang="vi-VN" sz="2000" dirty="0">
              <a:latin typeface="Candara" pitchFamily="34" charset="0"/>
            </a:endParaRPr>
          </a:p>
          <a:p>
            <a:pPr marL="457200" lvl="3">
              <a:defRPr/>
            </a:pPr>
            <a:endParaRPr lang="en-US" sz="2000" dirty="0">
              <a:latin typeface="Candara" pitchFamily="34" charset="0"/>
            </a:endParaRPr>
          </a:p>
          <a:p>
            <a:pPr marL="800100" lvl="3" indent="-342900">
              <a:buFont typeface="Wingdings" pitchFamily="2" charset="2"/>
              <a:buChar char="ü"/>
              <a:defRPr/>
            </a:pPr>
            <a:r>
              <a:rPr lang="en-US" sz="2000" dirty="0">
                <a:latin typeface="Candara" pitchFamily="34" charset="0"/>
              </a:rPr>
              <a:t>Always ensure that the workstation has been set to have screen-saver with password lock on, or auto-log off mechanism, that will be activated after a pre-determined time of inactivity.</a:t>
            </a:r>
            <a:endParaRPr lang="vi-VN" sz="2000" dirty="0">
              <a:latin typeface="Candara" pitchFamily="34" charset="0"/>
            </a:endParaRPr>
          </a:p>
          <a:p>
            <a:pPr marL="800100" lvl="3" indent="-342900">
              <a:buFont typeface="Wingdings" pitchFamily="2" charset="2"/>
              <a:buChar char="ü"/>
              <a:defRPr/>
            </a:pPr>
            <a:r>
              <a:rPr lang="en-US" sz="2000" dirty="0">
                <a:latin typeface="Candara" pitchFamily="34" charset="0"/>
              </a:rPr>
              <a:t>Always ensure that antivirus software has been installed and enabled. Employee must update the virus list regularly follow the notices from System group.</a:t>
            </a:r>
          </a:p>
          <a:p>
            <a:pPr marL="800100" lvl="3" indent="-342900">
              <a:buFont typeface="Wingdings" pitchFamily="2" charset="2"/>
              <a:buChar char="ü"/>
              <a:defRPr/>
            </a:pPr>
            <a:r>
              <a:rPr lang="en-US" sz="2000" dirty="0">
                <a:latin typeface="Candara" pitchFamily="34" charset="0"/>
              </a:rPr>
              <a:t>Inform system right away when there is virus detected or suspected by some ways in the machines.</a:t>
            </a:r>
            <a:endParaRPr lang="vi-VN" sz="2000" dirty="0">
              <a:latin typeface="Candara" pitchFamily="34" charset="0"/>
            </a:endParaRPr>
          </a:p>
          <a:p>
            <a:pPr marL="800100" lvl="3" indent="-342900">
              <a:buFont typeface="Wingdings" pitchFamily="2" charset="2"/>
              <a:buChar char="ü"/>
              <a:defRPr/>
            </a:pPr>
            <a:r>
              <a:rPr lang="en-US" sz="2000" dirty="0">
                <a:latin typeface="Candara" pitchFamily="34" charset="0"/>
              </a:rPr>
              <a:t>Must not access data other than his/her own without authorization </a:t>
            </a:r>
            <a:endParaRPr lang="vi-VN" sz="2000" dirty="0">
              <a:latin typeface="Candara" pitchFamily="34" charset="0"/>
            </a:endParaRPr>
          </a:p>
          <a:p>
            <a:pPr marL="800100" lvl="3" indent="-342900">
              <a:buFont typeface="Wingdings" pitchFamily="2" charset="2"/>
              <a:buChar char="ü"/>
              <a:defRPr/>
            </a:pPr>
            <a:r>
              <a:rPr lang="en-US" sz="2000" dirty="0">
                <a:latin typeface="Candara" pitchFamily="34" charset="0"/>
              </a:rPr>
              <a:t>Must not use any communication test equipment and/or software for controlling and/or monitoring the network system without authorization from the managers</a:t>
            </a:r>
          </a:p>
          <a:p>
            <a:pPr marL="457200" lvl="3">
              <a:defRPr/>
            </a:pPr>
            <a:endParaRPr lang="en-US" sz="2000" dirty="0">
              <a:latin typeface="Candara" pitchFamily="34" charset="0"/>
            </a:endParaRPr>
          </a:p>
        </p:txBody>
      </p:sp>
      <p:sp>
        <p:nvSpPr>
          <p:cNvPr id="36868" name="TextBox 1"/>
          <p:cNvSpPr txBox="1">
            <a:spLocks noChangeArrowheads="1"/>
          </p:cNvSpPr>
          <p:nvPr/>
        </p:nvSpPr>
        <p:spPr bwMode="auto">
          <a:xfrm>
            <a:off x="261938" y="47625"/>
            <a:ext cx="866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3200" b="1" dirty="0" smtClean="0">
                <a:solidFill>
                  <a:srgbClr val="FF3300"/>
                </a:solidFill>
                <a:latin typeface="Candara" pitchFamily="34" charset="0"/>
              </a:rPr>
              <a:t>IT </a:t>
            </a:r>
            <a:r>
              <a:rPr lang="en-US" altLang="en-US" sz="3200" b="1" dirty="0">
                <a:solidFill>
                  <a:srgbClr val="FF3300"/>
                </a:solidFill>
                <a:latin typeface="Candara" pitchFamily="34" charset="0"/>
              </a:rPr>
              <a:t>Regulations (</a:t>
            </a:r>
            <a:r>
              <a:rPr lang="en-US" altLang="en-US" sz="3200" b="1" dirty="0" smtClean="0">
                <a:solidFill>
                  <a:srgbClr val="FF3300"/>
                </a:solidFill>
                <a:latin typeface="Candara" pitchFamily="34" charset="0"/>
              </a:rPr>
              <a:t>13/13)</a:t>
            </a:r>
            <a:endParaRPr lang="en-US" altLang="en-US" sz="3200" dirty="0">
              <a:solidFill>
                <a:srgbClr val="FF3300"/>
              </a:solidFill>
              <a:latin typeface="Candara" pitchFamily="34" charset="0"/>
            </a:endParaRPr>
          </a:p>
        </p:txBody>
      </p:sp>
      <p:sp>
        <p:nvSpPr>
          <p:cNvPr id="6" name="Footer Placeholder 5"/>
          <p:cNvSpPr>
            <a:spLocks noGrp="1"/>
          </p:cNvSpPr>
          <p:nvPr>
            <p:ph type="ftr" sz="quarter" idx="3"/>
          </p:nvPr>
        </p:nvSpPr>
        <p:spPr/>
        <p:txBody>
          <a:bodyPr/>
          <a:lstStyle/>
          <a:p>
            <a:fld id="{AC5B3451-E0A2-407E-8964-A85FEF2D8D39}" type="slidenum">
              <a:rPr lang="en-US" smtClean="0"/>
              <a:t>42</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4" name="Rectangle 3"/>
          <p:cNvSpPr/>
          <p:nvPr/>
        </p:nvSpPr>
        <p:spPr>
          <a:xfrm>
            <a:off x="738188" y="5847253"/>
            <a:ext cx="5410200" cy="369332"/>
          </a:xfrm>
          <a:prstGeom prst="rect">
            <a:avLst/>
          </a:prstGeom>
        </p:spPr>
        <p:txBody>
          <a:bodyPr wrap="square">
            <a:spAutoFit/>
          </a:bodyPr>
          <a:lstStyle/>
          <a:p>
            <a:r>
              <a:rPr lang="en-US" b="1" dirty="0">
                <a:solidFill>
                  <a:srgbClr val="00AE42"/>
                </a:solidFill>
                <a:latin typeface="arial" panose="020B0604020202020204" pitchFamily="34" charset="0"/>
                <a:hlinkClick r:id="rId2"/>
              </a:rPr>
              <a:t>IT-STD-085-Network Control Standards.pdf</a:t>
            </a:r>
            <a:endParaRPr lang="en-US" b="1" i="0" dirty="0">
              <a:solidFill>
                <a:srgbClr val="526A53"/>
              </a:solidFill>
              <a:effectLst/>
              <a:latin typeface="arial" panose="020B0604020202020204" pitchFamily="34" charset="0"/>
            </a:endParaRPr>
          </a:p>
        </p:txBody>
      </p:sp>
      <p:sp>
        <p:nvSpPr>
          <p:cNvPr id="7" name="Rectangle 6"/>
          <p:cNvSpPr/>
          <p:nvPr/>
        </p:nvSpPr>
        <p:spPr>
          <a:xfrm>
            <a:off x="4154060" y="5477921"/>
            <a:ext cx="5181600" cy="369332"/>
          </a:xfrm>
          <a:prstGeom prst="rect">
            <a:avLst/>
          </a:prstGeom>
        </p:spPr>
        <p:txBody>
          <a:bodyPr wrap="square">
            <a:spAutoFit/>
          </a:bodyPr>
          <a:lstStyle/>
          <a:p>
            <a:r>
              <a:rPr lang="en-US" b="1" dirty="0">
                <a:solidFill>
                  <a:srgbClr val="00AE42"/>
                </a:solidFill>
                <a:latin typeface="arial" panose="020B0604020202020204" pitchFamily="34" charset="0"/>
                <a:hlinkClick r:id="rId3"/>
              </a:rPr>
              <a:t>IT-STD-043-Wireless Access Standard.pdf</a:t>
            </a:r>
            <a:endParaRPr lang="en-US" b="1" i="0" dirty="0">
              <a:solidFill>
                <a:srgbClr val="526A53"/>
              </a:solidFill>
              <a:effectLst/>
              <a:latin typeface="arial" panose="020B0604020202020204" pitchFamily="34" charset="0"/>
            </a:endParaRPr>
          </a:p>
        </p:txBody>
      </p:sp>
    </p:spTree>
    <p:extLst>
      <p:ext uri="{BB962C8B-B14F-4D97-AF65-F5344CB8AC3E}">
        <p14:creationId xmlns:p14="http://schemas.microsoft.com/office/powerpoint/2010/main" val="3471991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Software</a:t>
            </a:r>
            <a:r>
              <a:rPr lang="en-US" sz="4000" b="1" dirty="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Policies</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9940" name="Rectangle 5"/>
          <p:cNvSpPr>
            <a:spLocks noChangeArrowheads="1"/>
          </p:cNvSpPr>
          <p:nvPr/>
        </p:nvSpPr>
        <p:spPr bwMode="gray">
          <a:xfrm>
            <a:off x="1417638" y="1431925"/>
            <a:ext cx="6270625" cy="420846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2800" dirty="0">
                <a:latin typeface="Candara" pitchFamily="34" charset="0"/>
              </a:rPr>
              <a:t> Ownership of Work Product</a:t>
            </a:r>
          </a:p>
          <a:p>
            <a:pPr eaLnBrk="1" hangingPunct="1">
              <a:spcBef>
                <a:spcPct val="40000"/>
              </a:spcBef>
              <a:buClr>
                <a:schemeClr val="accent2"/>
              </a:buClr>
              <a:buFont typeface="Wingdings" pitchFamily="2" charset="2"/>
              <a:buChar char="§"/>
            </a:pPr>
            <a:r>
              <a:rPr lang="en-US" altLang="en-US" sz="2800" dirty="0">
                <a:latin typeface="Candara" pitchFamily="34" charset="0"/>
              </a:rPr>
              <a:t> Confidentiality and </a:t>
            </a:r>
            <a:r>
              <a:rPr lang="en-US" altLang="en-US" sz="2800" dirty="0" smtClean="0">
                <a:latin typeface="Candara" pitchFamily="34" charset="0"/>
              </a:rPr>
              <a:t>Warranty</a:t>
            </a:r>
          </a:p>
          <a:p>
            <a:pPr eaLnBrk="1" hangingPunct="1">
              <a:spcBef>
                <a:spcPct val="40000"/>
              </a:spcBef>
              <a:buClr>
                <a:schemeClr val="accent2"/>
              </a:buClr>
              <a:buFont typeface="Wingdings" pitchFamily="2" charset="2"/>
              <a:buChar char="§"/>
            </a:pPr>
            <a:r>
              <a:rPr lang="en-US" altLang="en-US" sz="2800" dirty="0">
                <a:latin typeface="Candara" pitchFamily="34" charset="0"/>
              </a:rPr>
              <a:t> </a:t>
            </a:r>
            <a:r>
              <a:rPr lang="en-US" altLang="en-US" sz="2800" dirty="0" smtClean="0">
                <a:latin typeface="Candara" pitchFamily="34" charset="0"/>
              </a:rPr>
              <a:t>Software Development</a:t>
            </a:r>
            <a:endParaRPr lang="en-US" altLang="en-US" sz="2800" dirty="0">
              <a:latin typeface="Candara" pitchFamily="34" charset="0"/>
            </a:endParaRPr>
          </a:p>
        </p:txBody>
      </p:sp>
      <p:sp>
        <p:nvSpPr>
          <p:cNvPr id="4" name="Footer Placeholder 3"/>
          <p:cNvSpPr>
            <a:spLocks noGrp="1"/>
          </p:cNvSpPr>
          <p:nvPr>
            <p:ph type="ftr" sz="quarter" idx="3"/>
          </p:nvPr>
        </p:nvSpPr>
        <p:spPr/>
        <p:txBody>
          <a:bodyPr/>
          <a:lstStyle/>
          <a:p>
            <a:fld id="{4B16CEB8-6250-476B-BBA9-5CB9E55541AE}" type="slidenum">
              <a:rPr lang="en-US" smtClean="0"/>
              <a:t>43</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1425260737"/>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p:cNvSpPr txBox="1">
            <a:spLocks noChangeArrowheads="1"/>
          </p:cNvSpPr>
          <p:nvPr/>
        </p:nvSpPr>
        <p:spPr bwMode="auto">
          <a:xfrm>
            <a:off x="261938" y="47625"/>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4000" b="1" dirty="0">
                <a:solidFill>
                  <a:srgbClr val="FF3300"/>
                </a:solidFill>
                <a:latin typeface="Candara" pitchFamily="34" charset="0"/>
              </a:rPr>
              <a:t>Ownership</a:t>
            </a:r>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40964"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3" name="Footer Placeholder 2"/>
          <p:cNvSpPr>
            <a:spLocks noGrp="1"/>
          </p:cNvSpPr>
          <p:nvPr>
            <p:ph type="ftr" sz="quarter" idx="3"/>
          </p:nvPr>
        </p:nvSpPr>
        <p:spPr/>
        <p:txBody>
          <a:bodyPr/>
          <a:lstStyle/>
          <a:p>
            <a:fld id="{6609CBD0-CBFE-4C6D-9944-0F0F05B3FB98}" type="slidenum">
              <a:rPr lang="en-US" smtClean="0"/>
              <a:t>44</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40965" name="Content Placeholder 9"/>
          <p:cNvSpPr>
            <a:spLocks noGrp="1"/>
          </p:cNvSpPr>
          <p:nvPr>
            <p:ph sz="half" idx="4294967295"/>
          </p:nvPr>
        </p:nvSpPr>
        <p:spPr>
          <a:xfrm>
            <a:off x="0" y="1147763"/>
            <a:ext cx="8213725" cy="5106987"/>
          </a:xfrm>
        </p:spPr>
        <p:txBody>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latin typeface="Candara" pitchFamily="34" charset="0"/>
                <a:ea typeface="ＭＳ Ｐゴシック" pitchFamily="34" charset="-128"/>
              </a:rPr>
              <a:t>All of “Work Product” from software outsourcing services shall be considered as “work-make-for-hire” including</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Work product: software, procedure, source code, document, data, specification, product, innovation, know-how, plan, procedure, report, etc</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IP rights: patent, patent application, copyright, trade secret, trade made, other intellectual property and proprietary rights </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dirty="0" smtClean="0">
              <a:latin typeface="Candara" pitchFamily="34" charset="0"/>
              <a:ea typeface="ＭＳ Ｐゴシック" pitchFamily="34" charset="-128"/>
            </a:endParaRP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latin typeface="Candara" pitchFamily="34" charset="0"/>
                <a:ea typeface="ＭＳ Ｐゴシック" pitchFamily="34" charset="-128"/>
              </a:rPr>
              <a:t>No Use of other IP rights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Do not include or embed or use any IP rights of company or third party without consent of customer</a:t>
            </a:r>
          </a:p>
        </p:txBody>
      </p:sp>
    </p:spTree>
    <p:custDataLst>
      <p:tags r:id="rId1"/>
    </p:custDataLst>
    <p:extLst>
      <p:ext uri="{BB962C8B-B14F-4D97-AF65-F5344CB8AC3E}">
        <p14:creationId xmlns:p14="http://schemas.microsoft.com/office/powerpoint/2010/main" val="73576425"/>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261938" y="47625"/>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4000" b="1" dirty="0">
                <a:solidFill>
                  <a:srgbClr val="262626"/>
                </a:solidFill>
                <a:latin typeface="Candara" pitchFamily="34" charset="0"/>
              </a:rPr>
              <a:t>Confidentiality </a:t>
            </a:r>
            <a:r>
              <a:rPr lang="en-US" altLang="en-US" sz="4000" b="1" dirty="0">
                <a:solidFill>
                  <a:srgbClr val="FF3300"/>
                </a:solidFill>
                <a:latin typeface="Candara" pitchFamily="34" charset="0"/>
              </a:rPr>
              <a:t>&amp; Warranty</a:t>
            </a:r>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41988"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3" name="Footer Placeholder 2"/>
          <p:cNvSpPr>
            <a:spLocks noGrp="1"/>
          </p:cNvSpPr>
          <p:nvPr>
            <p:ph type="ftr" sz="quarter" idx="3"/>
          </p:nvPr>
        </p:nvSpPr>
        <p:spPr/>
        <p:txBody>
          <a:bodyPr/>
          <a:lstStyle/>
          <a:p>
            <a:fld id="{74BB9828-7560-4CC0-8C8C-BD82CE00BBAA}" type="slidenum">
              <a:rPr lang="en-US" smtClean="0"/>
              <a:t>45</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41989" name="Content Placeholder 9"/>
          <p:cNvSpPr>
            <a:spLocks noGrp="1"/>
          </p:cNvSpPr>
          <p:nvPr>
            <p:ph sz="half" idx="4294967295"/>
          </p:nvPr>
        </p:nvSpPr>
        <p:spPr>
          <a:xfrm>
            <a:off x="0" y="984250"/>
            <a:ext cx="8213725" cy="5443538"/>
          </a:xfrm>
        </p:spPr>
        <p:txBody>
          <a:bodyPr>
            <a:normAutofit/>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Only disclose the confidential information to reasonable person/party “need to know” who have agreed to receive confidential information including</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dirty="0" smtClean="0">
              <a:latin typeface="Candara" pitchFamily="34" charset="0"/>
              <a:ea typeface="ＭＳ Ｐゴシック" pitchFamily="34" charset="-128"/>
            </a:endParaRP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Candara" pitchFamily="34" charset="0"/>
                <a:ea typeface="ＭＳ Ｐゴシック" pitchFamily="34" charset="-128"/>
              </a:rPr>
              <a:t>All technical/non-technical information, license, proposal, product, service</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Candara" pitchFamily="34" charset="0"/>
                <a:ea typeface="ＭＳ Ｐゴシック" pitchFamily="34" charset="-128"/>
              </a:rPr>
              <a:t>Software, technology, research, purchasing, manufacturing, customer list, business forecast, plan, etc</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00" dirty="0" smtClean="0">
              <a:latin typeface="Candara" pitchFamily="34" charset="0"/>
              <a:ea typeface="ＭＳ Ｐゴシック" pitchFamily="34" charset="-128"/>
            </a:endParaRP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Hold all confidential information in secure environment</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latin typeface="Candara" pitchFamily="34" charset="0"/>
                <a:ea typeface="ＭＳ Ｐゴシック" pitchFamily="34" charset="-128"/>
              </a:rPr>
              <a:t>Warranty our services are provided in professional and workmanlike manners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Candara" pitchFamily="34" charset="0"/>
                <a:ea typeface="ＭＳ Ｐゴシック" pitchFamily="34" charset="-128"/>
              </a:rPr>
              <a:t>All “Work Product” does not and shall not infringe any third party’s IP rights</a:t>
            </a:r>
          </a:p>
          <a:p>
            <a:pPr lvl="1">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smtClean="0">
                <a:latin typeface="Candara" pitchFamily="34" charset="0"/>
                <a:ea typeface="ＭＳ Ｐゴシック" pitchFamily="34" charset="-128"/>
              </a:rPr>
              <a:t>All “Work Product” does not contain any viruses, trap doors, back doors or other such code</a:t>
            </a:r>
          </a:p>
        </p:txBody>
      </p:sp>
      <p:sp>
        <p:nvSpPr>
          <p:cNvPr id="2" name="Rectangle 1"/>
          <p:cNvSpPr/>
          <p:nvPr/>
        </p:nvSpPr>
        <p:spPr>
          <a:xfrm>
            <a:off x="1193800" y="5740956"/>
            <a:ext cx="6705600" cy="369332"/>
          </a:xfrm>
          <a:prstGeom prst="rect">
            <a:avLst/>
          </a:prstGeom>
        </p:spPr>
        <p:txBody>
          <a:bodyPr wrap="square">
            <a:spAutoFit/>
          </a:bodyPr>
          <a:lstStyle/>
          <a:p>
            <a:r>
              <a:rPr lang="en-US" b="1" dirty="0">
                <a:solidFill>
                  <a:srgbClr val="00AE42"/>
                </a:solidFill>
                <a:latin typeface="arial" panose="020B0604020202020204" pitchFamily="34" charset="0"/>
                <a:hlinkClick r:id="rId4"/>
              </a:rPr>
              <a:t>ISMS-POL-110-Intellectual Properties Protection Policy.pdf</a:t>
            </a:r>
            <a:endParaRPr lang="en-US" b="1" i="0" dirty="0">
              <a:solidFill>
                <a:srgbClr val="33333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96862199"/>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261938" y="47625"/>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r>
              <a:rPr lang="en-US" altLang="en-US" sz="4000" b="1" dirty="0" smtClean="0">
                <a:solidFill>
                  <a:srgbClr val="262626"/>
                </a:solidFill>
                <a:latin typeface="Candara" pitchFamily="34" charset="0"/>
              </a:rPr>
              <a:t>Software Development</a:t>
            </a:r>
            <a:endParaRPr lang="en-US" altLang="en-US" sz="4000" dirty="0">
              <a:solidFill>
                <a:srgbClr val="FF3300"/>
              </a:solidFill>
              <a:latin typeface="Candara" pitchFamily="34" charset="0"/>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p:txBody>
          <a:bodyPr/>
          <a:lstStyle/>
          <a:p>
            <a:fld id="{74BB9828-7560-4CC0-8C8C-BD82CE00BBAA}" type="slidenum">
              <a:rPr lang="en-US" smtClean="0"/>
              <a:t>46</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
        <p:nvSpPr>
          <p:cNvPr id="41989" name="Content Placeholder 9"/>
          <p:cNvSpPr>
            <a:spLocks noGrp="1"/>
          </p:cNvSpPr>
          <p:nvPr>
            <p:ph sz="half" idx="4294967295"/>
          </p:nvPr>
        </p:nvSpPr>
        <p:spPr>
          <a:xfrm>
            <a:off x="0" y="984250"/>
            <a:ext cx="8213725" cy="5443538"/>
          </a:xfrm>
        </p:spPr>
        <p:txBody>
          <a:bodyPr>
            <a:normAutofit/>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latin typeface="Candara" pitchFamily="34" charset="0"/>
                <a:ea typeface="ＭＳ Ｐゴシック" pitchFamily="34" charset="-128"/>
              </a:rPr>
              <a:t>D</a:t>
            </a:r>
            <a:r>
              <a:rPr lang="en-US" sz="2000" dirty="0" smtClean="0">
                <a:latin typeface="Candara" pitchFamily="34" charset="0"/>
                <a:ea typeface="ＭＳ Ｐゴシック" pitchFamily="34" charset="-128"/>
              </a:rPr>
              <a:t>evelopment </a:t>
            </a:r>
            <a:r>
              <a:rPr lang="en-US" sz="2000" dirty="0">
                <a:latin typeface="Candara" pitchFamily="34" charset="0"/>
                <a:ea typeface="ＭＳ Ｐゴシック" pitchFamily="34" charset="-128"/>
              </a:rPr>
              <a:t>of software and </a:t>
            </a:r>
            <a:r>
              <a:rPr lang="en-US" sz="2000" dirty="0" smtClean="0">
                <a:latin typeface="Candara" pitchFamily="34" charset="0"/>
                <a:ea typeface="ＭＳ Ｐゴシック" pitchFamily="34" charset="-128"/>
              </a:rPr>
              <a:t>systems (either by in-house S3 developers or contractors) to be used by S3 operations shall ensure adequate security features are fully implemented and tested</a:t>
            </a:r>
            <a:br>
              <a:rPr lang="en-US" sz="2000" dirty="0" smtClean="0">
                <a:latin typeface="Candara" pitchFamily="34" charset="0"/>
                <a:ea typeface="ＭＳ Ｐゴシック" pitchFamily="34" charset="-128"/>
              </a:rPr>
            </a:br>
            <a:r>
              <a:rPr lang="en-US" sz="2000" dirty="0" smtClean="0">
                <a:latin typeface="Candara" pitchFamily="34" charset="0"/>
                <a:ea typeface="ＭＳ Ｐゴシック" pitchFamily="34" charset="-128"/>
              </a:rPr>
              <a:t/>
            </a:r>
            <a:br>
              <a:rPr lang="en-US" sz="2000" dirty="0" smtClean="0">
                <a:latin typeface="Candara" pitchFamily="34" charset="0"/>
                <a:ea typeface="ＭＳ Ｐゴシック" pitchFamily="34" charset="-128"/>
              </a:rPr>
            </a:br>
            <a:r>
              <a:rPr lang="en-US" sz="2000" dirty="0" smtClean="0">
                <a:latin typeface="Candara" pitchFamily="34" charset="0"/>
                <a:ea typeface="ＭＳ Ｐゴシック" pitchFamily="34" charset="-128"/>
              </a:rPr>
              <a:t/>
            </a:r>
            <a:br>
              <a:rPr lang="en-US" sz="2000" dirty="0" smtClean="0">
                <a:latin typeface="Candara" pitchFamily="34" charset="0"/>
                <a:ea typeface="ＭＳ Ｐゴシック" pitchFamily="34" charset="-128"/>
              </a:rPr>
            </a:br>
            <a:r>
              <a:rPr lang="en-US" sz="2000" dirty="0" smtClean="0">
                <a:latin typeface="Candara" pitchFamily="34" charset="0"/>
                <a:ea typeface="ＭＳ Ｐゴシック" pitchFamily="34" charset="-128"/>
              </a:rPr>
              <a:t/>
            </a:r>
            <a:br>
              <a:rPr lang="en-US" sz="2000" dirty="0" smtClean="0">
                <a:latin typeface="Candara" pitchFamily="34" charset="0"/>
                <a:ea typeface="ＭＳ Ｐゴシック" pitchFamily="34" charset="-128"/>
              </a:rPr>
            </a:br>
            <a:endParaRPr lang="en-US" sz="2000" dirty="0" smtClean="0">
              <a:latin typeface="Candara" pitchFamily="34" charset="0"/>
              <a:ea typeface="ＭＳ Ｐゴシック" pitchFamily="34" charset="-128"/>
            </a:endParaRP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latin typeface="Candara" pitchFamily="34" charset="0"/>
                <a:ea typeface="ＭＳ Ｐゴシック" pitchFamily="34" charset="-128"/>
              </a:rPr>
              <a:t>Architecture </a:t>
            </a:r>
            <a:r>
              <a:rPr lang="en-US" sz="2000" dirty="0">
                <a:latin typeface="Candara" pitchFamily="34" charset="0"/>
                <a:ea typeface="ＭＳ Ｐゴシック" pitchFamily="34" charset="-128"/>
              </a:rPr>
              <a:t>and design </a:t>
            </a:r>
            <a:r>
              <a:rPr lang="en-US" sz="2000" dirty="0" smtClean="0">
                <a:latin typeface="Candara" pitchFamily="34" charset="0"/>
                <a:ea typeface="ＭＳ Ｐゴシック" pitchFamily="34" charset="-128"/>
              </a:rPr>
              <a:t>of applications to be used by </a:t>
            </a:r>
            <a:r>
              <a:rPr lang="en-US" sz="2000" dirty="0">
                <a:latin typeface="Candara" pitchFamily="34" charset="0"/>
                <a:ea typeface="ＭＳ Ｐゴシック" pitchFamily="34" charset="-128"/>
              </a:rPr>
              <a:t>S3 </a:t>
            </a:r>
            <a:r>
              <a:rPr lang="en-US" sz="2000" dirty="0" smtClean="0">
                <a:latin typeface="Candara" pitchFamily="34" charset="0"/>
                <a:ea typeface="ＭＳ Ｐゴシック" pitchFamily="34" charset="-128"/>
              </a:rPr>
              <a:t>operations shall abide to </a:t>
            </a:r>
            <a:r>
              <a:rPr lang="en-US" sz="2000" dirty="0" smtClean="0">
                <a:solidFill>
                  <a:srgbClr val="0070C0"/>
                </a:solidFill>
                <a:latin typeface="Candara" pitchFamily="34" charset="0"/>
                <a:ea typeface="ＭＳ Ｐゴシック" pitchFamily="34" charset="-128"/>
              </a:rPr>
              <a:t>Design Principles </a:t>
            </a:r>
            <a:r>
              <a:rPr lang="en-US" sz="2000" dirty="0" smtClean="0">
                <a:latin typeface="Candara" pitchFamily="34" charset="0"/>
                <a:ea typeface="ＭＳ Ｐゴシック" pitchFamily="34" charset="-128"/>
              </a:rPr>
              <a:t>that ensure</a:t>
            </a:r>
            <a:endParaRPr lang="en-US" altLang="en-US" sz="2000" dirty="0">
              <a:latin typeface="Candara" pitchFamily="34" charset="0"/>
              <a:ea typeface="ＭＳ Ｐゴシック" pitchFamily="34" charset="-128"/>
            </a:endParaRPr>
          </a:p>
        </p:txBody>
      </p:sp>
      <p:sp>
        <p:nvSpPr>
          <p:cNvPr id="4" name="Rectangle 3"/>
          <p:cNvSpPr/>
          <p:nvPr/>
        </p:nvSpPr>
        <p:spPr>
          <a:xfrm>
            <a:off x="1117599" y="2292175"/>
            <a:ext cx="6858001" cy="369332"/>
          </a:xfrm>
          <a:prstGeom prst="rect">
            <a:avLst/>
          </a:prstGeom>
        </p:spPr>
        <p:txBody>
          <a:bodyPr wrap="square">
            <a:spAutoFit/>
          </a:bodyPr>
          <a:lstStyle/>
          <a:p>
            <a:r>
              <a:rPr lang="en-US" b="1" dirty="0">
                <a:solidFill>
                  <a:srgbClr val="00AE42"/>
                </a:solidFill>
                <a:latin typeface="arial" panose="020B0604020202020204" pitchFamily="34" charset="0"/>
                <a:hlinkClick r:id="rId4"/>
              </a:rPr>
              <a:t>IT-STD-087-Business Application Development Standards.pdf</a:t>
            </a:r>
            <a:endParaRPr lang="en-US" b="1" i="0" dirty="0">
              <a:solidFill>
                <a:srgbClr val="526A53"/>
              </a:solidFill>
              <a:effectLst/>
              <a:latin typeface="arial" panose="020B0604020202020204" pitchFamily="34" charset="0"/>
            </a:endParaRPr>
          </a:p>
        </p:txBody>
      </p:sp>
      <p:sp>
        <p:nvSpPr>
          <p:cNvPr id="5" name="Rectangle 4"/>
          <p:cNvSpPr/>
          <p:nvPr/>
        </p:nvSpPr>
        <p:spPr>
          <a:xfrm>
            <a:off x="1447800" y="4343742"/>
            <a:ext cx="6248400" cy="369332"/>
          </a:xfrm>
          <a:prstGeom prst="rect">
            <a:avLst/>
          </a:prstGeom>
        </p:spPr>
        <p:txBody>
          <a:bodyPr wrap="square">
            <a:spAutoFit/>
          </a:bodyPr>
          <a:lstStyle/>
          <a:p>
            <a:r>
              <a:rPr lang="en-US" b="1" dirty="0">
                <a:solidFill>
                  <a:srgbClr val="00AE42"/>
                </a:solidFill>
                <a:latin typeface="arial" panose="020B0604020202020204" pitchFamily="34" charset="0"/>
                <a:hlinkClick r:id="rId5"/>
              </a:rPr>
              <a:t>IT-STD-088-Business Application Design Principles.pdf</a:t>
            </a:r>
            <a:endParaRPr lang="en-US" b="1" i="0" dirty="0">
              <a:solidFill>
                <a:srgbClr val="526A53"/>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0815245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1"/>
          <p:cNvSpPr txBox="1">
            <a:spLocks/>
          </p:cNvSpPr>
          <p:nvPr/>
        </p:nvSpPr>
        <p:spPr bwMode="auto">
          <a:xfrm>
            <a:off x="0" y="3683000"/>
            <a:ext cx="9144000" cy="1041400"/>
          </a:xfrm>
          <a:prstGeom prst="rect">
            <a:avLst/>
          </a:prstGeom>
          <a:solidFill>
            <a:srgbClr val="FFFFFF">
              <a:alpha val="2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40400" rIns="288000"/>
          <a:lstStyle>
            <a:lvl1pPr eaLnBrk="0" hangingPunct="0">
              <a:defRPr sz="2000">
                <a:solidFill>
                  <a:schemeClr val="tx1"/>
                </a:solidFill>
                <a:latin typeface="Arial" pitchFamily="34" charset="0"/>
                <a:ea typeface="ＭＳ Ｐゴシック" pitchFamily="34" charset="-128"/>
              </a:defRPr>
            </a:lvl1pPr>
            <a:lvl2pPr marL="19050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ctr" eaLnBrk="1" hangingPunct="1">
              <a:spcBef>
                <a:spcPct val="60000"/>
              </a:spcBef>
              <a:buClr>
                <a:schemeClr val="accent1"/>
              </a:buClr>
              <a:buFont typeface="Wingdings" pitchFamily="2" charset="2"/>
              <a:buNone/>
            </a:pPr>
            <a:r>
              <a:rPr lang="en-US" sz="4000" b="1" dirty="0">
                <a:solidFill>
                  <a:srgbClr val="FF3300"/>
                </a:solidFill>
                <a:latin typeface="Univers LT 57 Condensed" pitchFamily="123" charset="0"/>
              </a:rPr>
              <a:t>Grow </a:t>
            </a:r>
            <a:r>
              <a:rPr lang="en-US" sz="4000" b="1" dirty="0" smtClean="0">
                <a:solidFill>
                  <a:srgbClr val="FF3300"/>
                </a:solidFill>
                <a:latin typeface="Univers LT 57 Condensed" pitchFamily="123" charset="0"/>
              </a:rPr>
              <a:t>together</a:t>
            </a:r>
            <a:endParaRPr lang="en-US" sz="4000" b="1" dirty="0">
              <a:solidFill>
                <a:srgbClr val="FF3300"/>
              </a:solidFill>
              <a:latin typeface="Univers LT 57 Condensed" pitchFamily="123" charset="0"/>
            </a:endParaRPr>
          </a:p>
          <a:p>
            <a:pPr lvl="1" algn="ctr">
              <a:spcBef>
                <a:spcPct val="30000"/>
              </a:spcBef>
              <a:buClr>
                <a:srgbClr val="AC2721"/>
              </a:buClr>
              <a:buSzPct val="100000"/>
              <a:buFont typeface="Wingdings" pitchFamily="2" charset="2"/>
              <a:buNone/>
            </a:pPr>
            <a:endParaRPr lang="en-US" b="1" dirty="0">
              <a:solidFill>
                <a:srgbClr val="EA651F"/>
              </a:solidFill>
              <a:latin typeface="Univers LT 57 Condensed" pitchFamily="123" charset="0"/>
            </a:endParaRPr>
          </a:p>
          <a:p>
            <a:pPr lvl="1" algn="ctr">
              <a:spcBef>
                <a:spcPct val="30000"/>
              </a:spcBef>
              <a:buClr>
                <a:srgbClr val="AC2721"/>
              </a:buClr>
              <a:buSzPct val="100000"/>
              <a:buFont typeface="Wingdings" pitchFamily="2" charset="2"/>
              <a:buNone/>
            </a:pPr>
            <a:endParaRPr lang="en-US" b="1" dirty="0">
              <a:solidFill>
                <a:srgbClr val="EA651F"/>
              </a:solidFill>
              <a:latin typeface="Univers LT 57 Condensed" pitchFamily="123" charset="0"/>
            </a:endParaRPr>
          </a:p>
        </p:txBody>
      </p:sp>
      <p:sp>
        <p:nvSpPr>
          <p:cNvPr id="27653" name="Rectangle 6"/>
          <p:cNvSpPr>
            <a:spLocks noChangeArrowheads="1"/>
          </p:cNvSpPr>
          <p:nvPr/>
        </p:nvSpPr>
        <p:spPr bwMode="auto">
          <a:xfrm>
            <a:off x="-119056" y="4714568"/>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90500" lvl="1" algn="ctr">
              <a:buClr>
                <a:srgbClr val="AC2721"/>
              </a:buClr>
              <a:buSzPct val="100000"/>
            </a:pPr>
            <a:r>
              <a:rPr lang="en-US" sz="2400" kern="1500" spc="130" dirty="0">
                <a:latin typeface="Univers LT 57 Condensed" pitchFamily="2" charset="0"/>
              </a:rPr>
              <a:t>www.s3corp.com.vn</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9944" y="1295400"/>
            <a:ext cx="2286000" cy="2286000"/>
          </a:xfrm>
          <a:prstGeom prst="rect">
            <a:avLst/>
          </a:prstGeom>
        </p:spPr>
      </p:pic>
    </p:spTree>
    <p:custDataLst>
      <p:tags r:id="rId1"/>
    </p:custDataLst>
    <p:extLst>
      <p:ext uri="{BB962C8B-B14F-4D97-AF65-F5344CB8AC3E}">
        <p14:creationId xmlns:p14="http://schemas.microsoft.com/office/powerpoint/2010/main" val="809940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Why</a:t>
            </a:r>
            <a:r>
              <a:rPr lang="en-US" sz="4000" b="1" dirty="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Security</a:t>
            </a:r>
            <a:r>
              <a:rPr lang="en-US" sz="4000" b="1" dirty="0" smtClean="0">
                <a:solidFill>
                  <a:schemeClr val="accent3">
                    <a:lumMod val="65000"/>
                  </a:schemeClr>
                </a:solidFill>
                <a:latin typeface="Candara"/>
                <a:ea typeface="ＭＳ Ｐゴシック" charset="0"/>
                <a:cs typeface="Candara"/>
              </a:rPr>
              <a:t>? (3/3)</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6148" name="Rectangle 5"/>
          <p:cNvSpPr>
            <a:spLocks noChangeArrowheads="1"/>
          </p:cNvSpPr>
          <p:nvPr/>
        </p:nvSpPr>
        <p:spPr bwMode="gray">
          <a:xfrm>
            <a:off x="560388" y="1266825"/>
            <a:ext cx="7805737" cy="48879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6149" name="Content Placeholder 9"/>
          <p:cNvSpPr>
            <a:spLocks noGrp="1"/>
          </p:cNvSpPr>
          <p:nvPr>
            <p:ph sz="half" idx="1"/>
          </p:nvPr>
        </p:nvSpPr>
        <p:spPr>
          <a:xfrm>
            <a:off x="381000" y="865188"/>
            <a:ext cx="8323262" cy="5459412"/>
          </a:xfrm>
        </p:spPr>
        <p:txBody>
          <a:bodyPr>
            <a:normAutofit lnSpcReduction="10000"/>
          </a:bodyPr>
          <a:lstStyle/>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latin typeface="Candara" pitchFamily="34" charset="0"/>
                <a:ea typeface="ＭＳ Ｐゴシック" pitchFamily="34" charset="-128"/>
              </a:rPr>
              <a:t>The 2 scenarios above are few of the answers for Why Security question.</a:t>
            </a:r>
          </a:p>
          <a:p>
            <a:pPr>
              <a:spcBef>
                <a:spcPct val="40000"/>
              </a:spcBef>
              <a:buClr>
                <a:schemeClr val="accent2"/>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b="1" dirty="0" smtClean="0">
                <a:latin typeface="Calibri" panose="020F0502020204030204" pitchFamily="34" charset="0"/>
                <a:ea typeface="ＭＳ Ｐゴシック" pitchFamily="34" charset="-128"/>
              </a:rPr>
              <a:t>Security is one of </a:t>
            </a:r>
            <a:r>
              <a:rPr lang="en-US" altLang="en-US" sz="2600" b="1" dirty="0">
                <a:latin typeface="Calibri" panose="020F0502020204030204" pitchFamily="34" charset="0"/>
              </a:rPr>
              <a:t>t</a:t>
            </a:r>
            <a:r>
              <a:rPr lang="en-US" sz="2600" b="1" dirty="0" smtClean="0">
                <a:latin typeface="Calibri" panose="020F0502020204030204" pitchFamily="34" charset="0"/>
              </a:rPr>
              <a:t>he </a:t>
            </a:r>
            <a:r>
              <a:rPr lang="en-US" sz="2600" b="1" dirty="0">
                <a:latin typeface="Calibri" panose="020F0502020204030204" pitchFamily="34" charset="0"/>
              </a:rPr>
              <a:t>survival </a:t>
            </a:r>
            <a:r>
              <a:rPr lang="en-US" sz="2600" b="1" dirty="0" smtClean="0">
                <a:latin typeface="Calibri" panose="020F0502020204030204" pitchFamily="34" charset="0"/>
              </a:rPr>
              <a:t>factors of an ITO Company </a:t>
            </a:r>
            <a:r>
              <a:rPr lang="en-US" sz="2400" dirty="0" smtClean="0">
                <a:latin typeface="Calibri" panose="020F0502020204030204" pitchFamily="34" charset="0"/>
              </a:rPr>
              <a:t>(then affected to each staff, surely).</a:t>
            </a: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latin typeface="Candara" pitchFamily="34" charset="0"/>
              <a:ea typeface="ＭＳ Ｐゴシック" pitchFamily="34" charset="-128"/>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i="1" dirty="0" smtClean="0">
                <a:latin typeface="Calibri" panose="020F0502020204030204" pitchFamily="34" charset="0"/>
              </a:rPr>
              <a:t>  Home </a:t>
            </a:r>
            <a:r>
              <a:rPr lang="en-US" sz="1800" i="1" dirty="0">
                <a:latin typeface="Calibri" panose="020F0502020204030204" pitchFamily="34" charset="0"/>
              </a:rPr>
              <a:t>page of our website focused on </a:t>
            </a:r>
            <a:r>
              <a:rPr lang="en-US" sz="1800" i="1" dirty="0" smtClean="0">
                <a:latin typeface="Calibri" panose="020F0502020204030204" pitchFamily="34" charset="0"/>
              </a:rPr>
              <a:t>the important of security</a:t>
            </a:r>
            <a:endParaRPr lang="en-US" sz="1800" i="1" dirty="0">
              <a:latin typeface="Calibri" panose="020F0502020204030204" pitchFamily="34" charset="0"/>
            </a:endParaRPr>
          </a:p>
          <a:p>
            <a:pPr marL="0" indent="0">
              <a:spcBef>
                <a:spcPct val="40000"/>
              </a:spcBef>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smtClean="0">
              <a:latin typeface="Candara" pitchFamily="34" charset="0"/>
              <a:ea typeface="ＭＳ Ｐゴシック" pitchFamily="34" charset="-128"/>
            </a:endParaRPr>
          </a:p>
        </p:txBody>
      </p:sp>
      <p:sp>
        <p:nvSpPr>
          <p:cNvPr id="4" name="Footer Placeholder 3"/>
          <p:cNvSpPr>
            <a:spLocks noGrp="1"/>
          </p:cNvSpPr>
          <p:nvPr>
            <p:ph type="ftr" sz="quarter" idx="3"/>
          </p:nvPr>
        </p:nvSpPr>
        <p:spPr/>
        <p:txBody>
          <a:bodyPr/>
          <a:lstStyle/>
          <a:p>
            <a:fld id="{A601AB62-7D47-47BA-8862-2543F6D7C045}" type="slidenum">
              <a:rPr lang="en-US" smtClean="0"/>
              <a:t>5</a:t>
            </a:fld>
            <a:endParaRPr lang="en-US" dirty="0"/>
          </a:p>
        </p:txBody>
      </p:sp>
      <p:sp>
        <p:nvSpPr>
          <p:cNvPr id="6" name="Slide Number Placeholder 5"/>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ISMS-WRK-037</a:t>
            </a:r>
            <a:endParaRPr lang="en-US" dirty="0"/>
          </a:p>
        </p:txBody>
      </p:sp>
      <p:pic>
        <p:nvPicPr>
          <p:cNvPr id="5" name="Picture 4"/>
          <p:cNvPicPr>
            <a:picLocks noChangeAspect="1"/>
          </p:cNvPicPr>
          <p:nvPr/>
        </p:nvPicPr>
        <p:blipFill>
          <a:blip r:embed="rId4"/>
          <a:stretch>
            <a:fillRect/>
          </a:stretch>
        </p:blipFill>
        <p:spPr>
          <a:xfrm>
            <a:off x="560388" y="2743200"/>
            <a:ext cx="7474594" cy="2930382"/>
          </a:xfrm>
          <a:prstGeom prst="rect">
            <a:avLst/>
          </a:prstGeom>
        </p:spPr>
      </p:pic>
    </p:spTree>
    <p:custDataLst>
      <p:tags r:id="rId1"/>
    </p:custDataLst>
    <p:extLst>
      <p:ext uri="{BB962C8B-B14F-4D97-AF65-F5344CB8AC3E}">
        <p14:creationId xmlns:p14="http://schemas.microsoft.com/office/powerpoint/2010/main" val="329387154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81000" y="80962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6148" name="Rectangle 5"/>
          <p:cNvSpPr>
            <a:spLocks noChangeArrowheads="1"/>
          </p:cNvSpPr>
          <p:nvPr/>
        </p:nvSpPr>
        <p:spPr bwMode="gray">
          <a:xfrm>
            <a:off x="560388" y="1266825"/>
            <a:ext cx="7805737" cy="4560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endParaRPr lang="vi-VN" altLang="en-US" sz="2400">
              <a:latin typeface="Candara" pitchFamily="34" charset="0"/>
            </a:endParaRPr>
          </a:p>
        </p:txBody>
      </p:sp>
      <p:sp>
        <p:nvSpPr>
          <p:cNvPr id="8" name="Title 7"/>
          <p:cNvSpPr>
            <a:spLocks noGrp="1"/>
          </p:cNvSpPr>
          <p:nvPr>
            <p:ph type="title"/>
          </p:nvPr>
        </p:nvSpPr>
        <p:spPr/>
        <p:txBody>
          <a:bodyPr>
            <a:normAutofit/>
          </a:bodyPr>
          <a:lstStyle/>
          <a:p>
            <a:r>
              <a:rPr lang="en-US" sz="2400" dirty="0" smtClean="0">
                <a:solidFill>
                  <a:srgbClr val="FF0000"/>
                </a:solidFill>
              </a:rPr>
              <a:t>Tea Break</a:t>
            </a:r>
            <a:r>
              <a:rPr lang="en-US" sz="2400" dirty="0" smtClean="0"/>
              <a:t>: change the word “stupid” by “innovation” or “new trend technology”… for below:</a:t>
            </a:r>
            <a:endParaRPr lang="en-US" sz="2400" dirty="0"/>
          </a:p>
        </p:txBody>
      </p:sp>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fld id="{A601AB62-7D47-47BA-8862-2543F6D7C045}" type="slidenum">
              <a:rPr lang="en-US" smtClean="0"/>
              <a:t>6</a:t>
            </a:fld>
            <a:endParaRPr lang="en-US" dirty="0"/>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ISMS-WRK-037</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07" y="1517301"/>
            <a:ext cx="7987193" cy="4350099"/>
          </a:xfrm>
          <a:prstGeom prst="rect">
            <a:avLst/>
          </a:prstGeom>
        </p:spPr>
      </p:pic>
    </p:spTree>
    <p:custDataLst>
      <p:tags r:id="rId1"/>
    </p:custDataLst>
    <p:extLst>
      <p:ext uri="{BB962C8B-B14F-4D97-AF65-F5344CB8AC3E}">
        <p14:creationId xmlns:p14="http://schemas.microsoft.com/office/powerpoint/2010/main" val="98449339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What</a:t>
            </a:r>
            <a:r>
              <a:rPr lang="en-US" sz="4000" b="1" dirty="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Security Are?</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1338263" y="1501775"/>
            <a:ext cx="5846762" cy="38115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sz="3200" dirty="0" smtClean="0">
                <a:latin typeface="Candara" pitchFamily="34" charset="0"/>
              </a:rPr>
              <a:t>Security Definition</a:t>
            </a:r>
            <a:endParaRPr lang="en-US" altLang="en-US" sz="3200" b="1" dirty="0" smtClean="0">
              <a:latin typeface="Candara" pitchFamily="34" charset="0"/>
            </a:endParaRPr>
          </a:p>
          <a:p>
            <a:pPr eaLnBrk="1" hangingPunct="1">
              <a:spcBef>
                <a:spcPct val="40000"/>
              </a:spcBef>
              <a:buClr>
                <a:schemeClr val="accent2"/>
              </a:buClr>
              <a:buFont typeface="Wingdings" pitchFamily="2" charset="2"/>
              <a:buChar char="§"/>
            </a:pPr>
            <a:r>
              <a:rPr lang="en-US" altLang="en-US" sz="3200" dirty="0" smtClean="0">
                <a:latin typeface="Candara" pitchFamily="34" charset="0"/>
              </a:rPr>
              <a:t>Security Threats, Risks and example of Violations</a:t>
            </a:r>
            <a:endParaRPr lang="en-US" altLang="en-US" sz="3200" dirty="0">
              <a:latin typeface="Candara" pitchFamily="34" charset="0"/>
            </a:endParaRPr>
          </a:p>
        </p:txBody>
      </p:sp>
      <p:sp>
        <p:nvSpPr>
          <p:cNvPr id="4" name="Footer Placeholder 3"/>
          <p:cNvSpPr>
            <a:spLocks noGrp="1"/>
          </p:cNvSpPr>
          <p:nvPr>
            <p:ph type="ftr" sz="quarter" idx="3"/>
          </p:nvPr>
        </p:nvSpPr>
        <p:spPr/>
        <p:txBody>
          <a:bodyPr/>
          <a:lstStyle/>
          <a:p>
            <a:fld id="{49DB728D-EC27-4ECA-A826-889032503526}" type="slidenum">
              <a:rPr lang="en-US" smtClean="0"/>
              <a:t>7</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327031145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What</a:t>
            </a:r>
            <a:r>
              <a:rPr lang="en-US" sz="4000" b="1" dirty="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Security Are</a:t>
            </a:r>
            <a:r>
              <a:rPr lang="en-US" sz="4000" b="1" dirty="0" smtClean="0">
                <a:solidFill>
                  <a:schemeClr val="accent3">
                    <a:lumMod val="65000"/>
                  </a:schemeClr>
                </a:solidFill>
                <a:latin typeface="Candara"/>
                <a:ea typeface="ＭＳ Ｐゴシック" charset="0"/>
                <a:cs typeface="Candara"/>
              </a:rPr>
              <a:t>? (1/2)</a:t>
            </a: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685800" y="865188"/>
            <a:ext cx="8153400" cy="51274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marL="0" indent="0" eaLnBrk="1" hangingPunct="1">
              <a:spcBef>
                <a:spcPct val="40000"/>
              </a:spcBef>
              <a:buClr>
                <a:schemeClr val="accent2"/>
              </a:buClr>
            </a:pPr>
            <a:r>
              <a:rPr lang="en-US" altLang="en-US" sz="2800" b="1" dirty="0">
                <a:latin typeface="Candara" pitchFamily="34" charset="0"/>
              </a:rPr>
              <a:t>Security Definition</a:t>
            </a:r>
            <a:r>
              <a:rPr lang="en-US" altLang="en-US" sz="2800" b="1" dirty="0" smtClean="0">
                <a:latin typeface="Candara" pitchFamily="34" charset="0"/>
              </a:rPr>
              <a:t>:</a:t>
            </a:r>
          </a:p>
          <a:p>
            <a:pPr eaLnBrk="1" hangingPunct="1">
              <a:spcBef>
                <a:spcPct val="40000"/>
              </a:spcBef>
              <a:buClr>
                <a:schemeClr val="accent2"/>
              </a:buClr>
              <a:buFont typeface="Wingdings" pitchFamily="2" charset="2"/>
              <a:buChar char="§"/>
            </a:pPr>
            <a:r>
              <a:rPr lang="en-US" altLang="en-US" sz="2800" b="1" dirty="0" smtClean="0">
                <a:latin typeface="Candara" pitchFamily="34" charset="0"/>
              </a:rPr>
              <a:t>Asset</a:t>
            </a:r>
            <a:r>
              <a:rPr lang="en-US" altLang="en-US" sz="2800" dirty="0" smtClean="0">
                <a:latin typeface="Candara" pitchFamily="34" charset="0"/>
              </a:rPr>
              <a:t> or </a:t>
            </a:r>
            <a:r>
              <a:rPr lang="en-US" altLang="en-US" sz="2800" b="1" dirty="0" smtClean="0">
                <a:latin typeface="Candara" pitchFamily="34" charset="0"/>
              </a:rPr>
              <a:t>Intellectual Property (IP) </a:t>
            </a:r>
            <a:r>
              <a:rPr lang="en-US" altLang="en-US" sz="2800" dirty="0" smtClean="0">
                <a:latin typeface="Candara" pitchFamily="34" charset="0"/>
              </a:rPr>
              <a:t>of our company and customer, including but not limited to:</a:t>
            </a:r>
          </a:p>
          <a:p>
            <a:pPr lvl="1" eaLnBrk="1" hangingPunct="1">
              <a:spcBef>
                <a:spcPct val="40000"/>
              </a:spcBef>
              <a:buClr>
                <a:schemeClr val="accent2"/>
              </a:buClr>
              <a:buFont typeface="Wingdings" pitchFamily="2" charset="2"/>
              <a:buChar char="§"/>
            </a:pPr>
            <a:r>
              <a:rPr lang="en-US" altLang="en-US" sz="2800" i="1" dirty="0" smtClean="0">
                <a:latin typeface="Candara" pitchFamily="34" charset="0"/>
              </a:rPr>
              <a:t>Information: Source code, working documents, accounts…</a:t>
            </a:r>
          </a:p>
          <a:p>
            <a:pPr lvl="1" eaLnBrk="1" hangingPunct="1">
              <a:spcBef>
                <a:spcPct val="40000"/>
              </a:spcBef>
              <a:buClr>
                <a:schemeClr val="accent2"/>
              </a:buClr>
              <a:buFont typeface="Wingdings" pitchFamily="2" charset="2"/>
              <a:buChar char="§"/>
            </a:pPr>
            <a:r>
              <a:rPr lang="en-US" altLang="en-US" sz="2800" i="1" dirty="0" smtClean="0">
                <a:latin typeface="Candara" pitchFamily="34" charset="0"/>
              </a:rPr>
              <a:t>Hardware: devices, products of customer/company for working</a:t>
            </a:r>
          </a:p>
          <a:p>
            <a:pPr marL="0" indent="0" eaLnBrk="1" hangingPunct="1">
              <a:spcBef>
                <a:spcPct val="40000"/>
              </a:spcBef>
              <a:buClr>
                <a:schemeClr val="accent2"/>
              </a:buClr>
            </a:pPr>
            <a:r>
              <a:rPr lang="en-US" altLang="en-US" sz="2800" dirty="0" smtClean="0">
                <a:latin typeface="Candara" pitchFamily="34" charset="0"/>
              </a:rPr>
              <a:t>-&gt; </a:t>
            </a:r>
            <a:r>
              <a:rPr lang="en-US" altLang="en-US" sz="2800" b="1" i="1" dirty="0" smtClean="0">
                <a:solidFill>
                  <a:srgbClr val="FF0000"/>
                </a:solidFill>
                <a:latin typeface="Candara" pitchFamily="34" charset="0"/>
              </a:rPr>
              <a:t>Security is to keep all assets or IPs of customer/company confidential</a:t>
            </a:r>
            <a:r>
              <a:rPr lang="en-US" altLang="en-US" sz="2800" b="1" dirty="0" smtClean="0">
                <a:latin typeface="Candara" pitchFamily="34" charset="0"/>
              </a:rPr>
              <a:t>, integrity, availability.</a:t>
            </a:r>
          </a:p>
          <a:p>
            <a:pPr marL="0" indent="0" eaLnBrk="1" hangingPunct="1">
              <a:spcBef>
                <a:spcPct val="40000"/>
              </a:spcBef>
              <a:buClr>
                <a:schemeClr val="accent2"/>
              </a:buClr>
            </a:pPr>
            <a:r>
              <a:rPr lang="en-US" altLang="en-US" sz="3200" b="1" dirty="0" smtClean="0">
                <a:latin typeface="Candara" pitchFamily="34" charset="0"/>
              </a:rPr>
              <a:t> </a:t>
            </a:r>
          </a:p>
        </p:txBody>
      </p:sp>
      <p:sp>
        <p:nvSpPr>
          <p:cNvPr id="4" name="Footer Placeholder 3"/>
          <p:cNvSpPr>
            <a:spLocks noGrp="1"/>
          </p:cNvSpPr>
          <p:nvPr>
            <p:ph type="ftr" sz="quarter" idx="3"/>
          </p:nvPr>
        </p:nvSpPr>
        <p:spPr>
          <a:xfrm>
            <a:off x="6173360" y="6264275"/>
            <a:ext cx="1143000" cy="365125"/>
          </a:xfrm>
        </p:spPr>
        <p:txBody>
          <a:bodyPr/>
          <a:lstStyle/>
          <a:p>
            <a:fld id="{49DB728D-EC27-4ECA-A826-889032503526}" type="slidenum">
              <a:rPr lang="en-US" smtClean="0"/>
              <a:t>8</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spTree>
    <p:custDataLst>
      <p:tags r:id="rId1"/>
    </p:custDataLst>
    <p:extLst>
      <p:ext uri="{BB962C8B-B14F-4D97-AF65-F5344CB8AC3E}">
        <p14:creationId xmlns:p14="http://schemas.microsoft.com/office/powerpoint/2010/main" val="368365916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38" y="47625"/>
            <a:ext cx="7924800" cy="708025"/>
          </a:xfrm>
          <a:prstGeom prst="rect">
            <a:avLst/>
          </a:prstGeom>
          <a:noFill/>
        </p:spPr>
        <p:txBody>
          <a:bodyPr>
            <a:normAutofit/>
          </a:bodyPr>
          <a:lstStyle/>
          <a:p>
            <a:pPr>
              <a:defRPr/>
            </a:pPr>
            <a:r>
              <a:rPr lang="en-US" sz="4000" b="1" dirty="0">
                <a:solidFill>
                  <a:srgbClr val="FF3300"/>
                </a:solidFill>
                <a:latin typeface="Candara"/>
                <a:ea typeface="ＭＳ Ｐゴシック" charset="0"/>
                <a:cs typeface="Candara"/>
              </a:rPr>
              <a:t>What</a:t>
            </a:r>
            <a:r>
              <a:rPr lang="en-US" sz="4000" b="1" dirty="0">
                <a:solidFill>
                  <a:schemeClr val="tx1">
                    <a:lumMod val="85000"/>
                    <a:lumOff val="15000"/>
                  </a:schemeClr>
                </a:solidFill>
                <a:latin typeface="Candara"/>
                <a:ea typeface="ＭＳ Ｐゴシック" charset="0"/>
                <a:cs typeface="Candara"/>
              </a:rPr>
              <a:t> </a:t>
            </a:r>
            <a:r>
              <a:rPr lang="en-US" sz="4000" b="1" dirty="0">
                <a:solidFill>
                  <a:schemeClr val="accent3">
                    <a:lumMod val="65000"/>
                  </a:schemeClr>
                </a:solidFill>
                <a:latin typeface="Candara"/>
                <a:ea typeface="ＭＳ Ｐゴシック" charset="0"/>
                <a:cs typeface="Candara"/>
              </a:rPr>
              <a:t>Security Are</a:t>
            </a:r>
            <a:r>
              <a:rPr lang="en-US" sz="4000" b="1" dirty="0" smtClean="0">
                <a:solidFill>
                  <a:schemeClr val="accent3">
                    <a:lumMod val="65000"/>
                  </a:schemeClr>
                </a:solidFill>
                <a:latin typeface="Candara"/>
                <a:ea typeface="ＭＳ Ｐゴシック" charset="0"/>
                <a:cs typeface="Candara"/>
              </a:rPr>
              <a:t>? (2/2) </a:t>
            </a:r>
            <a:endParaRPr lang="en-US" altLang="en-US" sz="4000" dirty="0">
              <a:latin typeface="Candara" pitchFamily="34" charset="0"/>
            </a:endParaRPr>
          </a:p>
          <a:p>
            <a:pPr>
              <a:defRPr/>
            </a:pPr>
            <a:endParaRPr lang="en-US" sz="4000" dirty="0">
              <a:solidFill>
                <a:schemeClr val="accent3">
                  <a:lumMod val="65000"/>
                </a:schemeClr>
              </a:solidFill>
              <a:latin typeface="Candara"/>
              <a:ea typeface="ＭＳ Ｐゴシック" charset="0"/>
              <a:cs typeface="Candara"/>
            </a:endParaRPr>
          </a:p>
        </p:txBody>
      </p:sp>
      <p:cxnSp>
        <p:nvCxnSpPr>
          <p:cNvPr id="22" name="Straight Connector 21"/>
          <p:cNvCxnSpPr/>
          <p:nvPr/>
        </p:nvCxnSpPr>
        <p:spPr>
          <a:xfrm>
            <a:off x="381000" y="809625"/>
            <a:ext cx="6550025"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7172" name="Rectangle 5"/>
          <p:cNvSpPr>
            <a:spLocks noChangeArrowheads="1"/>
          </p:cNvSpPr>
          <p:nvPr/>
        </p:nvSpPr>
        <p:spPr bwMode="gray">
          <a:xfrm>
            <a:off x="609600" y="1066800"/>
            <a:ext cx="7924800" cy="51274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8000" tIns="108000" rIns="72000" bIns="72000"/>
          <a:lstStyle>
            <a:lvl1pPr marL="190500" indent="-190500"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40000"/>
              </a:spcBef>
              <a:buClr>
                <a:schemeClr val="accent2"/>
              </a:buClr>
              <a:buFont typeface="Wingdings" pitchFamily="2" charset="2"/>
              <a:buChar char="§"/>
            </a:pPr>
            <a:r>
              <a:rPr lang="en-US" altLang="en-US" b="1" dirty="0">
                <a:latin typeface="Candara" pitchFamily="34" charset="0"/>
              </a:rPr>
              <a:t>Security Threats, Risks and example of Security </a:t>
            </a:r>
            <a:r>
              <a:rPr lang="en-US" altLang="en-US" b="1" dirty="0" smtClean="0">
                <a:latin typeface="Candara" pitchFamily="34" charset="0"/>
              </a:rPr>
              <a:t>Violation:</a:t>
            </a:r>
          </a:p>
          <a:p>
            <a:pPr marL="0" indent="0" eaLnBrk="1" hangingPunct="1">
              <a:spcBef>
                <a:spcPct val="40000"/>
              </a:spcBef>
              <a:buClr>
                <a:schemeClr val="accent2"/>
              </a:buClr>
            </a:pPr>
            <a:endParaRPr lang="en-US" altLang="en-US" sz="3200" dirty="0">
              <a:latin typeface="Candara" pitchFamily="34" charset="0"/>
            </a:endParaRPr>
          </a:p>
          <a:p>
            <a:pPr marL="0" indent="0" eaLnBrk="1" hangingPunct="1">
              <a:spcBef>
                <a:spcPct val="40000"/>
              </a:spcBef>
              <a:buClr>
                <a:schemeClr val="accent2"/>
              </a:buClr>
            </a:pPr>
            <a:endParaRPr lang="en-US" altLang="en-US" sz="3200" b="1" dirty="0" smtClean="0">
              <a:latin typeface="Candara" pitchFamily="34" charset="0"/>
            </a:endParaRPr>
          </a:p>
        </p:txBody>
      </p:sp>
      <p:sp>
        <p:nvSpPr>
          <p:cNvPr id="4" name="Footer Placeholder 3"/>
          <p:cNvSpPr>
            <a:spLocks noGrp="1"/>
          </p:cNvSpPr>
          <p:nvPr>
            <p:ph type="ftr" sz="quarter" idx="3"/>
          </p:nvPr>
        </p:nvSpPr>
        <p:spPr/>
        <p:txBody>
          <a:bodyPr/>
          <a:lstStyle/>
          <a:p>
            <a:fld id="{49DB728D-EC27-4ECA-A826-889032503526}" type="slidenum">
              <a:rPr lang="en-US" smtClean="0"/>
              <a:t>9</a:t>
            </a:fld>
            <a:endParaRPr lang="en-US" dirty="0"/>
          </a:p>
        </p:txBody>
      </p:sp>
      <p:sp>
        <p:nvSpPr>
          <p:cNvPr id="5" name="Slide Number Placeholder 5"/>
          <p:cNvSpPr>
            <a:spLocks noGrp="1"/>
          </p:cNvSpPr>
          <p:nvPr>
            <p:ph type="sldNum" sz="quarter" idx="4"/>
          </p:nvPr>
        </p:nvSpPr>
        <p:spPr>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ISMS-WRK-037</a:t>
            </a:r>
          </a:p>
        </p:txBody>
      </p:sp>
      <p:graphicFrame>
        <p:nvGraphicFramePr>
          <p:cNvPr id="3" name="Table 2"/>
          <p:cNvGraphicFramePr>
            <a:graphicFrameLocks noGrp="1"/>
          </p:cNvGraphicFramePr>
          <p:nvPr>
            <p:extLst>
              <p:ext uri="{D42A27DB-BD31-4B8C-83A1-F6EECF244321}">
                <p14:modId xmlns:p14="http://schemas.microsoft.com/office/powerpoint/2010/main" val="2350370712"/>
              </p:ext>
            </p:extLst>
          </p:nvPr>
        </p:nvGraphicFramePr>
        <p:xfrm>
          <a:off x="685800" y="1752600"/>
          <a:ext cx="7848601" cy="4262838"/>
        </p:xfrm>
        <a:graphic>
          <a:graphicData uri="http://schemas.openxmlformats.org/drawingml/2006/table">
            <a:tbl>
              <a:tblPr firstRow="1" firstCol="1" bandRow="1">
                <a:tableStyleId>{5C22544A-7EE6-4342-B048-85BDC9FD1C3A}</a:tableStyleId>
              </a:tblPr>
              <a:tblGrid>
                <a:gridCol w="1733407">
                  <a:extLst>
                    <a:ext uri="{9D8B030D-6E8A-4147-A177-3AD203B41FA5}">
                      <a16:colId xmlns:a16="http://schemas.microsoft.com/office/drawing/2014/main" val="1250208464"/>
                    </a:ext>
                  </a:extLst>
                </a:gridCol>
                <a:gridCol w="2462874">
                  <a:extLst>
                    <a:ext uri="{9D8B030D-6E8A-4147-A177-3AD203B41FA5}">
                      <a16:colId xmlns:a16="http://schemas.microsoft.com/office/drawing/2014/main" val="1878400755"/>
                    </a:ext>
                  </a:extLst>
                </a:gridCol>
                <a:gridCol w="3652320">
                  <a:extLst>
                    <a:ext uri="{9D8B030D-6E8A-4147-A177-3AD203B41FA5}">
                      <a16:colId xmlns:a16="http://schemas.microsoft.com/office/drawing/2014/main" val="2833580390"/>
                    </a:ext>
                  </a:extLst>
                </a:gridCol>
              </a:tblGrid>
              <a:tr h="362508">
                <a:tc>
                  <a:txBody>
                    <a:bodyPr/>
                    <a:lstStyle/>
                    <a:p>
                      <a:pPr marL="0" marR="0" algn="ctr">
                        <a:lnSpc>
                          <a:spcPct val="107000"/>
                        </a:lnSpc>
                        <a:spcBef>
                          <a:spcPts val="0"/>
                        </a:spcBef>
                        <a:spcAft>
                          <a:spcPts val="0"/>
                        </a:spcAft>
                      </a:pPr>
                      <a:r>
                        <a:rPr lang="en-US" sz="1600" baseline="0" dirty="0">
                          <a:effectLst/>
                        </a:rPr>
                        <a:t>Threat</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aseline="0" dirty="0">
                          <a:effectLst/>
                        </a:rPr>
                        <a:t>Risk</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aseline="0" dirty="0">
                          <a:effectLst/>
                        </a:rPr>
                        <a:t>Violation Example</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0715096"/>
                  </a:ext>
                </a:extLst>
              </a:tr>
              <a:tr h="1230496">
                <a:tc>
                  <a:txBody>
                    <a:bodyPr/>
                    <a:lstStyle/>
                    <a:p>
                      <a:pPr marL="0" marR="0">
                        <a:lnSpc>
                          <a:spcPct val="107000"/>
                        </a:lnSpc>
                        <a:spcBef>
                          <a:spcPts val="0"/>
                        </a:spcBef>
                        <a:spcAft>
                          <a:spcPts val="0"/>
                        </a:spcAft>
                      </a:pPr>
                      <a:r>
                        <a:rPr lang="en-US" sz="1600" baseline="0" dirty="0">
                          <a:effectLst/>
                        </a:rPr>
                        <a:t>Human </a:t>
                      </a:r>
                      <a:r>
                        <a:rPr lang="en-US" sz="1600" baseline="0" dirty="0" smtClean="0">
                          <a:effectLst/>
                        </a:rPr>
                        <a:t>mistakes/un-awareness</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a:effectLst/>
                        </a:rPr>
                        <a:t>Leak Intellectual Property of </a:t>
                      </a:r>
                      <a:r>
                        <a:rPr lang="en-US" sz="1600" baseline="0" dirty="0" smtClean="0">
                          <a:effectLst/>
                        </a:rPr>
                        <a:t>customer or company </a:t>
                      </a:r>
                    </a:p>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a:t>
                      </a:r>
                      <a:r>
                        <a:rPr lang="en-US" sz="1600" b="1" i="1" baseline="0" dirty="0" smtClean="0">
                          <a:effectLst/>
                        </a:rPr>
                        <a:t>Customer disappointed, loss company reputation</a:t>
                      </a:r>
                      <a:r>
                        <a:rPr lang="en-US" sz="1600" baseline="0" dirty="0" smtClean="0">
                          <a:effectLst/>
                        </a:rPr>
                        <a:t>)</a:t>
                      </a:r>
                      <a:endParaRPr lang="en-US" sz="1800" baseline="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1" baseline="0" dirty="0">
                          <a:solidFill>
                            <a:srgbClr val="FF0000"/>
                          </a:solidFill>
                          <a:effectLst/>
                        </a:rPr>
                        <a:t>Storing source code, working </a:t>
                      </a:r>
                      <a:r>
                        <a:rPr lang="en-US" sz="1600" b="1" baseline="0" dirty="0" smtClean="0">
                          <a:solidFill>
                            <a:srgbClr val="FF0000"/>
                          </a:solidFill>
                          <a:effectLst/>
                        </a:rPr>
                        <a:t>documents… </a:t>
                      </a:r>
                      <a:r>
                        <a:rPr lang="en-US" sz="1600" b="1" baseline="0" dirty="0">
                          <a:solidFill>
                            <a:srgbClr val="FF0000"/>
                          </a:solidFill>
                          <a:effectLst/>
                        </a:rPr>
                        <a:t>of customer/company </a:t>
                      </a:r>
                      <a:r>
                        <a:rPr lang="en-US" sz="1600" b="1" baseline="0" dirty="0" smtClean="0">
                          <a:solidFill>
                            <a:srgbClr val="FF0000"/>
                          </a:solidFill>
                          <a:effectLst/>
                        </a:rPr>
                        <a:t>at wrong storage, ex: </a:t>
                      </a:r>
                      <a:r>
                        <a:rPr lang="en-US" sz="1600" b="1" baseline="0" dirty="0">
                          <a:solidFill>
                            <a:srgbClr val="FF0000"/>
                          </a:solidFill>
                          <a:effectLst/>
                        </a:rPr>
                        <a:t>public </a:t>
                      </a:r>
                      <a:r>
                        <a:rPr lang="en-US" sz="1600" b="1" baseline="0" dirty="0" err="1" smtClean="0">
                          <a:solidFill>
                            <a:srgbClr val="FF0000"/>
                          </a:solidFill>
                          <a:effectLst/>
                        </a:rPr>
                        <a:t>Github</a:t>
                      </a:r>
                      <a:r>
                        <a:rPr lang="en-US" sz="1600" b="1" baseline="0" dirty="0">
                          <a:solidFill>
                            <a:srgbClr val="FF0000"/>
                          </a:solidFill>
                          <a:effectLst/>
                        </a:rPr>
                        <a:t>, </a:t>
                      </a:r>
                      <a:r>
                        <a:rPr lang="en-US" sz="1600" b="1" baseline="0" dirty="0" err="1" smtClean="0">
                          <a:solidFill>
                            <a:srgbClr val="FF0000"/>
                          </a:solidFill>
                          <a:effectLst/>
                        </a:rPr>
                        <a:t>BitBucket</a:t>
                      </a:r>
                      <a:r>
                        <a:rPr lang="en-US" sz="1600" b="1" baseline="0" dirty="0">
                          <a:solidFill>
                            <a:srgbClr val="FF0000"/>
                          </a:solidFill>
                          <a:effectLst/>
                        </a:rPr>
                        <a:t>, Public </a:t>
                      </a:r>
                      <a:r>
                        <a:rPr lang="en-US" sz="1600" b="1" baseline="0" dirty="0" smtClean="0">
                          <a:solidFill>
                            <a:srgbClr val="FF0000"/>
                          </a:solidFill>
                          <a:effectLst/>
                        </a:rPr>
                        <a:t>Drive…</a:t>
                      </a:r>
                    </a:p>
                  </a:txBody>
                  <a:tcPr marL="68580" marR="68580" marT="0" marB="0"/>
                </a:tc>
                <a:extLst>
                  <a:ext uri="{0D108BD9-81ED-4DB2-BD59-A6C34878D82A}">
                    <a16:rowId xmlns:a16="http://schemas.microsoft.com/office/drawing/2014/main" val="4154166118"/>
                  </a:ext>
                </a:extLst>
              </a:tr>
              <a:tr h="1555438">
                <a:tc>
                  <a:txBody>
                    <a:bodyPr/>
                    <a:lstStyle/>
                    <a:p>
                      <a:pPr marL="0" marR="0">
                        <a:lnSpc>
                          <a:spcPct val="107000"/>
                        </a:lnSpc>
                        <a:spcBef>
                          <a:spcPts val="0"/>
                        </a:spcBef>
                        <a:spcAft>
                          <a:spcPts val="0"/>
                        </a:spcAft>
                      </a:pPr>
                      <a:r>
                        <a:rPr lang="en-US" sz="1600" baseline="0" dirty="0">
                          <a:effectLst/>
                        </a:rPr>
                        <a:t>Human intention/hacking</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Leak Intellectual Property of customer or company </a:t>
                      </a:r>
                    </a:p>
                    <a:p>
                      <a:pPr marL="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smtClean="0">
                          <a:effectLst/>
                        </a:rPr>
                        <a:t>(</a:t>
                      </a:r>
                      <a:r>
                        <a:rPr lang="en-US" sz="1600" b="1" i="1" baseline="0" dirty="0" smtClean="0">
                          <a:effectLst/>
                        </a:rPr>
                        <a:t>Customer disappointed, loss company reputation</a:t>
                      </a:r>
                      <a:r>
                        <a:rPr lang="en-US" sz="1600" baseline="0" dirty="0" smtClean="0">
                          <a:effectLst/>
                        </a:rPr>
                        <a:t>)</a:t>
                      </a:r>
                      <a:endParaRPr lang="en-US" sz="1800" kern="1200" baseline="0" dirty="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1" baseline="0" dirty="0">
                          <a:solidFill>
                            <a:srgbClr val="FF0000"/>
                          </a:solidFill>
                          <a:effectLst/>
                        </a:rPr>
                        <a:t>+  Using source code, working </a:t>
                      </a:r>
                      <a:r>
                        <a:rPr lang="en-US" sz="1600" b="1" baseline="0" dirty="0" smtClean="0">
                          <a:solidFill>
                            <a:srgbClr val="FF0000"/>
                          </a:solidFill>
                          <a:effectLst/>
                        </a:rPr>
                        <a:t>documents… </a:t>
                      </a:r>
                      <a:r>
                        <a:rPr lang="en-US" sz="1600" b="1" baseline="0" dirty="0">
                          <a:solidFill>
                            <a:srgbClr val="FF0000"/>
                          </a:solidFill>
                          <a:effectLst/>
                        </a:rPr>
                        <a:t>of customer/company for personal </a:t>
                      </a:r>
                      <a:r>
                        <a:rPr lang="en-US" sz="1600" b="1" baseline="0" dirty="0" smtClean="0">
                          <a:solidFill>
                            <a:srgbClr val="FF0000"/>
                          </a:solidFill>
                          <a:effectLst/>
                        </a:rPr>
                        <a:t>purpose.</a:t>
                      </a:r>
                      <a:endParaRPr lang="en-US" sz="1600" b="1" baseline="0" dirty="0">
                        <a:solidFill>
                          <a:srgbClr val="FF0000"/>
                        </a:solidFill>
                        <a:effectLst/>
                      </a:endParaRPr>
                    </a:p>
                    <a:p>
                      <a:pPr marL="0" marR="0">
                        <a:lnSpc>
                          <a:spcPct val="107000"/>
                        </a:lnSpc>
                        <a:spcBef>
                          <a:spcPts val="0"/>
                        </a:spcBef>
                        <a:spcAft>
                          <a:spcPts val="0"/>
                        </a:spcAft>
                      </a:pPr>
                      <a:r>
                        <a:rPr lang="en-US" sz="1600" b="1" baseline="0" dirty="0">
                          <a:solidFill>
                            <a:srgbClr val="FF0000"/>
                          </a:solidFill>
                          <a:effectLst/>
                        </a:rPr>
                        <a:t>+  Copying </a:t>
                      </a:r>
                      <a:r>
                        <a:rPr lang="en-US" sz="1600" b="1" baseline="0" dirty="0" smtClean="0">
                          <a:solidFill>
                            <a:srgbClr val="FF0000"/>
                          </a:solidFill>
                          <a:effectLst/>
                        </a:rPr>
                        <a:t>code on internet </a:t>
                      </a:r>
                      <a:r>
                        <a:rPr lang="en-US" sz="1600" b="1" baseline="0" dirty="0">
                          <a:solidFill>
                            <a:srgbClr val="FF0000"/>
                          </a:solidFill>
                          <a:effectLst/>
                        </a:rPr>
                        <a:t>without </a:t>
                      </a:r>
                      <a:r>
                        <a:rPr lang="en-US" sz="1600" b="1" baseline="0" dirty="0" smtClean="0">
                          <a:solidFill>
                            <a:srgbClr val="FF0000"/>
                          </a:solidFill>
                          <a:effectLst/>
                        </a:rPr>
                        <a:t>permission/license </a:t>
                      </a:r>
                      <a:r>
                        <a:rPr lang="en-US" sz="1600" b="1" baseline="0" dirty="0">
                          <a:solidFill>
                            <a:srgbClr val="FF0000"/>
                          </a:solidFill>
                          <a:effectLst/>
                        </a:rPr>
                        <a:t>for using when working at </a:t>
                      </a:r>
                      <a:r>
                        <a:rPr lang="en-US" sz="1600" b="1" baseline="0" dirty="0" smtClean="0">
                          <a:solidFill>
                            <a:srgbClr val="FF0000"/>
                          </a:solidFill>
                          <a:effectLst/>
                        </a:rPr>
                        <a:t>company.</a:t>
                      </a:r>
                      <a:endParaRPr lang="en-US" sz="1600" b="1" baseline="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316000"/>
                  </a:ext>
                </a:extLst>
              </a:tr>
              <a:tr h="741797">
                <a:tc>
                  <a:txBody>
                    <a:bodyPr/>
                    <a:lstStyle/>
                    <a:p>
                      <a:pPr marL="0" marR="0">
                        <a:lnSpc>
                          <a:spcPct val="107000"/>
                        </a:lnSpc>
                        <a:spcBef>
                          <a:spcPts val="0"/>
                        </a:spcBef>
                        <a:spcAft>
                          <a:spcPts val="0"/>
                        </a:spcAft>
                      </a:pPr>
                      <a:r>
                        <a:rPr lang="en-US" sz="1600" baseline="0">
                          <a:effectLst/>
                        </a:rPr>
                        <a:t>Technical failure</a:t>
                      </a:r>
                      <a:endParaRPr lang="en-US"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aseline="0" dirty="0">
                          <a:effectLst/>
                        </a:rPr>
                        <a:t>Poor quality, less secure productivity</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aseline="0" dirty="0" smtClean="0">
                          <a:effectLst/>
                        </a:rPr>
                        <a:t>+  No security standard coding </a:t>
                      </a:r>
                    </a:p>
                    <a:p>
                      <a:pPr marL="0" marR="0">
                        <a:lnSpc>
                          <a:spcPct val="107000"/>
                        </a:lnSpc>
                        <a:spcBef>
                          <a:spcPts val="0"/>
                        </a:spcBef>
                        <a:spcAft>
                          <a:spcPts val="0"/>
                        </a:spcAft>
                      </a:pPr>
                      <a:r>
                        <a:rPr lang="en-US" sz="1600" baseline="0" dirty="0" smtClean="0">
                          <a:effectLst/>
                        </a:rPr>
                        <a:t>+  Un-secured </a:t>
                      </a:r>
                      <a:r>
                        <a:rPr lang="en-US" sz="1600" baseline="0" dirty="0">
                          <a:effectLst/>
                        </a:rPr>
                        <a:t>account info, admin info</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5171920"/>
                  </a:ext>
                </a:extLst>
              </a:tr>
              <a:tr h="362508">
                <a:tc>
                  <a:txBody>
                    <a:bodyPr/>
                    <a:lstStyle/>
                    <a:p>
                      <a:pPr marL="0" marR="0">
                        <a:lnSpc>
                          <a:spcPct val="107000"/>
                        </a:lnSpc>
                        <a:spcBef>
                          <a:spcPts val="0"/>
                        </a:spcBef>
                        <a:spcAft>
                          <a:spcPts val="0"/>
                        </a:spcAft>
                      </a:pPr>
                      <a:r>
                        <a:rPr lang="en-US" sz="1600" baseline="0">
                          <a:effectLst/>
                        </a:rPr>
                        <a:t>…</a:t>
                      </a:r>
                      <a:endParaRPr lang="en-US"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aseline="0" dirty="0">
                          <a:effectLst/>
                        </a:rPr>
                        <a:t> </a:t>
                      </a:r>
                      <a:r>
                        <a:rPr lang="en-US" sz="1600" baseline="0" dirty="0" smtClean="0">
                          <a:effectLst/>
                        </a:rPr>
                        <a:t>…</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aseline="0" dirty="0">
                          <a:effectLst/>
                        </a:rPr>
                        <a:t> </a:t>
                      </a:r>
                      <a:r>
                        <a:rPr lang="en-US" sz="1600" baseline="0" dirty="0" smtClean="0">
                          <a:effectLst/>
                        </a:rPr>
                        <a:t>…</a:t>
                      </a:r>
                      <a:endParaRPr lang="en-US"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606693"/>
                  </a:ext>
                </a:extLst>
              </a:tr>
            </a:tbl>
          </a:graphicData>
        </a:graphic>
      </p:graphicFrame>
    </p:spTree>
    <p:custDataLst>
      <p:tags r:id="rId1"/>
    </p:custDataLst>
    <p:extLst>
      <p:ext uri="{BB962C8B-B14F-4D97-AF65-F5344CB8AC3E}">
        <p14:creationId xmlns:p14="http://schemas.microsoft.com/office/powerpoint/2010/main" val="1060066976"/>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10.xml><?xml version="1.0" encoding="utf-8"?>
<p:tagLst xmlns:a="http://schemas.openxmlformats.org/drawingml/2006/main" xmlns:r="http://schemas.openxmlformats.org/officeDocument/2006/relationships" xmlns:p="http://schemas.openxmlformats.org/presentationml/2006/main">
  <p:tag name="TIMING" val="|12"/>
</p:tagLst>
</file>

<file path=ppt/tags/tag11.xml><?xml version="1.0" encoding="utf-8"?>
<p:tagLst xmlns:a="http://schemas.openxmlformats.org/drawingml/2006/main" xmlns:r="http://schemas.openxmlformats.org/officeDocument/2006/relationships" xmlns:p="http://schemas.openxmlformats.org/presentationml/2006/main">
  <p:tag name="TIMING" val="|12"/>
</p:tagLst>
</file>

<file path=ppt/tags/tag12.xml><?xml version="1.0" encoding="utf-8"?>
<p:tagLst xmlns:a="http://schemas.openxmlformats.org/drawingml/2006/main" xmlns:r="http://schemas.openxmlformats.org/officeDocument/2006/relationships" xmlns:p="http://schemas.openxmlformats.org/presentationml/2006/main">
  <p:tag name="TIMING" val="|12"/>
</p:tagLst>
</file>

<file path=ppt/tags/tag13.xml><?xml version="1.0" encoding="utf-8"?>
<p:tagLst xmlns:a="http://schemas.openxmlformats.org/drawingml/2006/main" xmlns:r="http://schemas.openxmlformats.org/officeDocument/2006/relationships" xmlns:p="http://schemas.openxmlformats.org/presentationml/2006/main">
  <p:tag name="TIMING" val="|12"/>
</p:tagLst>
</file>

<file path=ppt/tags/tag14.xml><?xml version="1.0" encoding="utf-8"?>
<p:tagLst xmlns:a="http://schemas.openxmlformats.org/drawingml/2006/main" xmlns:r="http://schemas.openxmlformats.org/officeDocument/2006/relationships" xmlns:p="http://schemas.openxmlformats.org/presentationml/2006/main">
  <p:tag name="TIMING" val="|12"/>
</p:tagLst>
</file>

<file path=ppt/tags/tag15.xml><?xml version="1.0" encoding="utf-8"?>
<p:tagLst xmlns:a="http://schemas.openxmlformats.org/drawingml/2006/main" xmlns:r="http://schemas.openxmlformats.org/officeDocument/2006/relationships" xmlns:p="http://schemas.openxmlformats.org/presentationml/2006/main">
  <p:tag name="TIMING" val="|12"/>
</p:tagLst>
</file>

<file path=ppt/tags/tag16.xml><?xml version="1.0" encoding="utf-8"?>
<p:tagLst xmlns:a="http://schemas.openxmlformats.org/drawingml/2006/main" xmlns:r="http://schemas.openxmlformats.org/officeDocument/2006/relationships" xmlns:p="http://schemas.openxmlformats.org/presentationml/2006/main">
  <p:tag name="TIMING" val="|12"/>
</p:tagLst>
</file>

<file path=ppt/tags/tag17.xml><?xml version="1.0" encoding="utf-8"?>
<p:tagLst xmlns:a="http://schemas.openxmlformats.org/drawingml/2006/main" xmlns:r="http://schemas.openxmlformats.org/officeDocument/2006/relationships" xmlns:p="http://schemas.openxmlformats.org/presentationml/2006/main">
  <p:tag name="TIMING" val="|12"/>
</p:tagLst>
</file>

<file path=ppt/tags/tag18.xml><?xml version="1.0" encoding="utf-8"?>
<p:tagLst xmlns:a="http://schemas.openxmlformats.org/drawingml/2006/main" xmlns:r="http://schemas.openxmlformats.org/officeDocument/2006/relationships" xmlns:p="http://schemas.openxmlformats.org/presentationml/2006/main">
  <p:tag name="TIMING" val="|12"/>
</p:tagLst>
</file>

<file path=ppt/tags/tag19.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20.xml><?xml version="1.0" encoding="utf-8"?>
<p:tagLst xmlns:a="http://schemas.openxmlformats.org/drawingml/2006/main" xmlns:r="http://schemas.openxmlformats.org/officeDocument/2006/relationships" xmlns:p="http://schemas.openxmlformats.org/presentationml/2006/main">
  <p:tag name="TIMING" val="|12"/>
</p:tagLst>
</file>

<file path=ppt/tags/tag21.xml><?xml version="1.0" encoding="utf-8"?>
<p:tagLst xmlns:a="http://schemas.openxmlformats.org/drawingml/2006/main" xmlns:r="http://schemas.openxmlformats.org/officeDocument/2006/relationships" xmlns:p="http://schemas.openxmlformats.org/presentationml/2006/main">
  <p:tag name="TIMING" val="|12"/>
</p:tagLst>
</file>

<file path=ppt/tags/tag22.xml><?xml version="1.0" encoding="utf-8"?>
<p:tagLst xmlns:a="http://schemas.openxmlformats.org/drawingml/2006/main" xmlns:r="http://schemas.openxmlformats.org/officeDocument/2006/relationships" xmlns:p="http://schemas.openxmlformats.org/presentationml/2006/main">
  <p:tag name="TIMING" val="|12"/>
</p:tagLst>
</file>

<file path=ppt/tags/tag23.xml><?xml version="1.0" encoding="utf-8"?>
<p:tagLst xmlns:a="http://schemas.openxmlformats.org/drawingml/2006/main" xmlns:r="http://schemas.openxmlformats.org/officeDocument/2006/relationships" xmlns:p="http://schemas.openxmlformats.org/presentationml/2006/main">
  <p:tag name="TIMING" val="|12"/>
</p:tagLst>
</file>

<file path=ppt/tags/tag24.xml><?xml version="1.0" encoding="utf-8"?>
<p:tagLst xmlns:a="http://schemas.openxmlformats.org/drawingml/2006/main" xmlns:r="http://schemas.openxmlformats.org/officeDocument/2006/relationships" xmlns:p="http://schemas.openxmlformats.org/presentationml/2006/main">
  <p:tag name="TIMING" val="|12"/>
</p:tagLst>
</file>

<file path=ppt/tags/tag25.xml><?xml version="1.0" encoding="utf-8"?>
<p:tagLst xmlns:a="http://schemas.openxmlformats.org/drawingml/2006/main" xmlns:r="http://schemas.openxmlformats.org/officeDocument/2006/relationships" xmlns:p="http://schemas.openxmlformats.org/presentationml/2006/main">
  <p:tag name="TIMING" val="|12"/>
</p:tagLst>
</file>

<file path=ppt/tags/tag26.xml><?xml version="1.0" encoding="utf-8"?>
<p:tagLst xmlns:a="http://schemas.openxmlformats.org/drawingml/2006/main" xmlns:r="http://schemas.openxmlformats.org/officeDocument/2006/relationships" xmlns:p="http://schemas.openxmlformats.org/presentationml/2006/main">
  <p:tag name="TIMING" val="|12"/>
</p:tagLst>
</file>

<file path=ppt/tags/tag27.xml><?xml version="1.0" encoding="utf-8"?>
<p:tagLst xmlns:a="http://schemas.openxmlformats.org/drawingml/2006/main" xmlns:r="http://schemas.openxmlformats.org/officeDocument/2006/relationships" xmlns:p="http://schemas.openxmlformats.org/presentationml/2006/main">
  <p:tag name="TIMING" val="|12"/>
</p:tagLst>
</file>

<file path=ppt/tags/tag28.xml><?xml version="1.0" encoding="utf-8"?>
<p:tagLst xmlns:a="http://schemas.openxmlformats.org/drawingml/2006/main" xmlns:r="http://schemas.openxmlformats.org/officeDocument/2006/relationships" xmlns:p="http://schemas.openxmlformats.org/presentationml/2006/main">
  <p:tag name="TIMING" val="|12"/>
</p:tagLst>
</file>

<file path=ppt/tags/tag29.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30.xml><?xml version="1.0" encoding="utf-8"?>
<p:tagLst xmlns:a="http://schemas.openxmlformats.org/drawingml/2006/main" xmlns:r="http://schemas.openxmlformats.org/officeDocument/2006/relationships" xmlns:p="http://schemas.openxmlformats.org/presentationml/2006/main">
  <p:tag name="TIMING" val="|12"/>
</p:tagLst>
</file>

<file path=ppt/tags/tag31.xml><?xml version="1.0" encoding="utf-8"?>
<p:tagLst xmlns:a="http://schemas.openxmlformats.org/drawingml/2006/main" xmlns:r="http://schemas.openxmlformats.org/officeDocument/2006/relationships" xmlns:p="http://schemas.openxmlformats.org/presentationml/2006/main">
  <p:tag name="TIMING" val="|12"/>
</p:tagLst>
</file>

<file path=ppt/tags/tag32.xml><?xml version="1.0" encoding="utf-8"?>
<p:tagLst xmlns:a="http://schemas.openxmlformats.org/drawingml/2006/main" xmlns:r="http://schemas.openxmlformats.org/officeDocument/2006/relationships" xmlns:p="http://schemas.openxmlformats.org/presentationml/2006/main">
  <p:tag name="TIMING" val="|12"/>
</p:tagLst>
</file>

<file path=ppt/tags/tag33.xml><?xml version="1.0" encoding="utf-8"?>
<p:tagLst xmlns:a="http://schemas.openxmlformats.org/drawingml/2006/main" xmlns:r="http://schemas.openxmlformats.org/officeDocument/2006/relationships" xmlns:p="http://schemas.openxmlformats.org/presentationml/2006/main">
  <p:tag name="TIMING" val="|12"/>
</p:tagLst>
</file>

<file path=ppt/tags/tag34.xml><?xml version="1.0" encoding="utf-8"?>
<p:tagLst xmlns:a="http://schemas.openxmlformats.org/drawingml/2006/main" xmlns:r="http://schemas.openxmlformats.org/officeDocument/2006/relationships" xmlns:p="http://schemas.openxmlformats.org/presentationml/2006/main">
  <p:tag name="TIMING" val="|12"/>
</p:tagLst>
</file>

<file path=ppt/tags/tag35.xml><?xml version="1.0" encoding="utf-8"?>
<p:tagLst xmlns:a="http://schemas.openxmlformats.org/drawingml/2006/main" xmlns:r="http://schemas.openxmlformats.org/officeDocument/2006/relationships" xmlns:p="http://schemas.openxmlformats.org/presentationml/2006/main">
  <p:tag name="TIMING" val="|12"/>
</p:tagLst>
</file>

<file path=ppt/tags/tag36.xml><?xml version="1.0" encoding="utf-8"?>
<p:tagLst xmlns:a="http://schemas.openxmlformats.org/drawingml/2006/main" xmlns:r="http://schemas.openxmlformats.org/officeDocument/2006/relationships" xmlns:p="http://schemas.openxmlformats.org/presentationml/2006/main">
  <p:tag name="TIMING" val="|12"/>
</p:tagLst>
</file>

<file path=ppt/tags/tag37.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12"/>
</p:tagLst>
</file>

<file path=ppt/tags/tag6.xml><?xml version="1.0" encoding="utf-8"?>
<p:tagLst xmlns:a="http://schemas.openxmlformats.org/drawingml/2006/main" xmlns:r="http://schemas.openxmlformats.org/officeDocument/2006/relationships" xmlns:p="http://schemas.openxmlformats.org/presentationml/2006/main">
  <p:tag name="TIMING" val="|12"/>
</p:tagLst>
</file>

<file path=ppt/tags/tag7.xml><?xml version="1.0" encoding="utf-8"?>
<p:tagLst xmlns:a="http://schemas.openxmlformats.org/drawingml/2006/main" xmlns:r="http://schemas.openxmlformats.org/officeDocument/2006/relationships" xmlns:p="http://schemas.openxmlformats.org/presentationml/2006/main">
  <p:tag name="TIMING" val="|12"/>
</p:tagLst>
</file>

<file path=ppt/tags/tag8.xml><?xml version="1.0" encoding="utf-8"?>
<p:tagLst xmlns:a="http://schemas.openxmlformats.org/drawingml/2006/main" xmlns:r="http://schemas.openxmlformats.org/officeDocument/2006/relationships" xmlns:p="http://schemas.openxmlformats.org/presentationml/2006/main">
  <p:tag name="TIMING" val="|12"/>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TotalTime>
  <Words>3525</Words>
  <Application>Microsoft Office PowerPoint</Application>
  <PresentationFormat>On-screen Show (4:3)</PresentationFormat>
  <Paragraphs>568</Paragraphs>
  <Slides>47</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ＭＳ Ｐゴシック</vt:lpstr>
      <vt:lpstr>Arial</vt:lpstr>
      <vt:lpstr>Arial</vt:lpstr>
      <vt:lpstr>Calibri</vt:lpstr>
      <vt:lpstr>Candara</vt:lpstr>
      <vt:lpstr>Courier New</vt:lpstr>
      <vt:lpstr>Tahoma</vt:lpstr>
      <vt:lpstr>Times New Roman</vt:lpstr>
      <vt:lpstr>Univers LT 57 Condensed</vt:lpstr>
      <vt:lpstr>Wingdings</vt:lpstr>
      <vt:lpstr>Office Theme</vt:lpstr>
      <vt:lpstr>PowerPoint Presentation</vt:lpstr>
      <vt:lpstr>PowerPoint Presentation</vt:lpstr>
      <vt:lpstr>PowerPoint Presentation</vt:lpstr>
      <vt:lpstr>PowerPoint Presentation</vt:lpstr>
      <vt:lpstr>PowerPoint Presentation</vt:lpstr>
      <vt:lpstr>Tea Break: change the word “stupid” by “innovation” or “new trend technology”… for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Vu</dc:creator>
  <cp:lastModifiedBy>it</cp:lastModifiedBy>
  <cp:revision>175</cp:revision>
  <dcterms:created xsi:type="dcterms:W3CDTF">2014-09-08T02:02:06Z</dcterms:created>
  <dcterms:modified xsi:type="dcterms:W3CDTF">2021-11-11T10:05:37Z</dcterms:modified>
</cp:coreProperties>
</file>