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471" r:id="rId51"/>
    <p:sldId id="472" r:id="rId52"/>
    <p:sldId id="349" r:id="rId53"/>
    <p:sldId id="469" r:id="rId54"/>
    <p:sldId id="470" r:id="rId55"/>
    <p:sldId id="461" r:id="rId56"/>
    <p:sldId id="424" r:id="rId57"/>
    <p:sldId id="463" r:id="rId58"/>
    <p:sldId id="464" r:id="rId59"/>
    <p:sldId id="425" r:id="rId60"/>
    <p:sldId id="426" r:id="rId61"/>
    <p:sldId id="466" r:id="rId62"/>
    <p:sldId id="467" r:id="rId63"/>
    <p:sldId id="468" r:id="rId64"/>
    <p:sldId id="429" r:id="rId65"/>
    <p:sldId id="428" r:id="rId66"/>
    <p:sldId id="430" r:id="rId67"/>
    <p:sldId id="431" r:id="rId68"/>
    <p:sldId id="432" r:id="rId69"/>
    <p:sldId id="473" r:id="rId70"/>
    <p:sldId id="475" r:id="rId71"/>
    <p:sldId id="476" r:id="rId72"/>
    <p:sldId id="474" r:id="rId73"/>
    <p:sldId id="477" r:id="rId74"/>
    <p:sldId id="434" r:id="rId75"/>
    <p:sldId id="358" r:id="rId76"/>
    <p:sldId id="435" r:id="rId77"/>
    <p:sldId id="361" r:id="rId78"/>
    <p:sldId id="436" r:id="rId79"/>
    <p:sldId id="438" r:id="rId80"/>
    <p:sldId id="437" r:id="rId81"/>
    <p:sldId id="440" r:id="rId82"/>
    <p:sldId id="441" r:id="rId83"/>
    <p:sldId id="362" r:id="rId84"/>
    <p:sldId id="442" r:id="rId85"/>
    <p:sldId id="282" r:id="rId86"/>
    <p:sldId id="280"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80" autoAdjust="0"/>
  </p:normalViewPr>
  <p:slideViewPr>
    <p:cSldViewPr snapToGrid="0">
      <p:cViewPr varScale="1">
        <p:scale>
          <a:sx n="69" d="100"/>
          <a:sy n="69" d="100"/>
        </p:scale>
        <p:origin x="58" y="37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custSel addSld delSld modSld sldOrd">
      <pc:chgData name="Scruel Tao" userId="5ea5c98d59b44d4b" providerId="LiveId" clId="{53225E1B-6BB1-44E9-841B-9EDB316A8799}" dt="2023-12-03T16:12:04.157" v="1486"/>
      <pc:docMkLst>
        <pc:docMk/>
      </pc:docMkLst>
      <pc:sldChg chg="modAnim">
        <pc:chgData name="Scruel Tao" userId="5ea5c98d59b44d4b" providerId="LiveId" clId="{53225E1B-6BB1-44E9-841B-9EDB316A8799}" dt="2023-12-03T15:30:00.825" v="1449"/>
        <pc:sldMkLst>
          <pc:docMk/>
          <pc:sldMk cId="3322747497" sldId="338"/>
        </pc:sldMkLst>
      </pc:sldChg>
      <pc:sldChg chg="modSp mod">
        <pc:chgData name="Scruel Tao" userId="5ea5c98d59b44d4b" providerId="LiveId" clId="{53225E1B-6BB1-44E9-841B-9EDB316A8799}" dt="2023-08-13T07:04:34.772" v="541" actId="20577"/>
        <pc:sldMkLst>
          <pc:docMk/>
          <pc:sldMk cId="1007887181" sldId="362"/>
        </pc:sldMkLst>
        <pc:spChg chg="mod">
          <ac:chgData name="Scruel Tao" userId="5ea5c98d59b44d4b" providerId="LiveId" clId="{53225E1B-6BB1-44E9-841B-9EDB316A8799}" dt="2023-08-13T07:04:34.772" v="541" actId="20577"/>
          <ac:spMkLst>
            <pc:docMk/>
            <pc:sldMk cId="1007887181" sldId="362"/>
            <ac:spMk id="3" creationId="{0E2FC508-1AFD-A957-52F2-FA1DEF2A9D27}"/>
          </ac:spMkLst>
        </pc:spChg>
      </pc:sldChg>
      <pc:sldChg chg="modSp">
        <pc:chgData name="Scruel Tao" userId="5ea5c98d59b44d4b" providerId="LiveId" clId="{53225E1B-6BB1-44E9-841B-9EDB316A8799}" dt="2023-12-03T15:58:36.945" v="1477" actId="20577"/>
        <pc:sldMkLst>
          <pc:docMk/>
          <pc:sldMk cId="3902440448" sldId="367"/>
        </pc:sldMkLst>
        <pc:spChg chg="mod">
          <ac:chgData name="Scruel Tao" userId="5ea5c98d59b44d4b" providerId="LiveId" clId="{53225E1B-6BB1-44E9-841B-9EDB316A8799}" dt="2023-12-03T15:35:14.720" v="1466"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Anim">
        <pc:chgData name="Scruel Tao" userId="5ea5c98d59b44d4b" providerId="LiveId" clId="{53225E1B-6BB1-44E9-841B-9EDB316A8799}" dt="2023-12-03T16:12:04.157" v="1486"/>
        <pc:sldMkLst>
          <pc:docMk/>
          <pc:sldMk cId="3199604217" sldId="415"/>
        </pc:sldMkLst>
      </pc:sldChg>
      <pc:sldChg chg="modSp mod modNotesTx">
        <pc:chgData name="Scruel Tao" userId="5ea5c98d59b44d4b" providerId="LiveId" clId="{53225E1B-6BB1-44E9-841B-9EDB316A8799}" dt="2023-08-16T03:21:52.374" v="602" actId="20577"/>
        <pc:sldMkLst>
          <pc:docMk/>
          <pc:sldMk cId="2124384492" sldId="430"/>
        </pc:sldMkLst>
        <pc:spChg chg="mod">
          <ac:chgData name="Scruel Tao" userId="5ea5c98d59b44d4b" providerId="LiveId" clId="{53225E1B-6BB1-44E9-841B-9EDB316A8799}" dt="2023-08-16T03:21:43.394" v="601" actId="20577"/>
          <ac:spMkLst>
            <pc:docMk/>
            <pc:sldMk cId="2124384492" sldId="430"/>
            <ac:spMk id="3" creationId="{0E2FC508-1AFD-A957-52F2-FA1DEF2A9D27}"/>
          </ac:spMkLst>
        </pc:spChg>
      </pc:sldChg>
      <pc:sldChg chg="modSp mod">
        <pc:chgData name="Scruel Tao" userId="5ea5c98d59b44d4b" providerId="LiveId" clId="{53225E1B-6BB1-44E9-841B-9EDB316A8799}" dt="2023-08-16T03:25:55.909" v="784" actId="1037"/>
        <pc:sldMkLst>
          <pc:docMk/>
          <pc:sldMk cId="3097471850" sldId="431"/>
        </pc:sldMkLst>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ldChg>
      <pc:sldChg chg="modSp mod modTransition modAnim modNotesTx">
        <pc:chgData name="Scruel Tao" userId="5ea5c98d59b44d4b" providerId="LiveId" clId="{53225E1B-6BB1-44E9-841B-9EDB316A8799}" dt="2023-08-16T03:26:30.882" v="790" actId="1076"/>
        <pc:sldMkLst>
          <pc:docMk/>
          <pc:sldMk cId="2408983859" sldId="432"/>
        </pc:sldMkLst>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Transition modAnim">
        <pc:chgData name="Scruel Tao" userId="5ea5c98d59b44d4b" providerId="LiveId" clId="{53225E1B-6BB1-44E9-841B-9EDB316A8799}" dt="2023-12-03T16:10:18.626" v="1480"/>
        <pc:sldMkLst>
          <pc:docMk/>
          <pc:sldMk cId="270139676" sldId="446"/>
        </pc:sldMkLst>
      </pc:sldChg>
      <pc:sldChg chg="modAnim">
        <pc:chgData name="Scruel Tao" userId="5ea5c98d59b44d4b" providerId="LiveId" clId="{53225E1B-6BB1-44E9-841B-9EDB316A8799}" dt="2023-12-03T16:11:19.559" v="1481"/>
        <pc:sldMkLst>
          <pc:docMk/>
          <pc:sldMk cId="3091127192" sldId="450"/>
        </pc:sldMkLst>
      </pc:sldChg>
      <pc:sldChg chg="modSp mod">
        <pc:chgData name="Scruel Tao" userId="5ea5c98d59b44d4b" providerId="LiveId" clId="{53225E1B-6BB1-44E9-841B-9EDB316A8799}" dt="2023-08-13T07:04:18.618" v="535" actId="14100"/>
        <pc:sldMkLst>
          <pc:docMk/>
          <pc:sldMk cId="1873822359" sldId="454"/>
        </pc:sldMkLst>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pc:chgData name="Scruel Tao" userId="5ea5c98d59b44d4b" providerId="LiveId" clId="{53225E1B-6BB1-44E9-841B-9EDB316A8799}" dt="2023-08-14T08:08:18.214" v="545" actId="20577"/>
        <pc:sldMkLst>
          <pc:docMk/>
          <pc:sldMk cId="3122313888" sldId="466"/>
        </pc:sldMkLst>
        <pc:spChg chg="mod">
          <ac:chgData name="Scruel Tao" userId="5ea5c98d59b44d4b" providerId="LiveId" clId="{53225E1B-6BB1-44E9-841B-9EDB316A8799}" dt="2023-08-14T08:08:18.214" v="545" actId="20577"/>
          <ac:spMkLst>
            <pc:docMk/>
            <pc:sldMk cId="3122313888" sldId="466"/>
            <ac:spMk id="2" creationId="{BAD162F0-2175-84E9-2387-55F669162449}"/>
          </ac:spMkLst>
        </pc:spChg>
      </pc:sldChg>
      <pc:sldChg chg="modSp mod">
        <pc:chgData name="Scruel Tao" userId="5ea5c98d59b44d4b" providerId="LiveId" clId="{53225E1B-6BB1-44E9-841B-9EDB316A8799}" dt="2023-08-14T08:08:19.993" v="549" actId="20577"/>
        <pc:sldMkLst>
          <pc:docMk/>
          <pc:sldMk cId="1003371394" sldId="467"/>
        </pc:sldMkLst>
        <pc:spChg chg="mod">
          <ac:chgData name="Scruel Tao" userId="5ea5c98d59b44d4b" providerId="LiveId" clId="{53225E1B-6BB1-44E9-841B-9EDB316A8799}" dt="2023-08-14T08:08:19.993" v="549" actId="20577"/>
          <ac:spMkLst>
            <pc:docMk/>
            <pc:sldMk cId="1003371394" sldId="467"/>
            <ac:spMk id="2" creationId="{BAD162F0-2175-84E9-2387-55F669162449}"/>
          </ac:spMkLst>
        </pc:spChg>
      </pc:sldChg>
      <pc:sldChg chg="modSp mod">
        <pc:chgData name="Scruel Tao" userId="5ea5c98d59b44d4b" providerId="LiveId" clId="{53225E1B-6BB1-44E9-841B-9EDB316A8799}" dt="2023-08-14T08:08:21.815" v="553" actId="20577"/>
        <pc:sldMkLst>
          <pc:docMk/>
          <pc:sldMk cId="1881581066" sldId="468"/>
        </pc:sldMkLst>
        <pc:spChg chg="mod">
          <ac:chgData name="Scruel Tao" userId="5ea5c98d59b44d4b" providerId="LiveId" clId="{53225E1B-6BB1-44E9-841B-9EDB316A8799}" dt="2023-08-14T08:08:21.815" v="553" actId="20577"/>
          <ac:spMkLst>
            <pc:docMk/>
            <pc:sldMk cId="1881581066" sldId="468"/>
            <ac:spMk id="2" creationId="{BAD162F0-2175-84E9-2387-55F669162449}"/>
          </ac:spMkLst>
        </pc:spChg>
      </pc:sldChg>
      <pc:sldChg chg="addSp delSp modSp add mod modClrScheme chgLayout modNotesTx">
        <pc:chgData name="Scruel Tao" userId="5ea5c98d59b44d4b" providerId="LiveId" clId="{53225E1B-6BB1-44E9-841B-9EDB316A8799}" dt="2023-08-12T16:04:20.158" v="531" actId="20577"/>
        <pc:sldMkLst>
          <pc:docMk/>
          <pc:sldMk cId="718749562" sldId="471"/>
        </pc:sldMkLst>
        <pc:spChg chg="mod ord">
          <ac:chgData name="Scruel Tao" userId="5ea5c98d59b44d4b" providerId="LiveId" clId="{53225E1B-6BB1-44E9-841B-9EDB316A8799}" dt="2023-08-12T15:57:27.969" v="492" actId="700"/>
          <ac:spMkLst>
            <pc:docMk/>
            <pc:sldMk cId="718749562" sldId="471"/>
            <ac:spMk id="2" creationId="{BAD162F0-2175-84E9-2387-55F669162449}"/>
          </ac:spMkLst>
        </pc:spChg>
        <pc:spChg chg="mod ord">
          <ac:chgData name="Scruel Tao" userId="5ea5c98d59b44d4b" providerId="LiveId" clId="{53225E1B-6BB1-44E9-841B-9EDB316A8799}" dt="2023-08-12T16:04:20.158" v="531" actId="20577"/>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08-12T15:59:21.145" v="504" actId="22"/>
          <ac:picMkLst>
            <pc:docMk/>
            <pc:sldMk cId="718749562" sldId="471"/>
            <ac:picMk id="19" creationId="{DA2780DC-EDAA-062F-CCF7-56B26BD4FE43}"/>
          </ac:picMkLst>
        </pc:picChg>
        <pc:picChg chg="add mod">
          <ac:chgData name="Scruel Tao" userId="5ea5c98d59b44d4b" providerId="LiveId" clId="{53225E1B-6BB1-44E9-841B-9EDB316A8799}" dt="2023-08-12T16:00:35.144" v="511" actId="103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08-12T16:04:25.312" v="534" actId="20577"/>
        <pc:sldMkLst>
          <pc:docMk/>
          <pc:sldMk cId="2345217129" sldId="472"/>
        </pc:sldMkLst>
        <pc:spChg chg="mod ord">
          <ac:chgData name="Scruel Tao" userId="5ea5c98d59b44d4b" providerId="LiveId" clId="{53225E1B-6BB1-44E9-841B-9EDB316A8799}" dt="2023-08-12T15:57:17.671" v="491" actId="700"/>
          <ac:spMkLst>
            <pc:docMk/>
            <pc:sldMk cId="2345217129" sldId="472"/>
            <ac:spMk id="2" creationId="{BAD162F0-2175-84E9-2387-55F669162449}"/>
          </ac:spMkLst>
        </pc:spChg>
        <pc:spChg chg="mod ord">
          <ac:chgData name="Scruel Tao" userId="5ea5c98d59b44d4b" providerId="LiveId" clId="{53225E1B-6BB1-44E9-841B-9EDB316A8799}" dt="2023-08-12T16:04:25.312" v="534" actId="20577"/>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08-12T15:59:28.997" v="506" actId="22"/>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08-16T03:32:21.137" v="1016" actId="20577"/>
        <pc:sldMkLst>
          <pc:docMk/>
          <pc:sldMk cId="1452351313" sldId="473"/>
        </pc:sldMkLst>
        <pc:spChg chg="mod">
          <ac:chgData name="Scruel Tao" userId="5ea5c98d59b44d4b" providerId="LiveId" clId="{53225E1B-6BB1-44E9-841B-9EDB316A8799}" dt="2023-08-14T08:08:47.288" v="568" actId="20577"/>
          <ac:spMkLst>
            <pc:docMk/>
            <pc:sldMk cId="1452351313" sldId="473"/>
            <ac:spMk id="2" creationId="{BAD162F0-2175-84E9-2387-55F669162449}"/>
          </ac:spMkLst>
        </pc:spChg>
        <pc:spChg chg="mod">
          <ac:chgData name="Scruel Tao" userId="5ea5c98d59b44d4b" providerId="LiveId" clId="{53225E1B-6BB1-44E9-841B-9EDB316A8799}" dt="2023-08-16T03:23:44.677" v="762" actId="20577"/>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mod">
          <ac:chgData name="Scruel Tao" userId="5ea5c98d59b44d4b" providerId="LiveId" clId="{53225E1B-6BB1-44E9-841B-9EDB316A8799}" dt="2023-08-16T03:31:18.715" v="981" actId="1076"/>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08-16T03:28:16.825" v="864" actId="2711"/>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08-16T03:42:06.481" v="1241" actId="20577"/>
        <pc:sldMkLst>
          <pc:docMk/>
          <pc:sldMk cId="4065370773" sldId="474"/>
        </pc:sldMkLst>
        <pc:spChg chg="mod">
          <ac:chgData name="Scruel Tao" userId="5ea5c98d59b44d4b" providerId="LiveId" clId="{53225E1B-6BB1-44E9-841B-9EDB316A8799}" dt="2023-08-14T08:09:11.703" v="596" actId="20577"/>
          <ac:spMkLst>
            <pc:docMk/>
            <pc:sldMk cId="4065370773" sldId="474"/>
            <ac:spMk id="2" creationId="{BAD162F0-2175-84E9-2387-55F669162449}"/>
          </ac:spMkLst>
        </pc:spChg>
        <pc:spChg chg="mod">
          <ac:chgData name="Scruel Tao" userId="5ea5c98d59b44d4b" providerId="LiveId" clId="{53225E1B-6BB1-44E9-841B-9EDB316A8799}" dt="2023-08-16T03:36:07.278" v="1176"/>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08-16T03:33:08.728" v="1089" actId="20577"/>
        <pc:sldMkLst>
          <pc:docMk/>
          <pc:sldMk cId="3179544800" sldId="475"/>
        </pc:sldMkLst>
        <pc:spChg chg="mod">
          <ac:chgData name="Scruel Tao" userId="5ea5c98d59b44d4b" providerId="LiveId" clId="{53225E1B-6BB1-44E9-841B-9EDB316A8799}" dt="2023-08-16T03:28:27.489" v="8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08-16T03:30:13.139" v="946" actId="1076"/>
          <ac:spMkLst>
            <pc:docMk/>
            <pc:sldMk cId="3179544800" sldId="475"/>
            <ac:spMk id="8" creationId="{0617B744-AB84-D73C-11EE-F14AA55A9AFE}"/>
          </ac:spMkLst>
        </pc:spChg>
      </pc:sldChg>
      <pc:sldChg chg="modSp add mod ord">
        <pc:chgData name="Scruel Tao" userId="5ea5c98d59b44d4b" providerId="LiveId" clId="{53225E1B-6BB1-44E9-841B-9EDB316A8799}" dt="2023-08-16T03:40:45.640" v="1224"/>
        <pc:sldMkLst>
          <pc:docMk/>
          <pc:sldMk cId="3445798601" sldId="476"/>
        </pc:sldMkLst>
        <pc:spChg chg="mod">
          <ac:chgData name="Scruel Tao" userId="5ea5c98d59b44d4b" providerId="LiveId" clId="{53225E1B-6BB1-44E9-841B-9EDB316A8799}" dt="2023-08-16T03:35:48.192" v="1175" actId="20577"/>
          <ac:spMkLst>
            <pc:docMk/>
            <pc:sldMk cId="3445798601" sldId="476"/>
            <ac:spMk id="3" creationId="{0E2FC508-1AFD-A957-52F2-FA1DEF2A9D27}"/>
          </ac:spMkLst>
        </pc:spChg>
        <pc:spChg chg="mod">
          <ac:chgData name="Scruel Tao" userId="5ea5c98d59b44d4b" providerId="LiveId" clId="{53225E1B-6BB1-44E9-841B-9EDB316A8799}" dt="2023-08-16T03:39:54.027" v="1218" actId="2711"/>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08-16T03:44:13.173" v="1448" actId="1076"/>
        <pc:sldMkLst>
          <pc:docMk/>
          <pc:sldMk cId="3478151276" sldId="477"/>
        </pc:sldMkLst>
        <pc:spChg chg="mod">
          <ac:chgData name="Scruel Tao" userId="5ea5c98d59b44d4b" providerId="LiveId" clId="{53225E1B-6BB1-44E9-841B-9EDB316A8799}" dt="2023-08-16T03:44:05.466" v="1447"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2023/12/3</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注意：要运行这个程序（以及后面的众多示例），需要从本书主页下载相关的资源。</a:t>
            </a:r>
            <a:endParaRPr lang="en-US" altLang="zh-CN"/>
          </a:p>
          <a:p>
            <a:pPr algn="l"/>
            <a:endParaRPr lang="en-US" altLang="zh-CN"/>
          </a:p>
          <a:p>
            <a:pPr algn="l"/>
            <a:r>
              <a:rPr lang="zh-CN" altLang="en-US"/>
              <a:t>示例文件可以通过以下两个网站之一下载源代码压缩包，并从中提取得到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注意：要运行这个程序（以及后面的众多示例），需要从本书主页下载相关的资源。</a:t>
            </a:r>
            <a:endParaRPr lang="en-US" altLang="zh-CN"/>
          </a:p>
          <a:p>
            <a:pPr algn="l"/>
            <a:endParaRPr lang="en-US" altLang="zh-CN"/>
          </a:p>
          <a:p>
            <a:pPr algn="l"/>
            <a:r>
              <a:rPr lang="zh-CN" altLang="en-US"/>
              <a:t>示例文件可以通过以下两个网站之一下载源代码压缩包，并从中提取得到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a:solidFill>
                  <a:srgbClr val="9E58A3"/>
                </a:solidFill>
                <a:latin typeface="Consolas" panose="020B0609020204030204" pitchFamily="49" charset="0"/>
              </a:rPr>
              <a:t>except </a:t>
            </a:r>
            <a:r>
              <a:rPr lang="en-US" altLang="zh-CN" sz="1200" b="1" err="1">
                <a:solidFill>
                  <a:srgbClr val="0200BD"/>
                </a:solidFill>
                <a:latin typeface="Consolas" panose="020B0609020204030204" pitchFamily="49" charset="0"/>
              </a:rPr>
              <a:t>ZeroDivisionError</a:t>
            </a:r>
            <a:r>
              <a:rPr lang="en-US" altLang="zh-CN" sz="1200" b="1">
                <a:solidFill>
                  <a:srgbClr val="0200BD"/>
                </a:solidFill>
                <a:latin typeface="Consolas" panose="020B0609020204030204" pitchFamily="49" charset="0"/>
              </a:rPr>
              <a:t> </a:t>
            </a:r>
            <a:r>
              <a:rPr lang="zh-CN" altLang="en-US" sz="1200" b="1">
                <a:solidFill>
                  <a:srgbClr val="0200BD"/>
                </a:solidFill>
                <a:latin typeface="Consolas" panose="020B0609020204030204" pitchFamily="49" charset="0"/>
              </a:rPr>
              <a:t>只能处理 </a:t>
            </a:r>
            <a:r>
              <a:rPr lang="en-US" altLang="zh-CN" sz="1200" b="1" err="1">
                <a:solidFill>
                  <a:srgbClr val="0200BD"/>
                </a:solidFill>
                <a:latin typeface="Consolas" panose="020B0609020204030204" pitchFamily="49" charset="0"/>
              </a:rPr>
              <a:t>ZeroDivisionError</a:t>
            </a:r>
            <a:r>
              <a:rPr lang="en-US" altLang="zh-CN" sz="1200" b="1">
                <a:solidFill>
                  <a:srgbClr val="0200BD"/>
                </a:solidFill>
                <a:latin typeface="Consolas" panose="020B0609020204030204" pitchFamily="49" charset="0"/>
              </a:rPr>
              <a:t> </a:t>
            </a:r>
            <a:r>
              <a:rPr lang="zh-CN" altLang="en-US" sz="1200" b="1">
                <a:solidFill>
                  <a:srgbClr val="0200BD"/>
                </a:solidFill>
                <a:latin typeface="Consolas" panose="020B0609020204030204" pitchFamily="49" charset="0"/>
              </a:rPr>
              <a:t>异常</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SSJW--GB1-0"/>
              </a:rPr>
              <a:t>如果 </a:t>
            </a:r>
            <a:r>
              <a:rPr lang="en-US" altLang="zh-CN" sz="1200" b="0" i="0" u="none" strike="noStrike" baseline="0">
                <a:latin typeface="TheSansMonoCondensed-"/>
              </a:rPr>
              <a:t>try-except </a:t>
            </a:r>
            <a:r>
              <a:rPr lang="zh-CN" altLang="en-US" sz="1200" b="0" i="0" u="none" strike="noStrike" baseline="0">
                <a:latin typeface="FZSSJW--GB1-0"/>
              </a:rPr>
              <a:t>代码块后面还有其他代码，程序将继续运行，因为 </a:t>
            </a:r>
            <a:r>
              <a:rPr lang="en-US" altLang="zh-CN" sz="1200" b="0" i="0" u="none" strike="noStrike" baseline="0">
                <a:latin typeface="TimesNewRoman"/>
              </a:rPr>
              <a:t>Python </a:t>
            </a:r>
            <a:r>
              <a:rPr lang="zh-CN" altLang="en-US" sz="1200" b="0" i="0" u="none" strike="noStrike" baseline="0">
                <a:latin typeface="FZSSJW--GB1-0"/>
              </a:rPr>
              <a:t>已经知道了如何处理错误。</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这里的 </a:t>
            </a:r>
            <a:r>
              <a:rPr lang="en-US" altLang="zh-CN" sz="1800" b="0" i="0" u="none" strike="noStrike" baseline="0">
                <a:latin typeface="TimesNewRoman"/>
              </a:rPr>
              <a:t>traceback </a:t>
            </a:r>
            <a:r>
              <a:rPr lang="zh-CN" altLang="en-US" sz="1800" b="0" i="0" u="none" strike="noStrike" baseline="0">
                <a:latin typeface="FZSSJW--GB1-0"/>
              </a:rPr>
              <a:t>比前面的那些都长，对于这样复杂的 </a:t>
            </a:r>
            <a:r>
              <a:rPr lang="en-US" altLang="zh-CN" sz="1800" b="0" i="0" u="none" strike="noStrike" baseline="0">
                <a:latin typeface="TimesNewRoman"/>
              </a:rPr>
              <a:t>traceback</a:t>
            </a:r>
            <a:r>
              <a:rPr lang="zh-CN" altLang="en-US" sz="1800" b="0" i="0" u="none" strike="noStrike" baseline="0">
                <a:latin typeface="TimesNewRoman"/>
              </a:rPr>
              <a:t>，</a:t>
            </a:r>
            <a:r>
              <a:rPr lang="zh-CN" altLang="en-US" sz="1800" b="0" i="0" u="none" strike="noStrike" baseline="0">
                <a:latin typeface="FZSSJW--GB1-0"/>
              </a:rPr>
              <a:t>通常建议先看 </a:t>
            </a:r>
            <a:r>
              <a:rPr lang="en-US" altLang="zh-CN" sz="1800" b="0" i="0" u="none" strike="noStrike" baseline="0">
                <a:latin typeface="TimesNewRoman"/>
              </a:rPr>
              <a:t>traceback </a:t>
            </a:r>
            <a:r>
              <a:rPr lang="zh-CN" altLang="en-US" sz="1800" b="0" i="0" u="none" strike="noStrike" baseline="0">
                <a:latin typeface="TimesNewRoman"/>
              </a:rPr>
              <a:t>的</a:t>
            </a:r>
            <a:r>
              <a:rPr lang="zh-CN" altLang="en-US" sz="1800" b="0" i="0" u="none" strike="noStrike" baseline="0">
                <a:latin typeface="FZSSJW--GB1-0"/>
              </a:rPr>
              <a:t>最后一行。</a:t>
            </a:r>
            <a:endParaRPr lang="en-US" altLang="zh-CN" sz="1800" b="0" i="0" u="none" strike="noStrike" baseline="0">
              <a:latin typeface="FZSSJW--GB1-0"/>
            </a:endParaRPr>
          </a:p>
          <a:p>
            <a:pPr algn="l"/>
            <a:r>
              <a:rPr lang="zh-CN" altLang="en-US" sz="1800" b="0" i="0" u="none" strike="noStrike" baseline="0">
                <a:latin typeface="FZSSJW--GB1-0"/>
              </a:rPr>
              <a:t>从最后一行可以得知，代码引发的是 </a:t>
            </a:r>
            <a:r>
              <a:rPr lang="en-US" altLang="zh-CN" sz="1800" b="0" i="0" u="none" strike="noStrike" baseline="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endParaRPr lang="en-US" altLang="zh-CN" sz="1800" b="0" i="0" u="none" strike="noStrike" baseline="0">
              <a:latin typeface="FZSSJW--GB1-0"/>
            </a:endParaRPr>
          </a:p>
          <a:p>
            <a:pPr algn="l"/>
            <a:r>
              <a:rPr lang="zh-CN" altLang="en-US" sz="1800" b="0" i="0" u="none" strike="noStrike" baseline="0">
                <a:latin typeface="FZSSJW--GB1-0"/>
              </a:rPr>
              <a:t>这一点很重要，它让我们知道应该在要编写的 </a:t>
            </a:r>
            <a:r>
              <a:rPr lang="en-US" altLang="zh-CN" sz="1800" b="0" i="0" u="none" strike="noStrike" baseline="0">
                <a:latin typeface="TheSansMonoCondensed-"/>
              </a:rPr>
              <a:t>except </a:t>
            </a:r>
            <a:r>
              <a:rPr lang="zh-CN" altLang="en-US" sz="1800" b="0" i="0" u="none" strike="noStrike" baseline="0">
                <a:latin typeface="FZSSJW--GB1-0"/>
              </a:rPr>
              <a:t>代码块中使用哪种异常。</a:t>
            </a:r>
            <a:endParaRPr lang="en-US" altLang="zh-CN" sz="1800" b="0" i="0" u="none" strike="noStrike" baseline="0">
              <a:latin typeface="FZSSJW--GB1-0"/>
            </a:endParaRPr>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再从头阅读 </a:t>
            </a:r>
            <a:r>
              <a:rPr lang="en-US" altLang="zh-CN" sz="1800" b="0" i="0" u="none" strike="noStrike" baseline="0">
                <a:latin typeface="TimesNewRoman"/>
              </a:rPr>
              <a:t>traceback</a:t>
            </a:r>
            <a:r>
              <a:rPr lang="zh-CN" altLang="en-US" sz="1800" b="0" i="0" u="none" strike="noStrike" baseline="0">
                <a:latin typeface="FZSSJW--GB1-0"/>
              </a:rPr>
              <a:t>，从第二行可知，错误发生在文件 </a:t>
            </a:r>
            <a:r>
              <a:rPr lang="en-US" altLang="zh-CN" sz="1800" b="0" i="0" u="none" strike="noStrike" baseline="0">
                <a:latin typeface="TimesNewRoman"/>
              </a:rPr>
              <a:t>alice.py </a:t>
            </a:r>
            <a:r>
              <a:rPr lang="zh-CN" altLang="en-US" sz="1800" b="0" i="0" u="none" strike="noStrike" baseline="0">
                <a:latin typeface="FZSSJW--GB1-0"/>
              </a:rPr>
              <a:t>的第四行。接下来的一行列出了导致错误的代码行内容。</a:t>
            </a:r>
            <a:endParaRPr lang="en-US" altLang="zh-CN" sz="1800" b="0" i="0" u="none" strike="noStrike" baseline="0">
              <a:latin typeface="TimesNewRoman"/>
            </a:endParaRPr>
          </a:p>
          <a:p>
            <a:pPr algn="l"/>
            <a:r>
              <a:rPr lang="zh-CN" altLang="en-US" sz="1800" b="0" i="0" u="none" strike="noStrike" baseline="0">
                <a:latin typeface="TimesNewRoman"/>
              </a:rPr>
              <a:t>往下的</a:t>
            </a:r>
            <a:r>
              <a:rPr lang="zh-CN" altLang="en-US" sz="1800" b="0" i="0" u="none" strike="noStrike" baseline="0">
                <a:latin typeface="FZSSJW--GB1-0"/>
              </a:rPr>
              <a:t>其余部分列出了一些代码，它们来自打开和读取文件涉及的库。</a:t>
            </a:r>
            <a:endParaRPr lang="en-US" altLang="zh-CN" sz="1800" b="0" i="0" u="none" strike="noStrike" baseline="0">
              <a:latin typeface="FZSSJW--GB1-0"/>
            </a:endParaRPr>
          </a:p>
          <a:p>
            <a:pPr algn="l"/>
            <a:r>
              <a:rPr lang="zh-CN" altLang="en-US" sz="1800" b="0" i="0" u="none" strike="noStrike" baseline="0">
                <a:latin typeface="FZSSJW--GB1-0"/>
              </a:rPr>
              <a:t>通常，不需要详细阅读和理解 </a:t>
            </a:r>
            <a:r>
              <a:rPr lang="en-US" altLang="zh-CN" sz="1800" b="0" i="0" u="none" strike="noStrike" baseline="0">
                <a:latin typeface="TimesNewRoman"/>
              </a:rPr>
              <a:t>traceback </a:t>
            </a:r>
            <a:r>
              <a:rPr lang="zh-CN" altLang="en-US" sz="1800" b="0" i="0" u="none" strike="noStrike" baseline="0">
                <a:latin typeface="FZSSJW--GB1-0"/>
              </a:rPr>
              <a:t>中的这些内容。</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对变量 </a:t>
            </a:r>
            <a:r>
              <a:rPr lang="en-US" altLang="zh-CN"/>
              <a:t>contents</a:t>
            </a:r>
            <a:r>
              <a:rPr lang="zh-CN" altLang="en-US"/>
              <a:t>（它现在是一个长长的字符串，包含童话的全部文本）调用 </a:t>
            </a:r>
            <a:r>
              <a:rPr lang="en-US" altLang="zh-CN"/>
              <a:t>split() </a:t>
            </a:r>
            <a:r>
              <a:rPr lang="zh-CN" altLang="en-US"/>
              <a:t>方法，将会返回一个列表，其中包含这部童话中的所有单词。</a:t>
            </a:r>
            <a:endParaRPr lang="en-US" altLang="zh-CN"/>
          </a:p>
          <a:p>
            <a:pPr algn="l"/>
            <a:r>
              <a:rPr lang="zh-CN" altLang="en-US"/>
              <a:t>通过对这个列表调用 </a:t>
            </a:r>
            <a:r>
              <a:rPr lang="en-US" altLang="zh-CN" err="1"/>
              <a:t>len</a:t>
            </a:r>
            <a:r>
              <a:rPr lang="en-US" altLang="zh-CN"/>
              <a:t>()</a:t>
            </a:r>
            <a:r>
              <a:rPr lang="zh-CN" altLang="en-US"/>
              <a:t>，就可知道原始字符串大致包含多少个单词。</a:t>
            </a:r>
            <a:endParaRPr lang="en-US" altLang="zh-CN"/>
          </a:p>
          <a:p>
            <a:pPr algn="l"/>
            <a:r>
              <a:rPr lang="zh-CN" altLang="en-US"/>
              <a:t>最后，打印一条消息，指出文件包含多少个单词。</a:t>
            </a:r>
            <a:endParaRPr lang="en-US" altLang="zh-CN"/>
          </a:p>
          <a:p>
            <a:pPr algn="l"/>
            <a:endParaRPr lang="en-US" altLang="zh-CN"/>
          </a:p>
          <a:p>
            <a:pPr algn="l"/>
            <a:r>
              <a:rPr lang="zh-CN" altLang="en-US"/>
              <a:t>这些代码都放在 </a:t>
            </a:r>
            <a:r>
              <a:rPr lang="en-US" altLang="zh-CN"/>
              <a:t>else </a:t>
            </a:r>
            <a:r>
              <a:rPr lang="zh-CN" altLang="en-US"/>
              <a:t>代码块中，因为仅当 </a:t>
            </a:r>
            <a:r>
              <a:rPr lang="en-US" altLang="zh-CN"/>
              <a:t>try </a:t>
            </a:r>
            <a:r>
              <a:rPr lang="zh-CN" altLang="en-US"/>
              <a:t>代码块成功执行（没有异常）时才会执行它们。</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solidFill>
                  <a:schemeClr val="accent1">
                    <a:lumMod val="75000"/>
                  </a:schemeClr>
                </a:solidFill>
                <a:latin typeface="Consolas" panose="020B0609020204030204" pitchFamily="49" charset="0"/>
                <a:ea typeface="+mj-ea"/>
              </a:rPr>
              <a:t>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这些代码大多与原来一样，只是被移到了函数 </a:t>
            </a:r>
            <a:r>
              <a:rPr lang="en-US" altLang="zh-CN" sz="1800" b="0" i="0" u="none" strike="noStrike" baseline="0" err="1">
                <a:solidFill>
                  <a:srgbClr val="000000"/>
                </a:solidFill>
                <a:latin typeface="FZSSJW--GB1-0"/>
              </a:rPr>
              <a:t>count_words</a:t>
            </a:r>
            <a:r>
              <a:rPr lang="en-US" altLang="zh-CN" sz="1800" b="0" i="0" u="none" strike="noStrike" baseline="0">
                <a:solidFill>
                  <a:srgbClr val="000000"/>
                </a:solidFill>
                <a:latin typeface="FZSSJW--GB1-0"/>
              </a:rPr>
              <a:t>()</a:t>
            </a:r>
            <a:r>
              <a:rPr lang="zh-CN" altLang="en-US" sz="1800" b="0" i="0" u="none" strike="noStrike" baseline="0">
                <a:solidFill>
                  <a:srgbClr val="000000"/>
                </a:solidFill>
                <a:latin typeface="FZSSJW--GB1-0"/>
              </a:rPr>
              <a:t>中，并且增加了缩进量。在修改程序的同时更新注释是个不错的习惯，因此我们将注释改成了文档字符串，并稍微调整了一下措辞</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先将文件名存储为简单字符串，然后将每个字符串转换为 </a:t>
            </a:r>
            <a:r>
              <a:rPr lang="en-US" altLang="zh-CN"/>
              <a:t>Path </a:t>
            </a:r>
            <a:r>
              <a:rPr lang="zh-CN" altLang="en-US"/>
              <a:t>对象，再调用</a:t>
            </a:r>
            <a:r>
              <a:rPr lang="en-US" altLang="zh-CN" err="1"/>
              <a:t>count_words</a:t>
            </a:r>
            <a:r>
              <a:rPr lang="en-US" altLang="zh-CN"/>
              <a:t>()</a:t>
            </a:r>
            <a:r>
              <a:rPr lang="zh-CN" altLang="en-US"/>
              <a:t>。</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在这个示例中，使用 </a:t>
            </a:r>
            <a:r>
              <a:rPr lang="en-US" altLang="zh-CN"/>
              <a:t>try-except </a:t>
            </a:r>
            <a:r>
              <a:rPr lang="zh-CN" altLang="en-US"/>
              <a:t>代码块有两个重要的优点：</a:t>
            </a:r>
            <a:endParaRPr lang="en-US" altLang="zh-CN"/>
          </a:p>
          <a:p>
            <a:pPr algn="l"/>
            <a:r>
              <a:rPr lang="zh-CN" altLang="en-US"/>
              <a:t>一是避免用户看到 </a:t>
            </a:r>
            <a:r>
              <a:rPr lang="en-US" altLang="zh-CN"/>
              <a:t>traceback</a:t>
            </a:r>
            <a:r>
              <a:rPr lang="zh-CN" altLang="en-US"/>
              <a:t>，二是让程序可以继续分析能够找到的其他文件。如果不捕获因找不到 </a:t>
            </a:r>
            <a:r>
              <a:rPr lang="en-US" altLang="zh-CN"/>
              <a:t>siddhartha.txt </a:t>
            </a:r>
            <a:r>
              <a:rPr lang="zh-CN" altLang="en-US"/>
              <a:t>而引发的 </a:t>
            </a:r>
            <a:r>
              <a:rPr lang="en-US" altLang="zh-CN" err="1"/>
              <a:t>FileNotFoundError</a:t>
            </a:r>
            <a:r>
              <a:rPr lang="en-US" altLang="zh-CN"/>
              <a:t> </a:t>
            </a:r>
            <a:r>
              <a:rPr lang="zh-CN" altLang="en-US"/>
              <a:t>异常，用户将看到让一般人困惑的完整 </a:t>
            </a:r>
            <a:r>
              <a:rPr lang="en-US" altLang="zh-CN"/>
              <a:t>traceback</a:t>
            </a:r>
            <a:r>
              <a:rPr lang="zh-CN" altLang="en-US"/>
              <a:t>，并且程序也将在尝试分析 </a:t>
            </a:r>
            <a:r>
              <a:rPr lang="en-US" altLang="zh-CN"/>
              <a:t>Siddhartha </a:t>
            </a:r>
            <a:r>
              <a:rPr lang="zh-CN" altLang="en-US"/>
              <a:t>后停止运行</a:t>
            </a:r>
            <a:r>
              <a:rPr lang="en-US" altLang="zh-CN"/>
              <a:t>——</a:t>
            </a:r>
            <a:r>
              <a:rPr lang="zh-CN" altLang="en-US"/>
              <a:t>根本不会继续分析 </a:t>
            </a:r>
            <a:r>
              <a:rPr lang="en-US" altLang="zh-CN"/>
              <a:t>Moby Dick </a:t>
            </a:r>
            <a:r>
              <a:rPr lang="zh-CN" altLang="en-US"/>
              <a:t>和 </a:t>
            </a:r>
            <a:r>
              <a:rPr lang="en-US" altLang="zh-CN"/>
              <a:t>Little Women</a:t>
            </a:r>
            <a:r>
              <a:rPr lang="zh-CN" altLang="en-US"/>
              <a:t>。</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要注意的，如果你不知道代码写成这样是否核实，那最好不要这样做，静默失败容易导致发生“看不见”的问题，当程序执行后的预期结果不一致时，会使得你难以排查问题的原因。</a:t>
            </a:r>
            <a:endParaRPr lang="en-US" altLang="zh-CN"/>
          </a:p>
          <a:p>
            <a:pPr algn="l"/>
            <a:r>
              <a:rPr lang="en-US" altLang="zh-CN"/>
              <a:t>pass </a:t>
            </a:r>
            <a:r>
              <a:rPr lang="zh-CN" altLang="en-US"/>
              <a:t>关键字很有用，我们以后还会遇到它。</a:t>
            </a:r>
            <a:endParaRPr lang="en-US" altLang="zh-CN"/>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a:latin typeface="TimesNewRoman"/>
              </a:rPr>
              <a:t>JSON</a:t>
            </a:r>
            <a:r>
              <a:rPr lang="zh-CN" altLang="en-US" sz="1800" b="0" i="0" u="none" strike="noStrike" baseline="0">
                <a:latin typeface="FZKTJW--GB1-0"/>
              </a:rPr>
              <a:t>（</a:t>
            </a:r>
            <a:r>
              <a:rPr lang="en-US" altLang="zh-CN" sz="1800" b="0" i="0" u="none" strike="noStrike" baseline="0">
                <a:latin typeface="TimesNewRoman"/>
              </a:rPr>
              <a:t>JavaScript Object Notation</a:t>
            </a:r>
            <a:r>
              <a:rPr lang="zh-CN" altLang="en-US" sz="1800" b="0" i="0" u="none" strike="noStrike" baseline="0">
                <a:latin typeface="FZKTJW--GB1-0"/>
              </a:rPr>
              <a:t>）格式最初是为</a:t>
            </a:r>
            <a:r>
              <a:rPr lang="en-US" altLang="zh-CN" sz="1800" b="0" i="0" u="none" strike="noStrike" baseline="0">
                <a:latin typeface="TimesNewRoman"/>
              </a:rPr>
              <a:t>JavaScript </a:t>
            </a:r>
            <a:r>
              <a:rPr lang="zh-CN" altLang="en-US" sz="1800" b="0" i="0" u="none" strike="noStrike" baseline="0">
                <a:latin typeface="FZKTJW--GB1-0"/>
              </a:rPr>
              <a:t>开发的，但随后成了一种通用的格式，被包括</a:t>
            </a:r>
            <a:r>
              <a:rPr lang="en-US" altLang="zh-CN" sz="1800" b="0" i="0" u="none" strike="noStrike" baseline="0">
                <a:latin typeface="TimesNewRoman"/>
              </a:rPr>
              <a:t>Python </a:t>
            </a:r>
            <a:r>
              <a:rPr lang="zh-CN" altLang="en-US" sz="1800" b="0" i="0" u="none" strike="noStrike" baseline="0">
                <a:latin typeface="FZKTJW--GB1-0"/>
              </a:rPr>
              <a:t>在内的众多语言采用。</a:t>
            </a:r>
            <a:endParaRPr lang="zh-CN" altLang="en-US" sz="180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这里原本可以编写一个 </a:t>
            </a:r>
            <a:r>
              <a:rPr lang="en-US" altLang="zh-CN" sz="1800" b="0" i="0" u="none" strike="noStrike" baseline="0">
                <a:latin typeface="TheSansMonoCondensed-"/>
              </a:rPr>
              <a:t>try-except </a:t>
            </a:r>
            <a:r>
              <a:rPr lang="zh-CN" altLang="en-US" sz="1800" b="0" i="0" u="none" strike="noStrike" baseline="0">
                <a:latin typeface="FZSSJW--GB1-0"/>
              </a:rPr>
              <a:t>代码块，以便在文件 </a:t>
            </a:r>
            <a:r>
              <a:rPr lang="en-US" altLang="zh-CN" sz="1800" b="0" i="0" u="none" strike="noStrike" baseline="0" err="1">
                <a:latin typeface="TimesNewRoman"/>
              </a:rPr>
              <a:t>username.json</a:t>
            </a:r>
            <a:r>
              <a:rPr lang="en-US" altLang="zh-CN" sz="1800" b="0" i="0" u="none" strike="noStrike" baseline="0">
                <a:latin typeface="TimesNewRoman"/>
              </a:rPr>
              <a:t> </a:t>
            </a:r>
            <a:r>
              <a:rPr lang="zh-CN" altLang="en-US" sz="1800" b="0" i="0" u="none" strike="noStrike" baseline="0">
                <a:latin typeface="FZSSJW--GB1-0"/>
              </a:rPr>
              <a:t>不存在时采取合适的措施，但我们没有这样做，而是使用 了</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SSJW--GB1-0"/>
              </a:rPr>
              <a:t>模块提供的一个便利方法 </a:t>
            </a:r>
            <a:r>
              <a:rPr lang="en-US" altLang="zh-CN" sz="1200" b="0" err="1">
                <a:solidFill>
                  <a:srgbClr val="333333"/>
                </a:solidFill>
                <a:latin typeface="Consolas" panose="020B0609020204030204" pitchFamily="49" charset="0"/>
              </a:rPr>
              <a:t>path</a:t>
            </a:r>
            <a:r>
              <a:rPr lang="en-US" altLang="zh-CN" sz="1200" b="0" err="1">
                <a:solidFill>
                  <a:srgbClr val="000000"/>
                </a:solidFill>
                <a:latin typeface="Consolas" panose="020B0609020204030204" pitchFamily="49" charset="0"/>
              </a:rPr>
              <a:t>.</a:t>
            </a:r>
            <a:r>
              <a:rPr lang="en-US" altLang="zh-CN" sz="1200" b="0" err="1">
                <a:solidFill>
                  <a:srgbClr val="258DFF"/>
                </a:solidFill>
                <a:latin typeface="Consolas" panose="020B0609020204030204" pitchFamily="49" charset="0"/>
              </a:rPr>
              <a:t>exists</a:t>
            </a:r>
            <a:r>
              <a:rPr lang="en-US" altLang="zh-CN" sz="1200" b="0">
                <a:solidFill>
                  <a:srgbClr val="3F9101"/>
                </a:solidFill>
                <a:latin typeface="Consolas" panose="020B0609020204030204" pitchFamily="49" charset="0"/>
              </a:rPr>
              <a:t>()</a:t>
            </a:r>
          </a:p>
          <a:p>
            <a:pPr algn="l"/>
            <a:r>
              <a:rPr lang="zh-CN" altLang="en-US" sz="1800" b="0" i="0" u="none" strike="noStrike" baseline="0">
                <a:latin typeface="FZSSJW--GB1-0"/>
              </a:rPr>
              <a:t>如果文件 </a:t>
            </a:r>
            <a:r>
              <a:rPr lang="en-US" altLang="zh-CN" sz="1800" b="0" i="0" u="none" strike="noStrike" baseline="0" err="1">
                <a:latin typeface="TimesNewRoman"/>
              </a:rPr>
              <a:t>username.json</a:t>
            </a:r>
            <a:r>
              <a:rPr lang="en-US" altLang="zh-CN" sz="1800" b="0" i="0" u="none" strike="noStrike" baseline="0">
                <a:latin typeface="TimesNewRoman"/>
              </a:rPr>
              <a:t> </a:t>
            </a:r>
            <a:r>
              <a:rPr lang="zh-CN" altLang="en-US" sz="1800" b="0" i="0" u="none" strike="noStrike" baseline="0">
                <a:latin typeface="FZSSJW--GB1-0"/>
              </a:rPr>
              <a:t>不存在，就提示用户输入用户名，并存储用户输入的值。此外，还会打印一条消息，指出当用户再回来时我们还会记得他。</a:t>
            </a:r>
          </a:p>
          <a:p>
            <a:pPr algn="l"/>
            <a:r>
              <a:rPr lang="zh-CN" altLang="en-US" sz="1800" b="0" i="0" u="none" strike="noStrike" baseline="0">
                <a:latin typeface="FZSSJW--GB1-0"/>
              </a:rPr>
              <a:t>无论执行的是哪个代码块，都将显示用户名和合适的问候语。</a:t>
            </a:r>
            <a:endParaRPr lang="zh-CN" altLang="en-US" b="0"/>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考虑到现在使用了一个函数，我们删除注释，转而使用一个文档字符串来指出程序的作用。</a:t>
            </a:r>
            <a:endParaRPr lang="en-US" altLang="zh-CN" sz="1800" b="0" i="0" u="none" strike="noStrike" baseline="0">
              <a:latin typeface="FZSSJW--GB1-0"/>
            </a:endParaRPr>
          </a:p>
          <a:p>
            <a:pPr algn="l"/>
            <a:r>
              <a:rPr lang="zh-CN" altLang="en-US" sz="1800" b="0" i="0" u="none" strike="noStrike" baseline="0">
                <a:latin typeface="FZSSJW--GB1-0"/>
              </a:rPr>
              <a:t>这个程序更加清晰，但 </a:t>
            </a:r>
            <a:r>
              <a:rPr lang="en-US" altLang="zh-CN" sz="1800" b="0" i="0" u="none" strike="noStrike" baseline="0" err="1">
                <a:latin typeface="TheSansMonoCondensed-"/>
              </a:rPr>
              <a:t>greet_user</a:t>
            </a:r>
            <a:r>
              <a:rPr lang="en-US" altLang="zh-CN" sz="1800" b="0" i="0" u="none" strike="noStrike" baseline="0">
                <a:latin typeface="TheSansMonoCondensed-"/>
              </a:rPr>
              <a:t>() </a:t>
            </a:r>
            <a:r>
              <a:rPr lang="zh-CN" altLang="en-US" sz="1800" b="0" i="0" u="none" strike="noStrike" baseline="0">
                <a:latin typeface="FZSSJW--GB1-0"/>
              </a:rPr>
              <a:t>函数所做的不仅是问候用户，还在存储了用户名时获取它，在没有存储用户名时提示用户输入。</a:t>
            </a:r>
            <a:endParaRPr lang="en-US" altLang="zh-CN" sz="1800" b="0" i="0" u="none" strike="noStrike" baseline="0">
              <a:latin typeface="FZSSJW--GB1-0"/>
            </a:endParaRPr>
          </a:p>
          <a:p>
            <a:pPr algn="l"/>
            <a:r>
              <a:rPr lang="zh-CN" altLang="en-US" sz="1800" b="0" i="0" u="none" strike="noStrike" baseline="0">
                <a:latin typeface="FZSSJW--GB1-0"/>
              </a:rPr>
              <a:t>限于篇幅，剩余部分请阅读原书。</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2023/12/2</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2023/12/2</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在编程中，指定路径的方式有两种：</a:t>
            </a:r>
            <a:endParaRPr lang="en-US" altLang="zh-CN"/>
          </a:p>
          <a:p>
            <a:r>
              <a:rPr lang="zh-CN" altLang="en-US" sz="2400" b="1"/>
              <a:t>相对文件路径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到相对于当前运行程序的所在目录的指定位置查找</a:t>
            </a:r>
            <a:endParaRPr lang="en-US" altLang="zh-CN" sz="2400"/>
          </a:p>
          <a:p>
            <a:r>
              <a:rPr lang="zh-CN" altLang="en-US" sz="2400" b="1"/>
              <a:t>绝对文件路径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不管当前运行程序的所在目录，从根目录开始按指定位置查找</a:t>
            </a:r>
            <a:endParaRPr lang="en-US" altLang="zh-CN" sz="240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a:p>
            <a:pPr marL="0" indent="0">
              <a:buNone/>
            </a:pP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然后，通过一个循环，遍历这些行并打印出来</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要删除这些空格，可对每行调用 </a:t>
            </a:r>
            <a:r>
              <a:rPr lang="en-US" altLang="zh-CN" sz="2800" b="1" err="1">
                <a:solidFill>
                  <a:srgbClr val="258DFF"/>
                </a:solidFill>
                <a:latin typeface="Consolas" panose="020B0609020204030204" pitchFamily="49" charset="0"/>
              </a:rPr>
              <a:t>lstrip</a:t>
            </a:r>
            <a:r>
              <a:rPr lang="en-US" altLang="zh-CN" sz="2800" b="1">
                <a:solidFill>
                  <a:srgbClr val="3F9101"/>
                </a:solidFill>
                <a:latin typeface="Consolas" panose="020B0609020204030204" pitchFamily="49" charset="0"/>
              </a:rPr>
              <a: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方法</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通过修改路径，我们可以读入一个包含精确到小数点 </a:t>
            </a:r>
            <a:r>
              <a:rPr lang="en-US" altLang="zh-CN" sz="2800">
                <a:latin typeface="Consolas" panose="020B0609020204030204" pitchFamily="49" charset="0"/>
                <a:ea typeface="微软雅黑" panose="020B0503020204020204" pitchFamily="34" charset="-122"/>
              </a:rPr>
              <a:t>1 000 000</a:t>
            </a:r>
            <a:r>
              <a:rPr lang="zh-CN" altLang="en-US" sz="280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'pi_million_digits.txt'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endParaRPr lang="en-US" altLang="zh-CN" sz="2400" b="1">
              <a:solidFill>
                <a:schemeClr val="bg1">
                  <a:lumMod val="65000"/>
                </a:schemeClr>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p>
          <a:p>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p>
          <a:p>
            <a:r>
              <a:rPr lang="en-US" altLang="zh-CN" sz="2400" b="1">
                <a:solidFill>
                  <a:schemeClr val="bg1">
                    <a:lumMod val="65000"/>
                  </a:schemeClr>
                </a:solidFill>
                <a:latin typeface="Consolas" panose="020B0609020204030204" pitchFamily="49" charset="0"/>
              </a:rPr>
              <a:t>for line in lines:</a:t>
            </a:r>
          </a:p>
          <a:p>
            <a:r>
              <a:rPr lang="en-US" altLang="zh-CN" sz="2400" b="1">
                <a:solidFill>
                  <a:schemeClr val="bg1">
                    <a:lumMod val="65000"/>
                  </a:schemeClr>
                </a:solidFill>
                <a:latin typeface="Consolas" panose="020B0609020204030204" pitchFamily="49" charset="0"/>
              </a:rPr>
              <a:t>    </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r>
              <a:rPr lang="en-US" altLang="zh-CN" sz="2400" b="1" err="1">
                <a:solidFill>
                  <a:schemeClr val="bg1">
                    <a:lumMod val="65000"/>
                  </a:schemeClr>
                </a:solidFill>
                <a:latin typeface="Consolas" panose="020B0609020204030204" pitchFamily="49" charset="0"/>
              </a:rPr>
              <a:t>line.lstrip</a:t>
            </a:r>
            <a:r>
              <a:rPr lang="en-US" altLang="zh-CN" sz="2400" b="1">
                <a:solidFill>
                  <a:schemeClr val="bg1">
                    <a:lumMod val="65000"/>
                  </a:schemeClr>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solidFill>
                  <a:schemeClr val="bg1">
                    <a:lumMod val="65000"/>
                  </a:schemeClr>
                </a:solidFill>
              </a:rPr>
              <a:t>Python </a:t>
            </a:r>
            <a:r>
              <a:rPr lang="zh-CN" altLang="en-US">
                <a:solidFill>
                  <a:schemeClr val="bg1">
                    <a:lumMod val="65000"/>
                  </a:schemeClr>
                </a:solidFill>
              </a:rPr>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a:latin typeface="Consolas" panose="020B0609020204030204" pitchFamily="49" charset="0"/>
                <a:ea typeface="微软雅黑" panose="020B0503020204020204" pitchFamily="34" charset="-122"/>
              </a:rPr>
              <a:t>50 </a:t>
            </a:r>
            <a:r>
              <a:rPr lang="zh-CN" altLang="en-US" sz="2800">
                <a:latin typeface="Consolas" panose="020B0609020204030204" pitchFamily="49" charset="0"/>
                <a:ea typeface="微软雅黑" panose="020B0503020204020204" pitchFamily="34" charset="-122"/>
              </a:rPr>
              <a:t>位，以免屏幕显示不下过多的数字影响效果，其中 </a:t>
            </a:r>
            <a:r>
              <a:rPr lang="en-US" altLang="zh-CN" sz="2800">
                <a:latin typeface="Consolas" panose="020B0609020204030204" pitchFamily="49" charset="0"/>
                <a:ea typeface="微软雅黑" panose="020B0503020204020204" pitchFamily="34" charset="-122"/>
              </a:rPr>
              <a:t>52 </a:t>
            </a:r>
            <a:r>
              <a:rPr lang="zh-CN" altLang="en-US" sz="2800">
                <a:latin typeface="Consolas" panose="020B0609020204030204" pitchFamily="49" charset="0"/>
                <a:ea typeface="微软雅黑" panose="020B0503020204020204" pitchFamily="34" charset="-122"/>
              </a:rPr>
              <a:t>包括了 </a:t>
            </a:r>
            <a:r>
              <a:rPr lang="en-US" altLang="zh-CN" sz="2800">
                <a:latin typeface="Consolas" panose="020B0609020204030204" pitchFamily="49" charset="0"/>
                <a:ea typeface="微软雅黑" panose="020B0503020204020204" pitchFamily="34" charset="-122"/>
              </a:rPr>
              <a:t>"3." </a:t>
            </a:r>
            <a:r>
              <a:rPr lang="zh-CN" altLang="en-US" sz="2800">
                <a:latin typeface="Consolas" panose="020B0609020204030204" pitchFamily="49" charset="0"/>
                <a:ea typeface="微软雅黑" panose="020B0503020204020204" pitchFamily="34" charset="-122"/>
              </a:rPr>
              <a:t>这两个字符</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'pi_million_digits.txt'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endParaRPr lang="en-US" altLang="zh-CN" sz="2400" b="1">
              <a:solidFill>
                <a:schemeClr val="bg1">
                  <a:lumMod val="65000"/>
                </a:schemeClr>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f"</a:t>
            </a:r>
            <a:r>
              <a:rPr lang="en-US" altLang="zh-CN" sz="2400" b="1">
                <a:solidFill>
                  <a:srgbClr val="3F9101"/>
                </a:solidFill>
                <a:latin typeface="Consolas" panose="020B0609020204030204" pitchFamily="49" charset="0"/>
              </a:rPr>
              <a:t>{</a:t>
            </a:r>
            <a:r>
              <a:rPr lang="en-US" altLang="zh-CN" sz="2400" b="1" err="1">
                <a:solidFill>
                  <a:srgbClr val="333333"/>
                </a:solidFill>
                <a:latin typeface="Consolas" panose="020B0609020204030204" pitchFamily="49" charset="0"/>
              </a:rPr>
              <a:t>pi_string</a:t>
            </a:r>
            <a:r>
              <a:rPr lang="en-US" altLang="zh-CN" sz="2400" b="1">
                <a:solidFill>
                  <a:srgbClr val="3F9101"/>
                </a:solidFill>
                <a:latin typeface="Consolas" panose="020B0609020204030204" pitchFamily="49" charset="0"/>
              </a:rPr>
              <a:t>[</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52</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0200BD"/>
                </a:solidFill>
                <a:latin typeface="Consolas" panose="020B0609020204030204" pitchFamily="49" charset="0"/>
              </a:rPr>
              <a:t>len</a:t>
            </a:r>
            <a:r>
              <a:rPr lang="en-US" altLang="zh-CN" sz="2400" b="1">
                <a:solidFill>
                  <a:srgbClr val="0E4A8E"/>
                </a:solidFill>
                <a:latin typeface="Consolas" panose="020B0609020204030204" pitchFamily="49" charset="0"/>
              </a:rPr>
              <a:t>(</a:t>
            </a:r>
            <a:r>
              <a:rPr lang="en-US" altLang="zh-CN" sz="2400" b="1" err="1">
                <a:solidFill>
                  <a:srgbClr val="333333"/>
                </a:solidFill>
                <a:latin typeface="Consolas" panose="020B0609020204030204" pitchFamily="49" charset="0"/>
              </a:rPr>
              <a:t>pi_string</a:t>
            </a:r>
            <a:r>
              <a:rPr lang="en-US" altLang="zh-CN" sz="2400" b="1">
                <a:solidFill>
                  <a:srgbClr val="0E4A8E"/>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3.14159265358979323846264338327950288419716939937510...</a:t>
            </a:r>
          </a:p>
          <a:p>
            <a:r>
              <a:rPr lang="en-US" altLang="zh-CN" sz="200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除了读入文件，我们也能把内存中的内容写到文件中，只需要和之前一样指定（输出的）路径，并且使用</a:t>
            </a:r>
            <a:r>
              <a:rPr lang="en-US" altLang="zh-CN" sz="2800" b="1">
                <a:solidFill>
                  <a:srgbClr val="000000"/>
                </a:solidFill>
                <a:latin typeface="Consolas" panose="020B0609020204030204" pitchFamily="49" charset="0"/>
              </a:rPr>
              <a:t> </a:t>
            </a:r>
            <a:r>
              <a:rPr lang="en-US" altLang="zh-CN" sz="2800" b="1" err="1">
                <a:solidFill>
                  <a:srgbClr val="258DFF"/>
                </a:solidFill>
                <a:latin typeface="Consolas" panose="020B0609020204030204" pitchFamily="49" charset="0"/>
              </a:rPr>
              <a:t>write_text</a:t>
            </a:r>
            <a:r>
              <a:rPr lang="en-US" altLang="zh-CN" sz="2800" b="1">
                <a:solidFill>
                  <a:srgbClr val="3F9101"/>
                </a:solidFill>
                <a:latin typeface="Consolas" panose="020B0609020204030204" pitchFamily="49" charset="0"/>
              </a:rPr>
              <a:t>()</a:t>
            </a:r>
            <a:r>
              <a:rPr lang="en-US" altLang="zh-CN"/>
              <a:t> </a:t>
            </a:r>
            <a:r>
              <a:rPr lang="zh-CN" altLang="en-US"/>
              <a:t>即可：</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这个方法会会在幕后完成几项工作：</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如果指定路径的文件不存在，则会创建它</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首先定义变量 </a:t>
            </a:r>
            <a:r>
              <a:rPr lang="en-US" altLang="zh-CN" sz="2800" b="1">
                <a:latin typeface="Consolas" panose="020B0609020204030204" pitchFamily="49" charset="0"/>
                <a:ea typeface="微软雅黑" panose="020B0503020204020204" pitchFamily="34" charset="-122"/>
              </a:rPr>
              <a:t>contents</a:t>
            </a:r>
            <a:r>
              <a:rPr lang="zh-CN" altLang="en-US" sz="2800" b="1">
                <a:latin typeface="Consolas" panose="020B0609020204030204" pitchFamily="49" charset="0"/>
                <a:ea typeface="微软雅黑" panose="020B0503020204020204" pitchFamily="34" charset="-122"/>
              </a:rPr>
              <a:t>，</a:t>
            </a:r>
            <a:r>
              <a:rPr lang="zh-CN" altLang="en-US" sz="2800">
                <a:latin typeface="Consolas" panose="020B0609020204030204" pitchFamily="49" charset="0"/>
                <a:ea typeface="微软雅黑" panose="020B0503020204020204" pitchFamily="34" charset="-122"/>
              </a:rPr>
              <a:t>用于存储要写入的字符串，末尾的</a:t>
            </a:r>
            <a:r>
              <a:rPr lang="en-US" altLang="zh-CN" sz="2800" b="1">
                <a:solidFill>
                  <a:srgbClr val="183691"/>
                </a:solidFill>
                <a:latin typeface="Consolas" panose="020B0609020204030204" pitchFamily="49" charset="0"/>
              </a:rPr>
              <a:t>\n</a:t>
            </a:r>
            <a:r>
              <a:rPr lang="zh-CN" altLang="en-US" sz="2800">
                <a:latin typeface="Consolas" panose="020B0609020204030204" pitchFamily="49" charset="0"/>
                <a:ea typeface="微软雅黑" panose="020B0503020204020204" pitchFamily="34" charset="-122"/>
              </a:rPr>
              <a:t>是换行符</a:t>
            </a: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programming.</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creating new games.</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also love working with data.</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programming.</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creating new games.</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also love working with data.</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运行程序后如果再打开文件，将会发现文件的内容已经被</a:t>
            </a:r>
            <a:r>
              <a:rPr lang="zh-CN" altLang="en-US" sz="2800" b="1">
                <a:latin typeface="Consolas" panose="020B0609020204030204" pitchFamily="49" charset="0"/>
                <a:ea typeface="微软雅黑" panose="020B0503020204020204" pitchFamily="34" charset="-122"/>
              </a:rPr>
              <a:t>替换</a:t>
            </a:r>
            <a:r>
              <a:rPr lang="zh-CN" altLang="en-US" sz="2800">
                <a:latin typeface="Consolas" panose="020B0609020204030204" pitchFamily="49" charset="0"/>
                <a:ea typeface="微软雅黑" panose="020B0503020204020204" pitchFamily="34" charset="-122"/>
              </a:rPr>
              <a:t>为刚才的字符串变量中的内容了：</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r>
              <a:rPr lang="zh-CN" altLang="en-US"/>
              <a:t>要注意的是，由于文件内容将会被替换，所以调用 </a:t>
            </a:r>
            <a:r>
              <a:rPr lang="en-US" altLang="zh-CN" sz="2800" b="1" err="1">
                <a:solidFill>
                  <a:srgbClr val="258DFF"/>
                </a:solidFill>
                <a:latin typeface="Consolas" panose="020B0609020204030204" pitchFamily="49" charset="0"/>
              </a:rPr>
              <a:t>write_text</a:t>
            </a:r>
            <a:r>
              <a:rPr lang="en-US" altLang="zh-CN" sz="2800" b="1">
                <a:solidFill>
                  <a:srgbClr val="3F9101"/>
                </a:solidFill>
                <a:latin typeface="Consolas" panose="020B0609020204030204" pitchFamily="49" charset="0"/>
              </a:rPr>
              <a:t>() </a:t>
            </a:r>
            <a:r>
              <a:rPr lang="zh-CN" altLang="en-US"/>
              <a:t>方法时务必要谨慎，否则可能导致不必要的数据丢失</a:t>
            </a:r>
            <a:endParaRPr lang="en-US" altLang="zh-CN"/>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a:t>Python </a:t>
            </a:r>
            <a:r>
              <a:rPr lang="zh-CN" altLang="en-US"/>
              <a:t>使用称为</a:t>
            </a:r>
            <a:r>
              <a:rPr lang="zh-CN" altLang="en-US" b="1"/>
              <a:t>异常（</a:t>
            </a:r>
            <a:r>
              <a:rPr lang="en-US" altLang="zh-CN" b="1"/>
              <a:t>exception</a:t>
            </a:r>
            <a:r>
              <a:rPr lang="zh-CN" altLang="en-US" b="1"/>
              <a:t>）</a:t>
            </a:r>
            <a:r>
              <a:rPr lang="zh-CN" altLang="en-US"/>
              <a:t>的特殊对象来管理程序执行期间发生的错误。</a:t>
            </a:r>
            <a:endParaRPr lang="en-US" altLang="zh-CN"/>
          </a:p>
          <a:p>
            <a:pPr marL="0" indent="0">
              <a:buNone/>
            </a:pPr>
            <a:r>
              <a:rPr lang="zh-CN" altLang="en-US"/>
              <a:t>我们可以使用使用 </a:t>
            </a:r>
            <a:r>
              <a:rPr lang="en-US" altLang="zh-CN" b="1"/>
              <a:t>try-except</a:t>
            </a:r>
            <a:r>
              <a:rPr lang="en-US" altLang="zh-CN"/>
              <a:t> </a:t>
            </a:r>
            <a:r>
              <a:rPr lang="zh-CN" altLang="en-US"/>
              <a:t>代码块来处理异常，如果你不对异常进行处理，程序将停止并给出 </a:t>
            </a:r>
            <a:r>
              <a:rPr lang="en-US" altLang="zh-CN" b="1"/>
              <a:t>traceback</a:t>
            </a:r>
            <a:r>
              <a:rPr lang="zh-CN" altLang="en-US"/>
              <a:t>，其中包含有关异常原因的报告。</a:t>
            </a:r>
            <a:endParaRPr lang="zh-CN" altLang="zh-CN">
              <a:effectLst/>
            </a:endParaRPr>
          </a:p>
          <a:p>
            <a:pPr marL="0" indent="0" algn="l" rtl="0" eaLnBrk="1" latinLnBrk="0" hangingPunct="1">
              <a:lnSpc>
                <a:spcPct val="90000"/>
              </a:lnSpc>
              <a:spcBef>
                <a:spcPts val="1000"/>
              </a:spcBef>
              <a:spcAft>
                <a:spcPts val="0"/>
              </a:spcAft>
              <a:buNone/>
            </a:pP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帮助</a:t>
            </a:r>
            <a:r>
              <a:rPr lang="zh-CN" altLang="en-US">
                <a:solidFill>
                  <a:srgbClr val="000000"/>
                </a:solidFill>
              </a:rPr>
              <a:t>我们</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a:t>
            </a:r>
            <a:r>
              <a:rPr lang="zh-CN" altLang="en-US">
                <a:solidFill>
                  <a:srgbClr val="000000"/>
                </a:solidFill>
              </a:rPr>
              <a:t>使得</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a:effectLst/>
            </a:endParaRPr>
          </a:p>
          <a:p>
            <a:pPr marL="0" indent="0">
              <a:buNone/>
            </a:pPr>
            <a:endParaRPr lang="zh-CN" altLang="en-US"/>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7F0000"/>
                </a:solidFill>
                <a:latin typeface="Consolas" panose="020B0609020204030204" pitchFamily="49" charset="0"/>
              </a:rPr>
              <a:t>Traceback (most recent call last):</a:t>
            </a:r>
            <a:r>
              <a:rPr lang="en-US" altLang="zh-CN" sz="2400" err="1">
                <a:solidFill>
                  <a:srgbClr val="7F0000"/>
                </a:solidFill>
                <a:latin typeface="Consolas" panose="020B0609020204030204" pitchFamily="49" charset="0"/>
              </a:rPr>
              <a:t>ll</a:t>
            </a:r>
            <a:r>
              <a:rPr lang="en-US" altLang="zh-CN" sz="2400">
                <a:solidFill>
                  <a:srgbClr val="7F0000"/>
                </a:solidFill>
                <a:latin typeface="Consolas" panose="020B0609020204030204" pitchFamily="49" charset="0"/>
              </a:rPr>
              <a:t> last)</a:t>
            </a:r>
          </a:p>
          <a:p>
            <a:r>
              <a:rPr lang="en-US" altLang="zh-CN" sz="2400">
                <a:solidFill>
                  <a:srgbClr val="7F0000"/>
                </a:solidFill>
                <a:latin typeface="Consolas" panose="020B0609020204030204" pitchFamily="49" charset="0"/>
              </a:rPr>
              <a:t>  File "</a:t>
            </a:r>
            <a:r>
              <a:rPr lang="en-US" altLang="zh-CN" sz="2400" u="sng">
                <a:solidFill>
                  <a:srgbClr val="00007F"/>
                </a:solidFill>
                <a:latin typeface="Consolas" panose="020B0609020204030204" pitchFamily="49" charset="0"/>
              </a:rPr>
              <a:t>division_calculator.py</a:t>
            </a:r>
            <a:r>
              <a:rPr lang="en-US" altLang="zh-CN" sz="2400">
                <a:solidFill>
                  <a:srgbClr val="7F0000"/>
                </a:solidFill>
                <a:latin typeface="Consolas" panose="020B0609020204030204" pitchFamily="49" charset="0"/>
              </a:rPr>
              <a:t>", line 1, in &lt;module&gt;</a:t>
            </a:r>
          </a:p>
          <a:p>
            <a:r>
              <a:rPr lang="en-US" altLang="zh-CN" sz="2400">
                <a:solidFill>
                  <a:srgbClr val="7F0000"/>
                </a:solidFill>
                <a:latin typeface="Consolas" panose="020B0609020204030204" pitchFamily="49" charset="0"/>
              </a:rPr>
              <a:t>    print(5 / 0)</a:t>
            </a:r>
          </a:p>
          <a:p>
            <a:r>
              <a:rPr lang="en-US" altLang="zh-CN" sz="2400">
                <a:solidFill>
                  <a:srgbClr val="7F0000"/>
                </a:solidFill>
                <a:latin typeface="Consolas" panose="020B0609020204030204" pitchFamily="49" charset="0"/>
              </a:rPr>
              <a:t>           ~^~</a:t>
            </a:r>
          </a:p>
          <a:p>
            <a:r>
              <a:rPr lang="en-US" altLang="zh-CN" sz="2400" err="1">
                <a:solidFill>
                  <a:srgbClr val="7F0000"/>
                </a:solidFill>
                <a:latin typeface="Consolas" panose="020B0609020204030204" pitchFamily="49" charset="0"/>
              </a:rPr>
              <a:t>ZeroDivisionError</a:t>
            </a:r>
            <a:r>
              <a:rPr lang="en-US" altLang="zh-CN" sz="2400">
                <a:solidFill>
                  <a:srgbClr val="7F0000"/>
                </a:solidFill>
                <a:latin typeface="Consolas" panose="020B0609020204030204" pitchFamily="49" charset="0"/>
              </a:rPr>
              <a:t>: division by zero</a:t>
            </a:r>
            <a:endParaRPr lang="en-US" altLang="zh-CN" sz="240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对于刚才的特定异常，我们可以通过编写 </a:t>
            </a:r>
            <a:r>
              <a:rPr lang="en-US" altLang="zh-CN">
                <a:solidFill>
                  <a:schemeClr val="bg1">
                    <a:lumMod val="65000"/>
                  </a:schemeClr>
                </a:solidFill>
              </a:rPr>
              <a:t>try-except </a:t>
            </a:r>
            <a:r>
              <a:rPr lang="zh-CN" altLang="en-US">
                <a:solidFill>
                  <a:schemeClr val="bg1">
                    <a:lumMod val="65000"/>
                  </a:schemeClr>
                </a:solidFill>
              </a:rPr>
              <a:t>代码块，使 </a:t>
            </a:r>
            <a:r>
              <a:rPr lang="en-US" altLang="zh-CN">
                <a:solidFill>
                  <a:schemeClr val="bg1">
                    <a:lumMod val="65000"/>
                  </a:schemeClr>
                </a:solidFill>
              </a:rPr>
              <a:t>Python </a:t>
            </a:r>
            <a:r>
              <a:rPr lang="zh-CN" altLang="en-US">
                <a:solidFill>
                  <a:schemeClr val="bg1">
                    <a:lumMod val="65000"/>
                  </a:schemeClr>
                </a:solidFill>
              </a:rPr>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如果运行 </a:t>
            </a:r>
            <a:r>
              <a:rPr lang="en-US" altLang="zh-CN" sz="2800" b="1">
                <a:solidFill>
                  <a:srgbClr val="9E58A3"/>
                </a:solidFill>
                <a:latin typeface="Consolas" panose="020B0609020204030204" pitchFamily="49" charset="0"/>
              </a:rPr>
              <a:t>try </a:t>
            </a:r>
            <a:r>
              <a:rPr lang="zh-CN" altLang="en-US" sz="2800">
                <a:latin typeface="Consolas" panose="020B0609020204030204" pitchFamily="49" charset="0"/>
                <a:ea typeface="微软雅黑" panose="020B0503020204020204" pitchFamily="34" charset="-122"/>
              </a:rPr>
              <a:t>中的代码没有给出异常，</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将会跳过 </a:t>
            </a:r>
            <a:r>
              <a:rPr lang="en-US" altLang="zh-CN" sz="2800" b="1">
                <a:solidFill>
                  <a:srgbClr val="9E58A3"/>
                </a:solidFill>
                <a:latin typeface="Consolas" panose="020B0609020204030204" pitchFamily="49" charset="0"/>
              </a:rPr>
              <a:t>except</a:t>
            </a:r>
            <a:r>
              <a:rPr lang="en-US" altLang="zh-CN" sz="2800">
                <a:solidFill>
                  <a:srgbClr val="9E58A3"/>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代码块</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否则会尝试</a:t>
            </a:r>
            <a:r>
              <a:rPr lang="zh-CN" altLang="en-US" u="sng">
                <a:latin typeface="Consolas" panose="020B0609020204030204" pitchFamily="49" charset="0"/>
                <a:ea typeface="微软雅黑" panose="020B0503020204020204" pitchFamily="34" charset="-122"/>
              </a:rPr>
              <a:t>匹配</a:t>
            </a:r>
            <a:r>
              <a:rPr lang="zh-CN" altLang="en-US">
                <a:latin typeface="Consolas" panose="020B0609020204030204" pitchFamily="49" charset="0"/>
                <a:ea typeface="微软雅黑" panose="020B0503020204020204" pitchFamily="34" charset="-122"/>
              </a:rPr>
              <a:t>给出</a:t>
            </a:r>
            <a:r>
              <a:rPr lang="zh-CN" altLang="en-US" sz="2800">
                <a:latin typeface="Consolas" panose="020B0609020204030204" pitchFamily="49" charset="0"/>
                <a:ea typeface="微软雅黑" panose="020B0503020204020204" pitchFamily="34" charset="-122"/>
              </a:rPr>
              <a:t>异常对应的 </a:t>
            </a: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代码块，并执行其中的代码</a:t>
            </a:r>
            <a:endParaRPr lang="en-US" altLang="zh-CN" sz="28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对于刚才的特定异常，我们可以通过编写 </a:t>
            </a:r>
            <a:r>
              <a:rPr lang="en-US" altLang="zh-CN">
                <a:solidFill>
                  <a:schemeClr val="bg1">
                    <a:lumMod val="65000"/>
                  </a:schemeClr>
                </a:solidFill>
              </a:rPr>
              <a:t>try-except </a:t>
            </a:r>
            <a:r>
              <a:rPr lang="zh-CN" altLang="en-US">
                <a:solidFill>
                  <a:schemeClr val="bg1">
                    <a:lumMod val="65000"/>
                  </a:schemeClr>
                </a:solidFill>
              </a:rPr>
              <a:t>代码块，使 </a:t>
            </a:r>
            <a:r>
              <a:rPr lang="en-US" altLang="zh-CN">
                <a:solidFill>
                  <a:schemeClr val="bg1">
                    <a:lumMod val="65000"/>
                  </a:schemeClr>
                </a:solidFill>
              </a:rPr>
              <a:t>Python </a:t>
            </a:r>
            <a:r>
              <a:rPr lang="zh-CN" altLang="en-US">
                <a:solidFill>
                  <a:schemeClr val="bg1">
                    <a:lumMod val="65000"/>
                  </a:schemeClr>
                </a:solidFill>
              </a:rPr>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在执行出现错误时，</a:t>
            </a:r>
            <a:r>
              <a:rPr lang="en-US" altLang="zh-CN">
                <a:latin typeface="Consolas" panose="020B0609020204030204" pitchFamily="49" charset="0"/>
                <a:ea typeface="微软雅黑" panose="020B0503020204020204" pitchFamily="34" charset="-122"/>
              </a:rPr>
              <a:t> Python </a:t>
            </a:r>
            <a:r>
              <a:rPr lang="zh-CN" altLang="en-US" sz="2800">
                <a:latin typeface="Consolas" panose="020B0609020204030204" pitchFamily="49" charset="0"/>
                <a:ea typeface="微软雅黑" panose="020B0503020204020204" pitchFamily="34" charset="-122"/>
              </a:rPr>
              <a:t>通过匹配</a:t>
            </a:r>
            <a:r>
              <a:rPr lang="zh-CN" altLang="en-US">
                <a:latin typeface="Consolas" panose="020B0609020204030204" pitchFamily="49" charset="0"/>
                <a:ea typeface="微软雅黑" panose="020B0503020204020204" pitchFamily="34" charset="-122"/>
              </a:rPr>
              <a:t>异常处理块</a:t>
            </a:r>
            <a:r>
              <a:rPr lang="zh-CN" altLang="en-US" sz="2800">
                <a:latin typeface="Consolas" panose="020B0609020204030204" pitchFamily="49" charset="0"/>
                <a:ea typeface="微软雅黑" panose="020B0503020204020204" pitchFamily="34" charset="-122"/>
              </a:rPr>
              <a:t>，用户将会看到友好的提示信息，而不是 </a:t>
            </a:r>
            <a:r>
              <a:rPr lang="en-US" altLang="zh-CN" sz="2800">
                <a:latin typeface="Consolas" panose="020B0609020204030204" pitchFamily="49" charset="0"/>
                <a:ea typeface="微软雅黑" panose="020B0503020204020204" pitchFamily="34" charset="-122"/>
              </a:rPr>
              <a:t>traceback</a:t>
            </a:r>
          </a:p>
          <a:p>
            <a:pPr marL="0" indent="0">
              <a:buNone/>
            </a:pPr>
            <a:endParaRPr lang="en-US" altLang="zh-CN" sz="28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a:solidFill>
                  <a:srgbClr val="333333"/>
                </a:solidFill>
                <a:latin typeface="Consolas" panose="020B0609020204030204" pitchFamily="49" charset="0"/>
              </a:rPr>
              <a:t>You can't divide by zero!</a:t>
            </a:r>
          </a:p>
        </p:txBody>
      </p:sp>
      <p:sp>
        <p:nvSpPr>
          <p:cNvPr id="5" name="箭头: 右 4">
            <a:extLst>
              <a:ext uri="{FF2B5EF4-FFF2-40B4-BE49-F238E27FC236}">
                <a16:creationId xmlns:a16="http://schemas.microsoft.com/office/drawing/2014/main" id="{A8F68A0D-CB7B-3A92-1AAB-1D7E0C854FC2}"/>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箭头: 右 5">
            <a:extLst>
              <a:ext uri="{FF2B5EF4-FFF2-40B4-BE49-F238E27FC236}">
                <a16:creationId xmlns:a16="http://schemas.microsoft.com/office/drawing/2014/main" id="{52724CE0-735F-36C1-0E01-6FC82FD65D51}"/>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但如果用户输入了 </a:t>
            </a:r>
            <a:r>
              <a:rPr lang="en-US" altLang="zh-CN" sz="2800">
                <a:latin typeface="Consolas" panose="020B0609020204030204" pitchFamily="49" charset="0"/>
                <a:ea typeface="微软雅黑" panose="020B0503020204020204" pitchFamily="34" charset="-122"/>
              </a:rPr>
              <a:t>0 </a:t>
            </a:r>
            <a:r>
              <a:rPr lang="zh-CN" altLang="en-US" sz="2800">
                <a:latin typeface="Consolas" panose="020B0609020204030204" pitchFamily="49" charset="0"/>
                <a:ea typeface="微软雅黑" panose="020B0503020204020204" pitchFamily="34" charset="-122"/>
              </a:rPr>
              <a:t>作为被除数，那么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就会给出错误</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但如果用户输入了 </a:t>
            </a:r>
            <a:r>
              <a:rPr lang="en-US" altLang="zh-CN" sz="2800">
                <a:latin typeface="Consolas" panose="020B0609020204030204" pitchFamily="49" charset="0"/>
                <a:ea typeface="微软雅黑" panose="020B0503020204020204" pitchFamily="34" charset="-122"/>
              </a:rPr>
              <a:t>0 </a:t>
            </a:r>
            <a:r>
              <a:rPr lang="zh-CN" altLang="en-US" sz="2800">
                <a:latin typeface="Consolas" panose="020B0609020204030204" pitchFamily="49" charset="0"/>
                <a:ea typeface="微软雅黑" panose="020B0503020204020204" pitchFamily="34" charset="-122"/>
              </a:rPr>
              <a:t>作为被除数，</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就会给出错误</a:t>
            </a: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由于代码没有采取任何处理错误的措施，所以一旦发生异常，</a:t>
            </a:r>
            <a:r>
              <a:rPr lang="zh-CN" altLang="en-US" sz="280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程序的崩溃一般是由异常引起的，由于没有做任何处理，所以会给出一个 </a:t>
            </a:r>
            <a:r>
              <a:rPr lang="en-US" altLang="zh-CN"/>
              <a:t>traceback</a:t>
            </a:r>
            <a:r>
              <a:rPr lang="zh-CN" altLang="en-US"/>
              <a:t>，不了解程序的用户看到后一定会是一头雾水</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打开我们的主程序文件，写入下面的代码，它将读取文本文件的内容到变量中（</a:t>
            </a:r>
            <a:r>
              <a:rPr lang="zh-CN" altLang="en-US" b="1" u="sng"/>
              <a:t>内存</a:t>
            </a:r>
            <a:r>
              <a:rPr lang="zh-CN" altLang="en-US"/>
              <a:t>），再将其内容显示到屏幕上：</a:t>
            </a:r>
            <a:endParaRPr lang="en-US" altLang="zh-CN"/>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下面的代码额外包含一个 </a:t>
            </a:r>
            <a:r>
              <a:rPr lang="en-US" altLang="zh-CN" b="1">
                <a:solidFill>
                  <a:srgbClr val="9E58A3"/>
                </a:solidFill>
              </a:rPr>
              <a:t>else</a:t>
            </a:r>
            <a:r>
              <a:rPr lang="en-US" altLang="zh-CN"/>
              <a:t> </a:t>
            </a:r>
            <a:r>
              <a:rPr lang="zh-CN" altLang="en-US"/>
              <a:t>代码块，其中的代码只有在 </a:t>
            </a:r>
            <a:r>
              <a:rPr lang="en-US" altLang="zh-CN" b="1">
                <a:solidFill>
                  <a:srgbClr val="9E58A3"/>
                </a:solidFill>
              </a:rPr>
              <a:t>try</a:t>
            </a:r>
            <a:r>
              <a:rPr lang="en-US" altLang="zh-CN"/>
              <a:t> </a:t>
            </a:r>
            <a:r>
              <a:rPr lang="zh-CN" altLang="en-US"/>
              <a:t>代码块中的语句被成功执行（没有异常）后才会执行：</a:t>
            </a:r>
            <a:r>
              <a:rPr lang="en-US" altLang="zh-CN"/>
              <a:t>  </a:t>
            </a:r>
            <a:endParaRPr lang="zh-CN" altLang="en-US"/>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a:t>
            </a:r>
            <a:endParaRPr lang="en-US" altLang="zh-CN">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a:t>
            </a:r>
            <a:endParaRPr lang="en-US" altLang="zh-CN">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如果没有发生异常，则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代码块中的语句会被执行</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找不到文件是操作文件时常常会发生的异常，比如文件名不正确等，都会导致这个异常：</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不要创建 </a:t>
            </a:r>
            <a:r>
              <a:rPr lang="en-US" altLang="zh-CN"/>
              <a:t>alice.txt </a:t>
            </a:r>
            <a:r>
              <a:rPr lang="zh-CN" altLang="en-US"/>
              <a:t>文件，直接尝试运行这段代码，</a:t>
            </a:r>
            <a:r>
              <a:rPr lang="en-US" altLang="zh-CN"/>
              <a:t>Python </a:t>
            </a:r>
            <a:r>
              <a:rPr lang="zh-CN" altLang="en-US"/>
              <a:t>将会给出错误，因为文件不存在</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这里我们可以分析一下给出的 </a:t>
            </a:r>
            <a:r>
              <a:rPr lang="en-US" altLang="zh-CN"/>
              <a:t>traceback </a:t>
            </a:r>
            <a:r>
              <a:rPr lang="zh-CN" altLang="en-US"/>
              <a:t>信息：</a:t>
            </a:r>
            <a:endParaRPr lang="en-US" altLang="zh-CN"/>
          </a:p>
          <a:p>
            <a:pPr marL="0" indent="0">
              <a:buNone/>
            </a:pPr>
            <a:endParaRPr lang="en-US" altLang="zh-CN"/>
          </a:p>
          <a:p>
            <a:pPr marL="0" indent="0">
              <a:buNone/>
            </a:pPr>
            <a:endParaRPr lang="en-US" altLang="zh-CN"/>
          </a:p>
          <a:p>
            <a:pPr marL="0" indent="0">
              <a:buNone/>
            </a:pP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7F0000"/>
                </a:solidFill>
                <a:latin typeface="Consolas" panose="020B0609020204030204" pitchFamily="49" charset="0"/>
              </a:rPr>
              <a:t>Traceback (most recent call last):</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alice.py</a:t>
            </a:r>
            <a:r>
              <a:rPr lang="en-US" altLang="zh-CN" sz="2000">
                <a:solidFill>
                  <a:srgbClr val="7F0000"/>
                </a:solidFill>
                <a:latin typeface="Consolas" panose="020B0609020204030204" pitchFamily="49" charset="0"/>
              </a:rPr>
              <a:t>", line 4, in &lt;module&gt;</a:t>
            </a:r>
          </a:p>
          <a:p>
            <a:pPr lvl="0"/>
            <a:r>
              <a:rPr lang="en-US" altLang="zh-CN" sz="2000">
                <a:solidFill>
                  <a:srgbClr val="7F0000"/>
                </a:solidFill>
                <a:latin typeface="Consolas" panose="020B0609020204030204" pitchFamily="49" charset="0"/>
              </a:rPr>
              <a:t>    contents = </a:t>
            </a:r>
            <a:r>
              <a:rPr lang="en-US" altLang="zh-CN" sz="2000" err="1">
                <a:solidFill>
                  <a:srgbClr val="7F0000"/>
                </a:solidFill>
                <a:latin typeface="Consolas" panose="020B0609020204030204" pitchFamily="49" charset="0"/>
              </a:rPr>
              <a:t>path.read_text</a:t>
            </a:r>
            <a:r>
              <a:rPr lang="en-US" altLang="zh-CN" sz="2000">
                <a:solidFill>
                  <a:srgbClr val="7F0000"/>
                </a:solidFill>
                <a:latin typeface="Consolas" panose="020B0609020204030204" pitchFamily="49" charset="0"/>
              </a:rPr>
              <a:t>(encoding='utf-8')</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1056, in </a:t>
            </a:r>
            <a:r>
              <a:rPr lang="en-US" altLang="zh-CN" sz="2000" err="1">
                <a:solidFill>
                  <a:srgbClr val="7F0000"/>
                </a:solidFill>
                <a:latin typeface="Consolas" panose="020B0609020204030204" pitchFamily="49" charset="0"/>
              </a:rPr>
              <a:t>read_text</a:t>
            </a:r>
            <a:endParaRPr lang="en-US" altLang="zh-CN" sz="2000">
              <a:solidFill>
                <a:srgbClr val="7F0000"/>
              </a:solidFill>
              <a:latin typeface="Consolas" panose="020B0609020204030204" pitchFamily="49" charset="0"/>
            </a:endParaRPr>
          </a:p>
          <a:p>
            <a:pPr lvl="0"/>
            <a:r>
              <a:rPr lang="en-US" altLang="zh-CN" sz="2000">
                <a:solidFill>
                  <a:srgbClr val="7F0000"/>
                </a:solidFill>
                <a:latin typeface="Consolas" panose="020B0609020204030204" pitchFamily="49" charset="0"/>
              </a:rPr>
              <a:t>    with </a:t>
            </a:r>
            <a:r>
              <a:rPr lang="en-US" altLang="zh-CN" sz="2000" err="1">
                <a:solidFill>
                  <a:srgbClr val="7F0000"/>
                </a:solidFill>
                <a:latin typeface="Consolas" panose="020B0609020204030204" pitchFamily="49" charset="0"/>
              </a:rPr>
              <a:t>self.open</a:t>
            </a:r>
            <a:r>
              <a:rPr lang="en-US" altLang="zh-CN" sz="2000">
                <a:solidFill>
                  <a:srgbClr val="7F0000"/>
                </a:solidFill>
                <a:latin typeface="Consolas" panose="020B0609020204030204" pitchFamily="49" charset="0"/>
              </a:rPr>
              <a:t>(mode='r', encoding=encoding, errors=errors) as f:</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1042, in open</a:t>
            </a:r>
          </a:p>
          <a:p>
            <a:pPr lvl="0"/>
            <a:r>
              <a:rPr lang="en-US" altLang="zh-CN" sz="2000">
                <a:solidFill>
                  <a:srgbClr val="7F0000"/>
                </a:solidFill>
                <a:latin typeface="Consolas" panose="020B0609020204030204" pitchFamily="49" charset="0"/>
              </a:rPr>
              <a:t>    return </a:t>
            </a:r>
            <a:r>
              <a:rPr lang="en-US" altLang="zh-CN" sz="2000" err="1">
                <a:solidFill>
                  <a:srgbClr val="7F0000"/>
                </a:solidFill>
                <a:latin typeface="Consolas" panose="020B0609020204030204" pitchFamily="49" charset="0"/>
              </a:rPr>
              <a:t>io.open</a:t>
            </a:r>
            <a:r>
              <a:rPr lang="en-US" altLang="zh-CN" sz="2000">
                <a:solidFill>
                  <a:srgbClr val="7F0000"/>
                </a:solidFill>
                <a:latin typeface="Consolas" panose="020B0609020204030204" pitchFamily="49" charset="0"/>
              </a:rPr>
              <a:t>(self, mode, buffering, encoding, errors, newline)</a:t>
            </a:r>
          </a:p>
          <a:p>
            <a:pPr lvl="0"/>
            <a:r>
              <a:rPr lang="en-US" altLang="zh-CN" sz="2000">
                <a:solidFill>
                  <a:srgbClr val="7F0000"/>
                </a:solidFill>
                <a:latin typeface="Consolas" panose="020B0609020204030204" pitchFamily="49" charset="0"/>
              </a:rPr>
              <a:t>           ^^^^^^^^^^^^^^^^^^^^^^^^^^^^^^^^^^^^^^^^^^^^^^^^^^^^^^^^^</a:t>
            </a:r>
          </a:p>
          <a:p>
            <a:pPr lvl="0"/>
            <a:r>
              <a:rPr lang="en-US" altLang="zh-CN" sz="2000" err="1">
                <a:solidFill>
                  <a:srgbClr val="7F0000"/>
                </a:solidFill>
                <a:latin typeface="Consolas" panose="020B0609020204030204" pitchFamily="49" charset="0"/>
              </a:rPr>
              <a:t>FileNotFoundError</a:t>
            </a:r>
            <a:r>
              <a:rPr lang="en-US" altLang="zh-CN" sz="2000">
                <a:solidFill>
                  <a:srgbClr val="7F0000"/>
                </a:solidFill>
                <a:latin typeface="Consolas" panose="020B0609020204030204" pitchFamily="49" charset="0"/>
              </a:rPr>
              <a:t>: [</a:t>
            </a:r>
            <a:r>
              <a:rPr lang="en-US" altLang="zh-CN" sz="2000" err="1">
                <a:solidFill>
                  <a:srgbClr val="7F0000"/>
                </a:solidFill>
                <a:latin typeface="Consolas" panose="020B0609020204030204" pitchFamily="49" charset="0"/>
              </a:rPr>
              <a:t>Errno</a:t>
            </a:r>
            <a:r>
              <a:rPr lang="en-US" altLang="zh-CN" sz="200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不要创建 </a:t>
            </a:r>
            <a:r>
              <a:rPr lang="en-US" altLang="zh-CN"/>
              <a:t>alice.txt </a:t>
            </a:r>
            <a:r>
              <a:rPr lang="zh-CN" altLang="en-US"/>
              <a:t>文件，直接尝试运行这段代码，</a:t>
            </a:r>
            <a:r>
              <a:rPr lang="en-US" altLang="zh-CN"/>
              <a:t>Python </a:t>
            </a:r>
            <a:r>
              <a:rPr lang="zh-CN" altLang="en-US"/>
              <a:t>将会给出错误，因为文件不存在：</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7F0000"/>
                </a:solidFill>
                <a:latin typeface="Consolas" panose="020B0609020204030204" pitchFamily="49" charset="0"/>
              </a:rPr>
              <a:t>Traceback (most recent call last):</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alice.py</a:t>
            </a:r>
            <a:r>
              <a:rPr lang="en-US" altLang="zh-CN" sz="2000">
                <a:solidFill>
                  <a:srgbClr val="7F0000"/>
                </a:solidFill>
                <a:latin typeface="Consolas" panose="020B0609020204030204" pitchFamily="49" charset="0"/>
              </a:rPr>
              <a:t>", line 4, in &lt;module&gt;</a:t>
            </a:r>
          </a:p>
          <a:p>
            <a:pPr lvl="0"/>
            <a:r>
              <a:rPr lang="en-US" altLang="zh-CN" sz="2000">
                <a:solidFill>
                  <a:srgbClr val="7F0000"/>
                </a:solidFill>
                <a:latin typeface="Consolas" panose="020B0609020204030204" pitchFamily="49" charset="0"/>
              </a:rPr>
              <a:t>    contents = </a:t>
            </a:r>
            <a:r>
              <a:rPr lang="en-US" altLang="zh-CN" sz="2000" err="1">
                <a:solidFill>
                  <a:srgbClr val="7F0000"/>
                </a:solidFill>
                <a:latin typeface="Consolas" panose="020B0609020204030204" pitchFamily="49" charset="0"/>
              </a:rPr>
              <a:t>path.read_text</a:t>
            </a:r>
            <a:r>
              <a:rPr lang="en-US" altLang="zh-CN" sz="2000">
                <a:solidFill>
                  <a:srgbClr val="7F0000"/>
                </a:solidFill>
                <a:latin typeface="Consolas" panose="020B0609020204030204" pitchFamily="49" charset="0"/>
              </a:rPr>
              <a:t>(encoding='utf-8')</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1056, in </a:t>
            </a:r>
            <a:r>
              <a:rPr lang="en-US" altLang="zh-CN" sz="2000" err="1">
                <a:solidFill>
                  <a:srgbClr val="7F0000"/>
                </a:solidFill>
                <a:latin typeface="Consolas" panose="020B0609020204030204" pitchFamily="49" charset="0"/>
              </a:rPr>
              <a:t>read_text</a:t>
            </a:r>
            <a:endParaRPr lang="en-US" altLang="zh-CN" sz="2000">
              <a:solidFill>
                <a:srgbClr val="7F0000"/>
              </a:solidFill>
              <a:latin typeface="Consolas" panose="020B0609020204030204" pitchFamily="49" charset="0"/>
            </a:endParaRPr>
          </a:p>
          <a:p>
            <a:pPr lvl="0"/>
            <a:r>
              <a:rPr lang="en-US" altLang="zh-CN" sz="2000">
                <a:solidFill>
                  <a:srgbClr val="7F0000"/>
                </a:solidFill>
                <a:latin typeface="Consolas" panose="020B0609020204030204" pitchFamily="49" charset="0"/>
              </a:rPr>
              <a:t>    with </a:t>
            </a:r>
            <a:r>
              <a:rPr lang="en-US" altLang="zh-CN" sz="2000" err="1">
                <a:solidFill>
                  <a:srgbClr val="7F0000"/>
                </a:solidFill>
                <a:latin typeface="Consolas" panose="020B0609020204030204" pitchFamily="49" charset="0"/>
              </a:rPr>
              <a:t>self.open</a:t>
            </a:r>
            <a:r>
              <a:rPr lang="en-US" altLang="zh-CN" sz="2000">
                <a:solidFill>
                  <a:srgbClr val="7F0000"/>
                </a:solidFill>
                <a:latin typeface="Consolas" panose="020B0609020204030204" pitchFamily="49" charset="0"/>
              </a:rPr>
              <a:t>(mode='r', encoding=encoding, errors=errors) as f:</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1042, in open</a:t>
            </a:r>
          </a:p>
          <a:p>
            <a:pPr lvl="0"/>
            <a:r>
              <a:rPr lang="en-US" altLang="zh-CN" sz="2000">
                <a:solidFill>
                  <a:srgbClr val="7F0000"/>
                </a:solidFill>
                <a:latin typeface="Consolas" panose="020B0609020204030204" pitchFamily="49" charset="0"/>
              </a:rPr>
              <a:t>    return </a:t>
            </a:r>
            <a:r>
              <a:rPr lang="en-US" altLang="zh-CN" sz="2000" err="1">
                <a:solidFill>
                  <a:srgbClr val="7F0000"/>
                </a:solidFill>
                <a:latin typeface="Consolas" panose="020B0609020204030204" pitchFamily="49" charset="0"/>
              </a:rPr>
              <a:t>io.open</a:t>
            </a:r>
            <a:r>
              <a:rPr lang="en-US" altLang="zh-CN" sz="2000">
                <a:solidFill>
                  <a:srgbClr val="7F0000"/>
                </a:solidFill>
                <a:latin typeface="Consolas" panose="020B0609020204030204" pitchFamily="49" charset="0"/>
              </a:rPr>
              <a:t>(self, mode, buffering, encoding, errors, newline)</a:t>
            </a:r>
          </a:p>
          <a:p>
            <a:pPr lvl="0"/>
            <a:r>
              <a:rPr lang="en-US" altLang="zh-CN" sz="2000">
                <a:solidFill>
                  <a:srgbClr val="7F0000"/>
                </a:solidFill>
                <a:latin typeface="Consolas" panose="020B0609020204030204" pitchFamily="49" charset="0"/>
              </a:rPr>
              <a:t>           ^^^^^^^^^^^^^^^^^^^^^^^^^^^^^^^^^^^^^^^^^^^^^^^^^^^^^^^^^</a:t>
            </a:r>
          </a:p>
          <a:p>
            <a:pPr lvl="0"/>
            <a:r>
              <a:rPr lang="en-US" altLang="zh-CN" sz="2000" err="1">
                <a:solidFill>
                  <a:srgbClr val="7F0000"/>
                </a:solidFill>
                <a:latin typeface="Consolas" panose="020B0609020204030204" pitchFamily="49" charset="0"/>
              </a:rPr>
              <a:t>FileNotFoundError</a:t>
            </a:r>
            <a:r>
              <a:rPr lang="en-US" altLang="zh-CN" sz="2000">
                <a:solidFill>
                  <a:srgbClr val="7F0000"/>
                </a:solidFill>
                <a:latin typeface="Consolas" panose="020B0609020204030204" pitchFamily="49" charset="0"/>
              </a:rPr>
              <a:t>: [</a:t>
            </a:r>
            <a:r>
              <a:rPr lang="en-US" altLang="zh-CN" sz="2000" err="1">
                <a:solidFill>
                  <a:srgbClr val="7F0000"/>
                </a:solidFill>
                <a:latin typeface="Consolas" panose="020B0609020204030204" pitchFamily="49" charset="0"/>
              </a:rPr>
              <a:t>Errno</a:t>
            </a:r>
            <a:r>
              <a:rPr lang="en-US" altLang="zh-CN" sz="200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为了处理这个异常，应将 </a:t>
            </a:r>
            <a:r>
              <a:rPr lang="en-US" altLang="zh-CN"/>
              <a:t>traceback </a:t>
            </a:r>
            <a:r>
              <a:rPr lang="zh-CN" altLang="en-US"/>
              <a:t>指出的存在问题的代码行放到 </a:t>
            </a:r>
            <a:r>
              <a:rPr lang="en-US" altLang="zh-CN"/>
              <a:t>try </a:t>
            </a:r>
            <a:r>
              <a:rPr lang="zh-CN" altLang="en-US"/>
              <a:t>代码块中，即包含 </a:t>
            </a:r>
            <a:r>
              <a:rPr lang="en-US" altLang="zh-CN" sz="2800" b="1" err="1">
                <a:solidFill>
                  <a:srgbClr val="258DFF"/>
                </a:solidFill>
                <a:latin typeface="Consolas" panose="020B0609020204030204" pitchFamily="49" charset="0"/>
              </a:rPr>
              <a:t>read_text</a:t>
            </a:r>
            <a:r>
              <a:rPr lang="en-US" altLang="zh-CN" sz="2800" b="1">
                <a:solidFill>
                  <a:srgbClr val="3F9101"/>
                </a:solidFill>
                <a:latin typeface="Consolas" panose="020B0609020204030204" pitchFamily="49" charset="0"/>
              </a:rPr>
              <a:t>()</a:t>
            </a:r>
            <a:r>
              <a:rPr lang="en-US" altLang="zh-CN"/>
              <a:t> </a:t>
            </a:r>
            <a:r>
              <a:rPr lang="zh-CN" altLang="en-US"/>
              <a:t>的代码行：</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p>
          <a:p>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'alice.txt'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为了处理这个异常，应将 </a:t>
            </a:r>
            <a:r>
              <a:rPr lang="en-US" altLang="zh-CN"/>
              <a:t>traceback </a:t>
            </a:r>
            <a:r>
              <a:rPr lang="zh-CN" altLang="en-US"/>
              <a:t>指出的存在问题的代码行放到 </a:t>
            </a:r>
            <a:r>
              <a:rPr lang="en-US" altLang="zh-CN"/>
              <a:t>try </a:t>
            </a:r>
            <a:r>
              <a:rPr lang="zh-CN" altLang="en-US"/>
              <a:t>代码块中，即包含 </a:t>
            </a:r>
            <a:r>
              <a:rPr lang="en-US" altLang="zh-CN" sz="2800" b="1" err="1">
                <a:solidFill>
                  <a:srgbClr val="258DFF"/>
                </a:solidFill>
                <a:latin typeface="Consolas" panose="020B0609020204030204" pitchFamily="49" charset="0"/>
              </a:rPr>
              <a:t>read_text</a:t>
            </a:r>
            <a:r>
              <a:rPr lang="en-US" altLang="zh-CN" sz="2800" b="1">
                <a:solidFill>
                  <a:srgbClr val="3F9101"/>
                </a:solidFill>
                <a:latin typeface="Consolas" panose="020B0609020204030204" pitchFamily="49" charset="0"/>
              </a:rPr>
              <a:t>()</a:t>
            </a:r>
            <a:r>
              <a:rPr lang="en-US" altLang="zh-CN"/>
              <a:t> </a:t>
            </a:r>
            <a:r>
              <a:rPr lang="zh-CN" altLang="en-US"/>
              <a:t>的代码行：</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'alice.txt'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f"Sorry</a:t>
            </a:r>
            <a:r>
              <a:rPr lang="en-US" altLang="zh-CN" sz="2400" b="1">
                <a:solidFill>
                  <a:srgbClr val="F2612A"/>
                </a:solidFill>
                <a:latin typeface="Consolas" panose="020B0609020204030204" pitchFamily="49" charset="0"/>
              </a:rPr>
              <a:t>, the file {path} does not exist."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对于读入的文本，我们可以做一些分析，例如尝试计算它包含多少个单词：</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1066875" y="57383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989455C0-6172-CD2D-7A48-0EAE760DFF5D}"/>
              </a:ext>
            </a:extLst>
          </p:cNvPr>
          <p:cNvSpPr txBox="1"/>
          <p:nvPr/>
        </p:nvSpPr>
        <p:spPr>
          <a:xfrm>
            <a:off x="1492517" y="2837433"/>
            <a:ext cx="9206965" cy="3785652"/>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ea typeface="微软雅黑" panose="020B0503020204020204" pitchFamily="34" charset="-122"/>
              </a:rPr>
              <a:t>from </a:t>
            </a:r>
            <a:r>
              <a:rPr lang="en-US" altLang="zh-CN" sz="2000" b="1" err="1">
                <a:solidFill>
                  <a:schemeClr val="bg1">
                    <a:lumMod val="65000"/>
                  </a:schemeClr>
                </a:solidFill>
                <a:latin typeface="Consolas" panose="020B0609020204030204" pitchFamily="49" charset="0"/>
                <a:ea typeface="微软雅黑" panose="020B0503020204020204" pitchFamily="34" charset="-122"/>
              </a:rPr>
              <a:t>pathlib</a:t>
            </a:r>
            <a:r>
              <a:rPr lang="en-US" altLang="zh-CN" sz="2000" b="1">
                <a:solidFill>
                  <a:schemeClr val="bg1">
                    <a:lumMod val="65000"/>
                  </a:schemeClr>
                </a:solidFill>
                <a:latin typeface="Consolas" panose="020B0609020204030204" pitchFamily="49" charset="0"/>
                <a:ea typeface="微软雅黑" panose="020B0503020204020204" pitchFamily="34" charset="-122"/>
              </a:rPr>
              <a:t> import Path</a:t>
            </a:r>
          </a:p>
          <a:p>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path = Path('alice.txt')</a:t>
            </a:r>
          </a:p>
          <a:p>
            <a:r>
              <a:rPr lang="en-US" altLang="zh-CN" sz="2000" b="1">
                <a:solidFill>
                  <a:schemeClr val="bg1">
                    <a:lumMod val="65000"/>
                  </a:schemeClr>
                </a:solidFill>
                <a:latin typeface="Consolas" panose="020B0609020204030204" pitchFamily="49" charset="0"/>
                <a:ea typeface="微软雅黑" panose="020B0503020204020204" pitchFamily="34" charset="-122"/>
              </a:rPr>
              <a:t>try:</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    contents = </a:t>
            </a:r>
            <a:r>
              <a:rPr lang="en-US" altLang="zh-CN" sz="2000" b="1" err="1">
                <a:solidFill>
                  <a:schemeClr val="bg1">
                    <a:lumMod val="65000"/>
                  </a:schemeClr>
                </a:solidFill>
                <a:latin typeface="Consolas" panose="020B0609020204030204" pitchFamily="49" charset="0"/>
                <a:ea typeface="微软雅黑" panose="020B0503020204020204" pitchFamily="34" charset="-122"/>
              </a:rPr>
              <a:t>path.read_text</a:t>
            </a:r>
            <a:r>
              <a:rPr lang="en-US" altLang="zh-CN" sz="2000" b="1">
                <a:solidFill>
                  <a:schemeClr val="bg1">
                    <a:lumMod val="65000"/>
                  </a:schemeClr>
                </a:solidFill>
                <a:latin typeface="Consolas" panose="020B0609020204030204" pitchFamily="49" charset="0"/>
                <a:ea typeface="微软雅黑" panose="020B0503020204020204" pitchFamily="34" charset="-122"/>
              </a:rPr>
              <a:t>(encoding='utf-8')</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except </a:t>
            </a:r>
            <a:r>
              <a:rPr lang="en-US" altLang="zh-CN" sz="2000" b="1" err="1">
                <a:solidFill>
                  <a:schemeClr val="bg1">
                    <a:lumMod val="65000"/>
                  </a:schemeClr>
                </a:solidFill>
                <a:latin typeface="Consolas" panose="020B0609020204030204" pitchFamily="49" charset="0"/>
                <a:ea typeface="微软雅黑" panose="020B0503020204020204" pitchFamily="34" charset="-122"/>
              </a:rPr>
              <a:t>FileNotFoundError</a:t>
            </a:r>
            <a:r>
              <a:rPr lang="en-US" altLang="zh-CN" sz="2000" b="1">
                <a:solidFill>
                  <a:schemeClr val="bg1">
                    <a:lumMod val="65000"/>
                  </a:schemeClr>
                </a:solidFill>
                <a:latin typeface="Consolas" panose="020B0609020204030204" pitchFamily="49" charset="0"/>
                <a:ea typeface="微软雅黑" panose="020B0503020204020204" pitchFamily="34" charset="-122"/>
              </a:rPr>
              <a:t>:</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    print(</a:t>
            </a:r>
            <a:r>
              <a:rPr lang="en-US" altLang="zh-CN" sz="2000" b="1" err="1">
                <a:solidFill>
                  <a:schemeClr val="bg1">
                    <a:lumMod val="65000"/>
                  </a:schemeClr>
                </a:solidFill>
                <a:latin typeface="Consolas" panose="020B0609020204030204" pitchFamily="49" charset="0"/>
                <a:ea typeface="微软雅黑" panose="020B0503020204020204" pitchFamily="34" charset="-122"/>
              </a:rPr>
              <a:t>f"Sorry</a:t>
            </a:r>
            <a:r>
              <a:rPr lang="en-US" altLang="zh-CN" sz="2000" b="1">
                <a:solidFill>
                  <a:schemeClr val="bg1">
                    <a:lumMod val="65000"/>
                  </a:schemeClr>
                </a:solidFill>
                <a:latin typeface="Consolas" panose="020B0609020204030204" pitchFamily="49" charset="0"/>
                <a:ea typeface="微软雅黑" panose="020B0503020204020204" pitchFamily="34" charset="-122"/>
              </a:rPr>
              <a:t>, the file {path} does not exist.")</a:t>
            </a:r>
          </a:p>
          <a:p>
            <a:r>
              <a:rPr lang="zh-CN" altLang="zh-CN" sz="2000" b="1">
                <a:solidFill>
                  <a:srgbClr val="9E58A3"/>
                </a:solidFill>
                <a:latin typeface="Consolas" panose="020B0609020204030204" pitchFamily="49" charset="0"/>
                <a:ea typeface="微软雅黑" panose="020B0503020204020204" pitchFamily="34" charset="-122"/>
              </a:rPr>
              <a:t>else</a:t>
            </a:r>
            <a:r>
              <a:rPr lang="zh-CN" altLang="zh-CN" sz="2000" b="1">
                <a:solidFill>
                  <a:srgbClr val="A71D5D"/>
                </a:solidFill>
                <a:latin typeface="Consolas" panose="020B0609020204030204" pitchFamily="49" charset="0"/>
                <a:ea typeface="微软雅黑" panose="020B0503020204020204" pitchFamily="34" charset="-122"/>
              </a:rPr>
              <a:t>:</a:t>
            </a:r>
            <a:br>
              <a:rPr lang="zh-CN" altLang="zh-CN" sz="2000" b="1">
                <a:solidFill>
                  <a:srgbClr val="A71D5D"/>
                </a:solidFill>
                <a:latin typeface="Consolas" panose="020B0609020204030204" pitchFamily="49" charset="0"/>
                <a:ea typeface="微软雅黑" panose="020B0503020204020204" pitchFamily="34" charset="-122"/>
              </a:rPr>
            </a:br>
            <a:r>
              <a:rPr lang="en-US"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A05830"/>
                </a:solidFill>
                <a:latin typeface="Consolas" panose="020B0609020204030204" pitchFamily="49" charset="0"/>
                <a:ea typeface="微软雅黑" panose="020B0503020204020204" pitchFamily="34" charset="-122"/>
              </a:rPr>
              <a:t># 计算文件大致包含多少个单词</a:t>
            </a:r>
            <a:br>
              <a:rPr lang="zh-CN" altLang="zh-CN" sz="2000" b="1">
                <a:solidFill>
                  <a:srgbClr val="A05830"/>
                </a:solidFill>
                <a:latin typeface="Consolas" panose="020B0609020204030204" pitchFamily="49" charset="0"/>
                <a:ea typeface="微软雅黑" panose="020B0503020204020204" pitchFamily="34" charset="-122"/>
              </a:rPr>
            </a:br>
            <a:r>
              <a:rPr lang="zh-CN" altLang="zh-CN" sz="2000" b="1">
                <a:solidFill>
                  <a:srgbClr val="A05830"/>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words </a:t>
            </a: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contents</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258DFF"/>
                </a:solidFill>
                <a:latin typeface="Consolas" panose="020B0609020204030204" pitchFamily="49" charset="0"/>
                <a:ea typeface="微软雅黑" panose="020B0503020204020204" pitchFamily="34" charset="-122"/>
              </a:rPr>
              <a:t>split</a:t>
            </a:r>
            <a:r>
              <a:rPr lang="zh-CN" altLang="zh-CN" sz="2000" b="1">
                <a:solidFill>
                  <a:srgbClr val="000000"/>
                </a:solidFill>
                <a:latin typeface="Consolas" panose="020B0609020204030204" pitchFamily="49" charset="0"/>
                <a:ea typeface="微软雅黑" panose="020B0503020204020204" pitchFamily="34" charset="-122"/>
              </a:rPr>
              <a:t>()</a:t>
            </a:r>
            <a:br>
              <a:rPr lang="zh-CN" altLang="zh-CN" sz="2000" b="1">
                <a:solidFill>
                  <a:srgbClr val="000000"/>
                </a:solidFill>
                <a:latin typeface="Consolas" panose="020B0609020204030204" pitchFamily="49" charset="0"/>
                <a:ea typeface="微软雅黑" panose="020B0503020204020204" pitchFamily="34" charset="-122"/>
              </a:rPr>
            </a:br>
            <a:r>
              <a:rPr lang="zh-CN" altLang="zh-CN" sz="2000" b="1">
                <a:solidFill>
                  <a:srgbClr val="000000"/>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num_words </a:t>
            </a: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0200BD"/>
                </a:solidFill>
                <a:latin typeface="Consolas" panose="020B0609020204030204" pitchFamily="49" charset="0"/>
                <a:ea typeface="微软雅黑" panose="020B0503020204020204" pitchFamily="34" charset="-122"/>
              </a:rPr>
              <a:t>len</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words</a:t>
            </a:r>
            <a:r>
              <a:rPr lang="zh-CN" altLang="zh-CN" sz="2000" b="1">
                <a:solidFill>
                  <a:srgbClr val="000000"/>
                </a:solidFill>
                <a:latin typeface="Consolas" panose="020B0609020204030204" pitchFamily="49" charset="0"/>
                <a:ea typeface="微软雅黑" panose="020B0503020204020204" pitchFamily="34" charset="-122"/>
              </a:rPr>
              <a:t>)</a:t>
            </a:r>
            <a:br>
              <a:rPr lang="zh-CN" altLang="zh-CN" sz="2000" b="1">
                <a:solidFill>
                  <a:srgbClr val="000000"/>
                </a:solidFill>
                <a:latin typeface="Consolas" panose="020B0609020204030204" pitchFamily="49" charset="0"/>
                <a:ea typeface="微软雅黑" panose="020B0503020204020204" pitchFamily="34" charset="-122"/>
              </a:rPr>
            </a:br>
            <a:r>
              <a:rPr lang="zh-CN" altLang="zh-CN" sz="2000" b="1">
                <a:solidFill>
                  <a:srgbClr val="000000"/>
                </a:solidFill>
                <a:latin typeface="Consolas" panose="020B0609020204030204" pitchFamily="49" charset="0"/>
                <a:ea typeface="微软雅黑" panose="020B0503020204020204" pitchFamily="34" charset="-122"/>
              </a:rPr>
              <a:t>    </a:t>
            </a:r>
            <a:r>
              <a:rPr lang="zh-CN" altLang="zh-CN" sz="2000" b="1">
                <a:solidFill>
                  <a:srgbClr val="0200BD"/>
                </a:solidFill>
                <a:latin typeface="Consolas" panose="020B0609020204030204" pitchFamily="49" charset="0"/>
                <a:ea typeface="微软雅黑" panose="020B0503020204020204" pitchFamily="34" charset="-122"/>
              </a:rPr>
              <a:t>print</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f"The file </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path</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 has about </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num_words</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 words."</a:t>
            </a:r>
            <a:r>
              <a:rPr lang="zh-CN" altLang="zh-CN" sz="2000" b="1">
                <a:solidFill>
                  <a:srgbClr val="000000"/>
                </a:solidFill>
                <a:latin typeface="Consolas" panose="020B0609020204030204" pitchFamily="49" charset="0"/>
                <a:ea typeface="微软雅黑" panose="020B0503020204020204" pitchFamily="34" charset="-122"/>
              </a:rPr>
              <a:t>)</a:t>
            </a:r>
            <a:endParaRPr lang="zh-CN" altLang="zh-CN"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在第一行中，我们通过 </a:t>
            </a:r>
            <a:r>
              <a:rPr lang="en-US" altLang="zh-CN">
                <a:latin typeface="Consolas" panose="020B0609020204030204" pitchFamily="49" charset="0"/>
                <a:ea typeface="微软雅黑" panose="020B0503020204020204" pitchFamily="34" charset="-122"/>
              </a:rPr>
              <a:t>Python </a:t>
            </a:r>
            <a:r>
              <a:rPr lang="zh-CN" altLang="en-US">
                <a:latin typeface="Consolas" panose="020B0609020204030204" pitchFamily="49" charset="0"/>
                <a:ea typeface="微软雅黑" panose="020B0503020204020204" pitchFamily="34" charset="-122"/>
              </a:rPr>
              <a:t>标准库，导入了 </a:t>
            </a: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模块，它能帮助我们在各种操作系统中处理文件和目录。</a:t>
            </a: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提供一组特定功能的模块也被称为库（</a:t>
            </a:r>
            <a:r>
              <a:rPr lang="en-US" altLang="zh-CN">
                <a:highlight>
                  <a:srgbClr val="FFFAD4"/>
                </a:highlight>
                <a:latin typeface="Consolas" panose="020B0609020204030204" pitchFamily="49" charset="0"/>
                <a:ea typeface="微软雅黑" panose="020B0503020204020204" pitchFamily="34" charset="-122"/>
              </a:rPr>
              <a:t>lib</a:t>
            </a:r>
            <a:r>
              <a:rPr lang="en-US" altLang="zh-CN">
                <a:latin typeface="Consolas" panose="020B0609020204030204" pitchFamily="49" charset="0"/>
                <a:ea typeface="微软雅黑" panose="020B0503020204020204" pitchFamily="34" charset="-122"/>
              </a:rPr>
              <a:t>rary</a:t>
            </a:r>
            <a:r>
              <a:rPr lang="zh-CN" altLang="en-US">
                <a:latin typeface="Consolas" panose="020B0609020204030204" pitchFamily="49" charset="0"/>
                <a:ea typeface="微软雅黑" panose="020B0503020204020204" pitchFamily="34" charset="-122"/>
              </a:rPr>
              <a:t>）</a:t>
            </a:r>
            <a:endParaRPr lang="en-US" altLang="zh-CN">
              <a:latin typeface="Consolas" panose="020B0609020204030204" pitchFamily="49" charset="0"/>
              <a:ea typeface="微软雅黑" panose="020B0503020204020204" pitchFamily="34" charset="-122"/>
            </a:endParaRPr>
          </a:p>
          <a:p>
            <a:pPr marL="0" indent="0">
              <a:buNone/>
            </a:pP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即 </a:t>
            </a:r>
            <a:r>
              <a:rPr lang="en-US" altLang="zh-CN">
                <a:latin typeface="Consolas" panose="020B0609020204030204" pitchFamily="49" charset="0"/>
                <a:ea typeface="微软雅黑" panose="020B0503020204020204" pitchFamily="34" charset="-122"/>
              </a:rPr>
              <a:t>path </a:t>
            </a:r>
            <a:r>
              <a:rPr lang="en-US" altLang="zh-CN">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记得将文件 </a:t>
            </a:r>
            <a:r>
              <a:rPr lang="en-US" altLang="zh-CN"/>
              <a:t>alice.txt </a:t>
            </a:r>
            <a:r>
              <a:rPr lang="zh-CN" altLang="en-US"/>
              <a:t>移动到正确的目录中，让 </a:t>
            </a:r>
            <a:r>
              <a:rPr lang="en-US" altLang="zh-CN"/>
              <a:t>try </a:t>
            </a:r>
            <a:r>
              <a:rPr lang="zh-CN" altLang="en-US"/>
              <a:t>代码块能够成功地执行，随后的执行结果如下：</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7" y="5350572"/>
            <a:ext cx="7914183" cy="523220"/>
          </a:xfrm>
          <a:prstGeom prst="rect">
            <a:avLst/>
          </a:prstGeom>
          <a:noFill/>
        </p:spPr>
        <p:txBody>
          <a:bodyPr wrap="square">
            <a:spAutoFit/>
          </a:bodyPr>
          <a:lstStyle/>
          <a:p>
            <a:r>
              <a:rPr lang="zh-CN" altLang="en-US" sz="2800" b="1">
                <a:solidFill>
                  <a:schemeClr val="accent1">
                    <a:lumMod val="75000"/>
                  </a:schemeClr>
                </a:solidFill>
                <a:latin typeface="Consolas" panose="020B0609020204030204" pitchFamily="49" charset="0"/>
                <a:ea typeface="+mj-ea"/>
              </a:rPr>
              <a:t>原来童话</a:t>
            </a:r>
            <a:r>
              <a:rPr lang="en-US" altLang="zh-CN" sz="2800" b="1">
                <a:solidFill>
                  <a:schemeClr val="accent1">
                    <a:lumMod val="75000"/>
                  </a:schemeClr>
                </a:solidFill>
                <a:latin typeface="Consolas" panose="020B0609020204030204" pitchFamily="49" charset="0"/>
                <a:ea typeface="+mj-ea"/>
              </a:rPr>
              <a:t>《</a:t>
            </a:r>
            <a:r>
              <a:rPr lang="zh-CN" altLang="en-US" sz="2800" b="1">
                <a:solidFill>
                  <a:schemeClr val="accent1">
                    <a:lumMod val="75000"/>
                  </a:schemeClr>
                </a:solidFill>
                <a:latin typeface="Consolas" panose="020B0609020204030204" pitchFamily="49" charset="0"/>
                <a:ea typeface="+mj-ea"/>
              </a:rPr>
              <a:t>爱丽丝漫游奇境记</a:t>
            </a:r>
            <a:r>
              <a:rPr lang="en-US" altLang="zh-CN" sz="2800" b="1">
                <a:solidFill>
                  <a:schemeClr val="accent1">
                    <a:lumMod val="75000"/>
                  </a:schemeClr>
                </a:solidFill>
                <a:latin typeface="Consolas" panose="020B0609020204030204" pitchFamily="49" charset="0"/>
                <a:ea typeface="+mj-ea"/>
              </a:rPr>
              <a:t>》</a:t>
            </a:r>
            <a:r>
              <a:rPr lang="zh-CN" altLang="en-US" sz="2800" b="1">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a:solidFill>
                  <a:srgbClr val="333333"/>
                </a:solidFill>
                <a:latin typeface="Consolas" panose="020B0609020204030204" pitchFamily="49" charset="0"/>
                <a:ea typeface="微软雅黑" panose="020B0503020204020204" pitchFamily="34" charset="-122"/>
              </a:rPr>
            </a:br>
            <a:br>
              <a:rPr lang="zh-CN" altLang="zh-CN" sz="2000" b="1">
                <a:solidFill>
                  <a:srgbClr val="333333"/>
                </a:solidFill>
                <a:latin typeface="Consolas" panose="020B0609020204030204" pitchFamily="49" charset="0"/>
                <a:ea typeface="微软雅黑" panose="020B0503020204020204" pitchFamily="34" charset="-122"/>
              </a:rPr>
            </a:br>
            <a:r>
              <a:rPr lang="zh-CN" altLang="zh-CN" sz="2000" b="1">
                <a:solidFill>
                  <a:srgbClr val="9E58A3"/>
                </a:solidFill>
                <a:latin typeface="Consolas" panose="020B0609020204030204" pitchFamily="49" charset="0"/>
                <a:ea typeface="微软雅黑" panose="020B0503020204020204" pitchFamily="34" charset="-122"/>
              </a:rPr>
              <a:t>def </a:t>
            </a:r>
            <a:r>
              <a:rPr lang="zh-CN" altLang="zh-CN" sz="2000" b="1">
                <a:solidFill>
                  <a:srgbClr val="795DA3"/>
                </a:solidFill>
                <a:latin typeface="Consolas" panose="020B0609020204030204" pitchFamily="49" charset="0"/>
                <a:ea typeface="微软雅黑" panose="020B0503020204020204" pitchFamily="34" charset="-122"/>
              </a:rPr>
              <a:t>count_words</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0086B3"/>
                </a:solidFill>
                <a:latin typeface="Consolas" panose="020B0609020204030204" pitchFamily="49" charset="0"/>
                <a:ea typeface="微软雅黑" panose="020B0503020204020204" pitchFamily="34" charset="-122"/>
              </a:rPr>
              <a:t>path</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A71D5D"/>
                </a:solidFill>
                <a:latin typeface="Consolas" panose="020B0609020204030204" pitchFamily="49" charset="0"/>
                <a:ea typeface="微软雅黑" panose="020B0503020204020204" pitchFamily="34" charset="-122"/>
              </a:rPr>
              <a:t>:</a:t>
            </a:r>
            <a:br>
              <a:rPr lang="zh-CN" altLang="zh-CN" sz="2000" b="1">
                <a:solidFill>
                  <a:srgbClr val="A71D5D"/>
                </a:solidFill>
                <a:latin typeface="Consolas" panose="020B0609020204030204" pitchFamily="49" charset="0"/>
                <a:ea typeface="微软雅黑" panose="020B0503020204020204" pitchFamily="34" charset="-122"/>
              </a:rPr>
            </a:b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a:solidFill>
                  <a:srgbClr val="969896"/>
                </a:solidFill>
                <a:latin typeface="Consolas" panose="020B0609020204030204" pitchFamily="49" charset="0"/>
                <a:ea typeface="微软雅黑" panose="020B0503020204020204" pitchFamily="34" charset="-122"/>
              </a:rPr>
            </a:br>
            <a:r>
              <a:rPr lang="zh-CN" altLang="zh-CN" sz="2000" b="1">
                <a:solidFill>
                  <a:srgbClr val="969896"/>
                </a:solidFill>
                <a:latin typeface="Consolas" panose="020B0609020204030204" pitchFamily="49" charset="0"/>
                <a:ea typeface="微软雅黑" panose="020B0503020204020204" pitchFamily="34" charset="-122"/>
              </a:rPr>
              <a:t>    </a:t>
            </a:r>
            <a:r>
              <a:rPr lang="zh-CN" altLang="zh-CN" sz="2000" b="1">
                <a:solidFill>
                  <a:schemeClr val="bg1">
                    <a:lumMod val="65000"/>
                  </a:schemeClr>
                </a:solidFill>
                <a:latin typeface="Consolas" panose="020B0609020204030204" pitchFamily="49" charset="0"/>
                <a:ea typeface="微软雅黑" panose="020B0503020204020204" pitchFamily="34" charset="-122"/>
              </a:rPr>
              <a:t>try:</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else:</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现在可以编写一个简短的循环，计算要分析的任何文本包含多少个单词了：</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我们首先需要将列出的文本文件放入目录中（但故意不将文件 </a:t>
            </a:r>
            <a:r>
              <a:rPr lang="en-US" altLang="zh-CN"/>
              <a:t>siddhartha.txt </a:t>
            </a:r>
            <a:r>
              <a:rPr lang="zh-CN" altLang="en-US"/>
              <a:t>放入目录，这丝毫不影响这个程序处理其他文件）运行的结果如下：</a:t>
            </a:r>
          </a:p>
          <a:p>
            <a:pPr marL="0" indent="0">
              <a:buNone/>
            </a:pP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在异常发生后，可以通过 </a:t>
            </a:r>
            <a:r>
              <a:rPr lang="en-US" altLang="zh-CN"/>
              <a:t>pass </a:t>
            </a:r>
            <a:r>
              <a:rPr lang="zh-CN" altLang="en-US"/>
              <a:t>关键字来表示什么都不做，这样既不会 </a:t>
            </a:r>
            <a:r>
              <a:rPr lang="en-US" altLang="zh-CN"/>
              <a:t>traceback</a:t>
            </a:r>
            <a:r>
              <a:rPr lang="zh-CN" altLang="en-US"/>
              <a:t>，也不会给出有好的错误提示：</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该在什么情况下向用户报告错误？又该在什么情况下静默失败呢？如果用户知道要分析哪些文件，他们可能希望在有文件未被分析时出现一条消息来告知原因。</a:t>
            </a:r>
            <a:endParaRPr lang="en-US" altLang="zh-CN"/>
          </a:p>
          <a:p>
            <a:pPr marL="0" indent="0">
              <a:buNone/>
            </a:pPr>
            <a:r>
              <a:rPr lang="zh-CN" altLang="en-US"/>
              <a:t>如果用户只想看到结果，并不知道要分析哪些文件，可能就无须在有些文件不存在时告知他们。向用户显示他们不想看到的信息可能会降低程序的可用性。</a:t>
            </a:r>
            <a:r>
              <a:rPr lang="en-US" altLang="zh-CN"/>
              <a:t>Python </a:t>
            </a:r>
            <a:r>
              <a:rPr lang="zh-CN" altLang="en-US"/>
              <a:t>的错误处理结构让你能够细致地控制与用户共享错误信息的程度，要共享多少信息由你决定。</a:t>
            </a:r>
            <a:endParaRPr lang="en-US" altLang="zh-CN"/>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err="1"/>
              <a:t>json</a:t>
            </a:r>
            <a:r>
              <a:rPr lang="en-US" altLang="zh-CN"/>
              <a:t> </a:t>
            </a:r>
            <a:r>
              <a:rPr lang="zh-CN" altLang="en-US"/>
              <a:t>来存储数据。</a:t>
            </a:r>
          </a:p>
          <a:p>
            <a:pPr marL="0" indent="0">
              <a:buNone/>
            </a:pPr>
            <a:r>
              <a:rPr lang="zh-CN" altLang="en-US"/>
              <a:t>模块 </a:t>
            </a:r>
            <a:r>
              <a:rPr lang="en-US" altLang="zh-CN" err="1"/>
              <a:t>json</a:t>
            </a:r>
            <a:r>
              <a:rPr lang="en-US" altLang="zh-CN"/>
              <a:t> </a:t>
            </a:r>
            <a:r>
              <a:rPr lang="zh-CN" altLang="en-US"/>
              <a:t>让你能够将简单的 </a:t>
            </a:r>
            <a:r>
              <a:rPr lang="en-US" altLang="zh-CN"/>
              <a:t>Python </a:t>
            </a:r>
            <a:r>
              <a:rPr lang="zh-CN" altLang="en-US"/>
              <a:t>数据结构转换为 </a:t>
            </a:r>
            <a:r>
              <a:rPr lang="en-US" altLang="zh-CN"/>
              <a:t>JSON </a:t>
            </a:r>
            <a:r>
              <a:rPr lang="zh-CN" altLang="en-US"/>
              <a:t>格式的字符串，并在程序再次运行时从文件中加载数据。你还可以使用 </a:t>
            </a:r>
            <a:r>
              <a:rPr lang="en-US" altLang="zh-CN" err="1"/>
              <a:t>json</a:t>
            </a:r>
            <a:r>
              <a:rPr lang="en-US" altLang="zh-CN"/>
              <a:t> </a:t>
            </a:r>
            <a:r>
              <a:rPr lang="zh-CN" altLang="en-US"/>
              <a:t>在 </a:t>
            </a:r>
            <a:r>
              <a:rPr lang="en-US" altLang="zh-CN"/>
              <a:t>Python </a:t>
            </a:r>
            <a:r>
              <a:rPr lang="zh-CN" altLang="en-US"/>
              <a:t>程序之间共享数据。更重要的是，</a:t>
            </a:r>
            <a:r>
              <a:rPr lang="en-US" altLang="zh-CN"/>
              <a:t>JSON </a:t>
            </a:r>
            <a:r>
              <a:rPr lang="zh-CN" altLang="en-US"/>
              <a:t>数据格式并不是 </a:t>
            </a:r>
            <a:r>
              <a:rPr lang="en-US" altLang="zh-CN"/>
              <a:t>Python </a:t>
            </a:r>
            <a:r>
              <a:rPr lang="zh-CN" altLang="en-US"/>
              <a:t>专用的，这让你能够将以 </a:t>
            </a:r>
            <a:r>
              <a:rPr lang="en-US" altLang="zh-CN"/>
              <a:t>JSON </a:t>
            </a:r>
            <a:r>
              <a:rPr lang="zh-CN" altLang="en-US"/>
              <a:t>格式存储的数据与使用其他编程语言的人共享。这是一种轻量级数据格式，不仅很有用，也易于学习。</a:t>
            </a:r>
            <a:endParaRPr lang="en-US" altLang="zh-CN"/>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下面先编写一个存储一组数的简短程序，再编写一个将这些数读取到内存中的程序。第一个程序将使用 </a:t>
            </a:r>
            <a:r>
              <a:rPr lang="en-US" altLang="zh-CN" sz="2400" err="1"/>
              <a:t>json.dumps</a:t>
            </a:r>
            <a:r>
              <a:rPr lang="en-US" altLang="zh-CN" sz="2400"/>
              <a:t>() </a:t>
            </a:r>
            <a:r>
              <a:rPr lang="zh-CN" altLang="en-US" sz="2400"/>
              <a:t>来存储这组数，而第二个程序将使用 </a:t>
            </a:r>
            <a:r>
              <a:rPr lang="en-US" altLang="zh-CN" sz="2400" err="1"/>
              <a:t>json.loads</a:t>
            </a:r>
            <a:r>
              <a:rPr lang="en-US" altLang="zh-CN" sz="2400"/>
              <a:t>() </a:t>
            </a:r>
            <a:r>
              <a:rPr lang="zh-CN" altLang="en-US" sz="2400"/>
              <a:t>来读取它们。</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number_writer.py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numbers </a:t>
            </a:r>
            <a:r>
              <a:rPr lang="en-US" altLang="zh-CN" sz="2400" b="1">
                <a:solidFill>
                  <a:srgbClr val="A71D5D"/>
                </a:solidFill>
                <a:latin typeface="Consolas" panose="020B0609020204030204" pitchFamily="49" charset="0"/>
              </a:rPr>
              <a:t>= </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2</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3</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5</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7</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11</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13</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numbers.json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numbers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下面先编写一个存储一组数的简短程序，再编写一个将这些数读取到内存中的程序。第一个程序将使用 </a:t>
            </a:r>
            <a:r>
              <a:rPr lang="en-US" altLang="zh-CN" sz="2400" err="1"/>
              <a:t>json.dumps</a:t>
            </a:r>
            <a:r>
              <a:rPr lang="en-US" altLang="zh-CN" sz="2400"/>
              <a:t>() </a:t>
            </a:r>
            <a:r>
              <a:rPr lang="zh-CN" altLang="en-US" sz="2400"/>
              <a:t>来存储这组数，而第二个程序将使用 </a:t>
            </a:r>
            <a:r>
              <a:rPr lang="en-US" altLang="zh-CN" sz="2400" err="1"/>
              <a:t>json.loads</a:t>
            </a:r>
            <a:r>
              <a:rPr lang="en-US" altLang="zh-CN" sz="2400"/>
              <a:t>() </a:t>
            </a:r>
            <a:r>
              <a:rPr lang="zh-CN" altLang="en-US" sz="2400"/>
              <a:t>来读取它们。</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number_reader.py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numbers.json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numbers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numbers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使用 </a:t>
            </a:r>
            <a:r>
              <a:rPr lang="en-US" altLang="zh-CN" sz="2400" err="1"/>
              <a:t>json</a:t>
            </a:r>
            <a:r>
              <a:rPr lang="en-US" altLang="zh-CN" sz="2400"/>
              <a:t> </a:t>
            </a:r>
            <a:r>
              <a:rPr lang="zh-CN" altLang="en-US" sz="240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接下来我们将创建一个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类的实例，并将它赋值给 </a:t>
            </a:r>
            <a:r>
              <a:rPr lang="en-US" altLang="zh-CN">
                <a:latin typeface="Consolas" panose="020B0609020204030204" pitchFamily="49" charset="0"/>
                <a:ea typeface="微软雅黑" panose="020B0503020204020204" pitchFamily="34" charset="-122"/>
              </a:rPr>
              <a:t>path </a:t>
            </a:r>
            <a:r>
              <a:rPr lang="zh-CN" altLang="en-US">
                <a:latin typeface="Consolas" panose="020B0609020204030204" pitchFamily="49" charset="0"/>
                <a:ea typeface="微软雅黑" panose="020B0503020204020204" pitchFamily="34" charset="-122"/>
              </a:rPr>
              <a:t>变量</a:t>
            </a: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这个类在实例化时接受一个称为路径的字符串参数</a:t>
            </a:r>
            <a:endParaRPr lang="en-US" altLang="zh-CN">
              <a:latin typeface="Consolas" panose="020B0609020204030204" pitchFamily="49" charset="0"/>
              <a:ea typeface="微软雅黑" panose="020B0503020204020204" pitchFamily="34" charset="-122"/>
            </a:endParaRPr>
          </a:p>
          <a:p>
            <a:pPr marL="0" indent="0">
              <a:buNone/>
            </a:pPr>
            <a:r>
              <a:rPr lang="zh-CN" altLang="en-US" b="1">
                <a:latin typeface="Consolas" panose="020B0609020204030204" pitchFamily="49" charset="0"/>
                <a:ea typeface="微软雅黑" panose="020B0503020204020204" pitchFamily="34" charset="-122"/>
              </a:rPr>
              <a:t>路径（</a:t>
            </a:r>
            <a:r>
              <a:rPr lang="en-US" altLang="zh-CN" b="1">
                <a:latin typeface="Consolas" panose="020B0609020204030204" pitchFamily="49" charset="0"/>
                <a:ea typeface="微软雅黑" panose="020B0503020204020204" pitchFamily="34" charset="-122"/>
              </a:rPr>
              <a:t>path</a:t>
            </a:r>
            <a:r>
              <a:rPr lang="zh-CN" altLang="en-US" b="1">
                <a:latin typeface="Consolas" panose="020B0609020204030204" pitchFamily="49" charset="0"/>
                <a:ea typeface="微软雅黑" panose="020B0503020204020204" pitchFamily="34" charset="-122"/>
              </a:rPr>
              <a:t>）</a:t>
            </a:r>
            <a:r>
              <a:rPr lang="zh-CN" altLang="en-US">
                <a:latin typeface="Consolas" panose="020B0609020204030204" pitchFamily="49" charset="0"/>
                <a:ea typeface="微软雅黑" panose="020B0503020204020204" pitchFamily="34" charset="-122"/>
              </a:rPr>
              <a:t>指的是文件或文件夹在系统中的准确位置</a:t>
            </a:r>
            <a:endParaRPr lang="en-US" altLang="zh-CN">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可以将这两个程序合并到一个程序中。</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000" b="1">
                <a:solidFill>
                  <a:srgbClr val="9E58A3"/>
                </a:solidFill>
                <a:latin typeface="Consolas" panose="020B0609020204030204" pitchFamily="49" charset="0"/>
              </a:rPr>
              <a:t>from </a:t>
            </a:r>
            <a:r>
              <a:rPr lang="en-US" altLang="zh-CN" sz="2000" b="1" err="1">
                <a:solidFill>
                  <a:srgbClr val="333333"/>
                </a:solidFill>
                <a:latin typeface="Consolas" panose="020B0609020204030204" pitchFamily="49" charset="0"/>
              </a:rPr>
              <a:t>pathlib</a:t>
            </a:r>
            <a:r>
              <a:rPr lang="en-US" altLang="zh-CN" sz="2000" b="1">
                <a:solidFill>
                  <a:srgbClr val="333333"/>
                </a:solidFill>
                <a:latin typeface="Consolas" panose="020B0609020204030204" pitchFamily="49" charset="0"/>
              </a:rPr>
              <a:t> </a:t>
            </a:r>
            <a:r>
              <a:rPr lang="en-US" altLang="zh-CN" sz="2000" b="1">
                <a:solidFill>
                  <a:srgbClr val="9E58A3"/>
                </a:solidFill>
                <a:latin typeface="Consolas" panose="020B0609020204030204" pitchFamily="49" charset="0"/>
              </a:rPr>
              <a:t>import </a:t>
            </a:r>
            <a:r>
              <a:rPr lang="en-US" altLang="zh-CN" sz="2000" b="1">
                <a:solidFill>
                  <a:srgbClr val="333333"/>
                </a:solidFill>
                <a:latin typeface="Consolas" panose="020B0609020204030204" pitchFamily="49" charset="0"/>
              </a:rPr>
              <a:t>Path</a:t>
            </a:r>
            <a:br>
              <a:rPr lang="en-US" altLang="zh-CN" sz="2000" b="1">
                <a:solidFill>
                  <a:srgbClr val="333333"/>
                </a:solidFill>
                <a:latin typeface="Consolas" panose="020B0609020204030204" pitchFamily="49" charset="0"/>
              </a:rPr>
            </a:br>
            <a:r>
              <a:rPr lang="en-US" altLang="zh-CN" sz="2000" b="1">
                <a:solidFill>
                  <a:srgbClr val="9E58A3"/>
                </a:solidFill>
                <a:latin typeface="Consolas" panose="020B0609020204030204" pitchFamily="49" charset="0"/>
              </a:rPr>
              <a:t>import </a:t>
            </a:r>
            <a:r>
              <a:rPr lang="en-US" altLang="zh-CN" sz="2000" b="1" err="1">
                <a:solidFill>
                  <a:srgbClr val="333333"/>
                </a:solidFill>
                <a:latin typeface="Consolas" panose="020B0609020204030204" pitchFamily="49" charset="0"/>
              </a:rPr>
              <a:t>json</a:t>
            </a:r>
            <a:endParaRPr lang="en-US" altLang="zh-CN" sz="2000" b="1">
              <a:solidFill>
                <a:srgbClr val="333333"/>
              </a:solidFill>
              <a:latin typeface="Consolas" panose="020B0609020204030204" pitchFamily="49" charset="0"/>
            </a:endParaRPr>
          </a:p>
          <a:p>
            <a:br>
              <a:rPr lang="en-US" altLang="zh-CN" sz="2000" b="1">
                <a:solidFill>
                  <a:srgbClr val="333333"/>
                </a:solidFill>
                <a:latin typeface="Consolas" panose="020B0609020204030204" pitchFamily="49" charset="0"/>
              </a:rPr>
            </a:br>
            <a:r>
              <a:rPr lang="en-US" altLang="zh-CN" sz="2000" b="1">
                <a:solidFill>
                  <a:srgbClr val="333333"/>
                </a:solidFill>
                <a:latin typeface="Consolas" panose="020B0609020204030204" pitchFamily="49" charset="0"/>
              </a:rPr>
              <a:t>path </a:t>
            </a:r>
            <a:r>
              <a:rPr lang="en-US" altLang="zh-CN" sz="2000" b="1">
                <a:solidFill>
                  <a:srgbClr val="A71D5D"/>
                </a:solidFill>
                <a:latin typeface="Consolas" panose="020B0609020204030204" pitchFamily="49" charset="0"/>
              </a:rPr>
              <a:t>= </a:t>
            </a:r>
            <a:r>
              <a:rPr lang="en-US" altLang="zh-CN" sz="2000" b="1">
                <a:solidFill>
                  <a:srgbClr val="258DFF"/>
                </a:solidFill>
                <a:latin typeface="Consolas" panose="020B0609020204030204" pitchFamily="49" charset="0"/>
              </a:rPr>
              <a:t>Path</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err="1">
                <a:solidFill>
                  <a:srgbClr val="F2612A"/>
                </a:solidFill>
                <a:latin typeface="Consolas" panose="020B0609020204030204" pitchFamily="49" charset="0"/>
              </a:rPr>
              <a:t>username.json</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exists</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contents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read_text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333333"/>
                </a:solidFill>
                <a:latin typeface="Consolas" panose="020B0609020204030204" pitchFamily="49" charset="0"/>
              </a:rPr>
              <a:t>username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json</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loads</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contents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err="1">
                <a:solidFill>
                  <a:srgbClr val="F2612A"/>
                </a:solidFill>
                <a:latin typeface="Consolas" panose="020B0609020204030204" pitchFamily="49" charset="0"/>
              </a:rPr>
              <a:t>f"Welcome</a:t>
            </a:r>
            <a:r>
              <a:rPr lang="en-US" altLang="zh-CN" sz="2000" b="1">
                <a:solidFill>
                  <a:srgbClr val="F2612A"/>
                </a:solidFill>
                <a:latin typeface="Consolas" panose="020B0609020204030204" pitchFamily="49" charset="0"/>
              </a:rPr>
              <a:t> back, </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else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username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"What is your name?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333333"/>
                </a:solidFill>
                <a:latin typeface="Consolas" panose="020B0609020204030204" pitchFamily="49" charset="0"/>
              </a:rPr>
              <a:t>contents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json</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dumps</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write_text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contents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err="1">
                <a:solidFill>
                  <a:srgbClr val="F2612A"/>
                </a:solidFill>
                <a:latin typeface="Consolas" panose="020B0609020204030204" pitchFamily="49" charset="0"/>
              </a:rPr>
              <a:t>f"We'll</a:t>
            </a:r>
            <a:r>
              <a:rPr lang="en-US" altLang="zh-CN" sz="2000" b="1">
                <a:solidFill>
                  <a:srgbClr val="F2612A"/>
                </a:solidFill>
                <a:latin typeface="Consolas" panose="020B0609020204030204" pitchFamily="49" charset="0"/>
              </a:rPr>
              <a:t> remember you when you come back, </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10.4.3 </a:t>
            </a:r>
            <a:r>
              <a:rPr lang="zh-CN" altLang="en-US">
                <a:effectLst>
                  <a:outerShdw blurRad="38100" dist="38100" dir="2700000" algn="tl">
                    <a:srgbClr val="000000">
                      <a:alpha val="43137"/>
                    </a:srgbClr>
                  </a:outerShdw>
                </a:effectLst>
              </a:rPr>
              <a:t>重构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你经常会遇到这样的情况：</a:t>
            </a:r>
            <a:endParaRPr lang="en-US" altLang="zh-CN"/>
          </a:p>
          <a:p>
            <a:pPr marL="0" indent="0">
              <a:buNone/>
            </a:pPr>
            <a:r>
              <a:rPr lang="zh-CN" altLang="en-US"/>
              <a:t>虽然代码能够正确地运行，但还可以将其划分为一系列完成具体工作的函数来进行改进。</a:t>
            </a:r>
            <a:endParaRPr lang="en-US" altLang="zh-CN"/>
          </a:p>
          <a:p>
            <a:pPr marL="0" indent="0">
              <a:buNone/>
            </a:pPr>
            <a:endParaRPr lang="en-US" altLang="zh-CN"/>
          </a:p>
          <a:p>
            <a:pPr marL="0" indent="0">
              <a:buNone/>
            </a:pPr>
            <a:r>
              <a:rPr lang="zh-CN" altLang="en-US"/>
              <a:t>这样的过程称为</a:t>
            </a:r>
            <a:r>
              <a:rPr lang="zh-CN" altLang="en-US" b="1"/>
              <a:t>重构（</a:t>
            </a:r>
            <a:r>
              <a:rPr lang="en-US" altLang="zh-CN" b="1"/>
              <a:t>refactor</a:t>
            </a:r>
            <a:r>
              <a:rPr lang="zh-CN" altLang="en-US" b="1"/>
              <a:t>）</a:t>
            </a:r>
            <a:r>
              <a:rPr lang="zh-CN" altLang="en-US"/>
              <a:t>。</a:t>
            </a:r>
            <a:endParaRPr lang="en-US" altLang="zh-CN"/>
          </a:p>
          <a:p>
            <a:pPr marL="0" indent="0">
              <a:buNone/>
            </a:pPr>
            <a:r>
              <a:rPr lang="zh-CN" altLang="en-US"/>
              <a:t>重构能让代码更清晰、更易于理解、更容易扩展。</a:t>
            </a:r>
            <a:endParaRPr lang="en-US" altLang="zh-CN"/>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10.4.3 </a:t>
            </a:r>
            <a:r>
              <a:rPr lang="zh-CN" altLang="en-US">
                <a:effectLst>
                  <a:outerShdw blurRad="38100" dist="38100" dir="2700000" algn="tl">
                    <a:srgbClr val="000000">
                      <a:alpha val="43137"/>
                    </a:srgbClr>
                  </a:outerShdw>
                </a:effectLst>
              </a:rPr>
              <a:t>重构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要重构 </a:t>
            </a:r>
            <a:r>
              <a:rPr lang="en-US" altLang="zh-CN"/>
              <a:t>remember_me.py</a:t>
            </a:r>
            <a:r>
              <a:rPr lang="zh-CN" altLang="en-US"/>
              <a:t>，可将其大部分逻辑放到一个或多个函数中。</a:t>
            </a:r>
            <a:r>
              <a:rPr lang="en-US" altLang="zh-CN"/>
              <a:t>remember_me.py </a:t>
            </a:r>
            <a:r>
              <a:rPr lang="zh-CN" altLang="en-US"/>
              <a:t>的重点是问候用户，因此将其所有代码都放到一个名为 </a:t>
            </a:r>
            <a:r>
              <a:rPr lang="en-US" altLang="zh-CN" err="1"/>
              <a:t>greet_user</a:t>
            </a:r>
            <a:r>
              <a:rPr lang="en-US" altLang="zh-CN"/>
              <a:t>()</a:t>
            </a:r>
            <a:r>
              <a:rPr lang="zh-CN" altLang="en-US"/>
              <a:t>的函数中：</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000" b="1">
                <a:solidFill>
                  <a:schemeClr val="bg1">
                    <a:lumMod val="65000"/>
                  </a:schemeClr>
                </a:solidFill>
                <a:latin typeface="Consolas" panose="020B0609020204030204" pitchFamily="49" charset="0"/>
              </a:rPr>
              <a:t>...</a:t>
            </a:r>
            <a:br>
              <a:rPr lang="en-US" altLang="zh-CN" sz="2000" b="1">
                <a:solidFill>
                  <a:srgbClr val="333333"/>
                </a:solidFill>
                <a:latin typeface="Consolas" panose="020B0609020204030204" pitchFamily="49" charset="0"/>
              </a:rPr>
            </a:br>
            <a:br>
              <a:rPr lang="en-US" altLang="zh-CN" sz="2000" b="1">
                <a:solidFill>
                  <a:srgbClr val="333333"/>
                </a:solidFill>
                <a:latin typeface="Consolas" panose="020B0609020204030204" pitchFamily="49" charset="0"/>
              </a:rPr>
            </a:br>
            <a:r>
              <a:rPr lang="en-US" altLang="zh-CN" sz="2000" b="1">
                <a:solidFill>
                  <a:srgbClr val="9E58A3"/>
                </a:solidFill>
                <a:latin typeface="Consolas" panose="020B0609020204030204" pitchFamily="49" charset="0"/>
              </a:rPr>
              <a:t>def </a:t>
            </a:r>
            <a:r>
              <a:rPr lang="en-US" altLang="zh-CN" sz="2000" b="1" err="1">
                <a:solidFill>
                  <a:srgbClr val="795DA3"/>
                </a:solidFill>
                <a:latin typeface="Consolas" panose="020B0609020204030204" pitchFamily="49" charset="0"/>
              </a:rPr>
              <a:t>greet_user</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path </a:t>
            </a:r>
            <a:r>
              <a:rPr lang="en-US" altLang="zh-CN" sz="2000" b="1">
                <a:solidFill>
                  <a:srgbClr val="A71D5D"/>
                </a:solidFill>
                <a:latin typeface="Consolas" panose="020B0609020204030204" pitchFamily="49" charset="0"/>
              </a:rPr>
              <a:t>= </a:t>
            </a:r>
            <a:r>
              <a:rPr lang="en-US" altLang="zh-CN" sz="2000" b="1">
                <a:solidFill>
                  <a:srgbClr val="258DFF"/>
                </a:solidFill>
                <a:latin typeface="Consolas" panose="020B0609020204030204" pitchFamily="49" charset="0"/>
              </a:rPr>
              <a:t>Path</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err="1">
                <a:solidFill>
                  <a:srgbClr val="F2612A"/>
                </a:solidFill>
                <a:latin typeface="Consolas" panose="020B0609020204030204" pitchFamily="49" charset="0"/>
              </a:rPr>
              <a:t>username.json</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exists</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else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err="1">
                <a:solidFill>
                  <a:srgbClr val="258DFF"/>
                </a:solidFill>
                <a:latin typeface="Consolas" panose="020B0609020204030204" pitchFamily="49" charset="0"/>
              </a:rPr>
              <a:t>greet_user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a:t>学习了如何使用文件，包括如何读取整个文件，如何读取文件中的各行，以及如何根据需要将任意数量的文本写入文件</a:t>
            </a:r>
            <a:endParaRPr lang="en-US" altLang="zh-CN"/>
          </a:p>
          <a:p>
            <a:pPr>
              <a:lnSpc>
                <a:spcPct val="100000"/>
              </a:lnSpc>
            </a:pPr>
            <a:r>
              <a:rPr lang="zh-CN" altLang="en-US"/>
              <a:t>学习了异常，以及如何处理程序可能引发的异常</a:t>
            </a:r>
            <a:endParaRPr lang="en-US" altLang="zh-CN"/>
          </a:p>
          <a:p>
            <a:pPr>
              <a:lnSpc>
                <a:spcPct val="100000"/>
              </a:lnSpc>
            </a:pPr>
            <a:r>
              <a:rPr lang="zh-CN" altLang="en-US"/>
              <a:t>如何存储 </a:t>
            </a:r>
            <a:r>
              <a:rPr lang="en-US" altLang="zh-CN"/>
              <a:t>Python </a:t>
            </a:r>
            <a:r>
              <a:rPr lang="zh-CN" altLang="en-US"/>
              <a:t>数据结构，以保存用户提供的信息，避免让用户在每次运行程序时都重新提供。</a:t>
            </a:r>
            <a:endParaRPr lang="en-US" altLang="zh-CN"/>
          </a:p>
          <a:p>
            <a:pPr>
              <a:lnSpc>
                <a:spcPct val="100000"/>
              </a:lnSpc>
            </a:pPr>
            <a:endParaRPr lang="en-US" altLang="zh-CN"/>
          </a:p>
          <a:p>
            <a:r>
              <a:rPr lang="zh-CN" altLang="en-US"/>
              <a:t>在下一章中，我们将学习高效的代码测试方式。这不仅能帮助你确定代码正确无误，还有助于发现扩展既有程序时可能引入的</a:t>
            </a:r>
            <a:r>
              <a:rPr lang="en-US" altLang="zh-CN"/>
              <a:t>bug</a:t>
            </a:r>
            <a:r>
              <a:rPr lang="zh-CN" altLang="en-US"/>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a:t>学习 </a:t>
            </a:r>
            <a:r>
              <a:rPr lang="en-US" altLang="zh-CN"/>
              <a:t>finally </a:t>
            </a:r>
            <a:r>
              <a:rPr lang="zh-CN" altLang="en-US"/>
              <a:t>语句的使用</a:t>
            </a:r>
            <a:endParaRPr lang="en-US" altLang="zh-CN">
              <a:highlight>
                <a:srgbClr val="C0C0C0"/>
              </a:highlight>
            </a:endParaRPr>
          </a:p>
          <a:p>
            <a:r>
              <a:rPr lang="zh-CN" altLang="en-US"/>
              <a:t>了解常见的编码类型，尝试基于不同的编码类型创建和读取文件</a:t>
            </a:r>
            <a:endParaRPr lang="en-US" altLang="zh-CN"/>
          </a:p>
          <a:p>
            <a:pPr marL="0" indent="0">
              <a:buNone/>
            </a:pPr>
            <a:endParaRPr lang="en-US" altLang="zh-CN"/>
          </a:p>
          <a:p>
            <a:pPr marL="0" indent="0">
              <a:buNone/>
            </a:pPr>
            <a:r>
              <a:rPr lang="zh-CN" altLang="en-US">
                <a:highlight>
                  <a:srgbClr val="C0C0C0"/>
                </a:highlight>
              </a:rPr>
              <a:t>可选拓展</a:t>
            </a:r>
            <a:endParaRPr lang="en-US" altLang="zh-CN">
              <a:highlight>
                <a:srgbClr val="C0C0C0"/>
              </a:highlight>
            </a:endParaRPr>
          </a:p>
          <a:p>
            <a:r>
              <a:rPr lang="zh-CN" altLang="en-US"/>
              <a:t>了解 </a:t>
            </a:r>
            <a:r>
              <a:rPr lang="en-US" altLang="zh-CN"/>
              <a:t>Python </a:t>
            </a:r>
            <a:r>
              <a:rPr lang="zh-CN" altLang="en-US"/>
              <a:t>中的原始字符串概念，学习它的使用场景</a:t>
            </a:r>
            <a:endParaRPr lang="en-US" altLang="zh-CN"/>
          </a:p>
          <a:p>
            <a:r>
              <a:rPr lang="zh-CN" altLang="en-US"/>
              <a:t>学习 </a:t>
            </a:r>
            <a:r>
              <a:rPr lang="en-US" altLang="zh-CN"/>
              <a:t>with </a:t>
            </a:r>
            <a:r>
              <a:rPr lang="zh-CN" altLang="en-US"/>
              <a:t>语句块、内置函数 </a:t>
            </a:r>
            <a:r>
              <a:rPr lang="en-US" altLang="zh-CN"/>
              <a:t>open()</a:t>
            </a:r>
            <a:r>
              <a:rPr lang="zh-CN" altLang="en-US"/>
              <a:t>，并尝试结合使用它们</a:t>
            </a:r>
            <a:endParaRPr lang="en-US" altLang="zh-CN"/>
          </a:p>
          <a:p>
            <a:r>
              <a:rPr lang="zh-CN" altLang="en-US"/>
              <a:t>了解如何捕获多个异常，为异常设置别名</a:t>
            </a:r>
            <a:endParaRPr lang="en-US" altLang="zh-CN"/>
          </a:p>
          <a:p>
            <a:r>
              <a:rPr lang="zh-CN" altLang="en-US"/>
              <a:t>了解 </a:t>
            </a:r>
            <a:r>
              <a:rPr lang="en-US" altLang="zh-CN"/>
              <a:t>Python </a:t>
            </a:r>
            <a:r>
              <a:rPr lang="zh-CN" altLang="en-US"/>
              <a:t>异常组的相关内容</a:t>
            </a:r>
            <a:endParaRPr lang="en-US" altLang="zh-CN"/>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1890</TotalTime>
  <Words>9329</Words>
  <Application>Microsoft Office PowerPoint</Application>
  <PresentationFormat>宽屏</PresentationFormat>
  <Paragraphs>729</Paragraphs>
  <Slides>86</Slides>
  <Notes>83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86</vt:i4>
      </vt:variant>
    </vt:vector>
  </HeadingPairs>
  <TitlesOfParts>
    <vt:vector size="99"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 异常</vt:lpstr>
      <vt:lpstr>10.3 异常</vt:lpstr>
      <vt:lpstr>10.3.1 “除零错误”异常</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10.3.7 使用多个文件</vt:lpstr>
      <vt:lpstr>10.3.7 使用多个文件</vt:lpstr>
      <vt:lpstr>10.3.7 使用多个文件</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2023-12-03T16:12:29Z</dcterms:modified>
</cp:coreProperties>
</file>