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56" r:id="rId42"/>
    <p:sldId id="416" r:id="rId43"/>
    <p:sldId id="415" r:id="rId44"/>
    <p:sldId id="457" r:id="rId45"/>
    <p:sldId id="458" r:id="rId46"/>
    <p:sldId id="459" r:id="rId47"/>
    <p:sldId id="460" r:id="rId48"/>
    <p:sldId id="418" r:id="rId49"/>
    <p:sldId id="348" r:id="rId50"/>
    <p:sldId id="349" r:id="rId51"/>
    <p:sldId id="469" r:id="rId52"/>
    <p:sldId id="470" r:id="rId53"/>
    <p:sldId id="461" r:id="rId54"/>
    <p:sldId id="424" r:id="rId55"/>
    <p:sldId id="463" r:id="rId56"/>
    <p:sldId id="464" r:id="rId57"/>
    <p:sldId id="425" r:id="rId58"/>
    <p:sldId id="426" r:id="rId59"/>
    <p:sldId id="466" r:id="rId60"/>
    <p:sldId id="467" r:id="rId61"/>
    <p:sldId id="468" r:id="rId62"/>
    <p:sldId id="429" r:id="rId63"/>
    <p:sldId id="428" r:id="rId64"/>
    <p:sldId id="430" r:id="rId65"/>
    <p:sldId id="431" r:id="rId66"/>
    <p:sldId id="432" r:id="rId67"/>
    <p:sldId id="434" r:id="rId68"/>
    <p:sldId id="358" r:id="rId69"/>
    <p:sldId id="435" r:id="rId70"/>
    <p:sldId id="361" r:id="rId71"/>
    <p:sldId id="436" r:id="rId72"/>
    <p:sldId id="438" r:id="rId73"/>
    <p:sldId id="437" r:id="rId74"/>
    <p:sldId id="440" r:id="rId75"/>
    <p:sldId id="441" r:id="rId76"/>
    <p:sldId id="362" r:id="rId77"/>
    <p:sldId id="442" r:id="rId78"/>
    <p:sldId id="282" r:id="rId79"/>
    <p:sldId id="280"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C5F47-F3BF-4716-900C-106C0B354219}" v="4063" dt="2023-06-02T10:43:11.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82" d="100"/>
          <a:sy n="82" d="100"/>
        </p:scale>
        <p:origin x="65" y="117"/>
      </p:cViewPr>
      <p:guideLst/>
    </p:cSldViewPr>
  </p:slideViewPr>
  <p:notesTextViewPr>
    <p:cViewPr>
      <p:scale>
        <a:sx n="125" d="100"/>
        <a:sy n="125" d="100"/>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2T13:47:52.142" v="26855"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pc:chgData name="Scruel Tao" userId="5ea5c98d59b44d4b" providerId="LiveId" clId="{6E5C5F47-F3BF-4716-900C-106C0B354219}" dt="2023-05-24T07:50:49.542" v="20651"/>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2023/6/2</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在显示文件路径时，</a:t>
            </a:r>
            <a:r>
              <a:rPr lang="en-US" altLang="zh-CN" sz="1800" b="0" i="0" u="none" strike="noStrike" baseline="0" dirty="0">
                <a:latin typeface="TimesNewRoman"/>
              </a:rPr>
              <a:t>Windows </a:t>
            </a:r>
            <a:r>
              <a:rPr lang="zh-CN" altLang="en-US" sz="1800" b="0" i="0" u="none" strike="noStrike" baseline="0" dirty="0">
                <a:latin typeface="FZKTJW--GB1-0"/>
              </a:rPr>
              <a:t>系统使用反斜杠（</a:t>
            </a:r>
            <a:r>
              <a:rPr lang="en-US" altLang="zh-CN" sz="1800" b="0" i="0" u="none" strike="noStrike" baseline="0" dirty="0">
                <a:latin typeface="TimesNewRoman"/>
              </a:rPr>
              <a:t>\</a:t>
            </a:r>
            <a:r>
              <a:rPr lang="zh-CN" altLang="en-US" sz="1800" b="0" i="0" u="none" strike="noStrike" baseline="0" dirty="0">
                <a:latin typeface="FZKTJW--GB1-0"/>
              </a:rPr>
              <a:t>）而不是斜杠（</a:t>
            </a:r>
            <a:r>
              <a:rPr lang="en-US" altLang="zh-CN" sz="1800" b="0" i="0" u="none" strike="noStrike" baseline="0" dirty="0">
                <a:latin typeface="TimesNewRoman"/>
              </a:rPr>
              <a:t>/</a:t>
            </a:r>
            <a:r>
              <a:rPr lang="zh-CN" altLang="en-US" sz="1800" b="0" i="0" u="none" strike="noStrike" baseline="0" dirty="0">
                <a:latin typeface="FZKTJW--GB1-0"/>
              </a:rPr>
              <a:t>）。但为了避免问题，在你还没有弄明白一切之前，请在代码中始终使用斜杠，即便在 </a:t>
            </a:r>
            <a:r>
              <a:rPr lang="en-US" altLang="zh-CN" sz="1800" b="0" i="0" u="none" strike="noStrike" baseline="0" dirty="0">
                <a:latin typeface="TimesNewRoman"/>
              </a:rPr>
              <a:t>Windows </a:t>
            </a:r>
            <a:r>
              <a:rPr lang="zh-CN" altLang="en-US" sz="1800" b="0" i="0" u="none" strike="noStrike" baseline="0" dirty="0">
                <a:latin typeface="FZKTJW--GB1-0"/>
              </a:rPr>
              <a:t>系统中也是如此。对于复制而来的路径，需要你手动更改其中的字符。</a:t>
            </a:r>
            <a:endParaRPr lang="en-US" altLang="zh-CN" sz="1800" b="0" i="0" u="none" strike="noStrike" baseline="0" dirty="0">
              <a:latin typeface="FZKTJW--GB1-0"/>
            </a:endParaRPr>
          </a:p>
          <a:p>
            <a:pPr algn="l"/>
            <a:r>
              <a:rPr lang="zh-CN" altLang="en-US" sz="1800" b="0" i="0" u="none" strike="noStrike" baseline="0" dirty="0">
                <a:latin typeface="FZKTJW--GB1-0"/>
              </a:rPr>
              <a:t>另外，有时候你还会在路径中看到点号：</a:t>
            </a:r>
            <a:endParaRPr lang="en-US" altLang="zh-CN" sz="1800" b="0" i="0" u="none" strike="noStrike" baseline="0" dirty="0">
              <a:latin typeface="FZKTJW--GB1-0"/>
            </a:endParaRPr>
          </a:p>
          <a:p>
            <a:pPr algn="l"/>
            <a:r>
              <a:rPr lang="zh-CN" altLang="en-US" sz="1800" b="0" i="0" u="none" strike="noStrike" baseline="0" dirty="0">
                <a:latin typeface="FZKTJW--GB1-0"/>
              </a:rPr>
              <a:t>一个点号 </a:t>
            </a:r>
            <a:r>
              <a:rPr lang="en-US" altLang="zh-CN" sz="1800" b="0" i="0" u="none" strike="noStrike" baseline="0" dirty="0">
                <a:latin typeface="FZKTJW--GB1-0"/>
              </a:rPr>
              <a:t>. </a:t>
            </a:r>
            <a:r>
              <a:rPr lang="zh-CN" altLang="en-US" sz="1800" b="0" i="0" u="none" strike="noStrike" baseline="0" dirty="0">
                <a:latin typeface="FZKTJW--GB1-0"/>
              </a:rPr>
              <a:t>表示当前路径，写和不写没有太大区别，但却能使得路径的表达更加清晰。</a:t>
            </a:r>
            <a:endParaRPr lang="en-US" altLang="zh-CN" sz="1800" b="0" i="0" u="none" strike="noStrike" baseline="0" dirty="0">
              <a:latin typeface="FZKTJW--GB1-0"/>
            </a:endParaRPr>
          </a:p>
          <a:p>
            <a:pPr algn="l"/>
            <a:r>
              <a:rPr lang="zh-CN" altLang="en-US" sz="1800" b="0" i="0" u="none" strike="noStrike" baseline="0" dirty="0">
                <a:latin typeface="FZKTJW--GB1-0"/>
              </a:rPr>
              <a:t>两个点号 </a:t>
            </a:r>
            <a:r>
              <a:rPr lang="en-US" altLang="zh-CN" sz="1800" b="0" i="0" u="none" strike="noStrike" baseline="0" dirty="0">
                <a:latin typeface="FZKTJW--GB1-0"/>
              </a:rPr>
              <a:t>..</a:t>
            </a:r>
            <a:r>
              <a:rPr lang="zh-CN" altLang="en-US" sz="1800" b="0" i="0" u="none" strike="noStrike" baseline="0" dirty="0">
                <a:latin typeface="FZKTJW--GB1-0"/>
              </a:rPr>
              <a:t> 表示上一级路径，比如 </a:t>
            </a:r>
            <a:r>
              <a:rPr lang="en-US" altLang="zh-CN" sz="1800" b="0" i="0" u="none" strike="noStrike" baseline="0" dirty="0">
                <a:latin typeface="FZKTJW--GB1-0"/>
              </a:rPr>
              <a:t>/right </a:t>
            </a:r>
            <a:r>
              <a:rPr lang="zh-CN" altLang="en-US" sz="1800" b="0" i="0" u="none" strike="noStrike" baseline="0" dirty="0">
                <a:latin typeface="FZKTJW--GB1-0"/>
              </a:rPr>
              <a:t>的上一级是起点，即 </a:t>
            </a:r>
            <a:r>
              <a:rPr lang="en-US" altLang="zh-CN" sz="1800" b="0" i="0" u="none" strike="noStrike" baseline="0" dirty="0">
                <a:latin typeface="FZKTJW--GB1-0"/>
              </a:rPr>
              <a:t>/right/.. </a:t>
            </a:r>
            <a:r>
              <a:rPr lang="zh-CN" altLang="en-US" sz="1800" b="0" i="0" u="none" strike="noStrike" baseline="0" dirty="0">
                <a:latin typeface="FZKTJW--GB1-0"/>
              </a:rPr>
              <a:t>就相当于 </a:t>
            </a:r>
            <a:r>
              <a:rPr lang="en-US" altLang="zh-CN" sz="1800" b="0" i="0" u="none" strike="noStrike" baseline="0" dirty="0">
                <a:latin typeface="FZKTJW--GB1-0"/>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示例文件可以手动创建，或者通过以下两个网站之一下载源代码压缩包，并从中提取得到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KTJW--GB1-0"/>
              </a:rPr>
              <a:t>读取文本文件和读取用户输入时类似，</a:t>
            </a:r>
            <a:r>
              <a:rPr lang="en-US" altLang="zh-CN" sz="1200" b="0" i="0" u="none" strike="noStrike" baseline="0" dirty="0">
                <a:latin typeface="TimesNewRoman"/>
              </a:rPr>
              <a:t>Python </a:t>
            </a:r>
            <a:r>
              <a:rPr lang="zh-CN" altLang="en-US" sz="1200" b="0" i="0" u="none" strike="noStrike" baseline="0" dirty="0">
                <a:latin typeface="TimesNewRoman"/>
              </a:rPr>
              <a:t>会</a:t>
            </a:r>
            <a:r>
              <a:rPr lang="zh-CN" altLang="en-US" sz="1200" b="0" i="0" u="none" strike="noStrike" baseline="0" dirty="0">
                <a:latin typeface="FZKTJW--GB1-0"/>
              </a:rPr>
              <a:t>将其中的所有文本都解释为字符串。</a:t>
            </a:r>
            <a:endParaRPr lang="en-US" altLang="zh-CN" sz="1200" b="0" i="0" u="none" strike="noStrike" baseline="0" dirty="0">
              <a:latin typeface="FZKTJW--GB1-0"/>
            </a:endParaRPr>
          </a:p>
          <a:p>
            <a:pPr algn="l"/>
            <a:r>
              <a:rPr lang="zh-CN" altLang="en-US" sz="1200" b="0" i="0" u="none" strike="noStrike" baseline="0" dirty="0">
                <a:latin typeface="FZKTJW--GB1-0"/>
              </a:rPr>
              <a:t>如果要将读取的数作为数值使用，就必须使用 </a:t>
            </a:r>
            <a:r>
              <a:rPr lang="en-US" altLang="zh-CN" sz="1200" b="0" i="0" u="none" strike="noStrike" baseline="0" dirty="0">
                <a:latin typeface="TheSansMonoCondensed-"/>
              </a:rPr>
              <a:t>int() </a:t>
            </a:r>
            <a:r>
              <a:rPr lang="zh-CN" altLang="en-US" sz="1200" b="0" i="0" u="none" strike="noStrike" baseline="0" dirty="0">
                <a:latin typeface="FZKTJW--GB1-0"/>
              </a:rPr>
              <a:t>函数将其转换为整数，或者使用 </a:t>
            </a:r>
            <a:r>
              <a:rPr lang="en-US" altLang="zh-CN" sz="1200" b="0" i="0" u="none" strike="noStrike" baseline="0" dirty="0">
                <a:latin typeface="TheSansMonoCondensed-"/>
              </a:rPr>
              <a:t>float() </a:t>
            </a:r>
            <a:r>
              <a:rPr lang="zh-CN" altLang="en-US" sz="1200" b="0" i="0" u="none" strike="noStrike" baseline="0" dirty="0">
                <a:latin typeface="FZKTJW--GB1-0"/>
              </a:rPr>
              <a:t>函数将其转换为浮点数。</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9105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内存：计算机中一个读写速度很快的存储区域，程序运行时所需要的数据一般都存放在其中（文件则存储在硬盘上）。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例如，变量中的的数据（在这里是文本文件中的全部内容）便是存放在内存中的。</a:t>
            </a:r>
            <a:endParaRPr lang="en-US" altLang="zh-CN" dirty="0"/>
          </a:p>
          <a:p>
            <a:pPr algn="l"/>
            <a:r>
              <a:rPr lang="zh-CN" altLang="en-US" dirty="0"/>
              <a:t>（如果你想要学习具体的概念，请阅读计算机组成原理相关书籍）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可以回忆一下字符串的定义：字符串是一串字符，因此我们可以把它当作一个列表，并可以使用列表相关的方法，来操作其中的每一个字符。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读取文件的内容后，就能以任意 </a:t>
            </a:r>
            <a:r>
              <a:rPr lang="en-US" altLang="zh-CN" sz="1800" b="0" i="0" u="none" strike="noStrike" baseline="0" dirty="0">
                <a:latin typeface="FZSSJW--GB1-0"/>
              </a:rPr>
              <a:t>Python </a:t>
            </a:r>
            <a:r>
              <a:rPr lang="zh-CN" altLang="en-US" sz="1800" b="0" i="0" u="none" strike="noStrike" baseline="0" dirty="0">
                <a:latin typeface="FZSSJW--GB1-0"/>
              </a:rPr>
              <a:t>支持的方式，对文本进行分析了。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dirty="0">
                <a:latin typeface="TimesNewRoman"/>
              </a:rPr>
              <a:t>Python </a:t>
            </a:r>
            <a:r>
              <a:rPr lang="zh-CN" altLang="en-US" sz="1200" b="0" i="0" u="none" strike="noStrike" baseline="0" dirty="0">
                <a:latin typeface="FZKTJW--GB1-0"/>
              </a:rPr>
              <a:t>只能将字符串写入文本文件。如果要将数值数据存储到文本文件中，必须先使用函数 </a:t>
            </a:r>
            <a:r>
              <a:rPr lang="en-US" altLang="zh-CN" sz="1200" b="0" i="0" u="none" strike="noStrike" baseline="0" dirty="0">
                <a:latin typeface="TheSansMonoCondensed-"/>
              </a:rPr>
              <a:t>str() </a:t>
            </a:r>
            <a:r>
              <a:rPr lang="zh-CN" altLang="en-US" sz="1200" b="0" i="0" u="none" strike="noStrike" baseline="0" dirty="0">
                <a:latin typeface="FZKTJW--GB1-0"/>
              </a:rPr>
              <a:t>将其转换为字符串格式。</a:t>
            </a:r>
            <a:endParaRPr lang="en-US" altLang="zh-CN" sz="1200" b="0" i="0" u="none" strike="noStrike" baseline="0" dirty="0">
              <a:latin typeface="FZKTJW--GB1-0"/>
            </a:endParaRPr>
          </a:p>
          <a:p>
            <a:pPr algn="l"/>
            <a:r>
              <a:rPr lang="zh-CN" altLang="en-US" dirty="0"/>
              <a:t>注：路径中的目录部分如果不存在，是不会自动创建的，并且会给出错误。</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后面将介绍如何使用 </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KTJW--GB1-0"/>
              </a:rPr>
              <a:t>检查指定的文件是否存在。</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traceback</a:t>
            </a:r>
            <a:r>
              <a:rPr lang="zh-CN" altLang="en-US" dirty="0"/>
              <a:t>：回溯，（堆栈的）跟踪信息，包含执行到的异常代码、代码路径、调用过程和异常描述等信息</a:t>
            </a:r>
            <a:endParaRPr lang="en-US" altLang="zh-CN" dirty="0"/>
          </a:p>
          <a:p>
            <a:pPr algn="l"/>
            <a:r>
              <a:rPr lang="zh-CN" altLang="en-US" dirty="0"/>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其中 </a:t>
            </a:r>
            <a:r>
              <a:rPr lang="en-US" altLang="zh-CN" sz="1800" b="0" i="0" u="none" strike="noStrike" baseline="0" dirty="0" err="1">
                <a:latin typeface="TheSansMonoCondensed-"/>
              </a:rPr>
              <a:t>ZeroDivisionError</a:t>
            </a:r>
            <a:r>
              <a:rPr lang="en-US" altLang="zh-CN" sz="1800" b="0" i="0" u="none" strike="noStrike" baseline="0" dirty="0">
                <a:latin typeface="TheSansMonoCondensed-"/>
              </a:rPr>
              <a:t> </a:t>
            </a:r>
            <a:r>
              <a:rPr lang="zh-CN" altLang="en-US" sz="1800" b="0" i="0" u="none" strike="noStrike" baseline="0" dirty="0">
                <a:latin typeface="FZSSJW--GB1-0"/>
              </a:rPr>
              <a:t>是个异常对象。</a:t>
            </a:r>
            <a:r>
              <a:rPr lang="en-US" altLang="zh-CN" sz="1800" b="0" i="0" u="none" strike="noStrike" baseline="0" dirty="0">
                <a:latin typeface="TimesNewRoman"/>
              </a:rPr>
              <a:t>Python </a:t>
            </a:r>
            <a:r>
              <a:rPr lang="zh-CN" altLang="en-US" sz="1800" b="0" i="0" u="none" strike="noStrike" baseline="0" dirty="0">
                <a:latin typeface="FZSSJW--GB1-0"/>
              </a:rPr>
              <a:t>在无法按你的要求做时，就会创建这种对象。在这种情况下，</a:t>
            </a:r>
            <a:r>
              <a:rPr lang="en-US" altLang="zh-CN" sz="1800" b="0" i="0" u="none" strike="noStrike" baseline="0" dirty="0">
                <a:latin typeface="TimesNewRoman"/>
              </a:rPr>
              <a:t>Python </a:t>
            </a:r>
            <a:r>
              <a:rPr lang="zh-CN" altLang="en-US" sz="1800" b="0" i="0" u="none" strike="noStrike" baseline="0" dirty="0">
                <a:latin typeface="FZSSJW--GB1-0"/>
              </a:rPr>
              <a:t>将停止运行程序，并指出引发了哪种异常，而我们可根据这些信息对程序进行修改来修正代码。</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SSJW--GB1-0"/>
              </a:rPr>
              <a:t>如果 </a:t>
            </a:r>
            <a:r>
              <a:rPr lang="en-US" altLang="zh-CN" sz="1200" b="0" i="0" u="none" strike="noStrike" baseline="0" dirty="0">
                <a:latin typeface="TheSansMonoCondensed-"/>
              </a:rPr>
              <a:t>try-except </a:t>
            </a:r>
            <a:r>
              <a:rPr lang="zh-CN" altLang="en-US" sz="1200" b="0" i="0" u="none" strike="noStrike" baseline="0" dirty="0">
                <a:latin typeface="FZSSJW--GB1-0"/>
              </a:rPr>
              <a:t>代码块后面还有其他代码，程序将继续运行，因为 </a:t>
            </a:r>
            <a:r>
              <a:rPr lang="en-US" altLang="zh-CN" sz="1200" b="0" i="0" u="none" strike="noStrike" baseline="0" dirty="0">
                <a:latin typeface="TimesNewRoman"/>
              </a:rPr>
              <a:t>Python </a:t>
            </a:r>
            <a:r>
              <a:rPr lang="zh-CN" altLang="en-US" sz="1200" b="0" i="0" u="none" strike="noStrike" baseline="0" dirty="0">
                <a:latin typeface="FZSSJW--GB1-0"/>
              </a:rPr>
              <a:t>已经知道了如何处理错误。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2917659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程序崩溃可不好，让用户看到 </a:t>
            </a:r>
            <a:r>
              <a:rPr lang="en-US" altLang="zh-CN" sz="1800" b="0" i="0" u="none" strike="noStrike" baseline="0" dirty="0">
                <a:latin typeface="TimesNewRoman"/>
              </a:rPr>
              <a:t>traceback </a:t>
            </a:r>
            <a:r>
              <a:rPr lang="zh-CN" altLang="en-US" sz="1800" b="0" i="0" u="none" strike="noStrike" baseline="0" dirty="0">
                <a:latin typeface="FZSSJW--GB1-0"/>
              </a:rPr>
              <a:t>也不是个好主意。</a:t>
            </a:r>
            <a:endParaRPr lang="en-US" altLang="zh-CN" sz="1800" b="0" i="0" u="none" strike="noStrike" baseline="0" dirty="0">
              <a:latin typeface="FZSSJW--GB1-0"/>
            </a:endParaRPr>
          </a:p>
          <a:p>
            <a:pPr algn="l"/>
            <a:r>
              <a:rPr lang="zh-CN" altLang="en-US" sz="1800" b="0" i="0" u="none" strike="noStrike" baseline="0" dirty="0">
                <a:latin typeface="FZSSJW--GB1-0"/>
              </a:rPr>
              <a:t>不懂技术的用户会感到糊涂，怀有恶意的用户还能通过 </a:t>
            </a:r>
            <a:r>
              <a:rPr lang="en-US" altLang="zh-CN" sz="1800" b="0" i="0" u="none" strike="noStrike" baseline="0" dirty="0">
                <a:latin typeface="TimesNewRoman"/>
              </a:rPr>
              <a:t>traceback </a:t>
            </a:r>
            <a:r>
              <a:rPr lang="zh-CN" altLang="en-US" sz="1800" b="0" i="0" u="none" strike="noStrike" baseline="0" dirty="0">
                <a:latin typeface="FZSSJW--GB1-0"/>
              </a:rPr>
              <a:t>获悉你不想让他们知道的信息。</a:t>
            </a:r>
            <a:endParaRPr lang="en-US" altLang="zh-CN" sz="1800" b="0" i="0" u="none" strike="noStrike" baseline="0" dirty="0">
              <a:latin typeface="FZSSJW--GB1-0"/>
            </a:endParaRPr>
          </a:p>
          <a:p>
            <a:pPr algn="l"/>
            <a:r>
              <a:rPr lang="zh-CN" altLang="en-US" sz="1800" b="0" i="0" u="none" strike="noStrike" baseline="0" dirty="0">
                <a:latin typeface="FZSSJW--GB1-0"/>
              </a:rPr>
              <a:t>例如，他们将知道你的程序文件的名称，还将看到部分不能正确运行的代码。</a:t>
            </a:r>
            <a:endParaRPr lang="en-US" altLang="zh-CN" sz="1800" b="0" i="0" u="none" strike="noStrike" baseline="0" dirty="0">
              <a:latin typeface="FZSSJW--GB1-0"/>
            </a:endParaRPr>
          </a:p>
          <a:p>
            <a:pPr algn="l"/>
            <a:r>
              <a:rPr lang="zh-CN" altLang="en-US" sz="1800" b="0" i="0" u="none" strike="noStrike" baseline="0" dirty="0">
                <a:latin typeface="FZSSJW--GB1-0"/>
              </a:rPr>
              <a:t>有时候，训练有素的攻击者可根据这些信息判断出可对你的代码发起什么样的攻击。</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FZSSJW--GB1-0"/>
              </a:rPr>
              <a:t>通过预测可能发生错误的代码，可编写稳健的程序。它们即便面临无效数据或缺少资源，也能继续运行，不受无意的用户错误和恶意攻击的影响。</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r>
              <a:rPr lang="zh-CN" altLang="en-US" sz="1800" b="0" dirty="0">
                <a:solidFill>
                  <a:srgbClr val="F2612A"/>
                </a:solidFill>
                <a:latin typeface="Consolas" panose="020B0609020204030204" pitchFamily="49" charset="0"/>
              </a:rPr>
              <a:t>（这个知识点放的略有突兀，保留是考虑配套讲义应尽量与原书一致，实际讲解的时可考虑拓展、移后或删除）</a:t>
            </a:r>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a:t>
            </a:r>
            <a:r>
              <a:rPr lang="zh-CN" altLang="en-US" sz="1800" b="0" i="0" u="none" strike="noStrike" baseline="0">
                <a:latin typeface="FZSSJW--GB1-0"/>
              </a:rPr>
              <a:t>有所不同），读取时会更容易发生错误。</a:t>
            </a:r>
            <a:endParaRPr lang="en-US" altLang="zh-CN" sz="1800" b="0" i="0" u="none" strike="noStrike" baseline="0" dirty="0">
              <a:latin typeface="FZSSJW--GB1-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en-US" altLang="zh-CN" sz="1800" b="0" i="0" u="none" strike="noStrike" baseline="0" dirty="0">
              <a:latin typeface="FZSSJW--GB1-0"/>
            </a:endParaRPr>
          </a:p>
          <a:p>
            <a:pPr algn="l"/>
            <a:r>
              <a:rPr lang="zh-CN" altLang="en-US" sz="1800" b="0" i="0" u="none" strike="noStrike" baseline="0" dirty="0">
                <a:latin typeface="FZSSJW--GB1-0"/>
              </a:rPr>
              <a:t>从最后一行可以得知，代码引发的是 </a:t>
            </a:r>
            <a:r>
              <a:rPr lang="en-US" altLang="zh-CN" sz="1800" b="0" i="0" u="none" strike="noStrike" baseline="0" dirty="0" err="1">
                <a:latin typeface="TheSansMonoCondensed-"/>
              </a:rPr>
              <a:t>FileNotFoundError</a:t>
            </a:r>
            <a:r>
              <a:rPr lang="en-US" altLang="zh-CN" sz="1800" b="0" i="0" u="none" strike="noStrike" baseline="0">
                <a:latin typeface="TheSansMonoCondensed-"/>
              </a:rPr>
              <a:t> </a:t>
            </a:r>
            <a:r>
              <a:rPr lang="zh-CN" altLang="en-US" sz="1800" b="0" i="0" u="none" strike="noStrike" baseline="0">
                <a:latin typeface="FZSSJW--GB1-0"/>
              </a:rPr>
              <a:t>异常</a:t>
            </a:r>
            <a:r>
              <a:rPr lang="zh-CN" altLang="en-US" sz="1800" b="0" i="0" u="none" strike="noStrike" baseline="0" dirty="0">
                <a:latin typeface="FZSSJW--GB1-0"/>
              </a:rPr>
              <a:t>。</a:t>
            </a:r>
            <a:endParaRPr lang="en-US" altLang="zh-CN" sz="1800" b="0" i="0" u="none" strike="noStrike" baseline="0" dirty="0">
              <a:latin typeface="FZSSJW--GB1-0"/>
            </a:endParaRPr>
          </a:p>
          <a:p>
            <a:pPr algn="l"/>
            <a:r>
              <a:rPr lang="zh-CN" altLang="en-US" sz="1800" b="0" i="0" u="none" strike="noStrike" baseline="0" dirty="0">
                <a:latin typeface="FZSSJW--GB1-0"/>
              </a:rPr>
              <a:t>这一点很重要，它让我们知道应该在要编写的 </a:t>
            </a:r>
            <a:r>
              <a:rPr lang="en-US" altLang="zh-CN" sz="1800" b="0" i="0" u="none" strike="noStrike" baseline="0" dirty="0">
                <a:latin typeface="TheSansMonoCondensed-"/>
              </a:rPr>
              <a:t>except </a:t>
            </a:r>
            <a:r>
              <a:rPr lang="zh-CN" altLang="en-US" sz="1800" b="0" i="0" u="none" strike="noStrike" baseline="0" dirty="0">
                <a:latin typeface="FZSSJW--GB1-0"/>
              </a:rPr>
              <a:t>代码块中使用哪种异常。</a:t>
            </a:r>
            <a:endParaRPr lang="en-US" altLang="zh-CN" sz="1800" b="0" i="0" u="none" strike="noStrike" baseline="0" dirty="0">
              <a:latin typeface="FZSSJW--GB1-0"/>
            </a:endParaRP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然后再从头阅读 </a:t>
            </a:r>
            <a:r>
              <a:rPr lang="en-US" altLang="zh-CN" sz="1800" b="0" i="0" u="none" strike="noStrike" baseline="0" dirty="0">
                <a:latin typeface="TimesNewRoman"/>
              </a:rPr>
              <a:t>traceback</a:t>
            </a:r>
            <a:r>
              <a:rPr lang="zh-CN" altLang="en-US" sz="1800" b="0" i="0" u="none" strike="noStrike" baseline="0" dirty="0">
                <a:latin typeface="FZSSJW--GB1-0"/>
              </a:rPr>
              <a:t>，从第二行可知，错误发生在文件 </a:t>
            </a:r>
            <a:r>
              <a:rPr lang="en-US" altLang="zh-CN" sz="1800" b="0" i="0" u="none" strike="noStrike" baseline="0" dirty="0">
                <a:latin typeface="TimesNewRoman"/>
              </a:rPr>
              <a:t>alice.py </a:t>
            </a:r>
            <a:r>
              <a:rPr lang="zh-CN" altLang="en-US" sz="1800" b="0" i="0" u="none" strike="noStrike" baseline="0" dirty="0">
                <a:latin typeface="FZSSJW--GB1-0"/>
              </a:rPr>
              <a:t>的第四行。接下来的一行列出了导致错误的代码行内容。</a:t>
            </a:r>
            <a:endParaRPr lang="en-US" altLang="zh-CN" sz="1800" b="0" i="0" u="none" strike="noStrike" baseline="0" dirty="0">
              <a:latin typeface="TimesNewRoman"/>
            </a:endParaRPr>
          </a:p>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a:t>
            </a:r>
            <a:endParaRPr lang="en-US" altLang="zh-CN" sz="1800" b="0" i="0" u="none" strike="noStrike" baseline="0" dirty="0">
              <a:latin typeface="FZSSJW--GB1-0"/>
            </a:endParaRPr>
          </a:p>
          <a:p>
            <a:pPr algn="l"/>
            <a:r>
              <a:rPr lang="zh-CN" altLang="en-US" sz="1800" b="0" i="0" u="none" strike="noStrike" baseline="0" dirty="0">
                <a:latin typeface="FZSSJW--GB1-0"/>
              </a:rPr>
              <a:t>通常，不需要详细阅读和理解</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这样，当找不到文件时，</a:t>
            </a:r>
            <a:r>
              <a:rPr lang="en-US" altLang="zh-CN" sz="1800" b="0" i="0" u="none" strike="noStrike" baseline="0" dirty="0">
                <a:solidFill>
                  <a:srgbClr val="000000"/>
                </a:solidFill>
                <a:latin typeface="TimesNewRoman"/>
              </a:rPr>
              <a:t>Python </a:t>
            </a:r>
            <a:r>
              <a:rPr lang="zh-CN" altLang="en-US" sz="1800" b="0" i="0" u="none" strike="noStrike" baseline="0" dirty="0">
                <a:solidFill>
                  <a:srgbClr val="000000"/>
                </a:solidFill>
                <a:latin typeface="FZSSJW--GB1-0"/>
              </a:rPr>
              <a:t>将运行 </a:t>
            </a:r>
            <a:r>
              <a:rPr lang="en-US" altLang="zh-CN" sz="1800" b="0" i="0" u="none" strike="noStrike" baseline="0" dirty="0">
                <a:solidFill>
                  <a:srgbClr val="000000"/>
                </a:solidFill>
                <a:latin typeface="TheSansMonoCondensed-"/>
              </a:rPr>
              <a:t>except </a:t>
            </a:r>
            <a:r>
              <a:rPr lang="zh-CN" altLang="en-US" sz="1800" b="0" i="0" u="none" strike="noStrike" baseline="0" dirty="0">
                <a:solidFill>
                  <a:srgbClr val="000000"/>
                </a:solidFill>
                <a:latin typeface="FZSSJW--GB1-0"/>
              </a:rPr>
              <a:t>代码块中的代码，从而显示一条友好的错误消息，而不是 </a:t>
            </a:r>
            <a:r>
              <a:rPr lang="en-US" altLang="zh-CN" sz="1800" b="0" i="0" u="none" strike="noStrike" baseline="0" dirty="0">
                <a:solidFill>
                  <a:srgbClr val="000000"/>
                </a:solidFill>
                <a:latin typeface="TimesNewRoman"/>
              </a:rPr>
              <a:t>traceback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要注意的，如果你不知道代码写成这样是否核实，那最好不要这样做，静默失败容易导致发生“看不见”的问题，当程序执行后的预期结果不一致时，会使得你难以排查问题的原因。</a:t>
            </a:r>
            <a:endParaRPr lang="en-US" altLang="zh-CN" dirty="0"/>
          </a:p>
          <a:p>
            <a:pPr algn="l"/>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我们读取数据文件的内容，并使用 </a:t>
            </a:r>
            <a:r>
              <a:rPr lang="en-US" altLang="zh-CN" sz="1800" b="0" i="0" u="none" strike="noStrike" baseline="0" dirty="0" err="1">
                <a:latin typeface="TheSansMonoCondensed-"/>
              </a:rPr>
              <a:t>json.loads</a:t>
            </a:r>
            <a:r>
              <a:rPr lang="en-US" altLang="zh-CN" sz="1800" b="0" i="0" u="none" strike="noStrike" baseline="0" dirty="0">
                <a:latin typeface="TheSansMonoCondensed-"/>
              </a:rPr>
              <a:t>() </a:t>
            </a:r>
            <a:r>
              <a:rPr lang="zh-CN" altLang="en-US" sz="1800" b="0" i="0" u="none" strike="noStrike" baseline="0" dirty="0">
                <a:latin typeface="FZSSJW--GB1-0"/>
              </a:rPr>
              <a:t>将恢复的数据赋给变量 </a:t>
            </a:r>
            <a:r>
              <a:rPr lang="en-US" altLang="zh-CN" sz="1800" b="0" i="0" u="none" strike="noStrike" baseline="0" dirty="0">
                <a:latin typeface="TheSansMonoCondensed-"/>
              </a:rPr>
              <a:t>username</a:t>
            </a:r>
            <a:r>
              <a:rPr lang="zh-CN" altLang="en-US" sz="1800" b="0" i="0" u="none" strike="noStrike" baseline="0" dirty="0">
                <a:latin typeface="FZSSJW--GB1-0"/>
              </a:rPr>
              <a:t>。有了已恢复的用户名，就可以使用个性化的问候语欢迎用户回来了：</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p>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考虑到现在使用了一个函数，我们删除注释，转而使用一个文档字符串来指出程序的作用。</a:t>
            </a:r>
            <a:endParaRPr lang="en-US" altLang="zh-CN" sz="1800" b="0" i="0" u="none" strike="noStrike" baseline="0" dirty="0">
              <a:latin typeface="FZSSJW--GB1-0"/>
            </a:endParaRPr>
          </a:p>
          <a:p>
            <a:pPr algn="l"/>
            <a:r>
              <a:rPr lang="zh-CN" altLang="en-US" sz="1800" b="0" i="0" u="none" strike="noStrike" baseline="0" dirty="0">
                <a:latin typeface="FZSSJW--GB1-0"/>
              </a:rPr>
              <a:t>这个程序更加清晰，但 </a:t>
            </a:r>
            <a:r>
              <a:rPr lang="en-US" altLang="zh-CN" sz="1800" b="0" i="0" u="none" strike="noStrike" baseline="0" dirty="0" err="1">
                <a:latin typeface="TheSansMonoCondensed-"/>
              </a:rPr>
              <a:t>greet_user</a:t>
            </a:r>
            <a:r>
              <a:rPr lang="en-US" altLang="zh-CN" sz="1800" b="0" i="0" u="none" strike="noStrike" baseline="0" dirty="0">
                <a:latin typeface="TheSansMonoCondensed-"/>
              </a:rPr>
              <a:t>() </a:t>
            </a:r>
            <a:r>
              <a:rPr lang="zh-CN" altLang="en-US" sz="1800" b="0" i="0" u="none" strike="noStrike" baseline="0" dirty="0">
                <a:latin typeface="FZSSJW--GB1-0"/>
              </a:rPr>
              <a:t>函数所做的不仅是问候用户，还在存储了用户名时获取它，在没有存储用户名时提示用户输入。</a:t>
            </a:r>
            <a:endParaRPr lang="en-US" altLang="zh-CN" sz="1800" b="0" i="0" u="none" strike="noStrike" baseline="0" dirty="0">
              <a:latin typeface="FZSSJW--GB1-0"/>
            </a:endParaRPr>
          </a:p>
          <a:p>
            <a:pPr algn="l"/>
            <a:r>
              <a:rPr lang="zh-CN" altLang="en-US" sz="1800" b="0" i="0" u="none" strike="noStrike" baseline="0">
                <a:latin typeface="FZSSJW--GB1-0"/>
              </a:rPr>
              <a:t>限于篇幅，剩余部分请阅读原书。</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2023/6/2</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运行结果的末尾相比原文件，多了一个空行，因为 </a:t>
            </a:r>
            <a:r>
              <a:rPr lang="en-US" altLang="zh-CN" b="1" dirty="0" err="1">
                <a:solidFill>
                  <a:srgbClr val="258DFF"/>
                </a:solidFill>
              </a:rPr>
              <a:t>read_text</a:t>
            </a:r>
            <a:r>
              <a:rPr lang="en-US" altLang="zh-CN" b="1" dirty="0">
                <a:solidFill>
                  <a:srgbClr val="3F9101"/>
                </a:solidFill>
              </a:rPr>
              <a:t>()</a:t>
            </a:r>
            <a:r>
              <a:rPr lang="zh-CN" altLang="en-US" dirty="0"/>
              <a:t>方法在到达文件末尾时会返回一个空字符串，它被视为一个空行</a:t>
            </a:r>
            <a:endParaRPr lang="en-US" altLang="zh-CN" dirty="0"/>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mj-ea"/>
                <a:ea typeface="+mj-ea"/>
              </a:rPr>
              <a:t>运行结果</a:t>
            </a:r>
            <a:endParaRPr lang="en-US" altLang="zh-CN" sz="2400" b="1" dirty="0">
              <a:solidFill>
                <a:srgbClr val="333333"/>
              </a:solidFill>
              <a:highlight>
                <a:srgbClr val="C0C0C0"/>
              </a:highlight>
              <a:latin typeface="+mj-ea"/>
              <a:ea typeface="+mj-ea"/>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要删除这个多出来的空行，可对字符串变量 </a:t>
            </a:r>
            <a:r>
              <a:rPr lang="en-US" altLang="zh-CN" b="1" dirty="0"/>
              <a:t>contents</a:t>
            </a:r>
            <a:r>
              <a:rPr lang="en-US" altLang="zh-CN" dirty="0"/>
              <a:t> </a:t>
            </a:r>
            <a:r>
              <a:rPr lang="zh-CN" altLang="en-US" dirty="0"/>
              <a:t>调用</a:t>
            </a:r>
            <a:r>
              <a:rPr lang="en-US" altLang="zh-CN" b="1" dirty="0" err="1">
                <a:solidFill>
                  <a:srgbClr val="258DFF"/>
                </a:solidFill>
              </a:rPr>
              <a:t>rstrip</a:t>
            </a:r>
            <a:r>
              <a:rPr lang="en-US" altLang="zh-CN" b="1" dirty="0">
                <a:solidFill>
                  <a:srgbClr val="3F9101"/>
                </a:solidFill>
              </a:rPr>
              <a:t>()</a:t>
            </a:r>
            <a:r>
              <a:rPr lang="en-US" altLang="zh-CN" dirty="0"/>
              <a:t> </a:t>
            </a:r>
            <a:r>
              <a:rPr lang="zh-CN" altLang="en-US" dirty="0"/>
              <a:t>方法：</a:t>
            </a: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dirty="0">
                <a:latin typeface="Consolas" panose="020B0609020204030204" pitchFamily="49" charset="0"/>
                <a:ea typeface="微软雅黑" panose="020B0503020204020204" pitchFamily="34" charset="-122"/>
              </a:rPr>
              <a:t>这种写法称为</a:t>
            </a:r>
            <a:r>
              <a:rPr lang="zh-CN" altLang="en-US" sz="2400" b="1" dirty="0">
                <a:latin typeface="Consolas" panose="020B0609020204030204" pitchFamily="49" charset="0"/>
                <a:ea typeface="微软雅黑" panose="020B0503020204020204" pitchFamily="34" charset="-122"/>
              </a:rPr>
              <a:t>方法链式调用（</a:t>
            </a:r>
            <a:r>
              <a:rPr lang="en-US" altLang="zh-CN" sz="2400" b="1" dirty="0">
                <a:latin typeface="Consolas" panose="020B0609020204030204" pitchFamily="49" charset="0"/>
                <a:ea typeface="微软雅黑" panose="020B0503020204020204" pitchFamily="34" charset="-122"/>
              </a:rPr>
              <a:t>method chaining</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，在编程时很常用。</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a:t>
            </a:r>
            <a:endParaRPr lang="en-US" altLang="zh-CN" dirty="0"/>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down/right/</a:t>
            </a: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）到达目的地</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a:t>
            </a:r>
            <a:endParaRPr lang="en-US" altLang="zh-CN" dirty="0"/>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dirty="0">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down/right/down</a:t>
            </a:r>
            <a:endParaRPr lang="zh-CN" altLang="en-US" sz="28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dirty="0">
                <a:latin typeface="Consolas" panose="020B0609020204030204" pitchFamily="49" charset="0"/>
                <a:ea typeface="微软雅黑" panose="020B0503020204020204" pitchFamily="34" charset="-122"/>
              </a:rPr>
              <a:t>路径的起点一般叫</a:t>
            </a:r>
            <a:endParaRPr lang="en-US" altLang="zh-CN" sz="2800" b="0" i="0" u="none" strike="noStrike" dirty="0">
              <a:latin typeface="Consolas" panose="020B0609020204030204" pitchFamily="49" charset="0"/>
              <a:ea typeface="微软雅黑" panose="020B0503020204020204" pitchFamily="34" charset="-122"/>
            </a:endParaRPr>
          </a:p>
          <a:p>
            <a:r>
              <a:rPr lang="zh-CN" altLang="en-US" sz="2800" b="1" i="0" u="none" strike="noStrike" dirty="0">
                <a:latin typeface="Consolas" panose="020B0609020204030204" pitchFamily="49" charset="0"/>
                <a:ea typeface="微软雅黑" panose="020B0503020204020204" pitchFamily="34" charset="-122"/>
              </a:rPr>
              <a:t>根</a:t>
            </a:r>
            <a:r>
              <a:rPr lang="zh-CN" altLang="en-US" sz="2800" b="1" dirty="0">
                <a:latin typeface="Consolas" panose="020B0609020204030204" pitchFamily="49" charset="0"/>
                <a:ea typeface="微软雅黑" panose="020B0503020204020204" pitchFamily="34" charset="-122"/>
              </a:rPr>
              <a:t>（</a:t>
            </a:r>
            <a:r>
              <a:rPr lang="en-US" altLang="zh-CN" sz="2800" b="1" dirty="0">
                <a:latin typeface="Consolas" panose="020B0609020204030204" pitchFamily="49" charset="0"/>
                <a:ea typeface="微软雅黑" panose="020B0503020204020204" pitchFamily="34" charset="-122"/>
              </a:rPr>
              <a:t>root</a:t>
            </a:r>
            <a:r>
              <a:rPr lang="zh-CN" altLang="en-US" sz="2800" b="1" dirty="0">
                <a:latin typeface="Consolas" panose="020B0609020204030204" pitchFamily="49" charset="0"/>
                <a:ea typeface="微软雅黑" panose="020B0503020204020204" pitchFamily="34" charset="-122"/>
              </a:rPr>
              <a:t>）</a:t>
            </a:r>
            <a:r>
              <a:rPr lang="zh-CN" altLang="en-US" sz="2800" b="1" i="0" u="none" strike="noStrike" dirty="0">
                <a:latin typeface="Consolas" panose="020B0609020204030204" pitchFamily="49" charset="0"/>
                <a:ea typeface="微软雅黑" panose="020B0503020204020204" pitchFamily="34" charset="-122"/>
              </a:rPr>
              <a:t>文件夹</a:t>
            </a:r>
            <a:endParaRPr lang="zh-CN" altLang="en-US"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r>
              <a:rPr lang="zh-CN" altLang="en-US" dirty="0"/>
              <a:t>，那么小蓝将</a:t>
            </a:r>
            <a:r>
              <a:rPr lang="zh-CN" altLang="en-US" u="sng" dirty="0"/>
              <a:t>无法找到</a:t>
            </a:r>
            <a:r>
              <a:rPr lang="zh-CN" altLang="en-US" dirty="0"/>
              <a:t>小红</a:t>
            </a:r>
            <a:endParaRPr lang="en-US" altLang="zh-CN"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10.1 </a:t>
            </a:r>
            <a:r>
              <a:rPr lang="zh-CN" altLang="en-US" dirty="0"/>
              <a:t>读取文件</a:t>
            </a:r>
            <a:endParaRPr lang="en-US" altLang="zh-CN" dirty="0"/>
          </a:p>
          <a:p>
            <a:r>
              <a:rPr lang="en-US" altLang="zh-CN" dirty="0"/>
              <a:t>10.2 </a:t>
            </a:r>
            <a:r>
              <a:rPr lang="zh-CN" altLang="en-US" dirty="0"/>
              <a:t>写入文件</a:t>
            </a:r>
            <a:endParaRPr lang="en-US" altLang="zh-CN" dirty="0"/>
          </a:p>
          <a:p>
            <a:r>
              <a:rPr lang="en-US" altLang="zh-CN" dirty="0"/>
              <a:t>10.3 </a:t>
            </a:r>
            <a:r>
              <a:rPr lang="zh-CN" altLang="en-US" dirty="0"/>
              <a:t>异常</a:t>
            </a:r>
            <a:endParaRPr lang="en-US" altLang="zh-CN" dirty="0"/>
          </a:p>
          <a:p>
            <a:r>
              <a:rPr lang="en-US" altLang="zh-CN" dirty="0"/>
              <a:t>10.4 </a:t>
            </a:r>
            <a:r>
              <a:rPr lang="zh-CN" altLang="en-US" dirty="0"/>
              <a:t>存储数据 </a:t>
            </a:r>
            <a:endParaRPr lang="en-US" altLang="zh-CN" dirty="0"/>
          </a:p>
          <a:p>
            <a:r>
              <a:rPr lang="en-US" altLang="zh-CN" dirty="0"/>
              <a:t>10.5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r>
              <a:rPr lang="zh-CN" altLang="en-US" dirty="0"/>
              <a:t>，小蓝将一直能够找到小红，</a:t>
            </a:r>
            <a:r>
              <a:rPr lang="zh-CN" altLang="en-US" u="sng" dirty="0"/>
              <a:t>无论他之前身处何处</a:t>
            </a:r>
            <a:endParaRPr lang="en-US" altLang="zh-CN" u="sng"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我们时常需要按行处理文本文件，比如查找特定信息，或者修改特定的行等等，可通过字符串的 </a:t>
            </a:r>
            <a:r>
              <a:rPr lang="en-US" altLang="zh-CN" sz="2800" b="1" dirty="0" err="1">
                <a:solidFill>
                  <a:srgbClr val="258DFF"/>
                </a:solidFill>
                <a:latin typeface="Consolas" panose="020B0609020204030204" pitchFamily="49" charset="0"/>
              </a:rPr>
              <a:t>splitlines</a:t>
            </a:r>
            <a:r>
              <a:rPr lang="en-US" altLang="zh-CN" sz="2800" b="1" dirty="0">
                <a:solidFill>
                  <a:srgbClr val="3F9101"/>
                </a:solidFill>
                <a:latin typeface="Consolas" panose="020B0609020204030204" pitchFamily="49" charset="0"/>
              </a:rPr>
              <a:t>() </a:t>
            </a:r>
            <a:r>
              <a:rPr lang="zh-CN" altLang="en-US" dirty="0"/>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lines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latin typeface="Consolas" panose="020B0609020204030204" pitchFamily="49" charset="0"/>
                <a:ea typeface="微软雅黑" panose="020B0503020204020204" pitchFamily="34" charset="-122"/>
              </a:rPr>
              <a:t>由于没有修改这些行，所以输出和之前一样</a:t>
            </a:r>
            <a:r>
              <a:rPr lang="zh-CN" altLang="en-US" dirty="0"/>
              <a:t>，即文件内容</a:t>
            </a:r>
            <a:r>
              <a:rPr lang="zh-CN" altLang="en-US" dirty="0">
                <a:latin typeface="Consolas" panose="020B0609020204030204" pitchFamily="49" charset="0"/>
                <a:ea typeface="微软雅黑" panose="020B0503020204020204" pitchFamily="34" charset="-122"/>
              </a:rPr>
              <a:t>：</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然后，创建变量 </a:t>
            </a:r>
            <a:r>
              <a:rPr lang="en-US" altLang="zh-CN" sz="2800" b="1" dirty="0" err="1">
                <a:latin typeface="Consolas" panose="020B0609020204030204" pitchFamily="49" charset="0"/>
                <a:ea typeface="微软雅黑" panose="020B0503020204020204" pitchFamily="34" charset="-122"/>
              </a:rPr>
              <a:t>pi_string</a:t>
            </a:r>
            <a:r>
              <a:rPr lang="zh-CN" altLang="en-US" sz="2800" dirty="0">
                <a:latin typeface="Consolas" panose="020B0609020204030204" pitchFamily="49" charset="0"/>
                <a:ea typeface="微软雅黑" panose="020B0503020204020204" pitchFamily="34" charset="-122"/>
              </a:rPr>
              <a:t>，用于存储圆周率文本。接下来，使用循环追加各行文本</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最后，我们打印出了这个字符串和它的长度：</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现在再次打印，可以看到空白被删除了：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778519"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a:t>
            </a:r>
          </a:p>
          <a:p>
            <a:r>
              <a:rPr lang="en-US" altLang="zh-CN" sz="2000" dirty="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t>Python </a:t>
            </a:r>
            <a:r>
              <a:rPr lang="zh-CN" altLang="en-US" dirty="0"/>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33254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sz="2800" dirty="0">
                <a:latin typeface="Consolas" panose="020B0609020204030204" pitchFamily="49" charset="0"/>
                <a:ea typeface="微软雅黑" panose="020B0503020204020204" pitchFamily="34" charset="-122"/>
              </a:rPr>
              <a:t>50 </a:t>
            </a:r>
            <a:r>
              <a:rPr lang="zh-CN" altLang="en-US" sz="2800" dirty="0">
                <a:latin typeface="Consolas" panose="020B0609020204030204" pitchFamily="49" charset="0"/>
                <a:ea typeface="微软雅黑" panose="020B0503020204020204" pitchFamily="34" charset="-122"/>
              </a:rPr>
              <a:t>位，以免屏幕显示不下过多的数字影响效果，其中 </a:t>
            </a:r>
            <a:r>
              <a:rPr lang="en-US" altLang="zh-CN" sz="2800" dirty="0">
                <a:latin typeface="Consolas" panose="020B0609020204030204" pitchFamily="49" charset="0"/>
                <a:ea typeface="微软雅黑" panose="020B0503020204020204" pitchFamily="34" charset="-122"/>
              </a:rPr>
              <a:t>52 </a:t>
            </a:r>
            <a:r>
              <a:rPr lang="zh-CN" altLang="en-US" sz="2800" dirty="0">
                <a:latin typeface="Consolas" panose="020B0609020204030204" pitchFamily="49" charset="0"/>
                <a:ea typeface="微软雅黑" panose="020B0503020204020204" pitchFamily="34" charset="-122"/>
              </a:rPr>
              <a:t>包括了 </a:t>
            </a:r>
            <a:r>
              <a:rPr lang="en-US" altLang="zh-CN" sz="2800" dirty="0">
                <a:latin typeface="Consolas" panose="020B0609020204030204" pitchFamily="49" charset="0"/>
                <a:ea typeface="微软雅黑" panose="020B0503020204020204" pitchFamily="34" charset="-122"/>
              </a:rPr>
              <a:t>"3." </a:t>
            </a:r>
            <a:r>
              <a:rPr lang="zh-CN" altLang="en-US" sz="2800" dirty="0">
                <a:latin typeface="Consolas" panose="020B0609020204030204" pitchFamily="49" charset="0"/>
                <a:ea typeface="微软雅黑" panose="020B0503020204020204" pitchFamily="34" charset="-122"/>
              </a:rPr>
              <a:t>这两个字符</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4780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357996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通过验证打印后的结果，我们知道输出如预期一致：</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10.1.6 </a:t>
            </a:r>
            <a:r>
              <a:rPr lang="zh-CN" altLang="en-US" dirty="0">
                <a:effectLst>
                  <a:outerShdw blurRad="38100" dist="38100" dir="2700000" algn="tl">
                    <a:srgbClr val="000000">
                      <a:alpha val="43137"/>
                    </a:srgbClr>
                  </a:outerShdw>
                </a:effectLst>
              </a:rPr>
              <a:t>圆周率值中包含你的生日吗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你或许会好奇自己的生日是否在圆周率值中，我们同样可以利用字符串类似列表的特性，使用 </a:t>
            </a:r>
            <a:r>
              <a:rPr lang="en-US" altLang="zh-CN" sz="2800" b="1" dirty="0">
                <a:solidFill>
                  <a:srgbClr val="9E58A3"/>
                </a:solidFill>
                <a:latin typeface="Consolas" panose="020B0609020204030204" pitchFamily="49" charset="0"/>
              </a:rPr>
              <a:t>in</a:t>
            </a:r>
            <a:r>
              <a:rPr lang="en-US" altLang="zh-CN" dirty="0"/>
              <a:t> </a:t>
            </a:r>
            <a:r>
              <a:rPr lang="zh-CN" altLang="en-US" dirty="0"/>
              <a:t>关键字来检查：</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birthday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"Enter your birthday(</a:t>
            </a:r>
            <a:r>
              <a:rPr lang="en-US" altLang="zh-CN" sz="2400" b="1" dirty="0" err="1">
                <a:solidFill>
                  <a:srgbClr val="F2612A"/>
                </a:solidFill>
                <a:latin typeface="Consolas" panose="020B0609020204030204" pitchFamily="49" charset="0"/>
              </a:rPr>
              <a:t>yymmdd</a:t>
            </a:r>
            <a:r>
              <a:rPr lang="en-US" altLang="zh-CN" sz="2400" b="1" dirty="0">
                <a:solidFill>
                  <a:srgbClr val="F2612A"/>
                </a:solidFill>
                <a:latin typeface="Consolas" panose="020B0609020204030204" pitchFamily="49" charset="0"/>
              </a:rPr>
              <a:t>):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if </a:t>
            </a:r>
            <a:r>
              <a:rPr lang="en-US" altLang="zh-CN" sz="2400" b="1" dirty="0">
                <a:solidFill>
                  <a:srgbClr val="333333"/>
                </a:solidFill>
                <a:latin typeface="Consolas" panose="020B0609020204030204" pitchFamily="49" charset="0"/>
              </a:rPr>
              <a:t>birthday </a:t>
            </a:r>
            <a:r>
              <a:rPr lang="en-US" altLang="zh-CN" sz="2400" b="1" dirty="0">
                <a:solidFill>
                  <a:srgbClr val="9E58A3"/>
                </a:solidFill>
                <a:latin typeface="Consolas" panose="020B0609020204030204" pitchFamily="49" charset="0"/>
              </a:rPr>
              <a:t>in </a:t>
            </a:r>
            <a:r>
              <a:rPr lang="en-US" altLang="zh-CN" sz="2400" b="1" dirty="0" err="1">
                <a:solidFill>
                  <a:srgbClr val="333333"/>
                </a:solidFill>
                <a:latin typeface="Consolas" panose="020B0609020204030204" pitchFamily="49" charset="0"/>
              </a:rPr>
              <a:t>pi_string</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appears!"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does not appear."</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10.2.1 </a:t>
            </a:r>
            <a:r>
              <a:rPr lang="zh-CN" altLang="en-US" dirty="0">
                <a:effectLst>
                  <a:outerShdw blurRad="38100" dist="38100" dir="2700000" algn="tl">
                    <a:srgbClr val="000000">
                      <a:alpha val="43137"/>
                    </a:srgbClr>
                  </a:outerShdw>
                </a:effectLst>
              </a:rPr>
              <a:t>写入一行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write_message.py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'I love programming.'</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5151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dirty="0">
                <a:solidFill>
                  <a:schemeClr val="bg1">
                    <a:lumMod val="65000"/>
                  </a:schemeClr>
                </a:solidFill>
                <a:latin typeface="Consolas" panose="020B0609020204030204" pitchFamily="49" charset="0"/>
                <a:ea typeface="微软雅黑" panose="020B0503020204020204" pitchFamily="34" charset="-122"/>
              </a:rPr>
              <a:t>，</a:t>
            </a:r>
            <a:r>
              <a:rPr lang="zh-CN" altLang="en-US" sz="2800" dirty="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dirty="0">
                <a:solidFill>
                  <a:schemeClr val="bg1">
                    <a:lumMod val="65000"/>
                  </a:schemeClr>
                </a:solidFill>
                <a:latin typeface="Consolas" panose="020B0609020204030204" pitchFamily="49" charset="0"/>
              </a:rPr>
              <a:t>\n</a:t>
            </a:r>
            <a:r>
              <a:rPr lang="zh-CN" altLang="en-US" sz="28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用 </a:t>
            </a:r>
            <a:r>
              <a:rPr lang="en-US" altLang="zh-CN" sz="2800" b="1" dirty="0">
                <a:solidFill>
                  <a:srgbClr val="A71D5D"/>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latin typeface="Consolas" panose="020B0609020204030204" pitchFamily="49" charset="0"/>
                <a:ea typeface="微软雅黑" panose="020B0503020204020204" pitchFamily="34" charset="-122"/>
              </a:rPr>
              <a:t>接着</a:t>
            </a:r>
            <a:r>
              <a:rPr lang="zh-CN" altLang="en-US" sz="2800" dirty="0">
                <a:solidFill>
                  <a:schemeClr val="bg1">
                    <a:lumMod val="65000"/>
                  </a:schemeClr>
                </a:solidFill>
                <a:latin typeface="Consolas" panose="020B0609020204030204" pitchFamily="49" charset="0"/>
                <a:ea typeface="微软雅黑" panose="020B0503020204020204" pitchFamily="34" charset="-122"/>
              </a:rPr>
              <a:t>用 </a:t>
            </a:r>
            <a:r>
              <a:rPr lang="en-US" altLang="zh-CN" sz="2800" b="1"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programming.\n"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creating new games.\n"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also love working with data.\n"</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a:p>
            <a:r>
              <a:rPr lang="en-US" altLang="zh-CN" sz="2400" dirty="0">
                <a:solidFill>
                  <a:srgbClr val="333333"/>
                </a:solidFill>
                <a:latin typeface="Consolas" panose="020B0609020204030204" pitchFamily="49" charset="0"/>
              </a:rPr>
              <a:t>I love creating new games.</a:t>
            </a:r>
          </a:p>
          <a:p>
            <a:r>
              <a:rPr lang="en-US" altLang="zh-CN" sz="2400" dirty="0">
                <a:solidFill>
                  <a:srgbClr val="333333"/>
                </a:solidFill>
                <a:latin typeface="Consolas" panose="020B0609020204030204" pitchFamily="49" charset="0"/>
              </a:rPr>
              <a:t>I also love working with data.</a:t>
            </a:r>
          </a:p>
          <a:p>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帮助</a:t>
            </a:r>
            <a:r>
              <a:rPr lang="zh-CN" altLang="en-US" dirty="0">
                <a:solidFill>
                  <a:srgbClr val="000000"/>
                </a:solidFill>
              </a:rPr>
              <a:t>我们</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err="1">
                <a:highlight>
                  <a:srgbClr val="F0F0F0"/>
                </a:highlight>
              </a:rPr>
              <a:t>file_demo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pi_digits.txt</a:t>
            </a: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10.3.1 </a:t>
            </a:r>
            <a:r>
              <a:rPr lang="zh-CN" alt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latin typeface="+mj-lt"/>
              </a:rPr>
              <a:t>除零错误</a:t>
            </a:r>
            <a:r>
              <a:rPr lang="zh-CN" altLang="en-US" dirty="0">
                <a:latin typeface="+mj-lt"/>
              </a:rPr>
              <a:t>”</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你应该知道在数学中，</a:t>
            </a:r>
            <a:r>
              <a:rPr lang="en-US" altLang="zh-CN" dirty="0"/>
              <a:t>0 </a:t>
            </a:r>
            <a:r>
              <a:rPr lang="zh-CN" altLang="en-US" dirty="0"/>
              <a:t>不能作为被除数，</a:t>
            </a:r>
            <a:r>
              <a:rPr lang="en-US" altLang="zh-CN" dirty="0"/>
              <a:t>Python </a:t>
            </a:r>
            <a:r>
              <a:rPr lang="zh-CN" altLang="en-US" dirty="0"/>
              <a:t>中也同样不行：</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division_calculator.py</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 </a:t>
            </a:r>
            <a:r>
              <a:rPr lang="en-US" altLang="zh-CN" sz="2400" b="1" dirty="0">
                <a:solidFill>
                  <a:srgbClr val="A71D5D"/>
                </a:solidFill>
                <a:latin typeface="Consolas" panose="020B0609020204030204" pitchFamily="49" charset="0"/>
              </a:rPr>
              <a:t>/ </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类似运行结果我们之前已经见过数次了，这是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对于刚才的特定异常，我们可以通过编写 </a:t>
            </a:r>
            <a:r>
              <a:rPr lang="en-US" altLang="zh-CN" dirty="0"/>
              <a:t>try-except </a:t>
            </a:r>
            <a:r>
              <a:rPr lang="zh-CN" altLang="en-US" dirty="0"/>
              <a:t>代码块，使 </a:t>
            </a:r>
            <a:r>
              <a:rPr lang="en-US" altLang="zh-CN" dirty="0"/>
              <a:t>Python </a:t>
            </a:r>
            <a:r>
              <a:rPr lang="zh-CN" altLang="en-US" dirty="0"/>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在执行出现错误时，</a:t>
            </a:r>
            <a:r>
              <a:rPr lang="en-US" altLang="zh-CN" dirty="0">
                <a:latin typeface="Consolas" panose="020B0609020204030204" pitchFamily="49" charset="0"/>
                <a:ea typeface="微软雅黑" panose="020B0503020204020204" pitchFamily="34" charset="-122"/>
              </a:rPr>
              <a:t> Python </a:t>
            </a:r>
            <a:r>
              <a:rPr lang="zh-CN" altLang="en-US" sz="2800" dirty="0">
                <a:latin typeface="Consolas" panose="020B0609020204030204" pitchFamily="49" charset="0"/>
                <a:ea typeface="微软雅黑" panose="020B0503020204020204" pitchFamily="34" charset="-122"/>
              </a:rPr>
              <a:t>通过匹配</a:t>
            </a:r>
            <a:r>
              <a:rPr lang="zh-CN" altLang="en-US" dirty="0">
                <a:latin typeface="Consolas" panose="020B0609020204030204" pitchFamily="49" charset="0"/>
                <a:ea typeface="微软雅黑" panose="020B0503020204020204" pitchFamily="34" charset="-122"/>
              </a:rPr>
              <a:t>异常处理块</a:t>
            </a:r>
            <a:r>
              <a:rPr lang="zh-CN" altLang="en-US" sz="2800" dirty="0">
                <a:latin typeface="Consolas" panose="020B0609020204030204" pitchFamily="49" charset="0"/>
                <a:ea typeface="微软雅黑" panose="020B0503020204020204" pitchFamily="34" charset="-122"/>
              </a:rPr>
              <a:t>，用户将会看到友好的提示信息，而不是 </a:t>
            </a:r>
            <a:r>
              <a:rPr lang="en-US" altLang="zh-CN" sz="2800" dirty="0">
                <a:latin typeface="Consolas" panose="020B0609020204030204" pitchFamily="49" charset="0"/>
                <a:ea typeface="微软雅黑" panose="020B0503020204020204" pitchFamily="34" charset="-122"/>
              </a:rPr>
              <a:t>traceback</a:t>
            </a: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4C4A9BA1-1DC7-359E-5300-38C323700D54}"/>
              </a:ext>
            </a:extLst>
          </p:cNvPr>
          <p:cNvSpPr txBox="1"/>
          <p:nvPr/>
        </p:nvSpPr>
        <p:spPr>
          <a:xfrm>
            <a:off x="4972816" y="5556536"/>
            <a:ext cx="6636912" cy="89255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p:txBody>
      </p:sp>
      <p:sp>
        <p:nvSpPr>
          <p:cNvPr id="5" name="箭头: 右 4">
            <a:extLst>
              <a:ext uri="{FF2B5EF4-FFF2-40B4-BE49-F238E27FC236}">
                <a16:creationId xmlns:a16="http://schemas.microsoft.com/office/drawing/2014/main" id="{A8F68A0D-CB7B-3A92-1AAB-1D7E0C854FC2}"/>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52724CE0-735F-36C1-0E01-6FC82FD65D51}"/>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844480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如果在错误发生时，程序还有工作没有完成，妥善地处理错误就显得尤其重要，比如下面的代码：</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如果在错误发生时，程序还有工作没有完成，妥善地处理错误就显得尤其重要，比如下面的代码：</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这段代码很简单：持续接受用户的两个数值输入</a:t>
            </a:r>
            <a:endParaRPr lang="en-US" altLang="zh-CN" sz="2800" dirty="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作为被除数，那么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如果在错误发生时，程序还有工作没有完成，妥善地处理错误就显得尤其重要，比如下面的代码：</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程序的崩溃一般是由异常引起的，由于没有做任何处理，所以会给出一个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latin typeface="Consolas" panose="020B0609020204030204" pitchFamily="49" charset="0"/>
              </a:rPr>
              <a:t>I'll keep dividing the given two numbers.</a:t>
            </a:r>
          </a:p>
          <a:p>
            <a:r>
              <a:rPr lang="en-US" altLang="zh-CN" sz="2000" dirty="0">
                <a:latin typeface="Consolas" panose="020B0609020204030204" pitchFamily="49" charset="0"/>
              </a:rPr>
              <a:t>Enter 'q' to quit.</a:t>
            </a:r>
          </a:p>
          <a:p>
            <a:endParaRPr lang="en-US" altLang="zh-CN" sz="2000" dirty="0">
              <a:latin typeface="Consolas" panose="020B0609020204030204" pitchFamily="49" charset="0"/>
            </a:endParaRPr>
          </a:p>
          <a:p>
            <a:r>
              <a:rPr lang="en-US" altLang="zh-CN" sz="2000" dirty="0">
                <a:latin typeface="Consolas" panose="020B0609020204030204" pitchFamily="49" charset="0"/>
              </a:rPr>
              <a:t>First number: </a:t>
            </a:r>
            <a:r>
              <a:rPr lang="en-US" altLang="zh-CN" sz="2000" b="1" dirty="0">
                <a:latin typeface="Consolas" panose="020B0609020204030204" pitchFamily="49" charset="0"/>
              </a:rPr>
              <a:t>5</a:t>
            </a:r>
          </a:p>
          <a:p>
            <a:r>
              <a:rPr lang="en-US" altLang="zh-CN" sz="2000" dirty="0">
                <a:latin typeface="Consolas" panose="020B0609020204030204" pitchFamily="49" charset="0"/>
              </a:rPr>
              <a:t>Second number: </a:t>
            </a:r>
            <a:r>
              <a:rPr lang="en-US" altLang="zh-CN" sz="2000" b="1" dirty="0">
                <a:latin typeface="Consolas" panose="020B0609020204030204" pitchFamily="49" charset="0"/>
              </a:rPr>
              <a:t>0</a:t>
            </a:r>
          </a:p>
          <a:p>
            <a:r>
              <a:rPr lang="en-US" altLang="zh-CN" sz="2000" dirty="0">
                <a:solidFill>
                  <a:srgbClr val="7F0000"/>
                </a:solidFill>
                <a:latin typeface="Consolas" panose="020B0609020204030204" pitchFamily="49" charset="0"/>
              </a:rPr>
              <a:t>Traceback (most recent call last):</a:t>
            </a:r>
          </a:p>
          <a:p>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division_calculator.py</a:t>
            </a:r>
            <a:r>
              <a:rPr lang="en-US" altLang="zh-CN" sz="2000" dirty="0">
                <a:solidFill>
                  <a:srgbClr val="7F0000"/>
                </a:solidFill>
                <a:latin typeface="Consolas" panose="020B0609020204030204" pitchFamily="49" charset="0"/>
              </a:rPr>
              <a:t>", line 11, in &lt;module&gt;</a:t>
            </a:r>
          </a:p>
          <a:p>
            <a:r>
              <a:rPr lang="en-US" altLang="zh-CN" sz="2000" dirty="0">
                <a:solidFill>
                  <a:srgbClr val="7F0000"/>
                </a:solidFill>
                <a:latin typeface="Consolas" panose="020B0609020204030204" pitchFamily="49" charset="0"/>
              </a:rPr>
              <a:t>    answer = int(</a:t>
            </a:r>
            <a:r>
              <a:rPr lang="en-US" altLang="zh-CN" sz="2000" dirty="0" err="1">
                <a:solidFill>
                  <a:srgbClr val="7F0000"/>
                </a:solidFill>
                <a:latin typeface="Consolas" panose="020B0609020204030204" pitchFamily="49" charset="0"/>
              </a:rPr>
              <a:t>first_number</a:t>
            </a:r>
            <a:r>
              <a:rPr lang="en-US" altLang="zh-CN" sz="2000" dirty="0">
                <a:solidFill>
                  <a:srgbClr val="7F0000"/>
                </a:solidFill>
                <a:latin typeface="Consolas" panose="020B0609020204030204" pitchFamily="49" charset="0"/>
              </a:rPr>
              <a:t>) / int(</a:t>
            </a:r>
            <a:r>
              <a:rPr lang="en-US" altLang="zh-CN" sz="2000" dirty="0" err="1">
                <a:solidFill>
                  <a:srgbClr val="7F0000"/>
                </a:solidFill>
                <a:latin typeface="Consolas" panose="020B0609020204030204" pitchFamily="49" charset="0"/>
              </a:rPr>
              <a:t>second_number</a:t>
            </a:r>
            <a:r>
              <a:rPr lang="en-US" altLang="zh-CN" sz="2000" dirty="0">
                <a:solidFill>
                  <a:srgbClr val="7F0000"/>
                </a:solidFill>
                <a:latin typeface="Consolas" panose="020B0609020204030204" pitchFamily="49" charset="0"/>
              </a:rPr>
              <a:t>)</a:t>
            </a:r>
          </a:p>
          <a:p>
            <a:r>
              <a:rPr lang="en-US" altLang="zh-CN" sz="2000" dirty="0">
                <a:solidFill>
                  <a:srgbClr val="7F0000"/>
                </a:solidFill>
                <a:latin typeface="Consolas" panose="020B0609020204030204" pitchFamily="49" charset="0"/>
              </a:rPr>
              <a:t>             ~~~~~~~~~~~~~~~~~~^~~~~~~~~~~~~~~~~~~~</a:t>
            </a:r>
          </a:p>
          <a:p>
            <a:r>
              <a:rPr lang="en-US" altLang="zh-CN" sz="2000" dirty="0" err="1">
                <a:solidFill>
                  <a:srgbClr val="7F0000"/>
                </a:solidFill>
                <a:latin typeface="Consolas" panose="020B0609020204030204" pitchFamily="49" charset="0"/>
              </a:rPr>
              <a:t>ZeroDivisionError</a:t>
            </a:r>
            <a:r>
              <a:rPr lang="en-US" altLang="zh-CN" sz="2000" dirty="0">
                <a:solidFill>
                  <a:srgbClr val="7F0000"/>
                </a:solidFill>
                <a:latin typeface="Consolas" panose="020B0609020204030204" pitchFamily="49" charset="0"/>
              </a:rPr>
              <a:t>: division by zero</a:t>
            </a:r>
            <a:endParaRPr lang="en-US" altLang="zh-CN" sz="2000" dirty="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10.3.4 </a:t>
            </a:r>
            <a:r>
              <a:rPr lang="zh-CN" altLang="en-US" dirty="0"/>
              <a:t>异常的 </a:t>
            </a:r>
            <a:r>
              <a:rPr lang="en-US" altLang="zh-CN" dirty="0"/>
              <a:t>else </a:t>
            </a:r>
            <a:r>
              <a:rPr lang="zh-CN" altLang="en-US" dirty="0"/>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下面的代码额外包含一个 </a:t>
            </a:r>
            <a:r>
              <a:rPr lang="en-US" altLang="zh-CN" b="1" dirty="0">
                <a:solidFill>
                  <a:srgbClr val="9E58A3"/>
                </a:solidFill>
              </a:rPr>
              <a:t>else</a:t>
            </a:r>
            <a:r>
              <a:rPr lang="en-US" altLang="zh-CN" dirty="0"/>
              <a:t> </a:t>
            </a:r>
            <a:r>
              <a:rPr lang="zh-CN" altLang="en-US" dirty="0"/>
              <a:t>代码块，其中的代码只有在 </a:t>
            </a:r>
            <a:r>
              <a:rPr lang="en-US" altLang="zh-CN" b="1" dirty="0">
                <a:solidFill>
                  <a:srgbClr val="9E58A3"/>
                </a:solidFill>
              </a:rPr>
              <a:t>try</a:t>
            </a:r>
            <a:r>
              <a:rPr lang="en-US" altLang="zh-CN" dirty="0"/>
              <a:t> </a:t>
            </a:r>
            <a:r>
              <a:rPr lang="zh-CN" altLang="en-US" dirty="0"/>
              <a:t>代码块中的语句被成功执行（没有异常）后才会执行：</a:t>
            </a:r>
            <a:r>
              <a:rPr lang="en-US" altLang="zh-CN" dirty="0"/>
              <a:t>  </a:t>
            </a:r>
            <a:endParaRPr lang="zh-CN" altLang="en-US"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2947432" y="56461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2017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打开我们的主程序文件，写入下面的代码，它将读取文本文件的内容到变量中（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4667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这里我们可以分析一下给出的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46736" y="6116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17633"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6746" y="2837433"/>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10.3.8 </a:t>
            </a:r>
            <a:r>
              <a:rPr lang="zh-CN" altLang="en-US" dirty="0">
                <a:effectLst>
                  <a:outerShdw blurRad="38100" dist="38100" dir="2700000" algn="tl">
                    <a:srgbClr val="000000">
                      <a:alpha val="43137"/>
                    </a:srgbClr>
                  </a:outerShdw>
                </a:effectLst>
              </a:rPr>
              <a:t>静默失败</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9E58A3"/>
                </a:solidFill>
                <a:latin typeface="Consolas" panose="020B0609020204030204" pitchFamily="49" charset="0"/>
              </a:rPr>
              <a:t>pass</a:t>
            </a:r>
          </a:p>
          <a:p>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"Done."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10.3.9 </a:t>
            </a:r>
            <a:r>
              <a:rPr lang="zh-CN" altLang="en-US" dirty="0">
                <a:effectLst>
                  <a:outerShdw blurRad="38100" dist="38100" dir="2700000" algn="tl">
                    <a:srgbClr val="000000">
                      <a:alpha val="43137"/>
                    </a:srgbClr>
                  </a:outerShdw>
                </a:effectLst>
              </a:rPr>
              <a:t>决定报告哪些错误</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如果用户只想看到结果，并不知道要分析哪些文件，可能就无须在有些文件不存在时告知他们。向用户显示他们不想看到的信息可能会降低程序的可用性。</a:t>
            </a:r>
            <a:r>
              <a:rPr lang="en-US" altLang="zh-CN" dirty="0"/>
              <a:t>Python </a:t>
            </a:r>
            <a:r>
              <a:rPr lang="zh-CN" altLang="en-US" dirty="0"/>
              <a:t>的错误处理结构让你能够细致地控制与用户共享错误信息的程度，要共享多少信息由你决定。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 </a:t>
            </a:r>
            <a:r>
              <a:rPr lang="zh-CN" altLang="en-US" dirty="0">
                <a:effectLst>
                  <a:outerShdw blurRad="38100" dist="38100" dir="2700000" algn="tl">
                    <a:srgbClr val="000000">
                      <a:alpha val="43137"/>
                    </a:srgbClr>
                  </a:outerShdw>
                </a:effectLst>
              </a:rPr>
              <a:t>存储数据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dirty="0" err="1"/>
              <a:t>json</a:t>
            </a:r>
            <a:r>
              <a:rPr lang="en-US" altLang="zh-CN" dirty="0"/>
              <a:t> </a:t>
            </a:r>
            <a:r>
              <a:rPr lang="zh-CN" altLang="en-US" dirty="0"/>
              <a:t>来存储数据。</a:t>
            </a:r>
          </a:p>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格式的字符串，并在程序再次运行时从文件中加载数据。你还可以使用 </a:t>
            </a:r>
            <a:r>
              <a:rPr lang="en-US" altLang="zh-CN" dirty="0" err="1"/>
              <a:t>json</a:t>
            </a:r>
            <a:r>
              <a:rPr lang="en-US" altLang="zh-CN" dirty="0"/>
              <a:t> </a:t>
            </a:r>
            <a:r>
              <a:rPr lang="zh-CN" altLang="en-US" dirty="0"/>
              <a:t>在 </a:t>
            </a:r>
            <a:r>
              <a:rPr lang="en-US" altLang="zh-CN" dirty="0"/>
              <a:t>Python </a:t>
            </a:r>
            <a:r>
              <a:rPr lang="zh-CN" altLang="en-US" dirty="0"/>
              <a:t>程序之间共享数据。更重要的是，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格式存储的数据与使用其他编程语言的人共享。这是一种轻量级数据格式，不仅很有用，也易于学习。</a:t>
            </a:r>
            <a:endParaRPr lang="en-US" altLang="zh-CN" dirty="0"/>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模块，它能帮助我们在各种操作系统中处理文件和目录。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提供一组特定功能的模块也被称为库（</a:t>
            </a:r>
            <a:r>
              <a:rPr lang="en-US" altLang="zh-CN" dirty="0">
                <a:highlight>
                  <a:srgbClr val="FFFAD4"/>
                </a:highlight>
                <a:latin typeface="Consolas" panose="020B0609020204030204" pitchFamily="49" charset="0"/>
                <a:ea typeface="微软雅黑" panose="020B0503020204020204" pitchFamily="34" charset="-122"/>
              </a:rPr>
              <a:t>lib</a:t>
            </a:r>
            <a:r>
              <a:rPr lang="en-US" altLang="zh-CN" dirty="0">
                <a:latin typeface="Consolas" panose="020B0609020204030204" pitchFamily="49" charset="0"/>
                <a:ea typeface="微软雅黑" panose="020B0503020204020204" pitchFamily="34" charset="-122"/>
              </a:rPr>
              <a:t>rary</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0" indent="0">
              <a:buNone/>
            </a:pP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dirty="0" err="1">
                <a:solidFill>
                  <a:srgbClr val="333333"/>
                </a:solidFill>
                <a:highlight>
                  <a:srgbClr val="FFFAD4"/>
                </a:highlight>
                <a:latin typeface="Consolas" panose="020B0609020204030204" pitchFamily="49" charset="0"/>
              </a:rPr>
              <a:t>numbers.json</a:t>
            </a:r>
            <a:endParaRPr lang="en-US" altLang="zh-CN" sz="2000" dirty="0">
              <a:solidFill>
                <a:srgbClr val="333333"/>
              </a:solidFill>
              <a:highlight>
                <a:srgbClr val="FFFAD4"/>
              </a:highlight>
              <a:latin typeface="Consolas" panose="020B0609020204030204" pitchFamily="49" charset="0"/>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使用 </a:t>
            </a:r>
            <a:r>
              <a:rPr lang="en-US" altLang="zh-CN" sz="2400" dirty="0" err="1"/>
              <a:t>json</a:t>
            </a:r>
            <a:r>
              <a:rPr lang="en-US" altLang="zh-CN" sz="2400" dirty="0"/>
              <a:t> </a:t>
            </a:r>
            <a:r>
              <a:rPr lang="zh-CN" altLang="en-US" sz="2400" dirty="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"What is your name?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f"We'll</a:t>
            </a:r>
            <a:r>
              <a:rPr lang="en-US" altLang="zh-CN" sz="2400" b="1" dirty="0">
                <a:solidFill>
                  <a:srgbClr val="F2612A"/>
                </a:solidFill>
                <a:latin typeface="Consolas" panose="020B0609020204030204" pitchFamily="49" charset="0"/>
              </a:rPr>
              <a:t> remember you when you come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首先，提示用户输入名字。接下来，将收集到的数据写入文件</a:t>
            </a:r>
            <a:r>
              <a:rPr lang="en-US" altLang="zh-CN" dirty="0" err="1"/>
              <a:t>username.json</a:t>
            </a:r>
            <a:r>
              <a:rPr lang="zh-CN" altLang="en-US" dirty="0"/>
              <a:t>。然后，打印一条消息，指出存储了用户输入的信息：</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What is your name? </a:t>
            </a:r>
            <a:r>
              <a:rPr lang="en-US" altLang="zh-CN" sz="2000" b="1" dirty="0">
                <a:solidFill>
                  <a:srgbClr val="333333"/>
                </a:solidFill>
                <a:latin typeface="Consolas" panose="020B0609020204030204" pitchFamily="49" charset="0"/>
              </a:rPr>
              <a:t>Eric</a:t>
            </a:r>
          </a:p>
          <a:p>
            <a:pPr lvl="0"/>
            <a:r>
              <a:rPr lang="en-US" altLang="zh-CN" sz="2000" dirty="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现在再编写一个程序，向名字已被存储的用户发出问候：</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greet_user.py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f"Welcome</a:t>
            </a:r>
            <a:r>
              <a:rPr lang="en-US" altLang="zh-CN" sz="2400" b="1" dirty="0">
                <a:solidFill>
                  <a:srgbClr val="F2612A"/>
                </a:solidFill>
                <a:latin typeface="Consolas" panose="020B0609020204030204" pitchFamily="49" charset="0"/>
              </a:rPr>
              <a:t>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这样的过程称为</a:t>
            </a:r>
            <a:r>
              <a:rPr lang="zh-CN" altLang="en-US" b="1" dirty="0"/>
              <a:t>重构（</a:t>
            </a:r>
            <a:r>
              <a:rPr lang="en-US" altLang="zh-CN" b="1" dirty="0"/>
              <a:t>refactor</a:t>
            </a:r>
            <a:r>
              <a:rPr lang="zh-CN" altLang="en-US" b="1" dirty="0"/>
              <a:t>）</a:t>
            </a:r>
            <a:r>
              <a:rPr lang="zh-CN" altLang="en-US" dirty="0"/>
              <a:t>。重构让代码更清晰、更易于理解、更容易扩展。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要重构 </a:t>
            </a:r>
            <a:r>
              <a:rPr lang="en-US" altLang="zh-CN" dirty="0"/>
              <a:t>remember_me.py</a:t>
            </a:r>
            <a:r>
              <a:rPr lang="zh-CN" altLang="en-US" dirty="0"/>
              <a:t>，可将其大部分逻辑放到一个或多个函数中。</a:t>
            </a:r>
            <a:r>
              <a:rPr lang="en-US" altLang="zh-CN" dirty="0"/>
              <a:t>remember_me.py </a:t>
            </a:r>
            <a:r>
              <a:rPr lang="zh-CN" altLang="en-US" dirty="0"/>
              <a:t>的重点是问候用户，因此将其所有代码都放到一个名为 </a:t>
            </a:r>
            <a:r>
              <a:rPr lang="en-US" altLang="zh-CN" dirty="0" err="1"/>
              <a:t>greet_user</a:t>
            </a:r>
            <a:r>
              <a:rPr lang="en-US" altLang="zh-CN" dirty="0"/>
              <a:t>()</a:t>
            </a:r>
            <a:r>
              <a:rPr lang="zh-CN" altLang="en-US" dirty="0"/>
              <a:t>的函数中：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10.5 </a:t>
            </a:r>
            <a:r>
              <a:rPr lang="zh-CN" altLang="en-US" dirty="0"/>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了解如何捕获多个异常，为异常设置别名</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指的是文件或文件夹在系统中的准确位置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有了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对象后，可以使用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方法来读取指定路径对应文件的全部内容，我们将内容赋值给了 </a:t>
            </a:r>
            <a:r>
              <a:rPr lang="en-US" altLang="zh-CN" dirty="0">
                <a:latin typeface="Consolas" panose="020B0609020204030204" pitchFamily="49" charset="0"/>
                <a:ea typeface="微软雅黑" panose="020B0503020204020204" pitchFamily="34" charset="-122"/>
              </a:rPr>
              <a:t>contents </a:t>
            </a:r>
            <a:r>
              <a:rPr lang="zh-CN" altLang="en-US" dirty="0">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11397</TotalTime>
  <Words>8403</Words>
  <Application>Microsoft Office PowerPoint</Application>
  <PresentationFormat>宽屏</PresentationFormat>
  <Paragraphs>679</Paragraphs>
  <Slides>79</Slides>
  <Notes>76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79</vt:i4>
      </vt:variant>
    </vt:vector>
  </HeadingPairs>
  <TitlesOfParts>
    <vt:vector size="92"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10.3.1 “除零错误”异常</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10.3.4 异常的 else 代码块</vt:lpstr>
      <vt:lpstr>10.3.4 异常的 else 代码块</vt:lpstr>
      <vt:lpstr>10.3.4 异常的 else 代码块</vt:lpstr>
      <vt:lpstr>10.3.4 异常的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2023-06-02T13:47:54Z</dcterms:modified>
</cp:coreProperties>
</file>