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471" r:id="rId51"/>
    <p:sldId id="472" r:id="rId52"/>
    <p:sldId id="349" r:id="rId53"/>
    <p:sldId id="469" r:id="rId54"/>
    <p:sldId id="470" r:id="rId55"/>
    <p:sldId id="461" r:id="rId56"/>
    <p:sldId id="424" r:id="rId57"/>
    <p:sldId id="463" r:id="rId58"/>
    <p:sldId id="464" r:id="rId59"/>
    <p:sldId id="425" r:id="rId60"/>
    <p:sldId id="426" r:id="rId61"/>
    <p:sldId id="466" r:id="rId62"/>
    <p:sldId id="467" r:id="rId63"/>
    <p:sldId id="468" r:id="rId64"/>
    <p:sldId id="429" r:id="rId65"/>
    <p:sldId id="428" r:id="rId66"/>
    <p:sldId id="430" r:id="rId67"/>
    <p:sldId id="431" r:id="rId68"/>
    <p:sldId id="432" r:id="rId69"/>
    <p:sldId id="434" r:id="rId70"/>
    <p:sldId id="358" r:id="rId71"/>
    <p:sldId id="435" r:id="rId72"/>
    <p:sldId id="361" r:id="rId73"/>
    <p:sldId id="436" r:id="rId74"/>
    <p:sldId id="438" r:id="rId75"/>
    <p:sldId id="437" r:id="rId76"/>
    <p:sldId id="440" r:id="rId77"/>
    <p:sldId id="441" r:id="rId78"/>
    <p:sldId id="362" r:id="rId79"/>
    <p:sldId id="442" r:id="rId80"/>
    <p:sldId id="282" r:id="rId81"/>
    <p:sldId id="280"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70" d="100"/>
          <a:sy n="70" d="100"/>
        </p:scale>
        <p:origin x="45" y="291"/>
      </p:cViewPr>
      <p:guideLst/>
    </p:cSldViewPr>
  </p:slideViewPr>
  <p:notesTextViewPr>
    <p:cViewPr>
      <p:scale>
        <a:sx n="125" d="100"/>
        <a:sy n="125" d="100"/>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custSel addSld modSld">
      <pc:chgData name="Scruel Tao" userId="5ea5c98d59b44d4b" providerId="LiveId" clId="{53225E1B-6BB1-44E9-841B-9EDB316A8799}" dt="2023-08-13T07:04:34.772" v="541" actId="20577"/>
      <pc:docMkLst>
        <pc:docMk/>
      </pc:docMkLst>
      <pc:sldChg chg="modSp mod">
        <pc:chgData name="Scruel Tao" userId="5ea5c98d59b44d4b" providerId="LiveId" clId="{53225E1B-6BB1-44E9-841B-9EDB316A8799}" dt="2023-08-13T07:04:34.772" v="541" actId="20577"/>
        <pc:sldMkLst>
          <pc:docMk/>
          <pc:sldMk cId="1007887181" sldId="362"/>
        </pc:sldMkLst>
        <pc:spChg chg="mod">
          <ac:chgData name="Scruel Tao" userId="5ea5c98d59b44d4b" providerId="LiveId" clId="{53225E1B-6BB1-44E9-841B-9EDB316A8799}" dt="2023-08-13T07:04:34.772" v="541" actId="20577"/>
          <ac:spMkLst>
            <pc:docMk/>
            <pc:sldMk cId="1007887181" sldId="362"/>
            <ac:spMk id="3" creationId="{0E2FC508-1AFD-A957-52F2-FA1DEF2A9D27}"/>
          </ac:spMkLst>
        </pc:spChg>
      </pc:sldChg>
      <pc:sldChg chg="modSp mod">
        <pc:chgData name="Scruel Tao" userId="5ea5c98d59b44d4b" providerId="LiveId" clId="{53225E1B-6BB1-44E9-841B-9EDB316A8799}" dt="2023-08-13T07:04:18.618" v="535" actId="14100"/>
        <pc:sldMkLst>
          <pc:docMk/>
          <pc:sldMk cId="1873822359" sldId="454"/>
        </pc:sldMkLst>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addSp delSp modSp add mod modClrScheme chgLayout modNotesTx">
        <pc:chgData name="Scruel Tao" userId="5ea5c98d59b44d4b" providerId="LiveId" clId="{53225E1B-6BB1-44E9-841B-9EDB316A8799}" dt="2023-08-12T16:04:20.158" v="531" actId="20577"/>
        <pc:sldMkLst>
          <pc:docMk/>
          <pc:sldMk cId="718749562" sldId="471"/>
        </pc:sldMkLst>
        <pc:spChg chg="mod ord">
          <ac:chgData name="Scruel Tao" userId="5ea5c98d59b44d4b" providerId="LiveId" clId="{53225E1B-6BB1-44E9-841B-9EDB316A8799}" dt="2023-08-12T15:57:27.969" v="492" actId="700"/>
          <ac:spMkLst>
            <pc:docMk/>
            <pc:sldMk cId="718749562" sldId="471"/>
            <ac:spMk id="2" creationId="{BAD162F0-2175-84E9-2387-55F669162449}"/>
          </ac:spMkLst>
        </pc:spChg>
        <pc:spChg chg="mod ord">
          <ac:chgData name="Scruel Tao" userId="5ea5c98d59b44d4b" providerId="LiveId" clId="{53225E1B-6BB1-44E9-841B-9EDB316A8799}" dt="2023-08-12T16:04:20.158" v="531" actId="20577"/>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08-12T15:59:21.145" v="504" actId="22"/>
          <ac:picMkLst>
            <pc:docMk/>
            <pc:sldMk cId="718749562" sldId="471"/>
            <ac:picMk id="19" creationId="{DA2780DC-EDAA-062F-CCF7-56B26BD4FE43}"/>
          </ac:picMkLst>
        </pc:picChg>
        <pc:picChg chg="add mod">
          <ac:chgData name="Scruel Tao" userId="5ea5c98d59b44d4b" providerId="LiveId" clId="{53225E1B-6BB1-44E9-841B-9EDB316A8799}" dt="2023-08-12T16:00:35.144" v="511" actId="103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08-12T16:04:25.312" v="534" actId="20577"/>
        <pc:sldMkLst>
          <pc:docMk/>
          <pc:sldMk cId="2345217129" sldId="472"/>
        </pc:sldMkLst>
        <pc:spChg chg="mod ord">
          <ac:chgData name="Scruel Tao" userId="5ea5c98d59b44d4b" providerId="LiveId" clId="{53225E1B-6BB1-44E9-841B-9EDB316A8799}" dt="2023-08-12T15:57:17.671" v="491" actId="700"/>
          <ac:spMkLst>
            <pc:docMk/>
            <pc:sldMk cId="2345217129" sldId="472"/>
            <ac:spMk id="2" creationId="{BAD162F0-2175-84E9-2387-55F669162449}"/>
          </ac:spMkLst>
        </pc:spChg>
        <pc:spChg chg="mod ord">
          <ac:chgData name="Scruel Tao" userId="5ea5c98d59b44d4b" providerId="LiveId" clId="{53225E1B-6BB1-44E9-841B-9EDB316A8799}" dt="2023-08-12T16:04:25.312" v="534" actId="20577"/>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08-12T15:59:28.997" v="506" actId="22"/>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2023/8/13</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KTJW--GB1-0"/>
              </a:rPr>
              <a:t>读取文本文件和读取用户输入时类似，</a:t>
            </a:r>
            <a:r>
              <a:rPr lang="en-US" altLang="zh-CN" sz="1200" b="0" i="0" u="none" strike="noStrike" baseline="0" dirty="0">
                <a:latin typeface="TimesNewRoman"/>
              </a:rPr>
              <a:t>Python </a:t>
            </a:r>
            <a:r>
              <a:rPr lang="zh-CN" altLang="en-US" sz="1200" b="0" i="0" u="none" strike="noStrike" baseline="0" dirty="0">
                <a:latin typeface="TimesNewRoman"/>
              </a:rPr>
              <a:t>会</a:t>
            </a:r>
            <a:r>
              <a:rPr lang="zh-CN" altLang="en-US" sz="1200" b="0" i="0" u="none" strike="noStrike" baseline="0" dirty="0">
                <a:latin typeface="FZKTJW--GB1-0"/>
              </a:rPr>
              <a:t>将其中的所有文本都解释为字符串。</a:t>
            </a:r>
            <a:endParaRPr lang="en-US" altLang="zh-CN" sz="1200" b="0" i="0" u="none" strike="noStrike" baseline="0" dirty="0">
              <a:latin typeface="FZKTJW--GB1-0"/>
            </a:endParaRPr>
          </a:p>
          <a:p>
            <a:pPr algn="l"/>
            <a:r>
              <a:rPr lang="zh-CN" altLang="en-US" sz="1200" b="0" i="0" u="none" strike="noStrike" baseline="0" dirty="0">
                <a:latin typeface="FZKTJW--GB1-0"/>
              </a:rPr>
              <a:t>如果要将读取的数作为数值使用，就必须使用 </a:t>
            </a:r>
            <a:r>
              <a:rPr lang="en-US" altLang="zh-CN" sz="1200" b="0" i="0" u="none" strike="noStrike" baseline="0" dirty="0">
                <a:latin typeface="TheSansMonoCondensed-"/>
              </a:rPr>
              <a:t>int() </a:t>
            </a:r>
            <a:r>
              <a:rPr lang="zh-CN" altLang="en-US" sz="1200" b="0" i="0" u="none" strike="noStrike" baseline="0" dirty="0">
                <a:latin typeface="FZKTJW--GB1-0"/>
              </a:rPr>
              <a:t>函数将其转换为整数，或者使用 </a:t>
            </a:r>
            <a:r>
              <a:rPr lang="en-US" altLang="zh-CN" sz="1200" b="0" i="0" u="none" strike="noStrike" baseline="0" dirty="0">
                <a:latin typeface="TheSansMonoCondensed-"/>
              </a:rPr>
              <a:t>float() </a:t>
            </a:r>
            <a:r>
              <a:rPr lang="zh-CN" altLang="en-US" sz="1200" b="0" i="0" u="none" strike="noStrike" baseline="0" dirty="0">
                <a:latin typeface="FZKTJW--GB1-0"/>
              </a:rPr>
              <a:t>函数将其转换为浮点数。</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读取文件的内容后，就能以任意 </a:t>
            </a:r>
            <a:r>
              <a:rPr lang="en-US" altLang="zh-CN" sz="1800" b="0" i="0" u="none" strike="noStrike" baseline="0" dirty="0">
                <a:latin typeface="FZSSJW--GB1-0"/>
              </a:rPr>
              <a:t>Python </a:t>
            </a:r>
            <a:r>
              <a:rPr lang="zh-CN" altLang="en-US" sz="1800" b="0" i="0" u="none" strike="noStrike" baseline="0" dirty="0">
                <a:latin typeface="FZSSJW--GB1-0"/>
              </a:rPr>
              <a:t>支持的方式，对文本进行分析了。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dirty="0">
                <a:latin typeface="TimesNewRoman"/>
              </a:rPr>
              <a:t>Python </a:t>
            </a:r>
            <a:r>
              <a:rPr lang="zh-CN" altLang="en-US" sz="1200" b="0" i="0" u="none" strike="noStrike" baseline="0" dirty="0">
                <a:latin typeface="FZKTJW--GB1-0"/>
              </a:rPr>
              <a:t>只能将字符串写入文本文件。如果要将数值数据存储到文本文件中，必须先使用函数 </a:t>
            </a:r>
            <a:r>
              <a:rPr lang="en-US" altLang="zh-CN" sz="1200" b="0" i="0" u="none" strike="noStrike" baseline="0" dirty="0">
                <a:latin typeface="TheSansMonoCondensed-"/>
              </a:rPr>
              <a:t>str() </a:t>
            </a:r>
            <a:r>
              <a:rPr lang="zh-CN" altLang="en-US" sz="1200" b="0" i="0" u="none" strike="noStrike" baseline="0" dirty="0">
                <a:latin typeface="FZKTJW--GB1-0"/>
              </a:rPr>
              <a:t>将其转换为字符串格式。</a:t>
            </a:r>
            <a:endParaRPr lang="en-US" altLang="zh-CN" sz="1200" b="0" i="0" u="none" strike="noStrike" baseline="0" dirty="0">
              <a:latin typeface="FZKTJW--GB1-0"/>
            </a:endParaRPr>
          </a:p>
          <a:p>
            <a:pPr algn="l"/>
            <a:r>
              <a:rPr lang="zh-CN" altLang="en-US" dirty="0"/>
              <a:t>注：路径中的目录部分如果不存在，是不会自动创建的，并且会给出错误。</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 </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traceback</a:t>
            </a:r>
            <a:r>
              <a:rPr lang="zh-CN" altLang="en-US" dirty="0"/>
              <a:t>：回溯，（堆栈的）跟踪信息，包含执行到的异常代码、代码路径、调用过程和异常描述等信息</a:t>
            </a:r>
            <a:endParaRPr lang="en-US" altLang="zh-CN" dirty="0"/>
          </a:p>
          <a:p>
            <a:pPr algn="l"/>
            <a:r>
              <a:rPr lang="zh-CN" altLang="en-US" dirty="0"/>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当然了，如果轮胎已经无法修补了，那就只好更换了：我们可以根据 </a:t>
            </a:r>
            <a:r>
              <a:rPr lang="en-US" altLang="zh-CN" dirty="0"/>
              <a:t>try </a:t>
            </a:r>
            <a:r>
              <a:rPr lang="zh-CN" altLang="en-US" dirty="0"/>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SSJW--GB1-0"/>
              </a:rPr>
              <a:t>如果 </a:t>
            </a:r>
            <a:r>
              <a:rPr lang="en-US" altLang="zh-CN" sz="1200" b="0" i="0" u="none" strike="noStrike" baseline="0" dirty="0">
                <a:latin typeface="TheSansMonoCondensed-"/>
              </a:rPr>
              <a:t>try-except </a:t>
            </a:r>
            <a:r>
              <a:rPr lang="zh-CN" altLang="en-US" sz="1200" b="0" i="0" u="none" strike="noStrike" baseline="0" dirty="0">
                <a:latin typeface="FZSSJW--GB1-0"/>
              </a:rPr>
              <a:t>代码块后面还有其他代码，程序将继续运行，因为 </a:t>
            </a:r>
            <a:r>
              <a:rPr lang="en-US" altLang="zh-CN" sz="1200" b="0" i="0" u="none" strike="noStrike" baseline="0" dirty="0">
                <a:latin typeface="TimesNewRoman"/>
              </a:rPr>
              <a:t>Python </a:t>
            </a:r>
            <a:r>
              <a:rPr lang="zh-CN" altLang="en-US" sz="12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 </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 </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r>
              <a:rPr lang="zh-CN" altLang="en-US" sz="1800" b="0" dirty="0">
                <a:solidFill>
                  <a:srgbClr val="F2612A"/>
                </a:solidFill>
                <a:latin typeface="Consolas" panose="020B0609020204030204" pitchFamily="49" charset="0"/>
              </a:rPr>
              <a:t>（这个知识点放的略有突兀，保留是考虑配套讲义应尽量与原书一致，实际讲解的时可考虑拓展、移后或删除）</a:t>
            </a:r>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a:t>
            </a:r>
            <a:r>
              <a:rPr lang="zh-CN" altLang="en-US" sz="1800" b="0" i="0" u="none" strike="noStrike" baseline="0">
                <a:latin typeface="FZSSJW--GB1-0"/>
              </a:rPr>
              <a:t>有所不同），读取时会更容易发生错误。</a:t>
            </a:r>
            <a:endParaRPr lang="en-US" altLang="zh-CN" sz="1800" b="0" i="0" u="none" strike="noStrike" baseline="0" dirty="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r>
              <a:rPr lang="zh-CN" altLang="en-US" sz="1800" b="0" i="0" u="none" strike="noStrike" baseline="0" dirty="0">
                <a:latin typeface="FZSSJW--GB1-0"/>
              </a:rPr>
              <a:t>。</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r>
              <a:rPr lang="zh-CN" altLang="en-US" dirty="0"/>
              <a:t>，即文件内容</a:t>
            </a:r>
            <a:r>
              <a:rPr lang="zh-CN" altLang="en-US" dirty="0">
                <a:latin typeface="Consolas" panose="020B0609020204030204" pitchFamily="49" charset="0"/>
                <a:ea typeface="微软雅黑" panose="020B0503020204020204" pitchFamily="34" charset="-122"/>
              </a:rPr>
              <a:t>：</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然后，创建变量 </a:t>
            </a:r>
            <a:r>
              <a:rPr lang="en-US" altLang="zh-CN" sz="2800" b="1" dirty="0" err="1">
                <a:latin typeface="Consolas" panose="020B0609020204030204" pitchFamily="49" charset="0"/>
                <a:ea typeface="微软雅黑" panose="020B0503020204020204" pitchFamily="34" charset="-122"/>
              </a:rPr>
              <a:t>pi_string</a:t>
            </a:r>
            <a:r>
              <a:rPr lang="zh-CN" altLang="en-US" sz="2800" dirty="0">
                <a:latin typeface="Consolas" panose="020B0609020204030204" pitchFamily="49" charset="0"/>
                <a:ea typeface="微软雅黑" panose="020B0503020204020204" pitchFamily="34" charset="-122"/>
              </a:rPr>
              <a:t>，用于存储圆周率文本。接下来，使用循环追加各行文本</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最后，我们打印出了这个字符串和它的长度：</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现在再次打印，可以看到空白被删除了：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t>Python </a:t>
            </a:r>
            <a:r>
              <a:rPr lang="zh-CN" altLang="en-US" dirty="0"/>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dirty="0">
                <a:latin typeface="Consolas" panose="020B0609020204030204" pitchFamily="49" charset="0"/>
                <a:ea typeface="微软雅黑" panose="020B0503020204020204" pitchFamily="34" charset="-122"/>
              </a:rPr>
              <a:t>50 </a:t>
            </a:r>
            <a:r>
              <a:rPr lang="zh-CN" altLang="en-US" sz="2800" dirty="0">
                <a:latin typeface="Consolas" panose="020B0609020204030204" pitchFamily="49" charset="0"/>
                <a:ea typeface="微软雅黑" panose="020B0503020204020204" pitchFamily="34" charset="-122"/>
              </a:rPr>
              <a:t>位，以免屏幕显示不下过多的数字影响效果，其中 </a:t>
            </a:r>
            <a:r>
              <a:rPr lang="en-US" altLang="zh-CN" sz="2800" dirty="0">
                <a:latin typeface="Consolas" panose="020B0609020204030204" pitchFamily="49" charset="0"/>
                <a:ea typeface="微软雅黑" panose="020B0503020204020204" pitchFamily="34" charset="-122"/>
              </a:rPr>
              <a:t>52 </a:t>
            </a:r>
            <a:r>
              <a:rPr lang="zh-CN" altLang="en-US" sz="2800" dirty="0">
                <a:latin typeface="Consolas" panose="020B0609020204030204" pitchFamily="49" charset="0"/>
                <a:ea typeface="微软雅黑" panose="020B0503020204020204" pitchFamily="34" charset="-122"/>
              </a:rPr>
              <a:t>包括了 </a:t>
            </a:r>
            <a:r>
              <a:rPr lang="en-US" altLang="zh-CN" sz="2800" dirty="0">
                <a:latin typeface="Consolas" panose="020B0609020204030204" pitchFamily="49" charset="0"/>
                <a:ea typeface="微软雅黑" panose="020B0503020204020204" pitchFamily="34" charset="-122"/>
              </a:rPr>
              <a:t>"3." </a:t>
            </a:r>
            <a:r>
              <a:rPr lang="zh-CN" altLang="en-US" sz="2800" dirty="0">
                <a:latin typeface="Consolas" panose="020B0609020204030204" pitchFamily="49" charset="0"/>
                <a:ea typeface="微软雅黑" panose="020B0503020204020204" pitchFamily="34" charset="-122"/>
              </a:rPr>
              <a:t>这两个字符</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通过验证打印后的结果，我们知道输出如预期一致：</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dirty="0">
                <a:solidFill>
                  <a:schemeClr val="bg1">
                    <a:lumMod val="65000"/>
                  </a:schemeClr>
                </a:solidFill>
                <a:latin typeface="Consolas" panose="020B0609020204030204" pitchFamily="49" charset="0"/>
                <a:ea typeface="微软雅黑" panose="020B0503020204020204" pitchFamily="34" charset="-122"/>
              </a:rPr>
              <a:t>，</a:t>
            </a:r>
            <a:r>
              <a:rPr lang="zh-CN" altLang="en-US" sz="2800" dirty="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dirty="0">
                <a:solidFill>
                  <a:schemeClr val="bg1">
                    <a:lumMod val="65000"/>
                  </a:schemeClr>
                </a:solidFill>
                <a:latin typeface="Consolas" panose="020B0609020204030204" pitchFamily="49" charset="0"/>
              </a:rPr>
              <a:t>\n</a:t>
            </a:r>
            <a:r>
              <a:rPr lang="zh-CN" altLang="en-US" sz="28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用 </a:t>
            </a:r>
            <a:r>
              <a:rPr lang="en-US" altLang="zh-CN" sz="2800" b="1" dirty="0">
                <a:solidFill>
                  <a:srgbClr val="A71D5D"/>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latin typeface="Consolas" panose="020B0609020204030204" pitchFamily="49" charset="0"/>
                <a:ea typeface="微软雅黑" panose="020B0503020204020204" pitchFamily="34" charset="-122"/>
              </a:rPr>
              <a:t>接着</a:t>
            </a:r>
            <a:r>
              <a:rPr lang="zh-CN" altLang="en-US" sz="2800" dirty="0">
                <a:solidFill>
                  <a:schemeClr val="bg1">
                    <a:lumMod val="65000"/>
                  </a:schemeClr>
                </a:solidFill>
                <a:latin typeface="Consolas" panose="020B0609020204030204" pitchFamily="49" charset="0"/>
                <a:ea typeface="微软雅黑" panose="020B0503020204020204" pitchFamily="34" charset="-122"/>
              </a:rPr>
              <a:t>用 </a:t>
            </a:r>
            <a:r>
              <a:rPr lang="en-US" altLang="zh-CN" sz="2800" b="1"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programming.\n"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creating new games.\n"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also love working with data.\n"</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a:p>
            <a:pPr marL="0" indent="0">
              <a:buNone/>
            </a:pPr>
            <a:r>
              <a:rPr lang="zh-CN" altLang="en-US" dirty="0"/>
              <a:t>然后在 </a:t>
            </a:r>
            <a:r>
              <a:rPr lang="en-US" altLang="zh-CN" dirty="0"/>
              <a:t>catch </a:t>
            </a:r>
            <a:r>
              <a:rPr lang="zh-CN" altLang="en-US" dirty="0"/>
              <a:t>中“修补轮胎”</a:t>
            </a:r>
            <a:endParaRPr lang="en-US" altLang="zh-CN" dirty="0"/>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你应该知道在数学中，</a:t>
            </a:r>
            <a:r>
              <a:rPr lang="en-US" altLang="zh-CN" dirty="0"/>
              <a:t>0 </a:t>
            </a:r>
            <a:r>
              <a:rPr lang="zh-CN" altLang="en-US" dirty="0"/>
              <a:t>不能作为被除数，</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对于刚才的特定异常，我们可以通过编写 </a:t>
            </a:r>
            <a:r>
              <a:rPr lang="en-US" altLang="zh-CN" dirty="0"/>
              <a:t>try-except </a:t>
            </a:r>
            <a:r>
              <a:rPr lang="zh-CN" altLang="en-US" dirty="0"/>
              <a:t>代码块，使 </a:t>
            </a:r>
            <a:r>
              <a:rPr lang="en-US" altLang="zh-CN" dirty="0"/>
              <a:t>Python </a:t>
            </a:r>
            <a:r>
              <a:rPr lang="zh-CN" altLang="en-US" dirty="0"/>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在执行出现错误时，</a:t>
            </a:r>
            <a:r>
              <a:rPr lang="en-US" altLang="zh-CN" dirty="0">
                <a:latin typeface="Consolas" panose="020B0609020204030204" pitchFamily="49" charset="0"/>
                <a:ea typeface="微软雅黑" panose="020B0503020204020204" pitchFamily="34" charset="-122"/>
              </a:rPr>
              <a:t> Python </a:t>
            </a:r>
            <a:r>
              <a:rPr lang="zh-CN" altLang="en-US" sz="2800" dirty="0">
                <a:latin typeface="Consolas" panose="020B0609020204030204" pitchFamily="49" charset="0"/>
                <a:ea typeface="微软雅黑" panose="020B0503020204020204" pitchFamily="34" charset="-122"/>
              </a:rPr>
              <a:t>通过匹配</a:t>
            </a:r>
            <a:r>
              <a:rPr lang="zh-CN" altLang="en-US" dirty="0">
                <a:latin typeface="Consolas" panose="020B0609020204030204" pitchFamily="49" charset="0"/>
                <a:ea typeface="微软雅黑" panose="020B0503020204020204" pitchFamily="34" charset="-122"/>
              </a:rPr>
              <a:t>异常处理块</a:t>
            </a:r>
            <a:r>
              <a:rPr lang="zh-CN" altLang="en-US" sz="2800" dirty="0">
                <a:latin typeface="Consolas" panose="020B0609020204030204" pitchFamily="49" charset="0"/>
                <a:ea typeface="微软雅黑" panose="020B0503020204020204" pitchFamily="34" charset="-122"/>
              </a:rPr>
              <a:t>，用户将会看到友好的提示信息，而不是 </a:t>
            </a:r>
            <a:r>
              <a:rPr lang="en-US" altLang="zh-CN" sz="2800" dirty="0">
                <a:latin typeface="Consolas" panose="020B0609020204030204" pitchFamily="49" charset="0"/>
                <a:ea typeface="微软雅黑" panose="020B0503020204020204" pitchFamily="34" charset="-122"/>
              </a:rPr>
              <a:t>traceback</a:t>
            </a: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5" name="箭头: 右 4">
            <a:extLst>
              <a:ext uri="{FF2B5EF4-FFF2-40B4-BE49-F238E27FC236}">
                <a16:creationId xmlns:a16="http://schemas.microsoft.com/office/drawing/2014/main" id="{A8F68A0D-CB7B-3A92-1AAB-1D7E0C854FC2}"/>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52724CE0-735F-36C1-0E01-6FC82FD65D51}"/>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如果在错误发生时，程序还有工作没有完成，妥善地处理错误就显得尤其重要，比如下面的代码：</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这段代码很简单：持续接受用户的两个数值输入</a:t>
            </a:r>
            <a:endParaRPr lang="en-US" altLang="zh-CN" sz="2800" dirty="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作为被除数，那么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程序的崩溃一般是由异常引起的，由于没有做任何处理，所以会给出一个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10.3.4 </a:t>
            </a:r>
            <a:r>
              <a:rPr lang="zh-CN" altLang="en-US" dirty="0"/>
              <a:t>异常的 </a:t>
            </a:r>
            <a:r>
              <a:rPr lang="en-US" altLang="zh-CN" dirty="0"/>
              <a:t>else </a:t>
            </a:r>
            <a:r>
              <a:rPr lang="zh-CN" altLang="en-US" dirty="0"/>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下面的代码额外包含一个 </a:t>
            </a:r>
            <a:r>
              <a:rPr lang="en-US" altLang="zh-CN" b="1" dirty="0">
                <a:solidFill>
                  <a:srgbClr val="9E58A3"/>
                </a:solidFill>
              </a:rPr>
              <a:t>else</a:t>
            </a:r>
            <a:r>
              <a:rPr lang="en-US" altLang="zh-CN" dirty="0"/>
              <a:t> </a:t>
            </a:r>
            <a:r>
              <a:rPr lang="zh-CN" altLang="en-US" dirty="0"/>
              <a:t>代码块，其中的代码只有在 </a:t>
            </a:r>
            <a:r>
              <a:rPr lang="en-US" altLang="zh-CN" b="1" dirty="0">
                <a:solidFill>
                  <a:srgbClr val="9E58A3"/>
                </a:solidFill>
              </a:rPr>
              <a:t>try</a:t>
            </a:r>
            <a:r>
              <a:rPr lang="en-US" altLang="zh-CN" dirty="0"/>
              <a:t> </a:t>
            </a:r>
            <a:r>
              <a:rPr lang="zh-CN" altLang="en-US" dirty="0"/>
              <a:t>代码块中的语句被成功执行（没有异常）后才会执行：</a:t>
            </a:r>
            <a:r>
              <a:rPr lang="en-US" altLang="zh-CN" dirty="0"/>
              <a:t>  </a:t>
            </a:r>
            <a:endParaRPr lang="zh-CN" altLang="en-US"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这里我们可以分析一下给出的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6746"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a:t>重构能让</a:t>
            </a:r>
            <a:r>
              <a:rPr lang="zh-CN" altLang="en-US" dirty="0"/>
              <a:t>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了解如何捕获多个异常，为异常设置别名</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11682</TotalTime>
  <Words>8492</Words>
  <Application>Microsoft Office PowerPoint</Application>
  <PresentationFormat>宽屏</PresentationFormat>
  <Paragraphs>688</Paragraphs>
  <Slides>81</Slides>
  <Notes>78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81</vt:i4>
      </vt:variant>
    </vt:vector>
  </HeadingPairs>
  <TitlesOfParts>
    <vt:vector size="94"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 异常</vt:lpstr>
      <vt:lpstr>10.3 异常</vt:lpstr>
      <vt:lpstr>10.3.1 “除零错误”异常</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异常的 else 代码块</vt:lpstr>
      <vt:lpstr>10.3.4 异常的 else 代码块</vt:lpstr>
      <vt:lpstr>10.3.4 异常的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2023-08-13T07:04:35Z</dcterms:modified>
</cp:coreProperties>
</file>