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5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79" r:id="rId9"/>
    <p:sldId id="269" r:id="rId10"/>
    <p:sldId id="284" r:id="rId11"/>
    <p:sldId id="285" r:id="rId12"/>
    <p:sldId id="283" r:id="rId13"/>
    <p:sldId id="282" r:id="rId14"/>
    <p:sldId id="281" r:id="rId15"/>
    <p:sldId id="267" r:id="rId16"/>
    <p:sldId id="268" r:id="rId17"/>
    <p:sldId id="276" r:id="rId18"/>
    <p:sldId id="275" r:id="rId19"/>
    <p:sldId id="277" r:id="rId20"/>
    <p:sldId id="289" r:id="rId21"/>
    <p:sldId id="288" r:id="rId22"/>
    <p:sldId id="290" r:id="rId23"/>
    <p:sldId id="291" r:id="rId24"/>
    <p:sldId id="278" r:id="rId25"/>
    <p:sldId id="286" r:id="rId26"/>
    <p:sldId id="287" r:id="rId27"/>
    <p:sldId id="270" r:id="rId28"/>
    <p:sldId id="271" r:id="rId29"/>
    <p:sldId id="272" r:id="rId30"/>
    <p:sldId id="273" r:id="rId31"/>
    <p:sldId id="274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C780D4-2C24-4582-B02C-4883B29D4482}" type="doc">
      <dgm:prSet loTypeId="urn:microsoft.com/office/officeart/2005/8/layout/chevron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FB73556-BF74-42C8-A829-39F64FEDA201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及时性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4D0F9BB2-46AE-4D6F-9400-1AE6B31C5C8E}" type="parTrans" cxnId="{1550D572-6ED5-4C4F-9F3D-9ABC4FC36A2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18B6B59A-29E5-4B34-B564-62351937F106}" type="sibTrans" cxnId="{1550D572-6ED5-4C4F-9F3D-9ABC4FC36A21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ED2B759C-90F6-4D6E-BE85-BB700888FC51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有些岗位因为距离、繁忙程度、预算等因素，难以长时间一起集训，学习任务紧迫</a:t>
          </a:r>
          <a:endParaRPr lang="zh-CN" altLang="en-US" sz="18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3735806-58D2-4FD4-B58E-11A5DF96811F}" type="parTrans" cxnId="{B712557B-FBF8-457E-BF9E-7D0F3512ECC0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486C3C27-B264-4C40-A1A0-4B488630A6F0}" type="sibTrans" cxnId="{B712557B-FBF8-457E-BF9E-7D0F3512ECC0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6908B05D-B100-4762-A26D-C28411163A69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难度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689517F7-F217-4164-9C96-5794A6F39436}" type="parTrans" cxnId="{3A0A6B54-C131-4388-801F-BF2BE7C1F53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457DAEDA-605D-42BC-B80F-7F8B0BFD1247}" type="sibTrans" cxnId="{3A0A6B54-C131-4388-801F-BF2BE7C1F53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EFB750CC-6639-423E-844B-0462BB0D4815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工作难度较大不易掌握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79403AC2-4B60-4213-B49C-115788E6FC28}" type="parTrans" cxnId="{7CA589DC-878F-42E4-B1B1-03D4872B09B7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389F654A-BDDF-4969-8588-15C045FC3303}" type="sibTrans" cxnId="{7CA589DC-878F-42E4-B1B1-03D4872B09B7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48F7ACCB-A131-41A4-BCF4-EBDC2FBBE452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失误</a:t>
          </a:r>
          <a:endParaRPr lang="en-US" altLang="zh-CN" sz="1800" b="1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后果</a:t>
          </a:r>
          <a:endParaRPr lang="zh-CN" altLang="en-US" sz="1800" b="1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8CDE7E8-0AB7-40FD-868C-77F2DB70B311}" type="parTrans" cxnId="{9392453A-74D2-4F80-A55E-927AE0D42857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C8846CDF-48CD-4DAB-8272-BF4B4A867E79}" type="sibTrans" cxnId="{9392453A-74D2-4F80-A55E-927AE0D42857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CCACCE5-03FC-4D61-92DF-5C2A1CDAEA8D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学习失误后的后果不那么严重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FE6B3D58-E081-46CB-B835-CB9C2276DB27}" type="parTrans" cxnId="{EE586931-EDE4-4A18-90B4-10592A6F6C5B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A478EC9-CFB2-42CD-B3CD-407C2F561F41}" type="sibTrans" cxnId="{EE586931-EDE4-4A18-90B4-10592A6F6C5B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9FE734F8-A6BF-4FA5-BCDE-B425901E61D4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频率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3DA5CC95-5286-4794-BE06-5ED54A693B19}" type="parTrans" cxnId="{E065D49D-7D8E-4228-9A43-925C4FC837F5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46CCFF6F-41C3-4351-A085-210998466020}" type="sibTrans" cxnId="{E065D49D-7D8E-4228-9A43-925C4FC837F5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11DF51FF-6016-4D24-8C78-318722B5510F}">
      <dgm:prSet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学习的技能需要高效率，不断在工作中运用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0502EF06-9524-4EDE-A5DD-6F5EE3368581}" type="parTrans" cxnId="{E681234C-9618-4EE8-ACD8-71C7757A09F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87DCDD6D-C3E2-4E62-A383-8FC21C7FDF0B}" type="sibTrans" cxnId="{E681234C-9618-4EE8-ACD8-71C7757A09F4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E9085CC5-8771-4FA6-8090-263C98022739}" type="pres">
      <dgm:prSet presAssocID="{63C780D4-2C24-4582-B02C-4883B29D448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B636DF-5B9B-4574-BB28-57E08BC9623C}" type="pres">
      <dgm:prSet presAssocID="{BFB73556-BF74-42C8-A829-39F64FEDA201}" presName="composite" presStyleCnt="0"/>
      <dgm:spPr/>
    </dgm:pt>
    <dgm:pt modelId="{CC9C1BF4-B894-4A4A-AF41-6D98813ED1C5}" type="pres">
      <dgm:prSet presAssocID="{BFB73556-BF74-42C8-A829-39F64FEDA20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A87826-4B57-4BC9-AD82-D1A939382FFC}" type="pres">
      <dgm:prSet presAssocID="{BFB73556-BF74-42C8-A829-39F64FEDA20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B74075D-9C75-40C5-901E-0A2C9B96E396}" type="pres">
      <dgm:prSet presAssocID="{18B6B59A-29E5-4B34-B564-62351937F106}" presName="sp" presStyleCnt="0"/>
      <dgm:spPr/>
    </dgm:pt>
    <dgm:pt modelId="{69EA8F48-0CD7-4D56-91A1-708288409893}" type="pres">
      <dgm:prSet presAssocID="{9FE734F8-A6BF-4FA5-BCDE-B425901E61D4}" presName="composite" presStyleCnt="0"/>
      <dgm:spPr/>
    </dgm:pt>
    <dgm:pt modelId="{6FEFA33A-D131-440A-B21A-D409CA36A1F9}" type="pres">
      <dgm:prSet presAssocID="{9FE734F8-A6BF-4FA5-BCDE-B425901E61D4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203CF97-BE1B-4F6D-A1BC-C60B37F779F4}" type="pres">
      <dgm:prSet presAssocID="{9FE734F8-A6BF-4FA5-BCDE-B425901E61D4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4A75F9-8F19-4807-A63B-29B6288BD201}" type="pres">
      <dgm:prSet presAssocID="{46CCFF6F-41C3-4351-A085-210998466020}" presName="sp" presStyleCnt="0"/>
      <dgm:spPr/>
    </dgm:pt>
    <dgm:pt modelId="{E706190C-6EB9-44AC-9C40-2804B4937FFD}" type="pres">
      <dgm:prSet presAssocID="{6908B05D-B100-4762-A26D-C28411163A69}" presName="composite" presStyleCnt="0"/>
      <dgm:spPr/>
    </dgm:pt>
    <dgm:pt modelId="{538C7E2A-41AE-4592-A979-8FB202A65778}" type="pres">
      <dgm:prSet presAssocID="{6908B05D-B100-4762-A26D-C28411163A69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712F2F-FA92-426C-8F03-861AB841DCD8}" type="pres">
      <dgm:prSet presAssocID="{6908B05D-B100-4762-A26D-C28411163A69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C8A294-8DBC-47B2-8027-2E7715B58466}" type="pres">
      <dgm:prSet presAssocID="{457DAEDA-605D-42BC-B80F-7F8B0BFD1247}" presName="sp" presStyleCnt="0"/>
      <dgm:spPr/>
    </dgm:pt>
    <dgm:pt modelId="{D3D76939-2BC6-4E95-A497-4D33DA9272C0}" type="pres">
      <dgm:prSet presAssocID="{48F7ACCB-A131-41A4-BCF4-EBDC2FBBE452}" presName="composite" presStyleCnt="0"/>
      <dgm:spPr/>
    </dgm:pt>
    <dgm:pt modelId="{893662DA-67ED-48FC-85C3-681567ACC7E3}" type="pres">
      <dgm:prSet presAssocID="{48F7ACCB-A131-41A4-BCF4-EBDC2FBBE452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A06286D-4743-4FB8-A7FC-3875549C34A0}" type="pres">
      <dgm:prSet presAssocID="{48F7ACCB-A131-41A4-BCF4-EBDC2FBBE452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A589DC-878F-42E4-B1B1-03D4872B09B7}" srcId="{6908B05D-B100-4762-A26D-C28411163A69}" destId="{EFB750CC-6639-423E-844B-0462BB0D4815}" srcOrd="0" destOrd="0" parTransId="{79403AC2-4B60-4213-B49C-115788E6FC28}" sibTransId="{389F654A-BDDF-4969-8588-15C045FC3303}"/>
    <dgm:cxn modelId="{AA6D6913-58FB-4283-B834-A6C3ADF7F39C}" type="presOf" srcId="{63C780D4-2C24-4582-B02C-4883B29D4482}" destId="{E9085CC5-8771-4FA6-8090-263C98022739}" srcOrd="0" destOrd="0" presId="urn:microsoft.com/office/officeart/2005/8/layout/chevron2"/>
    <dgm:cxn modelId="{3A0A6B54-C131-4388-801F-BF2BE7C1F533}" srcId="{63C780D4-2C24-4582-B02C-4883B29D4482}" destId="{6908B05D-B100-4762-A26D-C28411163A69}" srcOrd="2" destOrd="0" parTransId="{689517F7-F217-4164-9C96-5794A6F39436}" sibTransId="{457DAEDA-605D-42BC-B80F-7F8B0BFD1247}"/>
    <dgm:cxn modelId="{EE586931-EDE4-4A18-90B4-10592A6F6C5B}" srcId="{48F7ACCB-A131-41A4-BCF4-EBDC2FBBE452}" destId="{FCCACCE5-03FC-4D61-92DF-5C2A1CDAEA8D}" srcOrd="0" destOrd="0" parTransId="{FE6B3D58-E081-46CB-B835-CB9C2276DB27}" sibTransId="{FA478EC9-CFB2-42CD-B3CD-407C2F561F41}"/>
    <dgm:cxn modelId="{5E210655-A0DF-43F6-9633-B600DBFE30A6}" type="presOf" srcId="{FCCACCE5-03FC-4D61-92DF-5C2A1CDAEA8D}" destId="{EA06286D-4743-4FB8-A7FC-3875549C34A0}" srcOrd="0" destOrd="0" presId="urn:microsoft.com/office/officeart/2005/8/layout/chevron2"/>
    <dgm:cxn modelId="{1550D572-6ED5-4C4F-9F3D-9ABC4FC36A21}" srcId="{63C780D4-2C24-4582-B02C-4883B29D4482}" destId="{BFB73556-BF74-42C8-A829-39F64FEDA201}" srcOrd="0" destOrd="0" parTransId="{4D0F9BB2-46AE-4D6F-9400-1AE6B31C5C8E}" sibTransId="{18B6B59A-29E5-4B34-B564-62351937F106}"/>
    <dgm:cxn modelId="{0150FF27-8C6D-4BD2-A311-268DCF939156}" type="presOf" srcId="{EFB750CC-6639-423E-844B-0462BB0D4815}" destId="{12712F2F-FA92-426C-8F03-861AB841DCD8}" srcOrd="0" destOrd="0" presId="urn:microsoft.com/office/officeart/2005/8/layout/chevron2"/>
    <dgm:cxn modelId="{E681234C-9618-4EE8-ACD8-71C7757A09F4}" srcId="{9FE734F8-A6BF-4FA5-BCDE-B425901E61D4}" destId="{11DF51FF-6016-4D24-8C78-318722B5510F}" srcOrd="0" destOrd="0" parTransId="{0502EF06-9524-4EDE-A5DD-6F5EE3368581}" sibTransId="{87DCDD6D-C3E2-4E62-A383-8FC21C7FDF0B}"/>
    <dgm:cxn modelId="{7DD1CF22-346A-495E-96B3-C4EA03AA7197}" type="presOf" srcId="{6908B05D-B100-4762-A26D-C28411163A69}" destId="{538C7E2A-41AE-4592-A979-8FB202A65778}" srcOrd="0" destOrd="0" presId="urn:microsoft.com/office/officeart/2005/8/layout/chevron2"/>
    <dgm:cxn modelId="{9392453A-74D2-4F80-A55E-927AE0D42857}" srcId="{63C780D4-2C24-4582-B02C-4883B29D4482}" destId="{48F7ACCB-A131-41A4-BCF4-EBDC2FBBE452}" srcOrd="3" destOrd="0" parTransId="{78CDE7E8-0AB7-40FD-868C-77F2DB70B311}" sibTransId="{C8846CDF-48CD-4DAB-8272-BF4B4A867E79}"/>
    <dgm:cxn modelId="{D9BD4D4B-C822-43E2-AD2C-27CC82BEDC80}" type="presOf" srcId="{11DF51FF-6016-4D24-8C78-318722B5510F}" destId="{9203CF97-BE1B-4F6D-A1BC-C60B37F779F4}" srcOrd="0" destOrd="0" presId="urn:microsoft.com/office/officeart/2005/8/layout/chevron2"/>
    <dgm:cxn modelId="{30CEFED6-1D7E-45A0-B8DB-EAE9B8A7CA78}" type="presOf" srcId="{48F7ACCB-A131-41A4-BCF4-EBDC2FBBE452}" destId="{893662DA-67ED-48FC-85C3-681567ACC7E3}" srcOrd="0" destOrd="0" presId="urn:microsoft.com/office/officeart/2005/8/layout/chevron2"/>
    <dgm:cxn modelId="{E065D49D-7D8E-4228-9A43-925C4FC837F5}" srcId="{63C780D4-2C24-4582-B02C-4883B29D4482}" destId="{9FE734F8-A6BF-4FA5-BCDE-B425901E61D4}" srcOrd="1" destOrd="0" parTransId="{3DA5CC95-5286-4794-BE06-5ED54A693B19}" sibTransId="{46CCFF6F-41C3-4351-A085-210998466020}"/>
    <dgm:cxn modelId="{B712557B-FBF8-457E-BF9E-7D0F3512ECC0}" srcId="{BFB73556-BF74-42C8-A829-39F64FEDA201}" destId="{ED2B759C-90F6-4D6E-BE85-BB700888FC51}" srcOrd="0" destOrd="0" parTransId="{03735806-58D2-4FD4-B58E-11A5DF96811F}" sibTransId="{486C3C27-B264-4C40-A1A0-4B488630A6F0}"/>
    <dgm:cxn modelId="{3F75C471-BD80-41ED-9394-B617C7D1831B}" type="presOf" srcId="{BFB73556-BF74-42C8-A829-39F64FEDA201}" destId="{CC9C1BF4-B894-4A4A-AF41-6D98813ED1C5}" srcOrd="0" destOrd="0" presId="urn:microsoft.com/office/officeart/2005/8/layout/chevron2"/>
    <dgm:cxn modelId="{7FF8AE6C-1D07-46D6-8184-9B7BA969A140}" type="presOf" srcId="{ED2B759C-90F6-4D6E-BE85-BB700888FC51}" destId="{87A87826-4B57-4BC9-AD82-D1A939382FFC}" srcOrd="0" destOrd="0" presId="urn:microsoft.com/office/officeart/2005/8/layout/chevron2"/>
    <dgm:cxn modelId="{487DB257-4009-4614-8D05-0ADF5C35F996}" type="presOf" srcId="{9FE734F8-A6BF-4FA5-BCDE-B425901E61D4}" destId="{6FEFA33A-D131-440A-B21A-D409CA36A1F9}" srcOrd="0" destOrd="0" presId="urn:microsoft.com/office/officeart/2005/8/layout/chevron2"/>
    <dgm:cxn modelId="{EE6854E5-E09C-4B43-80CB-4A347CD31D22}" type="presParOf" srcId="{E9085CC5-8771-4FA6-8090-263C98022739}" destId="{65B636DF-5B9B-4574-BB28-57E08BC9623C}" srcOrd="0" destOrd="0" presId="urn:microsoft.com/office/officeart/2005/8/layout/chevron2"/>
    <dgm:cxn modelId="{81A154A0-D49A-4966-B125-D80618C76305}" type="presParOf" srcId="{65B636DF-5B9B-4574-BB28-57E08BC9623C}" destId="{CC9C1BF4-B894-4A4A-AF41-6D98813ED1C5}" srcOrd="0" destOrd="0" presId="urn:microsoft.com/office/officeart/2005/8/layout/chevron2"/>
    <dgm:cxn modelId="{EAAC16DC-E7FB-4645-8380-D7B636B56AE9}" type="presParOf" srcId="{65B636DF-5B9B-4574-BB28-57E08BC9623C}" destId="{87A87826-4B57-4BC9-AD82-D1A939382FFC}" srcOrd="1" destOrd="0" presId="urn:microsoft.com/office/officeart/2005/8/layout/chevron2"/>
    <dgm:cxn modelId="{0221611A-E0F2-4189-BC2A-31C26AD4E166}" type="presParOf" srcId="{E9085CC5-8771-4FA6-8090-263C98022739}" destId="{0B74075D-9C75-40C5-901E-0A2C9B96E396}" srcOrd="1" destOrd="0" presId="urn:microsoft.com/office/officeart/2005/8/layout/chevron2"/>
    <dgm:cxn modelId="{7A9612FE-7175-4EBA-83EA-51AC6997DDCB}" type="presParOf" srcId="{E9085CC5-8771-4FA6-8090-263C98022739}" destId="{69EA8F48-0CD7-4D56-91A1-708288409893}" srcOrd="2" destOrd="0" presId="urn:microsoft.com/office/officeart/2005/8/layout/chevron2"/>
    <dgm:cxn modelId="{AFCE7691-0B20-499E-8C59-E79A21D84DE8}" type="presParOf" srcId="{69EA8F48-0CD7-4D56-91A1-708288409893}" destId="{6FEFA33A-D131-440A-B21A-D409CA36A1F9}" srcOrd="0" destOrd="0" presId="urn:microsoft.com/office/officeart/2005/8/layout/chevron2"/>
    <dgm:cxn modelId="{0B183BFC-33DB-4B03-8BC9-648F0490942A}" type="presParOf" srcId="{69EA8F48-0CD7-4D56-91A1-708288409893}" destId="{9203CF97-BE1B-4F6D-A1BC-C60B37F779F4}" srcOrd="1" destOrd="0" presId="urn:microsoft.com/office/officeart/2005/8/layout/chevron2"/>
    <dgm:cxn modelId="{11770308-8CDA-41EA-A9E0-1A565CBD5F56}" type="presParOf" srcId="{E9085CC5-8771-4FA6-8090-263C98022739}" destId="{1A4A75F9-8F19-4807-A63B-29B6288BD201}" srcOrd="3" destOrd="0" presId="urn:microsoft.com/office/officeart/2005/8/layout/chevron2"/>
    <dgm:cxn modelId="{183C98F3-BFE2-4EC5-B03F-FC6CF1753C80}" type="presParOf" srcId="{E9085CC5-8771-4FA6-8090-263C98022739}" destId="{E706190C-6EB9-44AC-9C40-2804B4937FFD}" srcOrd="4" destOrd="0" presId="urn:microsoft.com/office/officeart/2005/8/layout/chevron2"/>
    <dgm:cxn modelId="{9811ED70-9707-4DA4-9362-268961B05CB1}" type="presParOf" srcId="{E706190C-6EB9-44AC-9C40-2804B4937FFD}" destId="{538C7E2A-41AE-4592-A979-8FB202A65778}" srcOrd="0" destOrd="0" presId="urn:microsoft.com/office/officeart/2005/8/layout/chevron2"/>
    <dgm:cxn modelId="{A42C2606-6057-45BA-9811-9327FFEAB457}" type="presParOf" srcId="{E706190C-6EB9-44AC-9C40-2804B4937FFD}" destId="{12712F2F-FA92-426C-8F03-861AB841DCD8}" srcOrd="1" destOrd="0" presId="urn:microsoft.com/office/officeart/2005/8/layout/chevron2"/>
    <dgm:cxn modelId="{6C467C9A-C12F-4A8E-954A-A75F43432F91}" type="presParOf" srcId="{E9085CC5-8771-4FA6-8090-263C98022739}" destId="{99C8A294-8DBC-47B2-8027-2E7715B58466}" srcOrd="5" destOrd="0" presId="urn:microsoft.com/office/officeart/2005/8/layout/chevron2"/>
    <dgm:cxn modelId="{C77606C2-92C4-4160-AE7F-696D5232E745}" type="presParOf" srcId="{E9085CC5-8771-4FA6-8090-263C98022739}" destId="{D3D76939-2BC6-4E95-A497-4D33DA9272C0}" srcOrd="6" destOrd="0" presId="urn:microsoft.com/office/officeart/2005/8/layout/chevron2"/>
    <dgm:cxn modelId="{003C846E-874F-486F-B299-37D357955BCE}" type="presParOf" srcId="{D3D76939-2BC6-4E95-A497-4D33DA9272C0}" destId="{893662DA-67ED-48FC-85C3-681567ACC7E3}" srcOrd="0" destOrd="0" presId="urn:microsoft.com/office/officeart/2005/8/layout/chevron2"/>
    <dgm:cxn modelId="{2B6153B3-42D2-4FC5-BD26-1A0584347337}" type="presParOf" srcId="{D3D76939-2BC6-4E95-A497-4D33DA9272C0}" destId="{EA06286D-4743-4FB8-A7FC-3875549C34A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AF9B8E-75ED-46AA-BB4B-4C606AF9F3F1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1"/>
      <dgm:spPr/>
    </dgm:pt>
    <dgm:pt modelId="{DAF65D5F-EC98-42B0-B3C9-A40C6F048BCF}">
      <dgm:prSet phldrT="[文本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合格的培训老师</a:t>
          </a:r>
          <a:endParaRPr lang="zh-CN" altLang="en-US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9D2B9857-9D39-4B1F-B204-04730EF35B18}" type="parTrans" cxnId="{95F9E74F-FE67-4AA5-8163-08BE7EAD66DF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1BF1D965-B0F7-4645-8041-6C9FCA48C61D}" type="sibTrans" cxnId="{95F9E74F-FE67-4AA5-8163-08BE7EAD66DF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768EFBB2-F543-4D44-9DCD-7B4E7EC907C2}">
      <dgm:prSet phldrT="[文本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可用的培训时间</a:t>
          </a:r>
          <a:endParaRPr lang="zh-CN" altLang="en-US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B119148E-C97F-4C9F-87C0-1508CD3F6BDA}" type="parTrans" cxnId="{CD0F84FE-AE37-4FEA-A09D-2119503205C4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89B93706-434E-4163-8B90-23ECC0D0DDB3}" type="sibTrans" cxnId="{CD0F84FE-AE37-4FEA-A09D-2119503205C4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04FF958B-2627-4AF9-82B4-E10622C07DB7}">
      <dgm:prSet phldrT="[文本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b="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设备、工具和相关数据</a:t>
          </a:r>
          <a:endParaRPr lang="zh-CN" altLang="en-US" b="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BAAF6BF-4EBA-4146-A0AF-284190EC252F}" type="parTrans" cxnId="{749BA8CF-8ABB-405C-9524-728A08C77CCA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65777421-DBD8-4BEE-9560-9727FECDE5D6}" type="sibTrans" cxnId="{749BA8CF-8ABB-405C-9524-728A08C77CCA}">
      <dgm:prSet/>
      <dgm:spPr/>
      <dgm:t>
        <a:bodyPr/>
        <a:lstStyle/>
        <a:p>
          <a:endParaRPr lang="zh-CN" altLang="en-US" b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gm:t>
    </dgm:pt>
    <dgm:pt modelId="{578F1B65-7313-43EE-B769-B89CCF084C27}" type="pres">
      <dgm:prSet presAssocID="{ACAF9B8E-75ED-46AA-BB4B-4C606AF9F3F1}" presName="Name0" presStyleCnt="0">
        <dgm:presLayoutVars>
          <dgm:dir/>
          <dgm:animLvl val="lvl"/>
          <dgm:resizeHandles val="exact"/>
        </dgm:presLayoutVars>
      </dgm:prSet>
      <dgm:spPr/>
    </dgm:pt>
    <dgm:pt modelId="{B51F3DAE-F5A4-4455-AD85-C8900FB0CF55}" type="pres">
      <dgm:prSet presAssocID="{DAF65D5F-EC98-42B0-B3C9-A40C6F048BC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8B147AD-E56C-4A76-BDD2-F00818953EC0}" type="pres">
      <dgm:prSet presAssocID="{1BF1D965-B0F7-4645-8041-6C9FCA48C61D}" presName="parTxOnlySpace" presStyleCnt="0"/>
      <dgm:spPr/>
    </dgm:pt>
    <dgm:pt modelId="{10A0452B-A976-4CFB-8DE3-5D06DA5E26B5}" type="pres">
      <dgm:prSet presAssocID="{768EFBB2-F543-4D44-9DCD-7B4E7EC907C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C91741-6200-4EF0-B249-8FEC1D43ABB5}" type="pres">
      <dgm:prSet presAssocID="{89B93706-434E-4163-8B90-23ECC0D0DDB3}" presName="parTxOnlySpace" presStyleCnt="0"/>
      <dgm:spPr/>
    </dgm:pt>
    <dgm:pt modelId="{788DECAE-E99F-4DDA-90DF-D166E75E674A}" type="pres">
      <dgm:prSet presAssocID="{04FF958B-2627-4AF9-82B4-E10622C07DB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4B657E-487C-48AD-A2BD-056CA431EE1C}" type="presOf" srcId="{04FF958B-2627-4AF9-82B4-E10622C07DB7}" destId="{788DECAE-E99F-4DDA-90DF-D166E75E674A}" srcOrd="0" destOrd="0" presId="urn:microsoft.com/office/officeart/2005/8/layout/chevron1"/>
    <dgm:cxn modelId="{CD0F84FE-AE37-4FEA-A09D-2119503205C4}" srcId="{ACAF9B8E-75ED-46AA-BB4B-4C606AF9F3F1}" destId="{768EFBB2-F543-4D44-9DCD-7B4E7EC907C2}" srcOrd="1" destOrd="0" parTransId="{B119148E-C97F-4C9F-87C0-1508CD3F6BDA}" sibTransId="{89B93706-434E-4163-8B90-23ECC0D0DDB3}"/>
    <dgm:cxn modelId="{95F9E74F-FE67-4AA5-8163-08BE7EAD66DF}" srcId="{ACAF9B8E-75ED-46AA-BB4B-4C606AF9F3F1}" destId="{DAF65D5F-EC98-42B0-B3C9-A40C6F048BCF}" srcOrd="0" destOrd="0" parTransId="{9D2B9857-9D39-4B1F-B204-04730EF35B18}" sibTransId="{1BF1D965-B0F7-4645-8041-6C9FCA48C61D}"/>
    <dgm:cxn modelId="{AE4F9024-DD4E-4D96-87D6-2592A800135B}" type="presOf" srcId="{DAF65D5F-EC98-42B0-B3C9-A40C6F048BCF}" destId="{B51F3DAE-F5A4-4455-AD85-C8900FB0CF55}" srcOrd="0" destOrd="0" presId="urn:microsoft.com/office/officeart/2005/8/layout/chevron1"/>
    <dgm:cxn modelId="{3D50E3A5-D007-43C0-B9A5-38873A7CCD67}" type="presOf" srcId="{ACAF9B8E-75ED-46AA-BB4B-4C606AF9F3F1}" destId="{578F1B65-7313-43EE-B769-B89CCF084C27}" srcOrd="0" destOrd="0" presId="urn:microsoft.com/office/officeart/2005/8/layout/chevron1"/>
    <dgm:cxn modelId="{749BA8CF-8ABB-405C-9524-728A08C77CCA}" srcId="{ACAF9B8E-75ED-46AA-BB4B-4C606AF9F3F1}" destId="{04FF958B-2627-4AF9-82B4-E10622C07DB7}" srcOrd="2" destOrd="0" parTransId="{5BAAF6BF-4EBA-4146-A0AF-284190EC252F}" sibTransId="{65777421-DBD8-4BEE-9560-9727FECDE5D6}"/>
    <dgm:cxn modelId="{CD7E1AD5-1C5C-4D30-829C-F1B924BDDAAB}" type="presOf" srcId="{768EFBB2-F543-4D44-9DCD-7B4E7EC907C2}" destId="{10A0452B-A976-4CFB-8DE3-5D06DA5E26B5}" srcOrd="0" destOrd="0" presId="urn:microsoft.com/office/officeart/2005/8/layout/chevron1"/>
    <dgm:cxn modelId="{87684A98-80C8-4BE0-868B-41D4579ED9FD}" type="presParOf" srcId="{578F1B65-7313-43EE-B769-B89CCF084C27}" destId="{B51F3DAE-F5A4-4455-AD85-C8900FB0CF55}" srcOrd="0" destOrd="0" presId="urn:microsoft.com/office/officeart/2005/8/layout/chevron1"/>
    <dgm:cxn modelId="{1F7A7C4C-3C50-436A-853A-BD7CB87C0957}" type="presParOf" srcId="{578F1B65-7313-43EE-B769-B89CCF084C27}" destId="{C8B147AD-E56C-4A76-BDD2-F00818953EC0}" srcOrd="1" destOrd="0" presId="urn:microsoft.com/office/officeart/2005/8/layout/chevron1"/>
    <dgm:cxn modelId="{7A9FCDE5-EE42-4382-9B8F-2D3A7168D0D0}" type="presParOf" srcId="{578F1B65-7313-43EE-B769-B89CCF084C27}" destId="{10A0452B-A976-4CFB-8DE3-5D06DA5E26B5}" srcOrd="2" destOrd="0" presId="urn:microsoft.com/office/officeart/2005/8/layout/chevron1"/>
    <dgm:cxn modelId="{65EFA599-9B3E-4C3D-9CB6-FF27EB3D7D64}" type="presParOf" srcId="{578F1B65-7313-43EE-B769-B89CCF084C27}" destId="{FDC91741-6200-4EF0-B249-8FEC1D43ABB5}" srcOrd="3" destOrd="0" presId="urn:microsoft.com/office/officeart/2005/8/layout/chevron1"/>
    <dgm:cxn modelId="{248DB31E-B5C4-4FC9-B4C8-C1E5376DC3D1}" type="presParOf" srcId="{578F1B65-7313-43EE-B769-B89CCF084C27}" destId="{788DECAE-E99F-4DDA-90DF-D166E75E674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DD377D-2DCE-42CC-8E36-36F08EE48DB5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253DFB3-3A14-402A-874B-09B234CFBDF3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学员先前条件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FF50A973-B689-4CC9-816A-22CA02B0BB5E}" type="parTrans" cxnId="{77F43E0B-8549-4BB1-BA0B-206735E7E3D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F8286A43-EB44-4206-B8CE-728F1F846B39}" type="sibTrans" cxnId="{77F43E0B-8549-4BB1-BA0B-206735E7E3D3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A058CFBA-1968-4B18-BFB0-75D1ADF44EC4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打好培训前的基础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B42B5E41-323C-4E48-89DF-05AF485DFE4E}" type="parTrans" cxnId="{01567324-AF8E-4BC6-8C85-870E6BEE759F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6B530146-AA13-44CC-92B8-B3D4215868D9}" type="sibTrans" cxnId="{01567324-AF8E-4BC6-8C85-870E6BEE759F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A2067129-A9AB-4259-B0D9-81E4FAF94817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学员偏好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CF900BAD-64F7-4B90-9F4C-BDFC3740F7BD}" type="parTrans" cxnId="{9C15F017-D4CA-45D3-A37F-9D998CC3EE1A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727B92D5-D2AB-454C-8A68-0AC7BBCD749D}" type="sibTrans" cxnId="{9C15F017-D4CA-45D3-A37F-9D998CC3EE1A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9F2FB14B-A30B-4A40-AF58-6F0CA54B189E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如对待年轻学员课堂要生动活泼，对于年龄大的学员就要多讲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F889DE32-BD42-43E8-BFA8-4717C36D145A}" type="parTrans" cxnId="{178FECC0-BE67-454C-9AE3-0FCC0A0E9AF2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662A40AF-8940-431F-BB7B-C1E48608A6A4}" type="sibTrans" cxnId="{178FECC0-BE67-454C-9AE3-0FCC0A0E9AF2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A8C30F53-EC5F-4491-9C57-1600ED507295}">
      <dgm:prSet phldrT="[文本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1800" b="1" dirty="0" smtClean="0">
              <a:latin typeface="微软雅黑" pitchFamily="34" charset="-122"/>
              <a:ea typeface="微软雅黑" pitchFamily="34" charset="-122"/>
            </a:rPr>
            <a:t>文化差异</a:t>
          </a:r>
          <a:endParaRPr lang="zh-CN" altLang="en-US" sz="1800" b="1" dirty="0">
            <a:latin typeface="微软雅黑" pitchFamily="34" charset="-122"/>
            <a:ea typeface="微软雅黑" pitchFamily="34" charset="-122"/>
          </a:endParaRPr>
        </a:p>
      </dgm:t>
    </dgm:pt>
    <dgm:pt modelId="{023CCA6F-1315-43E4-89DB-2771CD913EAF}" type="parTrans" cxnId="{F381EC90-BE54-4B63-8D6D-693ED75E245B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E8B60A75-64F8-4E8C-8F2F-F6D057D64AAA}" type="sibTrans" cxnId="{F381EC90-BE54-4B63-8D6D-693ED75E245B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10C73D65-EB74-4B5C-8A63-614A2507A00C}">
      <dgm:prSet phldrT="[文本]" custT="1"/>
      <dgm:spPr/>
      <dgm:t>
        <a:bodyPr/>
        <a:lstStyle/>
        <a:p>
          <a:r>
            <a:rPr lang="zh-CN" altLang="en-US" sz="1800" dirty="0" smtClean="0">
              <a:latin typeface="微软雅黑" pitchFamily="34" charset="-122"/>
              <a:ea typeface="微软雅黑" pitchFamily="34" charset="-122"/>
            </a:rPr>
            <a:t>在国际化企业里，关注不同文化下员工的文化，宗教偏好</a:t>
          </a:r>
          <a:endParaRPr lang="zh-CN" altLang="en-US" sz="1800" dirty="0">
            <a:latin typeface="微软雅黑" pitchFamily="34" charset="-122"/>
            <a:ea typeface="微软雅黑" pitchFamily="34" charset="-122"/>
          </a:endParaRPr>
        </a:p>
      </dgm:t>
    </dgm:pt>
    <dgm:pt modelId="{2CF71DAD-CEAF-44C1-88B9-AD6174FA9195}" type="parTrans" cxnId="{A362AF37-E117-458F-A650-23EF629EAB26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6AD9E938-BA69-491B-9985-BF5FF9E23952}" type="sibTrans" cxnId="{A362AF37-E117-458F-A650-23EF629EAB26}">
      <dgm:prSet/>
      <dgm:spPr/>
      <dgm:t>
        <a:bodyPr/>
        <a:lstStyle/>
        <a:p>
          <a:endParaRPr lang="zh-CN" altLang="en-US" sz="1800">
            <a:latin typeface="微软雅黑" pitchFamily="34" charset="-122"/>
            <a:ea typeface="微软雅黑" pitchFamily="34" charset="-122"/>
          </a:endParaRPr>
        </a:p>
      </dgm:t>
    </dgm:pt>
    <dgm:pt modelId="{2FDDFD9D-F55C-4338-B8E6-F7F02D0E112F}" type="pres">
      <dgm:prSet presAssocID="{FEDD377D-2DCE-42CC-8E36-36F08EE48DB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C39B3A3-23B0-4D5A-94C0-1BC199F4633B}" type="pres">
      <dgm:prSet presAssocID="{A253DFB3-3A14-402A-874B-09B234CFBDF3}" presName="composite" presStyleCnt="0"/>
      <dgm:spPr/>
    </dgm:pt>
    <dgm:pt modelId="{0D6C7148-A587-457B-99D8-24EFA7E50988}" type="pres">
      <dgm:prSet presAssocID="{A253DFB3-3A14-402A-874B-09B234CFBDF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D16985-20EB-4FBD-A331-91731B8DDB1F}" type="pres">
      <dgm:prSet presAssocID="{A253DFB3-3A14-402A-874B-09B234CFBDF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005BA0-0523-4A3D-A9BA-AF293054B96F}" type="pres">
      <dgm:prSet presAssocID="{F8286A43-EB44-4206-B8CE-728F1F846B39}" presName="sp" presStyleCnt="0"/>
      <dgm:spPr/>
    </dgm:pt>
    <dgm:pt modelId="{2EBDFCF1-2BEE-477C-AF75-650693BD4E01}" type="pres">
      <dgm:prSet presAssocID="{A2067129-A9AB-4259-B0D9-81E4FAF94817}" presName="composite" presStyleCnt="0"/>
      <dgm:spPr/>
    </dgm:pt>
    <dgm:pt modelId="{D9F34CBC-B333-45D5-98B7-B1C11B137E46}" type="pres">
      <dgm:prSet presAssocID="{A2067129-A9AB-4259-B0D9-81E4FAF9481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0C71CC-7F88-4D40-9CD4-221E24AF0834}" type="pres">
      <dgm:prSet presAssocID="{A2067129-A9AB-4259-B0D9-81E4FAF9481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71FBC46-2B5B-4AD0-8C27-49A1513B844C}" type="pres">
      <dgm:prSet presAssocID="{727B92D5-D2AB-454C-8A68-0AC7BBCD749D}" presName="sp" presStyleCnt="0"/>
      <dgm:spPr/>
    </dgm:pt>
    <dgm:pt modelId="{4AB0A871-951E-4B12-88BA-73D647B9C807}" type="pres">
      <dgm:prSet presAssocID="{A8C30F53-EC5F-4491-9C57-1600ED507295}" presName="composite" presStyleCnt="0"/>
      <dgm:spPr/>
    </dgm:pt>
    <dgm:pt modelId="{86A9F5BB-2B11-4EA4-88A9-59110B1B4BE0}" type="pres">
      <dgm:prSet presAssocID="{A8C30F53-EC5F-4491-9C57-1600ED50729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CC3B19-FEE2-45A3-AFFE-62C9BD803862}" type="pres">
      <dgm:prSet presAssocID="{A8C30F53-EC5F-4491-9C57-1600ED50729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C78F283-860E-4388-A741-A6A45F7672EE}" type="presOf" srcId="{A058CFBA-1968-4B18-BFB0-75D1ADF44EC4}" destId="{CCD16985-20EB-4FBD-A331-91731B8DDB1F}" srcOrd="0" destOrd="0" presId="urn:microsoft.com/office/officeart/2005/8/layout/chevron2"/>
    <dgm:cxn modelId="{A5DC0A22-2D08-4049-AF95-7A72134BA0C8}" type="presOf" srcId="{9F2FB14B-A30B-4A40-AF58-6F0CA54B189E}" destId="{EF0C71CC-7F88-4D40-9CD4-221E24AF0834}" srcOrd="0" destOrd="0" presId="urn:microsoft.com/office/officeart/2005/8/layout/chevron2"/>
    <dgm:cxn modelId="{F381EC90-BE54-4B63-8D6D-693ED75E245B}" srcId="{FEDD377D-2DCE-42CC-8E36-36F08EE48DB5}" destId="{A8C30F53-EC5F-4491-9C57-1600ED507295}" srcOrd="2" destOrd="0" parTransId="{023CCA6F-1315-43E4-89DB-2771CD913EAF}" sibTransId="{E8B60A75-64F8-4E8C-8F2F-F6D057D64AAA}"/>
    <dgm:cxn modelId="{5BE5E6EC-C9C1-40D0-8856-D0A18686E92E}" type="presOf" srcId="{10C73D65-EB74-4B5C-8A63-614A2507A00C}" destId="{68CC3B19-FEE2-45A3-AFFE-62C9BD803862}" srcOrd="0" destOrd="0" presId="urn:microsoft.com/office/officeart/2005/8/layout/chevron2"/>
    <dgm:cxn modelId="{9C15F017-D4CA-45D3-A37F-9D998CC3EE1A}" srcId="{FEDD377D-2DCE-42CC-8E36-36F08EE48DB5}" destId="{A2067129-A9AB-4259-B0D9-81E4FAF94817}" srcOrd="1" destOrd="0" parTransId="{CF900BAD-64F7-4B90-9F4C-BDFC3740F7BD}" sibTransId="{727B92D5-D2AB-454C-8A68-0AC7BBCD749D}"/>
    <dgm:cxn modelId="{01567324-AF8E-4BC6-8C85-870E6BEE759F}" srcId="{A253DFB3-3A14-402A-874B-09B234CFBDF3}" destId="{A058CFBA-1968-4B18-BFB0-75D1ADF44EC4}" srcOrd="0" destOrd="0" parTransId="{B42B5E41-323C-4E48-89DF-05AF485DFE4E}" sibTransId="{6B530146-AA13-44CC-92B8-B3D4215868D9}"/>
    <dgm:cxn modelId="{178FECC0-BE67-454C-9AE3-0FCC0A0E9AF2}" srcId="{A2067129-A9AB-4259-B0D9-81E4FAF94817}" destId="{9F2FB14B-A30B-4A40-AF58-6F0CA54B189E}" srcOrd="0" destOrd="0" parTransId="{F889DE32-BD42-43E8-BFA8-4717C36D145A}" sibTransId="{662A40AF-8940-431F-BB7B-C1E48608A6A4}"/>
    <dgm:cxn modelId="{9C78B5D1-7641-42FF-A990-95851A13146E}" type="presOf" srcId="{FEDD377D-2DCE-42CC-8E36-36F08EE48DB5}" destId="{2FDDFD9D-F55C-4338-B8E6-F7F02D0E112F}" srcOrd="0" destOrd="0" presId="urn:microsoft.com/office/officeart/2005/8/layout/chevron2"/>
    <dgm:cxn modelId="{58789653-5234-4328-B51E-522A1F30AF09}" type="presOf" srcId="{A253DFB3-3A14-402A-874B-09B234CFBDF3}" destId="{0D6C7148-A587-457B-99D8-24EFA7E50988}" srcOrd="0" destOrd="0" presId="urn:microsoft.com/office/officeart/2005/8/layout/chevron2"/>
    <dgm:cxn modelId="{FF169EC7-38C1-453C-A337-C3DEA0EC7B0E}" type="presOf" srcId="{A8C30F53-EC5F-4491-9C57-1600ED507295}" destId="{86A9F5BB-2B11-4EA4-88A9-59110B1B4BE0}" srcOrd="0" destOrd="0" presId="urn:microsoft.com/office/officeart/2005/8/layout/chevron2"/>
    <dgm:cxn modelId="{77F43E0B-8549-4BB1-BA0B-206735E7E3D3}" srcId="{FEDD377D-2DCE-42CC-8E36-36F08EE48DB5}" destId="{A253DFB3-3A14-402A-874B-09B234CFBDF3}" srcOrd="0" destOrd="0" parTransId="{FF50A973-B689-4CC9-816A-22CA02B0BB5E}" sibTransId="{F8286A43-EB44-4206-B8CE-728F1F846B39}"/>
    <dgm:cxn modelId="{A362AF37-E117-458F-A650-23EF629EAB26}" srcId="{A8C30F53-EC5F-4491-9C57-1600ED507295}" destId="{10C73D65-EB74-4B5C-8A63-614A2507A00C}" srcOrd="0" destOrd="0" parTransId="{2CF71DAD-CEAF-44C1-88B9-AD6174FA9195}" sibTransId="{6AD9E938-BA69-491B-9985-BF5FF9E23952}"/>
    <dgm:cxn modelId="{72F6071A-2861-4E08-8D2F-D917411A11D2}" type="presOf" srcId="{A2067129-A9AB-4259-B0D9-81E4FAF94817}" destId="{D9F34CBC-B333-45D5-98B7-B1C11B137E46}" srcOrd="0" destOrd="0" presId="urn:microsoft.com/office/officeart/2005/8/layout/chevron2"/>
    <dgm:cxn modelId="{77B6C2A0-881F-4376-8185-C57077E41511}" type="presParOf" srcId="{2FDDFD9D-F55C-4338-B8E6-F7F02D0E112F}" destId="{FC39B3A3-23B0-4D5A-94C0-1BC199F4633B}" srcOrd="0" destOrd="0" presId="urn:microsoft.com/office/officeart/2005/8/layout/chevron2"/>
    <dgm:cxn modelId="{E4FCCD7F-77B0-49B5-B1A5-E04CC2FE1772}" type="presParOf" srcId="{FC39B3A3-23B0-4D5A-94C0-1BC199F4633B}" destId="{0D6C7148-A587-457B-99D8-24EFA7E50988}" srcOrd="0" destOrd="0" presId="urn:microsoft.com/office/officeart/2005/8/layout/chevron2"/>
    <dgm:cxn modelId="{068FD8DA-4864-4449-9A3C-A891FAA908E6}" type="presParOf" srcId="{FC39B3A3-23B0-4D5A-94C0-1BC199F4633B}" destId="{CCD16985-20EB-4FBD-A331-91731B8DDB1F}" srcOrd="1" destOrd="0" presId="urn:microsoft.com/office/officeart/2005/8/layout/chevron2"/>
    <dgm:cxn modelId="{501B1433-F5F0-4A0B-B283-EA64973A0823}" type="presParOf" srcId="{2FDDFD9D-F55C-4338-B8E6-F7F02D0E112F}" destId="{B7005BA0-0523-4A3D-A9BA-AF293054B96F}" srcOrd="1" destOrd="0" presId="urn:microsoft.com/office/officeart/2005/8/layout/chevron2"/>
    <dgm:cxn modelId="{303794E9-7496-469D-9DF9-86D0CFC95DE7}" type="presParOf" srcId="{2FDDFD9D-F55C-4338-B8E6-F7F02D0E112F}" destId="{2EBDFCF1-2BEE-477C-AF75-650693BD4E01}" srcOrd="2" destOrd="0" presId="urn:microsoft.com/office/officeart/2005/8/layout/chevron2"/>
    <dgm:cxn modelId="{A0277959-0E78-4631-AD3F-99155BFF64E6}" type="presParOf" srcId="{2EBDFCF1-2BEE-477C-AF75-650693BD4E01}" destId="{D9F34CBC-B333-45D5-98B7-B1C11B137E46}" srcOrd="0" destOrd="0" presId="urn:microsoft.com/office/officeart/2005/8/layout/chevron2"/>
    <dgm:cxn modelId="{3245E5AC-89FC-497F-885F-8FE74D1DB1C5}" type="presParOf" srcId="{2EBDFCF1-2BEE-477C-AF75-650693BD4E01}" destId="{EF0C71CC-7F88-4D40-9CD4-221E24AF0834}" srcOrd="1" destOrd="0" presId="urn:microsoft.com/office/officeart/2005/8/layout/chevron2"/>
    <dgm:cxn modelId="{746F0FEB-5F35-42E6-BA8C-9A974695E0EA}" type="presParOf" srcId="{2FDDFD9D-F55C-4338-B8E6-F7F02D0E112F}" destId="{471FBC46-2B5B-4AD0-8C27-49A1513B844C}" srcOrd="3" destOrd="0" presId="urn:microsoft.com/office/officeart/2005/8/layout/chevron2"/>
    <dgm:cxn modelId="{C195D564-7859-414F-974F-3AFDDAE7FB86}" type="presParOf" srcId="{2FDDFD9D-F55C-4338-B8E6-F7F02D0E112F}" destId="{4AB0A871-951E-4B12-88BA-73D647B9C807}" srcOrd="4" destOrd="0" presId="urn:microsoft.com/office/officeart/2005/8/layout/chevron2"/>
    <dgm:cxn modelId="{2DB9E348-B3B6-4F3E-AE57-95650F6E20C7}" type="presParOf" srcId="{4AB0A871-951E-4B12-88BA-73D647B9C807}" destId="{86A9F5BB-2B11-4EA4-88A9-59110B1B4BE0}" srcOrd="0" destOrd="0" presId="urn:microsoft.com/office/officeart/2005/8/layout/chevron2"/>
    <dgm:cxn modelId="{0AD7BDD0-64B2-430D-8A93-CF4598551984}" type="presParOf" srcId="{4AB0A871-951E-4B12-88BA-73D647B9C807}" destId="{68CC3B19-FEE2-45A3-AFFE-62C9BD80386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C1BF4-B894-4A4A-AF41-6D98813ED1C5}">
      <dsp:nvSpPr>
        <dsp:cNvPr id="0" name=""/>
        <dsp:cNvSpPr/>
      </dsp:nvSpPr>
      <dsp:spPr>
        <a:xfrm rot="5400000">
          <a:off x="-175637" y="179493"/>
          <a:ext cx="1170919" cy="819643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及时性</a:t>
          </a:r>
          <a:endParaRPr lang="zh-CN" altLang="en-US" sz="18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" y="413677"/>
        <a:ext cx="819643" cy="351276"/>
      </dsp:txXfrm>
    </dsp:sp>
    <dsp:sp modelId="{87A87826-4B57-4BC9-AD82-D1A939382FFC}">
      <dsp:nvSpPr>
        <dsp:cNvPr id="0" name=""/>
        <dsp:cNvSpPr/>
      </dsp:nvSpPr>
      <dsp:spPr>
        <a:xfrm rot="5400000">
          <a:off x="3757241" y="-2933743"/>
          <a:ext cx="761497" cy="6636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有些岗位因为距离、繁忙程度、预算等因素，难以长时间一起集训，学习任务紧迫</a:t>
          </a:r>
          <a:endParaRPr lang="zh-CN" altLang="en-US" sz="180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819643" y="41028"/>
        <a:ext cx="6599521" cy="687151"/>
      </dsp:txXfrm>
    </dsp:sp>
    <dsp:sp modelId="{6FEFA33A-D131-440A-B21A-D409CA36A1F9}">
      <dsp:nvSpPr>
        <dsp:cNvPr id="0" name=""/>
        <dsp:cNvSpPr/>
      </dsp:nvSpPr>
      <dsp:spPr>
        <a:xfrm rot="5400000">
          <a:off x="-175637" y="1202773"/>
          <a:ext cx="1170919" cy="819643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频率</a:t>
          </a:r>
          <a:endParaRPr lang="zh-CN" altLang="en-US" sz="18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" y="1436957"/>
        <a:ext cx="819643" cy="351276"/>
      </dsp:txXfrm>
    </dsp:sp>
    <dsp:sp modelId="{9203CF97-BE1B-4F6D-A1BC-C60B37F779F4}">
      <dsp:nvSpPr>
        <dsp:cNvPr id="0" name=""/>
        <dsp:cNvSpPr/>
      </dsp:nvSpPr>
      <dsp:spPr>
        <a:xfrm rot="5400000">
          <a:off x="3757441" y="-1910662"/>
          <a:ext cx="761097" cy="6636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学习的技能需要高效率，不断在工作中运用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819643" y="1064290"/>
        <a:ext cx="6599540" cy="686789"/>
      </dsp:txXfrm>
    </dsp:sp>
    <dsp:sp modelId="{538C7E2A-41AE-4592-A979-8FB202A65778}">
      <dsp:nvSpPr>
        <dsp:cNvPr id="0" name=""/>
        <dsp:cNvSpPr/>
      </dsp:nvSpPr>
      <dsp:spPr>
        <a:xfrm rot="5400000">
          <a:off x="-175637" y="2226054"/>
          <a:ext cx="1170919" cy="819643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难度</a:t>
          </a:r>
          <a:endParaRPr lang="zh-CN" altLang="en-US" sz="18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" y="2460238"/>
        <a:ext cx="819643" cy="351276"/>
      </dsp:txXfrm>
    </dsp:sp>
    <dsp:sp modelId="{12712F2F-FA92-426C-8F03-861AB841DCD8}">
      <dsp:nvSpPr>
        <dsp:cNvPr id="0" name=""/>
        <dsp:cNvSpPr/>
      </dsp:nvSpPr>
      <dsp:spPr>
        <a:xfrm rot="5400000">
          <a:off x="3757441" y="-887381"/>
          <a:ext cx="761097" cy="6636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工作难度较大不易掌握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819643" y="2087571"/>
        <a:ext cx="6599540" cy="686789"/>
      </dsp:txXfrm>
    </dsp:sp>
    <dsp:sp modelId="{893662DA-67ED-48FC-85C3-681567ACC7E3}">
      <dsp:nvSpPr>
        <dsp:cNvPr id="0" name=""/>
        <dsp:cNvSpPr/>
      </dsp:nvSpPr>
      <dsp:spPr>
        <a:xfrm rot="5400000">
          <a:off x="-175637" y="3249335"/>
          <a:ext cx="1170919" cy="819643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失误</a:t>
          </a:r>
          <a:endParaRPr lang="en-US" altLang="zh-CN" sz="1800" b="1" kern="1200"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后果</a:t>
          </a:r>
          <a:endParaRPr lang="zh-CN" altLang="en-US" sz="1800" b="1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 rot="-5400000">
        <a:off x="2" y="3483519"/>
        <a:ext cx="819643" cy="351276"/>
      </dsp:txXfrm>
    </dsp:sp>
    <dsp:sp modelId="{EA06286D-4743-4FB8-A7FC-3875549C34A0}">
      <dsp:nvSpPr>
        <dsp:cNvPr id="0" name=""/>
        <dsp:cNvSpPr/>
      </dsp:nvSpPr>
      <dsp:spPr>
        <a:xfrm rot="5400000">
          <a:off x="3757441" y="135898"/>
          <a:ext cx="761097" cy="66366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学习失误后的后果不那么严重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819643" y="3110850"/>
        <a:ext cx="6599540" cy="686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F3DAE-F5A4-4455-AD85-C8900FB0CF55}">
      <dsp:nvSpPr>
        <dsp:cNvPr id="0" name=""/>
        <dsp:cNvSpPr/>
      </dsp:nvSpPr>
      <dsp:spPr>
        <a:xfrm>
          <a:off x="2348" y="1883884"/>
          <a:ext cx="2861376" cy="1144550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合格的培训老师</a:t>
          </a:r>
          <a:endParaRPr lang="zh-CN" altLang="en-US" sz="2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74623" y="1883884"/>
        <a:ext cx="1716826" cy="1144550"/>
      </dsp:txXfrm>
    </dsp:sp>
    <dsp:sp modelId="{10A0452B-A976-4CFB-8DE3-5D06DA5E26B5}">
      <dsp:nvSpPr>
        <dsp:cNvPr id="0" name=""/>
        <dsp:cNvSpPr/>
      </dsp:nvSpPr>
      <dsp:spPr>
        <a:xfrm>
          <a:off x="2577587" y="1883884"/>
          <a:ext cx="2861376" cy="1144550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可用的培训时间</a:t>
          </a:r>
          <a:endParaRPr lang="zh-CN" altLang="en-US" sz="2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149862" y="1883884"/>
        <a:ext cx="1716826" cy="1144550"/>
      </dsp:txXfrm>
    </dsp:sp>
    <dsp:sp modelId="{788DECAE-E99F-4DDA-90DF-D166E75E674A}">
      <dsp:nvSpPr>
        <dsp:cNvPr id="0" name=""/>
        <dsp:cNvSpPr/>
      </dsp:nvSpPr>
      <dsp:spPr>
        <a:xfrm>
          <a:off x="5152826" y="1883884"/>
          <a:ext cx="2861376" cy="1144550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rPr>
            <a:t>设备、工具和相关数据</a:t>
          </a:r>
          <a:endParaRPr lang="zh-CN" altLang="en-US" sz="2400" b="0" kern="1200" dirty="0">
            <a:solidFill>
              <a:schemeClr val="tx1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5725101" y="1883884"/>
        <a:ext cx="1716826" cy="1144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C7148-A587-457B-99D8-24EFA7E50988}">
      <dsp:nvSpPr>
        <dsp:cNvPr id="0" name=""/>
        <dsp:cNvSpPr/>
      </dsp:nvSpPr>
      <dsp:spPr>
        <a:xfrm rot="5400000">
          <a:off x="-213673" y="217392"/>
          <a:ext cx="1424492" cy="997144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学员先前条件</a:t>
          </a:r>
          <a:endParaRPr lang="zh-CN" altLang="en-US" sz="18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502290"/>
        <a:ext cx="997144" cy="427348"/>
      </dsp:txXfrm>
    </dsp:sp>
    <dsp:sp modelId="{CCD16985-20EB-4FBD-A331-91731B8DDB1F}">
      <dsp:nvSpPr>
        <dsp:cNvPr id="0" name=""/>
        <dsp:cNvSpPr/>
      </dsp:nvSpPr>
      <dsp:spPr>
        <a:xfrm rot="5400000">
          <a:off x="3689520" y="-2688657"/>
          <a:ext cx="926407" cy="63111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打好培训前的基础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997145" y="48941"/>
        <a:ext cx="6265936" cy="835961"/>
      </dsp:txXfrm>
    </dsp:sp>
    <dsp:sp modelId="{D9F34CBC-B333-45D5-98B7-B1C11B137E46}">
      <dsp:nvSpPr>
        <dsp:cNvPr id="0" name=""/>
        <dsp:cNvSpPr/>
      </dsp:nvSpPr>
      <dsp:spPr>
        <a:xfrm rot="5400000">
          <a:off x="-213673" y="1445643"/>
          <a:ext cx="1424492" cy="997144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学员偏好</a:t>
          </a:r>
          <a:endParaRPr lang="zh-CN" altLang="en-US" sz="18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1730541"/>
        <a:ext cx="997144" cy="427348"/>
      </dsp:txXfrm>
    </dsp:sp>
    <dsp:sp modelId="{EF0C71CC-7F88-4D40-9CD4-221E24AF0834}">
      <dsp:nvSpPr>
        <dsp:cNvPr id="0" name=""/>
        <dsp:cNvSpPr/>
      </dsp:nvSpPr>
      <dsp:spPr>
        <a:xfrm rot="5400000">
          <a:off x="3689764" y="-1460649"/>
          <a:ext cx="925920" cy="63111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如对待年轻学员课堂要生动活泼，对于年龄大的学员就要多讲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997145" y="1277170"/>
        <a:ext cx="6265959" cy="835520"/>
      </dsp:txXfrm>
    </dsp:sp>
    <dsp:sp modelId="{86A9F5BB-2B11-4EA4-88A9-59110B1B4BE0}">
      <dsp:nvSpPr>
        <dsp:cNvPr id="0" name=""/>
        <dsp:cNvSpPr/>
      </dsp:nvSpPr>
      <dsp:spPr>
        <a:xfrm rot="5400000">
          <a:off x="-213673" y="2673894"/>
          <a:ext cx="1424492" cy="997144"/>
        </a:xfrm>
        <a:prstGeom prst="chevron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itchFamily="34" charset="-122"/>
              <a:ea typeface="微软雅黑" pitchFamily="34" charset="-122"/>
            </a:rPr>
            <a:t>文化差异</a:t>
          </a:r>
          <a:endParaRPr lang="zh-CN" altLang="en-US" sz="18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1" y="2958792"/>
        <a:ext cx="997144" cy="427348"/>
      </dsp:txXfrm>
    </dsp:sp>
    <dsp:sp modelId="{68CC3B19-FEE2-45A3-AFFE-62C9BD803862}">
      <dsp:nvSpPr>
        <dsp:cNvPr id="0" name=""/>
        <dsp:cNvSpPr/>
      </dsp:nvSpPr>
      <dsp:spPr>
        <a:xfrm rot="5400000">
          <a:off x="3689764" y="-232398"/>
          <a:ext cx="925920" cy="63111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 dirty="0" smtClean="0">
              <a:latin typeface="微软雅黑" pitchFamily="34" charset="-122"/>
              <a:ea typeface="微软雅黑" pitchFamily="34" charset="-122"/>
            </a:rPr>
            <a:t>在国际化企业里，关注不同文化下员工的文化，宗教偏好</a:t>
          </a:r>
          <a:endParaRPr lang="zh-CN" altLang="en-US" sz="1800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997145" y="2505421"/>
        <a:ext cx="6265959" cy="835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FCC6-9AD8-4F8C-A9C4-0C565F2079BE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5E3-781B-41A8-B52D-B700A06045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FCC6-9AD8-4F8C-A9C4-0C565F2079BE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5E3-781B-41A8-B52D-B700A06045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FCC6-9AD8-4F8C-A9C4-0C565F2079BE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5E3-781B-41A8-B52D-B700A06045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2923-9619-4355-AC9E-C2E025E352CB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925C-D8BD-43EC-A8A3-1AB5A2D0AB0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 descr="C:\Users\zeng.zhen\Desktop\海燕LOGO（无TCL标识）.jpg"/>
          <p:cNvPicPr>
            <a:picLocks noChangeAspect="1" noChangeArrowheads="1"/>
          </p:cNvPicPr>
          <p:nvPr userDrawn="1"/>
        </p:nvPicPr>
        <p:blipFill>
          <a:blip r:embed="rId2"/>
          <a:srcRect l="4345" t="4814" r="4750" b="91288"/>
          <a:stretch>
            <a:fillRect/>
          </a:stretch>
        </p:blipFill>
        <p:spPr bwMode="auto">
          <a:xfrm>
            <a:off x="-14748" y="0"/>
            <a:ext cx="9158748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2923-9619-4355-AC9E-C2E025E352CB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925C-D8BD-43EC-A8A3-1AB5A2D0AB0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 descr="C:\Users\zeng.zhen\Desktop\海燕LOGO（无TCL标识）.jpg"/>
          <p:cNvPicPr>
            <a:picLocks noChangeAspect="1" noChangeArrowheads="1"/>
          </p:cNvPicPr>
          <p:nvPr userDrawn="1"/>
        </p:nvPicPr>
        <p:blipFill>
          <a:blip r:embed="rId2"/>
          <a:srcRect l="4345" t="4814" r="4750" b="91288"/>
          <a:stretch>
            <a:fillRect/>
          </a:stretch>
        </p:blipFill>
        <p:spPr bwMode="auto">
          <a:xfrm>
            <a:off x="-14748" y="0"/>
            <a:ext cx="9158748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2923-9619-4355-AC9E-C2E025E352CB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925C-D8BD-43EC-A8A3-1AB5A2D0AB0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 descr="C:\Users\zeng.zhen\Desktop\海燕LOGO（无TCL标识）.jpg"/>
          <p:cNvPicPr>
            <a:picLocks noChangeAspect="1" noChangeArrowheads="1"/>
          </p:cNvPicPr>
          <p:nvPr userDrawn="1"/>
        </p:nvPicPr>
        <p:blipFill>
          <a:blip r:embed="rId2"/>
          <a:srcRect l="4345" t="4814" r="4750" b="91288"/>
          <a:stretch>
            <a:fillRect/>
          </a:stretch>
        </p:blipFill>
        <p:spPr bwMode="auto">
          <a:xfrm>
            <a:off x="-14748" y="0"/>
            <a:ext cx="9158748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2923-9619-4355-AC9E-C2E025E352CB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925C-D8BD-43EC-A8A3-1AB5A2D0AB0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 descr="C:\Users\zeng.zhen\Desktop\海燕LOGO（无TCL标识）.jpg"/>
          <p:cNvPicPr>
            <a:picLocks noChangeAspect="1" noChangeArrowheads="1"/>
          </p:cNvPicPr>
          <p:nvPr userDrawn="1"/>
        </p:nvPicPr>
        <p:blipFill>
          <a:blip r:embed="rId2"/>
          <a:srcRect l="4345" t="4814" r="4750" b="91288"/>
          <a:stretch>
            <a:fillRect/>
          </a:stretch>
        </p:blipFill>
        <p:spPr bwMode="auto">
          <a:xfrm>
            <a:off x="-14748" y="0"/>
            <a:ext cx="9158748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2923-9619-4355-AC9E-C2E025E352CB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925C-D8BD-43EC-A8A3-1AB5A2D0AB0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 descr="C:\Users\zeng.zhen\Desktop\海燕LOGO（无TCL标识）.jpg"/>
          <p:cNvPicPr>
            <a:picLocks noChangeAspect="1" noChangeArrowheads="1"/>
          </p:cNvPicPr>
          <p:nvPr userDrawn="1"/>
        </p:nvPicPr>
        <p:blipFill>
          <a:blip r:embed="rId2"/>
          <a:srcRect l="4345" t="4814" r="4750" b="91288"/>
          <a:stretch>
            <a:fillRect/>
          </a:stretch>
        </p:blipFill>
        <p:spPr bwMode="auto">
          <a:xfrm>
            <a:off x="-14748" y="0"/>
            <a:ext cx="9158748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2923-9619-4355-AC9E-C2E025E352CB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925C-D8BD-43EC-A8A3-1AB5A2D0AB0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 descr="C:\Users\zeng.zhen\Desktop\海燕LOGO（无TCL标识）.jpg"/>
          <p:cNvPicPr>
            <a:picLocks noChangeAspect="1" noChangeArrowheads="1"/>
          </p:cNvPicPr>
          <p:nvPr userDrawn="1"/>
        </p:nvPicPr>
        <p:blipFill>
          <a:blip r:embed="rId2"/>
          <a:srcRect l="4345" t="4814" r="4750" b="91288"/>
          <a:stretch>
            <a:fillRect/>
          </a:stretch>
        </p:blipFill>
        <p:spPr bwMode="auto">
          <a:xfrm>
            <a:off x="-14748" y="0"/>
            <a:ext cx="9158748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2923-9619-4355-AC9E-C2E025E352CB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3925C-D8BD-43EC-A8A3-1AB5A2D0AB0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 descr="C:\Users\zeng.zhen\Desktop\海燕LOGO（无TCL标识）.jpg"/>
          <p:cNvPicPr>
            <a:picLocks noChangeAspect="1" noChangeArrowheads="1"/>
          </p:cNvPicPr>
          <p:nvPr userDrawn="1"/>
        </p:nvPicPr>
        <p:blipFill>
          <a:blip r:embed="rId2"/>
          <a:srcRect l="4345" t="4814" r="4750" b="91288"/>
          <a:stretch>
            <a:fillRect/>
          </a:stretch>
        </p:blipFill>
        <p:spPr bwMode="auto">
          <a:xfrm>
            <a:off x="-14748" y="0"/>
            <a:ext cx="9158748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FCC6-9AD8-4F8C-A9C4-0C565F2079BE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5E3-781B-41A8-B52D-B700A06045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FCC6-9AD8-4F8C-A9C4-0C565F2079BE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5E3-781B-41A8-B52D-B700A06045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FCC6-9AD8-4F8C-A9C4-0C565F2079BE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5E3-781B-41A8-B52D-B700A06045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FCC6-9AD8-4F8C-A9C4-0C565F2079BE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5E3-781B-41A8-B52D-B700A06045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FCC6-9AD8-4F8C-A9C4-0C565F2079BE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5E3-781B-41A8-B52D-B700A06045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FCC6-9AD8-4F8C-A9C4-0C565F2079BE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5E3-781B-41A8-B52D-B700A06045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FCC6-9AD8-4F8C-A9C4-0C565F2079BE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5E3-781B-41A8-B52D-B700A06045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FCC6-9AD8-4F8C-A9C4-0C565F2079BE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D5E3-781B-41A8-B52D-B700A06045E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2FCC6-9AD8-4F8C-A9C4-0C565F2079BE}" type="datetimeFigureOut">
              <a:rPr lang="zh-CN" altLang="en-US" smtClean="0"/>
              <a:pPr/>
              <a:t>2016/12/29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1D5E3-781B-41A8-B52D-B700A06045E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 descr="C:\Users\zeng.zhen\Desktop\海燕LOGO（无TCL标识）.jpg"/>
          <p:cNvPicPr>
            <a:picLocks noChangeAspect="1" noChangeArrowheads="1"/>
          </p:cNvPicPr>
          <p:nvPr userDrawn="1"/>
        </p:nvPicPr>
        <p:blipFill>
          <a:blip r:embed="rId20"/>
          <a:srcRect l="4345" t="4814" r="4750" b="91288"/>
          <a:stretch>
            <a:fillRect/>
          </a:stretch>
        </p:blipFill>
        <p:spPr bwMode="auto">
          <a:xfrm>
            <a:off x="-14748" y="0"/>
            <a:ext cx="9158748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  <p:sldLayoutId id="2147483668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Layout" Target="../slideLayouts/slideLayout6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2143116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四步看懂结构化在岗培训</a:t>
            </a:r>
            <a:endParaRPr lang="zh-CN" altLang="en-US" sz="5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108520" y="260648"/>
            <a:ext cx="3024336" cy="66574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工作性质</a:t>
            </a: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400491826"/>
              </p:ext>
            </p:extLst>
          </p:nvPr>
        </p:nvGraphicFramePr>
        <p:xfrm>
          <a:off x="899592" y="1700808"/>
          <a:ext cx="7456338" cy="4248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773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C9C1BF4-B894-4A4A-AF41-6D98813ED1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A87826-4B57-4BC9-AD82-D1A939382F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EFA33A-D131-440A-B21A-D409CA36A1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03CF97-BE1B-4F6D-A1BC-C60B37F779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8C7E2A-41AE-4592-A979-8FB202A657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712F2F-FA92-426C-8F03-861AB841DC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3662DA-67ED-48FC-85C3-681567ACC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06286D-4743-4FB8-A7FC-3875549C34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252536" y="332656"/>
            <a:ext cx="4968552" cy="66574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可供利用的资源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863521185"/>
              </p:ext>
            </p:extLst>
          </p:nvPr>
        </p:nvGraphicFramePr>
        <p:xfrm>
          <a:off x="611560" y="1014815"/>
          <a:ext cx="8016552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944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51F3DAE-F5A4-4455-AD85-C8900FB0CF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0A0452B-A976-4CFB-8DE3-5D06DA5E26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88DECAE-E99F-4DDA-90DF-D166E75E67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252536" y="332656"/>
            <a:ext cx="4968552" cy="66574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工作环境的限制</a:t>
            </a:r>
          </a:p>
        </p:txBody>
      </p:sp>
      <p:sp>
        <p:nvSpPr>
          <p:cNvPr id="11" name="右箭头 10"/>
          <p:cNvSpPr/>
          <p:nvPr/>
        </p:nvSpPr>
        <p:spPr>
          <a:xfrm rot="2835723">
            <a:off x="2221815" y="3272947"/>
            <a:ext cx="720080" cy="2880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>
              <a:lnSpc>
                <a:spcPct val="130000"/>
              </a:lnSpc>
            </a:pP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右箭头 11"/>
          <p:cNvSpPr/>
          <p:nvPr/>
        </p:nvSpPr>
        <p:spPr>
          <a:xfrm rot="8083206">
            <a:off x="6439838" y="3272946"/>
            <a:ext cx="720080" cy="2880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>
              <a:lnSpc>
                <a:spcPct val="130000"/>
              </a:lnSpc>
            </a:pP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03648" y="1842690"/>
            <a:ext cx="2525410" cy="1152128"/>
            <a:chOff x="1403648" y="1842690"/>
            <a:chExt cx="2525410" cy="1152128"/>
          </a:xfrm>
        </p:grpSpPr>
        <p:sp>
          <p:nvSpPr>
            <p:cNvPr id="6" name="圆角矩形 5"/>
            <p:cNvSpPr/>
            <p:nvPr/>
          </p:nvSpPr>
          <p:spPr>
            <a:xfrm>
              <a:off x="1403648" y="1842690"/>
              <a:ext cx="2232248" cy="1152128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tIns="180000"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840826" y="2202412"/>
              <a:ext cx="208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培训地点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719758" y="1842690"/>
            <a:ext cx="2709894" cy="1152128"/>
            <a:chOff x="5719758" y="1842690"/>
            <a:chExt cx="2709894" cy="1152128"/>
          </a:xfrm>
        </p:grpSpPr>
        <p:sp>
          <p:nvSpPr>
            <p:cNvPr id="7" name="圆角矩形 6"/>
            <p:cNvSpPr/>
            <p:nvPr/>
          </p:nvSpPr>
          <p:spPr>
            <a:xfrm>
              <a:off x="5719758" y="1842690"/>
              <a:ext cx="2160240" cy="1152128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tIns="180000"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197404" y="215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 smtClean="0">
                  <a:latin typeface="微软雅黑" pitchFamily="34" charset="-122"/>
                  <a:ea typeface="微软雅黑" pitchFamily="34" charset="-122"/>
                </a:rPr>
                <a:t>工作干扰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195736" y="3839110"/>
            <a:ext cx="5040560" cy="1728192"/>
            <a:chOff x="2195736" y="3839110"/>
            <a:chExt cx="5040560" cy="1728192"/>
          </a:xfrm>
        </p:grpSpPr>
        <p:sp>
          <p:nvSpPr>
            <p:cNvPr id="8" name="圆角矩形 7"/>
            <p:cNvSpPr/>
            <p:nvPr/>
          </p:nvSpPr>
          <p:spPr>
            <a:xfrm>
              <a:off x="2195736" y="3839110"/>
              <a:ext cx="5040560" cy="1728192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tIns="180000"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427814" y="4148744"/>
              <a:ext cx="46445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latin typeface="微软雅黑" pitchFamily="34" charset="-122"/>
                  <a:ea typeface="微软雅黑" pitchFamily="34" charset="-122"/>
                </a:rPr>
                <a:t>在岗培训往往在实际工作的地点，需要考虑周围是否有干扰，或者培训是否影响其他正常工作的员工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89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51520" y="332656"/>
            <a:ext cx="3960440" cy="66574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财务方面的考虑</a:t>
            </a:r>
          </a:p>
        </p:txBody>
      </p:sp>
      <p:sp>
        <p:nvSpPr>
          <p:cNvPr id="11" name="矩形 10"/>
          <p:cNvSpPr/>
          <p:nvPr/>
        </p:nvSpPr>
        <p:spPr>
          <a:xfrm>
            <a:off x="467544" y="4210900"/>
            <a:ext cx="8286808" cy="128125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预期经济收益，需要考虑全面各项成本和收益，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的成本可能比其他培训方式高一些，如课堂培训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2.S-OJT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可以更加有效的培训员工，为组织带来更多的经济收益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67544" y="1920252"/>
            <a:ext cx="8286808" cy="2433524"/>
            <a:chOff x="467544" y="1920252"/>
            <a:chExt cx="8286808" cy="2433524"/>
          </a:xfrm>
        </p:grpSpPr>
        <p:grpSp>
          <p:nvGrpSpPr>
            <p:cNvPr id="13" name="组合 12"/>
            <p:cNvGrpSpPr/>
            <p:nvPr/>
          </p:nvGrpSpPr>
          <p:grpSpPr>
            <a:xfrm>
              <a:off x="467544" y="1920252"/>
              <a:ext cx="8286808" cy="1428760"/>
              <a:chOff x="467544" y="1920252"/>
              <a:chExt cx="8286808" cy="142876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467544" y="2348880"/>
                <a:ext cx="8286808" cy="10001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ctr"/>
              <a:lstStyle/>
              <a:p>
                <a:pPr>
                  <a:lnSpc>
                    <a:spcPct val="130000"/>
                  </a:lnSpc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1.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如果特定时间培训人数少，及时接受培训的员工很多，也采用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S-OJT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2.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rPr>
                  <a:t>很多员工需要培训时，脱岗培训才有意义</a:t>
                </a:r>
                <a:endParaRPr lang="zh-CN" altLang="en-US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467544" y="1920252"/>
                <a:ext cx="1512168" cy="571504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20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itchFamily="34" charset="-122"/>
                    <a:ea typeface="微软雅黑" pitchFamily="34" charset="-122"/>
                  </a:rPr>
                  <a:t>学员人数</a:t>
                </a:r>
                <a:endParaRPr lang="zh-CN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圆角矩形 11"/>
            <p:cNvSpPr/>
            <p:nvPr/>
          </p:nvSpPr>
          <p:spPr>
            <a:xfrm>
              <a:off x="467544" y="3782272"/>
              <a:ext cx="2376264" cy="571504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预期的经济效益</a:t>
              </a:r>
              <a:endPara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91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180528" y="260648"/>
            <a:ext cx="3024336" cy="66574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个人差异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139194184"/>
              </p:ext>
            </p:extLst>
          </p:nvPr>
        </p:nvGraphicFramePr>
        <p:xfrm>
          <a:off x="971600" y="1916832"/>
          <a:ext cx="7308304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806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D6C7148-A587-457B-99D8-24EFA7E50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D16985-20EB-4FBD-A331-91731B8DDB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9F34CBC-B333-45D5-98B7-B1C11B137E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F0C71CC-7F88-4D40-9CD4-221E24AF08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6A9F5BB-2B11-4EA4-88A9-59110B1B4B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8CC3B19-FEE2-45A3-AFFE-62C9BD8038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2097937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关键步骤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9397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S-OJT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的流程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928926" y="1285860"/>
            <a:ext cx="3357586" cy="92869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46800" rtlCol="0" anchor="ctr"/>
          <a:lstStyle/>
          <a:p>
            <a:pPr algn="ctr">
              <a:lnSpc>
                <a:spcPct val="13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绩效改进过程确定了绩效差距是由于缺乏胜任能力引起的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6500826" y="2643182"/>
            <a:ext cx="2143140" cy="92869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46800" rtlCol="0" anchor="ctr"/>
          <a:lstStyle/>
          <a:p>
            <a:pPr algn="ctr">
              <a:lnSpc>
                <a:spcPct val="13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、确定是否合适使用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072198" y="4214818"/>
            <a:ext cx="2143140" cy="92869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46800" rtlCol="0" anchor="ctr"/>
          <a:lstStyle/>
          <a:p>
            <a:pPr algn="ctr">
              <a:lnSpc>
                <a:spcPct val="13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、分析工作任务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5143504" y="5643578"/>
            <a:ext cx="2143140" cy="92869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46800" rtlCol="0" anchor="ctr"/>
          <a:lstStyle/>
          <a:p>
            <a:pPr algn="ctr">
              <a:lnSpc>
                <a:spcPct val="13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、培养培训师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857356" y="5643578"/>
            <a:ext cx="2143140" cy="92869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46800" rtlCol="0" anchor="ctr"/>
          <a:lstStyle/>
          <a:p>
            <a:pPr algn="ctr">
              <a:lnSpc>
                <a:spcPct val="13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、开发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000100" y="4214818"/>
            <a:ext cx="2143140" cy="92869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46800" rtlCol="0" anchor="ctr"/>
          <a:lstStyle/>
          <a:p>
            <a:pPr algn="ctr">
              <a:lnSpc>
                <a:spcPct val="13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、实施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00034" y="2643182"/>
            <a:ext cx="2143140" cy="928694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tIns="46800" rtlCol="0" anchor="ctr"/>
          <a:lstStyle/>
          <a:p>
            <a:pPr algn="ctr">
              <a:lnSpc>
                <a:spcPct val="13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、评估及解决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</a:p>
        </p:txBody>
      </p:sp>
      <p:sp>
        <p:nvSpPr>
          <p:cNvPr id="19" name="右箭头 18"/>
          <p:cNvSpPr/>
          <p:nvPr/>
        </p:nvSpPr>
        <p:spPr>
          <a:xfrm rot="19687220">
            <a:off x="1937810" y="1796771"/>
            <a:ext cx="434016" cy="4286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0000" rtlCol="0" anchor="ctr"/>
          <a:lstStyle/>
          <a:p>
            <a:pPr algn="ctr">
              <a:lnSpc>
                <a:spcPct val="130000"/>
              </a:lnSpc>
            </a:pP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右箭头 20"/>
          <p:cNvSpPr/>
          <p:nvPr/>
        </p:nvSpPr>
        <p:spPr>
          <a:xfrm rot="3563979">
            <a:off x="6864505" y="1796057"/>
            <a:ext cx="434016" cy="4286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0000" rtlCol="0" anchor="ctr"/>
          <a:lstStyle/>
          <a:p>
            <a:pPr algn="ctr">
              <a:lnSpc>
                <a:spcPct val="130000"/>
              </a:lnSpc>
            </a:pP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右箭头 22"/>
          <p:cNvSpPr/>
          <p:nvPr/>
        </p:nvSpPr>
        <p:spPr>
          <a:xfrm rot="5400000">
            <a:off x="7212512" y="3717446"/>
            <a:ext cx="434016" cy="4286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0000" rtlCol="0" anchor="ctr"/>
          <a:lstStyle/>
          <a:p>
            <a:pPr algn="ctr">
              <a:lnSpc>
                <a:spcPct val="130000"/>
              </a:lnSpc>
            </a:pP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右箭头 24"/>
          <p:cNvSpPr/>
          <p:nvPr/>
        </p:nvSpPr>
        <p:spPr>
          <a:xfrm rot="14614210">
            <a:off x="2071728" y="5147478"/>
            <a:ext cx="434016" cy="4286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0000" rtlCol="0" anchor="ctr"/>
          <a:lstStyle/>
          <a:p>
            <a:pPr algn="ctr">
              <a:lnSpc>
                <a:spcPct val="130000"/>
              </a:lnSpc>
            </a:pP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右箭头 25"/>
          <p:cNvSpPr/>
          <p:nvPr/>
        </p:nvSpPr>
        <p:spPr>
          <a:xfrm rot="10800000">
            <a:off x="4286248" y="5929330"/>
            <a:ext cx="434016" cy="4286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0000" rtlCol="0" anchor="ctr"/>
          <a:lstStyle/>
          <a:p>
            <a:pPr algn="ctr">
              <a:lnSpc>
                <a:spcPct val="130000"/>
              </a:lnSpc>
            </a:pP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右箭头 26"/>
          <p:cNvSpPr/>
          <p:nvPr/>
        </p:nvSpPr>
        <p:spPr>
          <a:xfrm rot="7099225">
            <a:off x="6361116" y="5150465"/>
            <a:ext cx="434016" cy="4286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0000" rtlCol="0" anchor="ctr"/>
          <a:lstStyle/>
          <a:p>
            <a:pPr algn="ctr">
              <a:lnSpc>
                <a:spcPct val="130000"/>
              </a:lnSpc>
            </a:pP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右箭头 27"/>
          <p:cNvSpPr/>
          <p:nvPr/>
        </p:nvSpPr>
        <p:spPr>
          <a:xfrm rot="14614210">
            <a:off x="1428787" y="3647280"/>
            <a:ext cx="434016" cy="42862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180000" rtlCol="0" anchor="ctr"/>
          <a:lstStyle/>
          <a:p>
            <a:pPr algn="ctr">
              <a:lnSpc>
                <a:spcPct val="130000"/>
              </a:lnSpc>
            </a:pPr>
            <a:endParaRPr lang="zh-CN" altLang="en-US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3"/>
          <p:cNvGrpSpPr/>
          <p:nvPr/>
        </p:nvGrpSpPr>
        <p:grpSpPr>
          <a:xfrm>
            <a:off x="285720" y="785794"/>
            <a:ext cx="3214710" cy="2428892"/>
            <a:chOff x="500034" y="1285860"/>
            <a:chExt cx="8143932" cy="5286412"/>
          </a:xfrm>
        </p:grpSpPr>
        <p:sp>
          <p:nvSpPr>
            <p:cNvPr id="140" name="圆角矩形 139"/>
            <p:cNvSpPr/>
            <p:nvPr/>
          </p:nvSpPr>
          <p:spPr>
            <a:xfrm>
              <a:off x="2928928" y="1285860"/>
              <a:ext cx="3357587" cy="12438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绩效改进过程确定了绩效差距是由于缺乏胜任能力引起的</a:t>
              </a:r>
            </a:p>
          </p:txBody>
        </p:sp>
        <p:sp>
          <p:nvSpPr>
            <p:cNvPr id="141" name="圆角矩形 140"/>
            <p:cNvSpPr/>
            <p:nvPr/>
          </p:nvSpPr>
          <p:spPr>
            <a:xfrm>
              <a:off x="6500825" y="2643178"/>
              <a:ext cx="2143141" cy="11947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、确定是否合适使用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endPara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6072198" y="4214818"/>
              <a:ext cx="2143140" cy="9286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、分析工作任务</a:t>
              </a:r>
            </a:p>
          </p:txBody>
        </p:sp>
        <p:sp>
          <p:nvSpPr>
            <p:cNvPr id="143" name="圆角矩形 142"/>
            <p:cNvSpPr/>
            <p:nvPr/>
          </p:nvSpPr>
          <p:spPr>
            <a:xfrm>
              <a:off x="5143504" y="5643578"/>
              <a:ext cx="2143140" cy="92869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0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、培养培训师</a:t>
              </a:r>
            </a:p>
          </p:txBody>
        </p:sp>
        <p:sp>
          <p:nvSpPr>
            <p:cNvPr id="144" name="圆角矩形 143"/>
            <p:cNvSpPr/>
            <p:nvPr/>
          </p:nvSpPr>
          <p:spPr>
            <a:xfrm>
              <a:off x="1857356" y="5643578"/>
              <a:ext cx="2143140" cy="9286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、开发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模块</a:t>
              </a:r>
            </a:p>
          </p:txBody>
        </p:sp>
        <p:sp>
          <p:nvSpPr>
            <p:cNvPr id="145" name="圆角矩形 144"/>
            <p:cNvSpPr/>
            <p:nvPr/>
          </p:nvSpPr>
          <p:spPr>
            <a:xfrm>
              <a:off x="1000100" y="4214818"/>
              <a:ext cx="2143140" cy="9286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、实施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endPara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圆角矩形 145"/>
            <p:cNvSpPr/>
            <p:nvPr/>
          </p:nvSpPr>
          <p:spPr>
            <a:xfrm>
              <a:off x="500034" y="2643178"/>
              <a:ext cx="2143141" cy="11947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、评估及解决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问题</a:t>
              </a:r>
            </a:p>
          </p:txBody>
        </p:sp>
        <p:cxnSp>
          <p:nvCxnSpPr>
            <p:cNvPr id="147" name="直接箭头连接符 146"/>
            <p:cNvCxnSpPr>
              <a:stCxn id="140" idx="3"/>
              <a:endCxn id="141" idx="0"/>
            </p:cNvCxnSpPr>
            <p:nvPr/>
          </p:nvCxnSpPr>
          <p:spPr>
            <a:xfrm>
              <a:off x="6286515" y="1907791"/>
              <a:ext cx="1285880" cy="735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41" idx="2"/>
              <a:endCxn id="142" idx="0"/>
            </p:cNvCxnSpPr>
            <p:nvPr/>
          </p:nvCxnSpPr>
          <p:spPr>
            <a:xfrm rot="5400000">
              <a:off x="7169633" y="3812055"/>
              <a:ext cx="376900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42" idx="2"/>
              <a:endCxn id="143" idx="0"/>
            </p:cNvCxnSpPr>
            <p:nvPr/>
          </p:nvCxnSpPr>
          <p:spPr>
            <a:xfrm rot="5400000">
              <a:off x="6429388" y="4929198"/>
              <a:ext cx="500066" cy="9286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43" idx="1"/>
              <a:endCxn id="144" idx="3"/>
            </p:cNvCxnSpPr>
            <p:nvPr/>
          </p:nvCxnSpPr>
          <p:spPr>
            <a:xfrm rot="10800000">
              <a:off x="4000496" y="6107925"/>
              <a:ext cx="114300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stCxn id="144" idx="0"/>
              <a:endCxn id="145" idx="2"/>
            </p:cNvCxnSpPr>
            <p:nvPr/>
          </p:nvCxnSpPr>
          <p:spPr>
            <a:xfrm rot="16200000" flipV="1">
              <a:off x="2250265" y="4964917"/>
              <a:ext cx="500066" cy="8572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stCxn id="145" idx="0"/>
              <a:endCxn id="146" idx="2"/>
            </p:cNvCxnSpPr>
            <p:nvPr/>
          </p:nvCxnSpPr>
          <p:spPr>
            <a:xfrm rot="16200000" flipV="1">
              <a:off x="1633189" y="3776336"/>
              <a:ext cx="376900" cy="5000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>
              <a:stCxn id="146" idx="0"/>
              <a:endCxn id="140" idx="1"/>
            </p:cNvCxnSpPr>
            <p:nvPr/>
          </p:nvCxnSpPr>
          <p:spPr>
            <a:xfrm rot="5400000" flipH="1" flipV="1">
              <a:off x="1882573" y="1596824"/>
              <a:ext cx="735388" cy="13573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Rectangle 3"/>
          <p:cNvSpPr>
            <a:spLocks noChangeArrowheads="1"/>
          </p:cNvSpPr>
          <p:nvPr/>
        </p:nvSpPr>
        <p:spPr bwMode="auto">
          <a:xfrm>
            <a:off x="3786182" y="696424"/>
            <a:ext cx="5357818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培训师标准：</a:t>
            </a:r>
            <a:endParaRPr lang="en-US" altLang="zh-CN" sz="20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buFontTx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表述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的特点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buFontTx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了解采用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和非结构化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OJT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对组织的影响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buFontTx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演示如何做好实验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的准备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buFontTx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利用适当的教学事件展示实施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的能力</a:t>
            </a:r>
            <a:endParaRPr lang="en-US" altLang="zh-CN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buFontTx/>
              <a:buChar char="•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应用标准评估他们自己的培训效果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70" name="表格 169"/>
          <p:cNvGraphicFramePr>
            <a:graphicFrameLocks noGrp="1"/>
          </p:cNvGraphicFramePr>
          <p:nvPr/>
        </p:nvGraphicFramePr>
        <p:xfrm>
          <a:off x="142844" y="4071942"/>
          <a:ext cx="8858344" cy="2642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066"/>
                <a:gridCol w="1357322"/>
                <a:gridCol w="428628"/>
                <a:gridCol w="1214446"/>
                <a:gridCol w="428628"/>
                <a:gridCol w="1357322"/>
                <a:gridCol w="428628"/>
                <a:gridCol w="1285884"/>
                <a:gridCol w="428628"/>
                <a:gridCol w="1428792"/>
              </a:tblGrid>
              <a:tr h="312745">
                <a:tc gridSpan="10"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微软雅黑" pitchFamily="34" charset="-122"/>
                          <a:ea typeface="微软雅黑" pitchFamily="34" charset="-122"/>
                        </a:rPr>
                        <a:t>培训步骤</a:t>
                      </a:r>
                      <a:endParaRPr lang="zh-CN" altLang="en-US" sz="20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</a:tr>
              <a:tr h="3127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让学员做好准备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实施培训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要求学员响应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提供反馈信息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评估绩效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</a:tr>
              <a:tr h="546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1.1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说明培训流程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2.1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让学员就位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3.1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要求学员分析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4.1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要求学员作出逻辑解释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5.1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要求学员做自我汇报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</a:tr>
              <a:tr h="546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1.2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说明大致情况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2.2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分析工作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3.2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要求学员演示和讲解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4.2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提供指导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5.2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评出绩效等级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</a:tr>
              <a:tr h="5465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1.3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回答问题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2.3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演示和讲解各个部分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3.3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要求学员总结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4.3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指出有帮助的提示信息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5.3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填写记录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</a:tr>
              <a:tr h="312745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2.4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总结工作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36000" marR="36000" marT="36000" marB="36000"/>
                </a:tc>
              </a:tr>
            </a:tbl>
          </a:graphicData>
        </a:graphic>
      </p:graphicFrame>
      <p:grpSp>
        <p:nvGrpSpPr>
          <p:cNvPr id="20" name="组合 153"/>
          <p:cNvGrpSpPr/>
          <p:nvPr/>
        </p:nvGrpSpPr>
        <p:grpSpPr>
          <a:xfrm>
            <a:off x="1350525" y="834707"/>
            <a:ext cx="6263206" cy="5038544"/>
            <a:chOff x="500034" y="1285860"/>
            <a:chExt cx="8143932" cy="5286412"/>
          </a:xfrm>
        </p:grpSpPr>
        <p:sp>
          <p:nvSpPr>
            <p:cNvPr id="21" name="圆角矩形 20"/>
            <p:cNvSpPr/>
            <p:nvPr/>
          </p:nvSpPr>
          <p:spPr>
            <a:xfrm>
              <a:off x="2928928" y="1285860"/>
              <a:ext cx="3357587" cy="12438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绩效改进过程确定了绩效差距是由于缺乏胜任能力引起的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500825" y="2643178"/>
              <a:ext cx="2143141" cy="11947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、确定是否合适使用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endPara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072198" y="4214818"/>
              <a:ext cx="2143140" cy="9286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、分析工作任务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143504" y="5643578"/>
              <a:ext cx="2143140" cy="92869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、培养培训师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857356" y="5643578"/>
              <a:ext cx="2143140" cy="9286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、开发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模块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000100" y="4214818"/>
              <a:ext cx="2143140" cy="9286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、实施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endPara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00034" y="2643178"/>
              <a:ext cx="2143141" cy="11947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、评估及解决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问题</a:t>
              </a:r>
            </a:p>
          </p:txBody>
        </p:sp>
        <p:cxnSp>
          <p:nvCxnSpPr>
            <p:cNvPr id="28" name="直接箭头连接符 27"/>
            <p:cNvCxnSpPr>
              <a:stCxn id="21" idx="3"/>
              <a:endCxn id="22" idx="0"/>
            </p:cNvCxnSpPr>
            <p:nvPr/>
          </p:nvCxnSpPr>
          <p:spPr>
            <a:xfrm>
              <a:off x="6286515" y="1907791"/>
              <a:ext cx="1285880" cy="735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2" idx="2"/>
              <a:endCxn id="23" idx="0"/>
            </p:cNvCxnSpPr>
            <p:nvPr/>
          </p:nvCxnSpPr>
          <p:spPr>
            <a:xfrm rot="5400000">
              <a:off x="7169633" y="3812055"/>
              <a:ext cx="376900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3" idx="2"/>
              <a:endCxn id="24" idx="0"/>
            </p:cNvCxnSpPr>
            <p:nvPr/>
          </p:nvCxnSpPr>
          <p:spPr>
            <a:xfrm rot="5400000">
              <a:off x="6429388" y="4929198"/>
              <a:ext cx="500066" cy="9286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4" idx="1"/>
              <a:endCxn id="25" idx="3"/>
            </p:cNvCxnSpPr>
            <p:nvPr/>
          </p:nvCxnSpPr>
          <p:spPr>
            <a:xfrm rot="10800000">
              <a:off x="4000496" y="6107925"/>
              <a:ext cx="114300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5" idx="0"/>
              <a:endCxn id="26" idx="2"/>
            </p:cNvCxnSpPr>
            <p:nvPr/>
          </p:nvCxnSpPr>
          <p:spPr>
            <a:xfrm rot="16200000" flipV="1">
              <a:off x="2250265" y="4964917"/>
              <a:ext cx="500066" cy="8572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6" idx="0"/>
              <a:endCxn id="27" idx="2"/>
            </p:cNvCxnSpPr>
            <p:nvPr/>
          </p:nvCxnSpPr>
          <p:spPr>
            <a:xfrm rot="16200000" flipV="1">
              <a:off x="1633189" y="3776336"/>
              <a:ext cx="376900" cy="5000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7" idx="0"/>
              <a:endCxn id="21" idx="1"/>
            </p:cNvCxnSpPr>
            <p:nvPr/>
          </p:nvCxnSpPr>
          <p:spPr>
            <a:xfrm rot="5400000" flipH="1" flipV="1">
              <a:off x="1882573" y="1596824"/>
              <a:ext cx="735388" cy="13573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2465073" y="3531102"/>
            <a:ext cx="4112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培训活动参照卡片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表格 171"/>
          <p:cNvGraphicFramePr>
            <a:graphicFrameLocks noGrp="1"/>
          </p:cNvGraphicFramePr>
          <p:nvPr/>
        </p:nvGraphicFramePr>
        <p:xfrm>
          <a:off x="3571868" y="652810"/>
          <a:ext cx="5357850" cy="6133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/>
                <a:gridCol w="1285884"/>
                <a:gridCol w="3429024"/>
              </a:tblGrid>
              <a:tr h="3322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简介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2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名称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用清楚的名称表明模块内容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6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陈述理由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解释培训的重要性与个人发展的相关性，激发学习动机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6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培训目标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学员在培训结束后应当了解什么或者会做什么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6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学员条件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学员在开始培训前必须具备的知识、技能和态度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2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培训资源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由于在工作环境下进行培训，培训师应当收集好培训所需要的各种数据、设备、工具和指导材料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22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培训内容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培训模块应该列明 全部的培训内容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15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培训活动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让学员做好准备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实施培训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要求学员响应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提供反馈信息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评估绩效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369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绩效测试与反馈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培训结束后，培训师应该确认学员成功实现了培训目标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629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辅助信息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包括内部技术文件、图纸、客户满意度数据、安全手册、技术文件或翻印的专业报刊等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5" name="圆角矩形 174"/>
          <p:cNvSpPr/>
          <p:nvPr/>
        </p:nvSpPr>
        <p:spPr>
          <a:xfrm>
            <a:off x="228382" y="3888862"/>
            <a:ext cx="3071834" cy="200026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rtlCol="0" anchor="ctr"/>
          <a:lstStyle/>
          <a:p>
            <a:pPr lvl="0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这一块的工作通常由培训部门，带领岗位业务专家来实施，是一个培训模块的开发工作。</a:t>
            </a:r>
            <a:endParaRPr lang="zh-CN" altLang="en-US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7906" y="989112"/>
            <a:ext cx="3214710" cy="2428892"/>
            <a:chOff x="500034" y="1285860"/>
            <a:chExt cx="8143932" cy="5286412"/>
          </a:xfrm>
        </p:grpSpPr>
        <p:sp>
          <p:nvSpPr>
            <p:cNvPr id="21" name="圆角矩形 20"/>
            <p:cNvSpPr/>
            <p:nvPr/>
          </p:nvSpPr>
          <p:spPr>
            <a:xfrm>
              <a:off x="2928928" y="1285860"/>
              <a:ext cx="3357587" cy="12438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9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绩效改进过程确定了绩效差距是由于缺乏胜任能力引起的</a:t>
              </a: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500825" y="2643178"/>
              <a:ext cx="2143141" cy="11947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、确定是否合适使用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endPara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072198" y="4214818"/>
              <a:ext cx="2143140" cy="9286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、分析工作任务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5143504" y="5643578"/>
              <a:ext cx="2143140" cy="9286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、培养培训师</a:t>
              </a: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1857356" y="5643578"/>
              <a:ext cx="2143140" cy="92869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0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、开发</a:t>
              </a:r>
              <a:r>
                <a:rPr lang="en-US" altLang="zh-CN" sz="10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r>
                <a:rPr lang="zh-CN" altLang="en-US" sz="10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模块</a:t>
              </a: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000100" y="4214818"/>
              <a:ext cx="2143140" cy="9286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、实施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endParaRPr lang="zh-CN" altLang="en-US" sz="10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500034" y="2643178"/>
              <a:ext cx="2143141" cy="11947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、评估及解决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问题</a:t>
              </a:r>
            </a:p>
          </p:txBody>
        </p:sp>
        <p:cxnSp>
          <p:nvCxnSpPr>
            <p:cNvPr id="28" name="直接箭头连接符 27"/>
            <p:cNvCxnSpPr>
              <a:stCxn id="21" idx="3"/>
              <a:endCxn id="22" idx="0"/>
            </p:cNvCxnSpPr>
            <p:nvPr/>
          </p:nvCxnSpPr>
          <p:spPr>
            <a:xfrm>
              <a:off x="6286515" y="1907791"/>
              <a:ext cx="1285880" cy="735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22" idx="2"/>
              <a:endCxn id="23" idx="0"/>
            </p:cNvCxnSpPr>
            <p:nvPr/>
          </p:nvCxnSpPr>
          <p:spPr>
            <a:xfrm rot="5400000">
              <a:off x="7169633" y="3812055"/>
              <a:ext cx="376900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3" idx="2"/>
              <a:endCxn id="24" idx="0"/>
            </p:cNvCxnSpPr>
            <p:nvPr/>
          </p:nvCxnSpPr>
          <p:spPr>
            <a:xfrm rot="5400000">
              <a:off x="6429388" y="4929198"/>
              <a:ext cx="500066" cy="9286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4" idx="1"/>
              <a:endCxn id="25" idx="3"/>
            </p:cNvCxnSpPr>
            <p:nvPr/>
          </p:nvCxnSpPr>
          <p:spPr>
            <a:xfrm rot="10800000">
              <a:off x="4000496" y="6107925"/>
              <a:ext cx="114300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5" idx="0"/>
              <a:endCxn id="26" idx="2"/>
            </p:cNvCxnSpPr>
            <p:nvPr/>
          </p:nvCxnSpPr>
          <p:spPr>
            <a:xfrm rot="16200000" flipV="1">
              <a:off x="2250265" y="4964917"/>
              <a:ext cx="500066" cy="8572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26" idx="0"/>
              <a:endCxn id="27" idx="2"/>
            </p:cNvCxnSpPr>
            <p:nvPr/>
          </p:nvCxnSpPr>
          <p:spPr>
            <a:xfrm rot="16200000" flipV="1">
              <a:off x="1633189" y="3776336"/>
              <a:ext cx="376900" cy="5000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7" idx="0"/>
              <a:endCxn id="21" idx="1"/>
            </p:cNvCxnSpPr>
            <p:nvPr/>
          </p:nvCxnSpPr>
          <p:spPr>
            <a:xfrm rot="5400000" flipH="1" flipV="1">
              <a:off x="1882573" y="1596824"/>
              <a:ext cx="735388" cy="13573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组合 153"/>
          <p:cNvGrpSpPr/>
          <p:nvPr/>
        </p:nvGrpSpPr>
        <p:grpSpPr>
          <a:xfrm>
            <a:off x="1506871" y="1111959"/>
            <a:ext cx="5614424" cy="4590571"/>
            <a:chOff x="500034" y="1285860"/>
            <a:chExt cx="8143932" cy="5286412"/>
          </a:xfrm>
        </p:grpSpPr>
        <p:sp>
          <p:nvSpPr>
            <p:cNvPr id="140" name="圆角矩形 139"/>
            <p:cNvSpPr/>
            <p:nvPr/>
          </p:nvSpPr>
          <p:spPr>
            <a:xfrm>
              <a:off x="2928928" y="1285860"/>
              <a:ext cx="3357587" cy="12438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绩效改进过程确定了绩效差距是由于缺乏胜任能力引起的</a:t>
              </a:r>
            </a:p>
          </p:txBody>
        </p:sp>
        <p:sp>
          <p:nvSpPr>
            <p:cNvPr id="141" name="圆角矩形 140"/>
            <p:cNvSpPr/>
            <p:nvPr/>
          </p:nvSpPr>
          <p:spPr>
            <a:xfrm>
              <a:off x="6500825" y="2643178"/>
              <a:ext cx="2143141" cy="11947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、确定是否合适使用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endPara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6072198" y="4214818"/>
              <a:ext cx="2143140" cy="9286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、分析工作任务</a:t>
              </a:r>
            </a:p>
          </p:txBody>
        </p:sp>
        <p:sp>
          <p:nvSpPr>
            <p:cNvPr id="143" name="圆角矩形 142"/>
            <p:cNvSpPr/>
            <p:nvPr/>
          </p:nvSpPr>
          <p:spPr>
            <a:xfrm>
              <a:off x="5143504" y="5643578"/>
              <a:ext cx="2143140" cy="9286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、培养培训师</a:t>
              </a:r>
            </a:p>
          </p:txBody>
        </p:sp>
        <p:sp>
          <p:nvSpPr>
            <p:cNvPr id="144" name="圆角矩形 143"/>
            <p:cNvSpPr/>
            <p:nvPr/>
          </p:nvSpPr>
          <p:spPr>
            <a:xfrm>
              <a:off x="1857356" y="5643578"/>
              <a:ext cx="2143140" cy="92869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、开发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r>
                <a:rPr lang="zh-CN" altLang="en-US" sz="1600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模块</a:t>
              </a:r>
            </a:p>
          </p:txBody>
        </p:sp>
        <p:sp>
          <p:nvSpPr>
            <p:cNvPr id="145" name="圆角矩形 144"/>
            <p:cNvSpPr/>
            <p:nvPr/>
          </p:nvSpPr>
          <p:spPr>
            <a:xfrm>
              <a:off x="1000100" y="4214818"/>
              <a:ext cx="2143140" cy="9286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、实施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endPara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圆角矩形 145"/>
            <p:cNvSpPr/>
            <p:nvPr/>
          </p:nvSpPr>
          <p:spPr>
            <a:xfrm>
              <a:off x="500034" y="2643178"/>
              <a:ext cx="2143141" cy="11947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、评估及解决</a:t>
              </a:r>
              <a:r>
                <a:rPr lang="en-US" altLang="zh-CN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r>
                <a:rPr lang="zh-CN" altLang="en-US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问题</a:t>
              </a:r>
            </a:p>
          </p:txBody>
        </p:sp>
        <p:cxnSp>
          <p:nvCxnSpPr>
            <p:cNvPr id="147" name="直接箭头连接符 146"/>
            <p:cNvCxnSpPr>
              <a:stCxn id="140" idx="3"/>
              <a:endCxn id="141" idx="0"/>
            </p:cNvCxnSpPr>
            <p:nvPr/>
          </p:nvCxnSpPr>
          <p:spPr>
            <a:xfrm>
              <a:off x="6286515" y="1907791"/>
              <a:ext cx="1285880" cy="735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41" idx="2"/>
              <a:endCxn id="142" idx="0"/>
            </p:cNvCxnSpPr>
            <p:nvPr/>
          </p:nvCxnSpPr>
          <p:spPr>
            <a:xfrm rot="5400000">
              <a:off x="7169633" y="3812055"/>
              <a:ext cx="376900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42" idx="2"/>
              <a:endCxn id="143" idx="0"/>
            </p:cNvCxnSpPr>
            <p:nvPr/>
          </p:nvCxnSpPr>
          <p:spPr>
            <a:xfrm rot="5400000">
              <a:off x="6429388" y="4929198"/>
              <a:ext cx="500066" cy="9286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43" idx="1"/>
              <a:endCxn id="144" idx="3"/>
            </p:cNvCxnSpPr>
            <p:nvPr/>
          </p:nvCxnSpPr>
          <p:spPr>
            <a:xfrm rot="10800000">
              <a:off x="4000496" y="6107925"/>
              <a:ext cx="114300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stCxn id="144" idx="0"/>
              <a:endCxn id="145" idx="2"/>
            </p:cNvCxnSpPr>
            <p:nvPr/>
          </p:nvCxnSpPr>
          <p:spPr>
            <a:xfrm rot="16200000" flipV="1">
              <a:off x="2250265" y="4964917"/>
              <a:ext cx="500066" cy="8572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stCxn id="145" idx="0"/>
              <a:endCxn id="146" idx="2"/>
            </p:cNvCxnSpPr>
            <p:nvPr/>
          </p:nvCxnSpPr>
          <p:spPr>
            <a:xfrm rot="16200000" flipV="1">
              <a:off x="1633189" y="3776336"/>
              <a:ext cx="376900" cy="5000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>
              <a:stCxn id="146" idx="0"/>
              <a:endCxn id="140" idx="1"/>
            </p:cNvCxnSpPr>
            <p:nvPr/>
          </p:nvCxnSpPr>
          <p:spPr>
            <a:xfrm rot="5400000" flipH="1" flipV="1">
              <a:off x="1882573" y="1596824"/>
              <a:ext cx="735388" cy="13573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/>
          <p:cNvSpPr/>
          <p:nvPr/>
        </p:nvSpPr>
        <p:spPr>
          <a:xfrm>
            <a:off x="4474570" y="161245"/>
            <a:ext cx="35524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单独模块组成部分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3"/>
          <p:cNvGrpSpPr/>
          <p:nvPr/>
        </p:nvGrpSpPr>
        <p:grpSpPr>
          <a:xfrm>
            <a:off x="3419872" y="476672"/>
            <a:ext cx="5392620" cy="4896544"/>
            <a:chOff x="500034" y="1285860"/>
            <a:chExt cx="8143932" cy="5286412"/>
          </a:xfrm>
        </p:grpSpPr>
        <p:sp>
          <p:nvSpPr>
            <p:cNvPr id="140" name="圆角矩形 139"/>
            <p:cNvSpPr/>
            <p:nvPr/>
          </p:nvSpPr>
          <p:spPr>
            <a:xfrm>
              <a:off x="2928928" y="1285860"/>
              <a:ext cx="3357587" cy="12438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绩效改进过程确定了绩效差距是由于缺乏胜任能力引起的</a:t>
              </a:r>
            </a:p>
          </p:txBody>
        </p:sp>
        <p:sp>
          <p:nvSpPr>
            <p:cNvPr id="141" name="圆角矩形 140"/>
            <p:cNvSpPr/>
            <p:nvPr/>
          </p:nvSpPr>
          <p:spPr>
            <a:xfrm>
              <a:off x="6500825" y="2643178"/>
              <a:ext cx="2143141" cy="11947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、确定是否合适使用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endPara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6072198" y="4214818"/>
              <a:ext cx="2143140" cy="9286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、分析工作任务</a:t>
              </a:r>
            </a:p>
          </p:txBody>
        </p:sp>
        <p:sp>
          <p:nvSpPr>
            <p:cNvPr id="143" name="圆角矩形 142"/>
            <p:cNvSpPr/>
            <p:nvPr/>
          </p:nvSpPr>
          <p:spPr>
            <a:xfrm>
              <a:off x="5143504" y="5643578"/>
              <a:ext cx="2143140" cy="9286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、培养培训师</a:t>
              </a:r>
            </a:p>
          </p:txBody>
        </p:sp>
        <p:sp>
          <p:nvSpPr>
            <p:cNvPr id="144" name="圆角矩形 143"/>
            <p:cNvSpPr/>
            <p:nvPr/>
          </p:nvSpPr>
          <p:spPr>
            <a:xfrm>
              <a:off x="1857356" y="5643578"/>
              <a:ext cx="2143140" cy="9286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、开发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模块</a:t>
              </a:r>
            </a:p>
          </p:txBody>
        </p:sp>
        <p:sp>
          <p:nvSpPr>
            <p:cNvPr id="145" name="圆角矩形 144"/>
            <p:cNvSpPr/>
            <p:nvPr/>
          </p:nvSpPr>
          <p:spPr>
            <a:xfrm>
              <a:off x="1000100" y="4214818"/>
              <a:ext cx="2143140" cy="928694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、实施</a:t>
              </a:r>
              <a:r>
                <a:rPr lang="en-US" altLang="zh-CN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endPara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圆角矩形 145"/>
            <p:cNvSpPr/>
            <p:nvPr/>
          </p:nvSpPr>
          <p:spPr>
            <a:xfrm>
              <a:off x="500034" y="2643178"/>
              <a:ext cx="2143141" cy="11947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、评估及解决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问题</a:t>
              </a:r>
            </a:p>
          </p:txBody>
        </p:sp>
        <p:cxnSp>
          <p:nvCxnSpPr>
            <p:cNvPr id="147" name="直接箭头连接符 146"/>
            <p:cNvCxnSpPr>
              <a:stCxn id="140" idx="3"/>
              <a:endCxn id="141" idx="0"/>
            </p:cNvCxnSpPr>
            <p:nvPr/>
          </p:nvCxnSpPr>
          <p:spPr>
            <a:xfrm>
              <a:off x="6286515" y="1907791"/>
              <a:ext cx="1285880" cy="735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41" idx="2"/>
              <a:endCxn id="142" idx="0"/>
            </p:cNvCxnSpPr>
            <p:nvPr/>
          </p:nvCxnSpPr>
          <p:spPr>
            <a:xfrm rot="5400000">
              <a:off x="7169633" y="3812055"/>
              <a:ext cx="376900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42" idx="2"/>
              <a:endCxn id="143" idx="0"/>
            </p:cNvCxnSpPr>
            <p:nvPr/>
          </p:nvCxnSpPr>
          <p:spPr>
            <a:xfrm rot="5400000">
              <a:off x="6429388" y="4929198"/>
              <a:ext cx="500066" cy="9286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43" idx="1"/>
              <a:endCxn id="144" idx="3"/>
            </p:cNvCxnSpPr>
            <p:nvPr/>
          </p:nvCxnSpPr>
          <p:spPr>
            <a:xfrm rot="10800000">
              <a:off x="4000496" y="6107925"/>
              <a:ext cx="114300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stCxn id="144" idx="0"/>
              <a:endCxn id="145" idx="2"/>
            </p:cNvCxnSpPr>
            <p:nvPr/>
          </p:nvCxnSpPr>
          <p:spPr>
            <a:xfrm rot="16200000" flipV="1">
              <a:off x="2250265" y="4964917"/>
              <a:ext cx="500066" cy="8572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stCxn id="145" idx="0"/>
              <a:endCxn id="146" idx="2"/>
            </p:cNvCxnSpPr>
            <p:nvPr/>
          </p:nvCxnSpPr>
          <p:spPr>
            <a:xfrm rot="16200000" flipV="1">
              <a:off x="1633189" y="3776336"/>
              <a:ext cx="376900" cy="5000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>
              <a:stCxn id="146" idx="0"/>
              <a:endCxn id="140" idx="1"/>
            </p:cNvCxnSpPr>
            <p:nvPr/>
          </p:nvCxnSpPr>
          <p:spPr>
            <a:xfrm rot="5400000" flipH="1" flipV="1">
              <a:off x="1882573" y="1596824"/>
              <a:ext cx="735388" cy="13573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圆角矩形 174"/>
          <p:cNvSpPr/>
          <p:nvPr/>
        </p:nvSpPr>
        <p:spPr>
          <a:xfrm>
            <a:off x="214282" y="3905808"/>
            <a:ext cx="3205590" cy="2737877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rtlCol="0" anchor="ctr"/>
          <a:lstStyle/>
          <a:p>
            <a:pPr lvl="0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实际工作岗位中，我们通常面临管理类、技术类和认知类的三种类型，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针对这三种类型在大流程不变的情况，在每一个关键动作上，分别作了归类和细节的指点</a:t>
            </a:r>
            <a:r>
              <a:rPr lang="zh-CN" altLang="en-US" b="1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3742" y="1757336"/>
            <a:ext cx="30082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三类培训步骤对比表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620688"/>
            <a:ext cx="73084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6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2564904"/>
            <a:ext cx="5429288" cy="295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、结构化在岗培训简介</a:t>
            </a:r>
            <a:endParaRPr lang="en-US" altLang="zh-CN" sz="3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、实施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需要考虑因素</a:t>
            </a:r>
            <a:endParaRPr lang="en-US" altLang="zh-CN" sz="3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关键步骤</a:t>
            </a:r>
            <a:endParaRPr lang="en-US" altLang="zh-CN" sz="3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、走出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误区</a:t>
            </a:r>
            <a:endParaRPr lang="en-US" altLang="zh-CN" sz="32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19819"/>
              </p:ext>
            </p:extLst>
          </p:nvPr>
        </p:nvGraphicFramePr>
        <p:xfrm>
          <a:off x="1043608" y="1082353"/>
          <a:ext cx="7164294" cy="3875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8"/>
                <a:gridCol w="2388098"/>
                <a:gridCol w="2388098"/>
              </a:tblGrid>
              <a:tr h="553605">
                <a:tc gridSpan="3"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让学员做好准备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3605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管理类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技术类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认知类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53605">
                <a:tc gridSpan="3"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说明培训的目的和原因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3605">
                <a:tc gridSpan="3"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确定学员是否具备培训条件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3605">
                <a:tc gridSpan="3"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说明安全与质量方面的普遍要求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3605">
                <a:tc gridSpan="3"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说明如何培训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3605">
                <a:tc gridSpan="3"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向学员提问是否有与培训相关的疑惑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043608" y="5258820"/>
            <a:ext cx="716429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培训师在说明培训原因时，应当将培训与工作以及组织目标联系在一起，考虑如何引起注意，激发学习动机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89726" y="260648"/>
            <a:ext cx="44720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三类培训步骤对比表</a:t>
            </a:r>
          </a:p>
        </p:txBody>
      </p:sp>
    </p:spTree>
    <p:extLst>
      <p:ext uri="{BB962C8B-B14F-4D97-AF65-F5344CB8AC3E}">
        <p14:creationId xmlns:p14="http://schemas.microsoft.com/office/powerpoint/2010/main" val="7571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48106"/>
              </p:ext>
            </p:extLst>
          </p:nvPr>
        </p:nvGraphicFramePr>
        <p:xfrm>
          <a:off x="683568" y="292377"/>
          <a:ext cx="7848873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91"/>
                <a:gridCol w="2616291"/>
                <a:gridCol w="2616291"/>
              </a:tblGrid>
              <a:tr h="332345">
                <a:tc gridSpan="3"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实施培训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2345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管理类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技术类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认知类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32345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让学员就位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让学员就位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让学员就位</a:t>
                      </a:r>
                    </a:p>
                  </a:txBody>
                  <a:tcPr/>
                </a:tc>
              </a:tr>
              <a:tr h="58160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说明模型、流程或项目的大体情况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说明操作、设备或工作流程的大体情况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从总体上说明这个问题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提供信息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8160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举出模型、流程或项目示例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说明工作单元的大体情况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说明这个问题的各个方面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8160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解释模型、流程或项目各个部分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讲解和说明每一个动作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就这个问题举出示例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鼓动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8160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解释运用模型、流程或项目方法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解释具体的安全与质量要求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说明当前的情况及后果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8160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演示模型、流程或项目的方法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对工作单元进行全面总结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说明期待情形与机会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81603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对整个模型、流程或项目进行总结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就期待的情形举例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32345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说明对个人的组织意义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81603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讨论什么样承诺的行为是妥当的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15616" y="634581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不同培训类型的第二项活动有明显的差别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425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187516"/>
              </p:ext>
            </p:extLst>
          </p:nvPr>
        </p:nvGraphicFramePr>
        <p:xfrm>
          <a:off x="395536" y="40943"/>
          <a:ext cx="8352927" cy="677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309"/>
                <a:gridCol w="2784309"/>
                <a:gridCol w="2784309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要求学员做响应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管理类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技术类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认知类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让学员说明模型、流程或项目的总体情况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让学员说明操作、设备或工作流程的总体情况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让学员说明培训的目的和原因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让学员说明模型、流程或项目的范例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说明工作单元的总体情况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让学员说明这个问题的总体情况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让学员解释模型、流程或项目的各个部分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让学员讲解和演示各个行为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让学员解释这个问题的各个部分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让学员解释运用模型、流程或项目的技巧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让学员解释安全与质量要求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让学员就这个问题举出例子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鼓动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让学员演示运用模型、流程或项目的技巧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让学员对整个工作单元进行总结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让学员讲述当前的情况及其后果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让学员对整个模型、流程或项目做出总结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让学员讲述预期的情况及其后果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让学员就预期的情况举例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让学员讲述对本人及他人的意义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让学员讲述应当采取的行动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07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063114"/>
              </p:ext>
            </p:extLst>
          </p:nvPr>
        </p:nvGraphicFramePr>
        <p:xfrm>
          <a:off x="971600" y="404664"/>
          <a:ext cx="7281519" cy="2924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173"/>
                <a:gridCol w="2427173"/>
                <a:gridCol w="2427173"/>
              </a:tblGrid>
              <a:tr h="584989">
                <a:tc gridSpan="3"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提供反馈信息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84989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管理类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技术类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认知类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84989">
                <a:tc gridSpan="3"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告诉学员他的反应是否符合要求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84989">
                <a:tc gridSpan="3"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只对错误提供训练和指导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84989">
                <a:tc gridSpan="3"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指出工作环境中的提示信息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66664"/>
              </p:ext>
            </p:extLst>
          </p:nvPr>
        </p:nvGraphicFramePr>
        <p:xfrm>
          <a:off x="971600" y="3573016"/>
          <a:ext cx="7281519" cy="2924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7173"/>
                <a:gridCol w="2427173"/>
                <a:gridCol w="2427173"/>
              </a:tblGrid>
              <a:tr h="584989">
                <a:tc gridSpan="3"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绩效评估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84989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管理类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技术类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微软雅黑" pitchFamily="34" charset="-122"/>
                          <a:ea typeface="微软雅黑" pitchFamily="34" charset="-122"/>
                        </a:rPr>
                        <a:t>认知类</a:t>
                      </a:r>
                      <a:endParaRPr lang="zh-CN" altLang="en-US" b="1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84989">
                <a:tc gridSpan="3"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评价学员的自我汇报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84989">
                <a:tc gridSpan="3"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评价绩效测试结果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84989">
                <a:tc gridSpan="3"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记录学员的绩效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2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3"/>
          <p:cNvGrpSpPr/>
          <p:nvPr/>
        </p:nvGrpSpPr>
        <p:grpSpPr>
          <a:xfrm>
            <a:off x="2627784" y="431255"/>
            <a:ext cx="6157348" cy="5161206"/>
            <a:chOff x="500034" y="1285860"/>
            <a:chExt cx="8143932" cy="5286412"/>
          </a:xfrm>
        </p:grpSpPr>
        <p:sp>
          <p:nvSpPr>
            <p:cNvPr id="140" name="圆角矩形 139"/>
            <p:cNvSpPr/>
            <p:nvPr/>
          </p:nvSpPr>
          <p:spPr>
            <a:xfrm>
              <a:off x="2928928" y="1285860"/>
              <a:ext cx="3357587" cy="124386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绩效改进过程确定了绩效差距是由于缺乏胜任能力引起的</a:t>
              </a:r>
            </a:p>
          </p:txBody>
        </p:sp>
        <p:sp>
          <p:nvSpPr>
            <p:cNvPr id="141" name="圆角矩形 140"/>
            <p:cNvSpPr/>
            <p:nvPr/>
          </p:nvSpPr>
          <p:spPr>
            <a:xfrm>
              <a:off x="6500825" y="2643178"/>
              <a:ext cx="2143141" cy="11947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、确定是否合适使用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endPara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6072198" y="4214818"/>
              <a:ext cx="2143140" cy="9286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、分析工作任务</a:t>
              </a:r>
            </a:p>
          </p:txBody>
        </p:sp>
        <p:sp>
          <p:nvSpPr>
            <p:cNvPr id="143" name="圆角矩形 142"/>
            <p:cNvSpPr/>
            <p:nvPr/>
          </p:nvSpPr>
          <p:spPr>
            <a:xfrm>
              <a:off x="5143504" y="5643578"/>
              <a:ext cx="2143140" cy="9286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、培养培训师</a:t>
              </a:r>
            </a:p>
          </p:txBody>
        </p:sp>
        <p:sp>
          <p:nvSpPr>
            <p:cNvPr id="144" name="圆角矩形 143"/>
            <p:cNvSpPr/>
            <p:nvPr/>
          </p:nvSpPr>
          <p:spPr>
            <a:xfrm>
              <a:off x="1857356" y="5643578"/>
              <a:ext cx="2143140" cy="9286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、开发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模块</a:t>
              </a:r>
            </a:p>
          </p:txBody>
        </p:sp>
        <p:sp>
          <p:nvSpPr>
            <p:cNvPr id="145" name="圆角矩形 144"/>
            <p:cNvSpPr/>
            <p:nvPr/>
          </p:nvSpPr>
          <p:spPr>
            <a:xfrm>
              <a:off x="1000100" y="4214818"/>
              <a:ext cx="2143140" cy="9286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、实施</a:t>
              </a:r>
              <a:r>
                <a:rPr lang="en-US" altLang="zh-CN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endPara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圆角矩形 145"/>
            <p:cNvSpPr/>
            <p:nvPr/>
          </p:nvSpPr>
          <p:spPr>
            <a:xfrm>
              <a:off x="500034" y="2643178"/>
              <a:ext cx="2143141" cy="1194740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、评估及解决</a:t>
              </a:r>
              <a:r>
                <a:rPr lang="en-US" altLang="zh-CN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S-OJT</a:t>
              </a:r>
              <a:r>
                <a:rPr lang="zh-CN" altLang="en-US" b="1" dirty="0" smtClean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问题</a:t>
              </a:r>
            </a:p>
          </p:txBody>
        </p:sp>
        <p:cxnSp>
          <p:nvCxnSpPr>
            <p:cNvPr id="147" name="直接箭头连接符 146"/>
            <p:cNvCxnSpPr>
              <a:stCxn id="140" idx="3"/>
              <a:endCxn id="141" idx="0"/>
            </p:cNvCxnSpPr>
            <p:nvPr/>
          </p:nvCxnSpPr>
          <p:spPr>
            <a:xfrm>
              <a:off x="6286515" y="1907791"/>
              <a:ext cx="1285880" cy="7353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41" idx="2"/>
              <a:endCxn id="142" idx="0"/>
            </p:cNvCxnSpPr>
            <p:nvPr/>
          </p:nvCxnSpPr>
          <p:spPr>
            <a:xfrm rot="5400000">
              <a:off x="7169633" y="3812055"/>
              <a:ext cx="376900" cy="4286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/>
            <p:cNvCxnSpPr>
              <a:stCxn id="142" idx="2"/>
              <a:endCxn id="143" idx="0"/>
            </p:cNvCxnSpPr>
            <p:nvPr/>
          </p:nvCxnSpPr>
          <p:spPr>
            <a:xfrm rot="5400000">
              <a:off x="6429388" y="4929198"/>
              <a:ext cx="500066" cy="9286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143" idx="1"/>
              <a:endCxn id="144" idx="3"/>
            </p:cNvCxnSpPr>
            <p:nvPr/>
          </p:nvCxnSpPr>
          <p:spPr>
            <a:xfrm rot="10800000">
              <a:off x="4000496" y="6107925"/>
              <a:ext cx="1143008" cy="15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/>
            <p:cNvCxnSpPr>
              <a:stCxn id="144" idx="0"/>
              <a:endCxn id="145" idx="2"/>
            </p:cNvCxnSpPr>
            <p:nvPr/>
          </p:nvCxnSpPr>
          <p:spPr>
            <a:xfrm rot="16200000" flipV="1">
              <a:off x="2250265" y="4964917"/>
              <a:ext cx="500066" cy="85725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>
              <a:stCxn id="145" idx="0"/>
              <a:endCxn id="146" idx="2"/>
            </p:cNvCxnSpPr>
            <p:nvPr/>
          </p:nvCxnSpPr>
          <p:spPr>
            <a:xfrm rot="16200000" flipV="1">
              <a:off x="1633189" y="3776336"/>
              <a:ext cx="376900" cy="5000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>
              <a:stCxn id="146" idx="0"/>
              <a:endCxn id="140" idx="1"/>
            </p:cNvCxnSpPr>
            <p:nvPr/>
          </p:nvCxnSpPr>
          <p:spPr>
            <a:xfrm rot="5400000" flipH="1" flipV="1">
              <a:off x="1882573" y="1596824"/>
              <a:ext cx="735388" cy="13573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圆角矩形 174"/>
          <p:cNvSpPr/>
          <p:nvPr/>
        </p:nvSpPr>
        <p:spPr>
          <a:xfrm>
            <a:off x="121341" y="4413734"/>
            <a:ext cx="2857520" cy="235745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rtlCol="0" anchor="ctr"/>
          <a:lstStyle/>
          <a:p>
            <a:pPr lvl="0">
              <a:lnSpc>
                <a:spcPct val="13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评估维度：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培训效果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培训流程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培训投入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组织背景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18357"/>
              </p:ext>
            </p:extLst>
          </p:nvPr>
        </p:nvGraphicFramePr>
        <p:xfrm>
          <a:off x="377788" y="3594394"/>
          <a:ext cx="421196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/>
              </a:tblGrid>
              <a:tr h="27658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培训效果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1172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1.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是否实现了培训目标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1172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2.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对组织的绩效有哪些影响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1172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3.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对培训效果有哪些影响</a:t>
                      </a:r>
                      <a:endParaRPr lang="en-US" altLang="zh-CN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1172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4.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对培训效率有哪些影响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1172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5.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培训效果是否与学员的发展需要一致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1172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6.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是否有违预料到的影响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23998"/>
              </p:ext>
            </p:extLst>
          </p:nvPr>
        </p:nvGraphicFramePr>
        <p:xfrm>
          <a:off x="4572000" y="620690"/>
          <a:ext cx="4200128" cy="5551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0128"/>
              </a:tblGrid>
              <a:tr h="396557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培训流程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9655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1.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实施培训用了多长时间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9655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2.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培训地点是否符合要求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9655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3.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是否有培训需要的资源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9655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4.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培训师是否做好了培训的准备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9655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5.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培训师是否按计划使用了模块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9655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6.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培训师是否按计划利用了培训活动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9655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7.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是否正确使用了通讯技术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9655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8.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培训师是否按计划做了培训记录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9655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9.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学员是否按照计划使用培训模块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9655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10.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学员是否注意观察培训师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9655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11.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学员是否提出过问题？哪些类型问题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9655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12.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学员是否喜欢培训内容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96557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13.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学员是否喜欢培训方法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11560" y="1343450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评估问题（表一）</a:t>
            </a:r>
          </a:p>
          <a:p>
            <a:endParaRPr lang="zh-CN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28794" y="404664"/>
            <a:ext cx="5696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评估问题（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表二）</a:t>
            </a:r>
            <a:endParaRPr lang="zh-CN" altLang="en-US" sz="4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63192"/>
              </p:ext>
            </p:extLst>
          </p:nvPr>
        </p:nvGraphicFramePr>
        <p:xfrm>
          <a:off x="1428728" y="1397000"/>
          <a:ext cx="654846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46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培训投入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此工作单元是否符合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S-OJT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是否充分分析过此工作单元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模块是否准确、全面和清晰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培训设计是否妥当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培训环境中是否有需要的资源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培训环境是否适合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S-OJT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通讯技术是否适合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S-OJT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学员是否具备接受培训的条件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学员的性格或学习习惯是否适合</a:t>
                      </a:r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S-OJT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最适合的有经验的员工是否被选作培训师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微软雅黑" pitchFamily="34" charset="-122"/>
                          <a:ea typeface="微软雅黑" pitchFamily="34" charset="-122"/>
                        </a:rPr>
                        <a:t>11</a:t>
                      </a:r>
                      <a:r>
                        <a:rPr lang="zh-CN" altLang="en-US" dirty="0" smtClean="0">
                          <a:latin typeface="微软雅黑" pitchFamily="34" charset="-122"/>
                          <a:ea typeface="微软雅黑" pitchFamily="34" charset="-122"/>
                        </a:rPr>
                        <a:t>该有经验的员工是否接受过足够的培训，培训经验是否充足</a:t>
                      </a:r>
                      <a:endParaRPr lang="zh-CN" altLang="en-US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45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7224" y="1913271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走出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误区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9397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实施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S-OJT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常见误区</a:t>
            </a:r>
          </a:p>
        </p:txBody>
      </p:sp>
      <p:sp>
        <p:nvSpPr>
          <p:cNvPr id="3" name="矩形 2"/>
          <p:cNvSpPr/>
          <p:nvPr/>
        </p:nvSpPr>
        <p:spPr>
          <a:xfrm>
            <a:off x="857224" y="1285860"/>
            <a:ext cx="80010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做项目时通常不会一帆风顺，需要小心翼翼规避一些不必要的陷阱。</a:t>
            </a:r>
            <a:endParaRPr lang="en-US" altLang="zh-CN" sz="20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在实施</a:t>
            </a:r>
            <a:r>
              <a:rPr lang="en-US" altLang="zh-CN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的过程中，也有</a:t>
            </a:r>
            <a:r>
              <a:rPr lang="en-US" altLang="zh-CN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个常见的误区尽量避开</a:t>
            </a:r>
            <a:r>
              <a:rPr lang="zh-CN" alt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7224" y="2500306"/>
            <a:ext cx="8001056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过长的时间负担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业务专家不愿意担任培训师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培训师辅助系统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员工发展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工作环境下的其他形式的培训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演绎的方法</a:t>
            </a:r>
            <a:endParaRPr lang="en-US" altLang="zh-CN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借助人力资源的力量</a:t>
            </a:r>
            <a:endParaRPr lang="zh-CN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9397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S-OJT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七大误区</a:t>
            </a:r>
          </a:p>
        </p:txBody>
      </p:sp>
      <p:sp>
        <p:nvSpPr>
          <p:cNvPr id="4" name="矩形 3"/>
          <p:cNvSpPr/>
          <p:nvPr/>
        </p:nvSpPr>
        <p:spPr>
          <a:xfrm>
            <a:off x="428596" y="1928802"/>
            <a:ext cx="8286808" cy="92869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培训师需要在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项目中花费比较多的时间去准备和实施，可能会造成抱怨，需要考虑合适的激励措施。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8596" y="1500174"/>
            <a:ext cx="2643206" cy="57150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一、过长的时间负担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596" y="3786190"/>
            <a:ext cx="8286808" cy="2786082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因此需要分析对应的原因，激发工作的动机，辅助工作的技能，并通过设计开发降低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的训练难度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8596" y="3357562"/>
            <a:ext cx="3786214" cy="57150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二、业务专家不愿意担任培训师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2910" y="4000504"/>
            <a:ext cx="385765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担心因素：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、担心失去作为专家的地位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、担心工作的安全受到威胁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、认为培训其他人不是自己的工作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、缺乏从事额外工作的动力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、不信任管理层的动机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4942" y="4000504"/>
            <a:ext cx="321471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个人原因：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 不习惯当众讲话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、不确信自己知道什么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、此前从未做过类似事情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、缺乏基本技巧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、担心同事们的嘲笑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2240813"/>
            <a:ext cx="7308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结构化在岗培训简介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71414"/>
            <a:ext cx="8229600" cy="9397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S-OJT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七大误区</a:t>
            </a:r>
          </a:p>
        </p:txBody>
      </p:sp>
      <p:sp>
        <p:nvSpPr>
          <p:cNvPr id="4" name="矩形 3"/>
          <p:cNvSpPr/>
          <p:nvPr/>
        </p:nvSpPr>
        <p:spPr>
          <a:xfrm>
            <a:off x="428596" y="1368388"/>
            <a:ext cx="8286808" cy="3786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8596" y="939760"/>
            <a:ext cx="2643206" cy="57150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三、培训师辅助系统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28162" y="1582702"/>
            <a:ext cx="7929618" cy="200026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rtlCol="0" anchor="ctr"/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培训师是主管或经理时：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、确保他们具备适当的实施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的能力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、将实施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明确地规定为管理职责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、开发一个易于应用的系统，经理可用来记录和汇报学员的培训进展情况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、将实施培训作为高级经理考评下级经理绩效的一项要求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、开发一个系统，经理可用来定期地反馈他们提供的培训的质量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571472" y="3696346"/>
            <a:ext cx="7929618" cy="135734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46800" rtlCol="0" anchor="ctr"/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培训师是一线员工时：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、确保员工具备适当的实施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的能力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、对员工实施培训期间耽误的工作给予补偿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、将实施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明确地规定为员工的职责</a:t>
            </a: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596" y="5797543"/>
            <a:ext cx="8286808" cy="882121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员工无论是在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中担任培训师还是受训学员，我们需要把这类成长经历与员工的发展紧密结合起来，以制度的力量来促进员工在企业的成长。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28596" y="5368916"/>
            <a:ext cx="2643206" cy="57150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四、员工发展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9397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S-OJT</a:t>
            </a: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七大误区</a:t>
            </a:r>
          </a:p>
        </p:txBody>
      </p:sp>
      <p:sp>
        <p:nvSpPr>
          <p:cNvPr id="5" name="矩形 4"/>
          <p:cNvSpPr/>
          <p:nvPr/>
        </p:nvSpPr>
        <p:spPr>
          <a:xfrm>
            <a:off x="428596" y="1643050"/>
            <a:ext cx="8286808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做培训应该有务实精神，实施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在岗培训并不妨碍与其他培训形式并存，所以别走极端，非此即彼。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8596" y="1214422"/>
            <a:ext cx="3929090" cy="57150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五、工作环境下的其他形式的培训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596" y="3505070"/>
            <a:ext cx="8286808" cy="128125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通常在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培训时，还需要采用归纳式或有指导的发现式培训方法，可以让学员列举出他们在自己领领域直接观察到的正面和负面例子，这样可以更好地帮助员工了解培训的目标。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8596" y="3076442"/>
            <a:ext cx="2143140" cy="57150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六、演绎的方法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8596" y="5643578"/>
            <a:ext cx="8286808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人力资源可以在培训过程中提供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方面的许多技术支持，保存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模块文件并协调这些文件的修改事宜，还可以协调员工的培训计划或通知事宜。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428596" y="5214950"/>
            <a:ext cx="3929090" cy="57150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七、借助人力资源的力量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57252" y="765175"/>
            <a:ext cx="7772400" cy="734999"/>
          </a:xfrm>
          <a:prstGeom prst="rect">
            <a:avLst/>
          </a:prstGeom>
          <a:noFill/>
          <a:ln/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结构化在岗培训定义 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038225" y="1779588"/>
            <a:ext cx="696595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定义：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有经验的员工在工作场所或与工作场所近似的地点培 训新员工，有计划地培养特定工作能力的过程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buFontTx/>
              <a:buChar char="•"/>
            </a:pPr>
            <a:endParaRPr lang="en-US" altLang="zh-CN" sz="20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buFontTx/>
              <a:buChar char="•"/>
            </a:pPr>
            <a:endParaRPr lang="zh-CN" altLang="en-US" sz="2000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/>
            <a:r>
              <a:rPr lang="zh-CN" altLang="en-US" sz="20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关键词：</a:t>
            </a:r>
            <a:endParaRPr lang="en-US" altLang="zh-CN" sz="20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有经验的员工 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工作场所或与工作场所近似的地点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有计划的培养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lnSpc>
                <a:spcPct val="150000"/>
              </a:lnSpc>
              <a:buFontTx/>
              <a:buChar char="•"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特定工作能力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>
              <a:buFontTx/>
              <a:buChar char="•"/>
            </a:pPr>
            <a:endParaRPr lang="en-US" altLang="zh-CN" sz="2000" b="1" dirty="0" smtClean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 algn="just"/>
            <a:endParaRPr lang="en-US" altLang="zh-CN" sz="20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40337" y="692696"/>
            <a:ext cx="7772400" cy="352425"/>
          </a:xfrm>
          <a:prstGeom prst="rect">
            <a:avLst/>
          </a:prstGeom>
          <a:noFill/>
          <a:ln/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结构化在岗培训关键词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4569414" y="1844824"/>
            <a:ext cx="2063168" cy="68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有计划的培养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4611356" y="2790992"/>
            <a:ext cx="2014876" cy="33194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19063" indent="-119063" algn="l" eaLnBrk="0" hangingPunct="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有计划培养，是“结构化”的关键含义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119063" indent="-119063" algn="l" eaLnBrk="0" hangingPunct="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指针对岗位技能进行工作任务分析以后，得出在岗位培训的内容包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119063" indent="-119063" algn="l" eaLnBrk="0" hangingPunct="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按照一定的逻辑排定培训的顺序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marL="119063" indent="-119063" algn="l" eaLnBrk="0" hangingPunct="0">
              <a:spcBef>
                <a:spcPct val="0"/>
              </a:spcBef>
              <a:buFontTx/>
              <a:buChar char="•"/>
            </a:pP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11760" y="1844824"/>
            <a:ext cx="2014777" cy="68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工作场所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2413348" y="2790992"/>
            <a:ext cx="2013190" cy="33194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11125" indent="-111125" algn="l" eaLnBrk="0" hangingPunct="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培训尽量在实岗环境下进行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111125" indent="-111125" algn="l" eaLnBrk="0" hangingPunct="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现场条件不允许，也要在模拟仓或者模拟构建环境中实施，确保练习的动作是贴合岗位实践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3708" y="1844824"/>
            <a:ext cx="1872000" cy="68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有经验的员工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33708" y="2800516"/>
            <a:ext cx="1872000" cy="330994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14300" indent="-114300" algn="l" eaLnBrk="0" hangingPunct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人的能力定义为五层：新手、专业人员、有经验的专业人员、专家、大师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  <a:p>
            <a:pPr marL="114300" indent="-114300" algn="l" eaLnBrk="0" hangingPunct="0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选择有经验的员工并接受过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流程培训，担任结构化在岗培训辅导老师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6783992" y="1844824"/>
            <a:ext cx="2024401" cy="68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/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特定工作能力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6783992" y="2790992"/>
            <a:ext cx="2014876" cy="331946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114300" indent="-114300" algn="l" eaLnBrk="0" hangingPunct="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以工作单元为学习单位，完整的结构化培训，有很多个工作单元组织形成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114300" indent="-114300" algn="l" eaLnBrk="0" hangingPunct="0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每个工作单元都是一个特定的工作技能要求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514376" y="828675"/>
            <a:ext cx="7772400" cy="352425"/>
          </a:xfrm>
          <a:prstGeom prst="rect">
            <a:avLst/>
          </a:prstGeom>
          <a:noFill/>
          <a:ln/>
        </p:spPr>
        <p:txBody>
          <a:bodyPr lIns="0" tIns="0" rIns="0" bIns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S-OJT</a:t>
            </a:r>
            <a:r>
              <a:rPr lang="zh-CN" altLang="en-US" sz="3200" b="1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培训与传统培训的对比</a:t>
            </a:r>
            <a:endParaRPr lang="zh-CN" altLang="en-US" sz="3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20596"/>
              </p:ext>
            </p:extLst>
          </p:nvPr>
        </p:nvGraphicFramePr>
        <p:xfrm>
          <a:off x="571473" y="1732466"/>
          <a:ext cx="8143932" cy="4432838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3951893"/>
                <a:gridCol w="4192039"/>
              </a:tblGrid>
              <a:tr h="4286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S-OJT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传统培训</a:t>
                      </a:r>
                      <a:endParaRPr lang="zh-CN" altLang="en-US" sz="1600" b="1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55710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一对一带教辅导为主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一对多讲授、练习为主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1490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教练是“手把手、心贴心”一步一步技术辅导的、学员有充分的练习时间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老是讲授演绎为主，学员学习方式以倾听和观察为主、练习为辅，不能得到充分训练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1490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latin typeface="微软雅黑" pitchFamily="34" charset="-122"/>
                          <a:ea typeface="微软雅黑" pitchFamily="34" charset="-122"/>
                        </a:rPr>
                        <a:t>带教学习是随时随地、及时发生的在岗位上根据实际情况、不断练习和反馈的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需要组织集训、整合大家的时间，时效性不够强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  <a:tr h="114903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latin typeface="微软雅黑" pitchFamily="34" charset="-122"/>
                          <a:ea typeface="微软雅黑" pitchFamily="34" charset="-122"/>
                        </a:rPr>
                        <a:t>因为是在工作场所或接近工作场地，所以学习效果转换是无缝对接的，所以学即所用</a:t>
                      </a:r>
                      <a:endParaRPr lang="zh-CN" altLang="en-US" sz="1600" b="0" i="0" u="none" strike="noStrike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latin typeface="微软雅黑" pitchFamily="34" charset="-122"/>
                          <a:ea typeface="微软雅黑" pitchFamily="34" charset="-122"/>
                        </a:rPr>
                        <a:t>学员需要回到岗位根据实际情况，再次转化和摸索，转化效率会打折扣</a:t>
                      </a:r>
                      <a:endParaRPr lang="zh-CN" altLang="en-US" sz="1600" b="0" i="0" u="none" strike="noStrike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1913271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实施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sz="4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需要考虑的因素</a:t>
            </a:r>
            <a:endParaRPr lang="zh-CN" altLang="en-US" sz="4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0957" y="3356992"/>
            <a:ext cx="72448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分析表明员工因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缺乏适当的工作能力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而无法按照要求完成工作的情况下，组织才应当使用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或其他任何形式的培训。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MH_PageTitle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11560" y="1772816"/>
            <a:ext cx="8229600" cy="9397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什么时候需要培训？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MH_Text_1"/>
          <p:cNvSpPr/>
          <p:nvPr>
            <p:custDataLst>
              <p:tags r:id="rId2"/>
            </p:custDataLst>
          </p:nvPr>
        </p:nvSpPr>
        <p:spPr>
          <a:xfrm>
            <a:off x="2143108" y="2191176"/>
            <a:ext cx="1962718" cy="2041574"/>
          </a:xfrm>
          <a:prstGeom prst="rect">
            <a:avLst/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blurRad="63500" sx="102000" sy="102000" algn="ctr" rotWithShape="0">
              <a:schemeClr val="accent1">
                <a:alpha val="40000"/>
              </a:schemeClr>
            </a:outerShdw>
          </a:effectLst>
        </p:spPr>
        <p:txBody>
          <a:bodyPr tIns="432000" bIns="144000" anchor="ctr">
            <a:normAutofit/>
          </a:bodyPr>
          <a:lstStyle/>
          <a:p>
            <a:pPr marL="342900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及时性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难度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失误的后果</a:t>
            </a:r>
            <a:endParaRPr lang="en-US" altLang="zh-CN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0" name="MH_PageTitle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7200" y="274638"/>
            <a:ext cx="8229600" cy="93978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S-OJT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的选择因素</a:t>
            </a:r>
          </a:p>
        </p:txBody>
      </p:sp>
      <p:sp>
        <p:nvSpPr>
          <p:cNvPr id="2052" name="MH_Other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40146" y="4064010"/>
            <a:ext cx="1170514" cy="335626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1" hangingPunct="1"/>
            <a:r>
              <a:rPr lang="en-US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PART 1</a:t>
            </a:r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MH_SubTitle_1"/>
          <p:cNvSpPr txBox="1"/>
          <p:nvPr>
            <p:custDataLst>
              <p:tags r:id="rId5"/>
            </p:custDataLst>
          </p:nvPr>
        </p:nvSpPr>
        <p:spPr>
          <a:xfrm>
            <a:off x="2143108" y="2191176"/>
            <a:ext cx="1962718" cy="474699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 algn="ctr">
              <a:defRPr b="1">
                <a:solidFill>
                  <a:srgbClr val="F05266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</a:rPr>
              <a:t>工作性质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</a:endParaRPr>
          </a:p>
        </p:txBody>
      </p:sp>
      <p:cxnSp>
        <p:nvCxnSpPr>
          <p:cNvPr id="7" name="MH_Other_2"/>
          <p:cNvCxnSpPr/>
          <p:nvPr>
            <p:custDataLst>
              <p:tags r:id="rId6"/>
            </p:custDataLst>
          </p:nvPr>
        </p:nvCxnSpPr>
        <p:spPr>
          <a:xfrm>
            <a:off x="2225512" y="2665875"/>
            <a:ext cx="1799783" cy="0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H_Text_2"/>
          <p:cNvSpPr/>
          <p:nvPr>
            <p:custDataLst>
              <p:tags r:id="rId7"/>
            </p:custDataLst>
          </p:nvPr>
        </p:nvSpPr>
        <p:spPr>
          <a:xfrm>
            <a:off x="5000628" y="2191176"/>
            <a:ext cx="2214578" cy="2041574"/>
          </a:xfrm>
          <a:prstGeom prst="rect">
            <a:avLst/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blurRad="63500" sx="102000" sy="102000" algn="ctr" rotWithShape="0">
              <a:schemeClr val="accent2">
                <a:alpha val="40000"/>
              </a:schemeClr>
            </a:outerShdw>
          </a:effectLst>
        </p:spPr>
        <p:txBody>
          <a:bodyPr tIns="432000" bIns="144000" anchor="ctr">
            <a:normAutofit/>
          </a:bodyPr>
          <a:lstStyle/>
          <a:p>
            <a:pPr marL="342900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合格的培训老师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可用的培训时间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设备、工具和数据</a:t>
            </a:r>
            <a:endParaRPr lang="en-US" altLang="zh-CN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7" name="MH_Other_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95793" y="4064010"/>
            <a:ext cx="1320715" cy="335626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1" hangingPunct="1"/>
            <a:r>
              <a:rPr lang="en-US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PART 2</a:t>
            </a:r>
            <a:endParaRPr lang="zh-CN" altLang="en-US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MH_SubTitle_2"/>
          <p:cNvSpPr txBox="1"/>
          <p:nvPr>
            <p:custDataLst>
              <p:tags r:id="rId9"/>
            </p:custDataLst>
          </p:nvPr>
        </p:nvSpPr>
        <p:spPr>
          <a:xfrm>
            <a:off x="5000628" y="2191176"/>
            <a:ext cx="2214578" cy="474699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 algn="ctr">
              <a:defRPr b="1">
                <a:solidFill>
                  <a:srgbClr val="F05266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</a:rPr>
              <a:t>可供利用的资源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</a:endParaRPr>
          </a:p>
        </p:txBody>
      </p:sp>
      <p:cxnSp>
        <p:nvCxnSpPr>
          <p:cNvPr id="14" name="MH_Other_5"/>
          <p:cNvCxnSpPr/>
          <p:nvPr>
            <p:custDataLst>
              <p:tags r:id="rId10"/>
            </p:custDataLst>
          </p:nvPr>
        </p:nvCxnSpPr>
        <p:spPr>
          <a:xfrm>
            <a:off x="5083032" y="2665875"/>
            <a:ext cx="2028621" cy="2408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H_Text_4"/>
          <p:cNvSpPr/>
          <p:nvPr>
            <p:custDataLst>
              <p:tags r:id="rId11"/>
            </p:custDataLst>
          </p:nvPr>
        </p:nvSpPr>
        <p:spPr>
          <a:xfrm>
            <a:off x="3571868" y="4542512"/>
            <a:ext cx="1962718" cy="2039720"/>
          </a:xfrm>
          <a:prstGeom prst="rect">
            <a:avLst/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blurRad="63500" sx="102000" sy="102000" algn="ctr" rotWithShape="0">
              <a:schemeClr val="accent4">
                <a:alpha val="40000"/>
              </a:schemeClr>
            </a:outerShdw>
          </a:effectLst>
        </p:spPr>
        <p:txBody>
          <a:bodyPr tIns="432000" bIns="144000" anchor="ctr">
            <a:normAutofit/>
          </a:bodyPr>
          <a:lstStyle/>
          <a:p>
            <a:pPr marL="342900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学员人数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000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预期</a:t>
            </a: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的经济效益</a:t>
            </a:r>
            <a:endParaRPr lang="en-US" altLang="zh-CN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MH_Other_10"/>
          <p:cNvSpPr/>
          <p:nvPr>
            <p:custDataLst>
              <p:tags r:id="rId12"/>
            </p:custDataLst>
          </p:nvPr>
        </p:nvSpPr>
        <p:spPr>
          <a:xfrm>
            <a:off x="3968906" y="6415347"/>
            <a:ext cx="1168641" cy="33562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PART 4</a:t>
            </a:r>
            <a:endParaRPr lang="zh-CN" altLang="en-US" dirty="0" err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MH_SubTitle_4"/>
          <p:cNvSpPr txBox="1"/>
          <p:nvPr>
            <p:custDataLst>
              <p:tags r:id="rId13"/>
            </p:custDataLst>
          </p:nvPr>
        </p:nvSpPr>
        <p:spPr>
          <a:xfrm>
            <a:off x="3571868" y="4542512"/>
            <a:ext cx="1962718" cy="47284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 algn="ctr">
              <a:defRPr b="1">
                <a:solidFill>
                  <a:srgbClr val="F05266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</a:rPr>
              <a:t>财务方面的考虑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</a:endParaRPr>
          </a:p>
        </p:txBody>
      </p:sp>
      <p:cxnSp>
        <p:nvCxnSpPr>
          <p:cNvPr id="26" name="MH_Other_11"/>
          <p:cNvCxnSpPr/>
          <p:nvPr>
            <p:custDataLst>
              <p:tags r:id="rId14"/>
            </p:custDataLst>
          </p:nvPr>
        </p:nvCxnSpPr>
        <p:spPr>
          <a:xfrm>
            <a:off x="3654272" y="5015357"/>
            <a:ext cx="1797909" cy="0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H_Text_3"/>
          <p:cNvSpPr/>
          <p:nvPr>
            <p:custDataLst>
              <p:tags r:id="rId15"/>
            </p:custDataLst>
          </p:nvPr>
        </p:nvSpPr>
        <p:spPr>
          <a:xfrm>
            <a:off x="714348" y="4572008"/>
            <a:ext cx="1964590" cy="2041574"/>
          </a:xfrm>
          <a:prstGeom prst="rect">
            <a:avLst/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blurRad="63500" sx="102000" sy="102000" algn="ctr" rotWithShape="0">
              <a:schemeClr val="accent3">
                <a:alpha val="40000"/>
              </a:schemeClr>
            </a:outerShdw>
          </a:effectLst>
        </p:spPr>
        <p:txBody>
          <a:bodyPr tIns="432000" bIns="144000" anchor="ctr">
            <a:normAutofit/>
          </a:bodyPr>
          <a:lstStyle/>
          <a:p>
            <a:pPr marL="342900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培训地点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工作干扰</a:t>
            </a:r>
            <a:endParaRPr lang="en-US" altLang="zh-CN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MH_Other_7"/>
          <p:cNvSpPr/>
          <p:nvPr>
            <p:custDataLst>
              <p:tags r:id="rId16"/>
            </p:custDataLst>
          </p:nvPr>
        </p:nvSpPr>
        <p:spPr>
          <a:xfrm>
            <a:off x="1111386" y="6415346"/>
            <a:ext cx="1170513" cy="335626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PART 3</a:t>
            </a:r>
            <a:endParaRPr lang="zh-CN" altLang="en-US" dirty="0" err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MH_SubTitle_3"/>
          <p:cNvSpPr txBox="1"/>
          <p:nvPr>
            <p:custDataLst>
              <p:tags r:id="rId17"/>
            </p:custDataLst>
          </p:nvPr>
        </p:nvSpPr>
        <p:spPr>
          <a:xfrm>
            <a:off x="714348" y="4542512"/>
            <a:ext cx="1964590" cy="474699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 algn="ctr">
              <a:defRPr b="1">
                <a:solidFill>
                  <a:srgbClr val="F05266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</a:rPr>
              <a:t>工作环境的限制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</a:endParaRPr>
          </a:p>
        </p:txBody>
      </p:sp>
      <p:cxnSp>
        <p:nvCxnSpPr>
          <p:cNvPr id="44" name="MH_Other_8"/>
          <p:cNvCxnSpPr/>
          <p:nvPr>
            <p:custDataLst>
              <p:tags r:id="rId18"/>
            </p:custDataLst>
          </p:nvPr>
        </p:nvCxnSpPr>
        <p:spPr>
          <a:xfrm>
            <a:off x="796752" y="5017211"/>
            <a:ext cx="1799782" cy="0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H_Text_5"/>
          <p:cNvSpPr/>
          <p:nvPr>
            <p:custDataLst>
              <p:tags r:id="rId19"/>
            </p:custDataLst>
          </p:nvPr>
        </p:nvSpPr>
        <p:spPr>
          <a:xfrm>
            <a:off x="6429388" y="4557260"/>
            <a:ext cx="1964591" cy="2039720"/>
          </a:xfrm>
          <a:prstGeom prst="rect">
            <a:avLst/>
          </a:prstGeom>
          <a:solidFill>
            <a:srgbClr val="FFFFFF"/>
          </a:solidFill>
          <a:ln w="3175">
            <a:solidFill>
              <a:srgbClr val="EAEAEA"/>
            </a:solidFill>
          </a:ln>
          <a:effectLst>
            <a:outerShdw blurRad="63500" sx="102000" sy="102000" algn="ctr" rotWithShape="0">
              <a:schemeClr val="accent6">
                <a:alpha val="40000"/>
              </a:schemeClr>
            </a:outerShdw>
          </a:effectLst>
        </p:spPr>
        <p:txBody>
          <a:bodyPr tIns="432000" bIns="144000" anchor="ctr">
            <a:normAutofit/>
          </a:bodyPr>
          <a:lstStyle/>
          <a:p>
            <a:pPr marL="342900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学员先前条件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学员偏好</a:t>
            </a:r>
            <a:endParaRPr lang="en-US" altLang="zh-CN" dirty="0" smtClean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fontAlgn="auto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dirty="0" smtClean="0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rPr>
              <a:t>文化差异</a:t>
            </a:r>
            <a:endParaRPr lang="en-US" altLang="zh-CN" dirty="0">
              <a:solidFill>
                <a:srgbClr val="33333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MH_SubTitle_5"/>
          <p:cNvSpPr txBox="1"/>
          <p:nvPr>
            <p:custDataLst>
              <p:tags r:id="rId20"/>
            </p:custDataLst>
          </p:nvPr>
        </p:nvSpPr>
        <p:spPr>
          <a:xfrm>
            <a:off x="6429388" y="4557260"/>
            <a:ext cx="1964591" cy="472845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>
            <a:defPPr>
              <a:defRPr lang="zh-CN"/>
            </a:defPPr>
            <a:lvl1pPr algn="ctr">
              <a:defRPr b="1">
                <a:solidFill>
                  <a:srgbClr val="F05266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</a:rPr>
              <a:t>个人差异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</a:endParaRPr>
          </a:p>
        </p:txBody>
      </p:sp>
      <p:cxnSp>
        <p:nvCxnSpPr>
          <p:cNvPr id="48" name="MH_Other_14"/>
          <p:cNvCxnSpPr/>
          <p:nvPr>
            <p:custDataLst>
              <p:tags r:id="rId21"/>
            </p:custDataLst>
          </p:nvPr>
        </p:nvCxnSpPr>
        <p:spPr>
          <a:xfrm>
            <a:off x="6511793" y="5030105"/>
            <a:ext cx="1799783" cy="0"/>
          </a:xfrm>
          <a:prstGeom prst="line">
            <a:avLst/>
          </a:prstGeom>
          <a:ln w="19050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MH_Other_10"/>
          <p:cNvSpPr/>
          <p:nvPr>
            <p:custDataLst>
              <p:tags r:id="rId22"/>
            </p:custDataLst>
          </p:nvPr>
        </p:nvSpPr>
        <p:spPr>
          <a:xfrm>
            <a:off x="6858016" y="6450959"/>
            <a:ext cx="1168641" cy="33562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PART </a:t>
            </a:r>
            <a:r>
              <a:rPr lang="en-US" altLang="zh-CN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dirty="0" err="1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643174" y="1357298"/>
            <a:ext cx="4000528" cy="57150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个方面、</a:t>
            </a:r>
            <a:r>
              <a:rPr lang="en-US" altLang="zh-CN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个小点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PageTitle"/>
  <p:tag name="MH_ORDER" val="Page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SubTitle"/>
  <p:tag name="MH_ORD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Other"/>
  <p:tag name="MH_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Text"/>
  <p:tag name="MH_ORDER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Other"/>
  <p:tag name="MH_ORDER" val="1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SubTitle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Other"/>
  <p:tag name="MH_ORDER" val="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Text"/>
  <p:tag name="MH_ORDER" val="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Other"/>
  <p:tag name="MH_ORDER" val="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SubTitle"/>
  <p:tag name="MH_ORDER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Other"/>
  <p:tag name="MH_ORDER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Text"/>
  <p:tag name="MH" val="20161218162047"/>
  <p:tag name="MH_LIBRARY" val="GRAPHI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Text"/>
  <p:tag name="MH_ORDER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SubTitle"/>
  <p:tag name="MH_ORDER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Other"/>
  <p:tag name="MH_ORDER" val="1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Other"/>
  <p:tag name="MH_ORDER" val="1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PageTitle"/>
  <p:tag name="MH_ORDER" val="Page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PageTitle"/>
  <p:tag name="MH_ORDER" val="Page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PageTitle"/>
  <p:tag name="MH_ORDER" val="Page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PageTitle"/>
  <p:tag name="MH_ORDER" val="Page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PageTitle"/>
  <p:tag name="MH_ORDER" val="Page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PageTitle"/>
  <p:tag name="MH_ORDER" val="Page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Text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PageTitle"/>
  <p:tag name="MH_ORDER" val="Page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PageTitle"/>
  <p:tag name="MH_ORDER" val="Page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PageTitle"/>
  <p:tag name="MH_ORDER" val="Page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PageTitle"/>
  <p:tag name="MH_ORDER" val="Page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PageTitle"/>
  <p:tag name="MH_ORDER" val="Page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Other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Text"/>
  <p:tag name="MH_ORD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18162047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00B050"/>
          </a:solidFill>
        </a:ln>
      </a:spPr>
      <a:bodyPr tIns="180000" rtlCol="0" anchor="ctr"/>
      <a:lstStyle>
        <a:defPPr>
          <a:lnSpc>
            <a:spcPct val="130000"/>
          </a:lnSpc>
          <a:defRPr dirty="0" smtClean="0">
            <a:solidFill>
              <a:schemeClr val="tx1"/>
            </a:solidFill>
            <a:latin typeface="微软雅黑" pitchFamily="34" charset="-122"/>
            <a:ea typeface="微软雅黑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4595</Words>
  <Application>Microsoft Office PowerPoint</Application>
  <PresentationFormat>全屏显示(4:3)</PresentationFormat>
  <Paragraphs>414</Paragraphs>
  <Slides>31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S-OJT的选择因素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曾珍</dc:creator>
  <cp:lastModifiedBy>Client</cp:lastModifiedBy>
  <cp:revision>92</cp:revision>
  <dcterms:created xsi:type="dcterms:W3CDTF">2016-11-25T09:31:12Z</dcterms:created>
  <dcterms:modified xsi:type="dcterms:W3CDTF">2016-12-29T02:31:10Z</dcterms:modified>
</cp:coreProperties>
</file>