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0058400" cy="7772400"/>
  <p:notesSz cx="10058400" cy="7772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3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2555">
              <a:lnSpc>
                <a:spcPts val="151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2555">
              <a:lnSpc>
                <a:spcPts val="151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628888" y="457200"/>
            <a:ext cx="972311" cy="3688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05839" y="941832"/>
            <a:ext cx="8046720" cy="5867400"/>
          </a:xfrm>
          <a:custGeom>
            <a:avLst/>
            <a:gdLst/>
            <a:ahLst/>
            <a:cxnLst/>
            <a:rect l="l" t="t" r="r" b="b"/>
            <a:pathLst>
              <a:path w="8046720" h="5867400">
                <a:moveTo>
                  <a:pt x="0" y="5867400"/>
                </a:moveTo>
                <a:lnTo>
                  <a:pt x="8046720" y="5867400"/>
                </a:lnTo>
                <a:lnTo>
                  <a:pt x="8046720" y="0"/>
                </a:lnTo>
                <a:lnTo>
                  <a:pt x="0" y="0"/>
                </a:lnTo>
                <a:lnTo>
                  <a:pt x="0" y="58674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2555">
              <a:lnSpc>
                <a:spcPts val="151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2555">
              <a:lnSpc>
                <a:spcPts val="151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2555">
              <a:lnSpc>
                <a:spcPts val="151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6563" y="613155"/>
            <a:ext cx="8145272" cy="8140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9900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35024" y="1711960"/>
            <a:ext cx="7388351" cy="317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32088" y="6763009"/>
            <a:ext cx="247015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2555">
              <a:lnSpc>
                <a:spcPts val="151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4800" y="2214684"/>
            <a:ext cx="5562600" cy="2231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5800"/>
              </a:lnSpc>
            </a:pPr>
            <a:r>
              <a:rPr sz="6600" spc="-35" dirty="0" err="1">
                <a:solidFill>
                  <a:srgbClr val="7F0000"/>
                </a:solidFill>
                <a:latin typeface="Microsoft YaHei"/>
                <a:cs typeface="Microsoft YaHei"/>
              </a:rPr>
              <a:t>基</a:t>
            </a:r>
            <a:r>
              <a:rPr sz="6600" spc="-110" dirty="0" err="1">
                <a:solidFill>
                  <a:srgbClr val="7F0000"/>
                </a:solidFill>
                <a:latin typeface="Microsoft YaHei"/>
                <a:cs typeface="Microsoft YaHei"/>
              </a:rPr>
              <a:t>于胜任力</a:t>
            </a:r>
            <a:r>
              <a:rPr sz="6600" spc="-85" dirty="0" err="1">
                <a:solidFill>
                  <a:srgbClr val="7F0000"/>
                </a:solidFill>
                <a:latin typeface="Microsoft YaHei"/>
                <a:cs typeface="Microsoft YaHei"/>
              </a:rPr>
              <a:t>的</a:t>
            </a:r>
            <a:br>
              <a:rPr lang="en-US" altLang="zh-CN" sz="6600" spc="-85" dirty="0">
                <a:solidFill>
                  <a:srgbClr val="7F0000"/>
                </a:solidFill>
                <a:latin typeface="Microsoft YaHei"/>
                <a:cs typeface="Microsoft YaHei"/>
              </a:rPr>
            </a:br>
            <a:br>
              <a:rPr lang="en-US" altLang="zh-CN" sz="6600" spc="-85" dirty="0">
                <a:solidFill>
                  <a:srgbClr val="7F0000"/>
                </a:solidFill>
                <a:latin typeface="Microsoft YaHei"/>
                <a:cs typeface="Microsoft YaHei"/>
              </a:rPr>
            </a:br>
            <a:r>
              <a:rPr sz="6600" spc="-85" dirty="0" err="1">
                <a:solidFill>
                  <a:srgbClr val="7F0000"/>
                </a:solidFill>
                <a:latin typeface="Microsoft YaHei"/>
                <a:cs typeface="Microsoft YaHei"/>
              </a:rPr>
              <a:t>行为</a:t>
            </a:r>
            <a:r>
              <a:rPr sz="6600" spc="-110" dirty="0" err="1">
                <a:solidFill>
                  <a:srgbClr val="7F0000"/>
                </a:solidFill>
                <a:latin typeface="Microsoft YaHei"/>
                <a:cs typeface="Microsoft YaHei"/>
              </a:rPr>
              <a:t>面试法</a:t>
            </a:r>
            <a:endParaRPr sz="6600" dirty="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24600" y="4423251"/>
            <a:ext cx="3352800" cy="3363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990600"/>
            <a:ext cx="3753286" cy="37651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555">
              <a:lnSpc>
                <a:spcPts val="1510"/>
              </a:lnSpc>
            </a:pPr>
            <a:fld id="{81D60167-4931-47E6-BA6A-407CBD079E47}" type="slidenum">
              <a:rPr spc="-5" dirty="0"/>
              <a:t>1</a:t>
            </a:fld>
            <a:endParaRPr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79720" y="1703832"/>
            <a:ext cx="3992879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8196" y="1704975"/>
            <a:ext cx="3996054" cy="114935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81915" marR="177800">
              <a:lnSpc>
                <a:spcPct val="105000"/>
              </a:lnSpc>
              <a:spcBef>
                <a:spcPts val="229"/>
              </a:spcBef>
            </a:pPr>
            <a:r>
              <a:rPr sz="1800" b="1" u="sng" spc="30" dirty="0">
                <a:latin typeface="Microsoft YaHei"/>
                <a:cs typeface="Microsoft YaHei"/>
              </a:rPr>
              <a:t>团队合作</a:t>
            </a:r>
            <a:r>
              <a:rPr sz="1800" b="1" u="sng" spc="30" dirty="0">
                <a:latin typeface="Arial"/>
                <a:cs typeface="Arial"/>
              </a:rPr>
              <a:t>: </a:t>
            </a:r>
            <a:r>
              <a:rPr sz="1800" spc="30" dirty="0">
                <a:latin typeface="SimSun"/>
                <a:cs typeface="SimSun"/>
              </a:rPr>
              <a:t>被动配合→主动合作→鼓  </a:t>
            </a:r>
            <a:r>
              <a:rPr sz="1800" spc="25" dirty="0">
                <a:latin typeface="SimSun"/>
                <a:cs typeface="SimSun"/>
              </a:rPr>
              <a:t>励团队成员→激励、培养团队整体协  作与承诺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88864" y="3112007"/>
            <a:ext cx="3992880" cy="1231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82767" y="4341495"/>
            <a:ext cx="4002404" cy="0"/>
          </a:xfrm>
          <a:custGeom>
            <a:avLst/>
            <a:gdLst/>
            <a:ahLst/>
            <a:cxnLst/>
            <a:rect l="l" t="t" r="r" b="b"/>
            <a:pathLst>
              <a:path w="4002404">
                <a:moveTo>
                  <a:pt x="0" y="0"/>
                </a:moveTo>
                <a:lnTo>
                  <a:pt x="4002024" y="0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87340" y="3115310"/>
            <a:ext cx="0" cy="1221740"/>
          </a:xfrm>
          <a:custGeom>
            <a:avLst/>
            <a:gdLst/>
            <a:ahLst/>
            <a:cxnLst/>
            <a:rect l="l" t="t" r="r" b="b"/>
            <a:pathLst>
              <a:path h="1221739">
                <a:moveTo>
                  <a:pt x="0" y="0"/>
                </a:moveTo>
                <a:lnTo>
                  <a:pt x="0" y="122174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82767" y="3112135"/>
            <a:ext cx="4002404" cy="0"/>
          </a:xfrm>
          <a:custGeom>
            <a:avLst/>
            <a:gdLst/>
            <a:ahLst/>
            <a:cxnLst/>
            <a:rect l="l" t="t" r="r" b="b"/>
            <a:pathLst>
              <a:path w="4002404">
                <a:moveTo>
                  <a:pt x="0" y="0"/>
                </a:moveTo>
                <a:lnTo>
                  <a:pt x="4002024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81743" y="3115055"/>
            <a:ext cx="0" cy="1222375"/>
          </a:xfrm>
          <a:custGeom>
            <a:avLst/>
            <a:gdLst/>
            <a:ahLst/>
            <a:cxnLst/>
            <a:rect l="l" t="t" r="r" b="b"/>
            <a:pathLst>
              <a:path h="1222375">
                <a:moveTo>
                  <a:pt x="0" y="0"/>
                </a:moveTo>
                <a:lnTo>
                  <a:pt x="0" y="1222248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87340" y="3141024"/>
            <a:ext cx="3994785" cy="1200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535" marR="101600">
              <a:lnSpc>
                <a:spcPct val="107200"/>
              </a:lnSpc>
            </a:pPr>
            <a:r>
              <a:rPr sz="1800" b="1" u="sng" spc="25" dirty="0">
                <a:latin typeface="Microsoft YaHei"/>
                <a:cs typeface="Microsoft YaHei"/>
              </a:rPr>
              <a:t>发展他人</a:t>
            </a:r>
            <a:r>
              <a:rPr sz="1800" b="1" u="sng" spc="25" dirty="0">
                <a:latin typeface="Arial"/>
                <a:cs typeface="Arial"/>
              </a:rPr>
              <a:t>: </a:t>
            </a:r>
            <a:r>
              <a:rPr sz="1800" spc="25" dirty="0">
                <a:latin typeface="SimSun"/>
                <a:cs typeface="SimSun"/>
              </a:rPr>
              <a:t>与他人分享经验→支持</a:t>
            </a:r>
            <a:r>
              <a:rPr sz="1800" spc="25" dirty="0">
                <a:latin typeface="Arial"/>
                <a:cs typeface="Arial"/>
              </a:rPr>
              <a:t>(</a:t>
            </a:r>
            <a:r>
              <a:rPr sz="1800" spc="25" dirty="0">
                <a:latin typeface="SimSun"/>
                <a:cs typeface="SimSun"/>
              </a:rPr>
              <a:t>他  </a:t>
            </a:r>
            <a:r>
              <a:rPr sz="1800" spc="20" dirty="0">
                <a:latin typeface="SimSun"/>
                <a:cs typeface="SimSun"/>
              </a:rPr>
              <a:t>人</a:t>
            </a:r>
            <a:r>
              <a:rPr sz="1800" spc="-5" dirty="0">
                <a:latin typeface="Arial"/>
                <a:cs typeface="Arial"/>
              </a:rPr>
              <a:t>)</a:t>
            </a:r>
            <a:r>
              <a:rPr sz="1800" spc="20" dirty="0">
                <a:latin typeface="SimSun"/>
                <a:cs typeface="SimSun"/>
              </a:rPr>
              <a:t>个</a:t>
            </a:r>
            <a:r>
              <a:rPr sz="1800" spc="35" dirty="0">
                <a:latin typeface="SimSun"/>
                <a:cs typeface="SimSun"/>
              </a:rPr>
              <a:t>人</a:t>
            </a:r>
            <a:r>
              <a:rPr sz="1800" spc="20" dirty="0">
                <a:latin typeface="SimSun"/>
                <a:cs typeface="SimSun"/>
              </a:rPr>
              <a:t>化发展</a:t>
            </a:r>
            <a:r>
              <a:rPr sz="1800" spc="35" dirty="0">
                <a:latin typeface="SimSun"/>
                <a:cs typeface="SimSun"/>
              </a:rPr>
              <a:t>→</a:t>
            </a:r>
            <a:r>
              <a:rPr sz="1800" spc="20" dirty="0">
                <a:latin typeface="SimSun"/>
                <a:cs typeface="SimSun"/>
              </a:rPr>
              <a:t>授权他</a:t>
            </a:r>
            <a:r>
              <a:rPr sz="1800" spc="35" dirty="0">
                <a:latin typeface="SimSun"/>
                <a:cs typeface="SimSun"/>
              </a:rPr>
              <a:t>人</a:t>
            </a:r>
            <a:r>
              <a:rPr sz="1800" spc="20" dirty="0">
                <a:latin typeface="SimSun"/>
                <a:cs typeface="SimSun"/>
              </a:rPr>
              <a:t>进行</a:t>
            </a:r>
            <a:r>
              <a:rPr sz="1800" spc="35" dirty="0">
                <a:latin typeface="SimSun"/>
                <a:cs typeface="SimSun"/>
              </a:rPr>
              <a:t>自</a:t>
            </a:r>
            <a:r>
              <a:rPr sz="1800" spc="15" dirty="0">
                <a:latin typeface="SimSun"/>
                <a:cs typeface="SimSun"/>
              </a:rPr>
              <a:t>我发  </a:t>
            </a:r>
            <a:r>
              <a:rPr sz="1800" spc="25" dirty="0">
                <a:latin typeface="SimSun"/>
                <a:cs typeface="SimSun"/>
              </a:rPr>
              <a:t>展→创造一个持续学习的环境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88864" y="4770120"/>
            <a:ext cx="3992880" cy="13807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82767" y="6152515"/>
            <a:ext cx="4002404" cy="0"/>
          </a:xfrm>
          <a:custGeom>
            <a:avLst/>
            <a:gdLst/>
            <a:ahLst/>
            <a:cxnLst/>
            <a:rect l="l" t="t" r="r" b="b"/>
            <a:pathLst>
              <a:path w="4002404">
                <a:moveTo>
                  <a:pt x="0" y="0"/>
                </a:moveTo>
                <a:lnTo>
                  <a:pt x="4002024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87340" y="4776470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5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82767" y="4772025"/>
            <a:ext cx="4002404" cy="0"/>
          </a:xfrm>
          <a:custGeom>
            <a:avLst/>
            <a:gdLst/>
            <a:ahLst/>
            <a:cxnLst/>
            <a:rect l="l" t="t" r="r" b="b"/>
            <a:pathLst>
              <a:path w="4002404">
                <a:moveTo>
                  <a:pt x="0" y="0"/>
                </a:moveTo>
                <a:lnTo>
                  <a:pt x="4002024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81743" y="4776215"/>
            <a:ext cx="0" cy="1371600"/>
          </a:xfrm>
          <a:custGeom>
            <a:avLst/>
            <a:gdLst/>
            <a:ahLst/>
            <a:cxnLst/>
            <a:rect l="l" t="t" r="r" b="b"/>
            <a:pathLst>
              <a:path h="1371600">
                <a:moveTo>
                  <a:pt x="0" y="0"/>
                </a:moveTo>
                <a:lnTo>
                  <a:pt x="0" y="137160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87340" y="4807641"/>
            <a:ext cx="3994785" cy="134493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9535" algn="just">
              <a:lnSpc>
                <a:spcPct val="100000"/>
              </a:lnSpc>
              <a:spcBef>
                <a:spcPts val="85"/>
              </a:spcBef>
            </a:pPr>
            <a:r>
              <a:rPr sz="1800" b="1" u="sng" spc="25" dirty="0">
                <a:latin typeface="Microsoft YaHei"/>
                <a:cs typeface="Microsoft YaHei"/>
              </a:rPr>
              <a:t>结果导向</a:t>
            </a:r>
            <a:r>
              <a:rPr sz="1800" b="1" u="sng" spc="25" dirty="0">
                <a:latin typeface="Arial"/>
                <a:cs typeface="Arial"/>
              </a:rPr>
              <a:t>:</a:t>
            </a:r>
            <a:r>
              <a:rPr sz="1800" b="1" u="sng" spc="-50" dirty="0">
                <a:latin typeface="Arial"/>
                <a:cs typeface="Arial"/>
              </a:rPr>
              <a:t> </a:t>
            </a:r>
            <a:r>
              <a:rPr sz="1800" spc="30" dirty="0">
                <a:latin typeface="SimSun"/>
                <a:cs typeface="SimSun"/>
              </a:rPr>
              <a:t>管理自我表现→寻求改善</a:t>
            </a:r>
            <a:endParaRPr sz="1800">
              <a:latin typeface="SimSun"/>
              <a:cs typeface="SimSun"/>
            </a:endParaRPr>
          </a:p>
          <a:p>
            <a:pPr marL="89535" marR="177800" algn="just">
              <a:lnSpc>
                <a:spcPct val="102800"/>
              </a:lnSpc>
              <a:spcBef>
                <a:spcPts val="80"/>
              </a:spcBef>
            </a:pPr>
            <a:r>
              <a:rPr sz="1800" spc="20" dirty="0">
                <a:latin typeface="SimSun"/>
                <a:cs typeface="SimSun"/>
              </a:rPr>
              <a:t>机</a:t>
            </a:r>
            <a:r>
              <a:rPr sz="1800" spc="35" dirty="0">
                <a:latin typeface="SimSun"/>
                <a:cs typeface="SimSun"/>
              </a:rPr>
              <a:t>构</a:t>
            </a:r>
            <a:r>
              <a:rPr sz="1800" spc="20" dirty="0">
                <a:latin typeface="SimSun"/>
                <a:cs typeface="SimSun"/>
              </a:rPr>
              <a:t>的表现</a:t>
            </a:r>
            <a:r>
              <a:rPr sz="1800" spc="35" dirty="0">
                <a:latin typeface="SimSun"/>
                <a:cs typeface="SimSun"/>
              </a:rPr>
              <a:t>→</a:t>
            </a:r>
            <a:r>
              <a:rPr sz="1800" spc="20" dirty="0">
                <a:latin typeface="SimSun"/>
                <a:cs typeface="SimSun"/>
              </a:rPr>
              <a:t>建立管</a:t>
            </a:r>
            <a:r>
              <a:rPr sz="1800" spc="35" dirty="0">
                <a:latin typeface="SimSun"/>
                <a:cs typeface="SimSun"/>
              </a:rPr>
              <a:t>理</a:t>
            </a:r>
            <a:r>
              <a:rPr sz="1800" spc="20" dirty="0">
                <a:latin typeface="SimSun"/>
                <a:cs typeface="SimSun"/>
              </a:rPr>
              <a:t>工作</a:t>
            </a:r>
            <a:r>
              <a:rPr sz="1800" spc="35" dirty="0">
                <a:latin typeface="SimSun"/>
                <a:cs typeface="SimSun"/>
              </a:rPr>
              <a:t>、</a:t>
            </a:r>
            <a:r>
              <a:rPr sz="1800" spc="20" dirty="0">
                <a:latin typeface="SimSun"/>
                <a:cs typeface="SimSun"/>
              </a:rPr>
              <a:t>衡量成  功</a:t>
            </a:r>
            <a:r>
              <a:rPr sz="1800" spc="35" dirty="0">
                <a:latin typeface="SimSun"/>
                <a:cs typeface="SimSun"/>
              </a:rPr>
              <a:t>的</a:t>
            </a:r>
            <a:r>
              <a:rPr sz="1800" spc="20" dirty="0">
                <a:latin typeface="SimSun"/>
                <a:cs typeface="SimSun"/>
              </a:rPr>
              <a:t>方法→</a:t>
            </a:r>
            <a:r>
              <a:rPr sz="1800" spc="35" dirty="0">
                <a:latin typeface="SimSun"/>
                <a:cs typeface="SimSun"/>
              </a:rPr>
              <a:t>设</a:t>
            </a:r>
            <a:r>
              <a:rPr sz="1800" spc="20" dirty="0">
                <a:latin typeface="SimSun"/>
                <a:cs typeface="SimSun"/>
              </a:rPr>
              <a:t>立并成</a:t>
            </a:r>
            <a:r>
              <a:rPr sz="1800" spc="35" dirty="0">
                <a:latin typeface="SimSun"/>
                <a:cs typeface="SimSun"/>
              </a:rPr>
              <a:t>为</a:t>
            </a:r>
            <a:r>
              <a:rPr sz="1800" spc="20" dirty="0">
                <a:latin typeface="SimSun"/>
                <a:cs typeface="SimSun"/>
              </a:rPr>
              <a:t>衡量</a:t>
            </a:r>
            <a:r>
              <a:rPr sz="1800" spc="35" dirty="0">
                <a:latin typeface="SimSun"/>
                <a:cs typeface="SimSun"/>
              </a:rPr>
              <a:t>成</a:t>
            </a:r>
            <a:r>
              <a:rPr sz="1800" spc="15" dirty="0">
                <a:latin typeface="SimSun"/>
                <a:cs typeface="SimSun"/>
              </a:rPr>
              <a:t>功的标  </a:t>
            </a:r>
            <a:r>
              <a:rPr sz="1800" spc="20" dirty="0">
                <a:latin typeface="SimSun"/>
                <a:cs typeface="SimSun"/>
              </a:rPr>
              <a:t>准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28088" y="5608320"/>
            <a:ext cx="2627630" cy="481965"/>
          </a:xfrm>
          <a:custGeom>
            <a:avLst/>
            <a:gdLst/>
            <a:ahLst/>
            <a:cxnLst/>
            <a:rect l="l" t="t" r="r" b="b"/>
            <a:pathLst>
              <a:path w="2627629" h="481964">
                <a:moveTo>
                  <a:pt x="1850136" y="0"/>
                </a:moveTo>
                <a:lnTo>
                  <a:pt x="1850136" y="118871"/>
                </a:lnTo>
                <a:lnTo>
                  <a:pt x="0" y="118871"/>
                </a:lnTo>
                <a:lnTo>
                  <a:pt x="0" y="359663"/>
                </a:lnTo>
                <a:lnTo>
                  <a:pt x="1850136" y="359663"/>
                </a:lnTo>
                <a:lnTo>
                  <a:pt x="1850136" y="481583"/>
                </a:lnTo>
                <a:lnTo>
                  <a:pt x="2627376" y="240791"/>
                </a:lnTo>
                <a:lnTo>
                  <a:pt x="1850136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35479" y="5727191"/>
            <a:ext cx="195580" cy="241300"/>
          </a:xfrm>
          <a:custGeom>
            <a:avLst/>
            <a:gdLst/>
            <a:ahLst/>
            <a:cxnLst/>
            <a:rect l="l" t="t" r="r" b="b"/>
            <a:pathLst>
              <a:path w="195580" h="241300">
                <a:moveTo>
                  <a:pt x="0" y="0"/>
                </a:moveTo>
                <a:lnTo>
                  <a:pt x="0" y="240791"/>
                </a:lnTo>
                <a:lnTo>
                  <a:pt x="195071" y="240791"/>
                </a:lnTo>
                <a:lnTo>
                  <a:pt x="195071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40407" y="5727191"/>
            <a:ext cx="97790" cy="241300"/>
          </a:xfrm>
          <a:custGeom>
            <a:avLst/>
            <a:gdLst/>
            <a:ahLst/>
            <a:cxnLst/>
            <a:rect l="l" t="t" r="r" b="b"/>
            <a:pathLst>
              <a:path w="97789" h="241300">
                <a:moveTo>
                  <a:pt x="0" y="0"/>
                </a:moveTo>
                <a:lnTo>
                  <a:pt x="0" y="240791"/>
                </a:lnTo>
                <a:lnTo>
                  <a:pt x="97536" y="240791"/>
                </a:lnTo>
                <a:lnTo>
                  <a:pt x="97536" y="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242820" y="5723890"/>
            <a:ext cx="920115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spc="15" dirty="0">
                <a:latin typeface="Arial"/>
                <a:cs typeface="Arial"/>
              </a:rPr>
              <a:t>Examples</a:t>
            </a:r>
            <a:r>
              <a:rPr sz="1250" b="1" spc="-85" dirty="0">
                <a:latin typeface="Arial"/>
                <a:cs typeface="Arial"/>
              </a:rPr>
              <a:t> </a:t>
            </a:r>
            <a:r>
              <a:rPr sz="1250" b="1" spc="10" dirty="0">
                <a:latin typeface="Arial"/>
                <a:cs typeface="Arial"/>
              </a:rPr>
              <a:t>1</a:t>
            </a:r>
            <a:endParaRPr sz="12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7031" y="1712976"/>
            <a:ext cx="4733544" cy="35204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35736" y="1347216"/>
          <a:ext cx="8267700" cy="4895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5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134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1792">
                <a:tc gridSpan="4">
                  <a:txBody>
                    <a:bodyPr/>
                    <a:lstStyle/>
                    <a:p>
                      <a:pPr marL="1435100">
                        <a:lnSpc>
                          <a:spcPct val="100000"/>
                        </a:lnSpc>
                        <a:spcBef>
                          <a:spcPts val="430"/>
                        </a:spcBef>
                        <a:tabLst>
                          <a:tab pos="5150485" algn="l"/>
                        </a:tabLst>
                      </a:pPr>
                      <a:r>
                        <a:rPr sz="3000" b="1" dirty="0">
                          <a:latin typeface="Microsoft YaHei"/>
                          <a:cs typeface="Microsoft YaHei"/>
                        </a:rPr>
                        <a:t>职位</a:t>
                      </a:r>
                      <a:r>
                        <a:rPr sz="3000" b="1" spc="-105" dirty="0">
                          <a:latin typeface="Microsoft YaHei"/>
                          <a:cs typeface="Microsoft YaHei"/>
                        </a:rPr>
                        <a:t> </a:t>
                      </a:r>
                      <a:r>
                        <a:rPr sz="300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30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3000" b="1" spc="5" dirty="0">
                          <a:latin typeface="Microsoft YaHei"/>
                          <a:cs typeface="Microsoft YaHei"/>
                        </a:rPr>
                        <a:t>的胜任力模型	</a:t>
                      </a:r>
                      <a:r>
                        <a:rPr sz="3000" b="1" dirty="0">
                          <a:latin typeface="Arial"/>
                          <a:cs typeface="Arial"/>
                        </a:rPr>
                        <a:t>(Sample)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27432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39"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600" b="1" spc="10" dirty="0">
                          <a:latin typeface="Microsoft YaHei"/>
                          <a:cs typeface="Microsoft YaHei"/>
                        </a:rPr>
                        <a:t>胜任力</a:t>
                      </a:r>
                      <a:endParaRPr sz="2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27432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600" b="1" spc="10" dirty="0">
                          <a:latin typeface="Microsoft YaHei"/>
                          <a:cs typeface="Microsoft YaHei"/>
                        </a:rPr>
                        <a:t>定义</a:t>
                      </a:r>
                      <a:endParaRPr sz="2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2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2232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600" b="1" spc="5" dirty="0">
                          <a:latin typeface="Microsoft YaHei"/>
                          <a:cs typeface="Microsoft YaHei"/>
                        </a:rPr>
                        <a:t>行为描述、等级</a:t>
                      </a:r>
                      <a:endParaRPr sz="2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27432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387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dirty="0">
                          <a:latin typeface="SimSun"/>
                          <a:cs typeface="SimSun"/>
                        </a:rPr>
                        <a:t>团队合作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27432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550" spc="90" dirty="0">
                          <a:latin typeface="SimSun"/>
                          <a:cs typeface="SimSun"/>
                        </a:rPr>
                        <a:t>在团队框架下有效工作并完成</a:t>
                      </a:r>
                      <a:endParaRPr sz="15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2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1.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T w="27432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550" spc="35" dirty="0">
                          <a:latin typeface="SimSun"/>
                          <a:cs typeface="SimSun"/>
                        </a:rPr>
                        <a:t>被动配合</a:t>
                      </a:r>
                      <a:endParaRPr sz="15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27431">
                      <a:solidFill>
                        <a:srgbClr val="000000"/>
                      </a:solidFill>
                      <a:prstDash val="solid"/>
                    </a:lnR>
                    <a:lnT w="27432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600">
                <a:tc>
                  <a:txBody>
                    <a:bodyPr/>
                    <a:lstStyle/>
                    <a:p>
                      <a:endParaRPr sz="15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550" spc="90" dirty="0">
                          <a:latin typeface="SimSun"/>
                          <a:cs typeface="SimSun"/>
                        </a:rPr>
                        <a:t>任务的意愿及能力。与他人合</a:t>
                      </a:r>
                      <a:endParaRPr sz="15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2.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550" spc="35" dirty="0">
                          <a:latin typeface="SimSun"/>
                          <a:cs typeface="SimSun"/>
                        </a:rPr>
                        <a:t>主动合作</a:t>
                      </a:r>
                      <a:endParaRPr sz="15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27431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endParaRPr sz="15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45" dirty="0">
                          <a:latin typeface="SimSun"/>
                          <a:cs typeface="SimSun"/>
                        </a:rPr>
                        <a:t>作以达成共同目标。</a:t>
                      </a:r>
                      <a:endParaRPr sz="15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3.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45" dirty="0">
                          <a:latin typeface="SimSun"/>
                          <a:cs typeface="SimSun"/>
                        </a:rPr>
                        <a:t>鼓励团队成员</a:t>
                      </a:r>
                      <a:endParaRPr sz="15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27431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164">
                <a:tc>
                  <a:txBody>
                    <a:bodyPr/>
                    <a:lstStyle/>
                    <a:p>
                      <a:endParaRPr sz="15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5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4.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50" spc="45" dirty="0">
                          <a:latin typeface="SimSun"/>
                          <a:cs typeface="SimSun"/>
                        </a:rPr>
                        <a:t>激励、培养团队整体协作与承诺</a:t>
                      </a:r>
                      <a:endParaRPr sz="15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27431">
                      <a:solidFill>
                        <a:srgbClr val="000000"/>
                      </a:solidFill>
                      <a:prstDash val="solid"/>
                    </a:lnR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146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spc="25" dirty="0">
                          <a:latin typeface="SimSun"/>
                          <a:cs typeface="SimSun"/>
                        </a:rPr>
                        <a:t>客户服务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27432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550" spc="90" dirty="0">
                          <a:latin typeface="SimSun"/>
                          <a:cs typeface="SimSun"/>
                        </a:rPr>
                        <a:t>试图满足、满足客户期望的程</a:t>
                      </a:r>
                      <a:endParaRPr sz="15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2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1.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T w="27432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550" spc="45" dirty="0">
                          <a:latin typeface="SimSun"/>
                          <a:cs typeface="SimSun"/>
                        </a:rPr>
                        <a:t>在客户问题出现后做出反应</a:t>
                      </a:r>
                      <a:endParaRPr sz="15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27431">
                      <a:solidFill>
                        <a:srgbClr val="000000"/>
                      </a:solidFill>
                      <a:prstDash val="solid"/>
                    </a:lnR>
                    <a:lnT w="27432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716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4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SimSun"/>
                          <a:cs typeface="SimSun"/>
                        </a:rPr>
                        <a:t>客</a:t>
                      </a:r>
                      <a:r>
                        <a:rPr sz="2400" spc="-635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2400" dirty="0">
                          <a:latin typeface="SimSun"/>
                          <a:cs typeface="SimSun"/>
                        </a:rPr>
                        <a:t>户</a:t>
                      </a:r>
                      <a:r>
                        <a:rPr sz="2400" spc="-615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2400" dirty="0">
                          <a:latin typeface="SimSun"/>
                          <a:cs typeface="SimSun"/>
                        </a:rPr>
                        <a:t>导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550" spc="100" dirty="0">
                          <a:latin typeface="SimSun"/>
                          <a:cs typeface="SimSun"/>
                        </a:rPr>
                        <a:t>度。关心工作质量以得到客户</a:t>
                      </a:r>
                      <a:endParaRPr sz="15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2.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550" spc="45" dirty="0">
                          <a:latin typeface="SimSun"/>
                          <a:cs typeface="SimSun"/>
                        </a:rPr>
                        <a:t>主动寻求理解客户问题并满足客户需要</a:t>
                      </a:r>
                      <a:endParaRPr sz="15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27431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3480">
                <a:tc>
                  <a:txBody>
                    <a:bodyPr/>
                    <a:lstStyle/>
                    <a:p>
                      <a:pPr marL="54610">
                        <a:lnSpc>
                          <a:spcPts val="2845"/>
                        </a:lnSpc>
                      </a:pPr>
                      <a:r>
                        <a:rPr sz="2400" dirty="0">
                          <a:latin typeface="SimSun"/>
                          <a:cs typeface="SimSun"/>
                        </a:rPr>
                        <a:t>向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550" spc="90" dirty="0">
                          <a:latin typeface="SimSun"/>
                          <a:cs typeface="SimSun"/>
                        </a:rPr>
                        <a:t>满意，包括有效、恰当回应客</a:t>
                      </a:r>
                      <a:endParaRPr sz="15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3.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550" spc="114" dirty="0">
                          <a:latin typeface="SimSun"/>
                          <a:cs typeface="SimSun"/>
                        </a:rPr>
                        <a:t>超越客户问题添加服务价值并超出客户</a:t>
                      </a:r>
                      <a:endParaRPr sz="15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27431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9141">
                <a:tc>
                  <a:txBody>
                    <a:bodyPr/>
                    <a:lstStyle/>
                    <a:p>
                      <a:endParaRPr sz="15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550" spc="35" dirty="0">
                          <a:latin typeface="SimSun"/>
                          <a:cs typeface="SimSun"/>
                        </a:rPr>
                        <a:t>户要求。</a:t>
                      </a:r>
                      <a:endParaRPr sz="15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5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550" spc="30" dirty="0">
                          <a:latin typeface="SimSun"/>
                          <a:cs typeface="SimSun"/>
                        </a:rPr>
                        <a:t>期望</a:t>
                      </a:r>
                      <a:endParaRPr sz="15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27431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2146">
                <a:tc>
                  <a:txBody>
                    <a:bodyPr/>
                    <a:lstStyle/>
                    <a:p>
                      <a:endParaRPr sz="15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5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550" spc="15" dirty="0">
                          <a:latin typeface="Arial"/>
                          <a:cs typeface="Arial"/>
                        </a:rPr>
                        <a:t>4.</a:t>
                      </a:r>
                      <a:endParaRPr sz="15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550" dirty="0">
                          <a:latin typeface="SimSun"/>
                          <a:cs typeface="SimSun"/>
                        </a:rPr>
                        <a:t>为</a:t>
                      </a:r>
                      <a:r>
                        <a:rPr sz="1550" spc="20" dirty="0">
                          <a:latin typeface="SimSun"/>
                          <a:cs typeface="SimSun"/>
                        </a:rPr>
                        <a:t>客</a:t>
                      </a:r>
                      <a:r>
                        <a:rPr sz="1550" dirty="0">
                          <a:latin typeface="SimSun"/>
                          <a:cs typeface="SimSun"/>
                        </a:rPr>
                        <a:t>户</a:t>
                      </a:r>
                      <a:r>
                        <a:rPr sz="1550" spc="20" dirty="0">
                          <a:latin typeface="SimSun"/>
                          <a:cs typeface="SimSun"/>
                        </a:rPr>
                        <a:t>与组</a:t>
                      </a:r>
                      <a:r>
                        <a:rPr sz="1550" dirty="0">
                          <a:latin typeface="SimSun"/>
                          <a:cs typeface="SimSun"/>
                        </a:rPr>
                        <a:t>织</a:t>
                      </a:r>
                      <a:r>
                        <a:rPr sz="1550" spc="20" dirty="0">
                          <a:latin typeface="SimSun"/>
                          <a:cs typeface="SimSun"/>
                        </a:rPr>
                        <a:t>的长</a:t>
                      </a:r>
                      <a:r>
                        <a:rPr sz="1550" dirty="0">
                          <a:latin typeface="SimSun"/>
                          <a:cs typeface="SimSun"/>
                        </a:rPr>
                        <a:t>期</a:t>
                      </a:r>
                      <a:r>
                        <a:rPr sz="1550" spc="20" dirty="0">
                          <a:latin typeface="SimSun"/>
                          <a:cs typeface="SimSun"/>
                        </a:rPr>
                        <a:t>互惠</a:t>
                      </a:r>
                      <a:r>
                        <a:rPr sz="1550" dirty="0">
                          <a:latin typeface="SimSun"/>
                          <a:cs typeface="SimSun"/>
                        </a:rPr>
                        <a:t>牺</a:t>
                      </a:r>
                      <a:r>
                        <a:rPr sz="1550" spc="20" dirty="0">
                          <a:latin typeface="SimSun"/>
                          <a:cs typeface="SimSun"/>
                        </a:rPr>
                        <a:t>牲短</a:t>
                      </a:r>
                      <a:r>
                        <a:rPr sz="1550" dirty="0">
                          <a:latin typeface="SimSun"/>
                          <a:cs typeface="SimSun"/>
                        </a:rPr>
                        <a:t>期</a:t>
                      </a:r>
                      <a:r>
                        <a:rPr sz="1550" spc="20" dirty="0">
                          <a:latin typeface="SimSun"/>
                          <a:cs typeface="SimSun"/>
                        </a:rPr>
                        <a:t>利益。</a:t>
                      </a:r>
                      <a:endParaRPr sz="15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27431">
                      <a:solidFill>
                        <a:srgbClr val="000000"/>
                      </a:solidFill>
                      <a:prstDash val="solid"/>
                    </a:lnR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7532" y="2949447"/>
            <a:ext cx="3317240" cy="1320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</a:pPr>
            <a:r>
              <a:rPr spc="-35" dirty="0">
                <a:latin typeface="Microsoft YaHei"/>
                <a:cs typeface="Microsoft YaHei"/>
              </a:rPr>
              <a:t>基</a:t>
            </a:r>
            <a:r>
              <a:rPr spc="-130" dirty="0">
                <a:latin typeface="Microsoft YaHei"/>
                <a:cs typeface="Microsoft YaHei"/>
              </a:rPr>
              <a:t>于</a:t>
            </a:r>
            <a:r>
              <a:rPr spc="-35" dirty="0">
                <a:latin typeface="Microsoft YaHei"/>
                <a:cs typeface="Microsoft YaHei"/>
              </a:rPr>
              <a:t>胜</a:t>
            </a:r>
            <a:r>
              <a:rPr spc="-85" dirty="0">
                <a:latin typeface="Microsoft YaHei"/>
                <a:cs typeface="Microsoft YaHei"/>
              </a:rPr>
              <a:t>任</a:t>
            </a:r>
            <a:r>
              <a:rPr spc="-110" dirty="0">
                <a:latin typeface="Microsoft YaHei"/>
                <a:cs typeface="Microsoft YaHei"/>
              </a:rPr>
              <a:t>力的  </a:t>
            </a:r>
            <a:r>
              <a:rPr spc="-80" dirty="0">
                <a:latin typeface="Microsoft YaHei"/>
                <a:cs typeface="Microsoft YaHei"/>
              </a:rPr>
              <a:t>行为面试法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4595" y="898144"/>
            <a:ext cx="613410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22320" algn="l"/>
              </a:tabLst>
            </a:pPr>
            <a:r>
              <a:rPr spc="-85" dirty="0">
                <a:solidFill>
                  <a:srgbClr val="7F0000"/>
                </a:solidFill>
                <a:latin typeface="Microsoft YaHei"/>
                <a:cs typeface="Microsoft YaHei"/>
              </a:rPr>
              <a:t>行</a:t>
            </a:r>
            <a:r>
              <a:rPr spc="-60" dirty="0">
                <a:solidFill>
                  <a:srgbClr val="7F0000"/>
                </a:solidFill>
                <a:latin typeface="Microsoft YaHei"/>
                <a:cs typeface="Microsoft YaHei"/>
              </a:rPr>
              <a:t>为</a:t>
            </a:r>
            <a:r>
              <a:rPr spc="-85" dirty="0">
                <a:solidFill>
                  <a:srgbClr val="7F0000"/>
                </a:solidFill>
                <a:latin typeface="Microsoft YaHei"/>
                <a:cs typeface="Microsoft YaHei"/>
              </a:rPr>
              <a:t>面试</a:t>
            </a:r>
            <a:r>
              <a:rPr spc="-10" dirty="0">
                <a:solidFill>
                  <a:srgbClr val="7F0000"/>
                </a:solidFill>
                <a:latin typeface="Microsoft YaHei"/>
                <a:cs typeface="Microsoft YaHei"/>
              </a:rPr>
              <a:t>法</a:t>
            </a:r>
            <a:r>
              <a:rPr dirty="0">
                <a:solidFill>
                  <a:srgbClr val="7F0000"/>
                </a:solidFill>
                <a:latin typeface="Microsoft YaHei"/>
                <a:cs typeface="Microsoft YaHei"/>
              </a:rPr>
              <a:t>	</a:t>
            </a:r>
            <a:r>
              <a:rPr spc="-10" dirty="0">
                <a:solidFill>
                  <a:srgbClr val="7F0000"/>
                </a:solidFill>
                <a:latin typeface="Microsoft YaHei"/>
                <a:cs typeface="Microsoft YaHei"/>
              </a:rPr>
              <a:t>前提</a:t>
            </a:r>
            <a:r>
              <a:rPr spc="5" dirty="0">
                <a:solidFill>
                  <a:srgbClr val="7F0000"/>
                </a:solidFill>
                <a:latin typeface="Microsoft YaHei"/>
                <a:cs typeface="Microsoft YaHei"/>
              </a:rPr>
              <a:t>与实证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332" y="1856231"/>
            <a:ext cx="7758430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805">
              <a:lnSpc>
                <a:spcPts val="3600"/>
              </a:lnSpc>
            </a:pPr>
            <a:r>
              <a:rPr sz="3600" dirty="0">
                <a:solidFill>
                  <a:srgbClr val="006600"/>
                </a:solidFill>
                <a:latin typeface="Wingdings"/>
                <a:cs typeface="Wingdings"/>
              </a:rPr>
              <a:t></a:t>
            </a:r>
            <a:r>
              <a:rPr sz="36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3050" b="1" spc="-30" dirty="0">
                <a:solidFill>
                  <a:srgbClr val="006600"/>
                </a:solidFill>
                <a:latin typeface="Microsoft YaHei"/>
                <a:cs typeface="Microsoft YaHei"/>
              </a:rPr>
              <a:t>前提 </a:t>
            </a:r>
            <a:r>
              <a:rPr sz="3000" spc="-5" dirty="0">
                <a:latin typeface="Arial"/>
                <a:cs typeface="Arial"/>
              </a:rPr>
              <a:t>– </a:t>
            </a:r>
            <a:r>
              <a:rPr sz="3000" spc="-5" dirty="0">
                <a:latin typeface="SimSun"/>
                <a:cs typeface="SimSun"/>
              </a:rPr>
              <a:t>对于未来业绩最精确的预测是过去类  </a:t>
            </a:r>
            <a:r>
              <a:rPr sz="3000" dirty="0">
                <a:latin typeface="SimSun"/>
                <a:cs typeface="SimSun"/>
              </a:rPr>
              <a:t>似情形下的业绩表现</a:t>
            </a:r>
            <a:r>
              <a:rPr sz="3000" spc="-715" dirty="0">
                <a:latin typeface="SimSun"/>
                <a:cs typeface="SimSun"/>
              </a:rPr>
              <a:t> </a:t>
            </a:r>
            <a:r>
              <a:rPr sz="2000" spc="-10" dirty="0">
                <a:latin typeface="Arial"/>
                <a:cs typeface="Arial"/>
              </a:rPr>
              <a:t>(proved </a:t>
            </a:r>
            <a:r>
              <a:rPr sz="2000" spc="15" dirty="0">
                <a:latin typeface="Arial"/>
                <a:cs typeface="Arial"/>
              </a:rPr>
              <a:t>by </a:t>
            </a:r>
            <a:r>
              <a:rPr sz="2000" spc="-5" dirty="0">
                <a:latin typeface="Arial"/>
                <a:cs typeface="Arial"/>
              </a:rPr>
              <a:t>Org-Behavioral </a:t>
            </a:r>
            <a:r>
              <a:rPr sz="2000" spc="-10" dirty="0">
                <a:latin typeface="Arial"/>
                <a:cs typeface="Arial"/>
              </a:rPr>
              <a:t>Psych)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5332" y="2773679"/>
            <a:ext cx="3564254" cy="55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latin typeface="Wingdings"/>
                <a:cs typeface="Wingdings"/>
              </a:rPr>
              <a:t></a:t>
            </a:r>
            <a:r>
              <a:rPr sz="3600" dirty="0">
                <a:latin typeface="Times New Roman"/>
                <a:cs typeface="Times New Roman"/>
              </a:rPr>
              <a:t> </a:t>
            </a:r>
            <a:r>
              <a:rPr sz="3050" b="1" spc="-30" dirty="0">
                <a:solidFill>
                  <a:srgbClr val="006600"/>
                </a:solidFill>
                <a:latin typeface="Microsoft YaHei"/>
                <a:cs typeface="Microsoft YaHei"/>
              </a:rPr>
              <a:t>实证 </a:t>
            </a:r>
            <a:r>
              <a:rPr sz="3000" spc="-5" dirty="0">
                <a:latin typeface="Arial"/>
                <a:cs typeface="Arial"/>
              </a:rPr>
              <a:t>–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spc="-10" dirty="0">
                <a:latin typeface="SimSun"/>
                <a:cs typeface="SimSun"/>
              </a:rPr>
              <a:t>经实践证实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22011" y="2849879"/>
            <a:ext cx="383286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20"/>
              </a:lnSpc>
            </a:pPr>
            <a:r>
              <a:rPr sz="3000" dirty="0">
                <a:latin typeface="SimSun"/>
                <a:cs typeface="SimSun"/>
              </a:rPr>
              <a:t>行为特征面</a:t>
            </a:r>
            <a:r>
              <a:rPr sz="3000" spc="-25" dirty="0">
                <a:latin typeface="SimSun"/>
                <a:cs typeface="SimSun"/>
              </a:rPr>
              <a:t>试</a:t>
            </a:r>
            <a:r>
              <a:rPr sz="3000" dirty="0">
                <a:latin typeface="SimSun"/>
                <a:cs typeface="SimSun"/>
              </a:rPr>
              <a:t>法预测未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9755" y="3307079"/>
            <a:ext cx="7581900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3000" dirty="0">
                <a:latin typeface="SimSun"/>
                <a:cs typeface="SimSun"/>
              </a:rPr>
              <a:t>来业绩的准确度为</a:t>
            </a:r>
            <a:r>
              <a:rPr sz="3000" spc="-720" dirty="0">
                <a:latin typeface="SimSun"/>
                <a:cs typeface="SimSun"/>
              </a:rPr>
              <a:t> </a:t>
            </a:r>
            <a:r>
              <a:rPr sz="3000" b="1" i="1" spc="-5" dirty="0">
                <a:solidFill>
                  <a:srgbClr val="990033"/>
                </a:solidFill>
                <a:latin typeface="Arial"/>
                <a:cs typeface="Arial"/>
              </a:rPr>
              <a:t>55%</a:t>
            </a:r>
            <a:r>
              <a:rPr sz="3000" spc="-5" dirty="0">
                <a:latin typeface="Arial"/>
                <a:cs typeface="Arial"/>
              </a:rPr>
              <a:t>, </a:t>
            </a:r>
            <a:r>
              <a:rPr sz="3000" spc="-5" dirty="0">
                <a:latin typeface="SimSun"/>
                <a:cs typeface="SimSun"/>
              </a:rPr>
              <a:t>而传统面试方法的准  </a:t>
            </a:r>
            <a:r>
              <a:rPr sz="3000" dirty="0">
                <a:latin typeface="SimSun"/>
                <a:cs typeface="SimSun"/>
              </a:rPr>
              <a:t>确度仅为</a:t>
            </a:r>
            <a:r>
              <a:rPr sz="3000" spc="-985" dirty="0">
                <a:latin typeface="SimSun"/>
                <a:cs typeface="SimSun"/>
              </a:rPr>
              <a:t> </a:t>
            </a:r>
            <a:r>
              <a:rPr sz="3000" b="1" i="1" spc="-20" dirty="0">
                <a:latin typeface="Arial"/>
                <a:cs typeface="Arial"/>
              </a:rPr>
              <a:t>14% </a:t>
            </a:r>
            <a:r>
              <a:rPr sz="2000" spc="-10" dirty="0">
                <a:latin typeface="Arial"/>
                <a:cs typeface="Arial"/>
              </a:rPr>
              <a:t>(proved </a:t>
            </a:r>
            <a:r>
              <a:rPr sz="2000" spc="15" dirty="0">
                <a:latin typeface="Arial"/>
                <a:cs typeface="Arial"/>
              </a:rPr>
              <a:t>by </a:t>
            </a:r>
            <a:r>
              <a:rPr sz="2000" spc="-10" dirty="0">
                <a:latin typeface="Arial"/>
                <a:cs typeface="Arial"/>
              </a:rPr>
              <a:t>market)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78991" y="1568196"/>
            <a:ext cx="7922259" cy="0"/>
          </a:xfrm>
          <a:custGeom>
            <a:avLst/>
            <a:gdLst/>
            <a:ahLst/>
            <a:cxnLst/>
            <a:rect l="l" t="t" r="r" b="b"/>
            <a:pathLst>
              <a:path w="7922259">
                <a:moveTo>
                  <a:pt x="0" y="0"/>
                </a:moveTo>
                <a:lnTo>
                  <a:pt x="7921752" y="0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16023" y="5577840"/>
            <a:ext cx="6266815" cy="777240"/>
          </a:xfrm>
          <a:custGeom>
            <a:avLst/>
            <a:gdLst/>
            <a:ahLst/>
            <a:cxnLst/>
            <a:rect l="l" t="t" r="r" b="b"/>
            <a:pathLst>
              <a:path w="6266815" h="777239">
                <a:moveTo>
                  <a:pt x="3133343" y="0"/>
                </a:moveTo>
                <a:lnTo>
                  <a:pt x="2813304" y="3048"/>
                </a:lnTo>
                <a:lnTo>
                  <a:pt x="2502408" y="9143"/>
                </a:lnTo>
                <a:lnTo>
                  <a:pt x="2350008" y="12192"/>
                </a:lnTo>
                <a:lnTo>
                  <a:pt x="2200655" y="18287"/>
                </a:lnTo>
                <a:lnTo>
                  <a:pt x="2054352" y="24384"/>
                </a:lnTo>
                <a:lnTo>
                  <a:pt x="1914143" y="30480"/>
                </a:lnTo>
                <a:lnTo>
                  <a:pt x="1773936" y="39624"/>
                </a:lnTo>
                <a:lnTo>
                  <a:pt x="1639824" y="48768"/>
                </a:lnTo>
                <a:lnTo>
                  <a:pt x="1508759" y="57912"/>
                </a:lnTo>
                <a:lnTo>
                  <a:pt x="1380744" y="67056"/>
                </a:lnTo>
                <a:lnTo>
                  <a:pt x="1258824" y="79248"/>
                </a:lnTo>
                <a:lnTo>
                  <a:pt x="1139952" y="88392"/>
                </a:lnTo>
                <a:lnTo>
                  <a:pt x="1027176" y="100584"/>
                </a:lnTo>
                <a:lnTo>
                  <a:pt x="917448" y="115824"/>
                </a:lnTo>
                <a:lnTo>
                  <a:pt x="813815" y="128016"/>
                </a:lnTo>
                <a:lnTo>
                  <a:pt x="716280" y="143256"/>
                </a:lnTo>
                <a:lnTo>
                  <a:pt x="621792" y="155448"/>
                </a:lnTo>
                <a:lnTo>
                  <a:pt x="536448" y="170687"/>
                </a:lnTo>
                <a:lnTo>
                  <a:pt x="454151" y="188976"/>
                </a:lnTo>
                <a:lnTo>
                  <a:pt x="377951" y="204216"/>
                </a:lnTo>
                <a:lnTo>
                  <a:pt x="307848" y="219456"/>
                </a:lnTo>
                <a:lnTo>
                  <a:pt x="246887" y="237744"/>
                </a:lnTo>
                <a:lnTo>
                  <a:pt x="188975" y="256032"/>
                </a:lnTo>
                <a:lnTo>
                  <a:pt x="140207" y="274320"/>
                </a:lnTo>
                <a:lnTo>
                  <a:pt x="97536" y="292608"/>
                </a:lnTo>
                <a:lnTo>
                  <a:pt x="64007" y="310896"/>
                </a:lnTo>
                <a:lnTo>
                  <a:pt x="15239" y="350520"/>
                </a:lnTo>
                <a:lnTo>
                  <a:pt x="0" y="390144"/>
                </a:lnTo>
                <a:lnTo>
                  <a:pt x="3048" y="408432"/>
                </a:lnTo>
                <a:lnTo>
                  <a:pt x="36575" y="448056"/>
                </a:lnTo>
                <a:lnTo>
                  <a:pt x="97536" y="484632"/>
                </a:lnTo>
                <a:lnTo>
                  <a:pt x="140207" y="502920"/>
                </a:lnTo>
                <a:lnTo>
                  <a:pt x="188975" y="521208"/>
                </a:lnTo>
                <a:lnTo>
                  <a:pt x="246887" y="539496"/>
                </a:lnTo>
                <a:lnTo>
                  <a:pt x="307848" y="557784"/>
                </a:lnTo>
                <a:lnTo>
                  <a:pt x="377951" y="573024"/>
                </a:lnTo>
                <a:lnTo>
                  <a:pt x="454151" y="591312"/>
                </a:lnTo>
                <a:lnTo>
                  <a:pt x="536448" y="606552"/>
                </a:lnTo>
                <a:lnTo>
                  <a:pt x="621792" y="621792"/>
                </a:lnTo>
                <a:lnTo>
                  <a:pt x="716280" y="637032"/>
                </a:lnTo>
                <a:lnTo>
                  <a:pt x="813815" y="649224"/>
                </a:lnTo>
                <a:lnTo>
                  <a:pt x="917448" y="664464"/>
                </a:lnTo>
                <a:lnTo>
                  <a:pt x="1027176" y="676656"/>
                </a:lnTo>
                <a:lnTo>
                  <a:pt x="1139952" y="688848"/>
                </a:lnTo>
                <a:lnTo>
                  <a:pt x="1258824" y="701040"/>
                </a:lnTo>
                <a:lnTo>
                  <a:pt x="1380744" y="710184"/>
                </a:lnTo>
                <a:lnTo>
                  <a:pt x="1508759" y="719328"/>
                </a:lnTo>
                <a:lnTo>
                  <a:pt x="1639824" y="731520"/>
                </a:lnTo>
                <a:lnTo>
                  <a:pt x="1773936" y="737616"/>
                </a:lnTo>
                <a:lnTo>
                  <a:pt x="1914143" y="746760"/>
                </a:lnTo>
                <a:lnTo>
                  <a:pt x="2054352" y="752856"/>
                </a:lnTo>
                <a:lnTo>
                  <a:pt x="2200655" y="758952"/>
                </a:lnTo>
                <a:lnTo>
                  <a:pt x="2350008" y="765048"/>
                </a:lnTo>
                <a:lnTo>
                  <a:pt x="2502408" y="768096"/>
                </a:lnTo>
                <a:lnTo>
                  <a:pt x="2813304" y="774192"/>
                </a:lnTo>
                <a:lnTo>
                  <a:pt x="3133343" y="777240"/>
                </a:lnTo>
                <a:lnTo>
                  <a:pt x="3453384" y="774192"/>
                </a:lnTo>
                <a:lnTo>
                  <a:pt x="3764279" y="768096"/>
                </a:lnTo>
                <a:lnTo>
                  <a:pt x="3916679" y="765048"/>
                </a:lnTo>
                <a:lnTo>
                  <a:pt x="4066031" y="758952"/>
                </a:lnTo>
                <a:lnTo>
                  <a:pt x="4209288" y="752856"/>
                </a:lnTo>
                <a:lnTo>
                  <a:pt x="4352544" y="746760"/>
                </a:lnTo>
                <a:lnTo>
                  <a:pt x="4492752" y="737616"/>
                </a:lnTo>
                <a:lnTo>
                  <a:pt x="4626864" y="731520"/>
                </a:lnTo>
                <a:lnTo>
                  <a:pt x="4757928" y="719328"/>
                </a:lnTo>
                <a:lnTo>
                  <a:pt x="4885944" y="710184"/>
                </a:lnTo>
                <a:lnTo>
                  <a:pt x="5007864" y="701040"/>
                </a:lnTo>
                <a:lnTo>
                  <a:pt x="5126735" y="688848"/>
                </a:lnTo>
                <a:lnTo>
                  <a:pt x="5239511" y="676656"/>
                </a:lnTo>
                <a:lnTo>
                  <a:pt x="5349240" y="664464"/>
                </a:lnTo>
                <a:lnTo>
                  <a:pt x="5452872" y="649224"/>
                </a:lnTo>
                <a:lnTo>
                  <a:pt x="5550408" y="637032"/>
                </a:lnTo>
                <a:lnTo>
                  <a:pt x="5644896" y="621792"/>
                </a:lnTo>
                <a:lnTo>
                  <a:pt x="5730240" y="606552"/>
                </a:lnTo>
                <a:lnTo>
                  <a:pt x="5812535" y="591312"/>
                </a:lnTo>
                <a:lnTo>
                  <a:pt x="5888735" y="573024"/>
                </a:lnTo>
                <a:lnTo>
                  <a:pt x="5955792" y="557784"/>
                </a:lnTo>
                <a:lnTo>
                  <a:pt x="6019800" y="539496"/>
                </a:lnTo>
                <a:lnTo>
                  <a:pt x="6074664" y="521208"/>
                </a:lnTo>
                <a:lnTo>
                  <a:pt x="6126480" y="502920"/>
                </a:lnTo>
                <a:lnTo>
                  <a:pt x="6166104" y="484632"/>
                </a:lnTo>
                <a:lnTo>
                  <a:pt x="6202680" y="466344"/>
                </a:lnTo>
                <a:lnTo>
                  <a:pt x="6248400" y="429768"/>
                </a:lnTo>
                <a:lnTo>
                  <a:pt x="6266687" y="390144"/>
                </a:lnTo>
                <a:lnTo>
                  <a:pt x="6260592" y="368808"/>
                </a:lnTo>
                <a:lnTo>
                  <a:pt x="6230111" y="329184"/>
                </a:lnTo>
                <a:lnTo>
                  <a:pt x="6166104" y="292608"/>
                </a:lnTo>
                <a:lnTo>
                  <a:pt x="6126480" y="274320"/>
                </a:lnTo>
                <a:lnTo>
                  <a:pt x="6074664" y="256032"/>
                </a:lnTo>
                <a:lnTo>
                  <a:pt x="6019800" y="237744"/>
                </a:lnTo>
                <a:lnTo>
                  <a:pt x="5955792" y="219456"/>
                </a:lnTo>
                <a:lnTo>
                  <a:pt x="5888735" y="204216"/>
                </a:lnTo>
                <a:lnTo>
                  <a:pt x="5812535" y="188976"/>
                </a:lnTo>
                <a:lnTo>
                  <a:pt x="5730240" y="170687"/>
                </a:lnTo>
                <a:lnTo>
                  <a:pt x="5644896" y="155448"/>
                </a:lnTo>
                <a:lnTo>
                  <a:pt x="5550408" y="143256"/>
                </a:lnTo>
                <a:lnTo>
                  <a:pt x="5452872" y="128016"/>
                </a:lnTo>
                <a:lnTo>
                  <a:pt x="5349240" y="115824"/>
                </a:lnTo>
                <a:lnTo>
                  <a:pt x="5239511" y="100584"/>
                </a:lnTo>
                <a:lnTo>
                  <a:pt x="5126735" y="88392"/>
                </a:lnTo>
                <a:lnTo>
                  <a:pt x="5007864" y="79248"/>
                </a:lnTo>
                <a:lnTo>
                  <a:pt x="4885944" y="67056"/>
                </a:lnTo>
                <a:lnTo>
                  <a:pt x="4757928" y="57912"/>
                </a:lnTo>
                <a:lnTo>
                  <a:pt x="4626864" y="48768"/>
                </a:lnTo>
                <a:lnTo>
                  <a:pt x="4492752" y="39624"/>
                </a:lnTo>
                <a:lnTo>
                  <a:pt x="4352544" y="30480"/>
                </a:lnTo>
                <a:lnTo>
                  <a:pt x="4209288" y="24384"/>
                </a:lnTo>
                <a:lnTo>
                  <a:pt x="4066031" y="18287"/>
                </a:lnTo>
                <a:lnTo>
                  <a:pt x="3916679" y="12192"/>
                </a:lnTo>
                <a:lnTo>
                  <a:pt x="3764279" y="9143"/>
                </a:lnTo>
                <a:lnTo>
                  <a:pt x="3453384" y="3048"/>
                </a:lnTo>
                <a:lnTo>
                  <a:pt x="3133343" y="0"/>
                </a:lnTo>
                <a:close/>
              </a:path>
            </a:pathLst>
          </a:custGeom>
          <a:ln w="39624">
            <a:solidFill>
              <a:srgbClr val="00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12795" y="5727192"/>
            <a:ext cx="407670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75" dirty="0">
                <a:solidFill>
                  <a:srgbClr val="000066"/>
                </a:solidFill>
                <a:latin typeface="Microsoft YaHei"/>
                <a:cs typeface="Microsoft YaHei"/>
              </a:rPr>
              <a:t>只有行为才能产Th结果</a:t>
            </a:r>
            <a:r>
              <a:rPr sz="3000" b="1" spc="-75" dirty="0">
                <a:solidFill>
                  <a:srgbClr val="000066"/>
                </a:solidFill>
                <a:latin typeface="Arial"/>
                <a:cs typeface="Arial"/>
              </a:rPr>
              <a:t>!!</a:t>
            </a:r>
            <a:endParaRPr sz="3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283" y="6741159"/>
            <a:ext cx="8444230" cy="455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400" spc="-15" dirty="0"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000" spc="-5" dirty="0">
                <a:latin typeface="Arial"/>
                <a:cs typeface="Arial"/>
              </a:rPr>
              <a:t>Hunter </a:t>
            </a:r>
            <a:r>
              <a:rPr sz="1000" spc="5" dirty="0">
                <a:latin typeface="Arial"/>
                <a:cs typeface="Arial"/>
              </a:rPr>
              <a:t>&amp; </a:t>
            </a:r>
            <a:r>
              <a:rPr sz="1000" spc="-5" dirty="0">
                <a:latin typeface="Arial"/>
                <a:cs typeface="Arial"/>
              </a:rPr>
              <a:t>Hunter,</a:t>
            </a:r>
            <a:r>
              <a:rPr sz="1000" spc="-10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Wright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627" rIns="0" bIns="0" rtlCol="0">
            <a:spAutoFit/>
          </a:bodyPr>
          <a:lstStyle/>
          <a:p>
            <a:pPr marL="1868805">
              <a:lnSpc>
                <a:spcPts val="5120"/>
              </a:lnSpc>
            </a:pPr>
            <a:r>
              <a:rPr spc="30" dirty="0">
                <a:latin typeface="Microsoft YaHei"/>
                <a:cs typeface="Microsoft YaHei"/>
              </a:rPr>
              <a:t>什</a:t>
            </a:r>
            <a:r>
              <a:rPr spc="-10" dirty="0">
                <a:latin typeface="Microsoft YaHei"/>
                <a:cs typeface="Microsoft YaHei"/>
              </a:rPr>
              <a:t>么</a:t>
            </a:r>
            <a:r>
              <a:rPr spc="-35" dirty="0">
                <a:latin typeface="Microsoft YaHei"/>
                <a:cs typeface="Microsoft YaHei"/>
              </a:rPr>
              <a:t>是</a:t>
            </a:r>
            <a:r>
              <a:rPr spc="-60" dirty="0">
                <a:latin typeface="Microsoft YaHei"/>
                <a:cs typeface="Microsoft YaHei"/>
              </a:rPr>
              <a:t>行为</a:t>
            </a:r>
            <a:r>
              <a:rPr spc="-85" dirty="0">
                <a:latin typeface="Microsoft YaHei"/>
                <a:cs typeface="Microsoft YaHei"/>
              </a:rPr>
              <a:t>面</a:t>
            </a:r>
            <a:r>
              <a:rPr spc="-60" dirty="0">
                <a:latin typeface="Microsoft YaHei"/>
                <a:cs typeface="Microsoft YaHei"/>
              </a:rPr>
              <a:t>试法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5772" y="1613408"/>
            <a:ext cx="8386445" cy="3996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75" dirty="0">
                <a:latin typeface="Wingdings"/>
                <a:cs typeface="Wingdings"/>
              </a:rPr>
              <a:t>œ</a:t>
            </a:r>
            <a:r>
              <a:rPr sz="2850" b="1" spc="75" dirty="0">
                <a:latin typeface="Microsoft YaHei"/>
                <a:cs typeface="Microsoft YaHei"/>
              </a:rPr>
              <a:t>行为面试法</a:t>
            </a:r>
            <a:r>
              <a:rPr sz="2800" b="1" i="1" spc="75" dirty="0">
                <a:latin typeface="Arial"/>
                <a:cs typeface="Arial"/>
              </a:rPr>
              <a:t>(BEI):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75"/>
              </a:spcBef>
            </a:pPr>
            <a:r>
              <a:rPr sz="2400" spc="-5" dirty="0">
                <a:latin typeface="Wingdings"/>
                <a:cs typeface="Wingdings"/>
              </a:rPr>
              <a:t></a:t>
            </a:r>
            <a:r>
              <a:rPr sz="2400" spc="-330" dirty="0">
                <a:latin typeface="Times New Roman"/>
                <a:cs typeface="Times New Roman"/>
              </a:rPr>
              <a:t> </a:t>
            </a:r>
            <a:r>
              <a:rPr sz="2400" b="1" u="heavy" spc="-15" dirty="0">
                <a:latin typeface="Microsoft YaHei"/>
                <a:cs typeface="Microsoft YaHei"/>
              </a:rPr>
              <a:t>结构性面试</a:t>
            </a:r>
            <a:endParaRPr sz="2400">
              <a:latin typeface="Microsoft YaHei"/>
              <a:cs typeface="Microsoft YaHei"/>
            </a:endParaRPr>
          </a:p>
          <a:p>
            <a:pPr marL="927100">
              <a:lnSpc>
                <a:spcPct val="100000"/>
              </a:lnSpc>
              <a:spcBef>
                <a:spcPts val="525"/>
              </a:spcBef>
            </a:pPr>
            <a:r>
              <a:rPr sz="2400" spc="-10" dirty="0">
                <a:solidFill>
                  <a:srgbClr val="990033"/>
                </a:solidFill>
                <a:latin typeface="Wingdings"/>
                <a:cs typeface="Wingdings"/>
              </a:rPr>
              <a:t></a:t>
            </a:r>
            <a:r>
              <a:rPr sz="2450" b="1" spc="-10" dirty="0">
                <a:solidFill>
                  <a:srgbClr val="990033"/>
                </a:solidFill>
                <a:latin typeface="Microsoft YaHei"/>
                <a:cs typeface="Microsoft YaHei"/>
              </a:rPr>
              <a:t>提前</a:t>
            </a:r>
            <a:r>
              <a:rPr sz="2400" spc="-10" dirty="0">
                <a:solidFill>
                  <a:srgbClr val="000066"/>
                </a:solidFill>
                <a:latin typeface="SimSun"/>
                <a:cs typeface="SimSun"/>
              </a:rPr>
              <a:t>准备问题</a:t>
            </a:r>
            <a:endParaRPr sz="2400">
              <a:latin typeface="SimSun"/>
              <a:cs typeface="SimSun"/>
            </a:endParaRPr>
          </a:p>
          <a:p>
            <a:pPr marL="927100">
              <a:lnSpc>
                <a:spcPct val="100000"/>
              </a:lnSpc>
              <a:spcBef>
                <a:spcPts val="490"/>
              </a:spcBef>
              <a:tabLst>
                <a:tab pos="3298190" algn="l"/>
              </a:tabLst>
            </a:pPr>
            <a:r>
              <a:rPr sz="2400" dirty="0">
                <a:solidFill>
                  <a:srgbClr val="000066"/>
                </a:solidFill>
                <a:latin typeface="Wingdings"/>
                <a:cs typeface="Wingdings"/>
              </a:rPr>
              <a:t></a:t>
            </a:r>
            <a:r>
              <a:rPr sz="2400" dirty="0">
                <a:solidFill>
                  <a:srgbClr val="000066"/>
                </a:solidFill>
                <a:latin typeface="SimSun"/>
                <a:cs typeface="SimSun"/>
              </a:rPr>
              <a:t>就有关胜任力	</a:t>
            </a:r>
            <a:r>
              <a:rPr sz="2400" spc="-10" dirty="0">
                <a:solidFill>
                  <a:srgbClr val="000066"/>
                </a:solidFill>
                <a:latin typeface="SimSun"/>
                <a:cs typeface="SimSun"/>
              </a:rPr>
              <a:t>向同一职位所有候选人提</a:t>
            </a:r>
            <a:r>
              <a:rPr sz="2450" b="1" spc="-10" dirty="0">
                <a:solidFill>
                  <a:srgbClr val="990033"/>
                </a:solidFill>
                <a:latin typeface="Microsoft YaHei"/>
                <a:cs typeface="Microsoft YaHei"/>
              </a:rPr>
              <a:t>同样的</a:t>
            </a:r>
            <a:r>
              <a:rPr sz="2400" spc="-10" dirty="0">
                <a:solidFill>
                  <a:srgbClr val="000066"/>
                </a:solidFill>
                <a:latin typeface="SimSun"/>
                <a:cs typeface="SimSun"/>
              </a:rPr>
              <a:t>问题</a:t>
            </a:r>
            <a:endParaRPr sz="2400">
              <a:latin typeface="SimSun"/>
              <a:cs typeface="SimSun"/>
            </a:endParaRPr>
          </a:p>
          <a:p>
            <a:pPr marL="927100">
              <a:lnSpc>
                <a:spcPct val="100000"/>
              </a:lnSpc>
              <a:spcBef>
                <a:spcPts val="370"/>
              </a:spcBef>
            </a:pPr>
            <a:r>
              <a:rPr sz="2400" spc="-25" dirty="0">
                <a:solidFill>
                  <a:srgbClr val="000066"/>
                </a:solidFill>
                <a:latin typeface="Wingdings"/>
                <a:cs typeface="Wingdings"/>
              </a:rPr>
              <a:t></a:t>
            </a:r>
            <a:r>
              <a:rPr sz="2400" spc="-25" dirty="0">
                <a:solidFill>
                  <a:srgbClr val="000066"/>
                </a:solidFill>
                <a:latin typeface="SimSun"/>
                <a:cs typeface="SimSun"/>
              </a:rPr>
              <a:t>采用</a:t>
            </a:r>
            <a:r>
              <a:rPr sz="2450" b="1" spc="-25" dirty="0">
                <a:solidFill>
                  <a:srgbClr val="990033"/>
                </a:solidFill>
                <a:latin typeface="Microsoft YaHei"/>
                <a:cs typeface="Microsoft YaHei"/>
              </a:rPr>
              <a:t>相同的</a:t>
            </a:r>
            <a:r>
              <a:rPr sz="2450" b="1" spc="-140" dirty="0">
                <a:solidFill>
                  <a:srgbClr val="990033"/>
                </a:solidFill>
                <a:latin typeface="Microsoft YaHei"/>
                <a:cs typeface="Microsoft YaHei"/>
              </a:rPr>
              <a:t> </a:t>
            </a:r>
            <a:r>
              <a:rPr sz="2400" dirty="0">
                <a:solidFill>
                  <a:srgbClr val="000066"/>
                </a:solidFill>
                <a:latin typeface="SimSun"/>
                <a:cs typeface="SimSun"/>
              </a:rPr>
              <a:t>评估标准</a:t>
            </a:r>
            <a:endParaRPr sz="2400">
              <a:latin typeface="SimSun"/>
              <a:cs typeface="SimSun"/>
            </a:endParaRPr>
          </a:p>
          <a:p>
            <a:pPr marL="469900">
              <a:lnSpc>
                <a:spcPct val="100000"/>
              </a:lnSpc>
              <a:spcBef>
                <a:spcPts val="660"/>
              </a:spcBef>
              <a:tabLst>
                <a:tab pos="1673225" algn="l"/>
              </a:tabLst>
            </a:pPr>
            <a:r>
              <a:rPr sz="2400" spc="-5" dirty="0">
                <a:latin typeface="Wingdings"/>
                <a:cs typeface="Wingdings"/>
              </a:rPr>
              <a:t>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b="1" u="heavy" spc="10" dirty="0">
                <a:latin typeface="Microsoft YaHei"/>
                <a:cs typeface="Microsoft YaHei"/>
              </a:rPr>
              <a:t>目标</a:t>
            </a:r>
            <a:r>
              <a:rPr sz="2400" b="1" spc="10" dirty="0">
                <a:latin typeface="Microsoft YaHei"/>
                <a:cs typeface="Microsoft YaHei"/>
              </a:rPr>
              <a:t>	</a:t>
            </a:r>
            <a:r>
              <a:rPr sz="2400" spc="-25" dirty="0">
                <a:latin typeface="SimSun"/>
                <a:cs typeface="SimSun"/>
              </a:rPr>
              <a:t>准确判断其具备的</a:t>
            </a:r>
            <a:r>
              <a:rPr sz="2450" b="1" spc="-25" dirty="0">
                <a:solidFill>
                  <a:srgbClr val="990033"/>
                </a:solidFill>
                <a:latin typeface="Microsoft YaHei"/>
                <a:cs typeface="Microsoft YaHei"/>
              </a:rPr>
              <a:t>胜任力程度</a:t>
            </a:r>
            <a:endParaRPr sz="2450">
              <a:latin typeface="Microsoft YaHei"/>
              <a:cs typeface="Microsoft YaHei"/>
            </a:endParaRPr>
          </a:p>
          <a:p>
            <a:pPr marL="469900">
              <a:lnSpc>
                <a:spcPct val="100000"/>
              </a:lnSpc>
              <a:spcBef>
                <a:spcPts val="515"/>
              </a:spcBef>
              <a:tabLst>
                <a:tab pos="2277110" algn="l"/>
              </a:tabLst>
            </a:pPr>
            <a:r>
              <a:rPr sz="2400" spc="-5" dirty="0">
                <a:latin typeface="Wingdings"/>
                <a:cs typeface="Wingdings"/>
              </a:rPr>
              <a:t>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b="1" u="heavy" spc="-10" dirty="0">
                <a:latin typeface="Microsoft YaHei"/>
                <a:cs typeface="Microsoft YaHei"/>
              </a:rPr>
              <a:t>评估基准</a:t>
            </a:r>
            <a:r>
              <a:rPr sz="2400" b="1" spc="-10" dirty="0">
                <a:latin typeface="Microsoft YaHei"/>
                <a:cs typeface="Microsoft YaHei"/>
              </a:rPr>
              <a:t>	</a:t>
            </a:r>
            <a:r>
              <a:rPr sz="2400" spc="-30" dirty="0">
                <a:latin typeface="SimSun"/>
                <a:cs typeface="SimSun"/>
              </a:rPr>
              <a:t>该职位的</a:t>
            </a:r>
            <a:r>
              <a:rPr sz="2450" b="1" spc="-30" dirty="0">
                <a:solidFill>
                  <a:srgbClr val="990033"/>
                </a:solidFill>
                <a:latin typeface="Microsoft YaHei"/>
                <a:cs typeface="Microsoft YaHei"/>
              </a:rPr>
              <a:t>胜任力模型</a:t>
            </a:r>
            <a:endParaRPr sz="2450">
              <a:latin typeface="Microsoft YaHei"/>
              <a:cs typeface="Microsoft YaHei"/>
            </a:endParaRPr>
          </a:p>
          <a:p>
            <a:pPr marL="756285" marR="5080" indent="-287020">
              <a:lnSpc>
                <a:spcPts val="2880"/>
              </a:lnSpc>
              <a:spcBef>
                <a:spcPts val="635"/>
              </a:spcBef>
              <a:tabLst>
                <a:tab pos="1673225" algn="l"/>
                <a:tab pos="2280285" algn="l"/>
                <a:tab pos="5328285" algn="l"/>
              </a:tabLst>
            </a:pPr>
            <a:r>
              <a:rPr sz="2400" spc="-5" dirty="0">
                <a:latin typeface="Wingdings"/>
                <a:cs typeface="Wingdings"/>
              </a:rPr>
              <a:t>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b="1" u="heavy" spc="20" dirty="0">
                <a:latin typeface="Microsoft YaHei"/>
                <a:cs typeface="Microsoft YaHei"/>
              </a:rPr>
              <a:t>方</a:t>
            </a:r>
            <a:r>
              <a:rPr sz="2400" b="1" u="heavy" dirty="0">
                <a:latin typeface="Microsoft YaHei"/>
                <a:cs typeface="Microsoft YaHei"/>
              </a:rPr>
              <a:t>式</a:t>
            </a:r>
            <a:r>
              <a:rPr sz="2400" b="1" dirty="0">
                <a:latin typeface="Microsoft YaHei"/>
                <a:cs typeface="Microsoft YaHei"/>
              </a:rPr>
              <a:t>	</a:t>
            </a:r>
            <a:r>
              <a:rPr sz="2400" spc="-25" dirty="0">
                <a:latin typeface="SimSun"/>
                <a:cs typeface="SimSun"/>
              </a:rPr>
              <a:t>充</a:t>
            </a:r>
            <a:r>
              <a:rPr sz="2400" dirty="0">
                <a:latin typeface="SimSun"/>
                <a:cs typeface="SimSun"/>
              </a:rPr>
              <a:t>分了</a:t>
            </a:r>
            <a:r>
              <a:rPr sz="2400" spc="-25" dirty="0">
                <a:latin typeface="SimSun"/>
                <a:cs typeface="SimSun"/>
              </a:rPr>
              <a:t>解</a:t>
            </a:r>
            <a:r>
              <a:rPr sz="2400" dirty="0">
                <a:latin typeface="SimSun"/>
                <a:cs typeface="SimSun"/>
              </a:rPr>
              <a:t>候选</a:t>
            </a:r>
            <a:r>
              <a:rPr sz="2400" spc="20" dirty="0">
                <a:latin typeface="SimSun"/>
                <a:cs typeface="SimSun"/>
              </a:rPr>
              <a:t>人</a:t>
            </a:r>
            <a:r>
              <a:rPr sz="2400" dirty="0">
                <a:latin typeface="SimSun"/>
                <a:cs typeface="SimSun"/>
              </a:rPr>
              <a:t>在以往工作中那些</a:t>
            </a:r>
            <a:r>
              <a:rPr sz="2400" spc="-25" dirty="0">
                <a:latin typeface="SimSun"/>
                <a:cs typeface="SimSun"/>
              </a:rPr>
              <a:t>与</a:t>
            </a:r>
            <a:r>
              <a:rPr sz="2400" spc="20" dirty="0">
                <a:latin typeface="SimSun"/>
                <a:cs typeface="SimSun"/>
              </a:rPr>
              <a:t>所</a:t>
            </a:r>
            <a:r>
              <a:rPr sz="2400" dirty="0">
                <a:latin typeface="SimSun"/>
                <a:cs typeface="SimSun"/>
              </a:rPr>
              <a:t>要求</a:t>
            </a:r>
            <a:r>
              <a:rPr sz="2400" spc="-25" dirty="0">
                <a:latin typeface="SimSun"/>
                <a:cs typeface="SimSun"/>
              </a:rPr>
              <a:t>的</a:t>
            </a:r>
            <a:r>
              <a:rPr sz="2400" dirty="0">
                <a:latin typeface="SimSun"/>
                <a:cs typeface="SimSun"/>
              </a:rPr>
              <a:t>胜任  力有直接	</a:t>
            </a:r>
            <a:r>
              <a:rPr sz="2400" spc="-15" dirty="0">
                <a:latin typeface="SimSun"/>
                <a:cs typeface="SimSun"/>
              </a:rPr>
              <a:t>必然联系的具体</a:t>
            </a:r>
            <a:r>
              <a:rPr sz="2450" b="1" spc="-15" dirty="0">
                <a:solidFill>
                  <a:srgbClr val="990033"/>
                </a:solidFill>
                <a:latin typeface="Microsoft YaHei"/>
                <a:cs typeface="Microsoft YaHei"/>
              </a:rPr>
              <a:t>事件	</a:t>
            </a:r>
            <a:r>
              <a:rPr sz="2450" b="1" spc="-50" dirty="0">
                <a:solidFill>
                  <a:srgbClr val="990033"/>
                </a:solidFill>
                <a:latin typeface="Microsoft YaHei"/>
                <a:cs typeface="Microsoft YaHei"/>
              </a:rPr>
              <a:t>业绩与行为</a:t>
            </a:r>
            <a:endParaRPr sz="245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6591" y="1438655"/>
            <a:ext cx="7922259" cy="0"/>
          </a:xfrm>
          <a:custGeom>
            <a:avLst/>
            <a:gdLst/>
            <a:ahLst/>
            <a:cxnLst/>
            <a:rect l="l" t="t" r="r" b="b"/>
            <a:pathLst>
              <a:path w="7922259">
                <a:moveTo>
                  <a:pt x="0" y="0"/>
                </a:moveTo>
                <a:lnTo>
                  <a:pt x="7921752" y="0"/>
                </a:lnTo>
              </a:path>
            </a:pathLst>
          </a:custGeom>
          <a:ln w="3657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6260" y="538480"/>
            <a:ext cx="3899535" cy="65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120"/>
              </a:lnSpc>
            </a:pPr>
            <a:r>
              <a:rPr spc="-50" dirty="0">
                <a:latin typeface="Microsoft YaHei"/>
                <a:cs typeface="Microsoft YaHei"/>
              </a:rPr>
              <a:t>行为面试法步骤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6563" y="1418335"/>
            <a:ext cx="2296160" cy="1038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054"/>
              </a:lnSpc>
            </a:pPr>
            <a:r>
              <a:rPr sz="3400" spc="130" dirty="0">
                <a:latin typeface="Wingdings"/>
                <a:cs typeface="Wingdings"/>
              </a:rPr>
              <a:t></a:t>
            </a:r>
            <a:r>
              <a:rPr sz="2800" b="1" u="heavy" spc="130" dirty="0">
                <a:latin typeface="Microsoft YaHei"/>
                <a:cs typeface="Microsoft YaHei"/>
              </a:rPr>
              <a:t>步骤</a:t>
            </a:r>
            <a:endParaRPr sz="2800">
              <a:latin typeface="Microsoft YaHei"/>
              <a:cs typeface="Microsoft YaHei"/>
            </a:endParaRPr>
          </a:p>
          <a:p>
            <a:pPr marL="469900">
              <a:lnSpc>
                <a:spcPts val="4054"/>
              </a:lnSpc>
            </a:pPr>
            <a:r>
              <a:rPr sz="3400" spc="10" dirty="0">
                <a:latin typeface="Wingdings"/>
                <a:cs typeface="Wingdings"/>
              </a:rPr>
              <a:t></a:t>
            </a:r>
            <a:r>
              <a:rPr sz="2800" b="1" spc="25" dirty="0">
                <a:latin typeface="Microsoft YaHei"/>
                <a:cs typeface="Microsoft YaHei"/>
              </a:rPr>
              <a:t>开</a:t>
            </a:r>
            <a:r>
              <a:rPr sz="2800" b="1" spc="-20" dirty="0">
                <a:latin typeface="Microsoft YaHei"/>
                <a:cs typeface="Microsoft YaHei"/>
              </a:rPr>
              <a:t>始</a:t>
            </a:r>
            <a:r>
              <a:rPr sz="2800" b="1" spc="5" dirty="0">
                <a:latin typeface="Microsoft YaHei"/>
                <a:cs typeface="Microsoft YaHei"/>
              </a:rPr>
              <a:t>询问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0891" y="2006600"/>
            <a:ext cx="5350510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  <a:tabLst>
                <a:tab pos="2846705" algn="l"/>
              </a:tabLst>
            </a:pPr>
            <a:r>
              <a:rPr sz="2800" spc="-20" dirty="0">
                <a:latin typeface="SimSun"/>
                <a:cs typeface="SimSun"/>
              </a:rPr>
              <a:t>针对</a:t>
            </a:r>
            <a:r>
              <a:rPr sz="2800" spc="5" dirty="0">
                <a:latin typeface="SimSun"/>
                <a:cs typeface="SimSun"/>
              </a:rPr>
              <a:t>有</a:t>
            </a:r>
            <a:r>
              <a:rPr sz="2800" spc="-20" dirty="0">
                <a:latin typeface="SimSun"/>
                <a:cs typeface="SimSun"/>
              </a:rPr>
              <a:t>关</a:t>
            </a:r>
            <a:r>
              <a:rPr sz="2800" spc="5" dirty="0">
                <a:latin typeface="SimSun"/>
                <a:cs typeface="SimSun"/>
              </a:rPr>
              <a:t>胜任力</a:t>
            </a:r>
            <a:r>
              <a:rPr sz="2800" dirty="0">
                <a:latin typeface="SimSun"/>
                <a:cs typeface="SimSun"/>
              </a:rPr>
              <a:t>	</a:t>
            </a:r>
            <a:r>
              <a:rPr sz="2800" spc="5" dirty="0">
                <a:latin typeface="SimSun"/>
                <a:cs typeface="SimSun"/>
              </a:rPr>
              <a:t>让</a:t>
            </a:r>
            <a:r>
              <a:rPr sz="2800" spc="-20" dirty="0">
                <a:latin typeface="SimSun"/>
                <a:cs typeface="SimSun"/>
              </a:rPr>
              <a:t>应</a:t>
            </a:r>
            <a:r>
              <a:rPr sz="2800" spc="5" dirty="0">
                <a:latin typeface="SimSun"/>
                <a:cs typeface="SimSun"/>
              </a:rPr>
              <a:t>聘</a:t>
            </a:r>
            <a:r>
              <a:rPr sz="2800" spc="-20" dirty="0">
                <a:latin typeface="SimSun"/>
                <a:cs typeface="SimSun"/>
              </a:rPr>
              <a:t>人</a:t>
            </a:r>
            <a:r>
              <a:rPr sz="2800" spc="5" dirty="0">
                <a:latin typeface="SimSun"/>
                <a:cs typeface="SimSun"/>
              </a:rPr>
              <a:t>员先简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3763" y="2426970"/>
            <a:ext cx="7526655" cy="179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z="2800" spc="-5" dirty="0">
                <a:latin typeface="SimSun"/>
                <a:cs typeface="SimSun"/>
              </a:rPr>
              <a:t>单地描述关键事件的</a:t>
            </a:r>
            <a:r>
              <a:rPr sz="2850" b="1" spc="-5" dirty="0">
                <a:solidFill>
                  <a:srgbClr val="990033"/>
                </a:solidFill>
                <a:latin typeface="Microsoft YaHei"/>
                <a:cs typeface="Microsoft YaHei"/>
              </a:rPr>
              <a:t>概要</a:t>
            </a:r>
            <a:endParaRPr sz="2850">
              <a:latin typeface="Microsoft YaHei"/>
              <a:cs typeface="Microsoft YaHei"/>
            </a:endParaRPr>
          </a:p>
          <a:p>
            <a:pPr marL="241300" marR="5080" indent="-228600">
              <a:lnSpc>
                <a:spcPts val="3360"/>
              </a:lnSpc>
              <a:spcBef>
                <a:spcPts val="795"/>
              </a:spcBef>
              <a:tabLst>
                <a:tab pos="1664335" algn="l"/>
                <a:tab pos="1825625" algn="l"/>
                <a:tab pos="5922645" algn="l"/>
              </a:tabLst>
            </a:pPr>
            <a:r>
              <a:rPr sz="3400" spc="10" dirty="0">
                <a:latin typeface="Wingdings"/>
                <a:cs typeface="Wingdings"/>
              </a:rPr>
              <a:t></a:t>
            </a:r>
            <a:r>
              <a:rPr sz="2800" b="1" spc="25" dirty="0">
                <a:latin typeface="Microsoft YaHei"/>
                <a:cs typeface="Microsoft YaHei"/>
              </a:rPr>
              <a:t>顺</a:t>
            </a:r>
            <a:r>
              <a:rPr sz="2800" b="1" spc="-20" dirty="0">
                <a:latin typeface="Microsoft YaHei"/>
                <a:cs typeface="Microsoft YaHei"/>
              </a:rPr>
              <a:t>序</a:t>
            </a:r>
            <a:r>
              <a:rPr sz="2800" b="1" spc="5" dirty="0">
                <a:latin typeface="Microsoft YaHei"/>
                <a:cs typeface="Microsoft YaHei"/>
              </a:rPr>
              <a:t>性</a:t>
            </a:r>
            <a:r>
              <a:rPr sz="2800" b="1" dirty="0">
                <a:latin typeface="Microsoft YaHei"/>
                <a:cs typeface="Microsoft YaHei"/>
              </a:rPr>
              <a:t>		</a:t>
            </a:r>
            <a:r>
              <a:rPr sz="2800" spc="-20" dirty="0">
                <a:latin typeface="SimSun"/>
                <a:cs typeface="SimSun"/>
              </a:rPr>
              <a:t>引导应</a:t>
            </a:r>
            <a:r>
              <a:rPr sz="2800" spc="5" dirty="0">
                <a:latin typeface="SimSun"/>
                <a:cs typeface="SimSun"/>
              </a:rPr>
              <a:t>聘</a:t>
            </a:r>
            <a:r>
              <a:rPr sz="2800" spc="-20" dirty="0">
                <a:latin typeface="SimSun"/>
                <a:cs typeface="SimSun"/>
              </a:rPr>
              <a:t>人</a:t>
            </a:r>
            <a:r>
              <a:rPr sz="2800" spc="5" dirty="0">
                <a:latin typeface="SimSun"/>
                <a:cs typeface="SimSun"/>
              </a:rPr>
              <a:t>员按</a:t>
            </a:r>
            <a:r>
              <a:rPr sz="2800" spc="-20" dirty="0">
                <a:latin typeface="SimSun"/>
                <a:cs typeface="SimSun"/>
              </a:rPr>
              <a:t>事</a:t>
            </a:r>
            <a:r>
              <a:rPr sz="2800" spc="5" dirty="0">
                <a:latin typeface="SimSun"/>
                <a:cs typeface="SimSun"/>
              </a:rPr>
              <a:t>件发T</a:t>
            </a:r>
            <a:r>
              <a:rPr sz="2800" spc="-25" dirty="0">
                <a:latin typeface="SimSun"/>
                <a:cs typeface="SimSun"/>
              </a:rPr>
              <a:t>h</a:t>
            </a:r>
            <a:r>
              <a:rPr sz="2800" spc="5" dirty="0">
                <a:latin typeface="SimSun"/>
                <a:cs typeface="SimSun"/>
              </a:rPr>
              <a:t>的</a:t>
            </a:r>
            <a:r>
              <a:rPr sz="2850" b="1" spc="-25" dirty="0">
                <a:solidFill>
                  <a:srgbClr val="990033"/>
                </a:solidFill>
                <a:latin typeface="Microsoft YaHei"/>
                <a:cs typeface="Microsoft YaHei"/>
              </a:rPr>
              <a:t>时</a:t>
            </a:r>
            <a:r>
              <a:rPr sz="2850" b="1" spc="-70" dirty="0">
                <a:solidFill>
                  <a:srgbClr val="990033"/>
                </a:solidFill>
                <a:latin typeface="Microsoft YaHei"/>
                <a:cs typeface="Microsoft YaHei"/>
              </a:rPr>
              <a:t>间</a:t>
            </a:r>
            <a:r>
              <a:rPr sz="2850" b="1" spc="-30" dirty="0">
                <a:solidFill>
                  <a:srgbClr val="990033"/>
                </a:solidFill>
                <a:latin typeface="Microsoft YaHei"/>
                <a:cs typeface="Microsoft YaHei"/>
              </a:rPr>
              <a:t>顺序  </a:t>
            </a:r>
            <a:r>
              <a:rPr sz="2800" spc="5" dirty="0">
                <a:latin typeface="SimSun"/>
                <a:cs typeface="SimSun"/>
              </a:rPr>
              <a:t>来报告	</a:t>
            </a:r>
            <a:r>
              <a:rPr sz="2800" spc="-5" dirty="0">
                <a:latin typeface="SimSun"/>
                <a:cs typeface="SimSun"/>
              </a:rPr>
              <a:t>一旦发现其叙述中有跳跃	</a:t>
            </a:r>
            <a:r>
              <a:rPr sz="2800" spc="5" dirty="0">
                <a:latin typeface="SimSun"/>
                <a:cs typeface="SimSun"/>
              </a:rPr>
              <a:t>就提出问  </a:t>
            </a:r>
            <a:r>
              <a:rPr sz="2800" dirty="0">
                <a:latin typeface="SimSun"/>
                <a:cs typeface="SimSun"/>
              </a:rPr>
              <a:t>题请其提供详细的资料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3763" y="4237735"/>
            <a:ext cx="1479550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10" dirty="0">
                <a:latin typeface="Wingdings"/>
                <a:cs typeface="Wingdings"/>
              </a:rPr>
              <a:t></a:t>
            </a:r>
            <a:r>
              <a:rPr sz="2800" b="1" spc="25" dirty="0">
                <a:latin typeface="Microsoft YaHei"/>
                <a:cs typeface="Microsoft YaHei"/>
              </a:rPr>
              <a:t>完</a:t>
            </a:r>
            <a:r>
              <a:rPr sz="2800" b="1" spc="-20" dirty="0">
                <a:latin typeface="Microsoft YaHei"/>
                <a:cs typeface="Microsoft YaHei"/>
              </a:rPr>
              <a:t>整性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27323" y="4313935"/>
            <a:ext cx="5709920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spc="-5" dirty="0">
                <a:latin typeface="SimSun"/>
                <a:cs typeface="SimSun"/>
              </a:rPr>
              <a:t>在应聘人员详细讲完一个工作事件之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42364" y="4740655"/>
            <a:ext cx="4640580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  <a:tabLst>
                <a:tab pos="716280" algn="l"/>
              </a:tabLst>
            </a:pPr>
            <a:r>
              <a:rPr sz="2800" spc="5" dirty="0">
                <a:latin typeface="SimSun"/>
                <a:cs typeface="SimSun"/>
              </a:rPr>
              <a:t>前	</a:t>
            </a:r>
            <a:r>
              <a:rPr sz="2800" spc="-5" dirty="0">
                <a:latin typeface="SimSun"/>
                <a:cs typeface="SimSun"/>
              </a:rPr>
              <a:t>不要让其转到别的事件上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26591" y="1293875"/>
            <a:ext cx="7922259" cy="0"/>
          </a:xfrm>
          <a:custGeom>
            <a:avLst/>
            <a:gdLst/>
            <a:ahLst/>
            <a:cxnLst/>
            <a:rect l="l" t="t" r="r" b="b"/>
            <a:pathLst>
              <a:path w="7922259">
                <a:moveTo>
                  <a:pt x="0" y="0"/>
                </a:moveTo>
                <a:lnTo>
                  <a:pt x="7921752" y="0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6260" y="538480"/>
            <a:ext cx="3899535" cy="65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120"/>
              </a:lnSpc>
            </a:pPr>
            <a:r>
              <a:rPr spc="-50" dirty="0">
                <a:latin typeface="Microsoft YaHei"/>
                <a:cs typeface="Microsoft YaHei"/>
              </a:rPr>
              <a:t>行为面试法关键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21500" y="1993391"/>
            <a:ext cx="184848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dirty="0">
                <a:latin typeface="SimSun"/>
                <a:cs typeface="SimSun"/>
              </a:rPr>
              <a:t>而非</a:t>
            </a:r>
            <a:r>
              <a:rPr sz="2400" spc="-25" dirty="0">
                <a:latin typeface="SimSun"/>
                <a:cs typeface="SimSun"/>
              </a:rPr>
              <a:t>假</a:t>
            </a:r>
            <a:r>
              <a:rPr sz="2400" dirty="0">
                <a:latin typeface="SimSun"/>
                <a:cs typeface="SimSun"/>
              </a:rPr>
              <a:t>定</a:t>
            </a:r>
            <a:r>
              <a:rPr sz="2400" spc="-25" dirty="0">
                <a:latin typeface="SimSun"/>
                <a:cs typeface="SimSun"/>
              </a:rPr>
              <a:t>的</a:t>
            </a:r>
            <a:r>
              <a:rPr sz="2400" dirty="0">
                <a:latin typeface="SimSun"/>
                <a:cs typeface="SimSun"/>
              </a:rPr>
              <a:t>事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6563" y="1418335"/>
            <a:ext cx="5688965" cy="1301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054"/>
              </a:lnSpc>
            </a:pPr>
            <a:r>
              <a:rPr sz="3400" spc="80" dirty="0">
                <a:latin typeface="Wingdings"/>
                <a:cs typeface="Wingdings"/>
              </a:rPr>
              <a:t></a:t>
            </a:r>
            <a:r>
              <a:rPr sz="2800" b="1" u="heavy" spc="80" dirty="0">
                <a:latin typeface="Microsoft YaHei"/>
                <a:cs typeface="Microsoft YaHei"/>
              </a:rPr>
              <a:t>关键点</a:t>
            </a:r>
            <a:endParaRPr sz="2800">
              <a:latin typeface="Microsoft YaHei"/>
              <a:cs typeface="Microsoft YaHei"/>
            </a:endParaRPr>
          </a:p>
          <a:p>
            <a:pPr marL="697865" marR="5080" indent="-228600">
              <a:lnSpc>
                <a:spcPts val="2880"/>
              </a:lnSpc>
              <a:spcBef>
                <a:spcPts val="570"/>
              </a:spcBef>
            </a:pPr>
            <a:r>
              <a:rPr sz="2900" spc="5" dirty="0">
                <a:latin typeface="Wingdings"/>
                <a:cs typeface="Wingdings"/>
              </a:rPr>
              <a:t></a:t>
            </a:r>
            <a:r>
              <a:rPr sz="2400" spc="5" dirty="0">
                <a:latin typeface="SimSun"/>
                <a:cs typeface="SimSun"/>
              </a:rPr>
              <a:t>让应聘人员讲述过</a:t>
            </a:r>
            <a:r>
              <a:rPr sz="2400" spc="-25" dirty="0">
                <a:latin typeface="SimSun"/>
                <a:cs typeface="SimSun"/>
              </a:rPr>
              <a:t>去</a:t>
            </a:r>
            <a:r>
              <a:rPr sz="2450" b="1" spc="-30" dirty="0">
                <a:solidFill>
                  <a:srgbClr val="990033"/>
                </a:solidFill>
                <a:latin typeface="Microsoft YaHei"/>
                <a:cs typeface="Microsoft YaHei"/>
              </a:rPr>
              <a:t>实</a:t>
            </a:r>
            <a:r>
              <a:rPr sz="2450" b="1" spc="-220" dirty="0">
                <a:solidFill>
                  <a:srgbClr val="990033"/>
                </a:solidFill>
                <a:latin typeface="Microsoft YaHei"/>
                <a:cs typeface="Microsoft YaHei"/>
              </a:rPr>
              <a:t>际发T</a:t>
            </a:r>
            <a:r>
              <a:rPr sz="2450" b="1" spc="-145" dirty="0">
                <a:solidFill>
                  <a:srgbClr val="990033"/>
                </a:solidFill>
                <a:latin typeface="Microsoft YaHei"/>
                <a:cs typeface="Microsoft YaHei"/>
              </a:rPr>
              <a:t>h</a:t>
            </a:r>
            <a:r>
              <a:rPr sz="2400" spc="-25" dirty="0">
                <a:latin typeface="SimSun"/>
                <a:cs typeface="SimSun"/>
              </a:rPr>
              <a:t>的</a:t>
            </a:r>
            <a:r>
              <a:rPr sz="2400" dirty="0">
                <a:latin typeface="SimSun"/>
                <a:cs typeface="SimSun"/>
              </a:rPr>
              <a:t>事件  </a:t>
            </a:r>
            <a:r>
              <a:rPr sz="2400" spc="-5" dirty="0">
                <a:latin typeface="SimSun"/>
                <a:cs typeface="SimSun"/>
              </a:rPr>
              <a:t>情或抽象的思想观点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6700" y="2795015"/>
            <a:ext cx="215328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40"/>
              </a:lnSpc>
            </a:pPr>
            <a:r>
              <a:rPr sz="2400" dirty="0">
                <a:latin typeface="SimSun"/>
                <a:cs typeface="SimSun"/>
              </a:rPr>
              <a:t>可据此</a:t>
            </a:r>
            <a:r>
              <a:rPr sz="2400" spc="-25" dirty="0">
                <a:latin typeface="SimSun"/>
                <a:cs typeface="SimSun"/>
              </a:rPr>
              <a:t>判</a:t>
            </a:r>
            <a:r>
              <a:rPr sz="2400" dirty="0">
                <a:latin typeface="SimSun"/>
                <a:cs typeface="SimSun"/>
              </a:rPr>
              <a:t>断</a:t>
            </a:r>
            <a:r>
              <a:rPr sz="2400" spc="-25" dirty="0">
                <a:latin typeface="SimSun"/>
                <a:cs typeface="SimSun"/>
              </a:rPr>
              <a:t>其</a:t>
            </a:r>
            <a:r>
              <a:rPr sz="2400" dirty="0">
                <a:latin typeface="SimSun"/>
                <a:cs typeface="SimSun"/>
              </a:rPr>
              <a:t>胜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34147" y="3599688"/>
            <a:ext cx="123888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35"/>
              </a:lnSpc>
            </a:pPr>
            <a:r>
              <a:rPr sz="2400" spc="-50" dirty="0">
                <a:latin typeface="SimSun"/>
                <a:cs typeface="SimSun"/>
              </a:rPr>
              <a:t>以</a:t>
            </a:r>
            <a:r>
              <a:rPr sz="2400" dirty="0">
                <a:latin typeface="SimSun"/>
                <a:cs typeface="SimSun"/>
              </a:rPr>
              <a:t>及他当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9555" rIns="0" bIns="0" rtlCol="0">
            <a:spAutoFit/>
          </a:bodyPr>
          <a:lstStyle/>
          <a:p>
            <a:pPr marL="91440">
              <a:lnSpc>
                <a:spcPts val="3429"/>
              </a:lnSpc>
            </a:pPr>
            <a:r>
              <a:rPr sz="2900" spc="-10" dirty="0">
                <a:latin typeface="Wingdings"/>
                <a:cs typeface="Wingdings"/>
              </a:rPr>
              <a:t></a:t>
            </a:r>
            <a:r>
              <a:rPr sz="2400" spc="-10" dirty="0">
                <a:latin typeface="SimSun"/>
                <a:cs typeface="SimSun"/>
              </a:rPr>
              <a:t>事件必须与胜任力有很好的</a:t>
            </a:r>
            <a:r>
              <a:rPr sz="2450" b="1" spc="-10" dirty="0">
                <a:solidFill>
                  <a:srgbClr val="990033"/>
                </a:solidFill>
                <a:latin typeface="Microsoft YaHei"/>
                <a:cs typeface="Microsoft YaHei"/>
              </a:rPr>
              <a:t>相关性</a:t>
            </a:r>
            <a:endParaRPr sz="2450">
              <a:latin typeface="Microsoft YaHei"/>
              <a:cs typeface="Microsoft YaHei"/>
            </a:endParaRPr>
          </a:p>
          <a:p>
            <a:pPr marL="320040">
              <a:lnSpc>
                <a:spcPts val="2830"/>
              </a:lnSpc>
            </a:pPr>
            <a:r>
              <a:rPr sz="2400" dirty="0">
                <a:latin typeface="SimSun"/>
                <a:cs typeface="SimSun"/>
              </a:rPr>
              <a:t>任力程度</a:t>
            </a:r>
            <a:endParaRPr sz="2400">
              <a:latin typeface="SimSun"/>
              <a:cs typeface="SimSun"/>
            </a:endParaRPr>
          </a:p>
          <a:p>
            <a:pPr marL="91440">
              <a:lnSpc>
                <a:spcPts val="3335"/>
              </a:lnSpc>
              <a:spcBef>
                <a:spcPts val="75"/>
              </a:spcBef>
            </a:pPr>
            <a:r>
              <a:rPr sz="2900" spc="5" dirty="0">
                <a:latin typeface="Wingdings"/>
                <a:cs typeface="Wingdings"/>
              </a:rPr>
              <a:t></a:t>
            </a:r>
            <a:r>
              <a:rPr sz="2400" spc="5" dirty="0">
                <a:latin typeface="SimSun"/>
                <a:cs typeface="SimSun"/>
              </a:rPr>
              <a:t>引导应聘人员详细而具</a:t>
            </a:r>
            <a:r>
              <a:rPr sz="2400" spc="-25" dirty="0">
                <a:latin typeface="SimSun"/>
                <a:cs typeface="SimSun"/>
              </a:rPr>
              <a:t>体</a:t>
            </a:r>
            <a:r>
              <a:rPr sz="2400" dirty="0">
                <a:latin typeface="SimSun"/>
                <a:cs typeface="SimSun"/>
              </a:rPr>
              <a:t>讲出事</a:t>
            </a:r>
            <a:r>
              <a:rPr sz="2400" spc="20" dirty="0">
                <a:latin typeface="SimSun"/>
                <a:cs typeface="SimSun"/>
              </a:rPr>
              <a:t>件</a:t>
            </a:r>
            <a:r>
              <a:rPr sz="2400" spc="-25" dirty="0">
                <a:latin typeface="SimSun"/>
                <a:cs typeface="SimSun"/>
              </a:rPr>
              <a:t>的</a:t>
            </a:r>
            <a:r>
              <a:rPr sz="2450" b="1" spc="-30" dirty="0">
                <a:solidFill>
                  <a:srgbClr val="990033"/>
                </a:solidFill>
                <a:latin typeface="Microsoft YaHei"/>
                <a:cs typeface="Microsoft YaHei"/>
              </a:rPr>
              <a:t>细节</a:t>
            </a:r>
            <a:endParaRPr sz="2450">
              <a:latin typeface="Microsoft YaHei"/>
              <a:cs typeface="Microsoft YaHei"/>
            </a:endParaRPr>
          </a:p>
          <a:p>
            <a:pPr marL="320040">
              <a:lnSpc>
                <a:spcPts val="2795"/>
              </a:lnSpc>
            </a:pPr>
            <a:r>
              <a:rPr sz="2400" spc="-20" dirty="0">
                <a:latin typeface="SimSun"/>
                <a:cs typeface="SimSun"/>
              </a:rPr>
              <a:t>时</a:t>
            </a:r>
            <a:r>
              <a:rPr sz="2400" spc="-20" dirty="0"/>
              <a:t>(</a:t>
            </a:r>
            <a:r>
              <a:rPr sz="2400" spc="-20" dirty="0">
                <a:latin typeface="SimSun"/>
                <a:cs typeface="SimSun"/>
              </a:rPr>
              <a:t>而非现在</a:t>
            </a:r>
            <a:r>
              <a:rPr sz="2400" spc="-20" dirty="0"/>
              <a:t>)</a:t>
            </a:r>
            <a:r>
              <a:rPr sz="2400" spc="-20" dirty="0">
                <a:latin typeface="SimSun"/>
                <a:cs typeface="SimSun"/>
              </a:rPr>
              <a:t>的</a:t>
            </a:r>
            <a:r>
              <a:rPr sz="2450" b="1" spc="-20" dirty="0">
                <a:solidFill>
                  <a:srgbClr val="990033"/>
                </a:solidFill>
                <a:latin typeface="Microsoft YaHei"/>
                <a:cs typeface="Microsoft YaHei"/>
              </a:rPr>
              <a:t>看法或行为</a:t>
            </a:r>
            <a:endParaRPr sz="2450">
              <a:latin typeface="Microsoft YaHei"/>
              <a:cs typeface="Microsoft YaHei"/>
            </a:endParaRPr>
          </a:p>
          <a:p>
            <a:pPr marL="91440">
              <a:lnSpc>
                <a:spcPct val="100000"/>
              </a:lnSpc>
              <a:spcBef>
                <a:spcPts val="725"/>
              </a:spcBef>
            </a:pPr>
            <a:r>
              <a:rPr sz="2900" spc="-5" dirty="0">
                <a:latin typeface="Wingdings"/>
                <a:cs typeface="Wingdings"/>
              </a:rPr>
              <a:t></a:t>
            </a:r>
            <a:r>
              <a:rPr sz="2400" spc="-5" dirty="0">
                <a:latin typeface="SimSun"/>
                <a:cs typeface="SimSun"/>
              </a:rPr>
              <a:t>事件必须包括</a:t>
            </a:r>
            <a:r>
              <a:rPr b="1" i="1" spc="-5" dirty="0">
                <a:solidFill>
                  <a:srgbClr val="006600"/>
                </a:solidFill>
                <a:latin typeface="Arial"/>
                <a:cs typeface="Arial"/>
              </a:rPr>
              <a:t>STAR</a:t>
            </a:r>
            <a:r>
              <a:rPr b="1" i="1" spc="-26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dirty="0"/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0964" y="4968240"/>
            <a:ext cx="2808605" cy="1689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52270" algn="l"/>
              </a:tabLst>
            </a:pPr>
            <a:r>
              <a:rPr sz="2400" spc="-5" dirty="0">
                <a:latin typeface="Wingdings"/>
                <a:cs typeface="Wingdings"/>
              </a:rPr>
              <a:t></a:t>
            </a:r>
            <a:r>
              <a:rPr sz="2400" b="1" i="1" spc="-5" dirty="0">
                <a:solidFill>
                  <a:srgbClr val="006600"/>
                </a:solidFill>
                <a:latin typeface="Arial"/>
                <a:cs typeface="Arial"/>
              </a:rPr>
              <a:t>S</a:t>
            </a:r>
            <a:r>
              <a:rPr sz="2100" spc="-5" dirty="0">
                <a:latin typeface="Arial"/>
                <a:cs typeface="Arial"/>
              </a:rPr>
              <a:t>ituation	</a:t>
            </a:r>
            <a:r>
              <a:rPr sz="2100" spc="10" dirty="0">
                <a:latin typeface="SimSun"/>
                <a:cs typeface="SimSun"/>
              </a:rPr>
              <a:t>情形</a:t>
            </a:r>
            <a:endParaRPr sz="2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1652270" algn="l"/>
              </a:tabLst>
            </a:pPr>
            <a:r>
              <a:rPr sz="2400" spc="-5" dirty="0">
                <a:latin typeface="Wingdings"/>
                <a:cs typeface="Wingdings"/>
              </a:rPr>
              <a:t></a:t>
            </a:r>
            <a:r>
              <a:rPr sz="2400" b="1" i="1" spc="-5" dirty="0">
                <a:solidFill>
                  <a:srgbClr val="006600"/>
                </a:solidFill>
                <a:latin typeface="Arial"/>
                <a:cs typeface="Arial"/>
              </a:rPr>
              <a:t>T</a:t>
            </a:r>
            <a:r>
              <a:rPr sz="2100" spc="-5" dirty="0">
                <a:latin typeface="Arial"/>
                <a:cs typeface="Arial"/>
              </a:rPr>
              <a:t>ask	</a:t>
            </a:r>
            <a:r>
              <a:rPr sz="2100" spc="10" dirty="0">
                <a:latin typeface="SimSun"/>
                <a:cs typeface="SimSun"/>
              </a:rPr>
              <a:t>任务</a:t>
            </a:r>
            <a:endParaRPr sz="2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1652270" algn="l"/>
              </a:tabLst>
            </a:pPr>
            <a:r>
              <a:rPr sz="2400" spc="10" dirty="0">
                <a:latin typeface="Wingdings"/>
                <a:cs typeface="Wingdings"/>
              </a:rPr>
              <a:t></a:t>
            </a:r>
            <a:r>
              <a:rPr sz="2400" b="1" i="1" spc="-10" dirty="0">
                <a:solidFill>
                  <a:srgbClr val="006600"/>
                </a:solidFill>
                <a:latin typeface="Arial"/>
                <a:cs typeface="Arial"/>
              </a:rPr>
              <a:t>A</a:t>
            </a:r>
            <a:r>
              <a:rPr sz="2100" spc="5" dirty="0">
                <a:latin typeface="Arial"/>
                <a:cs typeface="Arial"/>
              </a:rPr>
              <a:t>c</a:t>
            </a:r>
            <a:r>
              <a:rPr sz="2100" spc="-15" dirty="0">
                <a:latin typeface="Arial"/>
                <a:cs typeface="Arial"/>
              </a:rPr>
              <a:t>t</a:t>
            </a:r>
            <a:r>
              <a:rPr sz="2100" spc="10" dirty="0">
                <a:latin typeface="Arial"/>
                <a:cs typeface="Arial"/>
              </a:rPr>
              <a:t>i</a:t>
            </a:r>
            <a:r>
              <a:rPr sz="2100" spc="5" dirty="0">
                <a:latin typeface="Arial"/>
                <a:cs typeface="Arial"/>
              </a:rPr>
              <a:t>on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10" dirty="0">
                <a:latin typeface="SimSun"/>
                <a:cs typeface="SimSun"/>
              </a:rPr>
              <a:t>动机</a:t>
            </a:r>
            <a:r>
              <a:rPr sz="2100" spc="-40" dirty="0">
                <a:latin typeface="Arial"/>
                <a:cs typeface="Arial"/>
              </a:rPr>
              <a:t>/</a:t>
            </a:r>
            <a:r>
              <a:rPr sz="2100" spc="10" dirty="0">
                <a:latin typeface="SimSun"/>
                <a:cs typeface="SimSun"/>
              </a:rPr>
              <a:t>行为</a:t>
            </a:r>
            <a:endParaRPr sz="21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  <a:tabLst>
                <a:tab pos="1652270" algn="l"/>
              </a:tabLst>
            </a:pPr>
            <a:r>
              <a:rPr sz="2400" dirty="0">
                <a:latin typeface="Wingdings"/>
                <a:cs typeface="Wingdings"/>
              </a:rPr>
              <a:t></a:t>
            </a:r>
            <a:r>
              <a:rPr sz="2400" b="1" i="1" dirty="0">
                <a:solidFill>
                  <a:srgbClr val="006600"/>
                </a:solidFill>
                <a:latin typeface="Arial"/>
                <a:cs typeface="Arial"/>
              </a:rPr>
              <a:t>R</a:t>
            </a:r>
            <a:r>
              <a:rPr sz="2100" dirty="0">
                <a:latin typeface="Arial"/>
                <a:cs typeface="Arial"/>
              </a:rPr>
              <a:t>esult	</a:t>
            </a:r>
            <a:r>
              <a:rPr sz="2100" spc="10" dirty="0">
                <a:latin typeface="SimSun"/>
                <a:cs typeface="SimSun"/>
              </a:rPr>
              <a:t>结果</a:t>
            </a:r>
            <a:endParaRPr sz="2100">
              <a:latin typeface="SimSun"/>
              <a:cs typeface="SimSu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26591" y="1293875"/>
            <a:ext cx="7922259" cy="0"/>
          </a:xfrm>
          <a:custGeom>
            <a:avLst/>
            <a:gdLst/>
            <a:ahLst/>
            <a:cxnLst/>
            <a:rect l="l" t="t" r="r" b="b"/>
            <a:pathLst>
              <a:path w="7922259">
                <a:moveTo>
                  <a:pt x="0" y="0"/>
                </a:moveTo>
                <a:lnTo>
                  <a:pt x="7921752" y="0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612900">
              <a:lnSpc>
                <a:spcPts val="5120"/>
              </a:lnSpc>
            </a:pPr>
            <a:r>
              <a:rPr spc="-60" dirty="0">
                <a:latin typeface="Microsoft YaHei"/>
                <a:cs typeface="Microsoft YaHei"/>
              </a:rPr>
              <a:t>行</a:t>
            </a:r>
            <a:r>
              <a:rPr spc="-85" dirty="0">
                <a:latin typeface="Microsoft YaHei"/>
                <a:cs typeface="Microsoft YaHei"/>
              </a:rPr>
              <a:t>为面</a:t>
            </a:r>
            <a:r>
              <a:rPr spc="-35" dirty="0">
                <a:latin typeface="Microsoft YaHei"/>
                <a:cs typeface="Microsoft YaHei"/>
              </a:rPr>
              <a:t>试提</a:t>
            </a:r>
            <a:r>
              <a:rPr spc="30" dirty="0">
                <a:latin typeface="Microsoft YaHei"/>
                <a:cs typeface="Microsoft YaHei"/>
              </a:rPr>
              <a:t>问</a:t>
            </a:r>
            <a:r>
              <a:rPr spc="-10" dirty="0">
                <a:latin typeface="Microsoft YaHei"/>
                <a:cs typeface="Microsoft YaHei"/>
              </a:rPr>
              <a:t>技巧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6563" y="1637791"/>
            <a:ext cx="8063230" cy="2485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10" dirty="0">
                <a:latin typeface="Wingdings"/>
                <a:cs typeface="Wingdings"/>
              </a:rPr>
              <a:t></a:t>
            </a:r>
            <a:r>
              <a:rPr sz="2800" b="1" u="heavy" spc="10" dirty="0">
                <a:latin typeface="Microsoft YaHei"/>
                <a:cs typeface="Microsoft YaHei"/>
              </a:rPr>
              <a:t>切入</a:t>
            </a:r>
            <a:r>
              <a:rPr sz="2800" b="1" u="heavy" spc="10" dirty="0">
                <a:latin typeface="Arial"/>
                <a:cs typeface="Arial"/>
              </a:rPr>
              <a:t>:</a:t>
            </a:r>
            <a:r>
              <a:rPr sz="2800" b="1" u="heavy" spc="-70" dirty="0">
                <a:latin typeface="Arial"/>
                <a:cs typeface="Arial"/>
              </a:rPr>
              <a:t> </a:t>
            </a:r>
            <a:r>
              <a:rPr sz="2800" spc="-20" dirty="0">
                <a:latin typeface="SimSun"/>
                <a:cs typeface="SimSun"/>
              </a:rPr>
              <a:t>提问与某一项</a:t>
            </a:r>
            <a:r>
              <a:rPr sz="2850" b="1" spc="-20" dirty="0">
                <a:solidFill>
                  <a:srgbClr val="990033"/>
                </a:solidFill>
                <a:latin typeface="Microsoft YaHei"/>
                <a:cs typeface="Microsoft YaHei"/>
              </a:rPr>
              <a:t>胜任力</a:t>
            </a:r>
            <a:r>
              <a:rPr sz="2800" spc="-20" dirty="0">
                <a:latin typeface="SimSun"/>
                <a:cs typeface="SimSun"/>
              </a:rPr>
              <a:t>相关联的具体</a:t>
            </a:r>
            <a:r>
              <a:rPr sz="2850" b="1" spc="-20" dirty="0">
                <a:solidFill>
                  <a:srgbClr val="990033"/>
                </a:solidFill>
                <a:latin typeface="Microsoft YaHei"/>
                <a:cs typeface="Microsoft YaHei"/>
              </a:rPr>
              <a:t>真实行为</a:t>
            </a:r>
            <a:endParaRPr sz="285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2136775" algn="l"/>
                <a:tab pos="3560445" algn="l"/>
              </a:tabLst>
            </a:pPr>
            <a:r>
              <a:rPr sz="3400" spc="5" dirty="0">
                <a:latin typeface="Wingdings"/>
                <a:cs typeface="Wingdings"/>
              </a:rPr>
              <a:t></a:t>
            </a:r>
            <a:r>
              <a:rPr sz="2800" b="1" u="heavy" spc="5" dirty="0">
                <a:latin typeface="Microsoft YaHei"/>
                <a:cs typeface="Microsoft YaHei"/>
              </a:rPr>
              <a:t>深层探究	</a:t>
            </a:r>
            <a:r>
              <a:rPr sz="2800" b="1" u="heavy" spc="-5" dirty="0">
                <a:latin typeface="Microsoft YaHei"/>
                <a:cs typeface="Microsoft YaHei"/>
              </a:rPr>
              <a:t>剥洋葱	</a:t>
            </a:r>
            <a:endParaRPr sz="2800">
              <a:latin typeface="Microsoft YaHei"/>
              <a:cs typeface="Microsoft YaHei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  <a:tabLst>
                <a:tab pos="1810385" algn="l"/>
              </a:tabLst>
            </a:pPr>
            <a:r>
              <a:rPr sz="3100" spc="100" dirty="0">
                <a:latin typeface="Wingdings"/>
                <a:cs typeface="Wingdings"/>
              </a:rPr>
              <a:t></a:t>
            </a:r>
            <a:r>
              <a:rPr sz="2600" spc="100" dirty="0">
                <a:latin typeface="SimSun"/>
                <a:cs typeface="SimSun"/>
              </a:rPr>
              <a:t>重点	</a:t>
            </a:r>
            <a:r>
              <a:rPr sz="3200" b="1" i="1" spc="-5" dirty="0">
                <a:solidFill>
                  <a:srgbClr val="006600"/>
                </a:solidFill>
                <a:latin typeface="Arial"/>
                <a:cs typeface="Arial"/>
              </a:rPr>
              <a:t>STAR -</a:t>
            </a:r>
            <a:r>
              <a:rPr sz="3200" b="1" i="1" spc="-1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50" b="1" spc="-35" dirty="0">
                <a:solidFill>
                  <a:srgbClr val="990033"/>
                </a:solidFill>
                <a:latin typeface="Microsoft YaHei"/>
                <a:cs typeface="Microsoft YaHei"/>
              </a:rPr>
              <a:t>情形</a:t>
            </a:r>
            <a:r>
              <a:rPr sz="2600" b="1" i="1" spc="-35" dirty="0">
                <a:solidFill>
                  <a:srgbClr val="990033"/>
                </a:solidFill>
                <a:latin typeface="Arial"/>
                <a:cs typeface="Arial"/>
              </a:rPr>
              <a:t>/</a:t>
            </a:r>
            <a:r>
              <a:rPr sz="2650" b="1" spc="-35" dirty="0">
                <a:solidFill>
                  <a:srgbClr val="990033"/>
                </a:solidFill>
                <a:latin typeface="Microsoft YaHei"/>
                <a:cs typeface="Microsoft YaHei"/>
              </a:rPr>
              <a:t>目标</a:t>
            </a:r>
            <a:r>
              <a:rPr sz="2600" b="1" i="1" spc="-35" dirty="0">
                <a:solidFill>
                  <a:srgbClr val="990033"/>
                </a:solidFill>
                <a:latin typeface="Arial"/>
                <a:cs typeface="Arial"/>
              </a:rPr>
              <a:t>/</a:t>
            </a:r>
            <a:r>
              <a:rPr sz="2650" b="1" spc="-35" dirty="0">
                <a:solidFill>
                  <a:srgbClr val="990033"/>
                </a:solidFill>
                <a:latin typeface="Microsoft YaHei"/>
                <a:cs typeface="Microsoft YaHei"/>
              </a:rPr>
              <a:t>想法</a:t>
            </a:r>
            <a:r>
              <a:rPr sz="2600" b="1" i="1" spc="-35" dirty="0">
                <a:solidFill>
                  <a:srgbClr val="990033"/>
                </a:solidFill>
                <a:latin typeface="Arial"/>
                <a:cs typeface="Arial"/>
              </a:rPr>
              <a:t>/</a:t>
            </a:r>
            <a:r>
              <a:rPr sz="2650" b="1" spc="-35" dirty="0">
                <a:solidFill>
                  <a:srgbClr val="990033"/>
                </a:solidFill>
                <a:latin typeface="Microsoft YaHei"/>
                <a:cs typeface="Microsoft YaHei"/>
              </a:rPr>
              <a:t>感觉</a:t>
            </a:r>
            <a:r>
              <a:rPr sz="2600" b="1" i="1" spc="-35" dirty="0">
                <a:solidFill>
                  <a:srgbClr val="990033"/>
                </a:solidFill>
                <a:latin typeface="Arial"/>
                <a:cs typeface="Arial"/>
              </a:rPr>
              <a:t>/</a:t>
            </a:r>
            <a:r>
              <a:rPr sz="2650" b="1" spc="-35" dirty="0">
                <a:solidFill>
                  <a:srgbClr val="990033"/>
                </a:solidFill>
                <a:latin typeface="Microsoft YaHei"/>
                <a:cs typeface="Microsoft YaHei"/>
              </a:rPr>
              <a:t>行动</a:t>
            </a:r>
            <a:r>
              <a:rPr sz="2600" b="1" i="1" spc="-35" dirty="0">
                <a:solidFill>
                  <a:srgbClr val="990033"/>
                </a:solidFill>
                <a:latin typeface="Arial"/>
                <a:cs typeface="Arial"/>
              </a:rPr>
              <a:t>/</a:t>
            </a:r>
            <a:r>
              <a:rPr sz="2650" b="1" spc="-35" dirty="0">
                <a:solidFill>
                  <a:srgbClr val="990033"/>
                </a:solidFill>
                <a:latin typeface="Microsoft YaHei"/>
                <a:cs typeface="Microsoft YaHei"/>
              </a:rPr>
              <a:t>结果</a:t>
            </a:r>
            <a:r>
              <a:rPr sz="2600" b="1" i="1" spc="-35" dirty="0">
                <a:solidFill>
                  <a:srgbClr val="990033"/>
                </a:solidFill>
                <a:latin typeface="Arial"/>
                <a:cs typeface="Arial"/>
              </a:rPr>
              <a:t>/</a:t>
            </a:r>
            <a:endParaRPr sz="2600">
              <a:latin typeface="Arial"/>
              <a:cs typeface="Arial"/>
            </a:endParaRPr>
          </a:p>
          <a:p>
            <a:pPr marR="175260" algn="ctr">
              <a:lnSpc>
                <a:spcPts val="3080"/>
              </a:lnSpc>
              <a:spcBef>
                <a:spcPts val="260"/>
              </a:spcBef>
            </a:pPr>
            <a:r>
              <a:rPr sz="2650" b="1" spc="-30" dirty="0">
                <a:solidFill>
                  <a:srgbClr val="990033"/>
                </a:solidFill>
                <a:latin typeface="Microsoft YaHei"/>
                <a:cs typeface="Microsoft YaHei"/>
              </a:rPr>
              <a:t>结论</a:t>
            </a:r>
            <a:r>
              <a:rPr sz="2600" b="1" i="1" spc="-30" dirty="0">
                <a:solidFill>
                  <a:srgbClr val="990033"/>
                </a:solidFill>
                <a:latin typeface="Arial"/>
                <a:cs typeface="Arial"/>
              </a:rPr>
              <a:t>/</a:t>
            </a:r>
            <a:r>
              <a:rPr sz="2650" b="1" spc="-30" dirty="0">
                <a:solidFill>
                  <a:srgbClr val="990033"/>
                </a:solidFill>
                <a:latin typeface="Microsoft YaHei"/>
                <a:cs typeface="Microsoft YaHei"/>
              </a:rPr>
              <a:t>教训</a:t>
            </a:r>
            <a:endParaRPr sz="2650">
              <a:latin typeface="Microsoft YaHei"/>
              <a:cs typeface="Microsoft YaHei"/>
            </a:endParaRPr>
          </a:p>
          <a:p>
            <a:pPr marL="469900">
              <a:lnSpc>
                <a:spcPts val="3620"/>
              </a:lnSpc>
              <a:tabLst>
                <a:tab pos="1810385" algn="l"/>
              </a:tabLst>
            </a:pPr>
            <a:r>
              <a:rPr sz="3100" spc="100" dirty="0">
                <a:latin typeface="Wingdings"/>
                <a:cs typeface="Wingdings"/>
              </a:rPr>
              <a:t></a:t>
            </a:r>
            <a:r>
              <a:rPr sz="2600" spc="100" dirty="0">
                <a:latin typeface="SimSun"/>
                <a:cs typeface="SimSun"/>
              </a:rPr>
              <a:t>手段	</a:t>
            </a:r>
            <a:r>
              <a:rPr sz="2600" b="1" i="1" spc="-5" dirty="0">
                <a:solidFill>
                  <a:srgbClr val="660066"/>
                </a:solidFill>
                <a:latin typeface="Arial"/>
                <a:cs typeface="Arial"/>
              </a:rPr>
              <a:t>5W1H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0964" y="4078223"/>
            <a:ext cx="958850" cy="466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Wingdings"/>
                <a:cs typeface="Wingdings"/>
              </a:rPr>
              <a:t></a:t>
            </a:r>
            <a:r>
              <a:rPr sz="2500" b="1" spc="-10" dirty="0">
                <a:solidFill>
                  <a:srgbClr val="660066"/>
                </a:solidFill>
                <a:latin typeface="Arial"/>
                <a:cs typeface="Arial"/>
              </a:rPr>
              <a:t>W</a:t>
            </a:r>
            <a:r>
              <a:rPr sz="2500" spc="-5" dirty="0">
                <a:latin typeface="Arial"/>
                <a:cs typeface="Arial"/>
              </a:rPr>
              <a:t>hy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0644" y="4141723"/>
            <a:ext cx="314706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80160" algn="l"/>
              </a:tabLst>
            </a:pPr>
            <a:r>
              <a:rPr sz="2500" spc="-5" dirty="0">
                <a:latin typeface="SimSun"/>
                <a:cs typeface="SimSun"/>
              </a:rPr>
              <a:t>为什么	</a:t>
            </a:r>
            <a:r>
              <a:rPr sz="2500" spc="-5" dirty="0">
                <a:latin typeface="Arial"/>
                <a:cs typeface="Arial"/>
              </a:rPr>
              <a:t>–</a:t>
            </a:r>
            <a:r>
              <a:rPr sz="2500" spc="-95" dirty="0">
                <a:latin typeface="Arial"/>
                <a:cs typeface="Arial"/>
              </a:rPr>
              <a:t> </a:t>
            </a:r>
            <a:r>
              <a:rPr sz="2500" dirty="0">
                <a:latin typeface="SimSun"/>
                <a:cs typeface="SimSun"/>
              </a:rPr>
              <a:t>原因或情形</a:t>
            </a:r>
            <a:endParaRPr sz="25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0964" y="4495800"/>
            <a:ext cx="2477135" cy="466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latin typeface="Wingdings"/>
                <a:cs typeface="Wingdings"/>
              </a:rPr>
              <a:t></a:t>
            </a:r>
            <a:r>
              <a:rPr sz="2500" b="1" spc="-5" dirty="0">
                <a:solidFill>
                  <a:srgbClr val="660066"/>
                </a:solidFill>
                <a:latin typeface="Arial"/>
                <a:cs typeface="Arial"/>
              </a:rPr>
              <a:t>W</a:t>
            </a:r>
            <a:r>
              <a:rPr sz="2500" spc="-5" dirty="0">
                <a:latin typeface="Arial"/>
                <a:cs typeface="Arial"/>
              </a:rPr>
              <a:t>hen &amp;</a:t>
            </a:r>
            <a:r>
              <a:rPr sz="2500" spc="-80" dirty="0">
                <a:latin typeface="Arial"/>
                <a:cs typeface="Arial"/>
              </a:rPr>
              <a:t> </a:t>
            </a:r>
            <a:r>
              <a:rPr sz="2500" b="1" spc="-5" dirty="0">
                <a:solidFill>
                  <a:srgbClr val="660066"/>
                </a:solidFill>
                <a:latin typeface="Arial"/>
                <a:cs typeface="Arial"/>
              </a:rPr>
              <a:t>W</a:t>
            </a:r>
            <a:r>
              <a:rPr sz="2500" spc="-5" dirty="0">
                <a:latin typeface="Arial"/>
                <a:cs typeface="Arial"/>
              </a:rPr>
              <a:t>here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8547" y="4559300"/>
            <a:ext cx="1613535" cy="375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50"/>
              </a:lnSpc>
              <a:tabLst>
                <a:tab pos="966469" algn="l"/>
              </a:tabLst>
            </a:pPr>
            <a:r>
              <a:rPr sz="2500" spc="-5" dirty="0">
                <a:latin typeface="SimSun"/>
                <a:cs typeface="SimSun"/>
              </a:rPr>
              <a:t>何时	何地</a:t>
            </a:r>
            <a:endParaRPr sz="25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38932" y="4979923"/>
            <a:ext cx="441452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6430" algn="l"/>
              </a:tabLst>
            </a:pPr>
            <a:r>
              <a:rPr sz="2500" spc="-5" dirty="0">
                <a:latin typeface="SimSun"/>
                <a:cs typeface="SimSun"/>
              </a:rPr>
              <a:t>谁	</a:t>
            </a:r>
            <a:r>
              <a:rPr sz="2500" spc="-5" dirty="0">
                <a:latin typeface="Arial"/>
                <a:cs typeface="Arial"/>
              </a:rPr>
              <a:t>–</a:t>
            </a:r>
            <a:r>
              <a:rPr sz="2500" spc="-65" dirty="0">
                <a:latin typeface="Arial"/>
                <a:cs typeface="Arial"/>
              </a:rPr>
              <a:t> </a:t>
            </a:r>
            <a:r>
              <a:rPr sz="2500" spc="-5" dirty="0">
                <a:latin typeface="SimSun"/>
                <a:cs typeface="SimSun"/>
              </a:rPr>
              <a:t>你的角色和其他涉及人员</a:t>
            </a:r>
            <a:endParaRPr sz="25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0964" y="4916423"/>
            <a:ext cx="1065530" cy="1304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445"/>
              </a:lnSpc>
            </a:pPr>
            <a:r>
              <a:rPr sz="3000" spc="-5" dirty="0">
                <a:latin typeface="Wingdings"/>
                <a:cs typeface="Wingdings"/>
              </a:rPr>
              <a:t></a:t>
            </a:r>
            <a:r>
              <a:rPr sz="2500" b="1" spc="-5" dirty="0">
                <a:solidFill>
                  <a:srgbClr val="660066"/>
                </a:solidFill>
                <a:latin typeface="Arial"/>
                <a:cs typeface="Arial"/>
              </a:rPr>
              <a:t>W</a:t>
            </a:r>
            <a:r>
              <a:rPr sz="2500" spc="-5" dirty="0">
                <a:latin typeface="Arial"/>
                <a:cs typeface="Arial"/>
              </a:rPr>
              <a:t>ho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ts val="3300"/>
              </a:lnSpc>
            </a:pPr>
            <a:r>
              <a:rPr sz="3000" spc="-5" dirty="0">
                <a:latin typeface="Wingdings"/>
                <a:cs typeface="Wingdings"/>
              </a:rPr>
              <a:t></a:t>
            </a:r>
            <a:r>
              <a:rPr sz="2500" b="1" spc="-10" dirty="0">
                <a:solidFill>
                  <a:srgbClr val="660066"/>
                </a:solidFill>
                <a:latin typeface="Arial"/>
                <a:cs typeface="Arial"/>
              </a:rPr>
              <a:t>W</a:t>
            </a:r>
            <a:r>
              <a:rPr sz="2500" spc="-5" dirty="0">
                <a:latin typeface="Arial"/>
                <a:cs typeface="Arial"/>
              </a:rPr>
              <a:t>hat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ts val="3454"/>
              </a:lnSpc>
            </a:pPr>
            <a:r>
              <a:rPr sz="3000" spc="-5" dirty="0">
                <a:latin typeface="Wingdings"/>
                <a:cs typeface="Wingdings"/>
              </a:rPr>
              <a:t></a:t>
            </a:r>
            <a:r>
              <a:rPr sz="2500" b="1" spc="-5" dirty="0">
                <a:solidFill>
                  <a:srgbClr val="660066"/>
                </a:solidFill>
                <a:latin typeface="Arial"/>
                <a:cs typeface="Arial"/>
              </a:rPr>
              <a:t>H</a:t>
            </a:r>
            <a:r>
              <a:rPr sz="2500" spc="-5" dirty="0">
                <a:latin typeface="Arial"/>
                <a:cs typeface="Arial"/>
              </a:rPr>
              <a:t>ow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09035" y="5357876"/>
            <a:ext cx="5292725" cy="835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7780">
              <a:lnSpc>
                <a:spcPct val="110400"/>
              </a:lnSpc>
              <a:tabLst>
                <a:tab pos="1069975" algn="l"/>
              </a:tabLst>
            </a:pPr>
            <a:r>
              <a:rPr sz="2500" spc="-5" dirty="0">
                <a:latin typeface="SimSun"/>
                <a:cs typeface="SimSun"/>
              </a:rPr>
              <a:t>什么	</a:t>
            </a:r>
            <a:r>
              <a:rPr sz="2500" spc="-5" dirty="0">
                <a:latin typeface="Arial"/>
                <a:cs typeface="Arial"/>
              </a:rPr>
              <a:t>– </a:t>
            </a:r>
            <a:r>
              <a:rPr sz="2500" dirty="0">
                <a:latin typeface="SimSun"/>
                <a:cs typeface="SimSun"/>
              </a:rPr>
              <a:t>任务</a:t>
            </a:r>
            <a:r>
              <a:rPr sz="2500" dirty="0">
                <a:latin typeface="Arial"/>
                <a:cs typeface="Arial"/>
              </a:rPr>
              <a:t>/</a:t>
            </a:r>
            <a:r>
              <a:rPr sz="2500" dirty="0">
                <a:latin typeface="SimSun"/>
                <a:cs typeface="SimSun"/>
              </a:rPr>
              <a:t>目标</a:t>
            </a:r>
            <a:r>
              <a:rPr sz="2500" dirty="0">
                <a:latin typeface="Arial"/>
                <a:cs typeface="Arial"/>
              </a:rPr>
              <a:t>,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spc="-5" dirty="0">
                <a:latin typeface="SimSun"/>
                <a:cs typeface="SimSun"/>
              </a:rPr>
              <a:t>采用的行为</a:t>
            </a:r>
            <a:r>
              <a:rPr sz="2500" spc="-5" dirty="0">
                <a:latin typeface="Arial"/>
                <a:cs typeface="Arial"/>
              </a:rPr>
              <a:t>,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15" dirty="0">
                <a:latin typeface="SimSun"/>
                <a:cs typeface="SimSun"/>
              </a:rPr>
              <a:t>结果 </a:t>
            </a:r>
            <a:r>
              <a:rPr sz="2500" spc="10" dirty="0">
                <a:latin typeface="SimSun"/>
                <a:cs typeface="SimSun"/>
              </a:rPr>
              <a:t> </a:t>
            </a:r>
            <a:r>
              <a:rPr sz="2500" spc="-5" dirty="0">
                <a:latin typeface="SimSun"/>
                <a:cs typeface="SimSun"/>
              </a:rPr>
              <a:t>如何</a:t>
            </a:r>
            <a:endParaRPr sz="25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0011" y="5818123"/>
            <a:ext cx="2829560" cy="390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31265" algn="l"/>
                <a:tab pos="2182495" algn="l"/>
              </a:tabLst>
            </a:pPr>
            <a:r>
              <a:rPr sz="2500" spc="-5" dirty="0">
                <a:latin typeface="Arial"/>
                <a:cs typeface="Arial"/>
              </a:rPr>
              <a:t>–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SimSun"/>
                <a:cs typeface="SimSun"/>
              </a:rPr>
              <a:t>感觉</a:t>
            </a:r>
            <a:r>
              <a:rPr sz="2500" dirty="0">
                <a:latin typeface="SimSun"/>
                <a:cs typeface="SimSun"/>
              </a:rPr>
              <a:t>	</a:t>
            </a:r>
            <a:r>
              <a:rPr sz="2500" spc="-5" dirty="0">
                <a:latin typeface="SimSun"/>
                <a:cs typeface="SimSun"/>
              </a:rPr>
              <a:t>想法</a:t>
            </a:r>
            <a:r>
              <a:rPr sz="2500" dirty="0">
                <a:latin typeface="SimSun"/>
                <a:cs typeface="SimSun"/>
              </a:rPr>
              <a:t>	</a:t>
            </a:r>
            <a:r>
              <a:rPr sz="2500" spc="-5" dirty="0">
                <a:latin typeface="SimSun"/>
                <a:cs typeface="SimSun"/>
              </a:rPr>
              <a:t>动机</a:t>
            </a:r>
            <a:endParaRPr sz="25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6563" y="6246367"/>
            <a:ext cx="7139940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10" dirty="0">
                <a:latin typeface="Wingdings"/>
                <a:cs typeface="Wingdings"/>
              </a:rPr>
              <a:t></a:t>
            </a:r>
            <a:r>
              <a:rPr sz="2800" b="1" u="heavy" spc="-10" dirty="0">
                <a:latin typeface="Microsoft YaHei"/>
                <a:cs typeface="Microsoft YaHei"/>
              </a:rPr>
              <a:t>负面的例子</a:t>
            </a:r>
            <a:r>
              <a:rPr sz="2800" b="1" u="heavy" spc="-10" dirty="0">
                <a:latin typeface="Arial"/>
                <a:cs typeface="Arial"/>
              </a:rPr>
              <a:t>: </a:t>
            </a:r>
            <a:r>
              <a:rPr sz="2800" spc="-5" dirty="0">
                <a:latin typeface="SimSun"/>
                <a:cs typeface="SimSun"/>
              </a:rPr>
              <a:t>揭示相反实例的问题</a:t>
            </a:r>
            <a:r>
              <a:rPr sz="2800" spc="-655" dirty="0">
                <a:latin typeface="SimSun"/>
                <a:cs typeface="SimSun"/>
              </a:rPr>
              <a:t> </a:t>
            </a:r>
            <a:r>
              <a:rPr sz="2800" dirty="0">
                <a:latin typeface="Arial"/>
                <a:cs typeface="Arial"/>
              </a:rPr>
              <a:t>(optional)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80287" y="1510283"/>
            <a:ext cx="8351520" cy="0"/>
          </a:xfrm>
          <a:custGeom>
            <a:avLst/>
            <a:gdLst/>
            <a:ahLst/>
            <a:cxnLst/>
            <a:rect l="l" t="t" r="r" b="b"/>
            <a:pathLst>
              <a:path w="8351520">
                <a:moveTo>
                  <a:pt x="0" y="0"/>
                </a:moveTo>
                <a:lnTo>
                  <a:pt x="8351519" y="0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4788" y="6741159"/>
            <a:ext cx="220979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5" dirty="0">
                <a:latin typeface="Arial"/>
                <a:cs typeface="Arial"/>
              </a:rPr>
              <a:t>18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28888" y="457200"/>
            <a:ext cx="972311" cy="3688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300" b="0" dirty="0">
                <a:latin typeface="Wingdings"/>
                <a:cs typeface="Wingdings"/>
              </a:rPr>
              <a:t></a:t>
            </a:r>
            <a:r>
              <a:rPr dirty="0">
                <a:latin typeface="Microsoft YaHei"/>
                <a:cs typeface="Microsoft YaHei"/>
              </a:rPr>
              <a:t>深层探究</a:t>
            </a:r>
            <a:r>
              <a:rPr spc="-170" dirty="0">
                <a:latin typeface="Microsoft YaHei"/>
                <a:cs typeface="Microsoft YaHei"/>
              </a:rPr>
              <a:t> </a:t>
            </a:r>
            <a:r>
              <a:rPr spc="5" dirty="0"/>
              <a:t>(</a:t>
            </a:r>
            <a:r>
              <a:rPr spc="5" dirty="0">
                <a:latin typeface="Microsoft YaHei"/>
                <a:cs typeface="Microsoft YaHei"/>
              </a:rPr>
              <a:t>剥洋葱</a:t>
            </a:r>
            <a:r>
              <a:rPr spc="5" dirty="0"/>
              <a:t>)</a:t>
            </a:r>
            <a:endParaRPr sz="530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6563" y="1568703"/>
            <a:ext cx="45085" cy="43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" spc="-10" dirty="0">
                <a:solidFill>
                  <a:srgbClr val="990033"/>
                </a:solidFill>
                <a:latin typeface="Wingdings"/>
                <a:cs typeface="Wingdings"/>
              </a:rPr>
              <a:t></a:t>
            </a:r>
            <a:endParaRPr sz="2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13763" y="1571752"/>
            <a:ext cx="6149340" cy="2516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00"/>
              </a:lnSpc>
            </a:pPr>
            <a:r>
              <a:rPr sz="3800" spc="35" dirty="0">
                <a:latin typeface="Wingdings"/>
                <a:cs typeface="Wingdings"/>
              </a:rPr>
              <a:t></a:t>
            </a:r>
            <a:r>
              <a:rPr sz="3200" b="1" spc="35" dirty="0">
                <a:latin typeface="Microsoft YaHei"/>
                <a:cs typeface="Microsoft YaHei"/>
              </a:rPr>
              <a:t>你当时想达到的目的</a:t>
            </a:r>
            <a:endParaRPr sz="3200">
              <a:latin typeface="Microsoft YaHei"/>
              <a:cs typeface="Microsoft YaHei"/>
            </a:endParaRPr>
          </a:p>
          <a:p>
            <a:pPr marL="12700">
              <a:lnSpc>
                <a:spcPts val="3829"/>
              </a:lnSpc>
              <a:tabLst>
                <a:tab pos="4919345" algn="l"/>
              </a:tabLst>
            </a:pPr>
            <a:r>
              <a:rPr sz="3800" spc="375" dirty="0">
                <a:latin typeface="Wingdings"/>
                <a:cs typeface="Wingdings"/>
              </a:rPr>
              <a:t></a:t>
            </a:r>
            <a:r>
              <a:rPr sz="3200" b="1" spc="5" dirty="0">
                <a:latin typeface="Microsoft YaHei"/>
                <a:cs typeface="Microsoft YaHei"/>
              </a:rPr>
              <a:t>你做</a:t>
            </a:r>
            <a:r>
              <a:rPr sz="3200" b="1" spc="-10" dirty="0">
                <a:latin typeface="Microsoft YaHei"/>
                <a:cs typeface="Microsoft YaHei"/>
              </a:rPr>
              <a:t>的第一件</a:t>
            </a:r>
            <a:r>
              <a:rPr sz="3200" b="1" spc="5" dirty="0">
                <a:latin typeface="Microsoft YaHei"/>
                <a:cs typeface="Microsoft YaHei"/>
              </a:rPr>
              <a:t>事是什</a:t>
            </a:r>
            <a:r>
              <a:rPr sz="3200" b="1" spc="-10" dirty="0">
                <a:latin typeface="Microsoft YaHei"/>
                <a:cs typeface="Microsoft YaHei"/>
              </a:rPr>
              <a:t>么</a:t>
            </a:r>
            <a:r>
              <a:rPr sz="3200" b="1" dirty="0">
                <a:latin typeface="Microsoft YaHei"/>
                <a:cs typeface="Microsoft YaHei"/>
              </a:rPr>
              <a:t>	</a:t>
            </a:r>
            <a:r>
              <a:rPr sz="3200" b="1" spc="-10" dirty="0">
                <a:latin typeface="Microsoft YaHei"/>
                <a:cs typeface="Microsoft YaHei"/>
              </a:rPr>
              <a:t>为什么</a:t>
            </a:r>
            <a:endParaRPr sz="3200">
              <a:latin typeface="Microsoft YaHei"/>
              <a:cs typeface="Microsoft YaHei"/>
            </a:endParaRPr>
          </a:p>
          <a:p>
            <a:pPr marL="12700">
              <a:lnSpc>
                <a:spcPts val="3829"/>
              </a:lnSpc>
            </a:pPr>
            <a:r>
              <a:rPr sz="3800" spc="50" dirty="0">
                <a:latin typeface="Wingdings"/>
                <a:cs typeface="Wingdings"/>
              </a:rPr>
              <a:t></a:t>
            </a:r>
            <a:r>
              <a:rPr sz="3200" b="1" spc="50" dirty="0">
                <a:latin typeface="Microsoft YaHei"/>
                <a:cs typeface="Microsoft YaHei"/>
              </a:rPr>
              <a:t>你究竟如何做的</a:t>
            </a:r>
            <a:endParaRPr sz="3200">
              <a:latin typeface="Microsoft YaHei"/>
              <a:cs typeface="Microsoft YaHei"/>
            </a:endParaRPr>
          </a:p>
          <a:p>
            <a:pPr marL="12700">
              <a:lnSpc>
                <a:spcPts val="3770"/>
              </a:lnSpc>
            </a:pPr>
            <a:r>
              <a:rPr sz="3800" spc="65" dirty="0">
                <a:latin typeface="Wingdings"/>
                <a:cs typeface="Wingdings"/>
              </a:rPr>
              <a:t></a:t>
            </a:r>
            <a:r>
              <a:rPr sz="3200" b="1" spc="65" dirty="0">
                <a:latin typeface="Microsoft YaHei"/>
                <a:cs typeface="Microsoft YaHei"/>
              </a:rPr>
              <a:t>还有谁参与</a:t>
            </a:r>
            <a:endParaRPr sz="3200">
              <a:latin typeface="Microsoft YaHei"/>
              <a:cs typeface="Microsoft YaHei"/>
            </a:endParaRPr>
          </a:p>
          <a:p>
            <a:pPr marL="12700">
              <a:lnSpc>
                <a:spcPts val="4130"/>
              </a:lnSpc>
            </a:pPr>
            <a:r>
              <a:rPr sz="3800" spc="45" dirty="0">
                <a:latin typeface="Wingdings"/>
                <a:cs typeface="Wingdings"/>
              </a:rPr>
              <a:t></a:t>
            </a:r>
            <a:r>
              <a:rPr sz="3200" b="1" spc="45" dirty="0">
                <a:latin typeface="Microsoft YaHei"/>
                <a:cs typeface="Microsoft YaHei"/>
              </a:rPr>
              <a:t>你的角色</a:t>
            </a:r>
            <a:r>
              <a:rPr sz="3200" b="1" spc="45" dirty="0">
                <a:latin typeface="Arial"/>
                <a:cs typeface="Arial"/>
              </a:rPr>
              <a:t>/</a:t>
            </a:r>
            <a:r>
              <a:rPr sz="3200" b="1" spc="45" dirty="0">
                <a:latin typeface="Microsoft YaHei"/>
                <a:cs typeface="Microsoft YaHei"/>
              </a:rPr>
              <a:t>作用</a:t>
            </a:r>
            <a:endParaRPr sz="32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8796" y="4065015"/>
            <a:ext cx="233680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15" dirty="0">
                <a:latin typeface="Arial"/>
                <a:cs typeface="Arial"/>
              </a:rPr>
              <a:t>(</a:t>
            </a:r>
            <a:r>
              <a:rPr sz="3200" b="1" spc="30" dirty="0">
                <a:latin typeface="Microsoft YaHei"/>
                <a:cs typeface="Microsoft YaHei"/>
              </a:rPr>
              <a:t>按</a:t>
            </a:r>
            <a:r>
              <a:rPr sz="3200" b="1" spc="5" dirty="0">
                <a:latin typeface="Microsoft YaHei"/>
                <a:cs typeface="Microsoft YaHei"/>
              </a:rPr>
              <a:t>思路</a:t>
            </a:r>
            <a:r>
              <a:rPr sz="3200" b="1" spc="-10" dirty="0">
                <a:latin typeface="Microsoft YaHei"/>
                <a:cs typeface="Microsoft YaHei"/>
              </a:rPr>
              <a:t>顺</a:t>
            </a:r>
            <a:r>
              <a:rPr sz="3200" b="1" spc="5" dirty="0">
                <a:latin typeface="Microsoft YaHei"/>
                <a:cs typeface="Microsoft YaHei"/>
              </a:rPr>
              <a:t>序</a:t>
            </a:r>
            <a:r>
              <a:rPr sz="3200" b="1" spc="-5" dirty="0"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13763" y="3988815"/>
            <a:ext cx="6569709" cy="3043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70"/>
              </a:lnSpc>
            </a:pPr>
            <a:r>
              <a:rPr sz="3800" spc="50" dirty="0">
                <a:latin typeface="Wingdings"/>
                <a:cs typeface="Wingdings"/>
              </a:rPr>
              <a:t></a:t>
            </a:r>
            <a:r>
              <a:rPr sz="3200" b="1" spc="50" dirty="0">
                <a:latin typeface="Microsoft YaHei"/>
                <a:cs typeface="Microsoft YaHei"/>
              </a:rPr>
              <a:t>你当时怎么想的</a:t>
            </a:r>
            <a:endParaRPr sz="3200">
              <a:latin typeface="Microsoft YaHei"/>
              <a:cs typeface="Microsoft YaHei"/>
            </a:endParaRPr>
          </a:p>
          <a:p>
            <a:pPr marL="12700">
              <a:lnSpc>
                <a:spcPts val="3910"/>
              </a:lnSpc>
            </a:pPr>
            <a:r>
              <a:rPr sz="3800" spc="45" dirty="0">
                <a:latin typeface="Wingdings"/>
                <a:cs typeface="Wingdings"/>
              </a:rPr>
              <a:t></a:t>
            </a:r>
            <a:r>
              <a:rPr sz="3200" b="1" spc="45" dirty="0">
                <a:latin typeface="Microsoft YaHei"/>
                <a:cs typeface="Microsoft YaHei"/>
              </a:rPr>
              <a:t>你的感觉是什么</a:t>
            </a:r>
            <a:endParaRPr sz="3200">
              <a:latin typeface="Microsoft YaHei"/>
              <a:cs typeface="Microsoft YaHei"/>
            </a:endParaRPr>
          </a:p>
          <a:p>
            <a:pPr marL="12700">
              <a:lnSpc>
                <a:spcPts val="3840"/>
              </a:lnSpc>
            </a:pPr>
            <a:r>
              <a:rPr sz="3800" spc="-25" dirty="0">
                <a:latin typeface="Wingdings"/>
                <a:cs typeface="Wingdings"/>
              </a:rPr>
              <a:t></a:t>
            </a:r>
            <a:r>
              <a:rPr sz="3200" b="1" spc="-25" dirty="0">
                <a:latin typeface="Microsoft YaHei"/>
                <a:cs typeface="Microsoft YaHei"/>
              </a:rPr>
              <a:t>在这期间还有什么重要的事发Th吗</a:t>
            </a:r>
            <a:endParaRPr sz="3200">
              <a:latin typeface="Microsoft YaHei"/>
              <a:cs typeface="Microsoft YaHei"/>
            </a:endParaRPr>
          </a:p>
          <a:p>
            <a:pPr marL="12700">
              <a:lnSpc>
                <a:spcPts val="3840"/>
              </a:lnSpc>
            </a:pPr>
            <a:r>
              <a:rPr sz="3800" spc="60" dirty="0">
                <a:latin typeface="Wingdings"/>
                <a:cs typeface="Wingdings"/>
              </a:rPr>
              <a:t></a:t>
            </a:r>
            <a:r>
              <a:rPr sz="3200" b="1" spc="60" dirty="0">
                <a:latin typeface="Microsoft YaHei"/>
                <a:cs typeface="Microsoft YaHei"/>
              </a:rPr>
              <a:t>最后结果如何</a:t>
            </a:r>
            <a:endParaRPr sz="3200">
              <a:latin typeface="Microsoft YaHei"/>
              <a:cs typeface="Microsoft YaHei"/>
            </a:endParaRPr>
          </a:p>
          <a:p>
            <a:pPr marL="12700">
              <a:lnSpc>
                <a:spcPts val="3840"/>
              </a:lnSpc>
            </a:pPr>
            <a:r>
              <a:rPr sz="3800" spc="35" dirty="0">
                <a:latin typeface="Wingdings"/>
                <a:cs typeface="Wingdings"/>
              </a:rPr>
              <a:t></a:t>
            </a:r>
            <a:r>
              <a:rPr sz="3200" b="1" spc="35" dirty="0">
                <a:latin typeface="Microsoft YaHei"/>
                <a:cs typeface="Microsoft YaHei"/>
              </a:rPr>
              <a:t>你是怎么知道这个结果的</a:t>
            </a:r>
            <a:endParaRPr sz="3200">
              <a:latin typeface="Microsoft YaHei"/>
              <a:cs typeface="Microsoft YaHei"/>
            </a:endParaRPr>
          </a:p>
          <a:p>
            <a:pPr marL="12700">
              <a:lnSpc>
                <a:spcPts val="4200"/>
              </a:lnSpc>
            </a:pPr>
            <a:r>
              <a:rPr sz="3800" spc="50" dirty="0">
                <a:latin typeface="Wingdings"/>
                <a:cs typeface="Wingdings"/>
              </a:rPr>
              <a:t></a:t>
            </a:r>
            <a:r>
              <a:rPr sz="3200" b="1" spc="50" dirty="0">
                <a:latin typeface="Microsoft YaHei"/>
                <a:cs typeface="Microsoft YaHei"/>
              </a:rPr>
              <a:t>还有什么要补充吗</a:t>
            </a:r>
            <a:endParaRPr sz="32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3439" y="1510283"/>
            <a:ext cx="8351520" cy="0"/>
          </a:xfrm>
          <a:custGeom>
            <a:avLst/>
            <a:gdLst/>
            <a:ahLst/>
            <a:cxnLst/>
            <a:rect l="l" t="t" r="r" b="b"/>
            <a:pathLst>
              <a:path w="8351520">
                <a:moveTo>
                  <a:pt x="0" y="0"/>
                </a:moveTo>
                <a:lnTo>
                  <a:pt x="8351519" y="0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83919" y="457200"/>
          <a:ext cx="8308975" cy="685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1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0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39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027">
                <a:tc gridSpan="2">
                  <a:txBody>
                    <a:bodyPr/>
                    <a:lstStyle/>
                    <a:p>
                      <a:pPr marL="159702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900" dirty="0">
                          <a:latin typeface="SimSun"/>
                          <a:cs typeface="SimSun"/>
                        </a:rPr>
                        <a:t>职位</a:t>
                      </a:r>
                      <a:endParaRPr sz="29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T w="24384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90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900" spc="-5" dirty="0">
                          <a:latin typeface="SimSun"/>
                          <a:cs typeface="SimSun"/>
                        </a:rPr>
                        <a:t>的胜任力模型</a:t>
                      </a:r>
                      <a:r>
                        <a:rPr sz="2900" spc="-185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2900" spc="-5" dirty="0">
                          <a:latin typeface="Arial"/>
                          <a:cs typeface="Arial"/>
                        </a:rPr>
                        <a:t>(Sample)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4384">
                      <a:solidFill>
                        <a:srgbClr val="000000"/>
                      </a:solidFill>
                      <a:prstDash val="solid"/>
                    </a:lnR>
                    <a:lnT w="24384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004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50" b="1" spc="-10" dirty="0">
                          <a:latin typeface="Microsoft YaHei"/>
                          <a:cs typeface="Microsoft YaHei"/>
                        </a:rPr>
                        <a:t>胜任力</a:t>
                      </a:r>
                      <a:endParaRPr sz="195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243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19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50" b="1" spc="-10" dirty="0">
                          <a:latin typeface="Microsoft YaHei"/>
                          <a:cs typeface="Microsoft YaHei"/>
                        </a:rPr>
                        <a:t>定义</a:t>
                      </a:r>
                      <a:endParaRPr sz="195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24384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50" b="1" spc="-20" dirty="0">
                          <a:latin typeface="Microsoft YaHei"/>
                          <a:cs typeface="Microsoft YaHei"/>
                        </a:rPr>
                        <a:t>行为描述、等级</a:t>
                      </a:r>
                      <a:endParaRPr sz="195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24384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2438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93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50" b="1" spc="-15" dirty="0">
                          <a:latin typeface="Microsoft YaHei"/>
                          <a:cs typeface="Microsoft YaHei"/>
                        </a:rPr>
                        <a:t>行为面试问题</a:t>
                      </a:r>
                      <a:endParaRPr sz="195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24384">
                      <a:solidFill>
                        <a:srgbClr val="000000"/>
                      </a:solidFill>
                      <a:prstDash val="solid"/>
                    </a:lnL>
                    <a:lnR w="24384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2438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908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750" spc="-15" dirty="0">
                          <a:latin typeface="SimSun"/>
                          <a:cs typeface="SimSun"/>
                        </a:rPr>
                        <a:t>团队合作</a:t>
                      </a:r>
                      <a:endParaRPr sz="17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438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350" spc="175" dirty="0">
                          <a:latin typeface="SimSun"/>
                          <a:cs typeface="SimSun"/>
                        </a:rPr>
                        <a:t>在团队</a:t>
                      </a:r>
                      <a:r>
                        <a:rPr sz="1350" spc="-520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350" spc="175" dirty="0">
                          <a:latin typeface="SimSun"/>
                          <a:cs typeface="SimSun"/>
                        </a:rPr>
                        <a:t>框架下</a:t>
                      </a:r>
                      <a:r>
                        <a:rPr sz="1350" spc="-434" dirty="0">
                          <a:latin typeface="SimSun"/>
                          <a:cs typeface="SimSun"/>
                        </a:rPr>
                        <a:t> 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438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50" spc="-15" dirty="0">
                          <a:latin typeface="Arial"/>
                          <a:cs typeface="Arial"/>
                        </a:rPr>
                        <a:t>1.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T w="2438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350" spc="-5" dirty="0">
                          <a:latin typeface="SimSun"/>
                          <a:cs typeface="SimSun"/>
                        </a:rPr>
                        <a:t>被动配合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24384">
                      <a:solidFill>
                        <a:srgbClr val="000000"/>
                      </a:solidFill>
                      <a:prstDash val="solid"/>
                    </a:lnR>
                    <a:lnT w="2438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Q:</a:t>
                      </a:r>
                      <a:r>
                        <a:rPr sz="1350" spc="2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60" dirty="0">
                          <a:latin typeface="SimSun"/>
                          <a:cs typeface="SimSun"/>
                        </a:rPr>
                        <a:t>请你详细说说你作为团队成员对该团队做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4384">
                      <a:solidFill>
                        <a:srgbClr val="000000"/>
                      </a:solidFill>
                      <a:prstDash val="solid"/>
                    </a:lnL>
                    <a:lnR w="24384">
                      <a:solidFill>
                        <a:srgbClr val="000000"/>
                      </a:solidFill>
                      <a:prstDash val="solid"/>
                    </a:lnR>
                    <a:lnT w="24384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60">
                <a:tc>
                  <a:txBody>
                    <a:bodyPr/>
                    <a:lstStyle/>
                    <a:p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15" dirty="0">
                          <a:latin typeface="SimSun"/>
                          <a:cs typeface="SimSun"/>
                        </a:rPr>
                        <a:t>有</a:t>
                      </a:r>
                      <a:r>
                        <a:rPr sz="1350" spc="-465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350" spc="15" dirty="0">
                          <a:latin typeface="SimSun"/>
                          <a:cs typeface="SimSun"/>
                        </a:rPr>
                        <a:t>效</a:t>
                      </a:r>
                      <a:r>
                        <a:rPr sz="1350" spc="-465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350" spc="135" dirty="0">
                          <a:latin typeface="SimSun"/>
                          <a:cs typeface="SimSun"/>
                        </a:rPr>
                        <a:t>工作</a:t>
                      </a:r>
                      <a:r>
                        <a:rPr sz="1350" spc="-465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350" spc="135" dirty="0">
                          <a:latin typeface="SimSun"/>
                          <a:cs typeface="SimSun"/>
                        </a:rPr>
                        <a:t>并完</a:t>
                      </a:r>
                      <a:r>
                        <a:rPr sz="1350" spc="-434" dirty="0">
                          <a:latin typeface="SimSun"/>
                          <a:cs typeface="SimSun"/>
                        </a:rPr>
                        <a:t> 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5" dirty="0">
                          <a:latin typeface="Arial"/>
                          <a:cs typeface="Arial"/>
                        </a:rPr>
                        <a:t>2.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5" dirty="0">
                          <a:latin typeface="SimSun"/>
                          <a:cs typeface="SimSun"/>
                        </a:rPr>
                        <a:t>主动合作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2438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dirty="0">
                          <a:latin typeface="SimSun"/>
                          <a:cs typeface="SimSun"/>
                        </a:rPr>
                        <a:t>出过的最有成效的贡献。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4384">
                      <a:solidFill>
                        <a:srgbClr val="000000"/>
                      </a:solidFill>
                      <a:prstDash val="solid"/>
                    </a:lnL>
                    <a:lnR w="24384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50" spc="175" dirty="0">
                          <a:latin typeface="SimSun"/>
                          <a:cs typeface="SimSun"/>
                        </a:rPr>
                        <a:t>成任务</a:t>
                      </a:r>
                      <a:r>
                        <a:rPr sz="1350" spc="-465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350" spc="15" dirty="0">
                          <a:latin typeface="SimSun"/>
                          <a:cs typeface="SimSun"/>
                        </a:rPr>
                        <a:t>的</a:t>
                      </a:r>
                      <a:r>
                        <a:rPr sz="1350" spc="-465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350" spc="15" dirty="0">
                          <a:latin typeface="SimSun"/>
                          <a:cs typeface="SimSun"/>
                        </a:rPr>
                        <a:t>意</a:t>
                      </a:r>
                      <a:r>
                        <a:rPr sz="1350" spc="-465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350" spc="15" dirty="0">
                          <a:latin typeface="SimSun"/>
                          <a:cs typeface="SimSun"/>
                        </a:rPr>
                        <a:t>愿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50" spc="-15" dirty="0">
                          <a:latin typeface="Arial"/>
                          <a:cs typeface="Arial"/>
                        </a:rPr>
                        <a:t>3.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50" spc="5" dirty="0">
                          <a:latin typeface="SimSun"/>
                          <a:cs typeface="SimSun"/>
                        </a:rPr>
                        <a:t>鼓励团队成员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2438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Q:</a:t>
                      </a:r>
                      <a:r>
                        <a:rPr sz="1350" spc="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55" dirty="0">
                          <a:latin typeface="SimSun"/>
                          <a:cs typeface="SimSun"/>
                        </a:rPr>
                        <a:t>你的团队中有没有出现过团队成员发Th激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4384">
                      <a:solidFill>
                        <a:srgbClr val="000000"/>
                      </a:solidFill>
                      <a:prstDash val="solid"/>
                    </a:lnL>
                    <a:lnR w="24384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571">
                <a:tc>
                  <a:txBody>
                    <a:bodyPr/>
                    <a:lstStyle/>
                    <a:p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50" spc="-10" dirty="0">
                          <a:latin typeface="SimSun"/>
                          <a:cs typeface="SimSun"/>
                        </a:rPr>
                        <a:t>及能力。与他人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50" spc="-15" dirty="0">
                          <a:latin typeface="Arial"/>
                          <a:cs typeface="Arial"/>
                        </a:rPr>
                        <a:t>4.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50" spc="-50" dirty="0">
                          <a:latin typeface="SimSun"/>
                          <a:cs typeface="SimSun"/>
                        </a:rPr>
                        <a:t>激励、培养团队整体协作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2438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50" spc="100" dirty="0">
                          <a:latin typeface="SimSun"/>
                          <a:cs typeface="SimSun"/>
                        </a:rPr>
                        <a:t>烈冲突的情况？请详细说明你当时如何处理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4384">
                      <a:solidFill>
                        <a:srgbClr val="000000"/>
                      </a:solidFill>
                      <a:prstDash val="solid"/>
                    </a:lnL>
                    <a:lnR w="24384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310">
                <a:tc>
                  <a:txBody>
                    <a:bodyPr/>
                    <a:lstStyle/>
                    <a:p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350" spc="15" dirty="0">
                          <a:latin typeface="SimSun"/>
                          <a:cs typeface="SimSun"/>
                        </a:rPr>
                        <a:t>合</a:t>
                      </a:r>
                      <a:r>
                        <a:rPr sz="1350" spc="-459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350" spc="15" dirty="0">
                          <a:latin typeface="SimSun"/>
                          <a:cs typeface="SimSun"/>
                        </a:rPr>
                        <a:t>作</a:t>
                      </a:r>
                      <a:r>
                        <a:rPr sz="1350" spc="-459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350" spc="135" dirty="0">
                          <a:latin typeface="SimSun"/>
                          <a:cs typeface="SimSun"/>
                        </a:rPr>
                        <a:t>以达</a:t>
                      </a:r>
                      <a:r>
                        <a:rPr sz="1350" spc="-459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350" spc="15" dirty="0">
                          <a:latin typeface="SimSun"/>
                          <a:cs typeface="SimSun"/>
                        </a:rPr>
                        <a:t>成</a:t>
                      </a:r>
                      <a:r>
                        <a:rPr sz="1350" spc="-459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350" spc="15" dirty="0">
                          <a:latin typeface="SimSun"/>
                          <a:cs typeface="SimSun"/>
                        </a:rPr>
                        <a:t>共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350" spc="5" dirty="0">
                          <a:latin typeface="SimSun"/>
                          <a:cs typeface="SimSun"/>
                        </a:rPr>
                        <a:t>与承诺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2438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350" spc="5" dirty="0">
                          <a:latin typeface="SimSun"/>
                          <a:cs typeface="SimSun"/>
                        </a:rPr>
                        <a:t>的。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4384">
                      <a:solidFill>
                        <a:srgbClr val="000000"/>
                      </a:solidFill>
                      <a:prstDash val="solid"/>
                    </a:lnL>
                    <a:lnR w="24384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309">
                <a:tc>
                  <a:txBody>
                    <a:bodyPr/>
                    <a:lstStyle/>
                    <a:p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350" spc="-5" dirty="0">
                          <a:latin typeface="SimSun"/>
                          <a:cs typeface="SimSun"/>
                        </a:rPr>
                        <a:t>同目标。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2438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Q:</a:t>
                      </a:r>
                      <a:r>
                        <a:rPr sz="1350" spc="2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60" dirty="0">
                          <a:latin typeface="SimSun"/>
                          <a:cs typeface="SimSun"/>
                        </a:rPr>
                        <a:t>可否举例说明过去你的部门曾于其他部门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4384">
                      <a:solidFill>
                        <a:srgbClr val="000000"/>
                      </a:solidFill>
                      <a:prstDash val="solid"/>
                    </a:lnL>
                    <a:lnR w="24384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930">
                <a:tc>
                  <a:txBody>
                    <a:bodyPr/>
                    <a:lstStyle/>
                    <a:p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24384">
                      <a:solidFill>
                        <a:srgbClr val="000000"/>
                      </a:solidFill>
                      <a:prstDash val="solid"/>
                    </a:lnR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50" dirty="0">
                          <a:latin typeface="SimSun"/>
                          <a:cs typeface="SimSun"/>
                        </a:rPr>
                        <a:t>发Th过的矛盾、冲突。你当时是如何处理的？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4384">
                      <a:solidFill>
                        <a:srgbClr val="000000"/>
                      </a:solidFill>
                      <a:prstDash val="solid"/>
                    </a:lnL>
                    <a:lnR w="24384">
                      <a:solidFill>
                        <a:srgbClr val="000000"/>
                      </a:solidFill>
                      <a:prstDash val="solid"/>
                    </a:lnR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7079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750" spc="30" dirty="0">
                          <a:latin typeface="SimSun"/>
                          <a:cs typeface="SimSun"/>
                        </a:rPr>
                        <a:t>客户服务</a:t>
                      </a:r>
                      <a:r>
                        <a:rPr sz="1750" spc="30" dirty="0">
                          <a:latin typeface="Arial"/>
                          <a:cs typeface="Arial"/>
                        </a:rPr>
                        <a:t>/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T w="27432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350" spc="-10" dirty="0">
                          <a:latin typeface="SimSun"/>
                          <a:cs typeface="SimSun"/>
                        </a:rPr>
                        <a:t>试图满足、满足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2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50" spc="-15" dirty="0">
                          <a:latin typeface="Arial"/>
                          <a:cs typeface="Arial"/>
                        </a:rPr>
                        <a:t>1.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T w="27432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350" spc="80" dirty="0">
                          <a:latin typeface="SimSun"/>
                          <a:cs typeface="SimSun"/>
                        </a:rPr>
                        <a:t>在客户问题出现后做出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24384">
                      <a:solidFill>
                        <a:srgbClr val="000000"/>
                      </a:solidFill>
                      <a:prstDash val="solid"/>
                    </a:lnR>
                    <a:lnT w="27432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Q:</a:t>
                      </a:r>
                      <a:r>
                        <a:rPr sz="1350" spc="3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60" dirty="0">
                          <a:latin typeface="SimSun"/>
                          <a:cs typeface="SimSun"/>
                        </a:rPr>
                        <a:t>请举例说明你遇到的并处理过的较严重的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4384">
                      <a:solidFill>
                        <a:srgbClr val="000000"/>
                      </a:solidFill>
                      <a:prstDash val="solid"/>
                    </a:lnL>
                    <a:lnR w="24384">
                      <a:solidFill>
                        <a:srgbClr val="000000"/>
                      </a:solidFill>
                      <a:prstDash val="solid"/>
                    </a:lnR>
                    <a:lnT w="27432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1924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50" spc="-20" dirty="0">
                          <a:latin typeface="SimSun"/>
                          <a:cs typeface="SimSun"/>
                        </a:rPr>
                        <a:t>客户导向</a:t>
                      </a:r>
                      <a:endParaRPr sz="17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350" spc="135" dirty="0">
                          <a:latin typeface="SimSun"/>
                          <a:cs typeface="SimSun"/>
                        </a:rPr>
                        <a:t>客户</a:t>
                      </a:r>
                      <a:r>
                        <a:rPr sz="1350" spc="-465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350" spc="135" dirty="0">
                          <a:latin typeface="SimSun"/>
                          <a:cs typeface="SimSun"/>
                        </a:rPr>
                        <a:t>期望</a:t>
                      </a:r>
                      <a:r>
                        <a:rPr sz="1350" spc="-465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350" spc="15" dirty="0">
                          <a:latin typeface="SimSun"/>
                          <a:cs typeface="SimSun"/>
                        </a:rPr>
                        <a:t>的</a:t>
                      </a:r>
                      <a:r>
                        <a:rPr sz="1350" spc="-465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350" spc="15" dirty="0">
                          <a:latin typeface="SimSun"/>
                          <a:cs typeface="SimSun"/>
                        </a:rPr>
                        <a:t>程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350" spc="-10" dirty="0">
                          <a:latin typeface="SimSun"/>
                          <a:cs typeface="SimSun"/>
                        </a:rPr>
                        <a:t>反应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2438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350" spc="-5" dirty="0">
                          <a:latin typeface="SimSun"/>
                          <a:cs typeface="SimSun"/>
                        </a:rPr>
                        <a:t>客户投诉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4384">
                      <a:solidFill>
                        <a:srgbClr val="000000"/>
                      </a:solidFill>
                      <a:prstDash val="solid"/>
                    </a:lnL>
                    <a:lnR w="24384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5736">
                <a:tc>
                  <a:txBody>
                    <a:bodyPr/>
                    <a:lstStyle/>
                    <a:p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350" spc="-10" dirty="0">
                          <a:latin typeface="SimSun"/>
                          <a:cs typeface="SimSun"/>
                        </a:rPr>
                        <a:t>度。关心工作质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350" spc="-15" dirty="0">
                          <a:latin typeface="Arial"/>
                          <a:cs typeface="Arial"/>
                        </a:rPr>
                        <a:t>2.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350" spc="80" dirty="0">
                          <a:latin typeface="SimSun"/>
                          <a:cs typeface="SimSun"/>
                        </a:rPr>
                        <a:t>主动寻求理解客户问题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2438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Q:</a:t>
                      </a:r>
                      <a:r>
                        <a:rPr sz="1350" spc="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" dirty="0">
                          <a:latin typeface="SimSun"/>
                          <a:cs typeface="SimSun"/>
                        </a:rPr>
                        <a:t>可否举例说明你遇到的最困难、挑战的客户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4384">
                      <a:solidFill>
                        <a:srgbClr val="000000"/>
                      </a:solidFill>
                      <a:prstDash val="solid"/>
                    </a:lnL>
                    <a:lnR w="24384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310">
                <a:tc>
                  <a:txBody>
                    <a:bodyPr/>
                    <a:lstStyle/>
                    <a:p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50" spc="15" dirty="0">
                          <a:latin typeface="SimSun"/>
                          <a:cs typeface="SimSun"/>
                        </a:rPr>
                        <a:t>量</a:t>
                      </a:r>
                      <a:r>
                        <a:rPr sz="1350" spc="-480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350" spc="175" dirty="0">
                          <a:latin typeface="SimSun"/>
                          <a:cs typeface="SimSun"/>
                        </a:rPr>
                        <a:t>以得到</a:t>
                      </a:r>
                      <a:r>
                        <a:rPr sz="1350" spc="-480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350" spc="135" dirty="0">
                          <a:latin typeface="SimSun"/>
                          <a:cs typeface="SimSun"/>
                        </a:rPr>
                        <a:t>客户</a:t>
                      </a:r>
                      <a:r>
                        <a:rPr sz="1350" spc="-434" dirty="0">
                          <a:latin typeface="SimSun"/>
                          <a:cs typeface="SimSun"/>
                        </a:rPr>
                        <a:t> 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50" spc="5" dirty="0">
                          <a:latin typeface="SimSun"/>
                          <a:cs typeface="SimSun"/>
                        </a:rPr>
                        <a:t>并满足客户需要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2438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50" dirty="0">
                          <a:latin typeface="SimSun"/>
                          <a:cs typeface="SimSun"/>
                        </a:rPr>
                        <a:t>服务情形？请详细说说你当时是怎么做的。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4384">
                      <a:solidFill>
                        <a:srgbClr val="000000"/>
                      </a:solidFill>
                      <a:prstDash val="solid"/>
                    </a:lnL>
                    <a:lnR w="24384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8309">
                <a:tc>
                  <a:txBody>
                    <a:bodyPr/>
                    <a:lstStyle/>
                    <a:p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50" spc="15" dirty="0">
                          <a:latin typeface="SimSun"/>
                          <a:cs typeface="SimSun"/>
                        </a:rPr>
                        <a:t>满</a:t>
                      </a:r>
                      <a:r>
                        <a:rPr sz="1350" spc="-465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350" spc="15" dirty="0">
                          <a:latin typeface="SimSun"/>
                          <a:cs typeface="SimSun"/>
                        </a:rPr>
                        <a:t>意</a:t>
                      </a:r>
                      <a:r>
                        <a:rPr sz="1350" spc="-465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350" spc="175" dirty="0">
                          <a:latin typeface="SimSun"/>
                          <a:cs typeface="SimSun"/>
                        </a:rPr>
                        <a:t>，包括</a:t>
                      </a:r>
                      <a:r>
                        <a:rPr sz="1350" spc="-465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350" spc="15" dirty="0">
                          <a:latin typeface="SimSun"/>
                          <a:cs typeface="SimSun"/>
                        </a:rPr>
                        <a:t>有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350" spc="-15" dirty="0">
                          <a:latin typeface="Arial"/>
                          <a:cs typeface="Arial"/>
                        </a:rPr>
                        <a:t>3.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50" spc="85" dirty="0">
                          <a:latin typeface="SimSun"/>
                          <a:cs typeface="SimSun"/>
                        </a:rPr>
                        <a:t>超越客户问题添加服务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2438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50" dirty="0">
                          <a:latin typeface="Arial"/>
                          <a:cs typeface="Arial"/>
                        </a:rPr>
                        <a:t>Q:</a:t>
                      </a:r>
                      <a:r>
                        <a:rPr sz="1350" spc="2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60" dirty="0">
                          <a:latin typeface="SimSun"/>
                          <a:cs typeface="SimSun"/>
                        </a:rPr>
                        <a:t>说说你曾经为客户提供了超出他们期望的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4384">
                      <a:solidFill>
                        <a:srgbClr val="000000"/>
                      </a:solidFill>
                      <a:prstDash val="solid"/>
                    </a:lnL>
                    <a:lnR w="24384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1310">
                <a:tc>
                  <a:txBody>
                    <a:bodyPr/>
                    <a:lstStyle/>
                    <a:p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350" spc="-10" dirty="0">
                          <a:latin typeface="SimSun"/>
                          <a:cs typeface="SimSun"/>
                        </a:rPr>
                        <a:t>效、恰当回应客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350" dirty="0">
                          <a:latin typeface="SimSun"/>
                          <a:cs typeface="SimSun"/>
                        </a:rPr>
                        <a:t>价值并超出客户期望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2438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350" dirty="0">
                          <a:latin typeface="SimSun"/>
                          <a:cs typeface="SimSun"/>
                        </a:rPr>
                        <a:t>服务并带给他们惊喜的事例。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4384">
                      <a:solidFill>
                        <a:srgbClr val="000000"/>
                      </a:solidFill>
                      <a:prstDash val="solid"/>
                    </a:lnL>
                    <a:lnR w="24384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54130">
                <a:tc>
                  <a:txBody>
                    <a:bodyPr/>
                    <a:lstStyle/>
                    <a:p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350" spc="5" dirty="0">
                          <a:latin typeface="SimSun"/>
                          <a:cs typeface="SimSun"/>
                        </a:rPr>
                        <a:t>户要求。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350" spc="-15" dirty="0">
                          <a:latin typeface="Arial"/>
                          <a:cs typeface="Arial"/>
                        </a:rPr>
                        <a:t>4.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350" spc="85" dirty="0">
                          <a:latin typeface="SimSun"/>
                          <a:cs typeface="SimSun"/>
                        </a:rPr>
                        <a:t>为客户与组织的长期互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24384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95885" algn="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19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4">
                      <a:solidFill>
                        <a:srgbClr val="000000"/>
                      </a:solidFill>
                      <a:prstDash val="solid"/>
                    </a:lnL>
                    <a:lnR w="24384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0013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4383">
                      <a:solidFill>
                        <a:srgbClr val="000000"/>
                      </a:solidFill>
                      <a:prstDash val="solid"/>
                    </a:lnR>
                    <a:lnB w="1524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4383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B w="1524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B w="1524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50" spc="-5" dirty="0">
                          <a:latin typeface="SimSun"/>
                          <a:cs typeface="SimSun"/>
                        </a:rPr>
                        <a:t>惠牺牲短期利益。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24384">
                      <a:solidFill>
                        <a:srgbClr val="000000"/>
                      </a:solidFill>
                      <a:prstDash val="solid"/>
                    </a:lnR>
                    <a:lnB w="1524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4384">
                      <a:solidFill>
                        <a:srgbClr val="000000"/>
                      </a:solidFill>
                      <a:prstDash val="solid"/>
                    </a:lnL>
                    <a:lnR w="24384">
                      <a:solidFill>
                        <a:srgbClr val="000000"/>
                      </a:solidFill>
                      <a:prstDash val="solid"/>
                    </a:lnR>
                    <a:lnB w="1524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4700" y="2081784"/>
            <a:ext cx="6339840" cy="3136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6000" b="1" dirty="0">
                <a:solidFill>
                  <a:srgbClr val="006600"/>
                </a:solidFill>
                <a:latin typeface="Arial Black"/>
                <a:cs typeface="Arial Black"/>
              </a:rPr>
              <a:t>RIGHT</a:t>
            </a:r>
            <a:r>
              <a:rPr sz="6000" b="1" spc="-65" dirty="0">
                <a:solidFill>
                  <a:srgbClr val="006600"/>
                </a:solidFill>
                <a:latin typeface="Arial Black"/>
                <a:cs typeface="Arial Black"/>
              </a:rPr>
              <a:t> </a:t>
            </a:r>
            <a:r>
              <a:rPr sz="6000" b="1" dirty="0">
                <a:solidFill>
                  <a:srgbClr val="006600"/>
                </a:solidFill>
                <a:latin typeface="Arial Black"/>
                <a:cs typeface="Arial Black"/>
              </a:rPr>
              <a:t>PEOPLE</a:t>
            </a:r>
            <a:endParaRPr sz="6000">
              <a:latin typeface="Arial Black"/>
              <a:cs typeface="Arial Black"/>
            </a:endParaRPr>
          </a:p>
          <a:p>
            <a:pPr marL="646430" marR="985519" indent="1480820">
              <a:lnSpc>
                <a:spcPct val="120000"/>
              </a:lnSpc>
            </a:pPr>
            <a:r>
              <a:rPr sz="6000" b="1" spc="-10" dirty="0">
                <a:solidFill>
                  <a:srgbClr val="006600"/>
                </a:solidFill>
                <a:latin typeface="Arial Black"/>
                <a:cs typeface="Arial Black"/>
              </a:rPr>
              <a:t>FOR  </a:t>
            </a:r>
            <a:r>
              <a:rPr sz="6000" b="1" dirty="0">
                <a:solidFill>
                  <a:srgbClr val="006600"/>
                </a:solidFill>
                <a:latin typeface="Arial Black"/>
                <a:cs typeface="Arial Black"/>
              </a:rPr>
              <a:t>RIGHT</a:t>
            </a:r>
            <a:r>
              <a:rPr sz="6000" b="1" spc="-85" dirty="0">
                <a:solidFill>
                  <a:srgbClr val="006600"/>
                </a:solidFill>
                <a:latin typeface="Arial Black"/>
                <a:cs typeface="Arial Black"/>
              </a:rPr>
              <a:t> </a:t>
            </a:r>
            <a:r>
              <a:rPr sz="6000" b="1" spc="-10" dirty="0">
                <a:solidFill>
                  <a:srgbClr val="006600"/>
                </a:solidFill>
                <a:latin typeface="Arial Black"/>
                <a:cs typeface="Arial Black"/>
              </a:rPr>
              <a:t>JOB</a:t>
            </a:r>
            <a:endParaRPr sz="6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555">
              <a:lnSpc>
                <a:spcPts val="151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0508" y="2227071"/>
            <a:ext cx="199771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65" dirty="0">
                <a:solidFill>
                  <a:srgbClr val="7F0000"/>
                </a:solidFill>
                <a:latin typeface="Wingdings"/>
                <a:cs typeface="Wingdings"/>
              </a:rPr>
              <a:t></a:t>
            </a:r>
            <a:r>
              <a:rPr sz="3200" b="1" spc="30" dirty="0">
                <a:solidFill>
                  <a:srgbClr val="7F0000"/>
                </a:solidFill>
                <a:latin typeface="Microsoft YaHei"/>
                <a:cs typeface="Microsoft YaHei"/>
              </a:rPr>
              <a:t>关</a:t>
            </a:r>
            <a:r>
              <a:rPr sz="3200" b="1" spc="-10" dirty="0">
                <a:solidFill>
                  <a:srgbClr val="7F0000"/>
                </a:solidFill>
                <a:latin typeface="Microsoft YaHei"/>
                <a:cs typeface="Microsoft YaHei"/>
              </a:rPr>
              <a:t>键之一</a:t>
            </a:r>
            <a:endParaRPr sz="32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54044" y="2227071"/>
            <a:ext cx="1659255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b="1" spc="5" dirty="0">
                <a:solidFill>
                  <a:srgbClr val="7F0000"/>
                </a:solidFill>
                <a:latin typeface="Microsoft YaHei"/>
                <a:cs typeface="Microsoft YaHei"/>
              </a:rPr>
              <a:t>阐述明确</a:t>
            </a:r>
            <a:endParaRPr sz="32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7707" y="2807208"/>
            <a:ext cx="4119245" cy="466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20" dirty="0">
                <a:solidFill>
                  <a:srgbClr val="000066"/>
                </a:solidFill>
                <a:latin typeface="Wingdings"/>
                <a:cs typeface="Wingdings"/>
              </a:rPr>
              <a:t></a:t>
            </a:r>
            <a:r>
              <a:rPr sz="3000" b="1" spc="-20" dirty="0">
                <a:solidFill>
                  <a:srgbClr val="000066"/>
                </a:solidFill>
                <a:latin typeface="Microsoft YaHei"/>
                <a:cs typeface="Microsoft YaHei"/>
              </a:rPr>
              <a:t>注意非行为特征的描述</a:t>
            </a:r>
            <a:endParaRPr sz="300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0508" y="3360928"/>
            <a:ext cx="199771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65" dirty="0">
                <a:solidFill>
                  <a:srgbClr val="7F0000"/>
                </a:solidFill>
                <a:latin typeface="Wingdings"/>
                <a:cs typeface="Wingdings"/>
              </a:rPr>
              <a:t></a:t>
            </a:r>
            <a:r>
              <a:rPr sz="3200" b="1" spc="30" dirty="0">
                <a:solidFill>
                  <a:srgbClr val="7F0000"/>
                </a:solidFill>
                <a:latin typeface="Microsoft YaHei"/>
                <a:cs typeface="Microsoft YaHei"/>
              </a:rPr>
              <a:t>关</a:t>
            </a:r>
            <a:r>
              <a:rPr sz="3200" b="1" spc="-10" dirty="0">
                <a:solidFill>
                  <a:srgbClr val="7F0000"/>
                </a:solidFill>
                <a:latin typeface="Microsoft YaHei"/>
                <a:cs typeface="Microsoft YaHei"/>
              </a:rPr>
              <a:t>键之二</a:t>
            </a:r>
            <a:endParaRPr sz="3200">
              <a:latin typeface="Microsoft YaHei"/>
              <a:cs typeface="Microsoft Ya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4044" y="3360928"/>
            <a:ext cx="1659255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b="1" spc="5" dirty="0">
                <a:solidFill>
                  <a:srgbClr val="7F0000"/>
                </a:solidFill>
                <a:latin typeface="Microsoft YaHei"/>
                <a:cs typeface="Microsoft YaHei"/>
              </a:rPr>
              <a:t>阐述完整</a:t>
            </a:r>
            <a:endParaRPr sz="3200">
              <a:latin typeface="Microsoft YaHei"/>
              <a:cs typeface="Microsoft Ya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27707" y="3916679"/>
            <a:ext cx="5130800" cy="466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000066"/>
                </a:solidFill>
                <a:latin typeface="Wingdings"/>
                <a:cs typeface="Wingdings"/>
              </a:rPr>
              <a:t></a:t>
            </a:r>
            <a:r>
              <a:rPr sz="3000" b="1" spc="-5" dirty="0">
                <a:solidFill>
                  <a:srgbClr val="000066"/>
                </a:solidFill>
                <a:latin typeface="Microsoft YaHei"/>
                <a:cs typeface="Microsoft YaHei"/>
              </a:rPr>
              <a:t>注意事件描述完整性 </a:t>
            </a:r>
            <a:r>
              <a:rPr sz="3000" b="1" dirty="0">
                <a:solidFill>
                  <a:srgbClr val="000066"/>
                </a:solidFill>
                <a:latin typeface="Arial"/>
                <a:cs typeface="Arial"/>
              </a:rPr>
              <a:t>-</a:t>
            </a:r>
            <a:r>
              <a:rPr sz="3000" b="1" spc="-9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3000" b="1" i="1" spc="-15" dirty="0">
                <a:solidFill>
                  <a:srgbClr val="000066"/>
                </a:solidFill>
                <a:latin typeface="Arial"/>
                <a:cs typeface="Arial"/>
              </a:rPr>
              <a:t>STAR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0508" y="4494783"/>
            <a:ext cx="199771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65" dirty="0">
                <a:solidFill>
                  <a:srgbClr val="7F0000"/>
                </a:solidFill>
                <a:latin typeface="Wingdings"/>
                <a:cs typeface="Wingdings"/>
              </a:rPr>
              <a:t></a:t>
            </a:r>
            <a:r>
              <a:rPr sz="3200" b="1" spc="30" dirty="0">
                <a:solidFill>
                  <a:srgbClr val="7F0000"/>
                </a:solidFill>
                <a:latin typeface="Microsoft YaHei"/>
                <a:cs typeface="Microsoft YaHei"/>
              </a:rPr>
              <a:t>关</a:t>
            </a:r>
            <a:r>
              <a:rPr sz="3200" b="1" spc="-10" dirty="0">
                <a:solidFill>
                  <a:srgbClr val="7F0000"/>
                </a:solidFill>
                <a:latin typeface="Microsoft YaHei"/>
                <a:cs typeface="Microsoft YaHei"/>
              </a:rPr>
              <a:t>键之三</a:t>
            </a:r>
            <a:endParaRPr sz="3200">
              <a:latin typeface="Microsoft YaHei"/>
              <a:cs typeface="Microsoft Ya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54044" y="4494783"/>
            <a:ext cx="1656080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b="1" spc="5" dirty="0">
                <a:solidFill>
                  <a:srgbClr val="7F0000"/>
                </a:solidFill>
                <a:latin typeface="Microsoft YaHei"/>
                <a:cs typeface="Microsoft YaHei"/>
              </a:rPr>
              <a:t>证据确</a:t>
            </a:r>
            <a:r>
              <a:rPr sz="3200" b="1" spc="-10" dirty="0">
                <a:solidFill>
                  <a:srgbClr val="7F0000"/>
                </a:solidFill>
                <a:latin typeface="Microsoft YaHei"/>
                <a:cs typeface="Microsoft YaHei"/>
              </a:rPr>
              <a:t>凿</a:t>
            </a:r>
            <a:endParaRPr sz="3200">
              <a:latin typeface="Microsoft YaHei"/>
              <a:cs typeface="Microsoft YaHe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27707" y="5071871"/>
            <a:ext cx="6402070" cy="904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</a:pPr>
            <a:r>
              <a:rPr sz="3000" spc="-15" dirty="0">
                <a:solidFill>
                  <a:srgbClr val="000066"/>
                </a:solidFill>
                <a:latin typeface="Wingdings"/>
                <a:cs typeface="Wingdings"/>
              </a:rPr>
              <a:t></a:t>
            </a:r>
            <a:r>
              <a:rPr sz="3000" b="1" spc="20" dirty="0">
                <a:solidFill>
                  <a:srgbClr val="000066"/>
                </a:solidFill>
                <a:latin typeface="Microsoft YaHei"/>
                <a:cs typeface="Microsoft YaHei"/>
              </a:rPr>
              <a:t>注</a:t>
            </a:r>
            <a:r>
              <a:rPr sz="3000" b="1" spc="-25" dirty="0">
                <a:solidFill>
                  <a:srgbClr val="000066"/>
                </a:solidFill>
                <a:latin typeface="Microsoft YaHei"/>
                <a:cs typeface="Microsoft YaHei"/>
              </a:rPr>
              <a:t>意</a:t>
            </a:r>
            <a:r>
              <a:rPr sz="3000" b="1" spc="20" dirty="0">
                <a:solidFill>
                  <a:srgbClr val="000066"/>
                </a:solidFill>
                <a:latin typeface="Microsoft YaHei"/>
                <a:cs typeface="Microsoft YaHei"/>
              </a:rPr>
              <a:t>是</a:t>
            </a:r>
            <a:r>
              <a:rPr sz="3000" b="1" dirty="0">
                <a:solidFill>
                  <a:srgbClr val="000066"/>
                </a:solidFill>
                <a:latin typeface="Microsoft YaHei"/>
                <a:cs typeface="Microsoft YaHei"/>
              </a:rPr>
              <a:t>否得到判</a:t>
            </a:r>
            <a:r>
              <a:rPr sz="3000" b="1" spc="-25" dirty="0">
                <a:solidFill>
                  <a:srgbClr val="000066"/>
                </a:solidFill>
                <a:latin typeface="Microsoft YaHei"/>
                <a:cs typeface="Microsoft YaHei"/>
              </a:rPr>
              <a:t>断其胜</a:t>
            </a:r>
            <a:r>
              <a:rPr sz="3000" b="1" spc="-50" dirty="0">
                <a:solidFill>
                  <a:srgbClr val="000066"/>
                </a:solidFill>
                <a:latin typeface="Microsoft YaHei"/>
                <a:cs typeface="Microsoft YaHei"/>
              </a:rPr>
              <a:t>任</a:t>
            </a:r>
            <a:r>
              <a:rPr sz="3000" b="1" spc="-25" dirty="0">
                <a:solidFill>
                  <a:srgbClr val="000066"/>
                </a:solidFill>
                <a:latin typeface="Microsoft YaHei"/>
                <a:cs typeface="Microsoft YaHei"/>
              </a:rPr>
              <a:t>力</a:t>
            </a:r>
            <a:r>
              <a:rPr sz="3000" b="1" dirty="0">
                <a:solidFill>
                  <a:srgbClr val="000066"/>
                </a:solidFill>
                <a:latin typeface="Microsoft YaHei"/>
                <a:cs typeface="Microsoft YaHei"/>
              </a:rPr>
              <a:t>程</a:t>
            </a:r>
            <a:r>
              <a:rPr sz="3000" b="1" spc="-25" dirty="0">
                <a:solidFill>
                  <a:srgbClr val="000066"/>
                </a:solidFill>
                <a:latin typeface="Microsoft YaHei"/>
                <a:cs typeface="Microsoft YaHei"/>
              </a:rPr>
              <a:t>度的</a:t>
            </a:r>
            <a:r>
              <a:rPr sz="3000" b="1" dirty="0">
                <a:solidFill>
                  <a:srgbClr val="000066"/>
                </a:solidFill>
                <a:latin typeface="Microsoft YaHei"/>
                <a:cs typeface="Microsoft YaHei"/>
              </a:rPr>
              <a:t>足  够证据</a:t>
            </a:r>
            <a:endParaRPr sz="3000">
              <a:latin typeface="Microsoft YaHei"/>
              <a:cs typeface="Microsoft YaHe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956307" y="986535"/>
            <a:ext cx="6151880" cy="65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120"/>
              </a:lnSpc>
            </a:pPr>
            <a:r>
              <a:rPr spc="-20" dirty="0">
                <a:latin typeface="Microsoft YaHei"/>
                <a:cs typeface="Microsoft YaHei"/>
              </a:rPr>
              <a:t>听取行为面试回答之关键</a:t>
            </a:r>
          </a:p>
        </p:txBody>
      </p:sp>
      <p:sp>
        <p:nvSpPr>
          <p:cNvPr id="12" name="object 12"/>
          <p:cNvSpPr/>
          <p:nvPr/>
        </p:nvSpPr>
        <p:spPr>
          <a:xfrm>
            <a:off x="1066800" y="1725167"/>
            <a:ext cx="7922259" cy="0"/>
          </a:xfrm>
          <a:custGeom>
            <a:avLst/>
            <a:gdLst/>
            <a:ahLst/>
            <a:cxnLst/>
            <a:rect l="l" t="t" r="r" b="b"/>
            <a:pathLst>
              <a:path w="7922259">
                <a:moveTo>
                  <a:pt x="0" y="0"/>
                </a:moveTo>
                <a:lnTo>
                  <a:pt x="7921752" y="0"/>
                </a:lnTo>
              </a:path>
            </a:pathLst>
          </a:custGeom>
          <a:ln w="36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5804" y="986535"/>
            <a:ext cx="506412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13685" algn="l"/>
              </a:tabLst>
            </a:pPr>
            <a:r>
              <a:rPr spc="30" dirty="0">
                <a:solidFill>
                  <a:srgbClr val="7F0000"/>
                </a:solidFill>
                <a:latin typeface="Microsoft YaHei"/>
                <a:cs typeface="Microsoft YaHei"/>
              </a:rPr>
              <a:t>关</a:t>
            </a:r>
            <a:r>
              <a:rPr spc="-10" dirty="0">
                <a:solidFill>
                  <a:srgbClr val="7F0000"/>
                </a:solidFill>
                <a:latin typeface="Microsoft YaHei"/>
                <a:cs typeface="Microsoft YaHei"/>
              </a:rPr>
              <a:t>键</a:t>
            </a:r>
            <a:r>
              <a:rPr spc="-35" dirty="0">
                <a:solidFill>
                  <a:srgbClr val="7F0000"/>
                </a:solidFill>
                <a:latin typeface="Microsoft YaHei"/>
                <a:cs typeface="Microsoft YaHei"/>
              </a:rPr>
              <a:t>之</a:t>
            </a:r>
            <a:r>
              <a:rPr spc="-10" dirty="0">
                <a:solidFill>
                  <a:srgbClr val="7F0000"/>
                </a:solidFill>
                <a:latin typeface="Microsoft YaHei"/>
                <a:cs typeface="Microsoft YaHei"/>
              </a:rPr>
              <a:t>一</a:t>
            </a:r>
            <a:r>
              <a:rPr dirty="0">
                <a:solidFill>
                  <a:srgbClr val="7F0000"/>
                </a:solidFill>
                <a:latin typeface="Microsoft YaHei"/>
                <a:cs typeface="Microsoft YaHei"/>
              </a:rPr>
              <a:t>	</a:t>
            </a:r>
            <a:r>
              <a:rPr spc="5" dirty="0">
                <a:solidFill>
                  <a:srgbClr val="7F0000"/>
                </a:solidFill>
                <a:latin typeface="Microsoft YaHei"/>
                <a:cs typeface="Microsoft YaHei"/>
              </a:rPr>
              <a:t>阐述</a:t>
            </a:r>
            <a:r>
              <a:rPr spc="-10" dirty="0">
                <a:solidFill>
                  <a:srgbClr val="7F0000"/>
                </a:solidFill>
                <a:latin typeface="Microsoft YaHei"/>
                <a:cs typeface="Microsoft YaHei"/>
              </a:rPr>
              <a:t>明确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332" y="2119376"/>
            <a:ext cx="7605395" cy="154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-10" dirty="0">
                <a:solidFill>
                  <a:srgbClr val="000066"/>
                </a:solidFill>
                <a:latin typeface="Wingdings"/>
                <a:cs typeface="Wingdings"/>
              </a:rPr>
              <a:t></a:t>
            </a:r>
            <a:r>
              <a:rPr sz="3400" b="1" spc="-10" dirty="0">
                <a:solidFill>
                  <a:srgbClr val="000066"/>
                </a:solidFill>
                <a:latin typeface="Microsoft YaHei"/>
                <a:cs typeface="Microsoft YaHei"/>
              </a:rPr>
              <a:t>注意非行为特征的描述</a:t>
            </a:r>
            <a:r>
              <a:rPr sz="3400" b="1" spc="-160" dirty="0">
                <a:solidFill>
                  <a:srgbClr val="000066"/>
                </a:solidFill>
                <a:latin typeface="Microsoft YaHei"/>
                <a:cs typeface="Microsoft YaHei"/>
              </a:rPr>
              <a:t> </a:t>
            </a:r>
            <a:r>
              <a:rPr sz="3400" b="1" dirty="0">
                <a:solidFill>
                  <a:srgbClr val="000066"/>
                </a:solidFill>
                <a:latin typeface="Arial"/>
                <a:cs typeface="Arial"/>
              </a:rPr>
              <a:t>:</a:t>
            </a:r>
            <a:endParaRPr sz="3400">
              <a:latin typeface="Arial"/>
              <a:cs typeface="Arial"/>
            </a:endParaRPr>
          </a:p>
          <a:p>
            <a:pPr marL="756285" marR="5080" indent="-287020">
              <a:lnSpc>
                <a:spcPct val="101699"/>
              </a:lnSpc>
              <a:spcBef>
                <a:spcPts val="35"/>
              </a:spcBef>
            </a:pPr>
            <a:r>
              <a:rPr sz="3600" dirty="0">
                <a:solidFill>
                  <a:srgbClr val="660066"/>
                </a:solidFill>
                <a:latin typeface="Wingdings"/>
                <a:cs typeface="Wingdings"/>
              </a:rPr>
              <a:t></a:t>
            </a:r>
            <a:r>
              <a:rPr sz="3600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66"/>
                </a:solidFill>
                <a:latin typeface="SimSun"/>
                <a:cs typeface="SimSun"/>
              </a:rPr>
              <a:t>主观的</a:t>
            </a:r>
            <a:r>
              <a:rPr sz="3000" dirty="0">
                <a:solidFill>
                  <a:srgbClr val="000066"/>
                </a:solidFill>
                <a:latin typeface="Arial"/>
                <a:cs typeface="Arial"/>
              </a:rPr>
              <a:t>/</a:t>
            </a:r>
            <a:r>
              <a:rPr sz="3000" dirty="0">
                <a:solidFill>
                  <a:srgbClr val="000066"/>
                </a:solidFill>
                <a:latin typeface="SimSun"/>
                <a:cs typeface="SimSun"/>
              </a:rPr>
              <a:t>理论的</a:t>
            </a:r>
            <a:r>
              <a:rPr sz="3000" spc="-805" dirty="0">
                <a:solidFill>
                  <a:srgbClr val="000066"/>
                </a:solidFill>
                <a:latin typeface="SimSun"/>
                <a:cs typeface="SimSun"/>
              </a:rPr>
              <a:t> </a:t>
            </a:r>
            <a:r>
              <a:rPr sz="3000" spc="-5" dirty="0">
                <a:solidFill>
                  <a:srgbClr val="000066"/>
                </a:solidFill>
                <a:latin typeface="Arial"/>
                <a:cs typeface="Arial"/>
              </a:rPr>
              <a:t>– </a:t>
            </a:r>
            <a:r>
              <a:rPr sz="3000" dirty="0">
                <a:solidFill>
                  <a:srgbClr val="006600"/>
                </a:solidFill>
                <a:latin typeface="SimSun"/>
                <a:cs typeface="SimSun"/>
              </a:rPr>
              <a:t>应该</a:t>
            </a:r>
            <a:r>
              <a:rPr sz="3000" dirty="0">
                <a:solidFill>
                  <a:srgbClr val="006600"/>
                </a:solidFill>
                <a:latin typeface="Arial"/>
                <a:cs typeface="Arial"/>
              </a:rPr>
              <a:t>, </a:t>
            </a:r>
            <a:r>
              <a:rPr sz="3000" dirty="0">
                <a:solidFill>
                  <a:srgbClr val="006600"/>
                </a:solidFill>
                <a:latin typeface="SimSun"/>
                <a:cs typeface="SimSun"/>
              </a:rPr>
              <a:t>我能</a:t>
            </a:r>
            <a:r>
              <a:rPr sz="3000" dirty="0">
                <a:solidFill>
                  <a:srgbClr val="006600"/>
                </a:solidFill>
                <a:latin typeface="Arial"/>
                <a:cs typeface="Arial"/>
              </a:rPr>
              <a:t>, </a:t>
            </a:r>
            <a:r>
              <a:rPr sz="3000" dirty="0">
                <a:solidFill>
                  <a:srgbClr val="006600"/>
                </a:solidFill>
                <a:latin typeface="SimSun"/>
                <a:cs typeface="SimSun"/>
              </a:rPr>
              <a:t>我想</a:t>
            </a:r>
            <a:r>
              <a:rPr sz="3000" dirty="0">
                <a:solidFill>
                  <a:srgbClr val="006600"/>
                </a:solidFill>
                <a:latin typeface="Arial"/>
                <a:cs typeface="Arial"/>
              </a:rPr>
              <a:t>, </a:t>
            </a:r>
            <a:r>
              <a:rPr sz="3000" dirty="0">
                <a:solidFill>
                  <a:srgbClr val="006600"/>
                </a:solidFill>
                <a:latin typeface="SimSun"/>
                <a:cs typeface="SimSun"/>
              </a:rPr>
              <a:t>也许</a:t>
            </a:r>
            <a:r>
              <a:rPr sz="3000" dirty="0">
                <a:solidFill>
                  <a:srgbClr val="006600"/>
                </a:solidFill>
                <a:latin typeface="Arial"/>
                <a:cs typeface="Arial"/>
              </a:rPr>
              <a:t>,  </a:t>
            </a:r>
            <a:r>
              <a:rPr sz="3000" dirty="0">
                <a:solidFill>
                  <a:srgbClr val="006600"/>
                </a:solidFill>
                <a:latin typeface="SimSun"/>
                <a:cs typeface="SimSun"/>
              </a:rPr>
              <a:t>可能</a:t>
            </a:r>
            <a:endParaRPr sz="30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31940" y="3736847"/>
            <a:ext cx="224663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006600"/>
                </a:solidFill>
                <a:latin typeface="SimSun"/>
                <a:cs typeface="SimSun"/>
              </a:rPr>
              <a:t>我们</a:t>
            </a:r>
            <a:r>
              <a:rPr sz="3000" dirty="0">
                <a:solidFill>
                  <a:srgbClr val="006600"/>
                </a:solidFill>
                <a:latin typeface="Arial"/>
                <a:cs typeface="Arial"/>
              </a:rPr>
              <a:t>,</a:t>
            </a:r>
            <a:r>
              <a:rPr sz="3000" spc="-7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006600"/>
                </a:solidFill>
                <a:latin typeface="SimSun"/>
                <a:cs typeface="SimSun"/>
              </a:rPr>
              <a:t>每个人</a:t>
            </a:r>
            <a:r>
              <a:rPr sz="3000" spc="-10" dirty="0">
                <a:solidFill>
                  <a:srgbClr val="006600"/>
                </a:solidFill>
                <a:latin typeface="Arial"/>
                <a:cs typeface="Arial"/>
              </a:rPr>
              <a:t>,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2532" y="3752088"/>
            <a:ext cx="5368925" cy="147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53720" indent="-287020">
              <a:lnSpc>
                <a:spcPts val="3600"/>
              </a:lnSpc>
            </a:pPr>
            <a:r>
              <a:rPr sz="3600" dirty="0">
                <a:solidFill>
                  <a:srgbClr val="660066"/>
                </a:solidFill>
                <a:latin typeface="Wingdings"/>
                <a:cs typeface="Wingdings"/>
              </a:rPr>
              <a:t></a:t>
            </a:r>
            <a:r>
              <a:rPr sz="3600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66"/>
                </a:solidFill>
                <a:latin typeface="SimSun"/>
                <a:cs typeface="SimSun"/>
              </a:rPr>
              <a:t>含糊的</a:t>
            </a:r>
            <a:r>
              <a:rPr sz="3000" spc="-755" dirty="0">
                <a:solidFill>
                  <a:srgbClr val="000066"/>
                </a:solidFill>
                <a:latin typeface="SimSun"/>
                <a:cs typeface="SimSun"/>
              </a:rPr>
              <a:t> </a:t>
            </a:r>
            <a:r>
              <a:rPr sz="3000" spc="-5" dirty="0">
                <a:solidFill>
                  <a:srgbClr val="000066"/>
                </a:solidFill>
                <a:latin typeface="Arial"/>
                <a:cs typeface="Arial"/>
              </a:rPr>
              <a:t>– </a:t>
            </a:r>
            <a:r>
              <a:rPr sz="3000" dirty="0">
                <a:solidFill>
                  <a:srgbClr val="006600"/>
                </a:solidFill>
                <a:latin typeface="SimSun"/>
                <a:cs typeface="SimSun"/>
              </a:rPr>
              <a:t>经常</a:t>
            </a:r>
            <a:r>
              <a:rPr sz="3000" dirty="0">
                <a:solidFill>
                  <a:srgbClr val="006600"/>
                </a:solidFill>
                <a:latin typeface="Arial"/>
                <a:cs typeface="Arial"/>
              </a:rPr>
              <a:t>, </a:t>
            </a:r>
            <a:r>
              <a:rPr sz="3000" spc="-10" dirty="0">
                <a:solidFill>
                  <a:srgbClr val="006600"/>
                </a:solidFill>
                <a:latin typeface="SimSun"/>
                <a:cs typeface="SimSun"/>
              </a:rPr>
              <a:t>有时</a:t>
            </a:r>
            <a:r>
              <a:rPr sz="3000" spc="-10" dirty="0">
                <a:solidFill>
                  <a:srgbClr val="006600"/>
                </a:solidFill>
                <a:latin typeface="Arial"/>
                <a:cs typeface="Arial"/>
              </a:rPr>
              <a:t>, </a:t>
            </a:r>
            <a:r>
              <a:rPr sz="3000" dirty="0">
                <a:solidFill>
                  <a:srgbClr val="006600"/>
                </a:solidFill>
                <a:latin typeface="SimSun"/>
                <a:cs typeface="SimSun"/>
              </a:rPr>
              <a:t>通常  大家</a:t>
            </a:r>
            <a:r>
              <a:rPr sz="3000" dirty="0">
                <a:solidFill>
                  <a:srgbClr val="006600"/>
                </a:solidFill>
                <a:latin typeface="Arial"/>
                <a:cs typeface="Arial"/>
              </a:rPr>
              <a:t>……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660066"/>
                </a:solidFill>
                <a:latin typeface="Wingdings"/>
                <a:cs typeface="Wingdings"/>
              </a:rPr>
              <a:t></a:t>
            </a:r>
            <a:r>
              <a:rPr sz="3600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0066"/>
                </a:solidFill>
                <a:latin typeface="SimSun"/>
                <a:cs typeface="SimSun"/>
              </a:rPr>
              <a:t>道理的</a:t>
            </a:r>
            <a:r>
              <a:rPr sz="3000" spc="-775" dirty="0">
                <a:solidFill>
                  <a:srgbClr val="000066"/>
                </a:solidFill>
                <a:latin typeface="SimSun"/>
                <a:cs typeface="SimSun"/>
              </a:rPr>
              <a:t> </a:t>
            </a:r>
            <a:r>
              <a:rPr sz="3000" spc="-5" dirty="0">
                <a:solidFill>
                  <a:srgbClr val="000066"/>
                </a:solidFill>
                <a:latin typeface="Arial"/>
                <a:cs typeface="Arial"/>
              </a:rPr>
              <a:t>– </a:t>
            </a:r>
            <a:r>
              <a:rPr sz="3000" spc="-5" dirty="0">
                <a:solidFill>
                  <a:srgbClr val="006600"/>
                </a:solidFill>
                <a:latin typeface="SimSun"/>
                <a:cs typeface="SimSun"/>
              </a:rPr>
              <a:t>为了</a:t>
            </a:r>
            <a:r>
              <a:rPr sz="3000" spc="-5" dirty="0">
                <a:solidFill>
                  <a:srgbClr val="006600"/>
                </a:solidFill>
                <a:latin typeface="Arial"/>
                <a:cs typeface="Arial"/>
              </a:rPr>
              <a:t>……, </a:t>
            </a:r>
            <a:r>
              <a:rPr sz="3000" dirty="0">
                <a:solidFill>
                  <a:srgbClr val="006600"/>
                </a:solidFill>
                <a:latin typeface="SimSun"/>
                <a:cs typeface="SimSun"/>
              </a:rPr>
              <a:t>我会</a:t>
            </a:r>
            <a:r>
              <a:rPr sz="3000" dirty="0">
                <a:solidFill>
                  <a:srgbClr val="006600"/>
                </a:solidFill>
                <a:latin typeface="Arial"/>
                <a:cs typeface="Arial"/>
              </a:rPr>
              <a:t>……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6800" y="1725167"/>
            <a:ext cx="7922259" cy="0"/>
          </a:xfrm>
          <a:custGeom>
            <a:avLst/>
            <a:gdLst/>
            <a:ahLst/>
            <a:cxnLst/>
            <a:rect l="l" t="t" r="r" b="b"/>
            <a:pathLst>
              <a:path w="7922259">
                <a:moveTo>
                  <a:pt x="0" y="0"/>
                </a:moveTo>
                <a:lnTo>
                  <a:pt x="7921752" y="0"/>
                </a:lnTo>
              </a:path>
            </a:pathLst>
          </a:custGeom>
          <a:ln w="36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100" y="824991"/>
            <a:ext cx="7947659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56230" algn="l"/>
                <a:tab pos="7934325" algn="l"/>
              </a:tabLst>
            </a:pPr>
            <a:r>
              <a:rPr u="heavy" spc="-5" dirty="0">
                <a:solidFill>
                  <a:srgbClr val="7F0000"/>
                </a:solidFill>
                <a:latin typeface="Times New Roman"/>
                <a:cs typeface="Times New Roman"/>
              </a:rPr>
              <a:t> 	</a:t>
            </a:r>
            <a:r>
              <a:rPr u="heavy" spc="-5" dirty="0">
                <a:solidFill>
                  <a:srgbClr val="7F0000"/>
                </a:solidFill>
                <a:latin typeface="Microsoft YaHei"/>
                <a:cs typeface="Microsoft YaHei"/>
              </a:rPr>
              <a:t>案例分析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05332" y="1684528"/>
            <a:ext cx="4384040" cy="1177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spc="-35" dirty="0">
                <a:solidFill>
                  <a:srgbClr val="990033"/>
                </a:solidFill>
                <a:latin typeface="Webdings"/>
                <a:cs typeface="Webdings"/>
              </a:rPr>
              <a:t>‰</a:t>
            </a:r>
            <a:r>
              <a:rPr sz="3200" b="1" i="1" spc="-35" dirty="0">
                <a:solidFill>
                  <a:srgbClr val="990033"/>
                </a:solidFill>
                <a:latin typeface="Arial"/>
                <a:cs typeface="Arial"/>
              </a:rPr>
              <a:t>“</a:t>
            </a:r>
            <a:r>
              <a:rPr sz="3250" b="1" spc="-35" dirty="0">
                <a:solidFill>
                  <a:srgbClr val="990033"/>
                </a:solidFill>
                <a:latin typeface="Microsoft YaHei"/>
                <a:cs typeface="Microsoft YaHei"/>
              </a:rPr>
              <a:t>我认为作为一个领导</a:t>
            </a:r>
            <a:endParaRPr sz="325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3800" spc="-35" dirty="0">
                <a:solidFill>
                  <a:srgbClr val="990033"/>
                </a:solidFill>
                <a:latin typeface="Webdings"/>
                <a:cs typeface="Webdings"/>
              </a:rPr>
              <a:t>‰</a:t>
            </a:r>
            <a:r>
              <a:rPr sz="3200" b="1" i="1" spc="-35" dirty="0">
                <a:solidFill>
                  <a:srgbClr val="990033"/>
                </a:solidFill>
                <a:latin typeface="Arial"/>
                <a:cs typeface="Arial"/>
              </a:rPr>
              <a:t>“</a:t>
            </a:r>
            <a:r>
              <a:rPr sz="3250" b="1" spc="-35" dirty="0">
                <a:solidFill>
                  <a:srgbClr val="990033"/>
                </a:solidFill>
                <a:latin typeface="Microsoft YaHei"/>
                <a:cs typeface="Microsoft YaHei"/>
              </a:rPr>
              <a:t>要开发一个新的市场</a:t>
            </a:r>
            <a:endParaRPr sz="325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9355" y="1664233"/>
            <a:ext cx="3286760" cy="1159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8200"/>
              </a:lnSpc>
            </a:pPr>
            <a:r>
              <a:rPr sz="3250" b="1" spc="-40" dirty="0">
                <a:solidFill>
                  <a:srgbClr val="990033"/>
                </a:solidFill>
                <a:latin typeface="Microsoft YaHei"/>
                <a:cs typeface="Microsoft YaHei"/>
              </a:rPr>
              <a:t>关键是关心下属</a:t>
            </a:r>
            <a:r>
              <a:rPr sz="3200" b="1" i="1" spc="-40" dirty="0">
                <a:solidFill>
                  <a:srgbClr val="990033"/>
                </a:solidFill>
                <a:latin typeface="Arial"/>
                <a:cs typeface="Arial"/>
              </a:rPr>
              <a:t>”  </a:t>
            </a:r>
            <a:r>
              <a:rPr sz="3250" b="1" spc="-40" dirty="0">
                <a:solidFill>
                  <a:srgbClr val="990033"/>
                </a:solidFill>
                <a:latin typeface="Microsoft YaHei"/>
                <a:cs typeface="Microsoft YaHei"/>
              </a:rPr>
              <a:t>首</a:t>
            </a:r>
            <a:r>
              <a:rPr sz="3250" b="1" spc="-60" dirty="0">
                <a:solidFill>
                  <a:srgbClr val="990033"/>
                </a:solidFill>
                <a:latin typeface="Microsoft YaHei"/>
                <a:cs typeface="Microsoft YaHei"/>
              </a:rPr>
              <a:t>先</a:t>
            </a:r>
            <a:r>
              <a:rPr sz="3250" b="1" spc="-15" dirty="0">
                <a:solidFill>
                  <a:srgbClr val="990033"/>
                </a:solidFill>
                <a:latin typeface="Microsoft YaHei"/>
                <a:cs typeface="Microsoft YaHei"/>
              </a:rPr>
              <a:t>我</a:t>
            </a:r>
            <a:r>
              <a:rPr sz="3250" b="1" spc="-40" dirty="0">
                <a:solidFill>
                  <a:srgbClr val="990033"/>
                </a:solidFill>
                <a:latin typeface="Microsoft YaHei"/>
                <a:cs typeface="Microsoft YaHei"/>
              </a:rPr>
              <a:t>会做市</a:t>
            </a:r>
            <a:r>
              <a:rPr sz="3250" b="1" spc="-60" dirty="0">
                <a:solidFill>
                  <a:srgbClr val="990033"/>
                </a:solidFill>
                <a:latin typeface="Microsoft YaHei"/>
                <a:cs typeface="Microsoft YaHei"/>
              </a:rPr>
              <a:t>场调</a:t>
            </a:r>
            <a:endParaRPr sz="325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332" y="2827273"/>
            <a:ext cx="6275705" cy="1689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>
              <a:lnSpc>
                <a:spcPct val="100000"/>
              </a:lnSpc>
              <a:tabLst>
                <a:tab pos="1170305" algn="l"/>
                <a:tab pos="1981200" algn="l"/>
                <a:tab pos="5654040" algn="l"/>
                <a:tab pos="6059805" algn="l"/>
              </a:tabLst>
            </a:pPr>
            <a:r>
              <a:rPr sz="3250" b="1" spc="-60" dirty="0">
                <a:solidFill>
                  <a:srgbClr val="990033"/>
                </a:solidFill>
                <a:latin typeface="Microsoft YaHei"/>
                <a:cs typeface="Microsoft YaHei"/>
              </a:rPr>
              <a:t>查</a:t>
            </a:r>
            <a:r>
              <a:rPr sz="3200" b="1" i="1" spc="-1605" dirty="0">
                <a:solidFill>
                  <a:srgbClr val="990033"/>
                </a:solidFill>
                <a:latin typeface="Arial"/>
                <a:cs typeface="Arial"/>
              </a:rPr>
              <a:t>…	…	</a:t>
            </a:r>
            <a:r>
              <a:rPr sz="3250" b="1" spc="-15" dirty="0">
                <a:solidFill>
                  <a:srgbClr val="990033"/>
                </a:solidFill>
                <a:latin typeface="Microsoft YaHei"/>
                <a:cs typeface="Microsoft YaHei"/>
              </a:rPr>
              <a:t>然</a:t>
            </a:r>
            <a:r>
              <a:rPr sz="3250" b="1" spc="-60" dirty="0">
                <a:solidFill>
                  <a:srgbClr val="990033"/>
                </a:solidFill>
                <a:latin typeface="Microsoft YaHei"/>
                <a:cs typeface="Microsoft YaHei"/>
              </a:rPr>
              <a:t>后</a:t>
            </a:r>
            <a:r>
              <a:rPr sz="3250" b="1" spc="-15" dirty="0">
                <a:solidFill>
                  <a:srgbClr val="990033"/>
                </a:solidFill>
                <a:latin typeface="Microsoft YaHei"/>
                <a:cs typeface="Microsoft YaHei"/>
              </a:rPr>
              <a:t>我</a:t>
            </a:r>
            <a:r>
              <a:rPr sz="3250" b="1" spc="-40" dirty="0">
                <a:solidFill>
                  <a:srgbClr val="990033"/>
                </a:solidFill>
                <a:latin typeface="Microsoft YaHei"/>
                <a:cs typeface="Microsoft YaHei"/>
              </a:rPr>
              <a:t>会发</a:t>
            </a:r>
            <a:r>
              <a:rPr sz="3250" b="1" spc="-60" dirty="0">
                <a:solidFill>
                  <a:srgbClr val="990033"/>
                </a:solidFill>
                <a:latin typeface="Microsoft YaHei"/>
                <a:cs typeface="Microsoft YaHei"/>
              </a:rPr>
              <a:t>布</a:t>
            </a:r>
            <a:r>
              <a:rPr sz="3250" b="1" spc="-40" dirty="0">
                <a:solidFill>
                  <a:srgbClr val="990033"/>
                </a:solidFill>
                <a:latin typeface="Microsoft YaHei"/>
                <a:cs typeface="Microsoft YaHei"/>
              </a:rPr>
              <a:t>广告</a:t>
            </a:r>
            <a:r>
              <a:rPr sz="3200" b="1" i="1" spc="-1605" dirty="0">
                <a:solidFill>
                  <a:srgbClr val="990033"/>
                </a:solidFill>
                <a:latin typeface="Arial"/>
                <a:cs typeface="Arial"/>
              </a:rPr>
              <a:t>…</a:t>
            </a:r>
            <a:r>
              <a:rPr sz="3200" b="1" i="1" dirty="0">
                <a:solidFill>
                  <a:srgbClr val="990033"/>
                </a:solidFill>
                <a:latin typeface="Arial"/>
                <a:cs typeface="Arial"/>
              </a:rPr>
              <a:t>	</a:t>
            </a:r>
            <a:r>
              <a:rPr sz="3200" b="1" i="1" spc="-1605" dirty="0">
                <a:solidFill>
                  <a:srgbClr val="990033"/>
                </a:solidFill>
                <a:latin typeface="Arial"/>
                <a:cs typeface="Arial"/>
              </a:rPr>
              <a:t>…</a:t>
            </a:r>
            <a:r>
              <a:rPr sz="3200" b="1" i="1" dirty="0">
                <a:solidFill>
                  <a:srgbClr val="990033"/>
                </a:solidFill>
                <a:latin typeface="Arial"/>
                <a:cs typeface="Arial"/>
              </a:rPr>
              <a:t>	</a:t>
            </a:r>
            <a:r>
              <a:rPr sz="3200" b="1" i="1" spc="-5" dirty="0">
                <a:solidFill>
                  <a:srgbClr val="990033"/>
                </a:solidFill>
                <a:latin typeface="Arial"/>
                <a:cs typeface="Arial"/>
              </a:rPr>
              <a:t>”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800" spc="-35" dirty="0">
                <a:solidFill>
                  <a:srgbClr val="990033"/>
                </a:solidFill>
                <a:latin typeface="Webdings"/>
                <a:cs typeface="Webdings"/>
              </a:rPr>
              <a:t>‰</a:t>
            </a:r>
            <a:r>
              <a:rPr sz="3200" b="1" i="1" spc="-35" dirty="0">
                <a:solidFill>
                  <a:srgbClr val="990033"/>
                </a:solidFill>
                <a:latin typeface="Arial"/>
                <a:cs typeface="Arial"/>
              </a:rPr>
              <a:t>“</a:t>
            </a:r>
            <a:r>
              <a:rPr sz="3250" b="1" spc="-35" dirty="0">
                <a:solidFill>
                  <a:srgbClr val="990033"/>
                </a:solidFill>
                <a:latin typeface="Microsoft YaHei"/>
                <a:cs typeface="Microsoft YaHei"/>
              </a:rPr>
              <a:t>我的部门超额完成了销售任务</a:t>
            </a:r>
            <a:r>
              <a:rPr sz="3200" b="1" i="1" spc="-35" dirty="0">
                <a:solidFill>
                  <a:srgbClr val="990033"/>
                </a:solidFill>
                <a:latin typeface="Arial"/>
                <a:cs typeface="Arial"/>
              </a:rPr>
              <a:t>”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3800" spc="-35" dirty="0">
                <a:solidFill>
                  <a:srgbClr val="990033"/>
                </a:solidFill>
                <a:latin typeface="Webdings"/>
                <a:cs typeface="Webdings"/>
              </a:rPr>
              <a:t>‰</a:t>
            </a:r>
            <a:r>
              <a:rPr sz="3200" b="1" i="1" spc="-35" dirty="0">
                <a:solidFill>
                  <a:srgbClr val="990033"/>
                </a:solidFill>
                <a:latin typeface="Arial"/>
                <a:cs typeface="Arial"/>
              </a:rPr>
              <a:t>“</a:t>
            </a:r>
            <a:r>
              <a:rPr sz="3250" b="1" spc="-35" dirty="0">
                <a:solidFill>
                  <a:srgbClr val="990033"/>
                </a:solidFill>
                <a:latin typeface="Microsoft YaHei"/>
                <a:cs typeface="Microsoft YaHei"/>
              </a:rPr>
              <a:t>我想有更大的职业发展</a:t>
            </a:r>
            <a:r>
              <a:rPr sz="3200" b="1" i="1" spc="-35" dirty="0">
                <a:solidFill>
                  <a:srgbClr val="990033"/>
                </a:solidFill>
                <a:latin typeface="Arial"/>
                <a:cs typeface="Arial"/>
              </a:rPr>
              <a:t>”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5804" y="986535"/>
            <a:ext cx="5064125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13685" algn="l"/>
              </a:tabLst>
            </a:pPr>
            <a:r>
              <a:rPr spc="30" dirty="0">
                <a:solidFill>
                  <a:srgbClr val="7F0000"/>
                </a:solidFill>
                <a:latin typeface="Microsoft YaHei"/>
                <a:cs typeface="Microsoft YaHei"/>
              </a:rPr>
              <a:t>关</a:t>
            </a:r>
            <a:r>
              <a:rPr spc="-10" dirty="0">
                <a:solidFill>
                  <a:srgbClr val="7F0000"/>
                </a:solidFill>
                <a:latin typeface="Microsoft YaHei"/>
                <a:cs typeface="Microsoft YaHei"/>
              </a:rPr>
              <a:t>键</a:t>
            </a:r>
            <a:r>
              <a:rPr spc="-35" dirty="0">
                <a:solidFill>
                  <a:srgbClr val="7F0000"/>
                </a:solidFill>
                <a:latin typeface="Microsoft YaHei"/>
                <a:cs typeface="Microsoft YaHei"/>
              </a:rPr>
              <a:t>之</a:t>
            </a:r>
            <a:r>
              <a:rPr spc="-10" dirty="0">
                <a:solidFill>
                  <a:srgbClr val="7F0000"/>
                </a:solidFill>
                <a:latin typeface="Microsoft YaHei"/>
                <a:cs typeface="Microsoft YaHei"/>
              </a:rPr>
              <a:t>二</a:t>
            </a:r>
            <a:r>
              <a:rPr dirty="0">
                <a:solidFill>
                  <a:srgbClr val="7F0000"/>
                </a:solidFill>
                <a:latin typeface="Microsoft YaHei"/>
                <a:cs typeface="Microsoft YaHei"/>
              </a:rPr>
              <a:t>	</a:t>
            </a:r>
            <a:r>
              <a:rPr spc="5" dirty="0">
                <a:solidFill>
                  <a:srgbClr val="7F0000"/>
                </a:solidFill>
                <a:latin typeface="Microsoft YaHei"/>
                <a:cs typeface="Microsoft YaHei"/>
              </a:rPr>
              <a:t>阐述</a:t>
            </a:r>
            <a:r>
              <a:rPr spc="-10" dirty="0">
                <a:solidFill>
                  <a:srgbClr val="7F0000"/>
                </a:solidFill>
                <a:latin typeface="Microsoft YaHei"/>
                <a:cs typeface="Microsoft YaHei"/>
              </a:rPr>
              <a:t>完整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332" y="2119376"/>
            <a:ext cx="4531360" cy="51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5" dirty="0">
                <a:solidFill>
                  <a:srgbClr val="000066"/>
                </a:solidFill>
                <a:latin typeface="Wingdings"/>
                <a:cs typeface="Wingdings"/>
              </a:rPr>
              <a:t></a:t>
            </a:r>
            <a:r>
              <a:rPr sz="3400" b="1" spc="5" dirty="0">
                <a:solidFill>
                  <a:srgbClr val="000066"/>
                </a:solidFill>
                <a:latin typeface="Microsoft YaHei"/>
                <a:cs typeface="Microsoft YaHei"/>
              </a:rPr>
              <a:t>注意事件描述完整性</a:t>
            </a:r>
            <a:r>
              <a:rPr sz="3400" b="1" spc="-135" dirty="0">
                <a:solidFill>
                  <a:srgbClr val="000066"/>
                </a:solidFill>
                <a:latin typeface="Microsoft YaHei"/>
                <a:cs typeface="Microsoft YaHei"/>
              </a:rPr>
              <a:t> </a:t>
            </a:r>
            <a:r>
              <a:rPr sz="3400" b="1" dirty="0">
                <a:solidFill>
                  <a:srgbClr val="000066"/>
                </a:solidFill>
                <a:latin typeface="Arial"/>
                <a:cs typeface="Arial"/>
              </a:rPr>
              <a:t>:</a:t>
            </a:r>
            <a:endParaRPr sz="3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53007" y="2703580"/>
          <a:ext cx="6610350" cy="265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6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6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26895">
                <a:tc>
                  <a:txBody>
                    <a:bodyPr/>
                    <a:lstStyle/>
                    <a:p>
                      <a:pPr marL="22225">
                        <a:lnSpc>
                          <a:spcPts val="4795"/>
                        </a:lnSpc>
                      </a:pPr>
                      <a:r>
                        <a:rPr sz="4300" spc="-5" dirty="0">
                          <a:latin typeface="Webdings"/>
                          <a:cs typeface="Webdings"/>
                        </a:rPr>
                        <a:t>˜</a:t>
                      </a:r>
                      <a:r>
                        <a:rPr sz="3600" b="1" i="1" spc="-5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3000" b="1" i="1" spc="-5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ituation</a:t>
                      </a:r>
                      <a:endParaRPr sz="3000">
                        <a:latin typeface="Arial"/>
                        <a:cs typeface="Arial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4300" spc="-10" dirty="0">
                          <a:latin typeface="Webdings"/>
                          <a:cs typeface="Webdings"/>
                        </a:rPr>
                        <a:t>˜</a:t>
                      </a:r>
                      <a:r>
                        <a:rPr sz="3600" b="1" i="1" spc="-10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3000" b="1" i="1" spc="-10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ask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577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3000" spc="-5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3000" spc="-85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000" dirty="0">
                          <a:solidFill>
                            <a:srgbClr val="006600"/>
                          </a:solidFill>
                          <a:latin typeface="SimSun"/>
                          <a:cs typeface="SimSun"/>
                        </a:rPr>
                        <a:t>情形</a:t>
                      </a:r>
                      <a:endParaRPr sz="3000">
                        <a:latin typeface="SimSun"/>
                        <a:cs typeface="SimSun"/>
                      </a:endParaRPr>
                    </a:p>
                    <a:p>
                      <a:pPr marL="485775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3000" spc="-5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3000" spc="-85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000" dirty="0">
                          <a:solidFill>
                            <a:srgbClr val="006600"/>
                          </a:solidFill>
                          <a:latin typeface="SimSun"/>
                          <a:cs typeface="SimSun"/>
                        </a:rPr>
                        <a:t>任务</a:t>
                      </a:r>
                      <a:endParaRPr sz="30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3000" dirty="0">
                          <a:solidFill>
                            <a:srgbClr val="006600"/>
                          </a:solidFill>
                          <a:latin typeface="SimSun"/>
                          <a:cs typeface="SimSun"/>
                        </a:rPr>
                        <a:t>环境</a:t>
                      </a:r>
                      <a:endParaRPr sz="3000">
                        <a:latin typeface="SimSun"/>
                        <a:cs typeface="SimSun"/>
                      </a:endParaRPr>
                    </a:p>
                    <a:p>
                      <a:pPr marL="189865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3000" dirty="0">
                          <a:solidFill>
                            <a:srgbClr val="006600"/>
                          </a:solidFill>
                          <a:latin typeface="SimSun"/>
                          <a:cs typeface="SimSun"/>
                        </a:rPr>
                        <a:t>目标</a:t>
                      </a:r>
                      <a:endParaRPr sz="30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3000" spc="-15" dirty="0">
                          <a:solidFill>
                            <a:srgbClr val="006600"/>
                          </a:solidFill>
                          <a:latin typeface="SimSun"/>
                          <a:cs typeface="SimSun"/>
                        </a:rPr>
                        <a:t>局面</a:t>
                      </a:r>
                      <a:endParaRPr sz="3000">
                        <a:latin typeface="SimSun"/>
                        <a:cs typeface="SimSun"/>
                      </a:endParaRPr>
                    </a:p>
                    <a:p>
                      <a:pPr marL="189865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3000" spc="-15" dirty="0">
                          <a:solidFill>
                            <a:srgbClr val="006600"/>
                          </a:solidFill>
                          <a:latin typeface="SimSun"/>
                          <a:cs typeface="SimSun"/>
                        </a:rPr>
                        <a:t>目的</a:t>
                      </a:r>
                      <a:endParaRPr sz="30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368">
                <a:tc>
                  <a:txBody>
                    <a:bodyPr/>
                    <a:lstStyle/>
                    <a:p>
                      <a:pPr marL="22225">
                        <a:lnSpc>
                          <a:spcPts val="4740"/>
                        </a:lnSpc>
                      </a:pPr>
                      <a:r>
                        <a:rPr sz="4300" spc="-5" dirty="0">
                          <a:latin typeface="Webdings"/>
                          <a:cs typeface="Webdings"/>
                        </a:rPr>
                        <a:t>˜</a:t>
                      </a:r>
                      <a:r>
                        <a:rPr sz="3600" b="1" i="1" spc="-5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3000" b="1" i="1" spc="-5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ction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000" spc="-5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3000" spc="-85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000" dirty="0">
                          <a:solidFill>
                            <a:srgbClr val="006600"/>
                          </a:solidFill>
                          <a:latin typeface="SimSun"/>
                          <a:cs typeface="SimSun"/>
                        </a:rPr>
                        <a:t>动机</a:t>
                      </a:r>
                      <a:endParaRPr sz="30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000" dirty="0">
                          <a:solidFill>
                            <a:srgbClr val="006600"/>
                          </a:solidFill>
                          <a:latin typeface="SimSun"/>
                          <a:cs typeface="SimSun"/>
                        </a:rPr>
                        <a:t>思想</a:t>
                      </a:r>
                      <a:endParaRPr sz="30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000" spc="-25" dirty="0">
                          <a:solidFill>
                            <a:srgbClr val="006600"/>
                          </a:solidFill>
                          <a:latin typeface="SimSun"/>
                          <a:cs typeface="SimSun"/>
                        </a:rPr>
                        <a:t>行</a:t>
                      </a:r>
                      <a:r>
                        <a:rPr sz="3000" dirty="0">
                          <a:solidFill>
                            <a:srgbClr val="006600"/>
                          </a:solidFill>
                          <a:latin typeface="SimSun"/>
                          <a:cs typeface="SimSun"/>
                        </a:rPr>
                        <a:t>动</a:t>
                      </a:r>
                      <a:endParaRPr sz="30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479">
                <a:tc>
                  <a:txBody>
                    <a:bodyPr/>
                    <a:lstStyle/>
                    <a:p>
                      <a:pPr marL="22225">
                        <a:lnSpc>
                          <a:spcPts val="4740"/>
                        </a:lnSpc>
                      </a:pPr>
                      <a:r>
                        <a:rPr sz="4300" dirty="0">
                          <a:latin typeface="Webdings"/>
                          <a:cs typeface="Webdings"/>
                        </a:rPr>
                        <a:t>˜</a:t>
                      </a:r>
                      <a:r>
                        <a:rPr sz="3600" b="1" i="1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3000" b="1" i="1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esult</a:t>
                      </a:r>
                      <a:endParaRPr sz="3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3515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000" spc="-5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3000" spc="-85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3000" dirty="0">
                          <a:solidFill>
                            <a:srgbClr val="006600"/>
                          </a:solidFill>
                          <a:latin typeface="SimSun"/>
                          <a:cs typeface="SimSun"/>
                        </a:rPr>
                        <a:t>结果</a:t>
                      </a:r>
                      <a:endParaRPr sz="30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000" dirty="0">
                          <a:solidFill>
                            <a:srgbClr val="006600"/>
                          </a:solidFill>
                          <a:latin typeface="SimSun"/>
                          <a:cs typeface="SimSun"/>
                        </a:rPr>
                        <a:t>成就</a:t>
                      </a:r>
                      <a:endParaRPr sz="30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3000" spc="-25" dirty="0">
                          <a:solidFill>
                            <a:srgbClr val="006600"/>
                          </a:solidFill>
                          <a:latin typeface="SimSun"/>
                          <a:cs typeface="SimSun"/>
                        </a:rPr>
                        <a:t>证</a:t>
                      </a:r>
                      <a:r>
                        <a:rPr sz="3000" dirty="0">
                          <a:solidFill>
                            <a:srgbClr val="006600"/>
                          </a:solidFill>
                          <a:latin typeface="SimSun"/>
                          <a:cs typeface="SimSun"/>
                        </a:rPr>
                        <a:t>明</a:t>
                      </a:r>
                      <a:endParaRPr sz="3000">
                        <a:latin typeface="SimSun"/>
                        <a:cs typeface="SimSu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066800" y="1725167"/>
            <a:ext cx="7922259" cy="0"/>
          </a:xfrm>
          <a:custGeom>
            <a:avLst/>
            <a:gdLst/>
            <a:ahLst/>
            <a:cxnLst/>
            <a:rect l="l" t="t" r="r" b="b"/>
            <a:pathLst>
              <a:path w="7922259">
                <a:moveTo>
                  <a:pt x="0" y="0"/>
                </a:moveTo>
                <a:lnTo>
                  <a:pt x="7921752" y="0"/>
                </a:lnTo>
              </a:path>
            </a:pathLst>
          </a:custGeom>
          <a:ln w="36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100" y="791464"/>
            <a:ext cx="7947659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59790" algn="l"/>
                <a:tab pos="7934325" algn="l"/>
              </a:tabLst>
            </a:pPr>
            <a:r>
              <a:rPr u="heavy" spc="-5" dirty="0">
                <a:solidFill>
                  <a:srgbClr val="7F0000"/>
                </a:solidFill>
                <a:latin typeface="Times New Roman"/>
                <a:cs typeface="Times New Roman"/>
              </a:rPr>
              <a:t> 	</a:t>
            </a:r>
            <a:r>
              <a:rPr u="heavy" spc="-5" dirty="0">
                <a:solidFill>
                  <a:srgbClr val="7F0000"/>
                </a:solidFill>
                <a:latin typeface="Microsoft YaHei"/>
                <a:cs typeface="Microsoft YaHei"/>
              </a:rPr>
              <a:t>案例分析 </a:t>
            </a:r>
            <a:r>
              <a:rPr u="heavy" spc="-250" dirty="0">
                <a:solidFill>
                  <a:srgbClr val="7F0000"/>
                </a:solidFill>
              </a:rPr>
              <a:t>–  </a:t>
            </a:r>
            <a:r>
              <a:rPr u="heavy" spc="-10" dirty="0">
                <a:solidFill>
                  <a:srgbClr val="7F0000"/>
                </a:solidFill>
              </a:rPr>
              <a:t>STAR</a:t>
            </a:r>
            <a:r>
              <a:rPr u="heavy" spc="-565" dirty="0">
                <a:solidFill>
                  <a:srgbClr val="7F0000"/>
                </a:solidFill>
              </a:rPr>
              <a:t> </a:t>
            </a:r>
            <a:r>
              <a:rPr u="heavy" spc="5" dirty="0">
                <a:solidFill>
                  <a:srgbClr val="7F0000"/>
                </a:solidFill>
                <a:latin typeface="Microsoft YaHei"/>
                <a:cs typeface="Microsoft YaHei"/>
              </a:rPr>
              <a:t>完整性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05332" y="1681632"/>
            <a:ext cx="3972560" cy="1068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805">
              <a:lnSpc>
                <a:spcPct val="100499"/>
              </a:lnSpc>
            </a:pPr>
            <a:r>
              <a:rPr sz="3800" spc="-10" dirty="0">
                <a:solidFill>
                  <a:srgbClr val="990033"/>
                </a:solidFill>
                <a:latin typeface="Webdings"/>
                <a:cs typeface="Webdings"/>
              </a:rPr>
              <a:t>‰</a:t>
            </a:r>
            <a:r>
              <a:rPr sz="3200" b="1" i="1" spc="0" dirty="0">
                <a:solidFill>
                  <a:srgbClr val="990033"/>
                </a:solidFill>
                <a:latin typeface="Arial"/>
                <a:cs typeface="Arial"/>
              </a:rPr>
              <a:t>“</a:t>
            </a:r>
            <a:r>
              <a:rPr sz="3250" b="1" spc="-15" dirty="0">
                <a:solidFill>
                  <a:srgbClr val="990033"/>
                </a:solidFill>
                <a:latin typeface="Microsoft YaHei"/>
                <a:cs typeface="Microsoft YaHei"/>
              </a:rPr>
              <a:t>上</a:t>
            </a:r>
            <a:r>
              <a:rPr sz="3250" b="1" spc="-60" dirty="0">
                <a:solidFill>
                  <a:srgbClr val="990033"/>
                </a:solidFill>
                <a:latin typeface="Microsoft YaHei"/>
                <a:cs typeface="Microsoft YaHei"/>
              </a:rPr>
              <a:t>次与</a:t>
            </a:r>
            <a:r>
              <a:rPr sz="3250" b="1" spc="-40" dirty="0">
                <a:solidFill>
                  <a:srgbClr val="990033"/>
                </a:solidFill>
                <a:latin typeface="Microsoft YaHei"/>
                <a:cs typeface="Microsoft YaHei"/>
              </a:rPr>
              <a:t>客户签约</a:t>
            </a:r>
            <a:r>
              <a:rPr sz="3250" b="1" spc="-35" dirty="0">
                <a:solidFill>
                  <a:srgbClr val="990033"/>
                </a:solidFill>
                <a:latin typeface="Microsoft YaHei"/>
                <a:cs typeface="Microsoft YaHei"/>
              </a:rPr>
              <a:t>时  </a:t>
            </a:r>
            <a:r>
              <a:rPr sz="3250" b="1" spc="-45" dirty="0">
                <a:solidFill>
                  <a:srgbClr val="990033"/>
                </a:solidFill>
                <a:latin typeface="Microsoft YaHei"/>
                <a:cs typeface="Microsoft YaHei"/>
              </a:rPr>
              <a:t>刚开始气氛很紧张</a:t>
            </a:r>
            <a:endParaRPr sz="325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2596" y="1737537"/>
            <a:ext cx="3628390" cy="1012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37820">
              <a:lnSpc>
                <a:spcPct val="103400"/>
              </a:lnSpc>
            </a:pPr>
            <a:r>
              <a:rPr sz="3250" b="1" spc="-15" dirty="0">
                <a:solidFill>
                  <a:srgbClr val="990033"/>
                </a:solidFill>
                <a:latin typeface="Microsoft YaHei"/>
                <a:cs typeface="Microsoft YaHei"/>
              </a:rPr>
              <a:t>我</a:t>
            </a:r>
            <a:r>
              <a:rPr sz="3250" b="1" spc="-60" dirty="0">
                <a:solidFill>
                  <a:srgbClr val="990033"/>
                </a:solidFill>
                <a:latin typeface="Microsoft YaHei"/>
                <a:cs typeface="Microsoft YaHei"/>
              </a:rPr>
              <a:t>是</a:t>
            </a:r>
            <a:r>
              <a:rPr sz="3250" b="1" spc="-40" dirty="0">
                <a:solidFill>
                  <a:srgbClr val="990033"/>
                </a:solidFill>
                <a:latin typeface="Microsoft YaHei"/>
                <a:cs typeface="Microsoft YaHei"/>
              </a:rPr>
              <a:t>谈判代表之</a:t>
            </a:r>
            <a:r>
              <a:rPr sz="3250" b="1" spc="-35" dirty="0">
                <a:solidFill>
                  <a:srgbClr val="990033"/>
                </a:solidFill>
                <a:latin typeface="Microsoft YaHei"/>
                <a:cs typeface="Microsoft YaHei"/>
              </a:rPr>
              <a:t>一  </a:t>
            </a:r>
            <a:r>
              <a:rPr sz="3250" b="1" spc="-45" dirty="0">
                <a:solidFill>
                  <a:srgbClr val="990033"/>
                </a:solidFill>
                <a:latin typeface="Microsoft YaHei"/>
                <a:cs typeface="Microsoft YaHei"/>
              </a:rPr>
              <a:t>双方都不愿意让步</a:t>
            </a:r>
            <a:endParaRPr sz="325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9755" y="2754121"/>
            <a:ext cx="7365365" cy="96583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3650"/>
              </a:lnSpc>
              <a:spcBef>
                <a:spcPts val="330"/>
              </a:spcBef>
              <a:tabLst>
                <a:tab pos="4495800" algn="l"/>
                <a:tab pos="6132830" algn="l"/>
              </a:tabLst>
            </a:pPr>
            <a:r>
              <a:rPr sz="3250" b="1" spc="-40" dirty="0">
                <a:solidFill>
                  <a:srgbClr val="990033"/>
                </a:solidFill>
                <a:latin typeface="Microsoft YaHei"/>
                <a:cs typeface="Microsoft YaHei"/>
              </a:rPr>
              <a:t>但最</a:t>
            </a:r>
            <a:r>
              <a:rPr sz="3250" b="1" spc="-60" dirty="0">
                <a:solidFill>
                  <a:srgbClr val="990033"/>
                </a:solidFill>
                <a:latin typeface="Microsoft YaHei"/>
                <a:cs typeface="Microsoft YaHei"/>
              </a:rPr>
              <a:t>后</a:t>
            </a:r>
            <a:r>
              <a:rPr sz="3250" b="1" spc="-15" dirty="0">
                <a:solidFill>
                  <a:srgbClr val="990033"/>
                </a:solidFill>
                <a:latin typeface="Microsoft YaHei"/>
                <a:cs typeface="Microsoft YaHei"/>
              </a:rPr>
              <a:t>我</a:t>
            </a:r>
            <a:r>
              <a:rPr sz="3250" b="1" spc="-60" dirty="0">
                <a:solidFill>
                  <a:srgbClr val="990033"/>
                </a:solidFill>
                <a:latin typeface="Microsoft YaHei"/>
                <a:cs typeface="Microsoft YaHei"/>
              </a:rPr>
              <a:t>们</a:t>
            </a:r>
            <a:r>
              <a:rPr sz="3250" b="1" spc="-40" dirty="0">
                <a:solidFill>
                  <a:srgbClr val="990033"/>
                </a:solidFill>
                <a:latin typeface="Microsoft YaHei"/>
                <a:cs typeface="Microsoft YaHei"/>
              </a:rPr>
              <a:t>还是成功</a:t>
            </a:r>
            <a:r>
              <a:rPr sz="3250" b="1" spc="-60" dirty="0">
                <a:solidFill>
                  <a:srgbClr val="990033"/>
                </a:solidFill>
                <a:latin typeface="Microsoft YaHei"/>
                <a:cs typeface="Microsoft YaHei"/>
              </a:rPr>
              <a:t>地</a:t>
            </a:r>
            <a:r>
              <a:rPr sz="3250" b="1" spc="-40" dirty="0">
                <a:solidFill>
                  <a:srgbClr val="990033"/>
                </a:solidFill>
                <a:latin typeface="Microsoft YaHei"/>
                <a:cs typeface="Microsoft YaHei"/>
              </a:rPr>
              <a:t>谈了下</a:t>
            </a:r>
            <a:r>
              <a:rPr sz="3250" b="1" spc="-60" dirty="0">
                <a:solidFill>
                  <a:srgbClr val="990033"/>
                </a:solidFill>
                <a:latin typeface="Microsoft YaHei"/>
                <a:cs typeface="Microsoft YaHei"/>
              </a:rPr>
              <a:t>来</a:t>
            </a:r>
            <a:r>
              <a:rPr sz="3250" b="1" dirty="0">
                <a:solidFill>
                  <a:srgbClr val="990033"/>
                </a:solidFill>
                <a:latin typeface="Microsoft YaHei"/>
                <a:cs typeface="Microsoft YaHei"/>
              </a:rPr>
              <a:t>	</a:t>
            </a:r>
            <a:r>
              <a:rPr sz="3250" b="1" spc="-40" dirty="0">
                <a:solidFill>
                  <a:srgbClr val="990033"/>
                </a:solidFill>
                <a:latin typeface="Microsoft YaHei"/>
                <a:cs typeface="Microsoft YaHei"/>
              </a:rPr>
              <a:t>对方答  </a:t>
            </a:r>
            <a:r>
              <a:rPr sz="3250" b="1" spc="-45" dirty="0">
                <a:solidFill>
                  <a:srgbClr val="990033"/>
                </a:solidFill>
                <a:latin typeface="Microsoft YaHei"/>
                <a:cs typeface="Microsoft YaHei"/>
              </a:rPr>
              <a:t>应了我们的大部分条件	</a:t>
            </a:r>
            <a:r>
              <a:rPr sz="3200" b="1" i="1" spc="-5" dirty="0">
                <a:solidFill>
                  <a:srgbClr val="990033"/>
                </a:solidFill>
                <a:latin typeface="Arial"/>
                <a:cs typeface="Arial"/>
              </a:rPr>
              <a:t>”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5804" y="824991"/>
            <a:ext cx="5064125" cy="65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120"/>
              </a:lnSpc>
              <a:tabLst>
                <a:tab pos="2813685" algn="l"/>
              </a:tabLst>
            </a:pPr>
            <a:r>
              <a:rPr spc="30" dirty="0">
                <a:solidFill>
                  <a:srgbClr val="7F0000"/>
                </a:solidFill>
                <a:latin typeface="Microsoft YaHei"/>
                <a:cs typeface="Microsoft YaHei"/>
              </a:rPr>
              <a:t>关</a:t>
            </a:r>
            <a:r>
              <a:rPr spc="-10" dirty="0">
                <a:solidFill>
                  <a:srgbClr val="7F0000"/>
                </a:solidFill>
                <a:latin typeface="Microsoft YaHei"/>
                <a:cs typeface="Microsoft YaHei"/>
              </a:rPr>
              <a:t>键</a:t>
            </a:r>
            <a:r>
              <a:rPr spc="-35" dirty="0">
                <a:solidFill>
                  <a:srgbClr val="7F0000"/>
                </a:solidFill>
                <a:latin typeface="Microsoft YaHei"/>
                <a:cs typeface="Microsoft YaHei"/>
              </a:rPr>
              <a:t>之</a:t>
            </a:r>
            <a:r>
              <a:rPr spc="-10" dirty="0">
                <a:solidFill>
                  <a:srgbClr val="7F0000"/>
                </a:solidFill>
                <a:latin typeface="Microsoft YaHei"/>
                <a:cs typeface="Microsoft YaHei"/>
              </a:rPr>
              <a:t>三</a:t>
            </a:r>
            <a:r>
              <a:rPr dirty="0">
                <a:solidFill>
                  <a:srgbClr val="7F0000"/>
                </a:solidFill>
                <a:latin typeface="Microsoft YaHei"/>
                <a:cs typeface="Microsoft YaHei"/>
              </a:rPr>
              <a:t>	</a:t>
            </a:r>
            <a:r>
              <a:rPr spc="5" dirty="0">
                <a:solidFill>
                  <a:srgbClr val="7F0000"/>
                </a:solidFill>
                <a:latin typeface="Microsoft YaHei"/>
                <a:cs typeface="Microsoft YaHei"/>
              </a:rPr>
              <a:t>证据</a:t>
            </a:r>
            <a:r>
              <a:rPr spc="-10" dirty="0">
                <a:solidFill>
                  <a:srgbClr val="7F0000"/>
                </a:solidFill>
                <a:latin typeface="Microsoft YaHei"/>
                <a:cs typeface="Microsoft YaHei"/>
              </a:rPr>
              <a:t>确凿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13779" y="1927352"/>
            <a:ext cx="2625725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979"/>
              </a:lnSpc>
            </a:pPr>
            <a:r>
              <a:rPr sz="3400" b="1" spc="5" dirty="0">
                <a:solidFill>
                  <a:srgbClr val="000066"/>
                </a:solidFill>
                <a:latin typeface="Microsoft YaHei"/>
                <a:cs typeface="Microsoft YaHei"/>
              </a:rPr>
              <a:t>以判</a:t>
            </a:r>
            <a:r>
              <a:rPr sz="3400" b="1" spc="25" dirty="0">
                <a:solidFill>
                  <a:srgbClr val="000066"/>
                </a:solidFill>
                <a:latin typeface="Microsoft YaHei"/>
                <a:cs typeface="Microsoft YaHei"/>
              </a:rPr>
              <a:t>断</a:t>
            </a:r>
            <a:r>
              <a:rPr sz="3400" b="1" spc="5" dirty="0">
                <a:solidFill>
                  <a:srgbClr val="000066"/>
                </a:solidFill>
                <a:latin typeface="Microsoft YaHei"/>
                <a:cs typeface="Microsoft YaHei"/>
              </a:rPr>
              <a:t>其等级</a:t>
            </a:r>
            <a:endParaRPr sz="340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5332" y="1927352"/>
            <a:ext cx="4701540" cy="1148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5" dirty="0">
                <a:solidFill>
                  <a:srgbClr val="000066"/>
                </a:solidFill>
                <a:latin typeface="Wingdings"/>
                <a:cs typeface="Wingdings"/>
              </a:rPr>
              <a:t></a:t>
            </a:r>
            <a:r>
              <a:rPr sz="3400" b="1" spc="5" dirty="0">
                <a:solidFill>
                  <a:srgbClr val="000066"/>
                </a:solidFill>
                <a:latin typeface="Microsoft YaHei"/>
                <a:cs typeface="Microsoft YaHei"/>
              </a:rPr>
              <a:t>注意是否拿到足够证据</a:t>
            </a:r>
            <a:endParaRPr sz="340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3400" spc="5" dirty="0">
                <a:solidFill>
                  <a:srgbClr val="000066"/>
                </a:solidFill>
                <a:latin typeface="Wingdings"/>
                <a:cs typeface="Wingdings"/>
              </a:rPr>
              <a:t></a:t>
            </a:r>
            <a:r>
              <a:rPr sz="3400" b="1" spc="5" dirty="0">
                <a:solidFill>
                  <a:srgbClr val="000066"/>
                </a:solidFill>
                <a:latin typeface="Microsoft YaHei"/>
                <a:cs typeface="Microsoft YaHei"/>
              </a:rPr>
              <a:t>如</a:t>
            </a:r>
            <a:endParaRPr sz="340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6800" y="1581911"/>
            <a:ext cx="7922259" cy="0"/>
          </a:xfrm>
          <a:custGeom>
            <a:avLst/>
            <a:gdLst/>
            <a:ahLst/>
            <a:cxnLst/>
            <a:rect l="l" t="t" r="r" b="b"/>
            <a:pathLst>
              <a:path w="7922259">
                <a:moveTo>
                  <a:pt x="0" y="0"/>
                </a:moveTo>
                <a:lnTo>
                  <a:pt x="7921752" y="0"/>
                </a:lnTo>
              </a:path>
            </a:pathLst>
          </a:custGeom>
          <a:ln w="36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28800" y="3133344"/>
          <a:ext cx="7012305" cy="3874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1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1792">
                <a:tc>
                  <a:txBody>
                    <a:bodyPr/>
                    <a:lstStyle/>
                    <a:p>
                      <a:pPr marL="40195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600" b="1" spc="10" dirty="0">
                          <a:latin typeface="Microsoft YaHei"/>
                          <a:cs typeface="Microsoft YaHei"/>
                        </a:rPr>
                        <a:t>胜任力</a:t>
                      </a:r>
                      <a:endParaRPr sz="2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2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573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600" b="1" spc="5" dirty="0">
                          <a:latin typeface="Microsoft YaHei"/>
                          <a:cs typeface="Microsoft YaHei"/>
                        </a:rPr>
                        <a:t>行为描述、等级</a:t>
                      </a:r>
                      <a:endParaRPr sz="2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27432">
                      <a:solidFill>
                        <a:srgbClr val="000000"/>
                      </a:solidFill>
                      <a:prstDash val="solid"/>
                    </a:lnT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981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dirty="0">
                          <a:latin typeface="SimSun"/>
                          <a:cs typeface="SimSun"/>
                        </a:rPr>
                        <a:t>团队合作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2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1.</a:t>
                      </a:r>
                      <a:r>
                        <a:rPr sz="19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SimSun"/>
                          <a:cs typeface="SimSun"/>
                        </a:rPr>
                        <a:t>被动配合</a:t>
                      </a:r>
                      <a:endParaRPr sz="19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27432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978">
                <a:tc>
                  <a:txBody>
                    <a:bodyPr/>
                    <a:lstStyle/>
                    <a:p>
                      <a:endParaRPr sz="19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2.</a:t>
                      </a:r>
                      <a:r>
                        <a:rPr sz="19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SimSun"/>
                          <a:cs typeface="SimSun"/>
                        </a:rPr>
                        <a:t>主动合作</a:t>
                      </a:r>
                      <a:endParaRPr sz="19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715">
                <a:tc>
                  <a:txBody>
                    <a:bodyPr/>
                    <a:lstStyle/>
                    <a:p>
                      <a:endParaRPr sz="19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3.</a:t>
                      </a:r>
                      <a:r>
                        <a:rPr sz="19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SimSun"/>
                          <a:cs typeface="SimSun"/>
                        </a:rPr>
                        <a:t>鼓励团队成员</a:t>
                      </a:r>
                      <a:endParaRPr sz="19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715">
                <a:tc>
                  <a:txBody>
                    <a:bodyPr/>
                    <a:lstStyle/>
                    <a:p>
                      <a:endParaRPr sz="19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4.</a:t>
                      </a:r>
                      <a:r>
                        <a:rPr sz="19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SimSun"/>
                          <a:cs typeface="SimSun"/>
                        </a:rPr>
                        <a:t>激励、培养团队整体协作与承诺</a:t>
                      </a:r>
                      <a:endParaRPr sz="19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623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spc="105" dirty="0">
                          <a:latin typeface="SimSun"/>
                          <a:cs typeface="SimSun"/>
                        </a:rPr>
                        <a:t>客户服务</a:t>
                      </a:r>
                      <a:r>
                        <a:rPr sz="2400" spc="10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400" spc="105" dirty="0">
                          <a:latin typeface="SimSun"/>
                          <a:cs typeface="SimSun"/>
                        </a:rPr>
                        <a:t>客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1.</a:t>
                      </a:r>
                      <a:r>
                        <a:rPr sz="19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SimSun"/>
                          <a:cs typeface="SimSun"/>
                        </a:rPr>
                        <a:t>在客户问题出现后做出反应</a:t>
                      </a:r>
                      <a:endParaRPr sz="19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598">
                <a:tc>
                  <a:txBody>
                    <a:bodyPr/>
                    <a:lstStyle/>
                    <a:p>
                      <a:pPr marL="54610">
                        <a:lnSpc>
                          <a:spcPts val="2845"/>
                        </a:lnSpc>
                      </a:pPr>
                      <a:r>
                        <a:rPr sz="2400" dirty="0">
                          <a:latin typeface="SimSun"/>
                          <a:cs typeface="SimSun"/>
                        </a:rPr>
                        <a:t>户导向</a:t>
                      </a:r>
                      <a:endParaRPr sz="24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2.</a:t>
                      </a:r>
                      <a:r>
                        <a:rPr sz="19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SimSun"/>
                          <a:cs typeface="SimSun"/>
                        </a:rPr>
                        <a:t>主动寻求理解客户问题并满足客户需要</a:t>
                      </a:r>
                      <a:endParaRPr sz="19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978">
                <a:tc>
                  <a:txBody>
                    <a:bodyPr/>
                    <a:lstStyle/>
                    <a:p>
                      <a:endParaRPr sz="19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3.</a:t>
                      </a:r>
                      <a:r>
                        <a:rPr sz="19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dirty="0">
                          <a:latin typeface="SimSun"/>
                          <a:cs typeface="SimSun"/>
                        </a:rPr>
                        <a:t>超越客户问题添加服务价值并超出客户期望</a:t>
                      </a:r>
                      <a:endParaRPr sz="19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191">
                <a:tc>
                  <a:txBody>
                    <a:bodyPr/>
                    <a:lstStyle/>
                    <a:p>
                      <a:endParaRPr sz="19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27432">
                      <a:solidFill>
                        <a:srgbClr val="000000"/>
                      </a:solidFill>
                      <a:prstDash val="solid"/>
                    </a:lnR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4.</a:t>
                      </a:r>
                      <a:r>
                        <a:rPr sz="19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900" spc="-5" dirty="0">
                          <a:latin typeface="SimSun"/>
                          <a:cs typeface="SimSun"/>
                        </a:rPr>
                        <a:t>为客户与组织的长期互惠牺牲短期利益。</a:t>
                      </a:r>
                      <a:endParaRPr sz="19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2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100" y="791464"/>
            <a:ext cx="7947659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32560" algn="l"/>
                <a:tab pos="7934325" algn="l"/>
              </a:tabLst>
            </a:pPr>
            <a:r>
              <a:rPr u="heavy" spc="-5" dirty="0">
                <a:solidFill>
                  <a:srgbClr val="7F0000"/>
                </a:solidFill>
                <a:latin typeface="Times New Roman"/>
                <a:cs typeface="Times New Roman"/>
              </a:rPr>
              <a:t> 	</a:t>
            </a:r>
            <a:r>
              <a:rPr u="heavy" spc="-5" dirty="0">
                <a:solidFill>
                  <a:srgbClr val="7F0000"/>
                </a:solidFill>
                <a:latin typeface="Microsoft YaHei"/>
                <a:cs typeface="Microsoft YaHei"/>
              </a:rPr>
              <a:t>案例分析 </a:t>
            </a:r>
            <a:r>
              <a:rPr u="heavy" spc="-250" dirty="0">
                <a:solidFill>
                  <a:srgbClr val="7F0000"/>
                </a:solidFill>
              </a:rPr>
              <a:t>–</a:t>
            </a:r>
            <a:r>
              <a:rPr u="heavy" spc="125" dirty="0">
                <a:solidFill>
                  <a:srgbClr val="7F0000"/>
                </a:solidFill>
              </a:rPr>
              <a:t> </a:t>
            </a:r>
            <a:r>
              <a:rPr u="heavy" spc="-30" dirty="0">
                <a:solidFill>
                  <a:srgbClr val="7F0000"/>
                </a:solidFill>
                <a:latin typeface="Microsoft YaHei"/>
                <a:cs typeface="Microsoft YaHei"/>
              </a:rPr>
              <a:t>行为追踪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994652" y="1754378"/>
            <a:ext cx="2061845" cy="483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10"/>
              </a:lnSpc>
            </a:pPr>
            <a:r>
              <a:rPr sz="3250" b="1" spc="-40" dirty="0">
                <a:solidFill>
                  <a:srgbClr val="990033"/>
                </a:solidFill>
                <a:latin typeface="Microsoft YaHei"/>
                <a:cs typeface="Microsoft YaHei"/>
              </a:rPr>
              <a:t>而且客</a:t>
            </a:r>
            <a:r>
              <a:rPr sz="3250" b="1" spc="-60" dirty="0">
                <a:solidFill>
                  <a:srgbClr val="990033"/>
                </a:solidFill>
                <a:latin typeface="Microsoft YaHei"/>
                <a:cs typeface="Microsoft YaHei"/>
              </a:rPr>
              <a:t>户也</a:t>
            </a:r>
            <a:endParaRPr sz="325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5332" y="1776984"/>
            <a:ext cx="5606415" cy="967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805">
              <a:lnSpc>
                <a:spcPts val="3840"/>
              </a:lnSpc>
            </a:pPr>
            <a:r>
              <a:rPr sz="3800" spc="-40" dirty="0">
                <a:solidFill>
                  <a:srgbClr val="990033"/>
                </a:solidFill>
                <a:latin typeface="Webdings"/>
                <a:cs typeface="Webdings"/>
              </a:rPr>
              <a:t>‰</a:t>
            </a:r>
            <a:r>
              <a:rPr sz="3200" b="1" i="1" spc="-40" dirty="0">
                <a:solidFill>
                  <a:srgbClr val="990033"/>
                </a:solidFill>
                <a:latin typeface="Arial"/>
                <a:cs typeface="Arial"/>
              </a:rPr>
              <a:t>“</a:t>
            </a:r>
            <a:r>
              <a:rPr sz="3250" b="1" spc="-40" dirty="0">
                <a:solidFill>
                  <a:srgbClr val="990033"/>
                </a:solidFill>
                <a:latin typeface="Microsoft YaHei"/>
                <a:cs typeface="Microsoft YaHei"/>
              </a:rPr>
              <a:t>我时常花时间了解客户需求  </a:t>
            </a:r>
            <a:r>
              <a:rPr sz="3250" b="1" spc="-35" dirty="0">
                <a:solidFill>
                  <a:srgbClr val="990033"/>
                </a:solidFill>
                <a:latin typeface="Microsoft YaHei"/>
                <a:cs typeface="Microsoft YaHei"/>
              </a:rPr>
              <a:t>很满意</a:t>
            </a:r>
            <a:r>
              <a:rPr sz="3200" b="1" i="1" spc="-35" dirty="0">
                <a:solidFill>
                  <a:srgbClr val="990033"/>
                </a:solidFill>
                <a:latin typeface="Arial"/>
                <a:cs typeface="Arial"/>
              </a:rPr>
              <a:t>”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2860">
              <a:lnSpc>
                <a:spcPts val="5120"/>
              </a:lnSpc>
            </a:pPr>
            <a:r>
              <a:rPr spc="-85" dirty="0">
                <a:solidFill>
                  <a:srgbClr val="7F0000"/>
                </a:solidFill>
                <a:latin typeface="Microsoft YaHei"/>
                <a:cs typeface="Microsoft YaHei"/>
              </a:rPr>
              <a:t>行</a:t>
            </a:r>
            <a:r>
              <a:rPr spc="-60" dirty="0">
                <a:solidFill>
                  <a:srgbClr val="7F0000"/>
                </a:solidFill>
                <a:latin typeface="Microsoft YaHei"/>
                <a:cs typeface="Microsoft YaHei"/>
              </a:rPr>
              <a:t>为</a:t>
            </a:r>
            <a:r>
              <a:rPr spc="-85" dirty="0">
                <a:solidFill>
                  <a:srgbClr val="7F0000"/>
                </a:solidFill>
                <a:latin typeface="Microsoft YaHei"/>
                <a:cs typeface="Microsoft YaHei"/>
              </a:rPr>
              <a:t>面</a:t>
            </a:r>
            <a:r>
              <a:rPr spc="-60" dirty="0">
                <a:solidFill>
                  <a:srgbClr val="7F0000"/>
                </a:solidFill>
                <a:latin typeface="Microsoft YaHei"/>
                <a:cs typeface="Microsoft YaHei"/>
              </a:rPr>
              <a:t>试</a:t>
            </a:r>
            <a:r>
              <a:rPr spc="-10" dirty="0">
                <a:solidFill>
                  <a:srgbClr val="7F0000"/>
                </a:solidFill>
                <a:latin typeface="Microsoft YaHei"/>
                <a:cs typeface="Microsoft YaHei"/>
              </a:rPr>
              <a:t>问</a:t>
            </a:r>
            <a:r>
              <a:rPr spc="30" dirty="0">
                <a:solidFill>
                  <a:srgbClr val="7F0000"/>
                </a:solidFill>
                <a:latin typeface="Microsoft YaHei"/>
                <a:cs typeface="Microsoft YaHei"/>
              </a:rPr>
              <a:t>题</a:t>
            </a:r>
            <a:r>
              <a:rPr spc="-10" dirty="0">
                <a:solidFill>
                  <a:srgbClr val="7F0000"/>
                </a:solidFill>
                <a:latin typeface="Microsoft YaHei"/>
                <a:cs typeface="Microsoft YaHei"/>
              </a:rPr>
              <a:t>之两</a:t>
            </a:r>
            <a:r>
              <a:rPr spc="5" dirty="0">
                <a:solidFill>
                  <a:srgbClr val="7F0000"/>
                </a:solidFill>
                <a:latin typeface="Microsoft YaHei"/>
                <a:cs typeface="Microsoft YaHei"/>
              </a:rPr>
              <a:t>大忌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6476" y="2210561"/>
            <a:ext cx="3225800" cy="4260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54"/>
              </a:lnSpc>
            </a:pPr>
            <a:r>
              <a:rPr sz="2850" b="1" spc="-55" dirty="0">
                <a:solidFill>
                  <a:srgbClr val="990033"/>
                </a:solidFill>
                <a:latin typeface="Microsoft YaHei"/>
                <a:cs typeface="Microsoft YaHei"/>
              </a:rPr>
              <a:t>应该如何帮助下属尽</a:t>
            </a:r>
            <a:endParaRPr sz="2850">
              <a:latin typeface="Microsoft YaHei"/>
              <a:cs typeface="Microsoft Ya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5332" y="1568703"/>
            <a:ext cx="4246880" cy="1511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530"/>
              </a:lnSpc>
            </a:pPr>
            <a:r>
              <a:rPr sz="3800" spc="40" dirty="0">
                <a:latin typeface="Wingdings"/>
                <a:cs typeface="Wingdings"/>
              </a:rPr>
              <a:t></a:t>
            </a:r>
            <a:r>
              <a:rPr sz="3200" spc="40" dirty="0">
                <a:latin typeface="SimSun"/>
                <a:cs typeface="SimSun"/>
              </a:rPr>
              <a:t>理论</a:t>
            </a:r>
            <a:r>
              <a:rPr sz="3200" spc="40" dirty="0">
                <a:latin typeface="Arial"/>
                <a:cs typeface="Arial"/>
              </a:rPr>
              <a:t>/</a:t>
            </a:r>
            <a:r>
              <a:rPr sz="3200" spc="40" dirty="0">
                <a:latin typeface="SimSun"/>
                <a:cs typeface="SimSun"/>
              </a:rPr>
              <a:t>假设问题</a:t>
            </a:r>
            <a:endParaRPr sz="3200">
              <a:latin typeface="SimSun"/>
              <a:cs typeface="SimSun"/>
            </a:endParaRPr>
          </a:p>
          <a:p>
            <a:pPr marL="756285" marR="5080" indent="-287020">
              <a:lnSpc>
                <a:spcPts val="3360"/>
              </a:lnSpc>
              <a:spcBef>
                <a:spcPts val="685"/>
              </a:spcBef>
              <a:tabLst>
                <a:tab pos="3246120" algn="l"/>
              </a:tabLst>
            </a:pPr>
            <a:r>
              <a:rPr sz="3400" spc="10" dirty="0">
                <a:solidFill>
                  <a:srgbClr val="990033"/>
                </a:solidFill>
                <a:latin typeface="Wingdings"/>
                <a:cs typeface="Wingdings"/>
              </a:rPr>
              <a:t></a:t>
            </a:r>
            <a:r>
              <a:rPr sz="2800" b="1" i="1" spc="-15" dirty="0">
                <a:solidFill>
                  <a:srgbClr val="990033"/>
                </a:solidFill>
                <a:latin typeface="Arial"/>
                <a:cs typeface="Arial"/>
              </a:rPr>
              <a:t>“</a:t>
            </a:r>
            <a:r>
              <a:rPr sz="2850" b="1" spc="-25" dirty="0">
                <a:solidFill>
                  <a:srgbClr val="990033"/>
                </a:solidFill>
                <a:latin typeface="Microsoft YaHei"/>
                <a:cs typeface="Microsoft YaHei"/>
              </a:rPr>
              <a:t>你</a:t>
            </a:r>
            <a:r>
              <a:rPr sz="2850" b="1" spc="-70" dirty="0">
                <a:solidFill>
                  <a:srgbClr val="990033"/>
                </a:solidFill>
                <a:latin typeface="Microsoft YaHei"/>
                <a:cs typeface="Microsoft YaHei"/>
              </a:rPr>
              <a:t>认</a:t>
            </a:r>
            <a:r>
              <a:rPr sz="2850" b="1" spc="-45" dirty="0">
                <a:solidFill>
                  <a:srgbClr val="990033"/>
                </a:solidFill>
                <a:latin typeface="Microsoft YaHei"/>
                <a:cs typeface="Microsoft YaHei"/>
              </a:rPr>
              <a:t>为作</a:t>
            </a:r>
            <a:r>
              <a:rPr sz="2850" b="1" spc="-70" dirty="0">
                <a:solidFill>
                  <a:srgbClr val="990033"/>
                </a:solidFill>
                <a:latin typeface="Microsoft YaHei"/>
                <a:cs typeface="Microsoft YaHei"/>
              </a:rPr>
              <a:t>为</a:t>
            </a:r>
            <a:r>
              <a:rPr sz="2850" b="1" spc="-45" dirty="0">
                <a:solidFill>
                  <a:srgbClr val="990033"/>
                </a:solidFill>
                <a:latin typeface="Microsoft YaHei"/>
                <a:cs typeface="Microsoft YaHei"/>
              </a:rPr>
              <a:t>一个</a:t>
            </a:r>
            <a:r>
              <a:rPr sz="2850" b="1" spc="-55" dirty="0">
                <a:solidFill>
                  <a:srgbClr val="990033"/>
                </a:solidFill>
                <a:latin typeface="Microsoft YaHei"/>
                <a:cs typeface="Microsoft YaHei"/>
              </a:rPr>
              <a:t>领导  </a:t>
            </a:r>
            <a:r>
              <a:rPr sz="2850" b="1" spc="-50" dirty="0">
                <a:solidFill>
                  <a:srgbClr val="990033"/>
                </a:solidFill>
                <a:latin typeface="Microsoft YaHei"/>
                <a:cs typeface="Microsoft YaHei"/>
              </a:rPr>
              <a:t>快地成长起来	</a:t>
            </a:r>
            <a:r>
              <a:rPr sz="2800" b="1" i="1" dirty="0">
                <a:solidFill>
                  <a:srgbClr val="990033"/>
                </a:solidFill>
                <a:latin typeface="Arial"/>
                <a:cs typeface="Arial"/>
              </a:rPr>
              <a:t>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6188" y="3158744"/>
            <a:ext cx="3939540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spc="5" dirty="0">
                <a:latin typeface="SimSun"/>
                <a:cs typeface="SimSun"/>
              </a:rPr>
              <a:t>你如何</a:t>
            </a:r>
            <a:r>
              <a:rPr sz="2800" spc="-20" dirty="0">
                <a:latin typeface="SimSun"/>
                <a:cs typeface="SimSun"/>
              </a:rPr>
              <a:t>帮</a:t>
            </a:r>
            <a:r>
              <a:rPr sz="2800" spc="5" dirty="0">
                <a:latin typeface="SimSun"/>
                <a:cs typeface="SimSun"/>
              </a:rPr>
              <a:t>助下</a:t>
            </a:r>
            <a:r>
              <a:rPr sz="2800" spc="-20" dirty="0">
                <a:latin typeface="SimSun"/>
                <a:cs typeface="SimSun"/>
              </a:rPr>
              <a:t>属尽</a:t>
            </a:r>
            <a:r>
              <a:rPr sz="2800" spc="5" dirty="0">
                <a:latin typeface="SimSun"/>
                <a:cs typeface="SimSun"/>
              </a:rPr>
              <a:t>快进步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2532" y="3172967"/>
            <a:ext cx="3025140" cy="848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7020">
              <a:lnSpc>
                <a:spcPts val="3360"/>
              </a:lnSpc>
              <a:tabLst>
                <a:tab pos="1005840" algn="l"/>
              </a:tabLst>
            </a:pPr>
            <a:r>
              <a:rPr sz="3400" spc="10" dirty="0">
                <a:latin typeface="Wingdings"/>
                <a:cs typeface="Wingdings"/>
              </a:rPr>
              <a:t></a:t>
            </a:r>
            <a:r>
              <a:rPr sz="2800" dirty="0">
                <a:latin typeface="Arial"/>
                <a:cs typeface="Arial"/>
              </a:rPr>
              <a:t>“</a:t>
            </a:r>
            <a:r>
              <a:rPr sz="2800" spc="5" dirty="0">
                <a:latin typeface="SimSun"/>
                <a:cs typeface="SimSun"/>
              </a:rPr>
              <a:t>请举例</a:t>
            </a:r>
            <a:r>
              <a:rPr sz="2800" spc="-20" dirty="0">
                <a:latin typeface="SimSun"/>
                <a:cs typeface="SimSun"/>
              </a:rPr>
              <a:t>详</a:t>
            </a:r>
            <a:r>
              <a:rPr sz="2800" spc="5" dirty="0">
                <a:latin typeface="SimSun"/>
                <a:cs typeface="SimSun"/>
              </a:rPr>
              <a:t>细说明  的	</a:t>
            </a:r>
            <a:r>
              <a:rPr sz="2800" dirty="0">
                <a:latin typeface="Arial"/>
                <a:cs typeface="Arial"/>
              </a:rPr>
              <a:t>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5332" y="4055871"/>
            <a:ext cx="7797800" cy="148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50"/>
              </a:lnSpc>
            </a:pPr>
            <a:r>
              <a:rPr sz="3800" spc="60" dirty="0">
                <a:latin typeface="Wingdings"/>
                <a:cs typeface="Wingdings"/>
              </a:rPr>
              <a:t></a:t>
            </a:r>
            <a:r>
              <a:rPr sz="3200" spc="60" dirty="0">
                <a:latin typeface="SimSun"/>
                <a:cs typeface="SimSun"/>
              </a:rPr>
              <a:t>诱导性问题</a:t>
            </a:r>
            <a:endParaRPr sz="3200">
              <a:latin typeface="SimSun"/>
              <a:cs typeface="SimSun"/>
            </a:endParaRPr>
          </a:p>
          <a:p>
            <a:pPr marL="756285" marR="5080" indent="-287020">
              <a:lnSpc>
                <a:spcPts val="3360"/>
              </a:lnSpc>
              <a:spcBef>
                <a:spcPts val="600"/>
              </a:spcBef>
              <a:tabLst>
                <a:tab pos="6724015" algn="l"/>
              </a:tabLst>
            </a:pPr>
            <a:r>
              <a:rPr sz="3400" spc="10" dirty="0">
                <a:solidFill>
                  <a:srgbClr val="990033"/>
                </a:solidFill>
                <a:latin typeface="Wingdings"/>
                <a:cs typeface="Wingdings"/>
              </a:rPr>
              <a:t></a:t>
            </a:r>
            <a:r>
              <a:rPr sz="2800" b="1" i="1" spc="-15" dirty="0">
                <a:solidFill>
                  <a:srgbClr val="990033"/>
                </a:solidFill>
                <a:latin typeface="Arial"/>
                <a:cs typeface="Arial"/>
              </a:rPr>
              <a:t>“</a:t>
            </a:r>
            <a:r>
              <a:rPr sz="2850" b="1" spc="-25" dirty="0">
                <a:solidFill>
                  <a:srgbClr val="990033"/>
                </a:solidFill>
                <a:latin typeface="Microsoft YaHei"/>
                <a:cs typeface="Microsoft YaHei"/>
              </a:rPr>
              <a:t>和</a:t>
            </a:r>
            <a:r>
              <a:rPr sz="2850" b="1" spc="-70" dirty="0">
                <a:solidFill>
                  <a:srgbClr val="990033"/>
                </a:solidFill>
                <a:latin typeface="Microsoft YaHei"/>
                <a:cs typeface="Microsoft YaHei"/>
              </a:rPr>
              <a:t>客</a:t>
            </a:r>
            <a:r>
              <a:rPr sz="2850" b="1" spc="-45" dirty="0">
                <a:solidFill>
                  <a:srgbClr val="990033"/>
                </a:solidFill>
                <a:latin typeface="Microsoft YaHei"/>
                <a:cs typeface="Microsoft YaHei"/>
              </a:rPr>
              <a:t>户打</a:t>
            </a:r>
            <a:r>
              <a:rPr sz="2850" b="1" spc="-70" dirty="0">
                <a:solidFill>
                  <a:srgbClr val="990033"/>
                </a:solidFill>
                <a:latin typeface="Microsoft YaHei"/>
                <a:cs typeface="Microsoft YaHei"/>
              </a:rPr>
              <a:t>交</a:t>
            </a:r>
            <a:r>
              <a:rPr sz="2850" b="1" spc="-45" dirty="0">
                <a:solidFill>
                  <a:srgbClr val="990033"/>
                </a:solidFill>
                <a:latin typeface="Microsoft YaHei"/>
                <a:cs typeface="Microsoft YaHei"/>
              </a:rPr>
              <a:t>道需</a:t>
            </a:r>
            <a:r>
              <a:rPr sz="2850" b="1" spc="-70" dirty="0">
                <a:solidFill>
                  <a:srgbClr val="990033"/>
                </a:solidFill>
                <a:latin typeface="Microsoft YaHei"/>
                <a:cs typeface="Microsoft YaHei"/>
              </a:rPr>
              <a:t>要</a:t>
            </a:r>
            <a:r>
              <a:rPr sz="2850" b="1" spc="-45" dirty="0">
                <a:solidFill>
                  <a:srgbClr val="990033"/>
                </a:solidFill>
                <a:latin typeface="Microsoft YaHei"/>
                <a:cs typeface="Microsoft YaHei"/>
              </a:rPr>
              <a:t>很强的</a:t>
            </a:r>
            <a:r>
              <a:rPr sz="2850" b="1" spc="-70" dirty="0">
                <a:solidFill>
                  <a:srgbClr val="990033"/>
                </a:solidFill>
                <a:latin typeface="Microsoft YaHei"/>
                <a:cs typeface="Microsoft YaHei"/>
              </a:rPr>
              <a:t>服</a:t>
            </a:r>
            <a:r>
              <a:rPr sz="2850" b="1" spc="-45" dirty="0">
                <a:solidFill>
                  <a:srgbClr val="990033"/>
                </a:solidFill>
                <a:latin typeface="Microsoft YaHei"/>
                <a:cs typeface="Microsoft YaHei"/>
              </a:rPr>
              <a:t>务意识</a:t>
            </a:r>
            <a:r>
              <a:rPr sz="2850" b="1" dirty="0">
                <a:solidFill>
                  <a:srgbClr val="990033"/>
                </a:solidFill>
                <a:latin typeface="Microsoft YaHei"/>
                <a:cs typeface="Microsoft YaHei"/>
              </a:rPr>
              <a:t>	</a:t>
            </a:r>
            <a:r>
              <a:rPr sz="2850" b="1" spc="-25" dirty="0">
                <a:solidFill>
                  <a:srgbClr val="990033"/>
                </a:solidFill>
                <a:latin typeface="Microsoft YaHei"/>
                <a:cs typeface="Microsoft YaHei"/>
              </a:rPr>
              <a:t>你</a:t>
            </a:r>
            <a:r>
              <a:rPr sz="2850" b="1" spc="-80" dirty="0">
                <a:solidFill>
                  <a:srgbClr val="990033"/>
                </a:solidFill>
                <a:latin typeface="Microsoft YaHei"/>
                <a:cs typeface="Microsoft YaHei"/>
              </a:rPr>
              <a:t>在和  </a:t>
            </a:r>
            <a:r>
              <a:rPr sz="2850" b="1" spc="-50" dirty="0">
                <a:solidFill>
                  <a:srgbClr val="990033"/>
                </a:solidFill>
                <a:latin typeface="Microsoft YaHei"/>
                <a:cs typeface="Microsoft YaHei"/>
              </a:rPr>
              <a:t>客户打交道时是如何做的</a:t>
            </a:r>
            <a:r>
              <a:rPr sz="2800" b="1" i="1" spc="-50" dirty="0">
                <a:solidFill>
                  <a:srgbClr val="990033"/>
                </a:solidFill>
                <a:latin typeface="Arial"/>
                <a:cs typeface="Arial"/>
              </a:rPr>
              <a:t>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2532" y="5545328"/>
            <a:ext cx="2665095" cy="527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400" spc="10" dirty="0">
                <a:latin typeface="Wingdings"/>
                <a:cs typeface="Wingdings"/>
              </a:rPr>
              <a:t></a:t>
            </a:r>
            <a:r>
              <a:rPr sz="2800" dirty="0">
                <a:latin typeface="Arial"/>
                <a:cs typeface="Arial"/>
              </a:rPr>
              <a:t>“</a:t>
            </a:r>
            <a:r>
              <a:rPr sz="2800" spc="5" dirty="0">
                <a:latin typeface="SimSun"/>
                <a:cs typeface="SimSun"/>
              </a:rPr>
              <a:t>说说你</a:t>
            </a:r>
            <a:r>
              <a:rPr sz="2800" spc="-45" dirty="0">
                <a:latin typeface="SimSun"/>
                <a:cs typeface="SimSun"/>
              </a:rPr>
              <a:t>的</a:t>
            </a:r>
            <a:r>
              <a:rPr sz="2800" spc="5" dirty="0">
                <a:latin typeface="SimSun"/>
                <a:cs typeface="SimSun"/>
              </a:rPr>
              <a:t>经历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58715" y="5621528"/>
            <a:ext cx="4292600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spc="-5" dirty="0">
                <a:latin typeface="SimSun"/>
                <a:cs typeface="SimSun"/>
              </a:rPr>
              <a:t>你遇到的一个最难打交道的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9044" y="6048247"/>
            <a:ext cx="3225800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  <a:tabLst>
                <a:tab pos="1082040" algn="l"/>
              </a:tabLst>
            </a:pPr>
            <a:r>
              <a:rPr sz="2800" spc="5" dirty="0">
                <a:latin typeface="SimSun"/>
                <a:cs typeface="SimSun"/>
              </a:rPr>
              <a:t>客户	</a:t>
            </a:r>
            <a:r>
              <a:rPr sz="2800" spc="-20" dirty="0">
                <a:latin typeface="SimSun"/>
                <a:cs typeface="SimSun"/>
              </a:rPr>
              <a:t>你</a:t>
            </a:r>
            <a:r>
              <a:rPr sz="2800" spc="5" dirty="0">
                <a:latin typeface="SimSun"/>
                <a:cs typeface="SimSun"/>
              </a:rPr>
              <a:t>是怎</a:t>
            </a:r>
            <a:r>
              <a:rPr sz="2800" spc="-20" dirty="0">
                <a:latin typeface="SimSun"/>
                <a:cs typeface="SimSun"/>
              </a:rPr>
              <a:t>么做</a:t>
            </a:r>
            <a:r>
              <a:rPr sz="2800" spc="5" dirty="0">
                <a:latin typeface="SimSun"/>
                <a:cs typeface="SimSun"/>
              </a:rPr>
              <a:t>的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99964" y="6048247"/>
            <a:ext cx="192722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95145" algn="l"/>
              </a:tabLst>
            </a:pPr>
            <a:r>
              <a:rPr sz="2800" spc="5" dirty="0">
                <a:latin typeface="SimSun"/>
                <a:cs typeface="SimSun"/>
              </a:rPr>
              <a:t>结果如何	</a:t>
            </a:r>
            <a:r>
              <a:rPr sz="2800" dirty="0">
                <a:latin typeface="Arial"/>
                <a:cs typeface="Arial"/>
              </a:rPr>
              <a:t>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78991" y="1365503"/>
            <a:ext cx="7922259" cy="0"/>
          </a:xfrm>
          <a:custGeom>
            <a:avLst/>
            <a:gdLst/>
            <a:ahLst/>
            <a:cxnLst/>
            <a:rect l="l" t="t" r="r" b="b"/>
            <a:pathLst>
              <a:path w="7922259">
                <a:moveTo>
                  <a:pt x="0" y="0"/>
                </a:moveTo>
                <a:lnTo>
                  <a:pt x="7921752" y="0"/>
                </a:lnTo>
              </a:path>
            </a:pathLst>
          </a:custGeom>
          <a:ln w="36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732" rIns="0" bIns="0" rtlCol="0">
            <a:spAutoFit/>
          </a:bodyPr>
          <a:lstStyle/>
          <a:p>
            <a:pPr marL="2954020">
              <a:lnSpc>
                <a:spcPts val="5120"/>
              </a:lnSpc>
            </a:pPr>
            <a:r>
              <a:rPr spc="30" dirty="0">
                <a:solidFill>
                  <a:srgbClr val="7F0000"/>
                </a:solidFill>
                <a:latin typeface="Microsoft YaHei"/>
                <a:cs typeface="Microsoft YaHei"/>
              </a:rPr>
              <a:t>评</a:t>
            </a:r>
            <a:r>
              <a:rPr spc="-10" dirty="0">
                <a:solidFill>
                  <a:srgbClr val="7F0000"/>
                </a:solidFill>
                <a:latin typeface="Microsoft YaHei"/>
                <a:cs typeface="Microsoft YaHei"/>
              </a:rPr>
              <a:t>估标准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8483" y="1851914"/>
            <a:ext cx="7685405" cy="20059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Wingdings"/>
                <a:cs typeface="Wingdings"/>
              </a:rPr>
              <a:t></a:t>
            </a:r>
            <a:r>
              <a:rPr sz="3200" spc="-5" dirty="0">
                <a:latin typeface="SimSun"/>
                <a:cs typeface="SimSun"/>
              </a:rPr>
              <a:t>针对</a:t>
            </a:r>
            <a:r>
              <a:rPr sz="3250" b="1" spc="-5" dirty="0">
                <a:latin typeface="Microsoft YaHei"/>
                <a:cs typeface="Microsoft YaHei"/>
              </a:rPr>
              <a:t>胜任力模型</a:t>
            </a:r>
            <a:endParaRPr sz="3250">
              <a:latin typeface="Microsoft YaHei"/>
              <a:cs typeface="Microsoft YaHei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  <a:tabLst>
                <a:tab pos="3606165" algn="l"/>
              </a:tabLst>
            </a:pPr>
            <a:r>
              <a:rPr sz="3200" spc="165" dirty="0">
                <a:latin typeface="Wingdings"/>
                <a:cs typeface="Wingdings"/>
              </a:rPr>
              <a:t></a:t>
            </a:r>
            <a:r>
              <a:rPr sz="3200" spc="-10" dirty="0">
                <a:latin typeface="SimSun"/>
                <a:cs typeface="SimSun"/>
              </a:rPr>
              <a:t>设立你</a:t>
            </a:r>
            <a:r>
              <a:rPr sz="3200" spc="5" dirty="0">
                <a:latin typeface="SimSun"/>
                <a:cs typeface="SimSun"/>
              </a:rPr>
              <a:t>想</a:t>
            </a:r>
            <a:r>
              <a:rPr sz="3200" spc="-10" dirty="0">
                <a:latin typeface="SimSun"/>
                <a:cs typeface="SimSun"/>
              </a:rPr>
              <a:t>要采用</a:t>
            </a:r>
            <a:r>
              <a:rPr sz="3200" dirty="0">
                <a:latin typeface="SimSun"/>
                <a:cs typeface="SimSun"/>
              </a:rPr>
              <a:t>	</a:t>
            </a:r>
            <a:r>
              <a:rPr sz="3200" spc="-10" dirty="0">
                <a:latin typeface="SimSun"/>
                <a:cs typeface="SimSun"/>
              </a:rPr>
              <a:t>适合</a:t>
            </a:r>
            <a:r>
              <a:rPr sz="3200" spc="5" dirty="0">
                <a:latin typeface="SimSun"/>
                <a:cs typeface="SimSun"/>
              </a:rPr>
              <a:t>该</a:t>
            </a:r>
            <a:r>
              <a:rPr sz="3200" spc="-10" dirty="0">
                <a:latin typeface="SimSun"/>
                <a:cs typeface="SimSun"/>
              </a:rPr>
              <a:t>职位</a:t>
            </a:r>
            <a:r>
              <a:rPr sz="3200" spc="5" dirty="0">
                <a:latin typeface="SimSun"/>
                <a:cs typeface="SimSun"/>
              </a:rPr>
              <a:t>的</a:t>
            </a:r>
            <a:r>
              <a:rPr sz="3250" b="1" spc="-15" dirty="0">
                <a:latin typeface="Microsoft YaHei"/>
                <a:cs typeface="Microsoft YaHei"/>
              </a:rPr>
              <a:t>尺</a:t>
            </a:r>
            <a:r>
              <a:rPr sz="3250" b="1" spc="-60" dirty="0">
                <a:latin typeface="Microsoft YaHei"/>
                <a:cs typeface="Microsoft YaHei"/>
              </a:rPr>
              <a:t>度标准</a:t>
            </a:r>
            <a:endParaRPr sz="3250">
              <a:latin typeface="Microsoft YaHei"/>
              <a:cs typeface="Microsoft YaHei"/>
            </a:endParaRPr>
          </a:p>
          <a:p>
            <a:pPr marL="469265" marR="478790" algn="ctr">
              <a:lnSpc>
                <a:spcPct val="104600"/>
              </a:lnSpc>
              <a:spcBef>
                <a:spcPts val="254"/>
              </a:spcBef>
              <a:tabLst>
                <a:tab pos="1823085" algn="l"/>
              </a:tabLst>
            </a:pPr>
            <a:r>
              <a:rPr sz="2800" spc="20" dirty="0">
                <a:latin typeface="Wingdings"/>
                <a:cs typeface="Wingdings"/>
              </a:rPr>
              <a:t></a:t>
            </a:r>
            <a:r>
              <a:rPr sz="2800" spc="20" dirty="0">
                <a:latin typeface="SimSun"/>
                <a:cs typeface="SimSun"/>
              </a:rPr>
              <a:t>例如	</a:t>
            </a:r>
            <a:r>
              <a:rPr sz="2800" b="1" i="1" spc="-30" dirty="0">
                <a:solidFill>
                  <a:srgbClr val="660066"/>
                </a:solidFill>
                <a:latin typeface="Arial"/>
                <a:cs typeface="Arial"/>
              </a:rPr>
              <a:t>“</a:t>
            </a:r>
            <a:r>
              <a:rPr sz="2850" b="1" spc="-30" dirty="0">
                <a:solidFill>
                  <a:srgbClr val="660066"/>
                </a:solidFill>
                <a:latin typeface="Microsoft YaHei"/>
                <a:cs typeface="Microsoft YaHei"/>
              </a:rPr>
              <a:t>完全具备</a:t>
            </a:r>
            <a:r>
              <a:rPr sz="2800" b="1" i="1" spc="-30" dirty="0">
                <a:solidFill>
                  <a:srgbClr val="660066"/>
                </a:solidFill>
                <a:latin typeface="Arial"/>
                <a:cs typeface="Arial"/>
              </a:rPr>
              <a:t>”,</a:t>
            </a:r>
            <a:r>
              <a:rPr sz="2800" b="1" i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800" b="1" i="1" spc="-30" dirty="0">
                <a:solidFill>
                  <a:srgbClr val="660066"/>
                </a:solidFill>
                <a:latin typeface="Arial"/>
                <a:cs typeface="Arial"/>
              </a:rPr>
              <a:t>“</a:t>
            </a:r>
            <a:r>
              <a:rPr sz="2850" b="1" spc="-30" dirty="0">
                <a:solidFill>
                  <a:srgbClr val="660066"/>
                </a:solidFill>
                <a:latin typeface="Microsoft YaHei"/>
                <a:cs typeface="Microsoft YaHei"/>
              </a:rPr>
              <a:t>可接受</a:t>
            </a:r>
            <a:r>
              <a:rPr sz="2800" b="1" i="1" spc="-30" dirty="0">
                <a:solidFill>
                  <a:srgbClr val="660066"/>
                </a:solidFill>
                <a:latin typeface="Arial"/>
                <a:cs typeface="Arial"/>
              </a:rPr>
              <a:t>”,</a:t>
            </a:r>
            <a:r>
              <a:rPr sz="2800" b="1" i="1" spc="-1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800" spc="-30" dirty="0">
                <a:latin typeface="SimSun"/>
                <a:cs typeface="SimSun"/>
              </a:rPr>
              <a:t>与</a:t>
            </a:r>
            <a:r>
              <a:rPr sz="2800" b="1" i="1" spc="-30" dirty="0">
                <a:solidFill>
                  <a:srgbClr val="660066"/>
                </a:solidFill>
                <a:latin typeface="Arial"/>
                <a:cs typeface="Arial"/>
              </a:rPr>
              <a:t>“</a:t>
            </a:r>
            <a:r>
              <a:rPr sz="2850" b="1" spc="-30" dirty="0">
                <a:solidFill>
                  <a:srgbClr val="660066"/>
                </a:solidFill>
                <a:latin typeface="Microsoft YaHei"/>
                <a:cs typeface="Microsoft YaHei"/>
              </a:rPr>
              <a:t>不具备</a:t>
            </a:r>
            <a:r>
              <a:rPr sz="2800" b="1" i="1" spc="-30" dirty="0">
                <a:solidFill>
                  <a:srgbClr val="660066"/>
                </a:solidFill>
                <a:latin typeface="Arial"/>
                <a:cs typeface="Arial"/>
              </a:rPr>
              <a:t>” </a:t>
            </a:r>
            <a:r>
              <a:rPr sz="2800" b="1" i="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SimSun"/>
                <a:cs typeface="SimSun"/>
              </a:rPr>
              <a:t>并且每项尺度标准都要明确其对应等级</a:t>
            </a:r>
            <a:endParaRPr sz="28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8483" y="3967479"/>
            <a:ext cx="321056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65" dirty="0">
                <a:latin typeface="Wingdings"/>
                <a:cs typeface="Wingdings"/>
              </a:rPr>
              <a:t></a:t>
            </a:r>
            <a:r>
              <a:rPr sz="3200" spc="-10" dirty="0">
                <a:latin typeface="SimSun"/>
                <a:cs typeface="SimSun"/>
              </a:rPr>
              <a:t>确保所</a:t>
            </a:r>
            <a:r>
              <a:rPr sz="3200" spc="5" dirty="0">
                <a:latin typeface="SimSun"/>
                <a:cs typeface="SimSun"/>
              </a:rPr>
              <a:t>有</a:t>
            </a:r>
            <a:r>
              <a:rPr sz="3200" spc="-10" dirty="0">
                <a:latin typeface="SimSun"/>
                <a:cs typeface="SimSun"/>
              </a:rPr>
              <a:t>面试人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2076" y="3967479"/>
            <a:ext cx="3680460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  <a:tabLst>
                <a:tab pos="2450465" algn="l"/>
              </a:tabLst>
            </a:pPr>
            <a:r>
              <a:rPr sz="3200" spc="-10" dirty="0">
                <a:latin typeface="SimSun"/>
                <a:cs typeface="SimSun"/>
              </a:rPr>
              <a:t>人力</a:t>
            </a:r>
            <a:r>
              <a:rPr sz="3200" spc="5" dirty="0">
                <a:latin typeface="SimSun"/>
                <a:cs typeface="SimSun"/>
              </a:rPr>
              <a:t>资</a:t>
            </a:r>
            <a:r>
              <a:rPr sz="3200" spc="-10" dirty="0">
                <a:latin typeface="SimSun"/>
                <a:cs typeface="SimSun"/>
              </a:rPr>
              <a:t>源部</a:t>
            </a:r>
            <a:r>
              <a:rPr sz="3200" dirty="0">
                <a:latin typeface="SimSun"/>
                <a:cs typeface="SimSun"/>
              </a:rPr>
              <a:t>	</a:t>
            </a:r>
            <a:r>
              <a:rPr sz="3200" spc="-10" dirty="0">
                <a:latin typeface="SimSun"/>
                <a:cs typeface="SimSun"/>
              </a:rPr>
              <a:t>业务部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2908" y="4455159"/>
            <a:ext cx="6523990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  <a:tabLst>
                <a:tab pos="822960" algn="l"/>
              </a:tabLst>
            </a:pPr>
            <a:r>
              <a:rPr sz="3200" spc="-10" dirty="0">
                <a:latin typeface="SimSun"/>
                <a:cs typeface="SimSun"/>
              </a:rPr>
              <a:t>门	</a:t>
            </a:r>
            <a:r>
              <a:rPr sz="3200" spc="-5" dirty="0">
                <a:latin typeface="SimSun"/>
                <a:cs typeface="SimSun"/>
              </a:rPr>
              <a:t>都理解并有效使用这些评估标准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6800" y="1510283"/>
            <a:ext cx="7922259" cy="0"/>
          </a:xfrm>
          <a:custGeom>
            <a:avLst/>
            <a:gdLst/>
            <a:ahLst/>
            <a:cxnLst/>
            <a:rect l="l" t="t" r="r" b="b"/>
            <a:pathLst>
              <a:path w="7922259">
                <a:moveTo>
                  <a:pt x="0" y="0"/>
                </a:moveTo>
                <a:lnTo>
                  <a:pt x="7921752" y="0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0420" y="1857755"/>
            <a:ext cx="1266443" cy="1705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87267" y="4035552"/>
            <a:ext cx="2261615" cy="2528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3127" y="457200"/>
          <a:ext cx="8677655" cy="6838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6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5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7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027">
                <a:tc gridSpan="2">
                  <a:txBody>
                    <a:bodyPr/>
                    <a:lstStyle/>
                    <a:p>
                      <a:pPr marL="1678939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900" spc="145" dirty="0">
                          <a:latin typeface="SimSun"/>
                          <a:cs typeface="SimSun"/>
                        </a:rPr>
                        <a:t>职位</a:t>
                      </a:r>
                      <a:endParaRPr sz="290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T w="24384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900" spc="7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900" spc="135" dirty="0">
                          <a:latin typeface="SimSun"/>
                          <a:cs typeface="SimSun"/>
                        </a:rPr>
                        <a:t>的胜任力模型</a:t>
                      </a:r>
                      <a:r>
                        <a:rPr sz="2900" spc="-140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2900" spc="65" dirty="0">
                          <a:latin typeface="Arial"/>
                          <a:cs typeface="Arial"/>
                        </a:rPr>
                        <a:t>(Sample)</a:t>
                      </a:r>
                      <a:endParaRPr sz="29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7431">
                      <a:solidFill>
                        <a:srgbClr val="000000"/>
                      </a:solidFill>
                      <a:prstDash val="solid"/>
                    </a:lnR>
                    <a:lnT w="24384">
                      <a:solidFill>
                        <a:srgbClr val="000000"/>
                      </a:solidFill>
                      <a:prstDash val="solid"/>
                    </a:lnT>
                    <a:lnB w="27431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004"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50" b="1" spc="85" dirty="0">
                          <a:latin typeface="Microsoft YaHei"/>
                          <a:cs typeface="Microsoft YaHei"/>
                        </a:rPr>
                        <a:t>胜任力</a:t>
                      </a:r>
                      <a:endParaRPr sz="195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30479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24384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03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50" b="1" spc="85" dirty="0">
                          <a:latin typeface="Microsoft YaHei"/>
                          <a:cs typeface="Microsoft YaHei"/>
                        </a:rPr>
                        <a:t>定义</a:t>
                      </a:r>
                      <a:endParaRPr sz="195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30479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24384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50" b="1" spc="75" dirty="0">
                          <a:latin typeface="Microsoft YaHei"/>
                          <a:cs typeface="Microsoft YaHei"/>
                        </a:rPr>
                        <a:t>行为描述、等级</a:t>
                      </a:r>
                      <a:endParaRPr sz="195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30479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2438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82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50" b="1" spc="70" dirty="0">
                          <a:latin typeface="Microsoft YaHei"/>
                          <a:cs typeface="Microsoft YaHei"/>
                        </a:rPr>
                        <a:t>行为面试问题</a:t>
                      </a:r>
                      <a:endParaRPr sz="195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L w="30479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27431">
                      <a:solidFill>
                        <a:srgbClr val="000000"/>
                      </a:solidFill>
                      <a:prstDash val="solid"/>
                    </a:lnT>
                    <a:lnB w="24384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908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750" spc="75" dirty="0">
                          <a:latin typeface="SimSun"/>
                          <a:cs typeface="SimSun"/>
                        </a:rPr>
                        <a:t>团队合作</a:t>
                      </a:r>
                      <a:endParaRPr sz="17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30479">
                      <a:solidFill>
                        <a:srgbClr val="000000"/>
                      </a:solidFill>
                      <a:prstDash val="solid"/>
                    </a:lnR>
                    <a:lnT w="2438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350" spc="65" dirty="0">
                          <a:latin typeface="SimSun"/>
                          <a:cs typeface="SimSun"/>
                        </a:rPr>
                        <a:t>在</a:t>
                      </a:r>
                      <a:r>
                        <a:rPr sz="1350" spc="-459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350" spc="204" dirty="0">
                          <a:latin typeface="SimSun"/>
                          <a:cs typeface="SimSun"/>
                        </a:rPr>
                        <a:t>团队</a:t>
                      </a:r>
                      <a:r>
                        <a:rPr sz="1350" spc="-459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350" spc="235" dirty="0">
                          <a:latin typeface="SimSun"/>
                          <a:cs typeface="SimSun"/>
                        </a:rPr>
                        <a:t>框架下</a:t>
                      </a:r>
                      <a:r>
                        <a:rPr sz="1350" spc="-415" dirty="0">
                          <a:latin typeface="SimSun"/>
                          <a:cs typeface="SimSun"/>
                        </a:rPr>
                        <a:t> 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0479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2438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50" spc="30" dirty="0">
                          <a:latin typeface="Arial"/>
                          <a:cs typeface="Arial"/>
                        </a:rPr>
                        <a:t>1.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T w="2438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350" spc="75" dirty="0">
                          <a:latin typeface="SimSun"/>
                          <a:cs typeface="SimSun"/>
                        </a:rPr>
                        <a:t>被动配合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30479">
                      <a:solidFill>
                        <a:srgbClr val="000000"/>
                      </a:solidFill>
                      <a:prstDash val="solid"/>
                    </a:lnR>
                    <a:lnT w="24384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350" spc="35" dirty="0">
                          <a:latin typeface="Arial"/>
                          <a:cs typeface="Arial"/>
                        </a:rPr>
                        <a:t>Q:</a:t>
                      </a:r>
                      <a:r>
                        <a:rPr sz="1350" spc="3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125" dirty="0">
                          <a:latin typeface="SimSun"/>
                          <a:cs typeface="SimSun"/>
                        </a:rPr>
                        <a:t>请你详细说说你作为团队成员对该团队做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0479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24384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60">
                <a:tc>
                  <a:txBody>
                    <a:bodyPr/>
                    <a:lstStyle/>
                    <a:p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3047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65" dirty="0">
                          <a:latin typeface="SimSun"/>
                          <a:cs typeface="SimSun"/>
                        </a:rPr>
                        <a:t>有</a:t>
                      </a:r>
                      <a:r>
                        <a:rPr sz="1350" spc="-450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350" spc="65" dirty="0">
                          <a:latin typeface="SimSun"/>
                          <a:cs typeface="SimSun"/>
                        </a:rPr>
                        <a:t>效</a:t>
                      </a:r>
                      <a:r>
                        <a:rPr sz="1350" spc="-425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350" spc="195" dirty="0">
                          <a:latin typeface="SimSun"/>
                          <a:cs typeface="SimSun"/>
                        </a:rPr>
                        <a:t>工作</a:t>
                      </a:r>
                      <a:r>
                        <a:rPr sz="1350" spc="-450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350" spc="195" dirty="0">
                          <a:latin typeface="SimSun"/>
                          <a:cs typeface="SimSun"/>
                        </a:rPr>
                        <a:t>并完</a:t>
                      </a:r>
                      <a:r>
                        <a:rPr sz="1350" spc="-415" dirty="0">
                          <a:latin typeface="SimSun"/>
                          <a:cs typeface="SimSun"/>
                        </a:rPr>
                        <a:t> 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0479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30" dirty="0">
                          <a:latin typeface="Arial"/>
                          <a:cs typeface="Arial"/>
                        </a:rPr>
                        <a:t>2.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70" dirty="0">
                          <a:latin typeface="SimSun"/>
                          <a:cs typeface="SimSun"/>
                        </a:rPr>
                        <a:t>主动合作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3047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65" dirty="0">
                          <a:latin typeface="SimSun"/>
                          <a:cs typeface="SimSun"/>
                        </a:rPr>
                        <a:t>出过的最有成效的贡献。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0479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3047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50" spc="65" dirty="0">
                          <a:latin typeface="SimSun"/>
                          <a:cs typeface="SimSun"/>
                        </a:rPr>
                        <a:t>成</a:t>
                      </a:r>
                      <a:r>
                        <a:rPr sz="1350" spc="-440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350" spc="204" dirty="0">
                          <a:latin typeface="SimSun"/>
                          <a:cs typeface="SimSun"/>
                        </a:rPr>
                        <a:t>任务</a:t>
                      </a:r>
                      <a:r>
                        <a:rPr sz="1350" spc="-440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350" spc="65" dirty="0">
                          <a:latin typeface="SimSun"/>
                          <a:cs typeface="SimSun"/>
                        </a:rPr>
                        <a:t>的</a:t>
                      </a:r>
                      <a:r>
                        <a:rPr sz="1350" spc="-440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350" spc="65" dirty="0">
                          <a:latin typeface="SimSun"/>
                          <a:cs typeface="SimSun"/>
                        </a:rPr>
                        <a:t>意</a:t>
                      </a:r>
                      <a:r>
                        <a:rPr sz="1350" spc="-440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350" spc="65" dirty="0">
                          <a:latin typeface="SimSun"/>
                          <a:cs typeface="SimSun"/>
                        </a:rPr>
                        <a:t>愿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0479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50" spc="30" dirty="0">
                          <a:latin typeface="Arial"/>
                          <a:cs typeface="Arial"/>
                        </a:rPr>
                        <a:t>3.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50" spc="70" dirty="0">
                          <a:latin typeface="SimSun"/>
                          <a:cs typeface="SimSun"/>
                        </a:rPr>
                        <a:t>鼓励团队成员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3047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50" spc="35" dirty="0">
                          <a:latin typeface="Arial"/>
                          <a:cs typeface="Arial"/>
                        </a:rPr>
                        <a:t>Q:</a:t>
                      </a:r>
                      <a:r>
                        <a:rPr sz="1350" spc="3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120" dirty="0">
                          <a:latin typeface="SimSun"/>
                          <a:cs typeface="SimSun"/>
                        </a:rPr>
                        <a:t>你的团队中有没有出现过团队成员发Th激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0479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572">
                <a:tc>
                  <a:txBody>
                    <a:bodyPr/>
                    <a:lstStyle/>
                    <a:p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3047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50" spc="50" dirty="0">
                          <a:latin typeface="SimSun"/>
                          <a:cs typeface="SimSun"/>
                        </a:rPr>
                        <a:t>及能力。与他人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0479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50" spc="30" dirty="0">
                          <a:latin typeface="Arial"/>
                          <a:cs typeface="Arial"/>
                        </a:rPr>
                        <a:t>4.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50" spc="10" dirty="0">
                          <a:latin typeface="SimSun"/>
                          <a:cs typeface="SimSun"/>
                        </a:rPr>
                        <a:t>激励、培养团队整体协作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3047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50" spc="170" dirty="0">
                          <a:latin typeface="SimSun"/>
                          <a:cs typeface="SimSun"/>
                        </a:rPr>
                        <a:t>烈冲突的情况？请详细说明你当时如何处理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0479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310">
                <a:tc>
                  <a:txBody>
                    <a:bodyPr/>
                    <a:lstStyle/>
                    <a:p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3047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350" spc="65" dirty="0">
                          <a:latin typeface="SimSun"/>
                          <a:cs typeface="SimSun"/>
                        </a:rPr>
                        <a:t>合</a:t>
                      </a:r>
                      <a:r>
                        <a:rPr sz="1350" spc="-440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350" spc="65" dirty="0">
                          <a:latin typeface="SimSun"/>
                          <a:cs typeface="SimSun"/>
                        </a:rPr>
                        <a:t>作</a:t>
                      </a:r>
                      <a:r>
                        <a:rPr sz="1350" spc="-420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350" spc="195" dirty="0">
                          <a:latin typeface="SimSun"/>
                          <a:cs typeface="SimSun"/>
                        </a:rPr>
                        <a:t>以达</a:t>
                      </a:r>
                      <a:r>
                        <a:rPr sz="1350" spc="-440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350" spc="65" dirty="0">
                          <a:latin typeface="SimSun"/>
                          <a:cs typeface="SimSun"/>
                        </a:rPr>
                        <a:t>成</a:t>
                      </a:r>
                      <a:r>
                        <a:rPr sz="1350" spc="-440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350" spc="65" dirty="0">
                          <a:latin typeface="SimSun"/>
                          <a:cs typeface="SimSun"/>
                        </a:rPr>
                        <a:t>共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0479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350" spc="65" dirty="0">
                          <a:latin typeface="SimSun"/>
                          <a:cs typeface="SimSun"/>
                        </a:rPr>
                        <a:t>与承诺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3047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350" spc="65" dirty="0">
                          <a:latin typeface="SimSun"/>
                          <a:cs typeface="SimSun"/>
                        </a:rPr>
                        <a:t>的。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0479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0240">
                <a:tc>
                  <a:txBody>
                    <a:bodyPr/>
                    <a:lstStyle/>
                    <a:p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30479">
                      <a:solidFill>
                        <a:srgbClr val="000000"/>
                      </a:solidFill>
                      <a:prstDash val="solid"/>
                    </a:lnR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350" spc="75" dirty="0">
                          <a:latin typeface="SimSun"/>
                          <a:cs typeface="SimSun"/>
                        </a:rPr>
                        <a:t>同目标。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0479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2600" b="1" dirty="0">
                          <a:solidFill>
                            <a:srgbClr val="006600"/>
                          </a:solidFill>
                          <a:latin typeface="Microsoft YaHei"/>
                          <a:cs typeface="Microsoft YaHei"/>
                        </a:rPr>
                        <a:t>完全具备</a:t>
                      </a:r>
                      <a:endParaRPr sz="2600">
                        <a:latin typeface="Microsoft YaHei"/>
                        <a:cs typeface="Microsoft YaHei"/>
                      </a:endParaRPr>
                    </a:p>
                  </a:txBody>
                  <a:tcPr marL="0" marR="0" marT="0" marB="0">
                    <a:lnR w="30479">
                      <a:solidFill>
                        <a:srgbClr val="000000"/>
                      </a:solidFill>
                      <a:prstDash val="solid"/>
                    </a:lnR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350" spc="35" dirty="0">
                          <a:latin typeface="Arial"/>
                          <a:cs typeface="Arial"/>
                        </a:rPr>
                        <a:t>Q:</a:t>
                      </a:r>
                      <a:r>
                        <a:rPr sz="1350" spc="3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125" dirty="0">
                          <a:latin typeface="SimSun"/>
                          <a:cs typeface="SimSun"/>
                        </a:rPr>
                        <a:t>可否举例说明过去你的部门曾于其他部门</a:t>
                      </a:r>
                      <a:endParaRPr sz="1350">
                        <a:latin typeface="SimSun"/>
                        <a:cs typeface="SimSu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50" spc="60" dirty="0">
                          <a:latin typeface="SimSun"/>
                          <a:cs typeface="SimSun"/>
                        </a:rPr>
                        <a:t>发Th过的矛盾、冲突。你当时是如何处理的？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0479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B w="2743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7079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750" spc="100" dirty="0">
                          <a:latin typeface="SimSun"/>
                          <a:cs typeface="SimSun"/>
                        </a:rPr>
                        <a:t>客户服务</a:t>
                      </a:r>
                      <a:r>
                        <a:rPr sz="1750" spc="100" dirty="0">
                          <a:latin typeface="Arial"/>
                          <a:cs typeface="Arial"/>
                        </a:rPr>
                        <a:t>/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30479">
                      <a:solidFill>
                        <a:srgbClr val="000000"/>
                      </a:solidFill>
                      <a:prstDash val="solid"/>
                    </a:lnR>
                    <a:lnT w="27432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350" spc="50" dirty="0">
                          <a:latin typeface="SimSun"/>
                          <a:cs typeface="SimSun"/>
                        </a:rPr>
                        <a:t>试图满足、满足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0479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27432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50" spc="30" dirty="0">
                          <a:latin typeface="Arial"/>
                          <a:cs typeface="Arial"/>
                        </a:rPr>
                        <a:t>1.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T w="27432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350" spc="145" dirty="0">
                          <a:latin typeface="SimSun"/>
                          <a:cs typeface="SimSun"/>
                        </a:rPr>
                        <a:t>在客户问题出现后做出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30479">
                      <a:solidFill>
                        <a:srgbClr val="000000"/>
                      </a:solidFill>
                      <a:prstDash val="solid"/>
                    </a:lnR>
                    <a:lnT w="27432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350" spc="35" dirty="0">
                          <a:latin typeface="Arial"/>
                          <a:cs typeface="Arial"/>
                        </a:rPr>
                        <a:t>Q:</a:t>
                      </a:r>
                      <a:r>
                        <a:rPr sz="1350" spc="3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130" dirty="0">
                          <a:latin typeface="SimSun"/>
                          <a:cs typeface="SimSun"/>
                        </a:rPr>
                        <a:t>请举例说明你遇到的并处理过的较严重的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0479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T w="27432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924"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750" spc="70" dirty="0">
                          <a:latin typeface="SimSun"/>
                          <a:cs typeface="SimSun"/>
                        </a:rPr>
                        <a:t>客户导向</a:t>
                      </a:r>
                      <a:endParaRPr sz="17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3047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350" spc="195" dirty="0">
                          <a:latin typeface="SimSun"/>
                          <a:cs typeface="SimSun"/>
                        </a:rPr>
                        <a:t>客户</a:t>
                      </a:r>
                      <a:r>
                        <a:rPr sz="1350" spc="-425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350" spc="195" dirty="0">
                          <a:latin typeface="SimSun"/>
                          <a:cs typeface="SimSun"/>
                        </a:rPr>
                        <a:t>期望</a:t>
                      </a:r>
                      <a:r>
                        <a:rPr sz="1350" spc="-450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350" spc="65" dirty="0">
                          <a:latin typeface="SimSun"/>
                          <a:cs typeface="SimSun"/>
                        </a:rPr>
                        <a:t>的</a:t>
                      </a:r>
                      <a:r>
                        <a:rPr sz="1350" spc="-450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350" spc="65" dirty="0">
                          <a:latin typeface="SimSun"/>
                          <a:cs typeface="SimSun"/>
                        </a:rPr>
                        <a:t>程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0479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350" spc="65" dirty="0">
                          <a:latin typeface="SimSun"/>
                          <a:cs typeface="SimSun"/>
                        </a:rPr>
                        <a:t>反应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3047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350" spc="75" dirty="0">
                          <a:latin typeface="SimSun"/>
                          <a:cs typeface="SimSun"/>
                        </a:rPr>
                        <a:t>客户投诉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0479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5736">
                <a:tc>
                  <a:txBody>
                    <a:bodyPr/>
                    <a:lstStyle/>
                    <a:p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3047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350" spc="50" dirty="0">
                          <a:latin typeface="SimSun"/>
                          <a:cs typeface="SimSun"/>
                        </a:rPr>
                        <a:t>度。关心工作质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0479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350" spc="30" dirty="0">
                          <a:latin typeface="Arial"/>
                          <a:cs typeface="Arial"/>
                        </a:rPr>
                        <a:t>2.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350" spc="145" dirty="0">
                          <a:latin typeface="SimSun"/>
                          <a:cs typeface="SimSun"/>
                        </a:rPr>
                        <a:t>主动寻求理解客户问题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3047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350" spc="35" dirty="0">
                          <a:latin typeface="Arial"/>
                          <a:cs typeface="Arial"/>
                        </a:rPr>
                        <a:t>Q:</a:t>
                      </a:r>
                      <a:r>
                        <a:rPr sz="1350" spc="3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55" dirty="0">
                          <a:latin typeface="SimSun"/>
                          <a:cs typeface="SimSun"/>
                        </a:rPr>
                        <a:t>可否举例说明你遇到的最困难、挑战的客户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0479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310">
                <a:tc>
                  <a:txBody>
                    <a:bodyPr/>
                    <a:lstStyle/>
                    <a:p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3047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50" spc="65" dirty="0">
                          <a:latin typeface="SimSun"/>
                          <a:cs typeface="SimSun"/>
                        </a:rPr>
                        <a:t>量</a:t>
                      </a:r>
                      <a:r>
                        <a:rPr sz="1350" spc="-450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350" spc="65" dirty="0">
                          <a:latin typeface="SimSun"/>
                          <a:cs typeface="SimSun"/>
                        </a:rPr>
                        <a:t>以</a:t>
                      </a:r>
                      <a:r>
                        <a:rPr sz="1350" spc="-425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350" spc="195" dirty="0">
                          <a:latin typeface="SimSun"/>
                          <a:cs typeface="SimSun"/>
                        </a:rPr>
                        <a:t>得到</a:t>
                      </a:r>
                      <a:r>
                        <a:rPr sz="1350" spc="-450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350" spc="195" dirty="0">
                          <a:latin typeface="SimSun"/>
                          <a:cs typeface="SimSun"/>
                        </a:rPr>
                        <a:t>客户</a:t>
                      </a:r>
                      <a:r>
                        <a:rPr sz="1350" spc="-415" dirty="0">
                          <a:latin typeface="SimSun"/>
                          <a:cs typeface="SimSun"/>
                        </a:rPr>
                        <a:t> 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0479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50" spc="70" dirty="0">
                          <a:latin typeface="SimSun"/>
                          <a:cs typeface="SimSun"/>
                        </a:rPr>
                        <a:t>并满足客户需要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3047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50" spc="65" dirty="0">
                          <a:latin typeface="SimSun"/>
                          <a:cs typeface="SimSun"/>
                        </a:rPr>
                        <a:t>服务情形？请详细说说你当时是怎么做的。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0479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8309">
                <a:tc>
                  <a:txBody>
                    <a:bodyPr/>
                    <a:lstStyle/>
                    <a:p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3047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50" spc="65" dirty="0">
                          <a:latin typeface="SimSun"/>
                          <a:cs typeface="SimSun"/>
                        </a:rPr>
                        <a:t>满</a:t>
                      </a:r>
                      <a:r>
                        <a:rPr sz="1350" spc="-445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350" spc="65" dirty="0">
                          <a:latin typeface="SimSun"/>
                          <a:cs typeface="SimSun"/>
                        </a:rPr>
                        <a:t>意</a:t>
                      </a:r>
                      <a:r>
                        <a:rPr sz="1350" spc="-425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350" spc="235" dirty="0">
                          <a:latin typeface="SimSun"/>
                          <a:cs typeface="SimSun"/>
                        </a:rPr>
                        <a:t>，包括</a:t>
                      </a:r>
                      <a:r>
                        <a:rPr sz="1350" spc="-445" dirty="0">
                          <a:latin typeface="SimSun"/>
                          <a:cs typeface="SimSun"/>
                        </a:rPr>
                        <a:t> </a:t>
                      </a:r>
                      <a:r>
                        <a:rPr sz="1350" spc="65" dirty="0">
                          <a:latin typeface="SimSun"/>
                          <a:cs typeface="SimSun"/>
                        </a:rPr>
                        <a:t>有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0479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350" spc="30" dirty="0">
                          <a:latin typeface="Arial"/>
                          <a:cs typeface="Arial"/>
                        </a:rPr>
                        <a:t>3.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50" spc="155" dirty="0">
                          <a:latin typeface="SimSun"/>
                          <a:cs typeface="SimSun"/>
                        </a:rPr>
                        <a:t>超越客户问题添加服务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3047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350" spc="35" dirty="0">
                          <a:latin typeface="Arial"/>
                          <a:cs typeface="Arial"/>
                        </a:rPr>
                        <a:t>Q:</a:t>
                      </a:r>
                      <a:r>
                        <a:rPr sz="1350" spc="3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125" dirty="0">
                          <a:latin typeface="SimSun"/>
                          <a:cs typeface="SimSun"/>
                        </a:rPr>
                        <a:t>说说你曾经为客户提供了超出他们期望的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0479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1310">
                <a:tc>
                  <a:txBody>
                    <a:bodyPr/>
                    <a:lstStyle/>
                    <a:p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3047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350" spc="50" dirty="0">
                          <a:latin typeface="SimSun"/>
                          <a:cs typeface="SimSun"/>
                        </a:rPr>
                        <a:t>效、恰当回应客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0479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350" spc="65" dirty="0">
                          <a:latin typeface="SimSun"/>
                          <a:cs typeface="SimSun"/>
                        </a:rPr>
                        <a:t>价值并超出客户期望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3047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350" spc="65" dirty="0">
                          <a:latin typeface="SimSun"/>
                          <a:cs typeface="SimSun"/>
                        </a:rPr>
                        <a:t>服务并带给他们惊喜的事例。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0479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54130">
                <a:tc>
                  <a:txBody>
                    <a:bodyPr/>
                    <a:lstStyle/>
                    <a:p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3047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350" spc="70" dirty="0">
                          <a:latin typeface="SimSun"/>
                          <a:cs typeface="SimSun"/>
                        </a:rPr>
                        <a:t>户要求。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0479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350" spc="30" dirty="0">
                          <a:latin typeface="Arial"/>
                          <a:cs typeface="Arial"/>
                        </a:rPr>
                        <a:t>4.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350" spc="155" dirty="0">
                          <a:latin typeface="SimSun"/>
                          <a:cs typeface="SimSun"/>
                        </a:rPr>
                        <a:t>为客户与组织的长期互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30479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260350" algn="r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29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479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0013"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R w="30479">
                      <a:solidFill>
                        <a:srgbClr val="000000"/>
                      </a:solidFill>
                      <a:prstDash val="solid"/>
                    </a:lnR>
                    <a:lnB w="1524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0479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B w="1524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7431">
                      <a:solidFill>
                        <a:srgbClr val="000000"/>
                      </a:solidFill>
                      <a:prstDash val="solid"/>
                    </a:lnL>
                    <a:lnB w="1524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350" spc="65" dirty="0">
                          <a:latin typeface="SimSun"/>
                          <a:cs typeface="SimSun"/>
                        </a:rPr>
                        <a:t>惠牺牲短期利益。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R w="30479">
                      <a:solidFill>
                        <a:srgbClr val="000000"/>
                      </a:solidFill>
                      <a:prstDash val="solid"/>
                    </a:lnR>
                    <a:lnB w="1524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T="0" marB="0">
                    <a:lnL w="30479">
                      <a:solidFill>
                        <a:srgbClr val="000000"/>
                      </a:solidFill>
                      <a:prstDash val="solid"/>
                    </a:lnL>
                    <a:lnR w="27431">
                      <a:solidFill>
                        <a:srgbClr val="000000"/>
                      </a:solidFill>
                      <a:prstDash val="solid"/>
                    </a:lnR>
                    <a:lnB w="1524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6591" y="2301239"/>
            <a:ext cx="2517648" cy="1584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591" y="2301239"/>
            <a:ext cx="2517775" cy="1584960"/>
          </a:xfrm>
          <a:custGeom>
            <a:avLst/>
            <a:gdLst/>
            <a:ahLst/>
            <a:cxnLst/>
            <a:rect l="l" t="t" r="r" b="b"/>
            <a:pathLst>
              <a:path w="2517775" h="1584960">
                <a:moveTo>
                  <a:pt x="1889760" y="0"/>
                </a:moveTo>
                <a:lnTo>
                  <a:pt x="0" y="0"/>
                </a:lnTo>
                <a:lnTo>
                  <a:pt x="627888" y="792480"/>
                </a:lnTo>
                <a:lnTo>
                  <a:pt x="0" y="1584960"/>
                </a:lnTo>
                <a:lnTo>
                  <a:pt x="1889760" y="1584960"/>
                </a:lnTo>
                <a:lnTo>
                  <a:pt x="2517648" y="792480"/>
                </a:lnTo>
                <a:lnTo>
                  <a:pt x="188976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81403" y="2890520"/>
            <a:ext cx="108648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b="1" spc="-20" dirty="0">
                <a:solidFill>
                  <a:srgbClr val="FFFF00"/>
                </a:solidFill>
                <a:latin typeface="Microsoft YaHei"/>
                <a:cs typeface="Microsoft YaHei"/>
              </a:rPr>
              <a:t>问什么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17391" y="2301239"/>
            <a:ext cx="2520696" cy="1584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17391" y="2301239"/>
            <a:ext cx="2520950" cy="1584960"/>
          </a:xfrm>
          <a:custGeom>
            <a:avLst/>
            <a:gdLst/>
            <a:ahLst/>
            <a:cxnLst/>
            <a:rect l="l" t="t" r="r" b="b"/>
            <a:pathLst>
              <a:path w="2520950" h="1584960">
                <a:moveTo>
                  <a:pt x="1889760" y="0"/>
                </a:moveTo>
                <a:lnTo>
                  <a:pt x="0" y="0"/>
                </a:lnTo>
                <a:lnTo>
                  <a:pt x="630936" y="792480"/>
                </a:lnTo>
                <a:lnTo>
                  <a:pt x="0" y="1584960"/>
                </a:lnTo>
                <a:lnTo>
                  <a:pt x="1889760" y="1584960"/>
                </a:lnTo>
                <a:lnTo>
                  <a:pt x="2520696" y="792480"/>
                </a:lnTo>
                <a:lnTo>
                  <a:pt x="188976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75252" y="2890520"/>
            <a:ext cx="1083310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b="1" spc="-45" dirty="0">
                <a:solidFill>
                  <a:srgbClr val="FFFF00"/>
                </a:solidFill>
                <a:latin typeface="Microsoft YaHei"/>
                <a:cs typeface="Microsoft YaHei"/>
              </a:rPr>
              <a:t>为</a:t>
            </a:r>
            <a:r>
              <a:rPr sz="2800" b="1" spc="-20" dirty="0">
                <a:solidFill>
                  <a:srgbClr val="FFFF00"/>
                </a:solidFill>
                <a:latin typeface="Microsoft YaHei"/>
                <a:cs typeface="Microsoft YaHei"/>
              </a:rPr>
              <a:t>什么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11240" y="2301239"/>
            <a:ext cx="2517648" cy="1584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11240" y="2301239"/>
            <a:ext cx="2517775" cy="1584960"/>
          </a:xfrm>
          <a:custGeom>
            <a:avLst/>
            <a:gdLst/>
            <a:ahLst/>
            <a:cxnLst/>
            <a:rect l="l" t="t" r="r" b="b"/>
            <a:pathLst>
              <a:path w="2517775" h="1584960">
                <a:moveTo>
                  <a:pt x="1889760" y="0"/>
                </a:moveTo>
                <a:lnTo>
                  <a:pt x="0" y="0"/>
                </a:lnTo>
                <a:lnTo>
                  <a:pt x="627888" y="792480"/>
                </a:lnTo>
                <a:lnTo>
                  <a:pt x="0" y="1584960"/>
                </a:lnTo>
                <a:lnTo>
                  <a:pt x="1889760" y="1584960"/>
                </a:lnTo>
                <a:lnTo>
                  <a:pt x="2517648" y="792480"/>
                </a:lnTo>
                <a:lnTo>
                  <a:pt x="188976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69100" y="2890520"/>
            <a:ext cx="1086485" cy="418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295"/>
              </a:lnSpc>
            </a:pPr>
            <a:r>
              <a:rPr sz="2800" b="1" spc="-20" dirty="0">
                <a:solidFill>
                  <a:srgbClr val="FFFF00"/>
                </a:solidFill>
                <a:latin typeface="Microsoft YaHei"/>
                <a:cs typeface="Microsoft YaHei"/>
              </a:rPr>
              <a:t>怎么问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555">
              <a:lnSpc>
                <a:spcPts val="151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1639316" y="5347970"/>
            <a:ext cx="1019175" cy="396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20"/>
              </a:lnSpc>
            </a:pPr>
            <a:r>
              <a:rPr sz="2650" b="1" spc="-15" dirty="0">
                <a:solidFill>
                  <a:srgbClr val="006600"/>
                </a:solidFill>
                <a:latin typeface="Microsoft YaHei"/>
                <a:cs typeface="Microsoft YaHei"/>
              </a:rPr>
              <a:t>胜</a:t>
            </a:r>
            <a:r>
              <a:rPr sz="2650" b="1" spc="-60" dirty="0">
                <a:solidFill>
                  <a:srgbClr val="006600"/>
                </a:solidFill>
                <a:latin typeface="Microsoft YaHei"/>
                <a:cs typeface="Microsoft YaHei"/>
              </a:rPr>
              <a:t>任力</a:t>
            </a:r>
            <a:endParaRPr sz="2650">
              <a:latin typeface="Microsoft YaHei"/>
              <a:cs typeface="Microsoft YaHe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0828" y="4956495"/>
            <a:ext cx="1677670" cy="1186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400"/>
              </a:lnSpc>
              <a:tabLst>
                <a:tab pos="836930" algn="l"/>
              </a:tabLst>
            </a:pPr>
            <a:r>
              <a:rPr sz="2600" b="1" spc="30" dirty="0">
                <a:latin typeface="Microsoft YaHei"/>
                <a:cs typeface="Microsoft YaHei"/>
              </a:rPr>
              <a:t>能</a:t>
            </a:r>
            <a:r>
              <a:rPr sz="2600" b="1" spc="-10" dirty="0">
                <a:latin typeface="Microsoft YaHei"/>
                <a:cs typeface="Microsoft YaHei"/>
              </a:rPr>
              <a:t>预测优秀  业绩	</a:t>
            </a:r>
            <a:r>
              <a:rPr sz="2600" b="1" spc="-5" dirty="0">
                <a:latin typeface="Arial"/>
                <a:cs typeface="Arial"/>
              </a:rPr>
              <a:t>/     </a:t>
            </a:r>
            <a:r>
              <a:rPr sz="2600" b="1" spc="-10" dirty="0">
                <a:latin typeface="Microsoft YaHei"/>
                <a:cs typeface="Microsoft YaHei"/>
              </a:rPr>
              <a:t>区分绩</a:t>
            </a:r>
            <a:r>
              <a:rPr sz="2600" b="1" spc="5" dirty="0">
                <a:latin typeface="Microsoft YaHei"/>
                <a:cs typeface="Microsoft YaHei"/>
              </a:rPr>
              <a:t>优者</a:t>
            </a:r>
            <a:endParaRPr sz="2600">
              <a:latin typeface="Microsoft YaHei"/>
              <a:cs typeface="Microsoft YaHe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45428" y="4959664"/>
            <a:ext cx="1979295" cy="1184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99600"/>
              </a:lnSpc>
            </a:pPr>
            <a:r>
              <a:rPr sz="2600" b="1" spc="-35" dirty="0">
                <a:latin typeface="Microsoft YaHei"/>
                <a:cs typeface="Microsoft YaHei"/>
              </a:rPr>
              <a:t>基</a:t>
            </a:r>
            <a:r>
              <a:rPr sz="2600" b="1" spc="-60" dirty="0">
                <a:latin typeface="Microsoft YaHei"/>
                <a:cs typeface="Microsoft YaHei"/>
              </a:rPr>
              <a:t>于胜任</a:t>
            </a:r>
            <a:r>
              <a:rPr sz="2600" b="1" spc="-10" dirty="0">
                <a:latin typeface="Microsoft YaHei"/>
                <a:cs typeface="Microsoft YaHei"/>
              </a:rPr>
              <a:t>力模  型的  </a:t>
            </a:r>
            <a:r>
              <a:rPr sz="2650" b="1" spc="-50" dirty="0">
                <a:solidFill>
                  <a:srgbClr val="006600"/>
                </a:solidFill>
                <a:latin typeface="Microsoft YaHei"/>
                <a:cs typeface="Microsoft YaHei"/>
              </a:rPr>
              <a:t>行为面试法</a:t>
            </a:r>
            <a:endParaRPr sz="2650">
              <a:latin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365375">
              <a:lnSpc>
                <a:spcPct val="100000"/>
              </a:lnSpc>
            </a:pPr>
            <a:r>
              <a:rPr spc="-5" dirty="0"/>
              <a:t>Bibliography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305" marR="5080" indent="60960">
              <a:lnSpc>
                <a:spcPct val="110000"/>
              </a:lnSpc>
              <a:tabLst>
                <a:tab pos="2486660" algn="l"/>
                <a:tab pos="4266565" algn="l"/>
              </a:tabLst>
            </a:pPr>
            <a:r>
              <a:rPr spc="-5" dirty="0"/>
              <a:t>Testing for Competence Rather </a:t>
            </a:r>
            <a:r>
              <a:rPr spc="-10" dirty="0"/>
              <a:t>Than </a:t>
            </a:r>
            <a:r>
              <a:rPr spc="-5" dirty="0"/>
              <a:t>for  Intelligence	David</a:t>
            </a:r>
            <a:r>
              <a:rPr spc="-35" dirty="0"/>
              <a:t> </a:t>
            </a:r>
            <a:r>
              <a:rPr spc="-5" dirty="0"/>
              <a:t>McClelland</a:t>
            </a:r>
            <a:r>
              <a:rPr spc="-35" dirty="0"/>
              <a:t> </a:t>
            </a:r>
            <a:r>
              <a:rPr spc="-10" dirty="0"/>
              <a:t>(1973) </a:t>
            </a:r>
            <a:r>
              <a:rPr spc="-5" dirty="0"/>
              <a:t> Competence</a:t>
            </a:r>
            <a:r>
              <a:rPr dirty="0"/>
              <a:t> </a:t>
            </a:r>
            <a:r>
              <a:rPr spc="-5" dirty="0"/>
              <a:t>at</a:t>
            </a:r>
            <a:r>
              <a:rPr dirty="0"/>
              <a:t> </a:t>
            </a:r>
            <a:r>
              <a:rPr spc="-10" dirty="0"/>
              <a:t>work	Lyle </a:t>
            </a:r>
            <a:r>
              <a:rPr spc="-5" dirty="0"/>
              <a:t>M.</a:t>
            </a:r>
            <a:r>
              <a:rPr spc="-40" dirty="0"/>
              <a:t> </a:t>
            </a:r>
            <a:r>
              <a:rPr spc="-5" dirty="0"/>
              <a:t>Spencer,</a:t>
            </a:r>
          </a:p>
          <a:p>
            <a:pPr marL="27305">
              <a:lnSpc>
                <a:spcPct val="100000"/>
              </a:lnSpc>
            </a:pPr>
            <a:r>
              <a:rPr spc="-5" dirty="0"/>
              <a:t>Jr.</a:t>
            </a:r>
            <a:r>
              <a:rPr spc="-75" dirty="0"/>
              <a:t> </a:t>
            </a:r>
            <a:r>
              <a:rPr spc="-10" dirty="0"/>
              <a:t>(1983)</a:t>
            </a:r>
          </a:p>
          <a:p>
            <a:pPr marL="27305" marR="770890" indent="60960">
              <a:lnSpc>
                <a:spcPct val="100000"/>
              </a:lnSpc>
              <a:spcBef>
                <a:spcPts val="740"/>
              </a:spcBef>
            </a:pPr>
            <a:r>
              <a:rPr spc="-5" dirty="0"/>
              <a:t>Competency Modeling by</a:t>
            </a:r>
            <a:r>
              <a:rPr spc="-70" dirty="0"/>
              <a:t> </a:t>
            </a:r>
            <a:r>
              <a:rPr dirty="0"/>
              <a:t>Beckman-  </a:t>
            </a:r>
            <a:r>
              <a:rPr spc="-5" dirty="0"/>
              <a:t>Novak</a:t>
            </a:r>
          </a:p>
        </p:txBody>
      </p:sp>
      <p:sp>
        <p:nvSpPr>
          <p:cNvPr id="4" name="object 4"/>
          <p:cNvSpPr/>
          <p:nvPr/>
        </p:nvSpPr>
        <p:spPr>
          <a:xfrm>
            <a:off x="1066800" y="1510283"/>
            <a:ext cx="7922259" cy="0"/>
          </a:xfrm>
          <a:custGeom>
            <a:avLst/>
            <a:gdLst/>
            <a:ahLst/>
            <a:cxnLst/>
            <a:rect l="l" t="t" r="r" b="b"/>
            <a:pathLst>
              <a:path w="7922259">
                <a:moveTo>
                  <a:pt x="0" y="0"/>
                </a:moveTo>
                <a:lnTo>
                  <a:pt x="7921752" y="0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5451" y="2216403"/>
            <a:ext cx="5764530" cy="1267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300" spc="-5" dirty="0">
                <a:solidFill>
                  <a:srgbClr val="7F0000"/>
                </a:solidFill>
              </a:rPr>
              <a:t>Thank</a:t>
            </a:r>
            <a:r>
              <a:rPr sz="8300" spc="-70" dirty="0">
                <a:solidFill>
                  <a:srgbClr val="7F0000"/>
                </a:solidFill>
              </a:rPr>
              <a:t> </a:t>
            </a:r>
            <a:r>
              <a:rPr sz="8300" spc="-5" dirty="0">
                <a:solidFill>
                  <a:srgbClr val="7F0000"/>
                </a:solidFill>
              </a:rPr>
              <a:t>You!</a:t>
            </a:r>
            <a:endParaRPr sz="8300"/>
          </a:p>
        </p:txBody>
      </p:sp>
      <p:sp>
        <p:nvSpPr>
          <p:cNvPr id="3" name="object 3"/>
          <p:cNvSpPr/>
          <p:nvPr/>
        </p:nvSpPr>
        <p:spPr>
          <a:xfrm>
            <a:off x="3669791" y="3749040"/>
            <a:ext cx="2414270" cy="2417445"/>
          </a:xfrm>
          <a:custGeom>
            <a:avLst/>
            <a:gdLst/>
            <a:ahLst/>
            <a:cxnLst/>
            <a:rect l="l" t="t" r="r" b="b"/>
            <a:pathLst>
              <a:path w="2414270" h="2417445">
                <a:moveTo>
                  <a:pt x="0" y="2417064"/>
                </a:moveTo>
                <a:lnTo>
                  <a:pt x="2414016" y="2417064"/>
                </a:lnTo>
                <a:lnTo>
                  <a:pt x="2414016" y="0"/>
                </a:lnTo>
                <a:lnTo>
                  <a:pt x="0" y="0"/>
                </a:lnTo>
                <a:lnTo>
                  <a:pt x="0" y="241706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24911" y="3483864"/>
            <a:ext cx="4489704" cy="2706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55667" y="824991"/>
            <a:ext cx="1153160" cy="65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120"/>
              </a:lnSpc>
            </a:pPr>
            <a:r>
              <a:rPr sz="4400" b="1" spc="30" dirty="0">
                <a:solidFill>
                  <a:srgbClr val="990033"/>
                </a:solidFill>
                <a:latin typeface="Microsoft YaHei"/>
                <a:cs typeface="Microsoft YaHei"/>
              </a:rPr>
              <a:t>缘起</a:t>
            </a:r>
            <a:endParaRPr sz="44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5332" y="2001520"/>
            <a:ext cx="2402840" cy="963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tabLst>
                <a:tab pos="1572895" algn="l"/>
              </a:tabLst>
            </a:pPr>
            <a:r>
              <a:rPr sz="3200" spc="165" dirty="0">
                <a:latin typeface="Wingdings"/>
                <a:cs typeface="Wingdings"/>
              </a:rPr>
              <a:t></a:t>
            </a:r>
            <a:r>
              <a:rPr sz="3200" spc="-10" dirty="0">
                <a:latin typeface="SimSun"/>
                <a:cs typeface="SimSun"/>
              </a:rPr>
              <a:t>每个岗</a:t>
            </a:r>
            <a:r>
              <a:rPr sz="3200" spc="5" dirty="0">
                <a:latin typeface="SimSun"/>
                <a:cs typeface="SimSun"/>
              </a:rPr>
              <a:t>位上  </a:t>
            </a:r>
            <a:r>
              <a:rPr sz="3200" spc="-10" dirty="0">
                <a:latin typeface="SimSun"/>
                <a:cs typeface="SimSun"/>
              </a:rPr>
              <a:t>优异</a:t>
            </a:r>
            <a:r>
              <a:rPr sz="3200" dirty="0">
                <a:latin typeface="SimSun"/>
                <a:cs typeface="SimSun"/>
              </a:rPr>
              <a:t>	</a:t>
            </a:r>
            <a:r>
              <a:rPr sz="3200" spc="5" dirty="0">
                <a:latin typeface="SimSun"/>
                <a:cs typeface="SimSun"/>
              </a:rPr>
              <a:t>杰出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82059" y="2001520"/>
            <a:ext cx="4896485" cy="989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40"/>
              </a:lnSpc>
            </a:pPr>
            <a:r>
              <a:rPr sz="3200" spc="-10" dirty="0">
                <a:latin typeface="SimSun"/>
                <a:cs typeface="SimSun"/>
              </a:rPr>
              <a:t>总有一些</a:t>
            </a:r>
            <a:r>
              <a:rPr sz="3200" spc="5" dirty="0">
                <a:latin typeface="SimSun"/>
                <a:cs typeface="SimSun"/>
              </a:rPr>
              <a:t>人</a:t>
            </a:r>
            <a:r>
              <a:rPr sz="3200" spc="-10" dirty="0">
                <a:latin typeface="SimSun"/>
                <a:cs typeface="SimSun"/>
              </a:rPr>
              <a:t>比其</a:t>
            </a:r>
            <a:r>
              <a:rPr sz="3200" spc="5" dirty="0">
                <a:latin typeface="SimSun"/>
                <a:cs typeface="SimSun"/>
              </a:rPr>
              <a:t>他</a:t>
            </a:r>
            <a:r>
              <a:rPr sz="3200" spc="-10" dirty="0">
                <a:latin typeface="SimSun"/>
                <a:cs typeface="SimSun"/>
              </a:rPr>
              <a:t>人表现更</a:t>
            </a:r>
            <a:endParaRPr sz="3200">
              <a:latin typeface="SimSun"/>
              <a:cs typeface="SimSun"/>
            </a:endParaRPr>
          </a:p>
          <a:p>
            <a:pPr marL="15240">
              <a:lnSpc>
                <a:spcPts val="3979"/>
              </a:lnSpc>
              <a:tabLst>
                <a:tab pos="1076325" algn="l"/>
              </a:tabLst>
            </a:pPr>
            <a:r>
              <a:rPr sz="3400" b="1" i="1" spc="-10" dirty="0">
                <a:solidFill>
                  <a:srgbClr val="7F0000"/>
                </a:solidFill>
                <a:latin typeface="Arial"/>
                <a:cs typeface="Arial"/>
              </a:rPr>
              <a:t>5%	</a:t>
            </a:r>
            <a:r>
              <a:rPr sz="3400" b="1" i="1" spc="-65" dirty="0">
                <a:solidFill>
                  <a:srgbClr val="7F0000"/>
                </a:solidFill>
                <a:latin typeface="Arial"/>
                <a:cs typeface="Arial"/>
              </a:rPr>
              <a:t>10%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332" y="3076194"/>
            <a:ext cx="7834630" cy="105600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56870" marR="5080" indent="-344805">
              <a:lnSpc>
                <a:spcPts val="4270"/>
              </a:lnSpc>
              <a:spcBef>
                <a:spcPts val="30"/>
              </a:spcBef>
              <a:tabLst>
                <a:tab pos="7388225" algn="l"/>
              </a:tabLst>
            </a:pPr>
            <a:r>
              <a:rPr sz="3200" spc="165" dirty="0">
                <a:latin typeface="Wingdings"/>
                <a:cs typeface="Wingdings"/>
              </a:rPr>
              <a:t></a:t>
            </a:r>
            <a:r>
              <a:rPr sz="3200" spc="-10" dirty="0">
                <a:latin typeface="Arial"/>
                <a:cs typeface="Arial"/>
              </a:rPr>
              <a:t>H</a:t>
            </a:r>
            <a:r>
              <a:rPr sz="3200" spc="2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y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</a:t>
            </a:r>
            <a:r>
              <a:rPr sz="3200" spc="0" dirty="0">
                <a:latin typeface="Arial"/>
                <a:cs typeface="Arial"/>
              </a:rPr>
              <a:t>c</a:t>
            </a:r>
            <a:r>
              <a:rPr sz="3200" spc="-5" dirty="0">
                <a:latin typeface="Arial"/>
                <a:cs typeface="Arial"/>
              </a:rPr>
              <a:t>Ber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(</a:t>
            </a:r>
            <a:r>
              <a:rPr sz="3200" spc="5" dirty="0">
                <a:latin typeface="Arial"/>
                <a:cs typeface="Arial"/>
              </a:rPr>
              <a:t>U</a:t>
            </a:r>
            <a:r>
              <a:rPr sz="3200" spc="-5" dirty="0">
                <a:latin typeface="Arial"/>
                <a:cs typeface="Arial"/>
              </a:rPr>
              <a:t>S</a:t>
            </a:r>
            <a:r>
              <a:rPr sz="3200" spc="20" dirty="0">
                <a:latin typeface="Arial"/>
                <a:cs typeface="Arial"/>
              </a:rPr>
              <a:t>A</a:t>
            </a:r>
            <a:r>
              <a:rPr sz="3200" spc="-5" dirty="0">
                <a:latin typeface="Arial"/>
                <a:cs typeface="Arial"/>
              </a:rPr>
              <a:t>)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3</a:t>
            </a:r>
            <a:r>
              <a:rPr sz="3200" dirty="0">
                <a:latin typeface="Arial"/>
                <a:cs typeface="Arial"/>
              </a:rPr>
              <a:t>0</a:t>
            </a:r>
            <a:r>
              <a:rPr sz="3200" spc="-35" dirty="0">
                <a:latin typeface="SimSun"/>
                <a:cs typeface="SimSun"/>
              </a:rPr>
              <a:t>多</a:t>
            </a:r>
            <a:r>
              <a:rPr sz="3200" spc="-10" dirty="0">
                <a:latin typeface="SimSun"/>
                <a:cs typeface="SimSun"/>
              </a:rPr>
              <a:t>年的研究证实</a:t>
            </a:r>
            <a:r>
              <a:rPr sz="3200" dirty="0">
                <a:latin typeface="SimSun"/>
                <a:cs typeface="SimSun"/>
              </a:rPr>
              <a:t>	</a:t>
            </a:r>
            <a:r>
              <a:rPr sz="3450" b="1" spc="-25" dirty="0">
                <a:solidFill>
                  <a:srgbClr val="7F0000"/>
                </a:solidFill>
                <a:latin typeface="Microsoft YaHei"/>
                <a:cs typeface="Microsoft YaHei"/>
              </a:rPr>
              <a:t>优  </a:t>
            </a:r>
            <a:r>
              <a:rPr sz="3450" b="1" spc="-15" dirty="0">
                <a:solidFill>
                  <a:srgbClr val="7F0000"/>
                </a:solidFill>
                <a:latin typeface="Microsoft YaHei"/>
                <a:cs typeface="Microsoft YaHei"/>
              </a:rPr>
              <a:t>秀业绩者</a:t>
            </a:r>
            <a:r>
              <a:rPr sz="3200" spc="-15" dirty="0">
                <a:latin typeface="SimSun"/>
                <a:cs typeface="SimSun"/>
              </a:rPr>
              <a:t>拥有不同的深层次特质与行为特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9755" y="4144264"/>
            <a:ext cx="4085590" cy="476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  <a:tabLst>
                <a:tab pos="822960" algn="l"/>
              </a:tabLst>
            </a:pPr>
            <a:r>
              <a:rPr sz="3200" spc="-10" dirty="0">
                <a:latin typeface="SimSun"/>
                <a:cs typeface="SimSun"/>
              </a:rPr>
              <a:t>征	相</a:t>
            </a:r>
            <a:r>
              <a:rPr sz="3200" spc="5" dirty="0">
                <a:latin typeface="SimSun"/>
                <a:cs typeface="SimSun"/>
              </a:rPr>
              <a:t>对</a:t>
            </a:r>
            <a:r>
              <a:rPr sz="3200" spc="-10" dirty="0">
                <a:latin typeface="SimSun"/>
                <a:cs typeface="SimSun"/>
              </a:rPr>
              <a:t>于业</a:t>
            </a:r>
            <a:r>
              <a:rPr sz="3200" spc="5" dirty="0">
                <a:latin typeface="SimSun"/>
                <a:cs typeface="SimSun"/>
              </a:rPr>
              <a:t>绩</a:t>
            </a:r>
            <a:r>
              <a:rPr sz="3200" spc="-10" dirty="0">
                <a:latin typeface="SimSun"/>
                <a:cs typeface="SimSun"/>
              </a:rPr>
              <a:t>平庸者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36284" y="4112514"/>
            <a:ext cx="2192655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040"/>
              </a:lnSpc>
            </a:pPr>
            <a:r>
              <a:rPr sz="3450" b="1" dirty="0">
                <a:solidFill>
                  <a:srgbClr val="7F0000"/>
                </a:solidFill>
                <a:latin typeface="Microsoft YaHei"/>
                <a:cs typeface="Microsoft YaHei"/>
              </a:rPr>
              <a:t>胜</a:t>
            </a:r>
            <a:r>
              <a:rPr sz="3450" b="1" spc="-70" dirty="0">
                <a:solidFill>
                  <a:srgbClr val="7F0000"/>
                </a:solidFill>
                <a:latin typeface="Microsoft YaHei"/>
                <a:cs typeface="Microsoft YaHei"/>
              </a:rPr>
              <a:t>任</a:t>
            </a:r>
            <a:r>
              <a:rPr sz="3450" b="1" spc="-45" dirty="0">
                <a:solidFill>
                  <a:srgbClr val="7F0000"/>
                </a:solidFill>
                <a:latin typeface="Microsoft YaHei"/>
                <a:cs typeface="Microsoft YaHei"/>
              </a:rPr>
              <a:t>力模型</a:t>
            </a:r>
            <a:endParaRPr sz="3450">
              <a:latin typeface="Microsoft YaHei"/>
              <a:cs typeface="Microsoft YaHe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5332" y="4790440"/>
            <a:ext cx="1586230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65" dirty="0">
                <a:latin typeface="Wingdings"/>
                <a:cs typeface="Wingdings"/>
              </a:rPr>
              <a:t></a:t>
            </a:r>
            <a:r>
              <a:rPr sz="3200" spc="-10" dirty="0">
                <a:latin typeface="SimSun"/>
                <a:cs typeface="SimSun"/>
              </a:rPr>
              <a:t>预测性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1292" y="4758690"/>
            <a:ext cx="4984750" cy="513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040"/>
              </a:lnSpc>
            </a:pPr>
            <a:r>
              <a:rPr sz="3450" b="1" dirty="0">
                <a:solidFill>
                  <a:srgbClr val="7F0000"/>
                </a:solidFill>
                <a:latin typeface="Microsoft YaHei"/>
                <a:cs typeface="Microsoft YaHei"/>
              </a:rPr>
              <a:t>胜</a:t>
            </a:r>
            <a:r>
              <a:rPr sz="3450" b="1" spc="-45" dirty="0">
                <a:solidFill>
                  <a:srgbClr val="7F0000"/>
                </a:solidFill>
                <a:latin typeface="Microsoft YaHei"/>
                <a:cs typeface="Microsoft YaHei"/>
              </a:rPr>
              <a:t>任力</a:t>
            </a:r>
            <a:r>
              <a:rPr sz="3200" spc="-10" dirty="0">
                <a:latin typeface="SimSun"/>
                <a:cs typeface="SimSun"/>
              </a:rPr>
              <a:t>能显著</a:t>
            </a:r>
            <a:r>
              <a:rPr sz="3200" spc="5" dirty="0">
                <a:latin typeface="SimSun"/>
                <a:cs typeface="SimSun"/>
              </a:rPr>
              <a:t>区</a:t>
            </a:r>
            <a:r>
              <a:rPr sz="3200" spc="-10" dirty="0">
                <a:latin typeface="SimSun"/>
                <a:cs typeface="SimSun"/>
              </a:rPr>
              <a:t>分工</a:t>
            </a:r>
            <a:r>
              <a:rPr sz="3200" spc="5" dirty="0">
                <a:latin typeface="SimSun"/>
                <a:cs typeface="SimSun"/>
              </a:rPr>
              <a:t>作</a:t>
            </a:r>
            <a:r>
              <a:rPr sz="3200" spc="-10" dirty="0">
                <a:latin typeface="SimSun"/>
                <a:cs typeface="SimSun"/>
              </a:rPr>
              <a:t>业绩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10055" y="1581911"/>
            <a:ext cx="7922259" cy="0"/>
          </a:xfrm>
          <a:custGeom>
            <a:avLst/>
            <a:gdLst/>
            <a:ahLst/>
            <a:cxnLst/>
            <a:rect l="l" t="t" r="r" b="b"/>
            <a:pathLst>
              <a:path w="7922259">
                <a:moveTo>
                  <a:pt x="0" y="0"/>
                </a:moveTo>
                <a:lnTo>
                  <a:pt x="7921752" y="0"/>
                </a:lnTo>
              </a:path>
            </a:pathLst>
          </a:custGeom>
          <a:ln w="36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555">
              <a:lnSpc>
                <a:spcPts val="151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3988" y="821944"/>
            <a:ext cx="5170805" cy="650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120"/>
              </a:lnSpc>
            </a:pPr>
            <a:r>
              <a:rPr spc="-45" dirty="0">
                <a:solidFill>
                  <a:srgbClr val="7F0000"/>
                </a:solidFill>
                <a:latin typeface="Microsoft YaHei"/>
                <a:cs typeface="Microsoft YaHei"/>
              </a:rPr>
              <a:t>胜任力定义</a:t>
            </a:r>
            <a:r>
              <a:rPr spc="-545" dirty="0">
                <a:solidFill>
                  <a:srgbClr val="7F0000"/>
                </a:solidFill>
                <a:latin typeface="Microsoft YaHei"/>
                <a:cs typeface="Microsoft YaHei"/>
              </a:rPr>
              <a:t> </a:t>
            </a:r>
            <a:r>
              <a:rPr sz="2000" dirty="0">
                <a:solidFill>
                  <a:srgbClr val="000000"/>
                </a:solidFill>
              </a:rPr>
              <a:t>(David </a:t>
            </a:r>
            <a:r>
              <a:rPr sz="2000" spc="-5" dirty="0">
                <a:solidFill>
                  <a:srgbClr val="000000"/>
                </a:solidFill>
              </a:rPr>
              <a:t>McClelland)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9755" y="2010785"/>
            <a:ext cx="7593965" cy="197167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3200" b="1" spc="-10" dirty="0">
                <a:solidFill>
                  <a:srgbClr val="990033"/>
                </a:solidFill>
                <a:latin typeface="Microsoft YaHei"/>
                <a:cs typeface="Microsoft YaHei"/>
              </a:rPr>
              <a:t>胜任力</a:t>
            </a:r>
            <a:r>
              <a:rPr sz="3200" b="1" i="1" spc="-10" dirty="0">
                <a:solidFill>
                  <a:srgbClr val="990033"/>
                </a:solidFill>
                <a:latin typeface="Arial"/>
                <a:cs typeface="Arial"/>
              </a:rPr>
              <a:t>(Competency)</a:t>
            </a:r>
            <a:r>
              <a:rPr sz="3200" b="1" spc="-10" dirty="0">
                <a:latin typeface="Microsoft YaHei"/>
                <a:cs typeface="Microsoft YaHei"/>
              </a:rPr>
              <a:t>是在特定企业的环境</a:t>
            </a:r>
            <a:endParaRPr sz="3200">
              <a:latin typeface="Microsoft YaHei"/>
              <a:cs typeface="Microsoft YaHei"/>
            </a:endParaRPr>
          </a:p>
          <a:p>
            <a:pPr marL="12700" marR="205740" algn="just">
              <a:lnSpc>
                <a:spcPct val="97500"/>
              </a:lnSpc>
              <a:spcBef>
                <a:spcPts val="360"/>
              </a:spcBef>
            </a:pPr>
            <a:r>
              <a:rPr sz="3200" b="1" spc="-10" dirty="0">
                <a:latin typeface="Microsoft YaHei"/>
                <a:cs typeface="Microsoft YaHei"/>
              </a:rPr>
              <a:t>中 </a:t>
            </a:r>
            <a:r>
              <a:rPr sz="3200" b="1" spc="-5" dirty="0">
                <a:latin typeface="Microsoft YaHei"/>
                <a:cs typeface="Microsoft YaHei"/>
              </a:rPr>
              <a:t>在具体的工作岗位上 </a:t>
            </a:r>
            <a:r>
              <a:rPr sz="3200" b="1" spc="5" dirty="0">
                <a:latin typeface="Microsoft YaHei"/>
                <a:cs typeface="Microsoft YaHei"/>
              </a:rPr>
              <a:t>做出</a:t>
            </a:r>
            <a:r>
              <a:rPr sz="3200" b="1" spc="5" dirty="0">
                <a:solidFill>
                  <a:srgbClr val="660066"/>
                </a:solidFill>
                <a:latin typeface="Microsoft YaHei"/>
                <a:cs typeface="Microsoft YaHei"/>
              </a:rPr>
              <a:t>优秀业绩  </a:t>
            </a:r>
            <a:r>
              <a:rPr sz="3200" b="1" spc="-10" dirty="0">
                <a:solidFill>
                  <a:srgbClr val="660066"/>
                </a:solidFill>
                <a:latin typeface="Arial"/>
                <a:cs typeface="Arial"/>
              </a:rPr>
              <a:t>(</a:t>
            </a:r>
            <a:r>
              <a:rPr sz="3200" b="1" i="1" spc="-10" dirty="0">
                <a:solidFill>
                  <a:srgbClr val="660066"/>
                </a:solidFill>
                <a:latin typeface="Arial"/>
                <a:cs typeface="Arial"/>
              </a:rPr>
              <a:t>Superior Performance</a:t>
            </a:r>
            <a:r>
              <a:rPr sz="3200" b="1" spc="-10" dirty="0">
                <a:solidFill>
                  <a:srgbClr val="660066"/>
                </a:solidFill>
                <a:latin typeface="Arial"/>
                <a:cs typeface="Arial"/>
              </a:rPr>
              <a:t>)</a:t>
            </a:r>
            <a:r>
              <a:rPr sz="3200" b="1" spc="-10" dirty="0">
                <a:latin typeface="Microsoft YaHei"/>
                <a:cs typeface="Microsoft YaHei"/>
              </a:rPr>
              <a:t>需要的</a:t>
            </a:r>
            <a:r>
              <a:rPr sz="3200" b="1" spc="-10" dirty="0">
                <a:solidFill>
                  <a:srgbClr val="006600"/>
                </a:solidFill>
                <a:latin typeface="Microsoft YaHei"/>
                <a:cs typeface="Microsoft YaHei"/>
              </a:rPr>
              <a:t>行为特征  </a:t>
            </a:r>
            <a:r>
              <a:rPr sz="3200" b="1" i="1" spc="-10" dirty="0">
                <a:solidFill>
                  <a:srgbClr val="006600"/>
                </a:solidFill>
                <a:latin typeface="Arial"/>
                <a:cs typeface="Arial"/>
              </a:rPr>
              <a:t>(Behavior)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800" y="1653539"/>
            <a:ext cx="7922259" cy="0"/>
          </a:xfrm>
          <a:custGeom>
            <a:avLst/>
            <a:gdLst/>
            <a:ahLst/>
            <a:cxnLst/>
            <a:rect l="l" t="t" r="r" b="b"/>
            <a:pathLst>
              <a:path w="7922259">
                <a:moveTo>
                  <a:pt x="0" y="0"/>
                </a:moveTo>
                <a:lnTo>
                  <a:pt x="7921752" y="0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2555">
              <a:lnSpc>
                <a:spcPts val="151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42323" y="6741159"/>
            <a:ext cx="123825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628888" y="457200"/>
            <a:ext cx="972311" cy="3688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5920" y="1051560"/>
            <a:ext cx="7239000" cy="890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50592" y="1209040"/>
            <a:ext cx="5633085" cy="664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235"/>
              </a:lnSpc>
            </a:pPr>
            <a:r>
              <a:rPr spc="-30" dirty="0">
                <a:latin typeface="Microsoft YaHei"/>
                <a:cs typeface="Microsoft YaHei"/>
              </a:rPr>
              <a:t>个体胜任力 </a:t>
            </a:r>
            <a:r>
              <a:rPr spc="-250" dirty="0"/>
              <a:t>–</a:t>
            </a:r>
            <a:r>
              <a:rPr spc="35" dirty="0"/>
              <a:t> </a:t>
            </a:r>
            <a:r>
              <a:rPr spc="10" dirty="0">
                <a:latin typeface="Microsoft YaHei"/>
                <a:cs typeface="Microsoft YaHei"/>
              </a:rPr>
              <a:t>冰山模型</a:t>
            </a:r>
          </a:p>
        </p:txBody>
      </p:sp>
      <p:sp>
        <p:nvSpPr>
          <p:cNvPr id="6" name="object 6"/>
          <p:cNvSpPr/>
          <p:nvPr/>
        </p:nvSpPr>
        <p:spPr>
          <a:xfrm>
            <a:off x="1068324" y="1082039"/>
            <a:ext cx="0" cy="5608320"/>
          </a:xfrm>
          <a:custGeom>
            <a:avLst/>
            <a:gdLst/>
            <a:ahLst/>
            <a:cxnLst/>
            <a:rect l="l" t="t" r="r" b="b"/>
            <a:pathLst>
              <a:path h="5608320">
                <a:moveTo>
                  <a:pt x="0" y="0"/>
                </a:moveTo>
                <a:lnTo>
                  <a:pt x="0" y="560832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3752" y="1077594"/>
            <a:ext cx="8290559" cy="0"/>
          </a:xfrm>
          <a:custGeom>
            <a:avLst/>
            <a:gdLst/>
            <a:ahLst/>
            <a:cxnLst/>
            <a:rect l="l" t="t" r="r" b="b"/>
            <a:pathLst>
              <a:path w="8290559">
                <a:moveTo>
                  <a:pt x="0" y="0"/>
                </a:moveTo>
                <a:lnTo>
                  <a:pt x="8290559" y="0"/>
                </a:lnTo>
              </a:path>
            </a:pathLst>
          </a:custGeom>
          <a:ln w="88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49740" y="1082039"/>
            <a:ext cx="0" cy="5608320"/>
          </a:xfrm>
          <a:custGeom>
            <a:avLst/>
            <a:gdLst/>
            <a:ahLst/>
            <a:cxnLst/>
            <a:rect l="l" t="t" r="r" b="b"/>
            <a:pathLst>
              <a:path h="5608320">
                <a:moveTo>
                  <a:pt x="0" y="0"/>
                </a:moveTo>
                <a:lnTo>
                  <a:pt x="0" y="560832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63752" y="6694931"/>
            <a:ext cx="8290559" cy="0"/>
          </a:xfrm>
          <a:custGeom>
            <a:avLst/>
            <a:gdLst/>
            <a:ahLst/>
            <a:cxnLst/>
            <a:rect l="l" t="t" r="r" b="b"/>
            <a:pathLst>
              <a:path w="8290559">
                <a:moveTo>
                  <a:pt x="0" y="0"/>
                </a:moveTo>
                <a:lnTo>
                  <a:pt x="8290559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85615" y="2042160"/>
            <a:ext cx="2688336" cy="1658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85615" y="2042160"/>
            <a:ext cx="2688590" cy="1658620"/>
          </a:xfrm>
          <a:custGeom>
            <a:avLst/>
            <a:gdLst/>
            <a:ahLst/>
            <a:cxnLst/>
            <a:rect l="l" t="t" r="r" b="b"/>
            <a:pathLst>
              <a:path w="2688590" h="1658620">
                <a:moveTo>
                  <a:pt x="2231136" y="1658112"/>
                </a:moveTo>
                <a:lnTo>
                  <a:pt x="1118616" y="1554479"/>
                </a:lnTo>
                <a:lnTo>
                  <a:pt x="566928" y="1502664"/>
                </a:lnTo>
                <a:lnTo>
                  <a:pt x="0" y="1554479"/>
                </a:lnTo>
                <a:lnTo>
                  <a:pt x="377951" y="1191767"/>
                </a:lnTo>
                <a:lnTo>
                  <a:pt x="588263" y="883919"/>
                </a:lnTo>
                <a:lnTo>
                  <a:pt x="624839" y="667512"/>
                </a:lnTo>
                <a:lnTo>
                  <a:pt x="1024128" y="240791"/>
                </a:lnTo>
                <a:lnTo>
                  <a:pt x="1267968" y="27431"/>
                </a:lnTo>
                <a:lnTo>
                  <a:pt x="1411224" y="0"/>
                </a:lnTo>
                <a:lnTo>
                  <a:pt x="1533144" y="167639"/>
                </a:lnTo>
                <a:lnTo>
                  <a:pt x="1636776" y="143255"/>
                </a:lnTo>
                <a:lnTo>
                  <a:pt x="1655064" y="429767"/>
                </a:lnTo>
                <a:lnTo>
                  <a:pt x="1706880" y="384048"/>
                </a:lnTo>
                <a:lnTo>
                  <a:pt x="2057400" y="786384"/>
                </a:lnTo>
                <a:lnTo>
                  <a:pt x="2106168" y="1048512"/>
                </a:lnTo>
                <a:lnTo>
                  <a:pt x="2161032" y="975360"/>
                </a:lnTo>
                <a:lnTo>
                  <a:pt x="2334768" y="1237488"/>
                </a:lnTo>
                <a:lnTo>
                  <a:pt x="2441448" y="1356360"/>
                </a:lnTo>
                <a:lnTo>
                  <a:pt x="2633472" y="1478279"/>
                </a:lnTo>
                <a:lnTo>
                  <a:pt x="2688336" y="1527048"/>
                </a:lnTo>
                <a:lnTo>
                  <a:pt x="2231136" y="165811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52344" y="3718559"/>
            <a:ext cx="4992624" cy="25420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52344" y="3718559"/>
            <a:ext cx="4993005" cy="2542540"/>
          </a:xfrm>
          <a:custGeom>
            <a:avLst/>
            <a:gdLst/>
            <a:ahLst/>
            <a:cxnLst/>
            <a:rect l="l" t="t" r="r" b="b"/>
            <a:pathLst>
              <a:path w="4993005" h="2542540">
                <a:moveTo>
                  <a:pt x="783335" y="246887"/>
                </a:moveTo>
                <a:lnTo>
                  <a:pt x="923544" y="48767"/>
                </a:lnTo>
                <a:lnTo>
                  <a:pt x="1188720" y="64007"/>
                </a:lnTo>
                <a:lnTo>
                  <a:pt x="1548383" y="30479"/>
                </a:lnTo>
                <a:lnTo>
                  <a:pt x="2289047" y="85343"/>
                </a:lnTo>
                <a:lnTo>
                  <a:pt x="3169920" y="164591"/>
                </a:lnTo>
                <a:lnTo>
                  <a:pt x="3529583" y="97536"/>
                </a:lnTo>
                <a:lnTo>
                  <a:pt x="3645407" y="73151"/>
                </a:lnTo>
                <a:lnTo>
                  <a:pt x="3816096" y="0"/>
                </a:lnTo>
                <a:lnTo>
                  <a:pt x="3992879" y="195072"/>
                </a:lnTo>
                <a:lnTo>
                  <a:pt x="4443983" y="707136"/>
                </a:lnTo>
                <a:lnTo>
                  <a:pt x="4538472" y="1094232"/>
                </a:lnTo>
                <a:lnTo>
                  <a:pt x="4794504" y="1322832"/>
                </a:lnTo>
                <a:lnTo>
                  <a:pt x="4681728" y="1597152"/>
                </a:lnTo>
                <a:lnTo>
                  <a:pt x="4992624" y="1877567"/>
                </a:lnTo>
                <a:lnTo>
                  <a:pt x="4401311" y="2426208"/>
                </a:lnTo>
                <a:lnTo>
                  <a:pt x="4349496" y="2410967"/>
                </a:lnTo>
                <a:lnTo>
                  <a:pt x="4282439" y="2404872"/>
                </a:lnTo>
                <a:lnTo>
                  <a:pt x="4197096" y="2401823"/>
                </a:lnTo>
                <a:lnTo>
                  <a:pt x="4096511" y="2401823"/>
                </a:lnTo>
                <a:lnTo>
                  <a:pt x="3983735" y="2407920"/>
                </a:lnTo>
                <a:lnTo>
                  <a:pt x="3858767" y="2414016"/>
                </a:lnTo>
                <a:lnTo>
                  <a:pt x="3721607" y="2426208"/>
                </a:lnTo>
                <a:lnTo>
                  <a:pt x="3572255" y="2438400"/>
                </a:lnTo>
                <a:lnTo>
                  <a:pt x="3413759" y="2453640"/>
                </a:lnTo>
                <a:lnTo>
                  <a:pt x="3249168" y="2468879"/>
                </a:lnTo>
                <a:lnTo>
                  <a:pt x="3075432" y="2481072"/>
                </a:lnTo>
                <a:lnTo>
                  <a:pt x="2898647" y="2496312"/>
                </a:lnTo>
                <a:lnTo>
                  <a:pt x="2715768" y="2508504"/>
                </a:lnTo>
                <a:lnTo>
                  <a:pt x="2529840" y="2520696"/>
                </a:lnTo>
                <a:lnTo>
                  <a:pt x="2343911" y="2532888"/>
                </a:lnTo>
                <a:lnTo>
                  <a:pt x="2154935" y="2538984"/>
                </a:lnTo>
                <a:lnTo>
                  <a:pt x="1965959" y="2542031"/>
                </a:lnTo>
                <a:lnTo>
                  <a:pt x="1780032" y="2542031"/>
                </a:lnTo>
                <a:lnTo>
                  <a:pt x="1597152" y="2535936"/>
                </a:lnTo>
                <a:lnTo>
                  <a:pt x="1417320" y="2526791"/>
                </a:lnTo>
                <a:lnTo>
                  <a:pt x="1240535" y="2511552"/>
                </a:lnTo>
                <a:lnTo>
                  <a:pt x="1072895" y="2490216"/>
                </a:lnTo>
                <a:lnTo>
                  <a:pt x="911352" y="2462784"/>
                </a:lnTo>
                <a:lnTo>
                  <a:pt x="762000" y="2426208"/>
                </a:lnTo>
                <a:lnTo>
                  <a:pt x="615695" y="2380488"/>
                </a:lnTo>
                <a:lnTo>
                  <a:pt x="484631" y="2328672"/>
                </a:lnTo>
                <a:lnTo>
                  <a:pt x="365760" y="2264664"/>
                </a:lnTo>
                <a:lnTo>
                  <a:pt x="262128" y="2194560"/>
                </a:lnTo>
                <a:lnTo>
                  <a:pt x="170687" y="2112264"/>
                </a:lnTo>
                <a:lnTo>
                  <a:pt x="94487" y="2017776"/>
                </a:lnTo>
                <a:lnTo>
                  <a:pt x="36575" y="1914144"/>
                </a:lnTo>
                <a:lnTo>
                  <a:pt x="0" y="1795271"/>
                </a:lnTo>
                <a:lnTo>
                  <a:pt x="225551" y="1548383"/>
                </a:lnTo>
                <a:lnTo>
                  <a:pt x="134112" y="1426464"/>
                </a:lnTo>
                <a:lnTo>
                  <a:pt x="365760" y="957071"/>
                </a:lnTo>
                <a:lnTo>
                  <a:pt x="621792" y="655319"/>
                </a:lnTo>
                <a:lnTo>
                  <a:pt x="783335" y="246887"/>
                </a:lnTo>
              </a:path>
            </a:pathLst>
          </a:custGeom>
          <a:ln w="12192">
            <a:solidFill>
              <a:srgbClr val="0284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63367" y="3611879"/>
            <a:ext cx="5343143" cy="2346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97607" y="2974848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51816" y="0"/>
                </a:moveTo>
                <a:lnTo>
                  <a:pt x="48768" y="0"/>
                </a:lnTo>
                <a:lnTo>
                  <a:pt x="48768" y="3048"/>
                </a:lnTo>
                <a:lnTo>
                  <a:pt x="45719" y="3048"/>
                </a:lnTo>
                <a:lnTo>
                  <a:pt x="45719" y="9143"/>
                </a:lnTo>
                <a:lnTo>
                  <a:pt x="42672" y="9143"/>
                </a:lnTo>
                <a:lnTo>
                  <a:pt x="42672" y="15239"/>
                </a:lnTo>
                <a:lnTo>
                  <a:pt x="39624" y="15239"/>
                </a:lnTo>
                <a:lnTo>
                  <a:pt x="39624" y="21336"/>
                </a:lnTo>
                <a:lnTo>
                  <a:pt x="36575" y="21336"/>
                </a:lnTo>
                <a:lnTo>
                  <a:pt x="36575" y="27431"/>
                </a:lnTo>
                <a:lnTo>
                  <a:pt x="33528" y="27431"/>
                </a:lnTo>
                <a:lnTo>
                  <a:pt x="33528" y="33527"/>
                </a:lnTo>
                <a:lnTo>
                  <a:pt x="30480" y="33527"/>
                </a:lnTo>
                <a:lnTo>
                  <a:pt x="30480" y="39624"/>
                </a:lnTo>
                <a:lnTo>
                  <a:pt x="27431" y="39624"/>
                </a:lnTo>
                <a:lnTo>
                  <a:pt x="27431" y="45719"/>
                </a:lnTo>
                <a:lnTo>
                  <a:pt x="24384" y="45719"/>
                </a:lnTo>
                <a:lnTo>
                  <a:pt x="24384" y="51815"/>
                </a:lnTo>
                <a:lnTo>
                  <a:pt x="21336" y="51815"/>
                </a:lnTo>
                <a:lnTo>
                  <a:pt x="21336" y="57912"/>
                </a:lnTo>
                <a:lnTo>
                  <a:pt x="18287" y="57912"/>
                </a:lnTo>
                <a:lnTo>
                  <a:pt x="18287" y="64007"/>
                </a:lnTo>
                <a:lnTo>
                  <a:pt x="15240" y="64007"/>
                </a:lnTo>
                <a:lnTo>
                  <a:pt x="15240" y="70103"/>
                </a:lnTo>
                <a:lnTo>
                  <a:pt x="12192" y="70103"/>
                </a:lnTo>
                <a:lnTo>
                  <a:pt x="12192" y="76200"/>
                </a:lnTo>
                <a:lnTo>
                  <a:pt x="9143" y="76200"/>
                </a:lnTo>
                <a:lnTo>
                  <a:pt x="9143" y="82296"/>
                </a:lnTo>
                <a:lnTo>
                  <a:pt x="6096" y="82295"/>
                </a:lnTo>
                <a:lnTo>
                  <a:pt x="6096" y="88391"/>
                </a:lnTo>
                <a:lnTo>
                  <a:pt x="3048" y="88391"/>
                </a:lnTo>
                <a:lnTo>
                  <a:pt x="3048" y="94487"/>
                </a:lnTo>
                <a:lnTo>
                  <a:pt x="0" y="94487"/>
                </a:lnTo>
                <a:lnTo>
                  <a:pt x="0" y="97536"/>
                </a:lnTo>
                <a:lnTo>
                  <a:pt x="97536" y="97536"/>
                </a:lnTo>
                <a:lnTo>
                  <a:pt x="97536" y="91439"/>
                </a:lnTo>
                <a:lnTo>
                  <a:pt x="94487" y="91439"/>
                </a:lnTo>
                <a:lnTo>
                  <a:pt x="94488" y="85343"/>
                </a:lnTo>
                <a:lnTo>
                  <a:pt x="91440" y="85343"/>
                </a:lnTo>
                <a:lnTo>
                  <a:pt x="91439" y="79248"/>
                </a:lnTo>
                <a:lnTo>
                  <a:pt x="88392" y="79248"/>
                </a:lnTo>
                <a:lnTo>
                  <a:pt x="88392" y="73151"/>
                </a:lnTo>
                <a:lnTo>
                  <a:pt x="85343" y="73151"/>
                </a:lnTo>
                <a:lnTo>
                  <a:pt x="85344" y="67055"/>
                </a:lnTo>
                <a:lnTo>
                  <a:pt x="82296" y="67055"/>
                </a:lnTo>
                <a:lnTo>
                  <a:pt x="82295" y="60959"/>
                </a:lnTo>
                <a:lnTo>
                  <a:pt x="79248" y="60960"/>
                </a:lnTo>
                <a:lnTo>
                  <a:pt x="79248" y="54863"/>
                </a:lnTo>
                <a:lnTo>
                  <a:pt x="76200" y="54863"/>
                </a:lnTo>
                <a:lnTo>
                  <a:pt x="76200" y="48767"/>
                </a:lnTo>
                <a:lnTo>
                  <a:pt x="73152" y="48767"/>
                </a:lnTo>
                <a:lnTo>
                  <a:pt x="73151" y="42671"/>
                </a:lnTo>
                <a:lnTo>
                  <a:pt x="70104" y="42672"/>
                </a:lnTo>
                <a:lnTo>
                  <a:pt x="70104" y="36575"/>
                </a:lnTo>
                <a:lnTo>
                  <a:pt x="67056" y="36575"/>
                </a:lnTo>
                <a:lnTo>
                  <a:pt x="67056" y="30479"/>
                </a:lnTo>
                <a:lnTo>
                  <a:pt x="64008" y="30479"/>
                </a:lnTo>
                <a:lnTo>
                  <a:pt x="64007" y="24383"/>
                </a:lnTo>
                <a:lnTo>
                  <a:pt x="60959" y="24384"/>
                </a:lnTo>
                <a:lnTo>
                  <a:pt x="60960" y="18287"/>
                </a:lnTo>
                <a:lnTo>
                  <a:pt x="57912" y="18287"/>
                </a:lnTo>
                <a:lnTo>
                  <a:pt x="57912" y="12191"/>
                </a:lnTo>
                <a:lnTo>
                  <a:pt x="54864" y="12191"/>
                </a:lnTo>
                <a:lnTo>
                  <a:pt x="54863" y="6095"/>
                </a:lnTo>
                <a:lnTo>
                  <a:pt x="51815" y="6096"/>
                </a:lnTo>
                <a:lnTo>
                  <a:pt x="51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28088" y="5603875"/>
            <a:ext cx="36830" cy="0"/>
          </a:xfrm>
          <a:custGeom>
            <a:avLst/>
            <a:gdLst/>
            <a:ahLst/>
            <a:cxnLst/>
            <a:rect l="l" t="t" r="r" b="b"/>
            <a:pathLst>
              <a:path w="36830">
                <a:moveTo>
                  <a:pt x="0" y="0"/>
                </a:moveTo>
                <a:lnTo>
                  <a:pt x="36575" y="0"/>
                </a:lnTo>
              </a:path>
            </a:pathLst>
          </a:custGeom>
          <a:ln w="3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28088" y="5600700"/>
            <a:ext cx="40005" cy="0"/>
          </a:xfrm>
          <a:custGeom>
            <a:avLst/>
            <a:gdLst/>
            <a:ahLst/>
            <a:cxnLst/>
            <a:rect l="l" t="t" r="r" b="b"/>
            <a:pathLst>
              <a:path w="40005">
                <a:moveTo>
                  <a:pt x="0" y="0"/>
                </a:moveTo>
                <a:lnTo>
                  <a:pt x="396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25039" y="5597525"/>
            <a:ext cx="43180" cy="0"/>
          </a:xfrm>
          <a:custGeom>
            <a:avLst/>
            <a:gdLst/>
            <a:ahLst/>
            <a:cxnLst/>
            <a:rect l="l" t="t" r="r" b="b"/>
            <a:pathLst>
              <a:path w="43180">
                <a:moveTo>
                  <a:pt x="0" y="0"/>
                </a:moveTo>
                <a:lnTo>
                  <a:pt x="42672" y="0"/>
                </a:lnTo>
              </a:path>
            </a:pathLst>
          </a:custGeom>
          <a:ln w="38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25039" y="5594350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0" y="0"/>
                </a:moveTo>
                <a:lnTo>
                  <a:pt x="4571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21992" y="5591809"/>
            <a:ext cx="48895" cy="0"/>
          </a:xfrm>
          <a:custGeom>
            <a:avLst/>
            <a:gdLst/>
            <a:ahLst/>
            <a:cxnLst/>
            <a:rect l="l" t="t" r="r" b="b"/>
            <a:pathLst>
              <a:path w="48894">
                <a:moveTo>
                  <a:pt x="0" y="0"/>
                </a:moveTo>
                <a:lnTo>
                  <a:pt x="48768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21992" y="5588634"/>
            <a:ext cx="52069" cy="0"/>
          </a:xfrm>
          <a:custGeom>
            <a:avLst/>
            <a:gdLst/>
            <a:ahLst/>
            <a:cxnLst/>
            <a:rect l="l" t="t" r="r" b="b"/>
            <a:pathLst>
              <a:path w="52069">
                <a:moveTo>
                  <a:pt x="0" y="0"/>
                </a:moveTo>
                <a:lnTo>
                  <a:pt x="51816" y="0"/>
                </a:lnTo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18944" y="5585459"/>
            <a:ext cx="55244" cy="0"/>
          </a:xfrm>
          <a:custGeom>
            <a:avLst/>
            <a:gdLst/>
            <a:ahLst/>
            <a:cxnLst/>
            <a:rect l="l" t="t" r="r" b="b"/>
            <a:pathLst>
              <a:path w="55244">
                <a:moveTo>
                  <a:pt x="0" y="0"/>
                </a:moveTo>
                <a:lnTo>
                  <a:pt x="54863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218944" y="5581015"/>
            <a:ext cx="58419" cy="0"/>
          </a:xfrm>
          <a:custGeom>
            <a:avLst/>
            <a:gdLst/>
            <a:ahLst/>
            <a:cxnLst/>
            <a:rect l="l" t="t" r="r" b="b"/>
            <a:pathLst>
              <a:path w="58419">
                <a:moveTo>
                  <a:pt x="0" y="0"/>
                </a:moveTo>
                <a:lnTo>
                  <a:pt x="57912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15895" y="5574791"/>
            <a:ext cx="64135" cy="0"/>
          </a:xfrm>
          <a:custGeom>
            <a:avLst/>
            <a:gdLst/>
            <a:ahLst/>
            <a:cxnLst/>
            <a:rect l="l" t="t" r="r" b="b"/>
            <a:pathLst>
              <a:path w="64135">
                <a:moveTo>
                  <a:pt x="0" y="0"/>
                </a:moveTo>
                <a:lnTo>
                  <a:pt x="64007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12848" y="5568696"/>
            <a:ext cx="70485" cy="0"/>
          </a:xfrm>
          <a:custGeom>
            <a:avLst/>
            <a:gdLst/>
            <a:ahLst/>
            <a:cxnLst/>
            <a:rect l="l" t="t" r="r" b="b"/>
            <a:pathLst>
              <a:path w="70485">
                <a:moveTo>
                  <a:pt x="0" y="0"/>
                </a:moveTo>
                <a:lnTo>
                  <a:pt x="70104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09800" y="5562600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06751" y="5556503"/>
            <a:ext cx="82550" cy="0"/>
          </a:xfrm>
          <a:custGeom>
            <a:avLst/>
            <a:gdLst/>
            <a:ahLst/>
            <a:cxnLst/>
            <a:rect l="l" t="t" r="r" b="b"/>
            <a:pathLst>
              <a:path w="82550">
                <a:moveTo>
                  <a:pt x="0" y="0"/>
                </a:moveTo>
                <a:lnTo>
                  <a:pt x="82295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03704" y="5550408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>
                <a:moveTo>
                  <a:pt x="0" y="0"/>
                </a:moveTo>
                <a:lnTo>
                  <a:pt x="88392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00655" y="5544311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>
                <a:moveTo>
                  <a:pt x="0" y="0"/>
                </a:moveTo>
                <a:lnTo>
                  <a:pt x="94487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197607" y="5538215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194560" y="553212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80">
                <a:moveTo>
                  <a:pt x="0" y="0"/>
                </a:moveTo>
                <a:lnTo>
                  <a:pt x="10668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191511" y="5526023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11277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247900" y="3084576"/>
            <a:ext cx="0" cy="2438400"/>
          </a:xfrm>
          <a:custGeom>
            <a:avLst/>
            <a:gdLst/>
            <a:ahLst/>
            <a:cxnLst/>
            <a:rect l="l" t="t" r="r" b="b"/>
            <a:pathLst>
              <a:path h="2438400">
                <a:moveTo>
                  <a:pt x="0" y="0"/>
                </a:moveTo>
                <a:lnTo>
                  <a:pt x="0" y="2438400"/>
                </a:lnTo>
              </a:path>
            </a:pathLst>
          </a:custGeom>
          <a:ln w="396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191511" y="3082925"/>
            <a:ext cx="109855" cy="0"/>
          </a:xfrm>
          <a:custGeom>
            <a:avLst/>
            <a:gdLst/>
            <a:ahLst/>
            <a:cxnLst/>
            <a:rect l="l" t="t" r="r" b="b"/>
            <a:pathLst>
              <a:path w="109855">
                <a:moveTo>
                  <a:pt x="0" y="0"/>
                </a:moveTo>
                <a:lnTo>
                  <a:pt x="109727" y="0"/>
                </a:lnTo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194560" y="307975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80">
                <a:moveTo>
                  <a:pt x="0" y="0"/>
                </a:moveTo>
                <a:lnTo>
                  <a:pt x="10668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194560" y="3077210"/>
            <a:ext cx="104139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63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197607" y="3074035"/>
            <a:ext cx="100965" cy="0"/>
          </a:xfrm>
          <a:custGeom>
            <a:avLst/>
            <a:gdLst/>
            <a:ahLst/>
            <a:cxnLst/>
            <a:rect l="l" t="t" r="r" b="b"/>
            <a:pathLst>
              <a:path w="100964">
                <a:moveTo>
                  <a:pt x="0" y="0"/>
                </a:moveTo>
                <a:lnTo>
                  <a:pt x="100583" y="0"/>
                </a:lnTo>
              </a:path>
            </a:pathLst>
          </a:custGeom>
          <a:ln w="38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31135" y="5605271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33527" y="0"/>
                </a:moveTo>
                <a:lnTo>
                  <a:pt x="0" y="0"/>
                </a:lnTo>
                <a:lnTo>
                  <a:pt x="0" y="6095"/>
                </a:lnTo>
                <a:lnTo>
                  <a:pt x="3047" y="6095"/>
                </a:lnTo>
                <a:lnTo>
                  <a:pt x="3047" y="12191"/>
                </a:lnTo>
                <a:lnTo>
                  <a:pt x="6095" y="12191"/>
                </a:lnTo>
                <a:lnTo>
                  <a:pt x="6095" y="18287"/>
                </a:lnTo>
                <a:lnTo>
                  <a:pt x="9143" y="18287"/>
                </a:lnTo>
                <a:lnTo>
                  <a:pt x="9143" y="24383"/>
                </a:lnTo>
                <a:lnTo>
                  <a:pt x="12191" y="24383"/>
                </a:lnTo>
                <a:lnTo>
                  <a:pt x="12191" y="30479"/>
                </a:lnTo>
                <a:lnTo>
                  <a:pt x="15239" y="30479"/>
                </a:lnTo>
                <a:lnTo>
                  <a:pt x="15239" y="33527"/>
                </a:lnTo>
                <a:lnTo>
                  <a:pt x="18287" y="33527"/>
                </a:lnTo>
                <a:lnTo>
                  <a:pt x="18287" y="27431"/>
                </a:lnTo>
                <a:lnTo>
                  <a:pt x="21335" y="27431"/>
                </a:lnTo>
                <a:lnTo>
                  <a:pt x="21336" y="21335"/>
                </a:lnTo>
                <a:lnTo>
                  <a:pt x="24383" y="21335"/>
                </a:lnTo>
                <a:lnTo>
                  <a:pt x="24383" y="15239"/>
                </a:lnTo>
                <a:lnTo>
                  <a:pt x="27431" y="15239"/>
                </a:lnTo>
                <a:lnTo>
                  <a:pt x="27431" y="9143"/>
                </a:lnTo>
                <a:lnTo>
                  <a:pt x="30479" y="9143"/>
                </a:lnTo>
                <a:lnTo>
                  <a:pt x="30480" y="3047"/>
                </a:lnTo>
                <a:lnTo>
                  <a:pt x="33527" y="3047"/>
                </a:lnTo>
                <a:lnTo>
                  <a:pt x="335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112264" y="2471928"/>
            <a:ext cx="30480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35"/>
              </a:lnSpc>
            </a:pPr>
            <a:r>
              <a:rPr sz="2400" dirty="0">
                <a:latin typeface="SimSun"/>
                <a:cs typeface="SimSun"/>
              </a:rPr>
              <a:t>高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112264" y="5748528"/>
            <a:ext cx="304800" cy="347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40"/>
              </a:lnSpc>
            </a:pPr>
            <a:r>
              <a:rPr sz="2400" dirty="0">
                <a:latin typeface="SimSun"/>
                <a:cs typeface="SimSun"/>
              </a:rPr>
              <a:t>低</a:t>
            </a:r>
            <a:endParaRPr sz="2400">
              <a:latin typeface="SimSun"/>
              <a:cs typeface="SimSu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642872" y="3075716"/>
            <a:ext cx="204470" cy="243332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7F0000"/>
                </a:solidFill>
                <a:latin typeface="Microsoft YaHei"/>
                <a:cs typeface="Microsoft YaHei"/>
              </a:rPr>
              <a:t>观  察  与</a:t>
            </a:r>
            <a:endParaRPr sz="1600">
              <a:latin typeface="Microsoft YaHei"/>
              <a:cs typeface="Microsoft YaHei"/>
            </a:endParaRPr>
          </a:p>
          <a:p>
            <a:pPr algn="just">
              <a:lnSpc>
                <a:spcPct val="100200"/>
              </a:lnSpc>
              <a:spcBef>
                <a:spcPts val="20"/>
              </a:spcBef>
            </a:pPr>
            <a:r>
              <a:rPr sz="1600" b="1" dirty="0">
                <a:solidFill>
                  <a:srgbClr val="7F0000"/>
                </a:solidFill>
                <a:latin typeface="Microsoft YaHei"/>
                <a:cs typeface="Microsoft YaHei"/>
              </a:rPr>
              <a:t>培  训  的  容  易  程  度</a:t>
            </a:r>
            <a:endParaRPr sz="1600">
              <a:latin typeface="Microsoft YaHei"/>
              <a:cs typeface="Microsoft YaHe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43204" y="7032752"/>
            <a:ext cx="1467485" cy="16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"/>
                <a:cs typeface="Arial"/>
              </a:rPr>
              <a:t>Spencer </a:t>
            </a:r>
            <a:r>
              <a:rPr sz="1000" spc="5" dirty="0">
                <a:latin typeface="Arial"/>
                <a:cs typeface="Arial"/>
              </a:rPr>
              <a:t>&amp; </a:t>
            </a:r>
            <a:r>
              <a:rPr sz="1000" spc="-5" dirty="0">
                <a:latin typeface="Arial"/>
                <a:cs typeface="Arial"/>
              </a:rPr>
              <a:t>Spencer,</a:t>
            </a:r>
            <a:r>
              <a:rPr sz="1000" spc="-8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1993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431791" y="3906966"/>
            <a:ext cx="1430020" cy="2099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indent="-3175" algn="ctr">
              <a:lnSpc>
                <a:spcPct val="121800"/>
              </a:lnSpc>
            </a:pPr>
            <a:r>
              <a:rPr sz="2800" b="1" spc="25" dirty="0">
                <a:latin typeface="Microsoft YaHei"/>
                <a:cs typeface="Microsoft YaHei"/>
              </a:rPr>
              <a:t>社</a:t>
            </a:r>
            <a:r>
              <a:rPr sz="2800" b="1" spc="-20" dirty="0">
                <a:latin typeface="Microsoft YaHei"/>
                <a:cs typeface="Microsoft YaHei"/>
              </a:rPr>
              <a:t>会</a:t>
            </a:r>
            <a:r>
              <a:rPr sz="2800" b="1" spc="5" dirty="0">
                <a:latin typeface="Microsoft YaHei"/>
                <a:cs typeface="Microsoft YaHei"/>
              </a:rPr>
              <a:t>角色 </a:t>
            </a:r>
            <a:r>
              <a:rPr sz="2800" b="1" dirty="0">
                <a:latin typeface="Microsoft YaHei"/>
                <a:cs typeface="Microsoft YaHei"/>
              </a:rPr>
              <a:t> </a:t>
            </a:r>
            <a:r>
              <a:rPr sz="2800" b="1" spc="5" dirty="0">
                <a:latin typeface="Microsoft YaHei"/>
                <a:cs typeface="Microsoft YaHei"/>
              </a:rPr>
              <a:t>自我认知 </a:t>
            </a:r>
            <a:r>
              <a:rPr sz="2800" b="1" dirty="0">
                <a:latin typeface="Microsoft YaHei"/>
                <a:cs typeface="Microsoft YaHei"/>
              </a:rPr>
              <a:t> </a:t>
            </a:r>
            <a:r>
              <a:rPr sz="2800" b="1" spc="5" dirty="0">
                <a:latin typeface="Microsoft YaHei"/>
                <a:cs typeface="Microsoft YaHei"/>
              </a:rPr>
              <a:t>人格特质</a:t>
            </a:r>
            <a:endParaRPr sz="2800">
              <a:latin typeface="Microsoft YaHei"/>
              <a:cs typeface="Microsoft YaHei"/>
            </a:endParaRPr>
          </a:p>
          <a:p>
            <a:pPr algn="ctr">
              <a:lnSpc>
                <a:spcPts val="3195"/>
              </a:lnSpc>
              <a:spcBef>
                <a:spcPts val="1055"/>
              </a:spcBef>
            </a:pPr>
            <a:r>
              <a:rPr sz="2800" b="1" spc="5" dirty="0">
                <a:latin typeface="Microsoft YaHei"/>
                <a:cs typeface="Microsoft YaHei"/>
              </a:rPr>
              <a:t>动机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12208" y="2491232"/>
            <a:ext cx="713740" cy="933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60"/>
              </a:lnSpc>
            </a:pPr>
            <a:r>
              <a:rPr sz="2800" b="1" spc="5" dirty="0">
                <a:latin typeface="Microsoft YaHei"/>
                <a:cs typeface="Microsoft YaHei"/>
              </a:rPr>
              <a:t>技能 </a:t>
            </a:r>
            <a:r>
              <a:rPr sz="2800" b="1" dirty="0">
                <a:latin typeface="Microsoft YaHei"/>
                <a:cs typeface="Microsoft YaHei"/>
              </a:rPr>
              <a:t> </a:t>
            </a:r>
            <a:r>
              <a:rPr sz="2800" b="1" spc="5" dirty="0">
                <a:latin typeface="Microsoft YaHei"/>
                <a:cs typeface="Microsoft YaHei"/>
              </a:rPr>
              <a:t>知识</a:t>
            </a:r>
            <a:endParaRPr sz="2800">
              <a:latin typeface="Microsoft YaHei"/>
              <a:cs typeface="Microsoft YaHe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543800" y="2630423"/>
            <a:ext cx="1569720" cy="54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285"/>
              </a:lnSpc>
            </a:pPr>
            <a:r>
              <a:rPr sz="3600" b="1" i="1" spc="-15" dirty="0">
                <a:solidFill>
                  <a:srgbClr val="006600"/>
                </a:solidFill>
                <a:latin typeface="Arial"/>
                <a:cs typeface="Arial"/>
              </a:rPr>
              <a:t>Ca</a:t>
            </a:r>
            <a:r>
              <a:rPr sz="3600" b="1" i="1" dirty="0">
                <a:solidFill>
                  <a:srgbClr val="006600"/>
                </a:solidFill>
                <a:latin typeface="Arial"/>
                <a:cs typeface="Arial"/>
              </a:rPr>
              <a:t>n-</a:t>
            </a:r>
            <a:r>
              <a:rPr sz="3600" b="1" i="1" spc="-20" dirty="0">
                <a:solidFill>
                  <a:srgbClr val="006600"/>
                </a:solidFill>
                <a:latin typeface="Arial"/>
                <a:cs typeface="Arial"/>
              </a:rPr>
              <a:t>do</a:t>
            </a:r>
            <a:endParaRPr sz="36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836664" y="2810255"/>
            <a:ext cx="597535" cy="289560"/>
          </a:xfrm>
          <a:custGeom>
            <a:avLst/>
            <a:gdLst/>
            <a:ahLst/>
            <a:cxnLst/>
            <a:rect l="l" t="t" r="r" b="b"/>
            <a:pathLst>
              <a:path w="597534" h="289560">
                <a:moveTo>
                  <a:pt x="448055" y="0"/>
                </a:moveTo>
                <a:lnTo>
                  <a:pt x="448055" y="73152"/>
                </a:lnTo>
                <a:lnTo>
                  <a:pt x="0" y="73152"/>
                </a:lnTo>
                <a:lnTo>
                  <a:pt x="76200" y="146304"/>
                </a:lnTo>
                <a:lnTo>
                  <a:pt x="0" y="216408"/>
                </a:lnTo>
                <a:lnTo>
                  <a:pt x="448055" y="216408"/>
                </a:lnTo>
                <a:lnTo>
                  <a:pt x="448055" y="289560"/>
                </a:lnTo>
                <a:lnTo>
                  <a:pt x="597407" y="146304"/>
                </a:lnTo>
                <a:lnTo>
                  <a:pt x="448055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36664" y="2810255"/>
            <a:ext cx="597535" cy="289560"/>
          </a:xfrm>
          <a:custGeom>
            <a:avLst/>
            <a:gdLst/>
            <a:ahLst/>
            <a:cxnLst/>
            <a:rect l="l" t="t" r="r" b="b"/>
            <a:pathLst>
              <a:path w="597534" h="289560">
                <a:moveTo>
                  <a:pt x="448055" y="0"/>
                </a:moveTo>
                <a:lnTo>
                  <a:pt x="448055" y="73152"/>
                </a:lnTo>
                <a:lnTo>
                  <a:pt x="0" y="73152"/>
                </a:lnTo>
                <a:lnTo>
                  <a:pt x="76200" y="146304"/>
                </a:lnTo>
                <a:lnTo>
                  <a:pt x="0" y="216408"/>
                </a:lnTo>
                <a:lnTo>
                  <a:pt x="448055" y="216408"/>
                </a:lnTo>
                <a:lnTo>
                  <a:pt x="448055" y="289560"/>
                </a:lnTo>
                <a:lnTo>
                  <a:pt x="597407" y="146304"/>
                </a:lnTo>
                <a:lnTo>
                  <a:pt x="448055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516368" y="4066032"/>
            <a:ext cx="1527175" cy="54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285"/>
              </a:lnSpc>
            </a:pPr>
            <a:r>
              <a:rPr sz="3600" b="1" i="1" spc="10" dirty="0">
                <a:solidFill>
                  <a:srgbClr val="7F0000"/>
                </a:solidFill>
                <a:latin typeface="Arial"/>
                <a:cs typeface="Arial"/>
              </a:rPr>
              <a:t>W</a:t>
            </a:r>
            <a:r>
              <a:rPr sz="3600" b="1" i="1" spc="5" dirty="0">
                <a:solidFill>
                  <a:srgbClr val="7F0000"/>
                </a:solidFill>
                <a:latin typeface="Arial"/>
                <a:cs typeface="Arial"/>
              </a:rPr>
              <a:t>ill</a:t>
            </a:r>
            <a:r>
              <a:rPr sz="3600" b="1" i="1" spc="-25" dirty="0">
                <a:solidFill>
                  <a:srgbClr val="7F0000"/>
                </a:solidFill>
                <a:latin typeface="Arial"/>
                <a:cs typeface="Arial"/>
              </a:rPr>
              <a:t>-</a:t>
            </a:r>
            <a:r>
              <a:rPr sz="3600" b="1" i="1" spc="5" dirty="0">
                <a:solidFill>
                  <a:srgbClr val="7F0000"/>
                </a:solidFill>
                <a:latin typeface="Arial"/>
                <a:cs typeface="Arial"/>
              </a:rPr>
              <a:t>do</a:t>
            </a:r>
            <a:endParaRPr sz="36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879335" y="4245864"/>
            <a:ext cx="597535" cy="287020"/>
          </a:xfrm>
          <a:custGeom>
            <a:avLst/>
            <a:gdLst/>
            <a:ahLst/>
            <a:cxnLst/>
            <a:rect l="l" t="t" r="r" b="b"/>
            <a:pathLst>
              <a:path w="597534" h="287020">
                <a:moveTo>
                  <a:pt x="448056" y="0"/>
                </a:moveTo>
                <a:lnTo>
                  <a:pt x="448056" y="73151"/>
                </a:lnTo>
                <a:lnTo>
                  <a:pt x="0" y="73151"/>
                </a:lnTo>
                <a:lnTo>
                  <a:pt x="76200" y="143256"/>
                </a:lnTo>
                <a:lnTo>
                  <a:pt x="0" y="216408"/>
                </a:lnTo>
                <a:lnTo>
                  <a:pt x="448056" y="216408"/>
                </a:lnTo>
                <a:lnTo>
                  <a:pt x="448056" y="286512"/>
                </a:lnTo>
                <a:lnTo>
                  <a:pt x="597408" y="143256"/>
                </a:lnTo>
                <a:lnTo>
                  <a:pt x="448056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79335" y="4245864"/>
            <a:ext cx="597535" cy="287020"/>
          </a:xfrm>
          <a:custGeom>
            <a:avLst/>
            <a:gdLst/>
            <a:ahLst/>
            <a:cxnLst/>
            <a:rect l="l" t="t" r="r" b="b"/>
            <a:pathLst>
              <a:path w="597534" h="287020">
                <a:moveTo>
                  <a:pt x="448056" y="0"/>
                </a:moveTo>
                <a:lnTo>
                  <a:pt x="448056" y="73151"/>
                </a:lnTo>
                <a:lnTo>
                  <a:pt x="0" y="73151"/>
                </a:lnTo>
                <a:lnTo>
                  <a:pt x="76200" y="143256"/>
                </a:lnTo>
                <a:lnTo>
                  <a:pt x="0" y="216408"/>
                </a:lnTo>
                <a:lnTo>
                  <a:pt x="448056" y="216408"/>
                </a:lnTo>
                <a:lnTo>
                  <a:pt x="448056" y="286512"/>
                </a:lnTo>
                <a:lnTo>
                  <a:pt x="597408" y="143256"/>
                </a:lnTo>
                <a:lnTo>
                  <a:pt x="448056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5332" y="1270508"/>
            <a:ext cx="7176134" cy="1233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955"/>
              </a:lnSpc>
            </a:pPr>
            <a:r>
              <a:rPr sz="4300" b="0" dirty="0">
                <a:solidFill>
                  <a:srgbClr val="006600"/>
                </a:solidFill>
                <a:latin typeface="Webdings"/>
                <a:cs typeface="Webdings"/>
              </a:rPr>
              <a:t>˜</a:t>
            </a:r>
            <a:r>
              <a:rPr sz="3600" dirty="0">
                <a:solidFill>
                  <a:srgbClr val="006600"/>
                </a:solidFill>
                <a:latin typeface="Microsoft YaHei"/>
                <a:cs typeface="Microsoft YaHei"/>
              </a:rPr>
              <a:t>知识</a:t>
            </a:r>
            <a:r>
              <a:rPr sz="3200" b="0" dirty="0">
                <a:solidFill>
                  <a:srgbClr val="000000"/>
                </a:solidFill>
                <a:latin typeface="Arial"/>
                <a:cs typeface="Arial"/>
              </a:rPr>
              <a:t>——</a:t>
            </a:r>
            <a:r>
              <a:rPr sz="3200" b="0" dirty="0">
                <a:solidFill>
                  <a:srgbClr val="000000"/>
                </a:solidFill>
                <a:latin typeface="SimSun"/>
                <a:cs typeface="SimSun"/>
              </a:rPr>
              <a:t>某一职业领域需要的信息</a:t>
            </a:r>
            <a:endParaRPr sz="3200">
              <a:latin typeface="SimSun"/>
              <a:cs typeface="SimSun"/>
            </a:endParaRPr>
          </a:p>
          <a:p>
            <a:pPr marL="12700">
              <a:lnSpc>
                <a:spcPts val="4750"/>
              </a:lnSpc>
            </a:pPr>
            <a:r>
              <a:rPr sz="4300" b="0" spc="-5" dirty="0">
                <a:solidFill>
                  <a:srgbClr val="006600"/>
                </a:solidFill>
                <a:latin typeface="Webdings"/>
                <a:cs typeface="Webdings"/>
              </a:rPr>
              <a:t>˜</a:t>
            </a:r>
            <a:r>
              <a:rPr sz="3600" spc="-5" dirty="0">
                <a:solidFill>
                  <a:srgbClr val="006600"/>
                </a:solidFill>
                <a:latin typeface="Microsoft YaHei"/>
                <a:cs typeface="Microsoft YaHei"/>
              </a:rPr>
              <a:t>技能</a:t>
            </a:r>
            <a:r>
              <a:rPr sz="3200" b="0" spc="-5" dirty="0">
                <a:solidFill>
                  <a:srgbClr val="000000"/>
                </a:solidFill>
                <a:latin typeface="Arial"/>
                <a:cs typeface="Arial"/>
              </a:rPr>
              <a:t>——</a:t>
            </a:r>
            <a:r>
              <a:rPr sz="3200" b="0" spc="-5" dirty="0">
                <a:solidFill>
                  <a:srgbClr val="000000"/>
                </a:solidFill>
                <a:latin typeface="SimSun"/>
                <a:cs typeface="SimSun"/>
              </a:rPr>
              <a:t>掌握和运用专门技术的能力</a:t>
            </a:r>
            <a:endParaRPr sz="3200">
              <a:latin typeface="SimSun"/>
              <a:cs typeface="SimSu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005332" y="2503423"/>
            <a:ext cx="7987030" cy="3742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60"/>
              </a:lnSpc>
            </a:pPr>
            <a:r>
              <a:rPr sz="4300" spc="-5" dirty="0">
                <a:solidFill>
                  <a:srgbClr val="006600"/>
                </a:solidFill>
                <a:latin typeface="Webdings"/>
                <a:cs typeface="Webdings"/>
              </a:rPr>
              <a:t>˜</a:t>
            </a:r>
            <a:r>
              <a:rPr sz="3600" b="1" spc="-5" dirty="0">
                <a:solidFill>
                  <a:srgbClr val="006600"/>
                </a:solidFill>
                <a:latin typeface="Microsoft YaHei"/>
                <a:cs typeface="Microsoft YaHei"/>
              </a:rPr>
              <a:t>社会角色</a:t>
            </a:r>
            <a:r>
              <a:rPr sz="3200" spc="-5" dirty="0">
                <a:latin typeface="Arial"/>
                <a:cs typeface="Arial"/>
              </a:rPr>
              <a:t>——</a:t>
            </a:r>
            <a:r>
              <a:rPr sz="3200" spc="-5" dirty="0">
                <a:latin typeface="SimSun"/>
                <a:cs typeface="SimSun"/>
              </a:rPr>
              <a:t>个体对于社会规范的认知</a:t>
            </a:r>
            <a:endParaRPr sz="3200">
              <a:latin typeface="SimSun"/>
              <a:cs typeface="SimSun"/>
            </a:endParaRPr>
          </a:p>
          <a:p>
            <a:pPr marL="356870">
              <a:lnSpc>
                <a:spcPts val="3445"/>
              </a:lnSpc>
            </a:pPr>
            <a:r>
              <a:rPr sz="3200" spc="-10" dirty="0">
                <a:latin typeface="SimSun"/>
                <a:cs typeface="SimSun"/>
              </a:rPr>
              <a:t>与理解</a:t>
            </a:r>
            <a:endParaRPr sz="3200">
              <a:latin typeface="SimSun"/>
              <a:cs typeface="SimSun"/>
            </a:endParaRPr>
          </a:p>
          <a:p>
            <a:pPr marL="12700">
              <a:lnSpc>
                <a:spcPts val="4740"/>
              </a:lnSpc>
            </a:pPr>
            <a:r>
              <a:rPr sz="4300" spc="-5" dirty="0">
                <a:solidFill>
                  <a:srgbClr val="006600"/>
                </a:solidFill>
                <a:latin typeface="Webdings"/>
                <a:cs typeface="Webdings"/>
              </a:rPr>
              <a:t>˜</a:t>
            </a:r>
            <a:r>
              <a:rPr sz="3600" b="1" spc="-5" dirty="0">
                <a:solidFill>
                  <a:srgbClr val="006600"/>
                </a:solidFill>
                <a:latin typeface="Microsoft YaHei"/>
                <a:cs typeface="Microsoft YaHei"/>
              </a:rPr>
              <a:t>自我认知</a:t>
            </a:r>
            <a:r>
              <a:rPr sz="3200" spc="-5" dirty="0">
                <a:latin typeface="Arial"/>
                <a:cs typeface="Arial"/>
              </a:rPr>
              <a:t>——</a:t>
            </a:r>
            <a:r>
              <a:rPr sz="3200" spc="-5" dirty="0">
                <a:latin typeface="SimSun"/>
                <a:cs typeface="SimSun"/>
              </a:rPr>
              <a:t>对自己身份的知觉和评价</a:t>
            </a:r>
            <a:endParaRPr sz="3200">
              <a:latin typeface="SimSun"/>
              <a:cs typeface="SimSun"/>
            </a:endParaRPr>
          </a:p>
          <a:p>
            <a:pPr marL="12700">
              <a:lnSpc>
                <a:spcPts val="4750"/>
              </a:lnSpc>
            </a:pPr>
            <a:r>
              <a:rPr sz="4300" spc="-5" dirty="0">
                <a:solidFill>
                  <a:srgbClr val="006600"/>
                </a:solidFill>
                <a:latin typeface="Webdings"/>
                <a:cs typeface="Webdings"/>
              </a:rPr>
              <a:t>˜</a:t>
            </a:r>
            <a:r>
              <a:rPr sz="3600" b="1" spc="-5" dirty="0">
                <a:solidFill>
                  <a:srgbClr val="006600"/>
                </a:solidFill>
                <a:latin typeface="Microsoft YaHei"/>
                <a:cs typeface="Microsoft YaHei"/>
              </a:rPr>
              <a:t>人格特质</a:t>
            </a:r>
            <a:r>
              <a:rPr sz="3200" spc="-5" dirty="0">
                <a:latin typeface="Arial"/>
                <a:cs typeface="Arial"/>
              </a:rPr>
              <a:t>——</a:t>
            </a:r>
            <a:r>
              <a:rPr sz="3200" spc="-5" dirty="0">
                <a:latin typeface="SimSun"/>
                <a:cs typeface="SimSun"/>
              </a:rPr>
              <a:t>某人所具有的特征或其典</a:t>
            </a:r>
            <a:endParaRPr sz="3200">
              <a:latin typeface="SimSun"/>
              <a:cs typeface="SimSun"/>
            </a:endParaRPr>
          </a:p>
          <a:p>
            <a:pPr marL="356870">
              <a:lnSpc>
                <a:spcPts val="3445"/>
              </a:lnSpc>
            </a:pPr>
            <a:r>
              <a:rPr sz="3200" spc="-5" dirty="0">
                <a:latin typeface="SimSun"/>
                <a:cs typeface="SimSun"/>
              </a:rPr>
              <a:t>型的行为方式</a:t>
            </a:r>
            <a:endParaRPr sz="3200">
              <a:latin typeface="SimSun"/>
              <a:cs typeface="SimSun"/>
            </a:endParaRPr>
          </a:p>
          <a:p>
            <a:pPr marL="12700">
              <a:lnSpc>
                <a:spcPts val="4765"/>
              </a:lnSpc>
            </a:pPr>
            <a:r>
              <a:rPr sz="4300" spc="-5" dirty="0">
                <a:solidFill>
                  <a:srgbClr val="006600"/>
                </a:solidFill>
                <a:latin typeface="Webdings"/>
                <a:cs typeface="Webdings"/>
              </a:rPr>
              <a:t>˜</a:t>
            </a:r>
            <a:r>
              <a:rPr sz="3600" b="1" spc="-5" dirty="0">
                <a:solidFill>
                  <a:srgbClr val="006600"/>
                </a:solidFill>
                <a:latin typeface="Microsoft YaHei"/>
                <a:cs typeface="Microsoft YaHei"/>
              </a:rPr>
              <a:t>动机</a:t>
            </a:r>
            <a:r>
              <a:rPr sz="3200" spc="-5" dirty="0">
                <a:latin typeface="Arial"/>
                <a:cs typeface="Arial"/>
              </a:rPr>
              <a:t>——</a:t>
            </a:r>
            <a:r>
              <a:rPr sz="3200" spc="-5" dirty="0">
                <a:latin typeface="SimSun"/>
                <a:cs typeface="SimSun"/>
              </a:rPr>
              <a:t>决定外显行为的内在稳定的想法</a:t>
            </a:r>
            <a:endParaRPr sz="3200">
              <a:latin typeface="SimSun"/>
              <a:cs typeface="SimSun"/>
            </a:endParaRPr>
          </a:p>
          <a:p>
            <a:pPr marL="356870">
              <a:lnSpc>
                <a:spcPts val="3554"/>
              </a:lnSpc>
            </a:pPr>
            <a:r>
              <a:rPr sz="3200" spc="-10" dirty="0">
                <a:latin typeface="SimSun"/>
                <a:cs typeface="SimSun"/>
              </a:rPr>
              <a:t>或念头</a:t>
            </a:r>
            <a:endParaRPr sz="32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6012" rIns="0" bIns="0" rtlCol="0">
            <a:spAutoFit/>
          </a:bodyPr>
          <a:lstStyle/>
          <a:p>
            <a:pPr marL="448309">
              <a:lnSpc>
                <a:spcPct val="100000"/>
              </a:lnSpc>
            </a:pPr>
            <a:r>
              <a:rPr spc="30" dirty="0">
                <a:solidFill>
                  <a:srgbClr val="7F0000"/>
                </a:solidFill>
                <a:latin typeface="Microsoft YaHei"/>
                <a:cs typeface="Microsoft YaHei"/>
              </a:rPr>
              <a:t>能</a:t>
            </a:r>
            <a:r>
              <a:rPr spc="-10" dirty="0">
                <a:solidFill>
                  <a:srgbClr val="7F0000"/>
                </a:solidFill>
                <a:latin typeface="Microsoft YaHei"/>
                <a:cs typeface="Microsoft YaHei"/>
              </a:rPr>
              <a:t>预测</a:t>
            </a:r>
            <a:r>
              <a:rPr spc="5" dirty="0">
                <a:solidFill>
                  <a:srgbClr val="7F0000"/>
                </a:solidFill>
                <a:latin typeface="Microsoft YaHei"/>
                <a:cs typeface="Microsoft YaHei"/>
              </a:rPr>
              <a:t>成功</a:t>
            </a:r>
            <a:r>
              <a:rPr spc="-35" dirty="0">
                <a:solidFill>
                  <a:srgbClr val="7F0000"/>
                </a:solidFill>
                <a:latin typeface="Microsoft YaHei"/>
                <a:cs typeface="Microsoft YaHei"/>
              </a:rPr>
              <a:t>的</a:t>
            </a:r>
            <a:r>
              <a:rPr spc="-10" dirty="0">
                <a:solidFill>
                  <a:srgbClr val="7F0000"/>
                </a:solidFill>
                <a:latin typeface="Microsoft YaHei"/>
                <a:cs typeface="Microsoft YaHei"/>
              </a:rPr>
              <a:t>二十</a:t>
            </a:r>
            <a:r>
              <a:rPr spc="-60" dirty="0">
                <a:solidFill>
                  <a:srgbClr val="7F0000"/>
                </a:solidFill>
                <a:latin typeface="Microsoft YaHei"/>
                <a:cs typeface="Microsoft YaHei"/>
              </a:rPr>
              <a:t>项</a:t>
            </a:r>
            <a:r>
              <a:rPr spc="-10" dirty="0">
                <a:solidFill>
                  <a:srgbClr val="7F0000"/>
                </a:solidFill>
                <a:latin typeface="Microsoft YaHei"/>
                <a:cs typeface="Microsoft YaHei"/>
              </a:rPr>
              <a:t>胜</a:t>
            </a:r>
            <a:r>
              <a:rPr spc="-35" dirty="0">
                <a:solidFill>
                  <a:srgbClr val="7F0000"/>
                </a:solidFill>
                <a:latin typeface="Microsoft YaHei"/>
                <a:cs typeface="Microsoft YaHei"/>
              </a:rPr>
              <a:t>任</a:t>
            </a:r>
            <a:r>
              <a:rPr spc="-10" dirty="0">
                <a:solidFill>
                  <a:srgbClr val="7F0000"/>
                </a:solidFill>
                <a:latin typeface="Microsoft YaHei"/>
                <a:cs typeface="Microsoft YaHei"/>
              </a:rPr>
              <a:t>特征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07028" y="1416303"/>
            <a:ext cx="2245360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15" dirty="0">
                <a:solidFill>
                  <a:srgbClr val="7F0000"/>
                </a:solidFill>
                <a:latin typeface="Arial"/>
                <a:cs typeface="Arial"/>
              </a:rPr>
              <a:t>by</a:t>
            </a:r>
            <a:r>
              <a:rPr sz="2600" b="1" spc="-105" dirty="0">
                <a:solidFill>
                  <a:srgbClr val="7F00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7F0000"/>
                </a:solidFill>
                <a:latin typeface="Arial"/>
                <a:cs typeface="Arial"/>
              </a:rPr>
              <a:t>McClelland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5603" y="2245359"/>
            <a:ext cx="319278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20" dirty="0">
                <a:latin typeface="Webdings"/>
                <a:cs typeface="Webdings"/>
              </a:rPr>
              <a:t>˜</a:t>
            </a:r>
            <a:r>
              <a:rPr sz="2600" b="1" spc="20" dirty="0">
                <a:latin typeface="Microsoft YaHei"/>
                <a:cs typeface="Microsoft YaHei"/>
              </a:rPr>
              <a:t>成就特征</a:t>
            </a:r>
            <a:r>
              <a:rPr sz="2600" spc="20" dirty="0">
                <a:latin typeface="Arial"/>
                <a:cs typeface="Arial"/>
              </a:rPr>
              <a:t>: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spc="-10" dirty="0">
                <a:latin typeface="SimSun"/>
                <a:cs typeface="SimSun"/>
              </a:rPr>
              <a:t>成就定向</a:t>
            </a:r>
            <a:endParaRPr sz="260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5603" y="2961640"/>
            <a:ext cx="319278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20" dirty="0">
                <a:latin typeface="Webdings"/>
                <a:cs typeface="Webdings"/>
              </a:rPr>
              <a:t>˜</a:t>
            </a:r>
            <a:r>
              <a:rPr sz="2600" b="1" spc="20" dirty="0">
                <a:latin typeface="Microsoft YaHei"/>
                <a:cs typeface="Microsoft YaHei"/>
              </a:rPr>
              <a:t>助人特征</a:t>
            </a:r>
            <a:r>
              <a:rPr sz="2600" spc="20" dirty="0">
                <a:latin typeface="Arial"/>
                <a:cs typeface="Arial"/>
              </a:rPr>
              <a:t>: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spc="-10" dirty="0">
                <a:latin typeface="SimSun"/>
                <a:cs typeface="SimSun"/>
              </a:rPr>
              <a:t>人际理解</a:t>
            </a:r>
            <a:endParaRPr sz="260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94708" y="2002535"/>
            <a:ext cx="3655695" cy="1348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640"/>
              </a:lnSpc>
              <a:tabLst>
                <a:tab pos="1332230" algn="l"/>
              </a:tabLst>
            </a:pPr>
            <a:r>
              <a:rPr sz="2600" spc="-10" dirty="0">
                <a:latin typeface="SimSun"/>
                <a:cs typeface="SimSun"/>
              </a:rPr>
              <a:t>主动性	关</a:t>
            </a:r>
            <a:r>
              <a:rPr sz="2600" spc="5" dirty="0">
                <a:latin typeface="SimSun"/>
                <a:cs typeface="SimSun"/>
              </a:rPr>
              <a:t>注</a:t>
            </a:r>
            <a:r>
              <a:rPr sz="2600" spc="-10" dirty="0">
                <a:latin typeface="SimSun"/>
                <a:cs typeface="SimSun"/>
              </a:rPr>
              <a:t>质</a:t>
            </a:r>
            <a:r>
              <a:rPr sz="2600" spc="5" dirty="0">
                <a:latin typeface="SimSun"/>
                <a:cs typeface="SimSun"/>
              </a:rPr>
              <a:t>量</a:t>
            </a:r>
            <a:r>
              <a:rPr sz="2600" spc="-10" dirty="0">
                <a:latin typeface="SimSun"/>
                <a:cs typeface="SimSun"/>
              </a:rPr>
              <a:t>和秩序  </a:t>
            </a:r>
            <a:r>
              <a:rPr sz="2600" dirty="0">
                <a:latin typeface="SimSun"/>
                <a:cs typeface="SimSun"/>
              </a:rPr>
              <a:t>客户和服务定向</a:t>
            </a:r>
            <a:endParaRPr sz="2600">
              <a:latin typeface="SimSun"/>
              <a:cs typeface="SimSu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5603" y="3674871"/>
            <a:ext cx="2534285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20" dirty="0">
                <a:latin typeface="Webdings"/>
                <a:cs typeface="Webdings"/>
              </a:rPr>
              <a:t>˜</a:t>
            </a:r>
            <a:r>
              <a:rPr sz="2600" b="1" spc="20" dirty="0">
                <a:latin typeface="Microsoft YaHei"/>
                <a:cs typeface="Microsoft YaHei"/>
              </a:rPr>
              <a:t>影响特征</a:t>
            </a:r>
            <a:r>
              <a:rPr sz="2600" spc="20" dirty="0">
                <a:latin typeface="Arial"/>
                <a:cs typeface="Arial"/>
              </a:rPr>
              <a:t>: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spc="-10" dirty="0">
                <a:latin typeface="SimSun"/>
                <a:cs typeface="SimSun"/>
              </a:rPr>
              <a:t>影响</a:t>
            </a:r>
            <a:endParaRPr sz="260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5603" y="4391152"/>
            <a:ext cx="2534285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20" dirty="0">
                <a:latin typeface="Webdings"/>
                <a:cs typeface="Webdings"/>
              </a:rPr>
              <a:t>˜</a:t>
            </a:r>
            <a:r>
              <a:rPr sz="2600" b="1" spc="20" dirty="0">
                <a:latin typeface="Microsoft YaHei"/>
                <a:cs typeface="Microsoft YaHei"/>
              </a:rPr>
              <a:t>管理特征</a:t>
            </a:r>
            <a:r>
              <a:rPr sz="2600" spc="20" dirty="0">
                <a:latin typeface="Arial"/>
                <a:cs typeface="Arial"/>
              </a:rPr>
              <a:t>: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spc="-10" dirty="0">
                <a:latin typeface="SimSun"/>
                <a:cs typeface="SimSun"/>
              </a:rPr>
              <a:t>指挥</a:t>
            </a:r>
            <a:endParaRPr sz="260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33291" y="3432047"/>
            <a:ext cx="3000375" cy="1348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640"/>
              </a:lnSpc>
              <a:tabLst>
                <a:tab pos="1664335" algn="l"/>
              </a:tabLst>
            </a:pPr>
            <a:r>
              <a:rPr sz="2600" spc="5" dirty="0">
                <a:latin typeface="SimSun"/>
                <a:cs typeface="SimSun"/>
              </a:rPr>
              <a:t>组</a:t>
            </a:r>
            <a:r>
              <a:rPr sz="2600" spc="-10" dirty="0">
                <a:latin typeface="SimSun"/>
                <a:cs typeface="SimSun"/>
              </a:rPr>
              <a:t>织意识</a:t>
            </a:r>
            <a:r>
              <a:rPr sz="2600" dirty="0">
                <a:latin typeface="SimSun"/>
                <a:cs typeface="SimSun"/>
              </a:rPr>
              <a:t>	</a:t>
            </a:r>
            <a:r>
              <a:rPr sz="2600" spc="-10" dirty="0">
                <a:latin typeface="SimSun"/>
                <a:cs typeface="SimSun"/>
              </a:rPr>
              <a:t>建立</a:t>
            </a:r>
            <a:r>
              <a:rPr sz="2600" spc="5" dirty="0">
                <a:latin typeface="SimSun"/>
                <a:cs typeface="SimSun"/>
              </a:rPr>
              <a:t>关系  小</a:t>
            </a:r>
            <a:r>
              <a:rPr sz="2600" spc="-10" dirty="0">
                <a:latin typeface="SimSun"/>
                <a:cs typeface="SimSun"/>
              </a:rPr>
              <a:t>组合作</a:t>
            </a:r>
            <a:r>
              <a:rPr sz="2600" dirty="0">
                <a:latin typeface="SimSun"/>
                <a:cs typeface="SimSun"/>
              </a:rPr>
              <a:t>	</a:t>
            </a:r>
            <a:r>
              <a:rPr sz="2600" spc="-10" dirty="0">
                <a:latin typeface="SimSun"/>
                <a:cs typeface="SimSun"/>
              </a:rPr>
              <a:t>培养</a:t>
            </a:r>
            <a:r>
              <a:rPr sz="2600" spc="5" dirty="0">
                <a:latin typeface="SimSun"/>
                <a:cs typeface="SimSun"/>
              </a:rPr>
              <a:t>他人</a:t>
            </a:r>
            <a:endParaRPr sz="260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37323" y="4391152"/>
            <a:ext cx="1342390" cy="389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</a:pPr>
            <a:r>
              <a:rPr sz="2600" spc="-10" dirty="0">
                <a:latin typeface="SimSun"/>
                <a:cs typeface="SimSun"/>
              </a:rPr>
              <a:t>小组领导</a:t>
            </a:r>
            <a:endParaRPr sz="26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5603" y="5104383"/>
            <a:ext cx="3192780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20" dirty="0">
                <a:latin typeface="Webdings"/>
                <a:cs typeface="Webdings"/>
              </a:rPr>
              <a:t>˜</a:t>
            </a:r>
            <a:r>
              <a:rPr sz="2600" b="1" spc="20" dirty="0">
                <a:latin typeface="Microsoft YaHei"/>
                <a:cs typeface="Microsoft YaHei"/>
              </a:rPr>
              <a:t>认知特征</a:t>
            </a:r>
            <a:r>
              <a:rPr sz="2600" spc="20" dirty="0">
                <a:latin typeface="Arial"/>
                <a:cs typeface="Arial"/>
              </a:rPr>
              <a:t>: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spc="-10" dirty="0">
                <a:latin typeface="SimSun"/>
                <a:cs typeface="SimSun"/>
              </a:rPr>
              <a:t>技术专长</a:t>
            </a:r>
            <a:endParaRPr sz="260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94708" y="5104383"/>
            <a:ext cx="2991485" cy="389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  <a:tabLst>
                <a:tab pos="1661160" algn="l"/>
              </a:tabLst>
            </a:pPr>
            <a:r>
              <a:rPr sz="2600" spc="-10" dirty="0">
                <a:latin typeface="SimSun"/>
                <a:cs typeface="SimSun"/>
              </a:rPr>
              <a:t>分析</a:t>
            </a:r>
            <a:r>
              <a:rPr sz="2600" spc="5" dirty="0">
                <a:latin typeface="SimSun"/>
                <a:cs typeface="SimSun"/>
              </a:rPr>
              <a:t>思</a:t>
            </a:r>
            <a:r>
              <a:rPr sz="2600" spc="-10" dirty="0">
                <a:latin typeface="SimSun"/>
                <a:cs typeface="SimSun"/>
              </a:rPr>
              <a:t>维</a:t>
            </a:r>
            <a:r>
              <a:rPr sz="2600" dirty="0">
                <a:latin typeface="SimSun"/>
                <a:cs typeface="SimSun"/>
              </a:rPr>
              <a:t>	</a:t>
            </a:r>
            <a:r>
              <a:rPr sz="2600" spc="-10" dirty="0">
                <a:latin typeface="SimSun"/>
                <a:cs typeface="SimSun"/>
              </a:rPr>
              <a:t>概念思维</a:t>
            </a:r>
            <a:endParaRPr sz="260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89595" y="5104383"/>
            <a:ext cx="1345565" cy="389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</a:pPr>
            <a:r>
              <a:rPr sz="2600" spc="-10" dirty="0">
                <a:latin typeface="SimSun"/>
                <a:cs typeface="SimSun"/>
              </a:rPr>
              <a:t>信</a:t>
            </a:r>
            <a:r>
              <a:rPr sz="2600" spc="5" dirty="0">
                <a:latin typeface="SimSun"/>
                <a:cs typeface="SimSun"/>
              </a:rPr>
              <a:t>息</a:t>
            </a:r>
            <a:r>
              <a:rPr sz="2600" spc="-10" dirty="0">
                <a:latin typeface="SimSun"/>
                <a:cs typeface="SimSun"/>
              </a:rPr>
              <a:t>寻求</a:t>
            </a:r>
            <a:endParaRPr sz="2600">
              <a:latin typeface="SimSun"/>
              <a:cs typeface="SimSu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5603" y="5817616"/>
            <a:ext cx="2534285" cy="408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20" dirty="0">
                <a:latin typeface="Webdings"/>
                <a:cs typeface="Webdings"/>
              </a:rPr>
              <a:t>˜</a:t>
            </a:r>
            <a:r>
              <a:rPr sz="2600" b="1" spc="20" dirty="0">
                <a:latin typeface="Microsoft YaHei"/>
                <a:cs typeface="Microsoft YaHei"/>
              </a:rPr>
              <a:t>个人特征</a:t>
            </a:r>
            <a:r>
              <a:rPr sz="2600" spc="20" dirty="0">
                <a:latin typeface="Arial"/>
                <a:cs typeface="Arial"/>
              </a:rPr>
              <a:t>: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spc="-10" dirty="0">
                <a:latin typeface="SimSun"/>
                <a:cs typeface="SimSun"/>
              </a:rPr>
              <a:t>自信</a:t>
            </a:r>
            <a:endParaRPr sz="2600"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33291" y="5817616"/>
            <a:ext cx="3662045" cy="389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65"/>
              </a:lnSpc>
              <a:tabLst>
                <a:tab pos="1002665" algn="l"/>
                <a:tab pos="2322830" algn="l"/>
              </a:tabLst>
            </a:pPr>
            <a:r>
              <a:rPr sz="2600" spc="5" dirty="0">
                <a:latin typeface="SimSun"/>
                <a:cs typeface="SimSun"/>
              </a:rPr>
              <a:t>自</a:t>
            </a:r>
            <a:r>
              <a:rPr sz="2600" spc="-10" dirty="0">
                <a:latin typeface="SimSun"/>
                <a:cs typeface="SimSun"/>
              </a:rPr>
              <a:t>控</a:t>
            </a:r>
            <a:r>
              <a:rPr sz="2600" dirty="0">
                <a:latin typeface="SimSun"/>
                <a:cs typeface="SimSun"/>
              </a:rPr>
              <a:t>	</a:t>
            </a:r>
            <a:r>
              <a:rPr sz="2600" spc="-10" dirty="0">
                <a:latin typeface="SimSun"/>
                <a:cs typeface="SimSun"/>
              </a:rPr>
              <a:t>灵</a:t>
            </a:r>
            <a:r>
              <a:rPr sz="2600" spc="5" dirty="0">
                <a:latin typeface="SimSun"/>
                <a:cs typeface="SimSun"/>
              </a:rPr>
              <a:t>活</a:t>
            </a:r>
            <a:r>
              <a:rPr sz="2600" spc="-10" dirty="0">
                <a:latin typeface="SimSun"/>
                <a:cs typeface="SimSun"/>
              </a:rPr>
              <a:t>性</a:t>
            </a:r>
            <a:r>
              <a:rPr sz="2600" dirty="0">
                <a:latin typeface="SimSun"/>
                <a:cs typeface="SimSun"/>
              </a:rPr>
              <a:t>	</a:t>
            </a:r>
            <a:r>
              <a:rPr sz="2600" spc="5" dirty="0">
                <a:latin typeface="SimSun"/>
                <a:cs typeface="SimSun"/>
              </a:rPr>
              <a:t>组</a:t>
            </a:r>
            <a:r>
              <a:rPr sz="2600" spc="-10" dirty="0">
                <a:latin typeface="SimSun"/>
                <a:cs typeface="SimSun"/>
              </a:rPr>
              <a:t>织</a:t>
            </a:r>
            <a:r>
              <a:rPr sz="2600" spc="5" dirty="0">
                <a:latin typeface="SimSun"/>
                <a:cs typeface="SimSun"/>
              </a:rPr>
              <a:t>承诺</a:t>
            </a:r>
            <a:endParaRPr sz="260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055864" y="2087879"/>
            <a:ext cx="1069848" cy="2350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66800" y="1941576"/>
            <a:ext cx="7922259" cy="0"/>
          </a:xfrm>
          <a:custGeom>
            <a:avLst/>
            <a:gdLst/>
            <a:ahLst/>
            <a:cxnLst/>
            <a:rect l="l" t="t" r="r" b="b"/>
            <a:pathLst>
              <a:path w="7922259">
                <a:moveTo>
                  <a:pt x="0" y="0"/>
                </a:moveTo>
                <a:lnTo>
                  <a:pt x="7921752" y="0"/>
                </a:lnTo>
              </a:path>
            </a:pathLst>
          </a:custGeom>
          <a:ln w="36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191" rIns="0" bIns="0" rtlCol="0">
            <a:spAutoFit/>
          </a:bodyPr>
          <a:lstStyle/>
          <a:p>
            <a:pPr marL="1069975">
              <a:lnSpc>
                <a:spcPts val="3410"/>
              </a:lnSpc>
            </a:pPr>
            <a:r>
              <a:rPr sz="2900" spc="45" dirty="0">
                <a:solidFill>
                  <a:srgbClr val="000000"/>
                </a:solidFill>
                <a:latin typeface="Microsoft YaHei"/>
                <a:cs typeface="Microsoft YaHei"/>
              </a:rPr>
              <a:t>胜任力</a:t>
            </a:r>
            <a:r>
              <a:rPr sz="2900" spc="70" dirty="0">
                <a:solidFill>
                  <a:srgbClr val="000000"/>
                </a:solidFill>
                <a:latin typeface="Microsoft YaHei"/>
                <a:cs typeface="Microsoft YaHei"/>
              </a:rPr>
              <a:t>模</a:t>
            </a:r>
            <a:r>
              <a:rPr sz="2900" spc="45" dirty="0">
                <a:solidFill>
                  <a:srgbClr val="000000"/>
                </a:solidFill>
                <a:latin typeface="Microsoft YaHei"/>
                <a:cs typeface="Microsoft YaHei"/>
              </a:rPr>
              <a:t>型之建立</a:t>
            </a:r>
            <a:endParaRPr sz="2900">
              <a:latin typeface="Microsoft YaHei"/>
              <a:cs typeface="Microsoft YaHe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98851" y="2661158"/>
            <a:ext cx="136652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5"/>
              </a:lnSpc>
            </a:pPr>
            <a:r>
              <a:rPr sz="1750" spc="20" dirty="0">
                <a:latin typeface="SimSun"/>
                <a:cs typeface="SimSun"/>
              </a:rPr>
              <a:t>杰</a:t>
            </a:r>
            <a:r>
              <a:rPr sz="1750" dirty="0">
                <a:latin typeface="SimSun"/>
                <a:cs typeface="SimSun"/>
              </a:rPr>
              <a:t>出绩</a:t>
            </a:r>
            <a:r>
              <a:rPr sz="1750" spc="20" dirty="0">
                <a:latin typeface="SimSun"/>
                <a:cs typeface="SimSun"/>
              </a:rPr>
              <a:t>效</a:t>
            </a:r>
            <a:r>
              <a:rPr sz="1750" dirty="0">
                <a:latin typeface="SimSun"/>
                <a:cs typeface="SimSun"/>
              </a:rPr>
              <a:t>者与</a:t>
            </a:r>
            <a:endParaRPr sz="175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9716" y="2661158"/>
            <a:ext cx="1335405" cy="537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3695" algn="l"/>
              </a:tabLst>
            </a:pPr>
            <a:r>
              <a:rPr sz="1750" b="1" spc="-40" dirty="0">
                <a:latin typeface="Arial"/>
                <a:cs typeface="Arial"/>
              </a:rPr>
              <a:t>1.	</a:t>
            </a:r>
            <a:r>
              <a:rPr sz="1750" b="1" spc="20" dirty="0">
                <a:latin typeface="Microsoft YaHei"/>
                <a:cs typeface="Microsoft YaHei"/>
              </a:rPr>
              <a:t>区分样本</a:t>
            </a:r>
            <a:r>
              <a:rPr sz="1750" spc="20" dirty="0">
                <a:latin typeface="Arial"/>
                <a:cs typeface="Arial"/>
              </a:rPr>
              <a:t>:</a:t>
            </a:r>
            <a:endParaRPr sz="1750">
              <a:latin typeface="Arial"/>
              <a:cs typeface="Arial"/>
            </a:endParaRPr>
          </a:p>
          <a:p>
            <a:pPr marL="12700">
              <a:lnSpc>
                <a:spcPts val="2095"/>
              </a:lnSpc>
              <a:spcBef>
                <a:spcPts val="35"/>
              </a:spcBef>
            </a:pPr>
            <a:r>
              <a:rPr sz="1750" spc="5" dirty="0">
                <a:latin typeface="SimSun"/>
                <a:cs typeface="SimSun"/>
              </a:rPr>
              <a:t>一般绩效者</a:t>
            </a:r>
            <a:endParaRPr sz="175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9716" y="4081526"/>
            <a:ext cx="2933700" cy="537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3695" algn="l"/>
                <a:tab pos="1030605" algn="l"/>
              </a:tabLst>
            </a:pPr>
            <a:r>
              <a:rPr sz="1750" b="1" spc="-40" dirty="0">
                <a:latin typeface="Arial"/>
                <a:cs typeface="Arial"/>
              </a:rPr>
              <a:t>2.	</a:t>
            </a:r>
            <a:r>
              <a:rPr sz="1750" b="1" spc="25" dirty="0">
                <a:latin typeface="Microsoft YaHei"/>
                <a:cs typeface="Microsoft YaHei"/>
              </a:rPr>
              <a:t>分析</a:t>
            </a:r>
            <a:r>
              <a:rPr sz="1750" spc="25" dirty="0">
                <a:latin typeface="Arial"/>
                <a:cs typeface="Arial"/>
              </a:rPr>
              <a:t>:	</a:t>
            </a:r>
            <a:r>
              <a:rPr sz="1750" spc="5" dirty="0">
                <a:latin typeface="SimSun"/>
                <a:cs typeface="SimSun"/>
              </a:rPr>
              <a:t>通过行为事件访谈</a:t>
            </a:r>
            <a:endParaRPr sz="1750">
              <a:latin typeface="SimSun"/>
              <a:cs typeface="SimSun"/>
            </a:endParaRPr>
          </a:p>
          <a:p>
            <a:pPr marL="12700">
              <a:lnSpc>
                <a:spcPts val="2095"/>
              </a:lnSpc>
              <a:spcBef>
                <a:spcPts val="35"/>
              </a:spcBef>
            </a:pPr>
            <a:r>
              <a:rPr sz="1750" spc="5" dirty="0">
                <a:latin typeface="SimSun"/>
                <a:cs typeface="SimSun"/>
              </a:rPr>
              <a:t>、专家小组讨论、问卷调查等</a:t>
            </a:r>
            <a:endParaRPr sz="175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9716" y="5576608"/>
            <a:ext cx="2842260" cy="553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699"/>
              </a:lnSpc>
              <a:tabLst>
                <a:tab pos="353695" algn="l"/>
                <a:tab pos="2158365" algn="l"/>
              </a:tabLst>
            </a:pPr>
            <a:r>
              <a:rPr sz="1750" b="1" spc="-80" dirty="0">
                <a:latin typeface="Arial"/>
                <a:cs typeface="Arial"/>
              </a:rPr>
              <a:t>3</a:t>
            </a:r>
            <a:r>
              <a:rPr sz="1750" b="1" dirty="0">
                <a:latin typeface="Arial"/>
                <a:cs typeface="Arial"/>
              </a:rPr>
              <a:t>.	</a:t>
            </a:r>
            <a:r>
              <a:rPr sz="1750" b="1" spc="20" dirty="0">
                <a:latin typeface="Microsoft YaHei"/>
                <a:cs typeface="Microsoft YaHei"/>
              </a:rPr>
              <a:t>建立胜任力模</a:t>
            </a:r>
            <a:r>
              <a:rPr sz="1750" b="1" spc="55" dirty="0">
                <a:latin typeface="Microsoft YaHei"/>
                <a:cs typeface="Microsoft YaHei"/>
              </a:rPr>
              <a:t>型</a:t>
            </a:r>
            <a:r>
              <a:rPr sz="1750" dirty="0">
                <a:latin typeface="Arial"/>
                <a:cs typeface="Arial"/>
              </a:rPr>
              <a:t>:	</a:t>
            </a:r>
            <a:r>
              <a:rPr sz="1750" spc="20" dirty="0">
                <a:latin typeface="SimSun"/>
                <a:cs typeface="SimSun"/>
              </a:rPr>
              <a:t>胜</a:t>
            </a:r>
            <a:r>
              <a:rPr sz="1750" dirty="0">
                <a:latin typeface="SimSun"/>
                <a:cs typeface="SimSun"/>
              </a:rPr>
              <a:t>任力  </a:t>
            </a:r>
            <a:r>
              <a:rPr sz="1750" spc="5" dirty="0">
                <a:latin typeface="SimSun"/>
                <a:cs typeface="SimSun"/>
              </a:rPr>
              <a:t>定义与行为描述</a:t>
            </a:r>
            <a:r>
              <a:rPr sz="1750" spc="5" dirty="0">
                <a:latin typeface="Arial"/>
                <a:cs typeface="Arial"/>
              </a:rPr>
              <a:t>/</a:t>
            </a:r>
            <a:r>
              <a:rPr sz="1750" spc="-175" dirty="0">
                <a:latin typeface="Arial"/>
                <a:cs typeface="Arial"/>
              </a:rPr>
              <a:t> </a:t>
            </a:r>
            <a:r>
              <a:rPr sz="1750" dirty="0">
                <a:latin typeface="SimSun"/>
                <a:cs typeface="SimSun"/>
              </a:rPr>
              <a:t>等级</a:t>
            </a:r>
            <a:endParaRPr sz="1750">
              <a:latin typeface="SimSun"/>
              <a:cs typeface="SimSu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19416" y="3883152"/>
            <a:ext cx="1036319" cy="1066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78296" y="2200655"/>
            <a:ext cx="1828800" cy="356870"/>
          </a:xfrm>
          <a:custGeom>
            <a:avLst/>
            <a:gdLst/>
            <a:ahLst/>
            <a:cxnLst/>
            <a:rect l="l" t="t" r="r" b="b"/>
            <a:pathLst>
              <a:path w="1828800" h="356869">
                <a:moveTo>
                  <a:pt x="1786127" y="259080"/>
                </a:moveTo>
                <a:lnTo>
                  <a:pt x="1786127" y="356616"/>
                </a:lnTo>
                <a:lnTo>
                  <a:pt x="1828800" y="356616"/>
                </a:lnTo>
                <a:lnTo>
                  <a:pt x="1828800" y="280416"/>
                </a:lnTo>
                <a:lnTo>
                  <a:pt x="1807463" y="280416"/>
                </a:lnTo>
                <a:lnTo>
                  <a:pt x="1786127" y="259080"/>
                </a:lnTo>
                <a:close/>
              </a:path>
              <a:path w="1828800" h="356869">
                <a:moveTo>
                  <a:pt x="42671" y="0"/>
                </a:moveTo>
                <a:lnTo>
                  <a:pt x="0" y="0"/>
                </a:lnTo>
                <a:lnTo>
                  <a:pt x="0" y="280416"/>
                </a:lnTo>
                <a:lnTo>
                  <a:pt x="1786127" y="280416"/>
                </a:lnTo>
                <a:lnTo>
                  <a:pt x="1786127" y="259080"/>
                </a:lnTo>
                <a:lnTo>
                  <a:pt x="42671" y="259080"/>
                </a:lnTo>
                <a:lnTo>
                  <a:pt x="21336" y="240792"/>
                </a:lnTo>
                <a:lnTo>
                  <a:pt x="42671" y="240792"/>
                </a:lnTo>
                <a:lnTo>
                  <a:pt x="42671" y="0"/>
                </a:lnTo>
                <a:close/>
              </a:path>
              <a:path w="1828800" h="356869">
                <a:moveTo>
                  <a:pt x="1828800" y="240792"/>
                </a:moveTo>
                <a:lnTo>
                  <a:pt x="42671" y="240792"/>
                </a:lnTo>
                <a:lnTo>
                  <a:pt x="42671" y="259080"/>
                </a:lnTo>
                <a:lnTo>
                  <a:pt x="1786127" y="259080"/>
                </a:lnTo>
                <a:lnTo>
                  <a:pt x="1807463" y="280416"/>
                </a:lnTo>
                <a:lnTo>
                  <a:pt x="1828800" y="280416"/>
                </a:lnTo>
                <a:lnTo>
                  <a:pt x="1828800" y="240792"/>
                </a:lnTo>
                <a:close/>
              </a:path>
              <a:path w="1828800" h="356869">
                <a:moveTo>
                  <a:pt x="42671" y="240792"/>
                </a:moveTo>
                <a:lnTo>
                  <a:pt x="21336" y="240792"/>
                </a:lnTo>
                <a:lnTo>
                  <a:pt x="42671" y="259080"/>
                </a:lnTo>
                <a:lnTo>
                  <a:pt x="42671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78296" y="2200655"/>
            <a:ext cx="399415" cy="356870"/>
          </a:xfrm>
          <a:custGeom>
            <a:avLst/>
            <a:gdLst/>
            <a:ahLst/>
            <a:cxnLst/>
            <a:rect l="l" t="t" r="r" b="b"/>
            <a:pathLst>
              <a:path w="399415" h="356869">
                <a:moveTo>
                  <a:pt x="356615" y="259080"/>
                </a:moveTo>
                <a:lnTo>
                  <a:pt x="356615" y="356616"/>
                </a:lnTo>
                <a:lnTo>
                  <a:pt x="399287" y="356616"/>
                </a:lnTo>
                <a:lnTo>
                  <a:pt x="399287" y="280416"/>
                </a:lnTo>
                <a:lnTo>
                  <a:pt x="377951" y="280416"/>
                </a:lnTo>
                <a:lnTo>
                  <a:pt x="356615" y="259080"/>
                </a:lnTo>
                <a:close/>
              </a:path>
              <a:path w="399415" h="356869">
                <a:moveTo>
                  <a:pt x="42671" y="0"/>
                </a:moveTo>
                <a:lnTo>
                  <a:pt x="0" y="0"/>
                </a:lnTo>
                <a:lnTo>
                  <a:pt x="0" y="280416"/>
                </a:lnTo>
                <a:lnTo>
                  <a:pt x="356615" y="280416"/>
                </a:lnTo>
                <a:lnTo>
                  <a:pt x="356615" y="259080"/>
                </a:lnTo>
                <a:lnTo>
                  <a:pt x="42671" y="259080"/>
                </a:lnTo>
                <a:lnTo>
                  <a:pt x="21336" y="240792"/>
                </a:lnTo>
                <a:lnTo>
                  <a:pt x="42671" y="240792"/>
                </a:lnTo>
                <a:lnTo>
                  <a:pt x="42671" y="0"/>
                </a:lnTo>
                <a:close/>
              </a:path>
              <a:path w="399415" h="356869">
                <a:moveTo>
                  <a:pt x="399287" y="240792"/>
                </a:moveTo>
                <a:lnTo>
                  <a:pt x="42671" y="240792"/>
                </a:lnTo>
                <a:lnTo>
                  <a:pt x="42671" y="259080"/>
                </a:lnTo>
                <a:lnTo>
                  <a:pt x="356615" y="259080"/>
                </a:lnTo>
                <a:lnTo>
                  <a:pt x="377951" y="280416"/>
                </a:lnTo>
                <a:lnTo>
                  <a:pt x="399287" y="280416"/>
                </a:lnTo>
                <a:lnTo>
                  <a:pt x="399287" y="240792"/>
                </a:lnTo>
                <a:close/>
              </a:path>
              <a:path w="399415" h="356869">
                <a:moveTo>
                  <a:pt x="42671" y="240792"/>
                </a:moveTo>
                <a:lnTo>
                  <a:pt x="21336" y="240792"/>
                </a:lnTo>
                <a:lnTo>
                  <a:pt x="42671" y="259080"/>
                </a:lnTo>
                <a:lnTo>
                  <a:pt x="42671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78296" y="2200655"/>
            <a:ext cx="1109980" cy="356870"/>
          </a:xfrm>
          <a:custGeom>
            <a:avLst/>
            <a:gdLst/>
            <a:ahLst/>
            <a:cxnLst/>
            <a:rect l="l" t="t" r="r" b="b"/>
            <a:pathLst>
              <a:path w="1109979" h="356869">
                <a:moveTo>
                  <a:pt x="1066800" y="259080"/>
                </a:moveTo>
                <a:lnTo>
                  <a:pt x="1066800" y="356616"/>
                </a:lnTo>
                <a:lnTo>
                  <a:pt x="1109472" y="356616"/>
                </a:lnTo>
                <a:lnTo>
                  <a:pt x="1109472" y="280416"/>
                </a:lnTo>
                <a:lnTo>
                  <a:pt x="1088135" y="280416"/>
                </a:lnTo>
                <a:lnTo>
                  <a:pt x="1066800" y="259080"/>
                </a:lnTo>
                <a:close/>
              </a:path>
              <a:path w="1109979" h="356869">
                <a:moveTo>
                  <a:pt x="42671" y="0"/>
                </a:moveTo>
                <a:lnTo>
                  <a:pt x="0" y="0"/>
                </a:lnTo>
                <a:lnTo>
                  <a:pt x="0" y="280416"/>
                </a:lnTo>
                <a:lnTo>
                  <a:pt x="1066800" y="280416"/>
                </a:lnTo>
                <a:lnTo>
                  <a:pt x="1066800" y="259080"/>
                </a:lnTo>
                <a:lnTo>
                  <a:pt x="42671" y="259080"/>
                </a:lnTo>
                <a:lnTo>
                  <a:pt x="21336" y="240792"/>
                </a:lnTo>
                <a:lnTo>
                  <a:pt x="42671" y="240792"/>
                </a:lnTo>
                <a:lnTo>
                  <a:pt x="42671" y="0"/>
                </a:lnTo>
                <a:close/>
              </a:path>
              <a:path w="1109979" h="356869">
                <a:moveTo>
                  <a:pt x="1109472" y="240792"/>
                </a:moveTo>
                <a:lnTo>
                  <a:pt x="42671" y="240792"/>
                </a:lnTo>
                <a:lnTo>
                  <a:pt x="42671" y="259080"/>
                </a:lnTo>
                <a:lnTo>
                  <a:pt x="1066800" y="259080"/>
                </a:lnTo>
                <a:lnTo>
                  <a:pt x="1088135" y="280416"/>
                </a:lnTo>
                <a:lnTo>
                  <a:pt x="1109472" y="280416"/>
                </a:lnTo>
                <a:lnTo>
                  <a:pt x="1109472" y="240792"/>
                </a:lnTo>
                <a:close/>
              </a:path>
              <a:path w="1109979" h="356869">
                <a:moveTo>
                  <a:pt x="42671" y="240792"/>
                </a:moveTo>
                <a:lnTo>
                  <a:pt x="21336" y="240792"/>
                </a:lnTo>
                <a:lnTo>
                  <a:pt x="42671" y="259080"/>
                </a:lnTo>
                <a:lnTo>
                  <a:pt x="42671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27776" y="2200655"/>
            <a:ext cx="393700" cy="356870"/>
          </a:xfrm>
          <a:custGeom>
            <a:avLst/>
            <a:gdLst/>
            <a:ahLst/>
            <a:cxnLst/>
            <a:rect l="l" t="t" r="r" b="b"/>
            <a:pathLst>
              <a:path w="393700" h="356869">
                <a:moveTo>
                  <a:pt x="350520" y="240792"/>
                </a:moveTo>
                <a:lnTo>
                  <a:pt x="0" y="240792"/>
                </a:lnTo>
                <a:lnTo>
                  <a:pt x="0" y="356616"/>
                </a:lnTo>
                <a:lnTo>
                  <a:pt x="42672" y="356616"/>
                </a:lnTo>
                <a:lnTo>
                  <a:pt x="42672" y="280416"/>
                </a:lnTo>
                <a:lnTo>
                  <a:pt x="21336" y="280416"/>
                </a:lnTo>
                <a:lnTo>
                  <a:pt x="42672" y="259080"/>
                </a:lnTo>
                <a:lnTo>
                  <a:pt x="350520" y="259080"/>
                </a:lnTo>
                <a:lnTo>
                  <a:pt x="350520" y="240792"/>
                </a:lnTo>
                <a:close/>
              </a:path>
              <a:path w="393700" h="356869">
                <a:moveTo>
                  <a:pt x="42672" y="259080"/>
                </a:moveTo>
                <a:lnTo>
                  <a:pt x="21336" y="280416"/>
                </a:lnTo>
                <a:lnTo>
                  <a:pt x="42672" y="280416"/>
                </a:lnTo>
                <a:lnTo>
                  <a:pt x="42672" y="259080"/>
                </a:lnTo>
                <a:close/>
              </a:path>
              <a:path w="393700" h="356869">
                <a:moveTo>
                  <a:pt x="393191" y="240792"/>
                </a:moveTo>
                <a:lnTo>
                  <a:pt x="371856" y="240792"/>
                </a:lnTo>
                <a:lnTo>
                  <a:pt x="350520" y="259080"/>
                </a:lnTo>
                <a:lnTo>
                  <a:pt x="42672" y="259080"/>
                </a:lnTo>
                <a:lnTo>
                  <a:pt x="42672" y="280416"/>
                </a:lnTo>
                <a:lnTo>
                  <a:pt x="393191" y="280416"/>
                </a:lnTo>
                <a:lnTo>
                  <a:pt x="393191" y="240792"/>
                </a:lnTo>
                <a:close/>
              </a:path>
              <a:path w="393700" h="356869">
                <a:moveTo>
                  <a:pt x="393191" y="0"/>
                </a:moveTo>
                <a:lnTo>
                  <a:pt x="350520" y="0"/>
                </a:lnTo>
                <a:lnTo>
                  <a:pt x="350520" y="259080"/>
                </a:lnTo>
                <a:lnTo>
                  <a:pt x="371856" y="240792"/>
                </a:lnTo>
                <a:lnTo>
                  <a:pt x="393191" y="240792"/>
                </a:lnTo>
                <a:lnTo>
                  <a:pt x="393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11496" y="2200655"/>
            <a:ext cx="1109980" cy="356870"/>
          </a:xfrm>
          <a:custGeom>
            <a:avLst/>
            <a:gdLst/>
            <a:ahLst/>
            <a:cxnLst/>
            <a:rect l="l" t="t" r="r" b="b"/>
            <a:pathLst>
              <a:path w="1109979" h="356869">
                <a:moveTo>
                  <a:pt x="1066800" y="240792"/>
                </a:moveTo>
                <a:lnTo>
                  <a:pt x="0" y="240792"/>
                </a:lnTo>
                <a:lnTo>
                  <a:pt x="0" y="356616"/>
                </a:lnTo>
                <a:lnTo>
                  <a:pt x="42671" y="356616"/>
                </a:lnTo>
                <a:lnTo>
                  <a:pt x="42671" y="280416"/>
                </a:lnTo>
                <a:lnTo>
                  <a:pt x="21336" y="280416"/>
                </a:lnTo>
                <a:lnTo>
                  <a:pt x="42671" y="259080"/>
                </a:lnTo>
                <a:lnTo>
                  <a:pt x="1066800" y="259080"/>
                </a:lnTo>
                <a:lnTo>
                  <a:pt x="1066800" y="240792"/>
                </a:lnTo>
                <a:close/>
              </a:path>
              <a:path w="1109979" h="356869">
                <a:moveTo>
                  <a:pt x="42671" y="259080"/>
                </a:moveTo>
                <a:lnTo>
                  <a:pt x="21336" y="280416"/>
                </a:lnTo>
                <a:lnTo>
                  <a:pt x="42671" y="280416"/>
                </a:lnTo>
                <a:lnTo>
                  <a:pt x="42671" y="259080"/>
                </a:lnTo>
                <a:close/>
              </a:path>
              <a:path w="1109979" h="356869">
                <a:moveTo>
                  <a:pt x="1109471" y="240792"/>
                </a:moveTo>
                <a:lnTo>
                  <a:pt x="1088136" y="240792"/>
                </a:lnTo>
                <a:lnTo>
                  <a:pt x="1066800" y="259080"/>
                </a:lnTo>
                <a:lnTo>
                  <a:pt x="42671" y="259080"/>
                </a:lnTo>
                <a:lnTo>
                  <a:pt x="42671" y="280416"/>
                </a:lnTo>
                <a:lnTo>
                  <a:pt x="1109471" y="280416"/>
                </a:lnTo>
                <a:lnTo>
                  <a:pt x="1109471" y="240792"/>
                </a:lnTo>
                <a:close/>
              </a:path>
              <a:path w="1109979" h="356869">
                <a:moveTo>
                  <a:pt x="1109471" y="0"/>
                </a:moveTo>
                <a:lnTo>
                  <a:pt x="1066800" y="0"/>
                </a:lnTo>
                <a:lnTo>
                  <a:pt x="1066800" y="259080"/>
                </a:lnTo>
                <a:lnTo>
                  <a:pt x="1088136" y="240792"/>
                </a:lnTo>
                <a:lnTo>
                  <a:pt x="1109471" y="240792"/>
                </a:lnTo>
                <a:lnTo>
                  <a:pt x="11094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01311" y="2200655"/>
            <a:ext cx="1819910" cy="356870"/>
          </a:xfrm>
          <a:custGeom>
            <a:avLst/>
            <a:gdLst/>
            <a:ahLst/>
            <a:cxnLst/>
            <a:rect l="l" t="t" r="r" b="b"/>
            <a:pathLst>
              <a:path w="1819910" h="356869">
                <a:moveTo>
                  <a:pt x="1776984" y="240792"/>
                </a:moveTo>
                <a:lnTo>
                  <a:pt x="0" y="240792"/>
                </a:lnTo>
                <a:lnTo>
                  <a:pt x="0" y="356616"/>
                </a:lnTo>
                <a:lnTo>
                  <a:pt x="39624" y="356616"/>
                </a:lnTo>
                <a:lnTo>
                  <a:pt x="39624" y="280416"/>
                </a:lnTo>
                <a:lnTo>
                  <a:pt x="21336" y="280416"/>
                </a:lnTo>
                <a:lnTo>
                  <a:pt x="39624" y="259080"/>
                </a:lnTo>
                <a:lnTo>
                  <a:pt x="1776984" y="259080"/>
                </a:lnTo>
                <a:lnTo>
                  <a:pt x="1776984" y="240792"/>
                </a:lnTo>
                <a:close/>
              </a:path>
              <a:path w="1819910" h="356869">
                <a:moveTo>
                  <a:pt x="39624" y="259080"/>
                </a:moveTo>
                <a:lnTo>
                  <a:pt x="21336" y="280416"/>
                </a:lnTo>
                <a:lnTo>
                  <a:pt x="39624" y="280416"/>
                </a:lnTo>
                <a:lnTo>
                  <a:pt x="39624" y="259080"/>
                </a:lnTo>
                <a:close/>
              </a:path>
              <a:path w="1819910" h="356869">
                <a:moveTo>
                  <a:pt x="1819655" y="240792"/>
                </a:moveTo>
                <a:lnTo>
                  <a:pt x="1798320" y="240792"/>
                </a:lnTo>
                <a:lnTo>
                  <a:pt x="1776984" y="259080"/>
                </a:lnTo>
                <a:lnTo>
                  <a:pt x="39624" y="259080"/>
                </a:lnTo>
                <a:lnTo>
                  <a:pt x="39624" y="280416"/>
                </a:lnTo>
                <a:lnTo>
                  <a:pt x="1819655" y="280416"/>
                </a:lnTo>
                <a:lnTo>
                  <a:pt x="1819655" y="240792"/>
                </a:lnTo>
                <a:close/>
              </a:path>
              <a:path w="1819910" h="356869">
                <a:moveTo>
                  <a:pt x="1819655" y="0"/>
                </a:moveTo>
                <a:lnTo>
                  <a:pt x="1776984" y="0"/>
                </a:lnTo>
                <a:lnTo>
                  <a:pt x="1776984" y="259080"/>
                </a:lnTo>
                <a:lnTo>
                  <a:pt x="1798320" y="240792"/>
                </a:lnTo>
                <a:lnTo>
                  <a:pt x="1819655" y="240792"/>
                </a:lnTo>
                <a:lnTo>
                  <a:pt x="18196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891784" y="1490472"/>
            <a:ext cx="615950" cy="710565"/>
          </a:xfrm>
          <a:custGeom>
            <a:avLst/>
            <a:gdLst/>
            <a:ahLst/>
            <a:cxnLst/>
            <a:rect l="l" t="t" r="r" b="b"/>
            <a:pathLst>
              <a:path w="615950" h="710564">
                <a:moveTo>
                  <a:pt x="512063" y="0"/>
                </a:moveTo>
                <a:lnTo>
                  <a:pt x="103631" y="0"/>
                </a:lnTo>
                <a:lnTo>
                  <a:pt x="82295" y="3048"/>
                </a:lnTo>
                <a:lnTo>
                  <a:pt x="45719" y="18287"/>
                </a:lnTo>
                <a:lnTo>
                  <a:pt x="18287" y="45719"/>
                </a:lnTo>
                <a:lnTo>
                  <a:pt x="3048" y="82295"/>
                </a:lnTo>
                <a:lnTo>
                  <a:pt x="0" y="103631"/>
                </a:lnTo>
                <a:lnTo>
                  <a:pt x="0" y="606551"/>
                </a:lnTo>
                <a:lnTo>
                  <a:pt x="9143" y="646176"/>
                </a:lnTo>
                <a:lnTo>
                  <a:pt x="30479" y="679703"/>
                </a:lnTo>
                <a:lnTo>
                  <a:pt x="64007" y="701039"/>
                </a:lnTo>
                <a:lnTo>
                  <a:pt x="103631" y="710183"/>
                </a:lnTo>
                <a:lnTo>
                  <a:pt x="512063" y="710183"/>
                </a:lnTo>
                <a:lnTo>
                  <a:pt x="551688" y="701039"/>
                </a:lnTo>
                <a:lnTo>
                  <a:pt x="585215" y="679703"/>
                </a:lnTo>
                <a:lnTo>
                  <a:pt x="606551" y="646176"/>
                </a:lnTo>
                <a:lnTo>
                  <a:pt x="615695" y="606551"/>
                </a:lnTo>
                <a:lnTo>
                  <a:pt x="615695" y="103631"/>
                </a:lnTo>
                <a:lnTo>
                  <a:pt x="606551" y="60960"/>
                </a:lnTo>
                <a:lnTo>
                  <a:pt x="569976" y="18287"/>
                </a:lnTo>
                <a:lnTo>
                  <a:pt x="533400" y="3048"/>
                </a:lnTo>
                <a:lnTo>
                  <a:pt x="512063" y="0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91784" y="1490472"/>
            <a:ext cx="615950" cy="710565"/>
          </a:xfrm>
          <a:custGeom>
            <a:avLst/>
            <a:gdLst/>
            <a:ahLst/>
            <a:cxnLst/>
            <a:rect l="l" t="t" r="r" b="b"/>
            <a:pathLst>
              <a:path w="615950" h="710564">
                <a:moveTo>
                  <a:pt x="103631" y="0"/>
                </a:moveTo>
                <a:lnTo>
                  <a:pt x="64007" y="9143"/>
                </a:lnTo>
                <a:lnTo>
                  <a:pt x="30479" y="30479"/>
                </a:lnTo>
                <a:lnTo>
                  <a:pt x="3048" y="82295"/>
                </a:lnTo>
                <a:lnTo>
                  <a:pt x="0" y="103631"/>
                </a:lnTo>
                <a:lnTo>
                  <a:pt x="0" y="606551"/>
                </a:lnTo>
                <a:lnTo>
                  <a:pt x="9143" y="646176"/>
                </a:lnTo>
                <a:lnTo>
                  <a:pt x="30479" y="679703"/>
                </a:lnTo>
                <a:lnTo>
                  <a:pt x="64007" y="701039"/>
                </a:lnTo>
                <a:lnTo>
                  <a:pt x="103631" y="710183"/>
                </a:lnTo>
                <a:lnTo>
                  <a:pt x="512063" y="710183"/>
                </a:lnTo>
                <a:lnTo>
                  <a:pt x="551688" y="701039"/>
                </a:lnTo>
                <a:lnTo>
                  <a:pt x="585215" y="679703"/>
                </a:lnTo>
                <a:lnTo>
                  <a:pt x="606551" y="646176"/>
                </a:lnTo>
                <a:lnTo>
                  <a:pt x="615695" y="606551"/>
                </a:lnTo>
                <a:lnTo>
                  <a:pt x="615695" y="103631"/>
                </a:lnTo>
                <a:lnTo>
                  <a:pt x="606551" y="60960"/>
                </a:lnTo>
                <a:lnTo>
                  <a:pt x="569976" y="18287"/>
                </a:lnTo>
                <a:lnTo>
                  <a:pt x="533400" y="3048"/>
                </a:lnTo>
                <a:lnTo>
                  <a:pt x="512063" y="0"/>
                </a:lnTo>
                <a:lnTo>
                  <a:pt x="103631" y="0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058915" y="1535175"/>
            <a:ext cx="278765" cy="613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1000"/>
              </a:lnSpc>
            </a:pPr>
            <a:r>
              <a:rPr sz="2000" b="1" spc="-10" dirty="0">
                <a:latin typeface="Microsoft YaHei"/>
                <a:cs typeface="Microsoft YaHei"/>
              </a:rPr>
              <a:t>职  位</a:t>
            </a:r>
            <a:endParaRPr sz="2000">
              <a:latin typeface="Microsoft YaHei"/>
              <a:cs typeface="Microsoft YaHe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11752" y="2557272"/>
            <a:ext cx="612648" cy="710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11752" y="2557272"/>
            <a:ext cx="612775" cy="710565"/>
          </a:xfrm>
          <a:custGeom>
            <a:avLst/>
            <a:gdLst/>
            <a:ahLst/>
            <a:cxnLst/>
            <a:rect l="l" t="t" r="r" b="b"/>
            <a:pathLst>
              <a:path w="612775" h="710564">
                <a:moveTo>
                  <a:pt x="100584" y="0"/>
                </a:moveTo>
                <a:lnTo>
                  <a:pt x="79248" y="0"/>
                </a:lnTo>
                <a:lnTo>
                  <a:pt x="60960" y="6095"/>
                </a:lnTo>
                <a:lnTo>
                  <a:pt x="27432" y="27431"/>
                </a:lnTo>
                <a:lnTo>
                  <a:pt x="6096" y="60960"/>
                </a:lnTo>
                <a:lnTo>
                  <a:pt x="0" y="79248"/>
                </a:lnTo>
                <a:lnTo>
                  <a:pt x="0" y="627888"/>
                </a:lnTo>
                <a:lnTo>
                  <a:pt x="15239" y="664463"/>
                </a:lnTo>
                <a:lnTo>
                  <a:pt x="42672" y="691895"/>
                </a:lnTo>
                <a:lnTo>
                  <a:pt x="79248" y="707136"/>
                </a:lnTo>
                <a:lnTo>
                  <a:pt x="100584" y="710183"/>
                </a:lnTo>
                <a:lnTo>
                  <a:pt x="509015" y="710183"/>
                </a:lnTo>
                <a:lnTo>
                  <a:pt x="548639" y="701039"/>
                </a:lnTo>
                <a:lnTo>
                  <a:pt x="582168" y="679703"/>
                </a:lnTo>
                <a:lnTo>
                  <a:pt x="603503" y="646176"/>
                </a:lnTo>
                <a:lnTo>
                  <a:pt x="612648" y="606551"/>
                </a:lnTo>
                <a:lnTo>
                  <a:pt x="612648" y="100583"/>
                </a:lnTo>
                <a:lnTo>
                  <a:pt x="603503" y="60960"/>
                </a:lnTo>
                <a:lnTo>
                  <a:pt x="582168" y="27431"/>
                </a:lnTo>
                <a:lnTo>
                  <a:pt x="548639" y="6095"/>
                </a:lnTo>
                <a:lnTo>
                  <a:pt x="530351" y="0"/>
                </a:lnTo>
                <a:lnTo>
                  <a:pt x="100584" y="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217923" y="2687828"/>
            <a:ext cx="399415" cy="429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z="1300" b="1" spc="10" dirty="0">
                <a:latin typeface="Arial"/>
                <a:cs typeface="Arial"/>
              </a:rPr>
              <a:t>A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1300" b="1" spc="-5" dirty="0">
                <a:latin typeface="Arial"/>
                <a:cs typeface="Arial"/>
              </a:rPr>
              <a:t>(</a:t>
            </a:r>
            <a:r>
              <a:rPr sz="1300" b="1" spc="20" dirty="0">
                <a:latin typeface="Arial"/>
                <a:cs typeface="Arial"/>
              </a:rPr>
              <a:t>t</a:t>
            </a:r>
            <a:r>
              <a:rPr sz="1300" b="1" spc="-5" dirty="0">
                <a:latin typeface="Arial"/>
                <a:cs typeface="Arial"/>
              </a:rPr>
              <a:t>o</a:t>
            </a:r>
            <a:r>
              <a:rPr sz="1300" b="1" spc="10" dirty="0">
                <a:latin typeface="Arial"/>
                <a:cs typeface="Arial"/>
              </a:rPr>
              <a:t>p)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24984" y="2557272"/>
            <a:ext cx="612648" cy="7101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24984" y="2557272"/>
            <a:ext cx="612775" cy="710565"/>
          </a:xfrm>
          <a:custGeom>
            <a:avLst/>
            <a:gdLst/>
            <a:ahLst/>
            <a:cxnLst/>
            <a:rect l="l" t="t" r="r" b="b"/>
            <a:pathLst>
              <a:path w="612775" h="710564">
                <a:moveTo>
                  <a:pt x="103631" y="0"/>
                </a:moveTo>
                <a:lnTo>
                  <a:pt x="82295" y="0"/>
                </a:lnTo>
                <a:lnTo>
                  <a:pt x="64007" y="6095"/>
                </a:lnTo>
                <a:lnTo>
                  <a:pt x="30479" y="27431"/>
                </a:lnTo>
                <a:lnTo>
                  <a:pt x="9143" y="60960"/>
                </a:lnTo>
                <a:lnTo>
                  <a:pt x="0" y="100583"/>
                </a:lnTo>
                <a:lnTo>
                  <a:pt x="0" y="606551"/>
                </a:lnTo>
                <a:lnTo>
                  <a:pt x="9143" y="646176"/>
                </a:lnTo>
                <a:lnTo>
                  <a:pt x="30479" y="679703"/>
                </a:lnTo>
                <a:lnTo>
                  <a:pt x="64007" y="701039"/>
                </a:lnTo>
                <a:lnTo>
                  <a:pt x="103631" y="710183"/>
                </a:lnTo>
                <a:lnTo>
                  <a:pt x="512063" y="710183"/>
                </a:lnTo>
                <a:lnTo>
                  <a:pt x="551688" y="701039"/>
                </a:lnTo>
                <a:lnTo>
                  <a:pt x="594360" y="664463"/>
                </a:lnTo>
                <a:lnTo>
                  <a:pt x="609600" y="627888"/>
                </a:lnTo>
                <a:lnTo>
                  <a:pt x="612648" y="606551"/>
                </a:lnTo>
                <a:lnTo>
                  <a:pt x="612648" y="100583"/>
                </a:lnTo>
                <a:lnTo>
                  <a:pt x="606551" y="60960"/>
                </a:lnTo>
                <a:lnTo>
                  <a:pt x="582167" y="27431"/>
                </a:lnTo>
                <a:lnTo>
                  <a:pt x="530351" y="0"/>
                </a:lnTo>
                <a:lnTo>
                  <a:pt x="103631" y="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931155" y="2687828"/>
            <a:ext cx="399415" cy="429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 algn="ctr">
              <a:lnSpc>
                <a:spcPct val="100000"/>
              </a:lnSpc>
            </a:pPr>
            <a:r>
              <a:rPr sz="1300" b="1" spc="10" dirty="0">
                <a:latin typeface="Arial"/>
                <a:cs typeface="Arial"/>
              </a:rPr>
              <a:t>B</a:t>
            </a: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5"/>
              </a:spcBef>
            </a:pPr>
            <a:r>
              <a:rPr sz="1300" b="1" spc="-5" dirty="0">
                <a:latin typeface="Arial"/>
                <a:cs typeface="Arial"/>
              </a:rPr>
              <a:t>(</a:t>
            </a:r>
            <a:r>
              <a:rPr sz="1300" b="1" spc="20" dirty="0">
                <a:latin typeface="Arial"/>
                <a:cs typeface="Arial"/>
              </a:rPr>
              <a:t>t</a:t>
            </a:r>
            <a:r>
              <a:rPr sz="1300" b="1" spc="-5" dirty="0">
                <a:latin typeface="Arial"/>
                <a:cs typeface="Arial"/>
              </a:rPr>
              <a:t>o</a:t>
            </a:r>
            <a:r>
              <a:rPr sz="1300" b="1" spc="10" dirty="0">
                <a:latin typeface="Arial"/>
                <a:cs typeface="Arial"/>
              </a:rPr>
              <a:t>p)</a:t>
            </a:r>
            <a:endParaRPr sz="13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538215" y="2557272"/>
            <a:ext cx="615950" cy="710565"/>
          </a:xfrm>
          <a:custGeom>
            <a:avLst/>
            <a:gdLst/>
            <a:ahLst/>
            <a:cxnLst/>
            <a:rect l="l" t="t" r="r" b="b"/>
            <a:pathLst>
              <a:path w="615950" h="710564">
                <a:moveTo>
                  <a:pt x="103632" y="0"/>
                </a:moveTo>
                <a:lnTo>
                  <a:pt x="82296" y="0"/>
                </a:lnTo>
                <a:lnTo>
                  <a:pt x="64008" y="6095"/>
                </a:lnTo>
                <a:lnTo>
                  <a:pt x="30480" y="27431"/>
                </a:lnTo>
                <a:lnTo>
                  <a:pt x="9144" y="60960"/>
                </a:lnTo>
                <a:lnTo>
                  <a:pt x="0" y="100583"/>
                </a:lnTo>
                <a:lnTo>
                  <a:pt x="0" y="606551"/>
                </a:lnTo>
                <a:lnTo>
                  <a:pt x="9144" y="646176"/>
                </a:lnTo>
                <a:lnTo>
                  <a:pt x="30480" y="679703"/>
                </a:lnTo>
                <a:lnTo>
                  <a:pt x="64008" y="701039"/>
                </a:lnTo>
                <a:lnTo>
                  <a:pt x="103632" y="710183"/>
                </a:lnTo>
                <a:lnTo>
                  <a:pt x="512063" y="710183"/>
                </a:lnTo>
                <a:lnTo>
                  <a:pt x="551688" y="701039"/>
                </a:lnTo>
                <a:lnTo>
                  <a:pt x="585216" y="679703"/>
                </a:lnTo>
                <a:lnTo>
                  <a:pt x="606551" y="646176"/>
                </a:lnTo>
                <a:lnTo>
                  <a:pt x="615696" y="606551"/>
                </a:lnTo>
                <a:lnTo>
                  <a:pt x="615696" y="100583"/>
                </a:lnTo>
                <a:lnTo>
                  <a:pt x="606551" y="60960"/>
                </a:lnTo>
                <a:lnTo>
                  <a:pt x="585216" y="27431"/>
                </a:lnTo>
                <a:lnTo>
                  <a:pt x="551688" y="6095"/>
                </a:lnTo>
                <a:lnTo>
                  <a:pt x="533400" y="0"/>
                </a:lnTo>
                <a:lnTo>
                  <a:pt x="103632" y="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772403" y="2800603"/>
            <a:ext cx="146685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C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964680" y="2557272"/>
            <a:ext cx="607060" cy="710565"/>
          </a:xfrm>
          <a:custGeom>
            <a:avLst/>
            <a:gdLst/>
            <a:ahLst/>
            <a:cxnLst/>
            <a:rect l="l" t="t" r="r" b="b"/>
            <a:pathLst>
              <a:path w="607059" h="710564">
                <a:moveTo>
                  <a:pt x="100584" y="0"/>
                </a:moveTo>
                <a:lnTo>
                  <a:pt x="79248" y="0"/>
                </a:lnTo>
                <a:lnTo>
                  <a:pt x="60960" y="6095"/>
                </a:lnTo>
                <a:lnTo>
                  <a:pt x="18288" y="42672"/>
                </a:lnTo>
                <a:lnTo>
                  <a:pt x="3048" y="79248"/>
                </a:lnTo>
                <a:lnTo>
                  <a:pt x="0" y="100583"/>
                </a:lnTo>
                <a:lnTo>
                  <a:pt x="0" y="606551"/>
                </a:lnTo>
                <a:lnTo>
                  <a:pt x="9144" y="646176"/>
                </a:lnTo>
                <a:lnTo>
                  <a:pt x="30479" y="679703"/>
                </a:lnTo>
                <a:lnTo>
                  <a:pt x="79248" y="707136"/>
                </a:lnTo>
                <a:lnTo>
                  <a:pt x="100584" y="710183"/>
                </a:lnTo>
                <a:lnTo>
                  <a:pt x="505968" y="710183"/>
                </a:lnTo>
                <a:lnTo>
                  <a:pt x="545592" y="701039"/>
                </a:lnTo>
                <a:lnTo>
                  <a:pt x="579120" y="679703"/>
                </a:lnTo>
                <a:lnTo>
                  <a:pt x="600455" y="646176"/>
                </a:lnTo>
                <a:lnTo>
                  <a:pt x="606551" y="627888"/>
                </a:lnTo>
                <a:lnTo>
                  <a:pt x="606551" y="79248"/>
                </a:lnTo>
                <a:lnTo>
                  <a:pt x="591312" y="42672"/>
                </a:lnTo>
                <a:lnTo>
                  <a:pt x="563879" y="15239"/>
                </a:lnTo>
                <a:lnTo>
                  <a:pt x="527303" y="0"/>
                </a:lnTo>
                <a:lnTo>
                  <a:pt x="100584" y="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198868" y="2800603"/>
            <a:ext cx="137795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E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254496" y="2557272"/>
            <a:ext cx="607060" cy="710565"/>
          </a:xfrm>
          <a:custGeom>
            <a:avLst/>
            <a:gdLst/>
            <a:ahLst/>
            <a:cxnLst/>
            <a:rect l="l" t="t" r="r" b="b"/>
            <a:pathLst>
              <a:path w="607059" h="710564">
                <a:moveTo>
                  <a:pt x="100583" y="0"/>
                </a:moveTo>
                <a:lnTo>
                  <a:pt x="79248" y="0"/>
                </a:lnTo>
                <a:lnTo>
                  <a:pt x="60959" y="6095"/>
                </a:lnTo>
                <a:lnTo>
                  <a:pt x="15239" y="42672"/>
                </a:lnTo>
                <a:lnTo>
                  <a:pt x="0" y="79248"/>
                </a:lnTo>
                <a:lnTo>
                  <a:pt x="0" y="627888"/>
                </a:lnTo>
                <a:lnTo>
                  <a:pt x="6095" y="646176"/>
                </a:lnTo>
                <a:lnTo>
                  <a:pt x="15239" y="664463"/>
                </a:lnTo>
                <a:lnTo>
                  <a:pt x="30479" y="679703"/>
                </a:lnTo>
                <a:lnTo>
                  <a:pt x="42671" y="691895"/>
                </a:lnTo>
                <a:lnTo>
                  <a:pt x="60959" y="701039"/>
                </a:lnTo>
                <a:lnTo>
                  <a:pt x="79248" y="707136"/>
                </a:lnTo>
                <a:lnTo>
                  <a:pt x="100583" y="710183"/>
                </a:lnTo>
                <a:lnTo>
                  <a:pt x="505968" y="710183"/>
                </a:lnTo>
                <a:lnTo>
                  <a:pt x="545592" y="701039"/>
                </a:lnTo>
                <a:lnTo>
                  <a:pt x="591311" y="664463"/>
                </a:lnTo>
                <a:lnTo>
                  <a:pt x="606551" y="627888"/>
                </a:lnTo>
                <a:lnTo>
                  <a:pt x="606551" y="79248"/>
                </a:lnTo>
                <a:lnTo>
                  <a:pt x="591311" y="42672"/>
                </a:lnTo>
                <a:lnTo>
                  <a:pt x="563879" y="15239"/>
                </a:lnTo>
                <a:lnTo>
                  <a:pt x="527303" y="0"/>
                </a:lnTo>
                <a:lnTo>
                  <a:pt x="100583" y="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485635" y="2800603"/>
            <a:ext cx="146685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D</a:t>
            </a:r>
            <a:endParaRPr sz="13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674864" y="2557272"/>
            <a:ext cx="612775" cy="710565"/>
          </a:xfrm>
          <a:custGeom>
            <a:avLst/>
            <a:gdLst/>
            <a:ahLst/>
            <a:cxnLst/>
            <a:rect l="l" t="t" r="r" b="b"/>
            <a:pathLst>
              <a:path w="612775" h="710564">
                <a:moveTo>
                  <a:pt x="103631" y="0"/>
                </a:moveTo>
                <a:lnTo>
                  <a:pt x="82295" y="0"/>
                </a:lnTo>
                <a:lnTo>
                  <a:pt x="64007" y="6095"/>
                </a:lnTo>
                <a:lnTo>
                  <a:pt x="30479" y="27431"/>
                </a:lnTo>
                <a:lnTo>
                  <a:pt x="9143" y="60960"/>
                </a:lnTo>
                <a:lnTo>
                  <a:pt x="0" y="100583"/>
                </a:lnTo>
                <a:lnTo>
                  <a:pt x="0" y="606551"/>
                </a:lnTo>
                <a:lnTo>
                  <a:pt x="9143" y="646176"/>
                </a:lnTo>
                <a:lnTo>
                  <a:pt x="30479" y="679703"/>
                </a:lnTo>
                <a:lnTo>
                  <a:pt x="64007" y="701039"/>
                </a:lnTo>
                <a:lnTo>
                  <a:pt x="103631" y="710183"/>
                </a:lnTo>
                <a:lnTo>
                  <a:pt x="509015" y="710183"/>
                </a:lnTo>
                <a:lnTo>
                  <a:pt x="551687" y="701039"/>
                </a:lnTo>
                <a:lnTo>
                  <a:pt x="594359" y="664463"/>
                </a:lnTo>
                <a:lnTo>
                  <a:pt x="609600" y="627888"/>
                </a:lnTo>
                <a:lnTo>
                  <a:pt x="612647" y="606551"/>
                </a:lnTo>
                <a:lnTo>
                  <a:pt x="612647" y="100583"/>
                </a:lnTo>
                <a:lnTo>
                  <a:pt x="603503" y="60960"/>
                </a:lnTo>
                <a:lnTo>
                  <a:pt x="582167" y="27431"/>
                </a:lnTo>
                <a:lnTo>
                  <a:pt x="530351" y="0"/>
                </a:lnTo>
                <a:lnTo>
                  <a:pt x="103631" y="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918195" y="2800603"/>
            <a:ext cx="12827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F</a:t>
            </a:r>
            <a:endParaRPr sz="13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194047" y="3468623"/>
            <a:ext cx="1103630" cy="228600"/>
          </a:xfrm>
          <a:custGeom>
            <a:avLst/>
            <a:gdLst/>
            <a:ahLst/>
            <a:cxnLst/>
            <a:rect l="l" t="t" r="r" b="b"/>
            <a:pathLst>
              <a:path w="1103629" h="228600">
                <a:moveTo>
                  <a:pt x="1103376" y="0"/>
                </a:moveTo>
                <a:lnTo>
                  <a:pt x="1100327" y="21336"/>
                </a:lnTo>
                <a:lnTo>
                  <a:pt x="1097279" y="42672"/>
                </a:lnTo>
                <a:lnTo>
                  <a:pt x="1088136" y="64008"/>
                </a:lnTo>
                <a:lnTo>
                  <a:pt x="1075943" y="79248"/>
                </a:lnTo>
                <a:lnTo>
                  <a:pt x="1063752" y="94487"/>
                </a:lnTo>
                <a:lnTo>
                  <a:pt x="1048512" y="103631"/>
                </a:lnTo>
                <a:lnTo>
                  <a:pt x="1030224" y="112775"/>
                </a:lnTo>
                <a:lnTo>
                  <a:pt x="643127" y="112775"/>
                </a:lnTo>
                <a:lnTo>
                  <a:pt x="633984" y="115824"/>
                </a:lnTo>
                <a:lnTo>
                  <a:pt x="624839" y="115824"/>
                </a:lnTo>
                <a:lnTo>
                  <a:pt x="606551" y="121920"/>
                </a:lnTo>
                <a:lnTo>
                  <a:pt x="579119" y="149351"/>
                </a:lnTo>
                <a:lnTo>
                  <a:pt x="557784" y="185927"/>
                </a:lnTo>
                <a:lnTo>
                  <a:pt x="554736" y="207263"/>
                </a:lnTo>
                <a:lnTo>
                  <a:pt x="551688" y="228600"/>
                </a:lnTo>
                <a:lnTo>
                  <a:pt x="548639" y="207263"/>
                </a:lnTo>
                <a:lnTo>
                  <a:pt x="545591" y="185927"/>
                </a:lnTo>
                <a:lnTo>
                  <a:pt x="536448" y="164591"/>
                </a:lnTo>
                <a:lnTo>
                  <a:pt x="524255" y="149351"/>
                </a:lnTo>
                <a:lnTo>
                  <a:pt x="512063" y="134112"/>
                </a:lnTo>
                <a:lnTo>
                  <a:pt x="493775" y="121920"/>
                </a:lnTo>
                <a:lnTo>
                  <a:pt x="478536" y="115824"/>
                </a:lnTo>
                <a:lnTo>
                  <a:pt x="469391" y="115824"/>
                </a:lnTo>
                <a:lnTo>
                  <a:pt x="460248" y="112775"/>
                </a:lnTo>
                <a:lnTo>
                  <a:pt x="73151" y="112775"/>
                </a:lnTo>
                <a:lnTo>
                  <a:pt x="54863" y="103631"/>
                </a:lnTo>
                <a:lnTo>
                  <a:pt x="15239" y="64008"/>
                </a:lnTo>
                <a:lnTo>
                  <a:pt x="0" y="21336"/>
                </a:ln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20511" y="3483864"/>
            <a:ext cx="2581910" cy="256540"/>
          </a:xfrm>
          <a:custGeom>
            <a:avLst/>
            <a:gdLst/>
            <a:ahLst/>
            <a:cxnLst/>
            <a:rect l="l" t="t" r="r" b="b"/>
            <a:pathLst>
              <a:path w="2581909" h="256539">
                <a:moveTo>
                  <a:pt x="2581656" y="0"/>
                </a:moveTo>
                <a:lnTo>
                  <a:pt x="2581656" y="12191"/>
                </a:lnTo>
                <a:lnTo>
                  <a:pt x="2578608" y="24384"/>
                </a:lnTo>
                <a:lnTo>
                  <a:pt x="2572512" y="36575"/>
                </a:lnTo>
                <a:lnTo>
                  <a:pt x="2566416" y="48768"/>
                </a:lnTo>
                <a:lnTo>
                  <a:pt x="2557271" y="60960"/>
                </a:lnTo>
                <a:lnTo>
                  <a:pt x="2545080" y="70103"/>
                </a:lnTo>
                <a:lnTo>
                  <a:pt x="2532888" y="82296"/>
                </a:lnTo>
                <a:lnTo>
                  <a:pt x="2517647" y="91439"/>
                </a:lnTo>
                <a:lnTo>
                  <a:pt x="2502408" y="97536"/>
                </a:lnTo>
                <a:lnTo>
                  <a:pt x="2487167" y="106680"/>
                </a:lnTo>
                <a:lnTo>
                  <a:pt x="2468880" y="112775"/>
                </a:lnTo>
                <a:lnTo>
                  <a:pt x="2450591" y="118872"/>
                </a:lnTo>
                <a:lnTo>
                  <a:pt x="2429256" y="121920"/>
                </a:lnTo>
                <a:lnTo>
                  <a:pt x="2410967" y="124968"/>
                </a:lnTo>
                <a:lnTo>
                  <a:pt x="2389632" y="128015"/>
                </a:lnTo>
                <a:lnTo>
                  <a:pt x="1484376" y="128015"/>
                </a:lnTo>
                <a:lnTo>
                  <a:pt x="1463039" y="131063"/>
                </a:lnTo>
                <a:lnTo>
                  <a:pt x="1441704" y="134112"/>
                </a:lnTo>
                <a:lnTo>
                  <a:pt x="1420367" y="137160"/>
                </a:lnTo>
                <a:lnTo>
                  <a:pt x="1402080" y="143256"/>
                </a:lnTo>
                <a:lnTo>
                  <a:pt x="1383791" y="149351"/>
                </a:lnTo>
                <a:lnTo>
                  <a:pt x="1368552" y="158496"/>
                </a:lnTo>
                <a:lnTo>
                  <a:pt x="1353312" y="164591"/>
                </a:lnTo>
                <a:lnTo>
                  <a:pt x="1338071" y="173736"/>
                </a:lnTo>
                <a:lnTo>
                  <a:pt x="1325880" y="185927"/>
                </a:lnTo>
                <a:lnTo>
                  <a:pt x="1316736" y="195072"/>
                </a:lnTo>
                <a:lnTo>
                  <a:pt x="1307591" y="207263"/>
                </a:lnTo>
                <a:lnTo>
                  <a:pt x="1301495" y="219456"/>
                </a:lnTo>
                <a:lnTo>
                  <a:pt x="1295399" y="231648"/>
                </a:lnTo>
                <a:lnTo>
                  <a:pt x="1292352" y="243839"/>
                </a:lnTo>
                <a:lnTo>
                  <a:pt x="1289304" y="256032"/>
                </a:lnTo>
                <a:lnTo>
                  <a:pt x="1289304" y="243839"/>
                </a:lnTo>
                <a:lnTo>
                  <a:pt x="1286256" y="231648"/>
                </a:lnTo>
                <a:lnTo>
                  <a:pt x="1280160" y="219456"/>
                </a:lnTo>
                <a:lnTo>
                  <a:pt x="1274064" y="207263"/>
                </a:lnTo>
                <a:lnTo>
                  <a:pt x="1264919" y="195072"/>
                </a:lnTo>
                <a:lnTo>
                  <a:pt x="1252728" y="185927"/>
                </a:lnTo>
                <a:lnTo>
                  <a:pt x="1240536" y="173736"/>
                </a:lnTo>
                <a:lnTo>
                  <a:pt x="1228343" y="164591"/>
                </a:lnTo>
                <a:lnTo>
                  <a:pt x="1213104" y="158496"/>
                </a:lnTo>
                <a:lnTo>
                  <a:pt x="1194815" y="149351"/>
                </a:lnTo>
                <a:lnTo>
                  <a:pt x="1176528" y="143256"/>
                </a:lnTo>
                <a:lnTo>
                  <a:pt x="1158239" y="137160"/>
                </a:lnTo>
                <a:lnTo>
                  <a:pt x="1139952" y="134112"/>
                </a:lnTo>
                <a:lnTo>
                  <a:pt x="1118615" y="131063"/>
                </a:lnTo>
                <a:lnTo>
                  <a:pt x="1097280" y="128015"/>
                </a:lnTo>
                <a:lnTo>
                  <a:pt x="192024" y="128015"/>
                </a:lnTo>
                <a:lnTo>
                  <a:pt x="170687" y="124968"/>
                </a:lnTo>
                <a:lnTo>
                  <a:pt x="131063" y="118872"/>
                </a:lnTo>
                <a:lnTo>
                  <a:pt x="94487" y="106680"/>
                </a:lnTo>
                <a:lnTo>
                  <a:pt x="76200" y="97536"/>
                </a:lnTo>
                <a:lnTo>
                  <a:pt x="60960" y="91439"/>
                </a:lnTo>
                <a:lnTo>
                  <a:pt x="48767" y="82296"/>
                </a:lnTo>
                <a:lnTo>
                  <a:pt x="36575" y="70103"/>
                </a:lnTo>
                <a:lnTo>
                  <a:pt x="24384" y="60960"/>
                </a:lnTo>
                <a:lnTo>
                  <a:pt x="15239" y="48768"/>
                </a:lnTo>
                <a:lnTo>
                  <a:pt x="9143" y="36575"/>
                </a:lnTo>
                <a:lnTo>
                  <a:pt x="3048" y="24384"/>
                </a:lnTo>
                <a:lnTo>
                  <a:pt x="0" y="12191"/>
                </a:lnTo>
                <a:lnTo>
                  <a:pt x="0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92040" y="3785615"/>
            <a:ext cx="2597150" cy="1262380"/>
          </a:xfrm>
          <a:custGeom>
            <a:avLst/>
            <a:gdLst/>
            <a:ahLst/>
            <a:cxnLst/>
            <a:rect l="l" t="t" r="r" b="b"/>
            <a:pathLst>
              <a:path w="2597150" h="1262379">
                <a:moveTo>
                  <a:pt x="2596895" y="944880"/>
                </a:moveTo>
                <a:lnTo>
                  <a:pt x="0" y="944880"/>
                </a:lnTo>
                <a:lnTo>
                  <a:pt x="1298448" y="1261872"/>
                </a:lnTo>
                <a:lnTo>
                  <a:pt x="2596895" y="944880"/>
                </a:lnTo>
                <a:close/>
              </a:path>
              <a:path w="2597150" h="1262379">
                <a:moveTo>
                  <a:pt x="1947671" y="0"/>
                </a:moveTo>
                <a:lnTo>
                  <a:pt x="649224" y="0"/>
                </a:lnTo>
                <a:lnTo>
                  <a:pt x="649224" y="944880"/>
                </a:lnTo>
                <a:lnTo>
                  <a:pt x="1947671" y="944880"/>
                </a:lnTo>
                <a:lnTo>
                  <a:pt x="19476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92040" y="3785615"/>
            <a:ext cx="2597150" cy="1262380"/>
          </a:xfrm>
          <a:custGeom>
            <a:avLst/>
            <a:gdLst/>
            <a:ahLst/>
            <a:cxnLst/>
            <a:rect l="l" t="t" r="r" b="b"/>
            <a:pathLst>
              <a:path w="2597150" h="1262379">
                <a:moveTo>
                  <a:pt x="0" y="944880"/>
                </a:moveTo>
                <a:lnTo>
                  <a:pt x="649224" y="944880"/>
                </a:lnTo>
                <a:lnTo>
                  <a:pt x="649224" y="0"/>
                </a:lnTo>
                <a:lnTo>
                  <a:pt x="1947671" y="0"/>
                </a:lnTo>
                <a:lnTo>
                  <a:pt x="1947671" y="944880"/>
                </a:lnTo>
                <a:lnTo>
                  <a:pt x="2596895" y="944880"/>
                </a:lnTo>
                <a:lnTo>
                  <a:pt x="1298448" y="1261872"/>
                </a:lnTo>
                <a:lnTo>
                  <a:pt x="0" y="94488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620003" y="3785298"/>
            <a:ext cx="1141095" cy="1092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2499"/>
              </a:lnSpc>
            </a:pPr>
            <a:r>
              <a:rPr sz="1750" dirty="0">
                <a:latin typeface="SimSun"/>
                <a:cs typeface="SimSun"/>
              </a:rPr>
              <a:t>获</a:t>
            </a:r>
            <a:r>
              <a:rPr sz="1750" spc="20" dirty="0">
                <a:latin typeface="SimSun"/>
                <a:cs typeface="SimSun"/>
              </a:rPr>
              <a:t>取</a:t>
            </a:r>
            <a:r>
              <a:rPr sz="1750" dirty="0">
                <a:latin typeface="SimSun"/>
                <a:cs typeface="SimSun"/>
              </a:rPr>
              <a:t>、分析  数</a:t>
            </a:r>
            <a:r>
              <a:rPr sz="1750" spc="20" dirty="0">
                <a:latin typeface="SimSun"/>
                <a:cs typeface="SimSun"/>
              </a:rPr>
              <a:t>据</a:t>
            </a:r>
            <a:r>
              <a:rPr sz="1750" dirty="0">
                <a:latin typeface="SimSun"/>
                <a:cs typeface="SimSun"/>
              </a:rPr>
              <a:t>及数据  编</a:t>
            </a:r>
            <a:r>
              <a:rPr sz="1750" spc="20" dirty="0">
                <a:latin typeface="SimSun"/>
                <a:cs typeface="SimSun"/>
              </a:rPr>
              <a:t>码</a:t>
            </a:r>
            <a:r>
              <a:rPr sz="1750" dirty="0">
                <a:latin typeface="SimSun"/>
                <a:cs typeface="SimSun"/>
              </a:rPr>
              <a:t>（胜任  </a:t>
            </a:r>
            <a:r>
              <a:rPr sz="1750" spc="5" dirty="0">
                <a:latin typeface="SimSun"/>
                <a:cs typeface="SimSun"/>
              </a:rPr>
              <a:t>力字典）</a:t>
            </a:r>
            <a:endParaRPr sz="1750">
              <a:latin typeface="SimSun"/>
              <a:cs typeface="SimSu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156959" y="5772911"/>
            <a:ext cx="853440" cy="256540"/>
          </a:xfrm>
          <a:custGeom>
            <a:avLst/>
            <a:gdLst/>
            <a:ahLst/>
            <a:cxnLst/>
            <a:rect l="l" t="t" r="r" b="b"/>
            <a:pathLst>
              <a:path w="853440" h="256539">
                <a:moveTo>
                  <a:pt x="810767" y="185927"/>
                </a:moveTo>
                <a:lnTo>
                  <a:pt x="810767" y="256031"/>
                </a:lnTo>
                <a:lnTo>
                  <a:pt x="853439" y="256031"/>
                </a:lnTo>
                <a:lnTo>
                  <a:pt x="853439" y="207263"/>
                </a:lnTo>
                <a:lnTo>
                  <a:pt x="832104" y="207263"/>
                </a:lnTo>
                <a:lnTo>
                  <a:pt x="810767" y="185927"/>
                </a:lnTo>
                <a:close/>
              </a:path>
              <a:path w="853440" h="256539">
                <a:moveTo>
                  <a:pt x="42672" y="0"/>
                </a:moveTo>
                <a:lnTo>
                  <a:pt x="0" y="0"/>
                </a:lnTo>
                <a:lnTo>
                  <a:pt x="0" y="207263"/>
                </a:lnTo>
                <a:lnTo>
                  <a:pt x="810767" y="207263"/>
                </a:lnTo>
                <a:lnTo>
                  <a:pt x="810767" y="185927"/>
                </a:lnTo>
                <a:lnTo>
                  <a:pt x="42672" y="185927"/>
                </a:lnTo>
                <a:lnTo>
                  <a:pt x="21336" y="164592"/>
                </a:lnTo>
                <a:lnTo>
                  <a:pt x="42672" y="164592"/>
                </a:lnTo>
                <a:lnTo>
                  <a:pt x="42672" y="0"/>
                </a:lnTo>
                <a:close/>
              </a:path>
              <a:path w="853440" h="256539">
                <a:moveTo>
                  <a:pt x="853439" y="164592"/>
                </a:moveTo>
                <a:lnTo>
                  <a:pt x="42672" y="164592"/>
                </a:lnTo>
                <a:lnTo>
                  <a:pt x="42672" y="185927"/>
                </a:lnTo>
                <a:lnTo>
                  <a:pt x="810767" y="185927"/>
                </a:lnTo>
                <a:lnTo>
                  <a:pt x="832104" y="207263"/>
                </a:lnTo>
                <a:lnTo>
                  <a:pt x="853439" y="207263"/>
                </a:lnTo>
                <a:lnTo>
                  <a:pt x="853439" y="164592"/>
                </a:lnTo>
                <a:close/>
              </a:path>
              <a:path w="853440" h="256539">
                <a:moveTo>
                  <a:pt x="42672" y="164592"/>
                </a:moveTo>
                <a:lnTo>
                  <a:pt x="21336" y="164592"/>
                </a:lnTo>
                <a:lnTo>
                  <a:pt x="42672" y="185927"/>
                </a:lnTo>
                <a:lnTo>
                  <a:pt x="42672" y="164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346191" y="5772911"/>
            <a:ext cx="853440" cy="256540"/>
          </a:xfrm>
          <a:custGeom>
            <a:avLst/>
            <a:gdLst/>
            <a:ahLst/>
            <a:cxnLst/>
            <a:rect l="l" t="t" r="r" b="b"/>
            <a:pathLst>
              <a:path w="853439" h="256539">
                <a:moveTo>
                  <a:pt x="810768" y="164592"/>
                </a:moveTo>
                <a:lnTo>
                  <a:pt x="0" y="164592"/>
                </a:lnTo>
                <a:lnTo>
                  <a:pt x="0" y="256031"/>
                </a:lnTo>
                <a:lnTo>
                  <a:pt x="42672" y="256031"/>
                </a:lnTo>
                <a:lnTo>
                  <a:pt x="42672" y="207263"/>
                </a:lnTo>
                <a:lnTo>
                  <a:pt x="21336" y="207263"/>
                </a:lnTo>
                <a:lnTo>
                  <a:pt x="42672" y="185927"/>
                </a:lnTo>
                <a:lnTo>
                  <a:pt x="810768" y="185927"/>
                </a:lnTo>
                <a:lnTo>
                  <a:pt x="810768" y="164592"/>
                </a:lnTo>
                <a:close/>
              </a:path>
              <a:path w="853439" h="256539">
                <a:moveTo>
                  <a:pt x="42672" y="185927"/>
                </a:moveTo>
                <a:lnTo>
                  <a:pt x="21336" y="207263"/>
                </a:lnTo>
                <a:lnTo>
                  <a:pt x="42672" y="207263"/>
                </a:lnTo>
                <a:lnTo>
                  <a:pt x="42672" y="185927"/>
                </a:lnTo>
                <a:close/>
              </a:path>
              <a:path w="853439" h="256539">
                <a:moveTo>
                  <a:pt x="853440" y="164592"/>
                </a:moveTo>
                <a:lnTo>
                  <a:pt x="832104" y="164592"/>
                </a:lnTo>
                <a:lnTo>
                  <a:pt x="810768" y="185927"/>
                </a:lnTo>
                <a:lnTo>
                  <a:pt x="42672" y="185927"/>
                </a:lnTo>
                <a:lnTo>
                  <a:pt x="42672" y="207263"/>
                </a:lnTo>
                <a:lnTo>
                  <a:pt x="853440" y="207263"/>
                </a:lnTo>
                <a:lnTo>
                  <a:pt x="853440" y="164592"/>
                </a:lnTo>
                <a:close/>
              </a:path>
              <a:path w="853439" h="256539">
                <a:moveTo>
                  <a:pt x="853440" y="0"/>
                </a:moveTo>
                <a:lnTo>
                  <a:pt x="810768" y="0"/>
                </a:lnTo>
                <a:lnTo>
                  <a:pt x="810768" y="185927"/>
                </a:lnTo>
                <a:lnTo>
                  <a:pt x="832104" y="164592"/>
                </a:lnTo>
                <a:lnTo>
                  <a:pt x="853440" y="164592"/>
                </a:lnTo>
                <a:lnTo>
                  <a:pt x="853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80303" y="5260847"/>
            <a:ext cx="1395984" cy="5120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80303" y="5260847"/>
            <a:ext cx="1396365" cy="512445"/>
          </a:xfrm>
          <a:custGeom>
            <a:avLst/>
            <a:gdLst/>
            <a:ahLst/>
            <a:cxnLst/>
            <a:rect l="l" t="t" r="r" b="b"/>
            <a:pathLst>
              <a:path w="1396365" h="512445">
                <a:moveTo>
                  <a:pt x="85344" y="0"/>
                </a:moveTo>
                <a:lnTo>
                  <a:pt x="67056" y="3047"/>
                </a:lnTo>
                <a:lnTo>
                  <a:pt x="51816" y="9143"/>
                </a:lnTo>
                <a:lnTo>
                  <a:pt x="36575" y="15239"/>
                </a:lnTo>
                <a:lnTo>
                  <a:pt x="24384" y="27431"/>
                </a:lnTo>
                <a:lnTo>
                  <a:pt x="15240" y="39624"/>
                </a:lnTo>
                <a:lnTo>
                  <a:pt x="6096" y="51815"/>
                </a:lnTo>
                <a:lnTo>
                  <a:pt x="3048" y="70103"/>
                </a:lnTo>
                <a:lnTo>
                  <a:pt x="0" y="85343"/>
                </a:lnTo>
                <a:lnTo>
                  <a:pt x="0" y="426719"/>
                </a:lnTo>
                <a:lnTo>
                  <a:pt x="3048" y="441959"/>
                </a:lnTo>
                <a:lnTo>
                  <a:pt x="6096" y="460247"/>
                </a:lnTo>
                <a:lnTo>
                  <a:pt x="15240" y="472439"/>
                </a:lnTo>
                <a:lnTo>
                  <a:pt x="24384" y="484631"/>
                </a:lnTo>
                <a:lnTo>
                  <a:pt x="36575" y="496824"/>
                </a:lnTo>
                <a:lnTo>
                  <a:pt x="51816" y="502919"/>
                </a:lnTo>
                <a:lnTo>
                  <a:pt x="67056" y="509015"/>
                </a:lnTo>
                <a:lnTo>
                  <a:pt x="85344" y="512063"/>
                </a:lnTo>
                <a:lnTo>
                  <a:pt x="1310640" y="512063"/>
                </a:lnTo>
                <a:lnTo>
                  <a:pt x="1325879" y="509015"/>
                </a:lnTo>
                <a:lnTo>
                  <a:pt x="1344168" y="502919"/>
                </a:lnTo>
                <a:lnTo>
                  <a:pt x="1356360" y="496824"/>
                </a:lnTo>
                <a:lnTo>
                  <a:pt x="1368552" y="484631"/>
                </a:lnTo>
                <a:lnTo>
                  <a:pt x="1380744" y="472439"/>
                </a:lnTo>
                <a:lnTo>
                  <a:pt x="1386840" y="460247"/>
                </a:lnTo>
                <a:lnTo>
                  <a:pt x="1392936" y="441959"/>
                </a:lnTo>
                <a:lnTo>
                  <a:pt x="1395984" y="426719"/>
                </a:lnTo>
                <a:lnTo>
                  <a:pt x="1395984" y="85343"/>
                </a:lnTo>
                <a:lnTo>
                  <a:pt x="1392936" y="70103"/>
                </a:lnTo>
                <a:lnTo>
                  <a:pt x="1386840" y="51815"/>
                </a:lnTo>
                <a:lnTo>
                  <a:pt x="1380744" y="39624"/>
                </a:lnTo>
                <a:lnTo>
                  <a:pt x="1368552" y="27431"/>
                </a:lnTo>
                <a:lnTo>
                  <a:pt x="1356360" y="15239"/>
                </a:lnTo>
                <a:lnTo>
                  <a:pt x="1344168" y="9143"/>
                </a:lnTo>
                <a:lnTo>
                  <a:pt x="1325879" y="3047"/>
                </a:lnTo>
                <a:lnTo>
                  <a:pt x="1310640" y="0"/>
                </a:lnTo>
                <a:lnTo>
                  <a:pt x="85344" y="0"/>
                </a:lnTo>
                <a:close/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741923" y="5415788"/>
            <a:ext cx="876300" cy="201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35" dirty="0">
                <a:latin typeface="Microsoft YaHei"/>
                <a:cs typeface="Microsoft YaHei"/>
              </a:rPr>
              <a:t>胜</a:t>
            </a:r>
            <a:r>
              <a:rPr sz="1300" b="1" spc="20" dirty="0">
                <a:latin typeface="Microsoft YaHei"/>
                <a:cs typeface="Microsoft YaHei"/>
              </a:rPr>
              <a:t>任</a:t>
            </a:r>
            <a:r>
              <a:rPr sz="1300" b="1" spc="35" dirty="0">
                <a:latin typeface="Microsoft YaHei"/>
                <a:cs typeface="Microsoft YaHei"/>
              </a:rPr>
              <a:t>力模型</a:t>
            </a:r>
            <a:endParaRPr sz="1300">
              <a:latin typeface="Microsoft YaHei"/>
              <a:cs typeface="Microsoft YaHe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669535" y="6028944"/>
            <a:ext cx="1392936" cy="5090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69535" y="6028944"/>
            <a:ext cx="1393190" cy="509270"/>
          </a:xfrm>
          <a:custGeom>
            <a:avLst/>
            <a:gdLst/>
            <a:ahLst/>
            <a:cxnLst/>
            <a:rect l="l" t="t" r="r" b="b"/>
            <a:pathLst>
              <a:path w="1393189" h="509270">
                <a:moveTo>
                  <a:pt x="85343" y="0"/>
                </a:moveTo>
                <a:lnTo>
                  <a:pt x="67055" y="0"/>
                </a:lnTo>
                <a:lnTo>
                  <a:pt x="51815" y="6095"/>
                </a:lnTo>
                <a:lnTo>
                  <a:pt x="15239" y="36575"/>
                </a:lnTo>
                <a:lnTo>
                  <a:pt x="0" y="85343"/>
                </a:lnTo>
                <a:lnTo>
                  <a:pt x="0" y="423671"/>
                </a:lnTo>
                <a:lnTo>
                  <a:pt x="15239" y="472439"/>
                </a:lnTo>
                <a:lnTo>
                  <a:pt x="51815" y="502919"/>
                </a:lnTo>
                <a:lnTo>
                  <a:pt x="85343" y="509015"/>
                </a:lnTo>
                <a:lnTo>
                  <a:pt x="1307591" y="509015"/>
                </a:lnTo>
                <a:lnTo>
                  <a:pt x="1322831" y="505967"/>
                </a:lnTo>
                <a:lnTo>
                  <a:pt x="1341119" y="502919"/>
                </a:lnTo>
                <a:lnTo>
                  <a:pt x="1353312" y="493775"/>
                </a:lnTo>
                <a:lnTo>
                  <a:pt x="1368552" y="484631"/>
                </a:lnTo>
                <a:lnTo>
                  <a:pt x="1377696" y="472439"/>
                </a:lnTo>
                <a:lnTo>
                  <a:pt x="1386839" y="457199"/>
                </a:lnTo>
                <a:lnTo>
                  <a:pt x="1389888" y="441959"/>
                </a:lnTo>
                <a:lnTo>
                  <a:pt x="1392936" y="423671"/>
                </a:lnTo>
                <a:lnTo>
                  <a:pt x="1392936" y="85343"/>
                </a:lnTo>
                <a:lnTo>
                  <a:pt x="1377696" y="36575"/>
                </a:lnTo>
                <a:lnTo>
                  <a:pt x="1353312" y="15239"/>
                </a:lnTo>
                <a:lnTo>
                  <a:pt x="1341119" y="6095"/>
                </a:lnTo>
                <a:lnTo>
                  <a:pt x="1322831" y="0"/>
                </a:lnTo>
                <a:lnTo>
                  <a:pt x="85343" y="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065267" y="6168644"/>
            <a:ext cx="60452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5" dirty="0">
                <a:latin typeface="Arial"/>
                <a:cs typeface="Arial"/>
              </a:rPr>
              <a:t>C</a:t>
            </a:r>
            <a:r>
              <a:rPr sz="1300" b="1" spc="-5" dirty="0">
                <a:latin typeface="Arial"/>
                <a:cs typeface="Arial"/>
              </a:rPr>
              <a:t>a</a:t>
            </a:r>
            <a:r>
              <a:rPr sz="1300" b="1" spc="15" dirty="0">
                <a:latin typeface="Arial"/>
                <a:cs typeface="Arial"/>
              </a:rPr>
              <a:t>n</a:t>
            </a:r>
            <a:r>
              <a:rPr sz="1300" b="1" spc="-5" dirty="0">
                <a:latin typeface="Arial"/>
                <a:cs typeface="Arial"/>
              </a:rPr>
              <a:t>-</a:t>
            </a:r>
            <a:r>
              <a:rPr sz="1300" b="1" spc="15" dirty="0">
                <a:latin typeface="Arial"/>
                <a:cs typeface="Arial"/>
              </a:rPr>
              <a:t>do</a:t>
            </a:r>
            <a:endParaRPr sz="13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294120" y="6028944"/>
            <a:ext cx="1392935" cy="5090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294120" y="6028944"/>
            <a:ext cx="1393190" cy="509270"/>
          </a:xfrm>
          <a:custGeom>
            <a:avLst/>
            <a:gdLst/>
            <a:ahLst/>
            <a:cxnLst/>
            <a:rect l="l" t="t" r="r" b="b"/>
            <a:pathLst>
              <a:path w="1393190" h="509270">
                <a:moveTo>
                  <a:pt x="85343" y="0"/>
                </a:moveTo>
                <a:lnTo>
                  <a:pt x="67055" y="0"/>
                </a:lnTo>
                <a:lnTo>
                  <a:pt x="51815" y="6095"/>
                </a:lnTo>
                <a:lnTo>
                  <a:pt x="15239" y="36575"/>
                </a:lnTo>
                <a:lnTo>
                  <a:pt x="0" y="85343"/>
                </a:lnTo>
                <a:lnTo>
                  <a:pt x="0" y="423671"/>
                </a:lnTo>
                <a:lnTo>
                  <a:pt x="15239" y="472439"/>
                </a:lnTo>
                <a:lnTo>
                  <a:pt x="51815" y="502919"/>
                </a:lnTo>
                <a:lnTo>
                  <a:pt x="85343" y="509015"/>
                </a:lnTo>
                <a:lnTo>
                  <a:pt x="1307591" y="509015"/>
                </a:lnTo>
                <a:lnTo>
                  <a:pt x="1322831" y="505967"/>
                </a:lnTo>
                <a:lnTo>
                  <a:pt x="1341120" y="502919"/>
                </a:lnTo>
                <a:lnTo>
                  <a:pt x="1353311" y="493775"/>
                </a:lnTo>
                <a:lnTo>
                  <a:pt x="1368552" y="484631"/>
                </a:lnTo>
                <a:lnTo>
                  <a:pt x="1377696" y="472439"/>
                </a:lnTo>
                <a:lnTo>
                  <a:pt x="1386839" y="457199"/>
                </a:lnTo>
                <a:lnTo>
                  <a:pt x="1389887" y="441959"/>
                </a:lnTo>
                <a:lnTo>
                  <a:pt x="1392935" y="423671"/>
                </a:lnTo>
                <a:lnTo>
                  <a:pt x="1392935" y="85343"/>
                </a:lnTo>
                <a:lnTo>
                  <a:pt x="1377696" y="36575"/>
                </a:lnTo>
                <a:lnTo>
                  <a:pt x="1353311" y="15239"/>
                </a:lnTo>
                <a:lnTo>
                  <a:pt x="1341120" y="6095"/>
                </a:lnTo>
                <a:lnTo>
                  <a:pt x="1322831" y="0"/>
                </a:lnTo>
                <a:lnTo>
                  <a:pt x="85343" y="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695947" y="6168644"/>
            <a:ext cx="58293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15" dirty="0">
                <a:latin typeface="Arial"/>
                <a:cs typeface="Arial"/>
              </a:rPr>
              <a:t>W</a:t>
            </a:r>
            <a:r>
              <a:rPr sz="1300" b="1" spc="-5" dirty="0">
                <a:latin typeface="Arial"/>
                <a:cs typeface="Arial"/>
              </a:rPr>
              <a:t>i</a:t>
            </a:r>
            <a:r>
              <a:rPr sz="1300" b="1" spc="20" dirty="0">
                <a:latin typeface="Arial"/>
                <a:cs typeface="Arial"/>
              </a:rPr>
              <a:t>l</a:t>
            </a:r>
            <a:r>
              <a:rPr sz="1300" b="1" spc="-5" dirty="0">
                <a:latin typeface="Arial"/>
                <a:cs typeface="Arial"/>
              </a:rPr>
              <a:t>l</a:t>
            </a:r>
            <a:r>
              <a:rPr sz="1300" b="1" spc="20" dirty="0">
                <a:latin typeface="Arial"/>
                <a:cs typeface="Arial"/>
              </a:rPr>
              <a:t>-</a:t>
            </a:r>
            <a:r>
              <a:rPr sz="1300" b="1" spc="-5" dirty="0">
                <a:latin typeface="Arial"/>
                <a:cs typeface="Arial"/>
              </a:rPr>
              <a:t>do</a:t>
            </a:r>
            <a:endParaRPr sz="13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937</Words>
  <Application>Microsoft Office PowerPoint</Application>
  <PresentationFormat>自定义</PresentationFormat>
  <Paragraphs>420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SimSun</vt:lpstr>
      <vt:lpstr>SimSun</vt:lpstr>
      <vt:lpstr>Microsoft YaHei</vt:lpstr>
      <vt:lpstr>Arial</vt:lpstr>
      <vt:lpstr>Arial Black</vt:lpstr>
      <vt:lpstr>Calibri</vt:lpstr>
      <vt:lpstr>Times New Roman</vt:lpstr>
      <vt:lpstr>Webdings</vt:lpstr>
      <vt:lpstr>Wingdings</vt:lpstr>
      <vt:lpstr>Office Theme</vt:lpstr>
      <vt:lpstr>基于胜任力的  行为面试法</vt:lpstr>
      <vt:lpstr>PowerPoint 演示文稿</vt:lpstr>
      <vt:lpstr>PowerPoint 演示文稿</vt:lpstr>
      <vt:lpstr>PowerPoint 演示文稿</vt:lpstr>
      <vt:lpstr>胜任力定义 (David McClelland)</vt:lpstr>
      <vt:lpstr>个体胜任力 – 冰山模型</vt:lpstr>
      <vt:lpstr>˜知识——某一职业领域需要的信息 ˜技能——掌握和运用专门技术的能力</vt:lpstr>
      <vt:lpstr>能预测成功的二十项胜任特征</vt:lpstr>
      <vt:lpstr>胜任力模型之建立</vt:lpstr>
      <vt:lpstr>PowerPoint 演示文稿</vt:lpstr>
      <vt:lpstr>PowerPoint 演示文稿</vt:lpstr>
      <vt:lpstr>基于胜任力的  行为面试法</vt:lpstr>
      <vt:lpstr>行为面试法 前提与实证</vt:lpstr>
      <vt:lpstr>什么是行为面试法</vt:lpstr>
      <vt:lpstr>行为面试法步骤</vt:lpstr>
      <vt:lpstr>行为面试法关键</vt:lpstr>
      <vt:lpstr>行为面试提问技巧</vt:lpstr>
      <vt:lpstr>深层探究 (剥洋葱)</vt:lpstr>
      <vt:lpstr>PowerPoint 演示文稿</vt:lpstr>
      <vt:lpstr>听取行为面试回答之关键</vt:lpstr>
      <vt:lpstr>关键之一 阐述明确</vt:lpstr>
      <vt:lpstr>  案例分析 </vt:lpstr>
      <vt:lpstr>关键之二 阐述完整</vt:lpstr>
      <vt:lpstr>  案例分析 –  STAR 完整性 </vt:lpstr>
      <vt:lpstr>关键之三 证据确凿</vt:lpstr>
      <vt:lpstr>  案例分析 – 行为追踪 </vt:lpstr>
      <vt:lpstr>行为面试问题之两大忌</vt:lpstr>
      <vt:lpstr>评估标准</vt:lpstr>
      <vt:lpstr>PowerPoint 演示文稿</vt:lpstr>
      <vt:lpstr>Bibliography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Seminar</dc:title>
  <dc:creator>wy</dc:creator>
  <cp:lastModifiedBy>Client</cp:lastModifiedBy>
  <cp:revision>1</cp:revision>
  <dcterms:created xsi:type="dcterms:W3CDTF">2017-03-03T07:14:50Z</dcterms:created>
  <dcterms:modified xsi:type="dcterms:W3CDTF">2017-03-03T07:17:37Z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2005-06-02T00:00:00Z</vt:filetime>
  </property>
  <property fmtid="{D5CDD505-2E9C-101B-9397-08002B2CF9AE}" pid="3" name="Creator">
    <vt:lpwstr>pdfFactory Pro www.fineprint.com.cn</vt:lpwstr>
  </property>
  <property fmtid="{D5CDD505-2E9C-101B-9397-08002B2CF9AE}" pid="4" name="LastSaved">
    <vt:filetime>2017-03-03T00:00:00Z</vt:filetime>
  </property>
</Properties>
</file>