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5" r:id="rId26"/>
    <p:sldId id="286" r:id="rId27"/>
    <p:sldId id="287" r:id="rId28"/>
    <p:sldId id="288" r:id="rId29"/>
    <p:sldId id="289" r:id="rId30"/>
    <p:sldId id="290" r:id="rId31"/>
    <p:sldId id="291" r:id="rId32"/>
    <p:sldId id="292" r:id="rId33"/>
    <p:sldId id="294" r:id="rId34"/>
    <p:sldId id="295" r:id="rId35"/>
    <p:sldId id="296" r:id="rId36"/>
    <p:sldId id="297" r:id="rId37"/>
    <p:sldId id="298" r:id="rId38"/>
    <p:sldId id="299" r:id="rId39"/>
    <p:sldId id="301" r:id="rId40"/>
    <p:sldId id="303" r:id="rId41"/>
    <p:sldId id="304" r:id="rId42"/>
    <p:sldId id="305" r:id="rId43"/>
    <p:sldId id="306" r:id="rId44"/>
    <p:sldId id="307" r:id="rId45"/>
  </p:sldIdLst>
  <p:sldSz cx="7556500" cy="10693400"/>
  <p:notesSz cx="7556500" cy="10693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66" y="7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124009"/>
            <a:ext cx="6428422" cy="2116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643372"/>
            <a:ext cx="5293995" cy="25193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317813"/>
            <a:ext cx="3289839" cy="665111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317813"/>
            <a:ext cx="3289839" cy="665111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03098"/>
            <a:ext cx="6806565" cy="161239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317813"/>
            <a:ext cx="6806565" cy="665111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372029"/>
            <a:ext cx="2420112" cy="50387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372029"/>
            <a:ext cx="1739455" cy="50387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12/16/2016</a:t>
            </a:fld>
            <a:endParaRPr lang="en-US"/>
          </a:p>
        </p:txBody>
      </p:sp>
      <p:sp>
        <p:nvSpPr>
          <p:cNvPr id="6" name="Holder 6"/>
          <p:cNvSpPr>
            <a:spLocks noGrp="1"/>
          </p:cNvSpPr>
          <p:nvPr>
            <p:ph type="sldNum" sz="quarter" idx="7"/>
          </p:nvPr>
        </p:nvSpPr>
        <p:spPr>
          <a:xfrm>
            <a:off x="5445252" y="9372029"/>
            <a:ext cx="1739455" cy="50387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facebook.github.io/react/'" TargetMode="External"/><Relationship Id="rId2" Type="http://schemas.openxmlformats.org/officeDocument/2006/relationships/hyperlink" Target="http://facebook.github.io/react/"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www.facebook.com/'" TargetMode="External"/><Relationship Id="rId2" Type="http://schemas.openxmlformats.org/officeDocument/2006/relationships/hyperlink" Target="http://graph.facebook.com/'"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8950" y="90799"/>
            <a:ext cx="7048500" cy="104775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396056" y="4305934"/>
            <a:ext cx="794385" cy="0"/>
          </a:xfrm>
          <a:custGeom>
            <a:avLst/>
            <a:gdLst/>
            <a:ahLst/>
            <a:cxnLst/>
            <a:rect l="l" t="t" r="r" b="b"/>
            <a:pathLst>
              <a:path w="794385">
                <a:moveTo>
                  <a:pt x="0" y="0"/>
                </a:moveTo>
                <a:lnTo>
                  <a:pt x="794293" y="0"/>
                </a:lnTo>
              </a:path>
            </a:pathLst>
          </a:custGeom>
          <a:ln w="31750">
            <a:solidFill>
              <a:srgbClr val="1FA640"/>
            </a:solidFill>
          </a:ln>
        </p:spPr>
        <p:txBody>
          <a:bodyPr wrap="square" lIns="0" tIns="0" rIns="0" bIns="0" rtlCol="0"/>
          <a:lstStyle/>
          <a:p>
            <a:endParaRPr/>
          </a:p>
        </p:txBody>
      </p:sp>
      <p:sp>
        <p:nvSpPr>
          <p:cNvPr id="4" name="object 4"/>
          <p:cNvSpPr/>
          <p:nvPr/>
        </p:nvSpPr>
        <p:spPr>
          <a:xfrm>
            <a:off x="3412147" y="3681729"/>
            <a:ext cx="0" cy="608330"/>
          </a:xfrm>
          <a:custGeom>
            <a:avLst/>
            <a:gdLst/>
            <a:ahLst/>
            <a:cxnLst/>
            <a:rect l="l" t="t" r="r" b="b"/>
            <a:pathLst>
              <a:path h="608329">
                <a:moveTo>
                  <a:pt x="0" y="0"/>
                </a:moveTo>
                <a:lnTo>
                  <a:pt x="0" y="608329"/>
                </a:lnTo>
              </a:path>
            </a:pathLst>
          </a:custGeom>
          <a:ln w="32181">
            <a:solidFill>
              <a:srgbClr val="1FA640"/>
            </a:solidFill>
          </a:ln>
        </p:spPr>
        <p:txBody>
          <a:bodyPr wrap="square" lIns="0" tIns="0" rIns="0" bIns="0" rtlCol="0"/>
          <a:lstStyle/>
          <a:p>
            <a:endParaRPr/>
          </a:p>
        </p:txBody>
      </p:sp>
      <p:sp>
        <p:nvSpPr>
          <p:cNvPr id="5" name="object 5"/>
          <p:cNvSpPr/>
          <p:nvPr/>
        </p:nvSpPr>
        <p:spPr>
          <a:xfrm>
            <a:off x="3396056" y="3423920"/>
            <a:ext cx="794385" cy="257810"/>
          </a:xfrm>
          <a:custGeom>
            <a:avLst/>
            <a:gdLst/>
            <a:ahLst/>
            <a:cxnLst/>
            <a:rect l="l" t="t" r="r" b="b"/>
            <a:pathLst>
              <a:path w="794385" h="257810">
                <a:moveTo>
                  <a:pt x="0" y="257809"/>
                </a:moveTo>
                <a:lnTo>
                  <a:pt x="794293" y="257809"/>
                </a:lnTo>
                <a:lnTo>
                  <a:pt x="794293" y="0"/>
                </a:lnTo>
                <a:lnTo>
                  <a:pt x="0" y="0"/>
                </a:lnTo>
                <a:lnTo>
                  <a:pt x="0" y="257809"/>
                </a:lnTo>
                <a:close/>
              </a:path>
            </a:pathLst>
          </a:custGeom>
          <a:solidFill>
            <a:srgbClr val="1FA640"/>
          </a:solidFill>
        </p:spPr>
        <p:txBody>
          <a:bodyPr wrap="square" lIns="0" tIns="0" rIns="0" bIns="0" rtlCol="0"/>
          <a:lstStyle/>
          <a:p>
            <a:endParaRPr/>
          </a:p>
        </p:txBody>
      </p:sp>
      <p:sp>
        <p:nvSpPr>
          <p:cNvPr id="6" name="object 6"/>
          <p:cNvSpPr/>
          <p:nvPr/>
        </p:nvSpPr>
        <p:spPr>
          <a:xfrm>
            <a:off x="4174253" y="3682047"/>
            <a:ext cx="0" cy="607695"/>
          </a:xfrm>
          <a:custGeom>
            <a:avLst/>
            <a:gdLst/>
            <a:ahLst/>
            <a:cxnLst/>
            <a:rect l="l" t="t" r="r" b="b"/>
            <a:pathLst>
              <a:path h="607695">
                <a:moveTo>
                  <a:pt x="0" y="0"/>
                </a:moveTo>
                <a:lnTo>
                  <a:pt x="0" y="607618"/>
                </a:lnTo>
              </a:path>
            </a:pathLst>
          </a:custGeom>
          <a:ln w="32191">
            <a:solidFill>
              <a:srgbClr val="1FA640"/>
            </a:solidFill>
          </a:ln>
        </p:spPr>
        <p:txBody>
          <a:bodyPr wrap="square" lIns="0" tIns="0" rIns="0" bIns="0" rtlCol="0"/>
          <a:lstStyle/>
          <a:p>
            <a:endParaRPr/>
          </a:p>
        </p:txBody>
      </p:sp>
      <p:sp>
        <p:nvSpPr>
          <p:cNvPr id="7" name="object 7"/>
          <p:cNvSpPr txBox="1"/>
          <p:nvPr/>
        </p:nvSpPr>
        <p:spPr>
          <a:xfrm>
            <a:off x="2947694" y="4348848"/>
            <a:ext cx="1703705" cy="402590"/>
          </a:xfrm>
          <a:prstGeom prst="rect">
            <a:avLst/>
          </a:prstGeom>
        </p:spPr>
        <p:txBody>
          <a:bodyPr vert="horz" wrap="square" lIns="0" tIns="0" rIns="0" bIns="0" rtlCol="0">
            <a:spAutoFit/>
          </a:bodyPr>
          <a:lstStyle/>
          <a:p>
            <a:pPr marL="12700">
              <a:lnSpc>
                <a:spcPct val="100000"/>
              </a:lnSpc>
            </a:pPr>
            <a:r>
              <a:rPr sz="2500" spc="235" dirty="0">
                <a:solidFill>
                  <a:srgbClr val="1FA640"/>
                </a:solidFill>
                <a:latin typeface="SimSun"/>
                <a:cs typeface="SimSun"/>
              </a:rPr>
              <a:t>React</a:t>
            </a:r>
            <a:r>
              <a:rPr sz="2500" spc="-630" dirty="0">
                <a:solidFill>
                  <a:srgbClr val="1FA640"/>
                </a:solidFill>
                <a:latin typeface="SimSun"/>
                <a:cs typeface="SimSun"/>
              </a:rPr>
              <a:t> </a:t>
            </a:r>
            <a:r>
              <a:rPr sz="2500" spc="30" dirty="0">
                <a:solidFill>
                  <a:srgbClr val="1FA640"/>
                </a:solidFill>
                <a:latin typeface="SimSun"/>
                <a:cs typeface="SimSun"/>
              </a:rPr>
              <a:t>概览</a:t>
            </a:r>
            <a:endParaRPr sz="2500">
              <a:latin typeface="SimSun"/>
              <a:cs typeface="SimSu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8950" y="90799"/>
            <a:ext cx="7048500" cy="104775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375939" y="4305934"/>
            <a:ext cx="835025" cy="0"/>
          </a:xfrm>
          <a:custGeom>
            <a:avLst/>
            <a:gdLst/>
            <a:ahLst/>
            <a:cxnLst/>
            <a:rect l="l" t="t" r="r" b="b"/>
            <a:pathLst>
              <a:path w="835025">
                <a:moveTo>
                  <a:pt x="0" y="0"/>
                </a:moveTo>
                <a:lnTo>
                  <a:pt x="834527" y="0"/>
                </a:lnTo>
              </a:path>
            </a:pathLst>
          </a:custGeom>
          <a:ln w="31750">
            <a:solidFill>
              <a:srgbClr val="1FA640"/>
            </a:solidFill>
          </a:ln>
        </p:spPr>
        <p:txBody>
          <a:bodyPr wrap="square" lIns="0" tIns="0" rIns="0" bIns="0" rtlCol="0"/>
          <a:lstStyle/>
          <a:p>
            <a:endParaRPr/>
          </a:p>
        </p:txBody>
      </p:sp>
      <p:sp>
        <p:nvSpPr>
          <p:cNvPr id="4" name="object 4"/>
          <p:cNvSpPr/>
          <p:nvPr/>
        </p:nvSpPr>
        <p:spPr>
          <a:xfrm>
            <a:off x="3392030" y="3681729"/>
            <a:ext cx="0" cy="608330"/>
          </a:xfrm>
          <a:custGeom>
            <a:avLst/>
            <a:gdLst/>
            <a:ahLst/>
            <a:cxnLst/>
            <a:rect l="l" t="t" r="r" b="b"/>
            <a:pathLst>
              <a:path h="608329">
                <a:moveTo>
                  <a:pt x="0" y="0"/>
                </a:moveTo>
                <a:lnTo>
                  <a:pt x="0" y="608329"/>
                </a:lnTo>
              </a:path>
            </a:pathLst>
          </a:custGeom>
          <a:ln w="32181">
            <a:solidFill>
              <a:srgbClr val="1FA640"/>
            </a:solidFill>
          </a:ln>
        </p:spPr>
        <p:txBody>
          <a:bodyPr wrap="square" lIns="0" tIns="0" rIns="0" bIns="0" rtlCol="0"/>
          <a:lstStyle/>
          <a:p>
            <a:endParaRPr/>
          </a:p>
        </p:txBody>
      </p:sp>
      <p:sp>
        <p:nvSpPr>
          <p:cNvPr id="5" name="object 5"/>
          <p:cNvSpPr/>
          <p:nvPr/>
        </p:nvSpPr>
        <p:spPr>
          <a:xfrm>
            <a:off x="3375939" y="3423920"/>
            <a:ext cx="835025" cy="257810"/>
          </a:xfrm>
          <a:custGeom>
            <a:avLst/>
            <a:gdLst/>
            <a:ahLst/>
            <a:cxnLst/>
            <a:rect l="l" t="t" r="r" b="b"/>
            <a:pathLst>
              <a:path w="835025" h="257810">
                <a:moveTo>
                  <a:pt x="0" y="257809"/>
                </a:moveTo>
                <a:lnTo>
                  <a:pt x="834527" y="257809"/>
                </a:lnTo>
                <a:lnTo>
                  <a:pt x="834527" y="0"/>
                </a:lnTo>
                <a:lnTo>
                  <a:pt x="0" y="0"/>
                </a:lnTo>
                <a:lnTo>
                  <a:pt x="0" y="257809"/>
                </a:lnTo>
                <a:close/>
              </a:path>
            </a:pathLst>
          </a:custGeom>
          <a:solidFill>
            <a:srgbClr val="1FA640"/>
          </a:solidFill>
        </p:spPr>
        <p:txBody>
          <a:bodyPr wrap="square" lIns="0" tIns="0" rIns="0" bIns="0" rtlCol="0"/>
          <a:lstStyle/>
          <a:p>
            <a:endParaRPr/>
          </a:p>
        </p:txBody>
      </p:sp>
      <p:sp>
        <p:nvSpPr>
          <p:cNvPr id="6" name="object 6"/>
          <p:cNvSpPr/>
          <p:nvPr/>
        </p:nvSpPr>
        <p:spPr>
          <a:xfrm>
            <a:off x="4194370" y="3682047"/>
            <a:ext cx="0" cy="607695"/>
          </a:xfrm>
          <a:custGeom>
            <a:avLst/>
            <a:gdLst/>
            <a:ahLst/>
            <a:cxnLst/>
            <a:rect l="l" t="t" r="r" b="b"/>
            <a:pathLst>
              <a:path h="607695">
                <a:moveTo>
                  <a:pt x="0" y="0"/>
                </a:moveTo>
                <a:lnTo>
                  <a:pt x="0" y="607618"/>
                </a:lnTo>
              </a:path>
            </a:pathLst>
          </a:custGeom>
          <a:ln w="32191">
            <a:solidFill>
              <a:srgbClr val="1FA640"/>
            </a:solidFill>
          </a:ln>
        </p:spPr>
        <p:txBody>
          <a:bodyPr wrap="square" lIns="0" tIns="0" rIns="0" bIns="0" rtlCol="0"/>
          <a:lstStyle/>
          <a:p>
            <a:endParaRPr/>
          </a:p>
        </p:txBody>
      </p:sp>
      <p:sp>
        <p:nvSpPr>
          <p:cNvPr id="7" name="object 7"/>
          <p:cNvSpPr txBox="1"/>
          <p:nvPr/>
        </p:nvSpPr>
        <p:spPr>
          <a:xfrm>
            <a:off x="3455643" y="4348848"/>
            <a:ext cx="688340" cy="402590"/>
          </a:xfrm>
          <a:prstGeom prst="rect">
            <a:avLst/>
          </a:prstGeom>
        </p:spPr>
        <p:txBody>
          <a:bodyPr vert="horz" wrap="square" lIns="0" tIns="0" rIns="0" bIns="0" rtlCol="0">
            <a:spAutoFit/>
          </a:bodyPr>
          <a:lstStyle/>
          <a:p>
            <a:pPr marL="12700">
              <a:lnSpc>
                <a:spcPct val="100000"/>
              </a:lnSpc>
            </a:pPr>
            <a:r>
              <a:rPr sz="2500" spc="484" dirty="0">
                <a:solidFill>
                  <a:srgbClr val="1FA640"/>
                </a:solidFill>
                <a:latin typeface="SimSun"/>
                <a:cs typeface="SimSun"/>
              </a:rPr>
              <a:t>JSX</a:t>
            </a:r>
            <a:endParaRPr sz="2500">
              <a:latin typeface="SimSun"/>
              <a:cs typeface="SimSu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608137"/>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p:nvPr/>
        </p:nvSpPr>
        <p:spPr>
          <a:xfrm>
            <a:off x="757392" y="3308350"/>
            <a:ext cx="0" cy="975360"/>
          </a:xfrm>
          <a:custGeom>
            <a:avLst/>
            <a:gdLst/>
            <a:ahLst/>
            <a:cxnLst/>
            <a:rect l="l" t="t" r="r" b="b"/>
            <a:pathLst>
              <a:path h="975360">
                <a:moveTo>
                  <a:pt x="0" y="0"/>
                </a:moveTo>
                <a:lnTo>
                  <a:pt x="0" y="975360"/>
                </a:lnTo>
              </a:path>
            </a:pathLst>
          </a:custGeom>
          <a:ln w="24384">
            <a:solidFill>
              <a:srgbClr val="DDDDDD"/>
            </a:solidFill>
          </a:ln>
        </p:spPr>
        <p:txBody>
          <a:bodyPr wrap="square" lIns="0" tIns="0" rIns="0" bIns="0" rtlCol="0"/>
          <a:lstStyle/>
          <a:p>
            <a:endParaRPr/>
          </a:p>
        </p:txBody>
      </p:sp>
      <p:sp>
        <p:nvSpPr>
          <p:cNvPr id="4" name="object 4"/>
          <p:cNvSpPr txBox="1"/>
          <p:nvPr/>
        </p:nvSpPr>
        <p:spPr>
          <a:xfrm>
            <a:off x="735914" y="1315910"/>
            <a:ext cx="130175" cy="222250"/>
          </a:xfrm>
          <a:prstGeom prst="rect">
            <a:avLst/>
          </a:prstGeom>
        </p:spPr>
        <p:txBody>
          <a:bodyPr vert="horz" wrap="square" lIns="0" tIns="0" rIns="0" bIns="0" rtlCol="0">
            <a:spAutoFit/>
          </a:bodyPr>
          <a:lstStyle/>
          <a:p>
            <a:pPr marL="12700">
              <a:lnSpc>
                <a:spcPct val="100000"/>
              </a:lnSpc>
            </a:pPr>
            <a:r>
              <a:rPr sz="1350" spc="145" dirty="0">
                <a:solidFill>
                  <a:srgbClr val="212121"/>
                </a:solidFill>
                <a:latin typeface="SimSun"/>
                <a:cs typeface="SimSun"/>
              </a:rPr>
              <a:t>#</a:t>
            </a:r>
            <a:endParaRPr sz="1350">
              <a:latin typeface="SimSun"/>
              <a:cs typeface="SimSun"/>
            </a:endParaRPr>
          </a:p>
        </p:txBody>
      </p:sp>
      <p:sp>
        <p:nvSpPr>
          <p:cNvPr id="5" name="object 5"/>
          <p:cNvSpPr txBox="1"/>
          <p:nvPr/>
        </p:nvSpPr>
        <p:spPr>
          <a:xfrm>
            <a:off x="732500" y="2129472"/>
            <a:ext cx="6088380" cy="333057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为什么要引入</a:t>
            </a:r>
            <a:r>
              <a:rPr sz="950" spc="-254" dirty="0">
                <a:solidFill>
                  <a:srgbClr val="212121"/>
                </a:solidFill>
                <a:latin typeface="SimSun"/>
                <a:cs typeface="SimSun"/>
              </a:rPr>
              <a:t> </a:t>
            </a:r>
            <a:r>
              <a:rPr sz="950" spc="180" dirty="0">
                <a:solidFill>
                  <a:srgbClr val="212121"/>
                </a:solidFill>
                <a:latin typeface="SimSun"/>
                <a:cs typeface="SimSun"/>
              </a:rPr>
              <a:t>JSX</a:t>
            </a:r>
            <a:r>
              <a:rPr sz="950" spc="-254" dirty="0">
                <a:solidFill>
                  <a:srgbClr val="212121"/>
                </a:solidFill>
                <a:latin typeface="SimSun"/>
                <a:cs typeface="SimSun"/>
              </a:rPr>
              <a:t> </a:t>
            </a:r>
            <a:r>
              <a:rPr sz="950" spc="10" dirty="0">
                <a:solidFill>
                  <a:srgbClr val="212121"/>
                </a:solidFill>
                <a:latin typeface="SimSun"/>
                <a:cs typeface="SimSun"/>
              </a:rPr>
              <a:t>这种语法</a:t>
            </a:r>
            <a:endParaRPr sz="950">
              <a:latin typeface="SimSun"/>
              <a:cs typeface="SimSun"/>
            </a:endParaRPr>
          </a:p>
          <a:p>
            <a:pPr>
              <a:lnSpc>
                <a:spcPct val="100000"/>
              </a:lnSpc>
              <a:spcBef>
                <a:spcPts val="40"/>
              </a:spcBef>
            </a:pPr>
            <a:endParaRPr sz="800">
              <a:latin typeface="Times New Roman"/>
              <a:cs typeface="Times New Roman"/>
            </a:endParaRPr>
          </a:p>
          <a:p>
            <a:pPr marL="12700" marR="93345">
              <a:lnSpc>
                <a:spcPct val="168400"/>
              </a:lnSpc>
            </a:pPr>
            <a:r>
              <a:rPr sz="950" spc="10" dirty="0">
                <a:solidFill>
                  <a:srgbClr val="212121"/>
                </a:solidFill>
                <a:latin typeface="SimSun"/>
                <a:cs typeface="SimSun"/>
              </a:rPr>
              <a:t>传统的 </a:t>
            </a:r>
            <a:r>
              <a:rPr sz="950" spc="320" dirty="0">
                <a:solidFill>
                  <a:srgbClr val="212121"/>
                </a:solidFill>
                <a:latin typeface="SimSun"/>
                <a:cs typeface="SimSun"/>
              </a:rPr>
              <a:t>MVC </a:t>
            </a:r>
            <a:r>
              <a:rPr sz="950" spc="10" dirty="0">
                <a:solidFill>
                  <a:srgbClr val="212121"/>
                </a:solidFill>
                <a:latin typeface="SimSun"/>
                <a:cs typeface="SimSun"/>
              </a:rPr>
              <a:t>是将模板放在其他地方，比如 </a:t>
            </a:r>
            <a:r>
              <a:rPr sz="900" dirty="0">
                <a:solidFill>
                  <a:srgbClr val="212121"/>
                </a:solidFill>
                <a:latin typeface="SimSun"/>
                <a:cs typeface="SimSun"/>
              </a:rPr>
              <a:t>&lt;script&gt; </a:t>
            </a:r>
            <a:r>
              <a:rPr sz="950" spc="10" dirty="0">
                <a:solidFill>
                  <a:srgbClr val="212121"/>
                </a:solidFill>
                <a:latin typeface="SimSun"/>
                <a:cs typeface="SimSun"/>
              </a:rPr>
              <a:t>标签或者模板文件，再在 </a:t>
            </a:r>
            <a:r>
              <a:rPr sz="950" spc="150" dirty="0">
                <a:solidFill>
                  <a:srgbClr val="212121"/>
                </a:solidFill>
                <a:latin typeface="SimSun"/>
                <a:cs typeface="SimSun"/>
              </a:rPr>
              <a:t>JS </a:t>
            </a:r>
            <a:r>
              <a:rPr sz="950" spc="10" dirty="0">
                <a:solidFill>
                  <a:srgbClr val="212121"/>
                </a:solidFill>
                <a:latin typeface="SimSun"/>
                <a:cs typeface="SimSun"/>
              </a:rPr>
              <a:t>中通过某种手段引用模  </a:t>
            </a:r>
            <a:r>
              <a:rPr sz="950" spc="5" dirty="0">
                <a:solidFill>
                  <a:srgbClr val="212121"/>
                </a:solidFill>
                <a:latin typeface="SimSun"/>
                <a:cs typeface="SimSun"/>
              </a:rPr>
              <a:t>板。按照这种思路，想想多少次我们面对四处分散的模板片段不知所措？纠结模板引擎，纠结模板存放位置，纠  </a:t>
            </a:r>
            <a:r>
              <a:rPr sz="950" spc="10" dirty="0">
                <a:solidFill>
                  <a:srgbClr val="212121"/>
                </a:solidFill>
                <a:latin typeface="SimSun"/>
                <a:cs typeface="SimSun"/>
              </a:rPr>
              <a:t>结如何引用模板……下面是一段</a:t>
            </a:r>
            <a:r>
              <a:rPr sz="950" spc="-254" dirty="0">
                <a:solidFill>
                  <a:srgbClr val="212121"/>
                </a:solidFill>
                <a:latin typeface="SimSun"/>
                <a:cs typeface="SimSun"/>
              </a:rPr>
              <a:t> </a:t>
            </a:r>
            <a:r>
              <a:rPr sz="950" spc="85" dirty="0">
                <a:solidFill>
                  <a:srgbClr val="212121"/>
                </a:solidFill>
                <a:latin typeface="SimSun"/>
                <a:cs typeface="SimSun"/>
              </a:rPr>
              <a:t>React</a:t>
            </a:r>
            <a:r>
              <a:rPr sz="950" spc="-254" dirty="0">
                <a:solidFill>
                  <a:srgbClr val="212121"/>
                </a:solidFill>
                <a:latin typeface="SimSun"/>
                <a:cs typeface="SimSun"/>
              </a:rPr>
              <a:t> </a:t>
            </a:r>
            <a:r>
              <a:rPr sz="950" spc="10" dirty="0">
                <a:solidFill>
                  <a:srgbClr val="212121"/>
                </a:solidFill>
                <a:latin typeface="SimSun"/>
                <a:cs typeface="SimSun"/>
              </a:rPr>
              <a:t>官方的看法：</a:t>
            </a:r>
            <a:endParaRPr sz="950">
              <a:latin typeface="SimSun"/>
              <a:cs typeface="SimSun"/>
            </a:endParaRPr>
          </a:p>
          <a:p>
            <a:pPr>
              <a:lnSpc>
                <a:spcPct val="100000"/>
              </a:lnSpc>
              <a:spcBef>
                <a:spcPts val="40"/>
              </a:spcBef>
            </a:pPr>
            <a:endParaRPr sz="800">
              <a:latin typeface="Times New Roman"/>
              <a:cs typeface="Times New Roman"/>
            </a:endParaRPr>
          </a:p>
          <a:p>
            <a:pPr marL="97790" marR="5080">
              <a:lnSpc>
                <a:spcPct val="168400"/>
              </a:lnSpc>
            </a:pPr>
            <a:r>
              <a:rPr sz="950" spc="325" dirty="0">
                <a:solidFill>
                  <a:srgbClr val="999999"/>
                </a:solidFill>
                <a:latin typeface="SimSun"/>
                <a:cs typeface="SimSun"/>
              </a:rPr>
              <a:t>We</a:t>
            </a:r>
            <a:r>
              <a:rPr sz="950" spc="-204" dirty="0">
                <a:solidFill>
                  <a:srgbClr val="999999"/>
                </a:solidFill>
                <a:latin typeface="SimSun"/>
                <a:cs typeface="SimSun"/>
              </a:rPr>
              <a:t> </a:t>
            </a:r>
            <a:r>
              <a:rPr sz="950" spc="-5" dirty="0">
                <a:solidFill>
                  <a:srgbClr val="999999"/>
                </a:solidFill>
                <a:latin typeface="SimSun"/>
                <a:cs typeface="SimSun"/>
              </a:rPr>
              <a:t>strongly</a:t>
            </a:r>
            <a:r>
              <a:rPr sz="950" spc="-204" dirty="0">
                <a:solidFill>
                  <a:srgbClr val="999999"/>
                </a:solidFill>
                <a:latin typeface="SimSun"/>
                <a:cs typeface="SimSun"/>
              </a:rPr>
              <a:t> </a:t>
            </a:r>
            <a:r>
              <a:rPr sz="950" dirty="0">
                <a:solidFill>
                  <a:srgbClr val="999999"/>
                </a:solidFill>
                <a:latin typeface="SimSun"/>
                <a:cs typeface="SimSun"/>
              </a:rPr>
              <a:t>believe</a:t>
            </a:r>
            <a:r>
              <a:rPr sz="950" spc="-204" dirty="0">
                <a:solidFill>
                  <a:srgbClr val="999999"/>
                </a:solidFill>
                <a:latin typeface="SimSun"/>
                <a:cs typeface="SimSun"/>
              </a:rPr>
              <a:t> </a:t>
            </a:r>
            <a:r>
              <a:rPr sz="950" spc="-25" dirty="0">
                <a:solidFill>
                  <a:srgbClr val="999999"/>
                </a:solidFill>
                <a:latin typeface="SimSun"/>
                <a:cs typeface="SimSun"/>
              </a:rPr>
              <a:t>that</a:t>
            </a:r>
            <a:r>
              <a:rPr sz="950" spc="-204" dirty="0">
                <a:solidFill>
                  <a:srgbClr val="999999"/>
                </a:solidFill>
                <a:latin typeface="SimSun"/>
                <a:cs typeface="SimSun"/>
              </a:rPr>
              <a:t> </a:t>
            </a:r>
            <a:r>
              <a:rPr sz="950" spc="110" dirty="0">
                <a:solidFill>
                  <a:srgbClr val="999999"/>
                </a:solidFill>
                <a:latin typeface="SimSun"/>
                <a:cs typeface="SimSun"/>
              </a:rPr>
              <a:t>components</a:t>
            </a:r>
            <a:r>
              <a:rPr sz="950" spc="-204" dirty="0">
                <a:solidFill>
                  <a:srgbClr val="999999"/>
                </a:solidFill>
                <a:latin typeface="SimSun"/>
                <a:cs typeface="SimSun"/>
              </a:rPr>
              <a:t> </a:t>
            </a:r>
            <a:r>
              <a:rPr sz="950" spc="45" dirty="0">
                <a:solidFill>
                  <a:srgbClr val="999999"/>
                </a:solidFill>
                <a:latin typeface="SimSun"/>
                <a:cs typeface="SimSun"/>
              </a:rPr>
              <a:t>are</a:t>
            </a:r>
            <a:r>
              <a:rPr sz="950" spc="-204" dirty="0">
                <a:solidFill>
                  <a:srgbClr val="999999"/>
                </a:solidFill>
                <a:latin typeface="SimSun"/>
                <a:cs typeface="SimSun"/>
              </a:rPr>
              <a:t> </a:t>
            </a:r>
            <a:r>
              <a:rPr sz="950" spc="25" dirty="0">
                <a:solidFill>
                  <a:srgbClr val="999999"/>
                </a:solidFill>
                <a:latin typeface="SimSun"/>
                <a:cs typeface="SimSun"/>
              </a:rPr>
              <a:t>the</a:t>
            </a:r>
            <a:r>
              <a:rPr sz="950" spc="-204" dirty="0">
                <a:solidFill>
                  <a:srgbClr val="999999"/>
                </a:solidFill>
                <a:latin typeface="SimSun"/>
                <a:cs typeface="SimSun"/>
              </a:rPr>
              <a:t> </a:t>
            </a:r>
            <a:r>
              <a:rPr sz="950" spc="-60" dirty="0">
                <a:solidFill>
                  <a:srgbClr val="999999"/>
                </a:solidFill>
                <a:latin typeface="SimSun"/>
                <a:cs typeface="SimSun"/>
              </a:rPr>
              <a:t>right</a:t>
            </a:r>
            <a:r>
              <a:rPr sz="950" spc="-204" dirty="0">
                <a:solidFill>
                  <a:srgbClr val="999999"/>
                </a:solidFill>
                <a:latin typeface="SimSun"/>
                <a:cs typeface="SimSun"/>
              </a:rPr>
              <a:t> </a:t>
            </a:r>
            <a:r>
              <a:rPr sz="950" spc="165" dirty="0">
                <a:solidFill>
                  <a:srgbClr val="999999"/>
                </a:solidFill>
                <a:latin typeface="SimSun"/>
                <a:cs typeface="SimSun"/>
              </a:rPr>
              <a:t>way</a:t>
            </a:r>
            <a:r>
              <a:rPr sz="950" spc="-204" dirty="0">
                <a:solidFill>
                  <a:srgbClr val="999999"/>
                </a:solidFill>
                <a:latin typeface="SimSun"/>
                <a:cs typeface="SimSun"/>
              </a:rPr>
              <a:t> </a:t>
            </a:r>
            <a:r>
              <a:rPr sz="950" spc="-25" dirty="0">
                <a:solidFill>
                  <a:srgbClr val="999999"/>
                </a:solidFill>
                <a:latin typeface="SimSun"/>
                <a:cs typeface="SimSun"/>
              </a:rPr>
              <a:t>to</a:t>
            </a:r>
            <a:r>
              <a:rPr sz="950" spc="-204" dirty="0">
                <a:solidFill>
                  <a:srgbClr val="999999"/>
                </a:solidFill>
                <a:latin typeface="SimSun"/>
                <a:cs typeface="SimSun"/>
              </a:rPr>
              <a:t> </a:t>
            </a:r>
            <a:r>
              <a:rPr sz="950" spc="50" dirty="0">
                <a:solidFill>
                  <a:srgbClr val="999999"/>
                </a:solidFill>
                <a:latin typeface="SimSun"/>
                <a:cs typeface="SimSun"/>
              </a:rPr>
              <a:t>separate</a:t>
            </a:r>
            <a:r>
              <a:rPr sz="950" spc="-204" dirty="0">
                <a:solidFill>
                  <a:srgbClr val="999999"/>
                </a:solidFill>
                <a:latin typeface="SimSun"/>
                <a:cs typeface="SimSun"/>
              </a:rPr>
              <a:t> </a:t>
            </a:r>
            <a:r>
              <a:rPr sz="950" spc="75" dirty="0">
                <a:solidFill>
                  <a:srgbClr val="999999"/>
                </a:solidFill>
                <a:latin typeface="SimSun"/>
                <a:cs typeface="SimSun"/>
              </a:rPr>
              <a:t>concerns</a:t>
            </a:r>
            <a:r>
              <a:rPr sz="950" spc="-204" dirty="0">
                <a:solidFill>
                  <a:srgbClr val="999999"/>
                </a:solidFill>
                <a:latin typeface="SimSun"/>
                <a:cs typeface="SimSun"/>
              </a:rPr>
              <a:t> </a:t>
            </a:r>
            <a:r>
              <a:rPr sz="950" spc="-5" dirty="0">
                <a:solidFill>
                  <a:srgbClr val="999999"/>
                </a:solidFill>
                <a:latin typeface="SimSun"/>
                <a:cs typeface="SimSun"/>
              </a:rPr>
              <a:t>rather</a:t>
            </a:r>
            <a:r>
              <a:rPr sz="950" spc="-204" dirty="0">
                <a:solidFill>
                  <a:srgbClr val="999999"/>
                </a:solidFill>
                <a:latin typeface="SimSun"/>
                <a:cs typeface="SimSun"/>
              </a:rPr>
              <a:t> </a:t>
            </a:r>
            <a:r>
              <a:rPr sz="950" spc="50" dirty="0">
                <a:solidFill>
                  <a:srgbClr val="999999"/>
                </a:solidFill>
                <a:latin typeface="SimSun"/>
                <a:cs typeface="SimSun"/>
              </a:rPr>
              <a:t>than</a:t>
            </a:r>
            <a:r>
              <a:rPr sz="950" spc="-204" dirty="0">
                <a:solidFill>
                  <a:srgbClr val="999999"/>
                </a:solidFill>
                <a:latin typeface="SimSun"/>
                <a:cs typeface="SimSun"/>
              </a:rPr>
              <a:t> </a:t>
            </a:r>
            <a:r>
              <a:rPr sz="950" spc="10" dirty="0">
                <a:solidFill>
                  <a:srgbClr val="999999"/>
                </a:solidFill>
                <a:latin typeface="SimSun"/>
                <a:cs typeface="SimSun"/>
              </a:rPr>
              <a:t>"templates"  </a:t>
            </a:r>
            <a:r>
              <a:rPr sz="950" spc="120" dirty="0">
                <a:solidFill>
                  <a:srgbClr val="999999"/>
                </a:solidFill>
                <a:latin typeface="SimSun"/>
                <a:cs typeface="SimSun"/>
              </a:rPr>
              <a:t>and</a:t>
            </a:r>
            <a:r>
              <a:rPr sz="950" spc="-204" dirty="0">
                <a:solidFill>
                  <a:srgbClr val="999999"/>
                </a:solidFill>
                <a:latin typeface="SimSun"/>
                <a:cs typeface="SimSun"/>
              </a:rPr>
              <a:t> </a:t>
            </a:r>
            <a:r>
              <a:rPr sz="950" spc="-25" dirty="0">
                <a:solidFill>
                  <a:srgbClr val="999999"/>
                </a:solidFill>
                <a:latin typeface="SimSun"/>
                <a:cs typeface="SimSun"/>
              </a:rPr>
              <a:t>"display</a:t>
            </a:r>
            <a:r>
              <a:rPr sz="950" spc="-204" dirty="0">
                <a:solidFill>
                  <a:srgbClr val="999999"/>
                </a:solidFill>
                <a:latin typeface="SimSun"/>
                <a:cs typeface="SimSun"/>
              </a:rPr>
              <a:t> </a:t>
            </a:r>
            <a:r>
              <a:rPr sz="950" spc="-80" dirty="0">
                <a:solidFill>
                  <a:srgbClr val="999999"/>
                </a:solidFill>
                <a:latin typeface="SimSun"/>
                <a:cs typeface="SimSun"/>
              </a:rPr>
              <a:t>logic."</a:t>
            </a:r>
            <a:r>
              <a:rPr sz="950" spc="-204" dirty="0">
                <a:solidFill>
                  <a:srgbClr val="999999"/>
                </a:solidFill>
                <a:latin typeface="SimSun"/>
                <a:cs typeface="SimSun"/>
              </a:rPr>
              <a:t> </a:t>
            </a:r>
            <a:r>
              <a:rPr sz="950" spc="325" dirty="0">
                <a:solidFill>
                  <a:srgbClr val="999999"/>
                </a:solidFill>
                <a:latin typeface="SimSun"/>
                <a:cs typeface="SimSun"/>
              </a:rPr>
              <a:t>We</a:t>
            </a:r>
            <a:r>
              <a:rPr sz="950" spc="-204" dirty="0">
                <a:solidFill>
                  <a:srgbClr val="999999"/>
                </a:solidFill>
                <a:latin typeface="SimSun"/>
                <a:cs typeface="SimSun"/>
              </a:rPr>
              <a:t> </a:t>
            </a:r>
            <a:r>
              <a:rPr sz="950" spc="-25" dirty="0">
                <a:solidFill>
                  <a:srgbClr val="999999"/>
                </a:solidFill>
                <a:latin typeface="SimSun"/>
                <a:cs typeface="SimSun"/>
              </a:rPr>
              <a:t>think</a:t>
            </a:r>
            <a:r>
              <a:rPr sz="950" spc="-204" dirty="0">
                <a:solidFill>
                  <a:srgbClr val="999999"/>
                </a:solidFill>
                <a:latin typeface="SimSun"/>
                <a:cs typeface="SimSun"/>
              </a:rPr>
              <a:t> </a:t>
            </a:r>
            <a:r>
              <a:rPr sz="950" spc="-25" dirty="0">
                <a:solidFill>
                  <a:srgbClr val="999999"/>
                </a:solidFill>
                <a:latin typeface="SimSun"/>
                <a:cs typeface="SimSun"/>
              </a:rPr>
              <a:t>that</a:t>
            </a:r>
            <a:r>
              <a:rPr sz="950" spc="-204" dirty="0">
                <a:solidFill>
                  <a:srgbClr val="999999"/>
                </a:solidFill>
                <a:latin typeface="SimSun"/>
                <a:cs typeface="SimSun"/>
              </a:rPr>
              <a:t> </a:t>
            </a:r>
            <a:r>
              <a:rPr sz="950" spc="125" dirty="0">
                <a:solidFill>
                  <a:srgbClr val="999999"/>
                </a:solidFill>
                <a:latin typeface="SimSun"/>
                <a:cs typeface="SimSun"/>
              </a:rPr>
              <a:t>markup</a:t>
            </a:r>
            <a:r>
              <a:rPr sz="950" spc="-204" dirty="0">
                <a:solidFill>
                  <a:srgbClr val="999999"/>
                </a:solidFill>
                <a:latin typeface="SimSun"/>
                <a:cs typeface="SimSun"/>
              </a:rPr>
              <a:t> </a:t>
            </a:r>
            <a:r>
              <a:rPr sz="950" spc="120" dirty="0">
                <a:solidFill>
                  <a:srgbClr val="999999"/>
                </a:solidFill>
                <a:latin typeface="SimSun"/>
                <a:cs typeface="SimSun"/>
              </a:rPr>
              <a:t>and</a:t>
            </a:r>
            <a:r>
              <a:rPr sz="950" spc="-204" dirty="0">
                <a:solidFill>
                  <a:srgbClr val="999999"/>
                </a:solidFill>
                <a:latin typeface="SimSun"/>
                <a:cs typeface="SimSun"/>
              </a:rPr>
              <a:t> </a:t>
            </a:r>
            <a:r>
              <a:rPr sz="950" spc="25" dirty="0">
                <a:solidFill>
                  <a:srgbClr val="999999"/>
                </a:solidFill>
                <a:latin typeface="SimSun"/>
                <a:cs typeface="SimSun"/>
              </a:rPr>
              <a:t>the</a:t>
            </a:r>
            <a:r>
              <a:rPr sz="950" spc="-204" dirty="0">
                <a:solidFill>
                  <a:srgbClr val="999999"/>
                </a:solidFill>
                <a:latin typeface="SimSun"/>
                <a:cs typeface="SimSun"/>
              </a:rPr>
              <a:t> </a:t>
            </a:r>
            <a:r>
              <a:rPr sz="950" spc="105" dirty="0">
                <a:solidFill>
                  <a:srgbClr val="999999"/>
                </a:solidFill>
                <a:latin typeface="SimSun"/>
                <a:cs typeface="SimSun"/>
              </a:rPr>
              <a:t>code</a:t>
            </a:r>
            <a:r>
              <a:rPr sz="950" spc="-204" dirty="0">
                <a:solidFill>
                  <a:srgbClr val="999999"/>
                </a:solidFill>
                <a:latin typeface="SimSun"/>
                <a:cs typeface="SimSun"/>
              </a:rPr>
              <a:t> </a:t>
            </a:r>
            <a:r>
              <a:rPr sz="950" spc="-25" dirty="0">
                <a:solidFill>
                  <a:srgbClr val="999999"/>
                </a:solidFill>
                <a:latin typeface="SimSun"/>
                <a:cs typeface="SimSun"/>
              </a:rPr>
              <a:t>that</a:t>
            </a:r>
            <a:r>
              <a:rPr sz="950" spc="-204" dirty="0">
                <a:solidFill>
                  <a:srgbClr val="999999"/>
                </a:solidFill>
                <a:latin typeface="SimSun"/>
                <a:cs typeface="SimSun"/>
              </a:rPr>
              <a:t> </a:t>
            </a:r>
            <a:r>
              <a:rPr sz="950" spc="60" dirty="0">
                <a:solidFill>
                  <a:srgbClr val="999999"/>
                </a:solidFill>
                <a:latin typeface="SimSun"/>
                <a:cs typeface="SimSun"/>
              </a:rPr>
              <a:t>generates</a:t>
            </a:r>
            <a:r>
              <a:rPr sz="950" spc="-204" dirty="0">
                <a:solidFill>
                  <a:srgbClr val="999999"/>
                </a:solidFill>
                <a:latin typeface="SimSun"/>
                <a:cs typeface="SimSun"/>
              </a:rPr>
              <a:t> </a:t>
            </a:r>
            <a:r>
              <a:rPr sz="950" spc="-220" dirty="0">
                <a:solidFill>
                  <a:srgbClr val="999999"/>
                </a:solidFill>
                <a:latin typeface="SimSun"/>
                <a:cs typeface="SimSun"/>
              </a:rPr>
              <a:t>it</a:t>
            </a:r>
            <a:r>
              <a:rPr sz="950" spc="-204" dirty="0">
                <a:solidFill>
                  <a:srgbClr val="999999"/>
                </a:solidFill>
                <a:latin typeface="SimSun"/>
                <a:cs typeface="SimSun"/>
              </a:rPr>
              <a:t> </a:t>
            </a:r>
            <a:r>
              <a:rPr sz="950" spc="45" dirty="0">
                <a:solidFill>
                  <a:srgbClr val="999999"/>
                </a:solidFill>
                <a:latin typeface="SimSun"/>
                <a:cs typeface="SimSun"/>
              </a:rPr>
              <a:t>are</a:t>
            </a:r>
            <a:r>
              <a:rPr sz="950" spc="-204" dirty="0">
                <a:solidFill>
                  <a:srgbClr val="999999"/>
                </a:solidFill>
                <a:latin typeface="SimSun"/>
                <a:cs typeface="SimSun"/>
              </a:rPr>
              <a:t> </a:t>
            </a:r>
            <a:r>
              <a:rPr sz="950" spc="-30" dirty="0">
                <a:solidFill>
                  <a:srgbClr val="999999"/>
                </a:solidFill>
                <a:latin typeface="SimSun"/>
                <a:cs typeface="SimSun"/>
              </a:rPr>
              <a:t>intimately</a:t>
            </a:r>
            <a:r>
              <a:rPr sz="950" spc="-204" dirty="0">
                <a:solidFill>
                  <a:srgbClr val="999999"/>
                </a:solidFill>
                <a:latin typeface="SimSun"/>
                <a:cs typeface="SimSun"/>
              </a:rPr>
              <a:t> </a:t>
            </a:r>
            <a:r>
              <a:rPr sz="950" spc="-50" dirty="0">
                <a:solidFill>
                  <a:srgbClr val="999999"/>
                </a:solidFill>
                <a:latin typeface="SimSun"/>
                <a:cs typeface="SimSun"/>
              </a:rPr>
              <a:t>tied</a:t>
            </a:r>
            <a:r>
              <a:rPr sz="950" spc="-204" dirty="0">
                <a:solidFill>
                  <a:srgbClr val="999999"/>
                </a:solidFill>
                <a:latin typeface="SimSun"/>
                <a:cs typeface="SimSun"/>
              </a:rPr>
              <a:t> </a:t>
            </a:r>
            <a:r>
              <a:rPr sz="950" spc="-5" dirty="0">
                <a:solidFill>
                  <a:srgbClr val="999999"/>
                </a:solidFill>
                <a:latin typeface="SimSun"/>
                <a:cs typeface="SimSun"/>
              </a:rPr>
              <a:t>together.  </a:t>
            </a:r>
            <a:r>
              <a:rPr sz="950" spc="-45" dirty="0">
                <a:solidFill>
                  <a:srgbClr val="999999"/>
                </a:solidFill>
                <a:latin typeface="SimSun"/>
                <a:cs typeface="SimSun"/>
              </a:rPr>
              <a:t>Additionally,</a:t>
            </a:r>
            <a:r>
              <a:rPr sz="950" spc="-204" dirty="0">
                <a:solidFill>
                  <a:srgbClr val="999999"/>
                </a:solidFill>
                <a:latin typeface="SimSun"/>
                <a:cs typeface="SimSun"/>
              </a:rPr>
              <a:t> </a:t>
            </a:r>
            <a:r>
              <a:rPr sz="950" spc="-5" dirty="0">
                <a:solidFill>
                  <a:srgbClr val="999999"/>
                </a:solidFill>
                <a:latin typeface="SimSun"/>
                <a:cs typeface="SimSun"/>
              </a:rPr>
              <a:t>display</a:t>
            </a:r>
            <a:r>
              <a:rPr sz="950" spc="-204" dirty="0">
                <a:solidFill>
                  <a:srgbClr val="999999"/>
                </a:solidFill>
                <a:latin typeface="SimSun"/>
                <a:cs typeface="SimSun"/>
              </a:rPr>
              <a:t> </a:t>
            </a:r>
            <a:r>
              <a:rPr sz="950" spc="-45" dirty="0">
                <a:solidFill>
                  <a:srgbClr val="999999"/>
                </a:solidFill>
                <a:latin typeface="SimSun"/>
                <a:cs typeface="SimSun"/>
              </a:rPr>
              <a:t>logic</a:t>
            </a:r>
            <a:r>
              <a:rPr sz="950" spc="-204" dirty="0">
                <a:solidFill>
                  <a:srgbClr val="999999"/>
                </a:solidFill>
                <a:latin typeface="SimSun"/>
                <a:cs typeface="SimSun"/>
              </a:rPr>
              <a:t> </a:t>
            </a:r>
            <a:r>
              <a:rPr sz="950" spc="-95" dirty="0">
                <a:solidFill>
                  <a:srgbClr val="999999"/>
                </a:solidFill>
                <a:latin typeface="SimSun"/>
                <a:cs typeface="SimSun"/>
              </a:rPr>
              <a:t>is</a:t>
            </a:r>
            <a:r>
              <a:rPr sz="950" spc="-204" dirty="0">
                <a:solidFill>
                  <a:srgbClr val="999999"/>
                </a:solidFill>
                <a:latin typeface="SimSun"/>
                <a:cs typeface="SimSun"/>
              </a:rPr>
              <a:t> </a:t>
            </a:r>
            <a:r>
              <a:rPr sz="950" dirty="0">
                <a:solidFill>
                  <a:srgbClr val="999999"/>
                </a:solidFill>
                <a:latin typeface="SimSun"/>
                <a:cs typeface="SimSun"/>
              </a:rPr>
              <a:t>often</a:t>
            </a:r>
            <a:r>
              <a:rPr sz="950" spc="-204" dirty="0">
                <a:solidFill>
                  <a:srgbClr val="999999"/>
                </a:solidFill>
                <a:latin typeface="SimSun"/>
                <a:cs typeface="SimSun"/>
              </a:rPr>
              <a:t> </a:t>
            </a:r>
            <a:r>
              <a:rPr sz="950" spc="35" dirty="0">
                <a:solidFill>
                  <a:srgbClr val="999999"/>
                </a:solidFill>
                <a:latin typeface="SimSun"/>
                <a:cs typeface="SimSun"/>
              </a:rPr>
              <a:t>very</a:t>
            </a:r>
            <a:r>
              <a:rPr sz="950" spc="-204" dirty="0">
                <a:solidFill>
                  <a:srgbClr val="999999"/>
                </a:solidFill>
                <a:latin typeface="SimSun"/>
                <a:cs typeface="SimSun"/>
              </a:rPr>
              <a:t> </a:t>
            </a:r>
            <a:r>
              <a:rPr sz="950" spc="90" dirty="0">
                <a:solidFill>
                  <a:srgbClr val="999999"/>
                </a:solidFill>
                <a:latin typeface="SimSun"/>
                <a:cs typeface="SimSun"/>
              </a:rPr>
              <a:t>complex</a:t>
            </a:r>
            <a:r>
              <a:rPr sz="950" spc="-204" dirty="0">
                <a:solidFill>
                  <a:srgbClr val="999999"/>
                </a:solidFill>
                <a:latin typeface="SimSun"/>
                <a:cs typeface="SimSun"/>
              </a:rPr>
              <a:t> </a:t>
            </a:r>
            <a:r>
              <a:rPr sz="950" spc="120" dirty="0">
                <a:solidFill>
                  <a:srgbClr val="999999"/>
                </a:solidFill>
                <a:latin typeface="SimSun"/>
                <a:cs typeface="SimSun"/>
              </a:rPr>
              <a:t>and</a:t>
            </a:r>
            <a:r>
              <a:rPr sz="950" spc="-204" dirty="0">
                <a:solidFill>
                  <a:srgbClr val="999999"/>
                </a:solidFill>
                <a:latin typeface="SimSun"/>
                <a:cs typeface="SimSun"/>
              </a:rPr>
              <a:t> </a:t>
            </a:r>
            <a:r>
              <a:rPr sz="950" spc="35" dirty="0">
                <a:solidFill>
                  <a:srgbClr val="999999"/>
                </a:solidFill>
                <a:latin typeface="SimSun"/>
                <a:cs typeface="SimSun"/>
              </a:rPr>
              <a:t>using</a:t>
            </a:r>
            <a:r>
              <a:rPr sz="950" spc="-204" dirty="0">
                <a:solidFill>
                  <a:srgbClr val="999999"/>
                </a:solidFill>
                <a:latin typeface="SimSun"/>
                <a:cs typeface="SimSun"/>
              </a:rPr>
              <a:t> </a:t>
            </a:r>
            <a:r>
              <a:rPr sz="950" spc="35" dirty="0">
                <a:solidFill>
                  <a:srgbClr val="999999"/>
                </a:solidFill>
                <a:latin typeface="SimSun"/>
                <a:cs typeface="SimSun"/>
              </a:rPr>
              <a:t>template</a:t>
            </a:r>
            <a:r>
              <a:rPr sz="950" spc="-204" dirty="0">
                <a:solidFill>
                  <a:srgbClr val="999999"/>
                </a:solidFill>
                <a:latin typeface="SimSun"/>
                <a:cs typeface="SimSun"/>
              </a:rPr>
              <a:t> </a:t>
            </a:r>
            <a:r>
              <a:rPr sz="950" spc="75" dirty="0">
                <a:solidFill>
                  <a:srgbClr val="999999"/>
                </a:solidFill>
                <a:latin typeface="SimSun"/>
                <a:cs typeface="SimSun"/>
              </a:rPr>
              <a:t>languages</a:t>
            </a:r>
            <a:r>
              <a:rPr sz="950" spc="-204" dirty="0">
                <a:solidFill>
                  <a:srgbClr val="999999"/>
                </a:solidFill>
                <a:latin typeface="SimSun"/>
                <a:cs typeface="SimSun"/>
              </a:rPr>
              <a:t> </a:t>
            </a:r>
            <a:r>
              <a:rPr sz="950" spc="-25" dirty="0">
                <a:solidFill>
                  <a:srgbClr val="999999"/>
                </a:solidFill>
                <a:latin typeface="SimSun"/>
                <a:cs typeface="SimSun"/>
              </a:rPr>
              <a:t>to</a:t>
            </a:r>
            <a:r>
              <a:rPr sz="950" spc="-204" dirty="0">
                <a:solidFill>
                  <a:srgbClr val="999999"/>
                </a:solidFill>
                <a:latin typeface="SimSun"/>
                <a:cs typeface="SimSun"/>
              </a:rPr>
              <a:t> </a:t>
            </a:r>
            <a:r>
              <a:rPr sz="950" spc="70" dirty="0">
                <a:solidFill>
                  <a:srgbClr val="999999"/>
                </a:solidFill>
                <a:latin typeface="SimSun"/>
                <a:cs typeface="SimSun"/>
              </a:rPr>
              <a:t>express</a:t>
            </a:r>
            <a:r>
              <a:rPr sz="950" spc="-204" dirty="0">
                <a:solidFill>
                  <a:srgbClr val="999999"/>
                </a:solidFill>
                <a:latin typeface="SimSun"/>
                <a:cs typeface="SimSun"/>
              </a:rPr>
              <a:t> </a:t>
            </a:r>
            <a:r>
              <a:rPr sz="950" spc="-220" dirty="0">
                <a:solidFill>
                  <a:srgbClr val="999999"/>
                </a:solidFill>
                <a:latin typeface="SimSun"/>
                <a:cs typeface="SimSun"/>
              </a:rPr>
              <a:t>it</a:t>
            </a:r>
            <a:r>
              <a:rPr sz="950" spc="-204" dirty="0">
                <a:solidFill>
                  <a:srgbClr val="999999"/>
                </a:solidFill>
                <a:latin typeface="SimSun"/>
                <a:cs typeface="SimSun"/>
              </a:rPr>
              <a:t> </a:t>
            </a:r>
            <a:r>
              <a:rPr sz="950" spc="150" dirty="0">
                <a:solidFill>
                  <a:srgbClr val="999999"/>
                </a:solidFill>
                <a:latin typeface="SimSun"/>
                <a:cs typeface="SimSun"/>
              </a:rPr>
              <a:t>becomes  </a:t>
            </a:r>
            <a:r>
              <a:rPr sz="950" spc="114" dirty="0">
                <a:solidFill>
                  <a:srgbClr val="999999"/>
                </a:solidFill>
                <a:latin typeface="SimSun"/>
                <a:cs typeface="SimSun"/>
              </a:rPr>
              <a:t>cumbersome.</a:t>
            </a:r>
            <a:endParaRPr sz="950">
              <a:latin typeface="SimSun"/>
              <a:cs typeface="SimSun"/>
            </a:endParaRPr>
          </a:p>
          <a:p>
            <a:pPr>
              <a:lnSpc>
                <a:spcPct val="100000"/>
              </a:lnSpc>
              <a:spcBef>
                <a:spcPts val="40"/>
              </a:spcBef>
            </a:pPr>
            <a:endParaRPr sz="800">
              <a:latin typeface="Times New Roman"/>
              <a:cs typeface="Times New Roman"/>
            </a:endParaRPr>
          </a:p>
          <a:p>
            <a:pPr marL="12700" marR="311150">
              <a:lnSpc>
                <a:spcPct val="168400"/>
              </a:lnSpc>
            </a:pPr>
            <a:r>
              <a:rPr sz="950" spc="45" dirty="0">
                <a:solidFill>
                  <a:srgbClr val="212121"/>
                </a:solidFill>
                <a:latin typeface="SimSun"/>
                <a:cs typeface="SimSun"/>
              </a:rPr>
              <a:t>简单来说，React</a:t>
            </a:r>
            <a:r>
              <a:rPr sz="950" spc="-265" dirty="0">
                <a:solidFill>
                  <a:srgbClr val="212121"/>
                </a:solidFill>
                <a:latin typeface="SimSun"/>
                <a:cs typeface="SimSun"/>
              </a:rPr>
              <a:t> </a:t>
            </a:r>
            <a:r>
              <a:rPr sz="950" spc="10" dirty="0">
                <a:solidFill>
                  <a:srgbClr val="212121"/>
                </a:solidFill>
                <a:latin typeface="SimSun"/>
                <a:cs typeface="SimSun"/>
              </a:rPr>
              <a:t>认为组件才是王道，而组件是和模板紧密关联的，组件模板和组件逻辑分离让问题复杂化  了。显而易见的道理，关键是怎么做？</a:t>
            </a:r>
            <a:endParaRPr sz="950">
              <a:latin typeface="SimSun"/>
              <a:cs typeface="SimSun"/>
            </a:endParaRPr>
          </a:p>
          <a:p>
            <a:pPr>
              <a:lnSpc>
                <a:spcPct val="100000"/>
              </a:lnSpc>
              <a:spcBef>
                <a:spcPts val="40"/>
              </a:spcBef>
            </a:pPr>
            <a:endParaRPr sz="800">
              <a:latin typeface="Times New Roman"/>
              <a:cs typeface="Times New Roman"/>
            </a:endParaRPr>
          </a:p>
          <a:p>
            <a:pPr marL="12700" marR="328930">
              <a:lnSpc>
                <a:spcPct val="168400"/>
              </a:lnSpc>
            </a:pPr>
            <a:r>
              <a:rPr sz="950" spc="10" dirty="0">
                <a:solidFill>
                  <a:srgbClr val="212121"/>
                </a:solidFill>
                <a:latin typeface="SimSun"/>
                <a:cs typeface="SimSun"/>
              </a:rPr>
              <a:t>所以就有了</a:t>
            </a:r>
            <a:r>
              <a:rPr sz="950" spc="-225" dirty="0">
                <a:solidFill>
                  <a:srgbClr val="212121"/>
                </a:solidFill>
                <a:latin typeface="SimSun"/>
                <a:cs typeface="SimSun"/>
              </a:rPr>
              <a:t> </a:t>
            </a:r>
            <a:r>
              <a:rPr sz="950" spc="180" dirty="0">
                <a:solidFill>
                  <a:srgbClr val="212121"/>
                </a:solidFill>
                <a:latin typeface="SimSun"/>
                <a:cs typeface="SimSun"/>
              </a:rPr>
              <a:t>JSX</a:t>
            </a:r>
            <a:r>
              <a:rPr sz="950" spc="-225" dirty="0">
                <a:solidFill>
                  <a:srgbClr val="212121"/>
                </a:solidFill>
                <a:latin typeface="SimSun"/>
                <a:cs typeface="SimSun"/>
              </a:rPr>
              <a:t> </a:t>
            </a:r>
            <a:r>
              <a:rPr sz="950" spc="10" dirty="0">
                <a:solidFill>
                  <a:srgbClr val="212121"/>
                </a:solidFill>
                <a:latin typeface="SimSun"/>
                <a:cs typeface="SimSun"/>
              </a:rPr>
              <a:t>这种语法，就是为了把</a:t>
            </a:r>
            <a:r>
              <a:rPr sz="950" spc="-225" dirty="0">
                <a:solidFill>
                  <a:srgbClr val="212121"/>
                </a:solidFill>
                <a:latin typeface="SimSun"/>
                <a:cs typeface="SimSun"/>
              </a:rPr>
              <a:t> </a:t>
            </a:r>
            <a:r>
              <a:rPr sz="950" spc="250" dirty="0">
                <a:solidFill>
                  <a:srgbClr val="212121"/>
                </a:solidFill>
                <a:latin typeface="SimSun"/>
                <a:cs typeface="SimSun"/>
              </a:rPr>
              <a:t>HTML</a:t>
            </a:r>
            <a:r>
              <a:rPr sz="950" spc="-225" dirty="0">
                <a:solidFill>
                  <a:srgbClr val="212121"/>
                </a:solidFill>
                <a:latin typeface="SimSun"/>
                <a:cs typeface="SimSun"/>
              </a:rPr>
              <a:t> </a:t>
            </a:r>
            <a:r>
              <a:rPr sz="950" spc="10" dirty="0">
                <a:solidFill>
                  <a:srgbClr val="212121"/>
                </a:solidFill>
                <a:latin typeface="SimSun"/>
                <a:cs typeface="SimSun"/>
              </a:rPr>
              <a:t>模板直接嵌入到</a:t>
            </a:r>
            <a:r>
              <a:rPr sz="950" spc="-225" dirty="0">
                <a:solidFill>
                  <a:srgbClr val="212121"/>
                </a:solidFill>
                <a:latin typeface="SimSun"/>
                <a:cs typeface="SimSun"/>
              </a:rPr>
              <a:t> </a:t>
            </a:r>
            <a:r>
              <a:rPr sz="950" spc="150" dirty="0">
                <a:solidFill>
                  <a:srgbClr val="212121"/>
                </a:solidFill>
                <a:latin typeface="SimSun"/>
                <a:cs typeface="SimSun"/>
              </a:rPr>
              <a:t>JS</a:t>
            </a:r>
            <a:r>
              <a:rPr sz="950" spc="-225" dirty="0">
                <a:solidFill>
                  <a:srgbClr val="212121"/>
                </a:solidFill>
                <a:latin typeface="SimSun"/>
                <a:cs typeface="SimSun"/>
              </a:rPr>
              <a:t> </a:t>
            </a:r>
            <a:r>
              <a:rPr sz="950" spc="10" dirty="0">
                <a:solidFill>
                  <a:srgbClr val="212121"/>
                </a:solidFill>
                <a:latin typeface="SimSun"/>
                <a:cs typeface="SimSun"/>
              </a:rPr>
              <a:t>代码里面，这样就做到了模板和组件关  联，但是</a:t>
            </a:r>
            <a:r>
              <a:rPr sz="950" spc="-220" dirty="0">
                <a:solidFill>
                  <a:srgbClr val="212121"/>
                </a:solidFill>
                <a:latin typeface="SimSun"/>
                <a:cs typeface="SimSun"/>
              </a:rPr>
              <a:t> </a:t>
            </a:r>
            <a:r>
              <a:rPr sz="950" spc="150" dirty="0">
                <a:solidFill>
                  <a:srgbClr val="212121"/>
                </a:solidFill>
                <a:latin typeface="SimSun"/>
                <a:cs typeface="SimSun"/>
              </a:rPr>
              <a:t>JS</a:t>
            </a:r>
            <a:r>
              <a:rPr sz="950" spc="-220" dirty="0">
                <a:solidFill>
                  <a:srgbClr val="212121"/>
                </a:solidFill>
                <a:latin typeface="SimSun"/>
                <a:cs typeface="SimSun"/>
              </a:rPr>
              <a:t> </a:t>
            </a:r>
            <a:r>
              <a:rPr sz="950" spc="10" dirty="0">
                <a:solidFill>
                  <a:srgbClr val="212121"/>
                </a:solidFill>
                <a:latin typeface="SimSun"/>
                <a:cs typeface="SimSun"/>
              </a:rPr>
              <a:t>不支持这种包含</a:t>
            </a:r>
            <a:r>
              <a:rPr sz="950" spc="-220" dirty="0">
                <a:solidFill>
                  <a:srgbClr val="212121"/>
                </a:solidFill>
                <a:latin typeface="SimSun"/>
                <a:cs typeface="SimSun"/>
              </a:rPr>
              <a:t> </a:t>
            </a:r>
            <a:r>
              <a:rPr sz="950" spc="250" dirty="0">
                <a:solidFill>
                  <a:srgbClr val="212121"/>
                </a:solidFill>
                <a:latin typeface="SimSun"/>
                <a:cs typeface="SimSun"/>
              </a:rPr>
              <a:t>HTML</a:t>
            </a:r>
            <a:r>
              <a:rPr sz="950" spc="-220" dirty="0">
                <a:solidFill>
                  <a:srgbClr val="212121"/>
                </a:solidFill>
                <a:latin typeface="SimSun"/>
                <a:cs typeface="SimSun"/>
              </a:rPr>
              <a:t> </a:t>
            </a:r>
            <a:r>
              <a:rPr sz="950" spc="10" dirty="0">
                <a:solidFill>
                  <a:srgbClr val="212121"/>
                </a:solidFill>
                <a:latin typeface="SimSun"/>
                <a:cs typeface="SimSun"/>
              </a:rPr>
              <a:t>的语法，所以需要通过工具将</a:t>
            </a:r>
            <a:r>
              <a:rPr sz="950" spc="-220" dirty="0">
                <a:solidFill>
                  <a:srgbClr val="212121"/>
                </a:solidFill>
                <a:latin typeface="SimSun"/>
                <a:cs typeface="SimSun"/>
              </a:rPr>
              <a:t> </a:t>
            </a:r>
            <a:r>
              <a:rPr sz="950" spc="180" dirty="0">
                <a:solidFill>
                  <a:srgbClr val="212121"/>
                </a:solidFill>
                <a:latin typeface="SimSun"/>
                <a:cs typeface="SimSun"/>
              </a:rPr>
              <a:t>JSX</a:t>
            </a:r>
            <a:r>
              <a:rPr sz="950" spc="-220" dirty="0">
                <a:solidFill>
                  <a:srgbClr val="212121"/>
                </a:solidFill>
                <a:latin typeface="SimSun"/>
                <a:cs typeface="SimSun"/>
              </a:rPr>
              <a:t> </a:t>
            </a:r>
            <a:r>
              <a:rPr sz="950" spc="10" dirty="0">
                <a:solidFill>
                  <a:srgbClr val="212121"/>
                </a:solidFill>
                <a:latin typeface="SimSun"/>
                <a:cs typeface="SimSun"/>
              </a:rPr>
              <a:t>编译输出成</a:t>
            </a:r>
            <a:r>
              <a:rPr sz="950" spc="-220" dirty="0">
                <a:solidFill>
                  <a:srgbClr val="212121"/>
                </a:solidFill>
                <a:latin typeface="SimSun"/>
                <a:cs typeface="SimSun"/>
              </a:rPr>
              <a:t> </a:t>
            </a:r>
            <a:r>
              <a:rPr sz="950" spc="150" dirty="0">
                <a:solidFill>
                  <a:srgbClr val="212121"/>
                </a:solidFill>
                <a:latin typeface="SimSun"/>
                <a:cs typeface="SimSun"/>
              </a:rPr>
              <a:t>JS</a:t>
            </a:r>
            <a:r>
              <a:rPr sz="950" spc="-220" dirty="0">
                <a:solidFill>
                  <a:srgbClr val="212121"/>
                </a:solidFill>
                <a:latin typeface="SimSun"/>
                <a:cs typeface="SimSun"/>
              </a:rPr>
              <a:t> </a:t>
            </a:r>
            <a:r>
              <a:rPr sz="950" spc="10" dirty="0">
                <a:solidFill>
                  <a:srgbClr val="212121"/>
                </a:solidFill>
                <a:latin typeface="SimSun"/>
                <a:cs typeface="SimSun"/>
              </a:rPr>
              <a:t>代码才能使用。</a:t>
            </a:r>
            <a:endParaRPr sz="950">
              <a:latin typeface="SimSun"/>
              <a:cs typeface="SimSun"/>
            </a:endParaRPr>
          </a:p>
        </p:txBody>
      </p:sp>
      <p:sp>
        <p:nvSpPr>
          <p:cNvPr id="6" name="object 6"/>
          <p:cNvSpPr txBox="1"/>
          <p:nvPr/>
        </p:nvSpPr>
        <p:spPr>
          <a:xfrm>
            <a:off x="6140907" y="777138"/>
            <a:ext cx="686435"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80" dirty="0">
                <a:solidFill>
                  <a:srgbClr val="999999"/>
                </a:solidFill>
                <a:latin typeface="SimSun"/>
                <a:cs typeface="SimSun"/>
              </a:rPr>
              <a:t> </a:t>
            </a:r>
            <a:r>
              <a:rPr sz="700" spc="80" dirty="0">
                <a:solidFill>
                  <a:srgbClr val="999999"/>
                </a:solidFill>
                <a:latin typeface="SimSun"/>
                <a:cs typeface="SimSun"/>
              </a:rPr>
              <a:t>3</a:t>
            </a:r>
            <a:r>
              <a:rPr sz="700" spc="-180" dirty="0">
                <a:solidFill>
                  <a:srgbClr val="999999"/>
                </a:solidFill>
                <a:latin typeface="SimSun"/>
                <a:cs typeface="SimSun"/>
              </a:rPr>
              <a:t> </a:t>
            </a:r>
            <a:r>
              <a:rPr sz="700" dirty="0">
                <a:solidFill>
                  <a:srgbClr val="999999"/>
                </a:solidFill>
                <a:latin typeface="SimSun"/>
                <a:cs typeface="SimSun"/>
              </a:rPr>
              <a:t>章</a:t>
            </a:r>
            <a:r>
              <a:rPr sz="700" spc="-180" dirty="0">
                <a:solidFill>
                  <a:srgbClr val="999999"/>
                </a:solidFill>
                <a:latin typeface="SimSun"/>
                <a:cs typeface="SimSun"/>
              </a:rPr>
              <a:t> </a:t>
            </a:r>
            <a:r>
              <a:rPr sz="700" spc="130" dirty="0">
                <a:solidFill>
                  <a:srgbClr val="999999"/>
                </a:solidFill>
                <a:latin typeface="SimSun"/>
                <a:cs typeface="SimSun"/>
              </a:rPr>
              <a:t>JSX</a:t>
            </a:r>
            <a:r>
              <a:rPr sz="700" spc="-180" dirty="0">
                <a:solidFill>
                  <a:srgbClr val="999999"/>
                </a:solidFill>
                <a:latin typeface="SimSun"/>
                <a:cs typeface="SimSun"/>
              </a:rPr>
              <a:t> </a:t>
            </a:r>
            <a:r>
              <a:rPr sz="700" spc="-175" dirty="0">
                <a:solidFill>
                  <a:srgbClr val="999999"/>
                </a:solidFill>
                <a:latin typeface="SimSun"/>
                <a:cs typeface="SimSun"/>
              </a:rPr>
              <a:t>|</a:t>
            </a:r>
            <a:r>
              <a:rPr sz="700" spc="-180" dirty="0">
                <a:solidFill>
                  <a:srgbClr val="999999"/>
                </a:solidFill>
                <a:latin typeface="SimSun"/>
                <a:cs typeface="SimSun"/>
              </a:rPr>
              <a:t> </a:t>
            </a:r>
            <a:r>
              <a:rPr sz="700" spc="40" dirty="0">
                <a:solidFill>
                  <a:srgbClr val="999999"/>
                </a:solidFill>
                <a:latin typeface="SimSun"/>
                <a:cs typeface="SimSun"/>
              </a:rPr>
              <a:t>14</a:t>
            </a:r>
            <a:endParaRPr sz="700">
              <a:latin typeface="SimSun"/>
              <a:cs typeface="SimSu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txBox="1"/>
          <p:nvPr/>
        </p:nvSpPr>
        <p:spPr>
          <a:xfrm>
            <a:off x="735914" y="1297622"/>
            <a:ext cx="130175" cy="222250"/>
          </a:xfrm>
          <a:prstGeom prst="rect">
            <a:avLst/>
          </a:prstGeom>
        </p:spPr>
        <p:txBody>
          <a:bodyPr vert="horz" wrap="square" lIns="0" tIns="0" rIns="0" bIns="0" rtlCol="0">
            <a:spAutoFit/>
          </a:bodyPr>
          <a:lstStyle/>
          <a:p>
            <a:pPr marL="12700">
              <a:lnSpc>
                <a:spcPct val="100000"/>
              </a:lnSpc>
            </a:pPr>
            <a:r>
              <a:rPr sz="1350" spc="145" dirty="0">
                <a:solidFill>
                  <a:srgbClr val="212121"/>
                </a:solidFill>
                <a:latin typeface="SimSun"/>
                <a:cs typeface="SimSun"/>
              </a:rPr>
              <a:t>#</a:t>
            </a:r>
            <a:endParaRPr sz="1350">
              <a:latin typeface="SimSun"/>
              <a:cs typeface="SimSun"/>
            </a:endParaRPr>
          </a:p>
        </p:txBody>
      </p:sp>
      <p:sp>
        <p:nvSpPr>
          <p:cNvPr id="4" name="object 4"/>
          <p:cNvSpPr txBox="1"/>
          <p:nvPr/>
        </p:nvSpPr>
        <p:spPr>
          <a:xfrm>
            <a:off x="732500" y="2111184"/>
            <a:ext cx="5769610" cy="770255"/>
          </a:xfrm>
          <a:prstGeom prst="rect">
            <a:avLst/>
          </a:prstGeom>
        </p:spPr>
        <p:txBody>
          <a:bodyPr vert="horz" wrap="square" lIns="0" tIns="0" rIns="0" bIns="0" rtlCol="0">
            <a:spAutoFit/>
          </a:bodyPr>
          <a:lstStyle/>
          <a:p>
            <a:pPr marL="12700">
              <a:lnSpc>
                <a:spcPct val="100000"/>
              </a:lnSpc>
            </a:pPr>
            <a:r>
              <a:rPr sz="950" spc="180" dirty="0">
                <a:solidFill>
                  <a:srgbClr val="212121"/>
                </a:solidFill>
                <a:latin typeface="SimSun"/>
                <a:cs typeface="SimSun"/>
              </a:rPr>
              <a:t>JSX</a:t>
            </a:r>
            <a:r>
              <a:rPr sz="950" spc="-300" dirty="0">
                <a:solidFill>
                  <a:srgbClr val="212121"/>
                </a:solidFill>
                <a:latin typeface="SimSun"/>
                <a:cs typeface="SimSun"/>
              </a:rPr>
              <a:t> </a:t>
            </a:r>
            <a:r>
              <a:rPr sz="950" spc="10" dirty="0">
                <a:solidFill>
                  <a:srgbClr val="212121"/>
                </a:solidFill>
                <a:latin typeface="SimSun"/>
                <a:cs typeface="SimSun"/>
              </a:rPr>
              <a:t>是可选的</a:t>
            </a:r>
            <a:endParaRPr sz="950">
              <a:latin typeface="SimSun"/>
              <a:cs typeface="SimSun"/>
            </a:endParaRPr>
          </a:p>
          <a:p>
            <a:pPr>
              <a:lnSpc>
                <a:spcPct val="100000"/>
              </a:lnSpc>
              <a:spcBef>
                <a:spcPts val="40"/>
              </a:spcBef>
            </a:pPr>
            <a:endParaRPr sz="800">
              <a:latin typeface="Times New Roman"/>
              <a:cs typeface="Times New Roman"/>
            </a:endParaRPr>
          </a:p>
          <a:p>
            <a:pPr marL="12700" marR="5080">
              <a:lnSpc>
                <a:spcPct val="168400"/>
              </a:lnSpc>
            </a:pPr>
            <a:r>
              <a:rPr sz="950" spc="10" dirty="0">
                <a:solidFill>
                  <a:srgbClr val="212121"/>
                </a:solidFill>
                <a:latin typeface="SimSun"/>
                <a:cs typeface="SimSun"/>
              </a:rPr>
              <a:t>因为</a:t>
            </a:r>
            <a:r>
              <a:rPr sz="950" spc="-220" dirty="0">
                <a:solidFill>
                  <a:srgbClr val="212121"/>
                </a:solidFill>
                <a:latin typeface="SimSun"/>
                <a:cs typeface="SimSun"/>
              </a:rPr>
              <a:t> </a:t>
            </a:r>
            <a:r>
              <a:rPr sz="950" spc="180" dirty="0">
                <a:solidFill>
                  <a:srgbClr val="212121"/>
                </a:solidFill>
                <a:latin typeface="SimSun"/>
                <a:cs typeface="SimSun"/>
              </a:rPr>
              <a:t>JSX</a:t>
            </a:r>
            <a:r>
              <a:rPr sz="950" spc="-220" dirty="0">
                <a:solidFill>
                  <a:srgbClr val="212121"/>
                </a:solidFill>
                <a:latin typeface="SimSun"/>
                <a:cs typeface="SimSun"/>
              </a:rPr>
              <a:t> </a:t>
            </a:r>
            <a:r>
              <a:rPr sz="950" spc="10" dirty="0">
                <a:solidFill>
                  <a:srgbClr val="212121"/>
                </a:solidFill>
                <a:latin typeface="SimSun"/>
                <a:cs typeface="SimSun"/>
              </a:rPr>
              <a:t>最终是输出成</a:t>
            </a:r>
            <a:r>
              <a:rPr sz="950" spc="-220" dirty="0">
                <a:solidFill>
                  <a:srgbClr val="212121"/>
                </a:solidFill>
                <a:latin typeface="SimSun"/>
                <a:cs typeface="SimSun"/>
              </a:rPr>
              <a:t> </a:t>
            </a:r>
            <a:r>
              <a:rPr sz="950" spc="150" dirty="0">
                <a:solidFill>
                  <a:srgbClr val="212121"/>
                </a:solidFill>
                <a:latin typeface="SimSun"/>
                <a:cs typeface="SimSun"/>
              </a:rPr>
              <a:t>JS</a:t>
            </a:r>
            <a:r>
              <a:rPr sz="950" spc="-220" dirty="0">
                <a:solidFill>
                  <a:srgbClr val="212121"/>
                </a:solidFill>
                <a:latin typeface="SimSun"/>
                <a:cs typeface="SimSun"/>
              </a:rPr>
              <a:t> </a:t>
            </a:r>
            <a:r>
              <a:rPr sz="950" spc="10" dirty="0">
                <a:solidFill>
                  <a:srgbClr val="212121"/>
                </a:solidFill>
                <a:latin typeface="SimSun"/>
                <a:cs typeface="SimSun"/>
              </a:rPr>
              <a:t>代码来表达的，所以我们可以直接用</a:t>
            </a:r>
            <a:r>
              <a:rPr sz="950" spc="-220" dirty="0">
                <a:solidFill>
                  <a:srgbClr val="212121"/>
                </a:solidFill>
                <a:latin typeface="SimSun"/>
                <a:cs typeface="SimSun"/>
              </a:rPr>
              <a:t> </a:t>
            </a:r>
            <a:r>
              <a:rPr sz="950" spc="85" dirty="0">
                <a:solidFill>
                  <a:srgbClr val="212121"/>
                </a:solidFill>
                <a:latin typeface="SimSun"/>
                <a:cs typeface="SimSun"/>
              </a:rPr>
              <a:t>React</a:t>
            </a:r>
            <a:r>
              <a:rPr sz="950" spc="-220" dirty="0">
                <a:solidFill>
                  <a:srgbClr val="212121"/>
                </a:solidFill>
                <a:latin typeface="SimSun"/>
                <a:cs typeface="SimSun"/>
              </a:rPr>
              <a:t> </a:t>
            </a:r>
            <a:r>
              <a:rPr sz="950" spc="10" dirty="0">
                <a:solidFill>
                  <a:srgbClr val="212121"/>
                </a:solidFill>
                <a:latin typeface="SimSun"/>
                <a:cs typeface="SimSun"/>
              </a:rPr>
              <a:t>提供的这些</a:t>
            </a:r>
            <a:r>
              <a:rPr sz="950" spc="-220" dirty="0">
                <a:solidFill>
                  <a:srgbClr val="212121"/>
                </a:solidFill>
                <a:latin typeface="SimSun"/>
                <a:cs typeface="SimSun"/>
              </a:rPr>
              <a:t> </a:t>
            </a:r>
            <a:r>
              <a:rPr sz="950" spc="350" dirty="0">
                <a:solidFill>
                  <a:srgbClr val="212121"/>
                </a:solidFill>
                <a:latin typeface="SimSun"/>
                <a:cs typeface="SimSun"/>
              </a:rPr>
              <a:t>DOM</a:t>
            </a:r>
            <a:r>
              <a:rPr sz="950" spc="-220" dirty="0">
                <a:solidFill>
                  <a:srgbClr val="212121"/>
                </a:solidFill>
                <a:latin typeface="SimSun"/>
                <a:cs typeface="SimSun"/>
              </a:rPr>
              <a:t> </a:t>
            </a:r>
            <a:r>
              <a:rPr sz="950" spc="10" dirty="0">
                <a:solidFill>
                  <a:srgbClr val="212121"/>
                </a:solidFill>
                <a:latin typeface="SimSun"/>
                <a:cs typeface="SimSun"/>
              </a:rPr>
              <a:t>构建方法来写模  板，比如一个</a:t>
            </a:r>
            <a:r>
              <a:rPr sz="950" spc="-254" dirty="0">
                <a:solidFill>
                  <a:srgbClr val="212121"/>
                </a:solidFill>
                <a:latin typeface="SimSun"/>
                <a:cs typeface="SimSun"/>
              </a:rPr>
              <a:t> </a:t>
            </a:r>
            <a:r>
              <a:rPr sz="950" spc="180" dirty="0">
                <a:solidFill>
                  <a:srgbClr val="212121"/>
                </a:solidFill>
                <a:latin typeface="SimSun"/>
                <a:cs typeface="SimSun"/>
              </a:rPr>
              <a:t>JSX</a:t>
            </a:r>
            <a:r>
              <a:rPr sz="950" spc="-254" dirty="0">
                <a:solidFill>
                  <a:srgbClr val="212121"/>
                </a:solidFill>
                <a:latin typeface="SimSun"/>
                <a:cs typeface="SimSun"/>
              </a:rPr>
              <a:t> </a:t>
            </a:r>
            <a:r>
              <a:rPr sz="950" spc="10" dirty="0">
                <a:solidFill>
                  <a:srgbClr val="212121"/>
                </a:solidFill>
                <a:latin typeface="SimSun"/>
                <a:cs typeface="SimSun"/>
              </a:rPr>
              <a:t>写的一个链接：</a:t>
            </a:r>
            <a:endParaRPr sz="950">
              <a:latin typeface="SimSun"/>
              <a:cs typeface="SimSun"/>
            </a:endParaRPr>
          </a:p>
        </p:txBody>
      </p:sp>
      <p:sp>
        <p:nvSpPr>
          <p:cNvPr id="5" name="object 5"/>
          <p:cNvSpPr txBox="1"/>
          <p:nvPr/>
        </p:nvSpPr>
        <p:spPr>
          <a:xfrm>
            <a:off x="745200" y="3046222"/>
            <a:ext cx="6069965" cy="175260"/>
          </a:xfrm>
          <a:prstGeom prst="rect">
            <a:avLst/>
          </a:prstGeom>
          <a:solidFill>
            <a:srgbClr val="EDEDED"/>
          </a:solidFill>
        </p:spPr>
        <p:txBody>
          <a:bodyPr vert="horz" wrap="square" lIns="0" tIns="9525" rIns="0" bIns="0" rtlCol="0">
            <a:spAutoFit/>
          </a:bodyPr>
          <a:lstStyle/>
          <a:p>
            <a:pPr marL="47625">
              <a:lnSpc>
                <a:spcPct val="100000"/>
              </a:lnSpc>
              <a:spcBef>
                <a:spcPts val="75"/>
              </a:spcBef>
            </a:pPr>
            <a:r>
              <a:rPr sz="900" spc="125" dirty="0">
                <a:solidFill>
                  <a:srgbClr val="212121"/>
                </a:solidFill>
                <a:latin typeface="SimSun"/>
                <a:cs typeface="SimSun"/>
              </a:rPr>
              <a:t>&lt;</a:t>
            </a:r>
            <a:r>
              <a:rPr sz="900" spc="125" dirty="0">
                <a:solidFill>
                  <a:srgbClr val="C72829"/>
                </a:solidFill>
                <a:latin typeface="SimSun"/>
                <a:cs typeface="SimSun"/>
              </a:rPr>
              <a:t>a</a:t>
            </a:r>
            <a:r>
              <a:rPr sz="900" spc="-295" dirty="0">
                <a:solidFill>
                  <a:srgbClr val="C72829"/>
                </a:solidFill>
                <a:latin typeface="SimSun"/>
                <a:cs typeface="SimSun"/>
              </a:rPr>
              <a:t> </a:t>
            </a:r>
            <a:r>
              <a:rPr sz="900" spc="-20" dirty="0">
                <a:solidFill>
                  <a:srgbClr val="4170AE"/>
                </a:solidFill>
                <a:latin typeface="SimSun"/>
                <a:cs typeface="SimSun"/>
              </a:rPr>
              <a:t>href</a:t>
            </a:r>
            <a:r>
              <a:rPr sz="900" spc="-20" dirty="0">
                <a:solidFill>
                  <a:srgbClr val="3D999E"/>
                </a:solidFill>
                <a:latin typeface="SimSun"/>
                <a:cs typeface="SimSun"/>
              </a:rPr>
              <a:t>=</a:t>
            </a:r>
            <a:r>
              <a:rPr sz="900" spc="-20" dirty="0">
                <a:solidFill>
                  <a:srgbClr val="708B00"/>
                </a:solidFill>
                <a:latin typeface="SimSun"/>
                <a:cs typeface="SimSun"/>
                <a:hlinkClick r:id="rId2"/>
              </a:rPr>
              <a:t>"http://facebook.github.io/react/"</a:t>
            </a:r>
            <a:r>
              <a:rPr sz="900" spc="-20" dirty="0">
                <a:solidFill>
                  <a:srgbClr val="212121"/>
                </a:solidFill>
                <a:latin typeface="SimSun"/>
                <a:cs typeface="SimSun"/>
              </a:rPr>
              <a:t>&gt;Hello!&lt;</a:t>
            </a:r>
            <a:r>
              <a:rPr sz="900" spc="-20" dirty="0">
                <a:solidFill>
                  <a:srgbClr val="3D999E"/>
                </a:solidFill>
                <a:latin typeface="SimSun"/>
                <a:cs typeface="SimSun"/>
              </a:rPr>
              <a:t>/</a:t>
            </a:r>
            <a:r>
              <a:rPr sz="900" spc="-20" dirty="0">
                <a:solidFill>
                  <a:srgbClr val="C72829"/>
                </a:solidFill>
                <a:latin typeface="SimSun"/>
                <a:cs typeface="SimSun"/>
              </a:rPr>
              <a:t>a</a:t>
            </a:r>
            <a:r>
              <a:rPr sz="900" spc="-20" dirty="0">
                <a:solidFill>
                  <a:srgbClr val="212121"/>
                </a:solidFill>
                <a:latin typeface="SimSun"/>
                <a:cs typeface="SimSun"/>
              </a:rPr>
              <a:t>&gt;</a:t>
            </a:r>
            <a:endParaRPr sz="900">
              <a:latin typeface="SimSun"/>
              <a:cs typeface="SimSun"/>
            </a:endParaRPr>
          </a:p>
        </p:txBody>
      </p:sp>
      <p:sp>
        <p:nvSpPr>
          <p:cNvPr id="6" name="object 6"/>
          <p:cNvSpPr txBox="1"/>
          <p:nvPr/>
        </p:nvSpPr>
        <p:spPr>
          <a:xfrm>
            <a:off x="732500" y="3383724"/>
            <a:ext cx="159385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用</a:t>
            </a:r>
            <a:r>
              <a:rPr sz="950" spc="-260" dirty="0">
                <a:solidFill>
                  <a:srgbClr val="212121"/>
                </a:solidFill>
                <a:latin typeface="SimSun"/>
                <a:cs typeface="SimSun"/>
              </a:rPr>
              <a:t> </a:t>
            </a:r>
            <a:r>
              <a:rPr sz="950" spc="150" dirty="0">
                <a:solidFill>
                  <a:srgbClr val="212121"/>
                </a:solidFill>
                <a:latin typeface="SimSun"/>
                <a:cs typeface="SimSun"/>
              </a:rPr>
              <a:t>JS</a:t>
            </a:r>
            <a:r>
              <a:rPr sz="950" spc="-260" dirty="0">
                <a:solidFill>
                  <a:srgbClr val="212121"/>
                </a:solidFill>
                <a:latin typeface="SimSun"/>
                <a:cs typeface="SimSun"/>
              </a:rPr>
              <a:t> </a:t>
            </a:r>
            <a:r>
              <a:rPr sz="950" spc="10" dirty="0">
                <a:solidFill>
                  <a:srgbClr val="212121"/>
                </a:solidFill>
                <a:latin typeface="SimSun"/>
                <a:cs typeface="SimSun"/>
              </a:rPr>
              <a:t>代码来写就成这样了：</a:t>
            </a:r>
            <a:endParaRPr sz="950">
              <a:latin typeface="SimSun"/>
              <a:cs typeface="SimSun"/>
            </a:endParaRPr>
          </a:p>
        </p:txBody>
      </p:sp>
      <p:sp>
        <p:nvSpPr>
          <p:cNvPr id="7" name="object 7"/>
          <p:cNvSpPr txBox="1"/>
          <p:nvPr/>
        </p:nvSpPr>
        <p:spPr>
          <a:xfrm>
            <a:off x="745200" y="3709161"/>
            <a:ext cx="6069965" cy="175260"/>
          </a:xfrm>
          <a:prstGeom prst="rect">
            <a:avLst/>
          </a:prstGeom>
          <a:solidFill>
            <a:srgbClr val="EDEDED"/>
          </a:solidFill>
        </p:spPr>
        <p:txBody>
          <a:bodyPr vert="horz" wrap="square" lIns="0" tIns="9525" rIns="0" bIns="0" rtlCol="0">
            <a:spAutoFit/>
          </a:bodyPr>
          <a:lstStyle/>
          <a:p>
            <a:pPr marL="47625">
              <a:lnSpc>
                <a:spcPct val="100000"/>
              </a:lnSpc>
              <a:spcBef>
                <a:spcPts val="75"/>
              </a:spcBef>
            </a:pPr>
            <a:r>
              <a:rPr sz="900" spc="5" dirty="0">
                <a:solidFill>
                  <a:srgbClr val="212121"/>
                </a:solidFill>
                <a:latin typeface="SimSun"/>
                <a:cs typeface="SimSun"/>
              </a:rPr>
              <a:t>React.createElement(</a:t>
            </a:r>
            <a:r>
              <a:rPr sz="900" spc="5" dirty="0">
                <a:solidFill>
                  <a:srgbClr val="708B00"/>
                </a:solidFill>
                <a:latin typeface="SimSun"/>
                <a:cs typeface="SimSun"/>
              </a:rPr>
              <a:t>'a'</a:t>
            </a:r>
            <a:r>
              <a:rPr sz="900" spc="5" dirty="0">
                <a:solidFill>
                  <a:srgbClr val="3D999E"/>
                </a:solidFill>
                <a:latin typeface="SimSun"/>
                <a:cs typeface="SimSun"/>
              </a:rPr>
              <a:t>,</a:t>
            </a:r>
            <a:r>
              <a:rPr sz="900" spc="-170" dirty="0">
                <a:solidFill>
                  <a:srgbClr val="3D999E"/>
                </a:solidFill>
                <a:latin typeface="SimSun"/>
                <a:cs typeface="SimSun"/>
              </a:rPr>
              <a:t> </a:t>
            </a:r>
            <a:r>
              <a:rPr sz="900" spc="-60" dirty="0">
                <a:solidFill>
                  <a:srgbClr val="212121"/>
                </a:solidFill>
                <a:latin typeface="SimSun"/>
                <a:cs typeface="SimSun"/>
              </a:rPr>
              <a:t>{href</a:t>
            </a:r>
            <a:r>
              <a:rPr sz="900" spc="-60" dirty="0">
                <a:solidFill>
                  <a:srgbClr val="3D999E"/>
                </a:solidFill>
                <a:latin typeface="SimSun"/>
                <a:cs typeface="SimSun"/>
              </a:rPr>
              <a:t>:</a:t>
            </a:r>
            <a:r>
              <a:rPr sz="900" spc="-170" dirty="0">
                <a:solidFill>
                  <a:srgbClr val="3D999E"/>
                </a:solidFill>
                <a:latin typeface="SimSun"/>
                <a:cs typeface="SimSun"/>
              </a:rPr>
              <a:t> </a:t>
            </a:r>
            <a:r>
              <a:rPr sz="900" spc="-55" dirty="0">
                <a:solidFill>
                  <a:srgbClr val="708B00"/>
                </a:solidFill>
                <a:latin typeface="SimSun"/>
                <a:cs typeface="SimSun"/>
                <a:hlinkClick r:id="rId3"/>
              </a:rPr>
              <a:t>'http://facebook.github.io/react/'</a:t>
            </a:r>
            <a:r>
              <a:rPr sz="900" spc="-55" dirty="0">
                <a:solidFill>
                  <a:srgbClr val="212121"/>
                </a:solidFill>
                <a:latin typeface="SimSun"/>
                <a:cs typeface="SimSun"/>
              </a:rPr>
              <a:t>}</a:t>
            </a:r>
            <a:r>
              <a:rPr sz="900" spc="-55" dirty="0">
                <a:solidFill>
                  <a:srgbClr val="3D999E"/>
                </a:solidFill>
                <a:latin typeface="SimSun"/>
                <a:cs typeface="SimSun"/>
              </a:rPr>
              <a:t>,</a:t>
            </a:r>
            <a:r>
              <a:rPr sz="900" spc="-170" dirty="0">
                <a:solidFill>
                  <a:srgbClr val="3D999E"/>
                </a:solidFill>
                <a:latin typeface="SimSun"/>
                <a:cs typeface="SimSun"/>
              </a:rPr>
              <a:t> </a:t>
            </a:r>
            <a:r>
              <a:rPr sz="900" spc="-100" dirty="0">
                <a:solidFill>
                  <a:srgbClr val="708B00"/>
                </a:solidFill>
                <a:latin typeface="SimSun"/>
                <a:cs typeface="SimSun"/>
              </a:rPr>
              <a:t>'Hello!'</a:t>
            </a:r>
            <a:r>
              <a:rPr sz="900" spc="-100" dirty="0">
                <a:solidFill>
                  <a:srgbClr val="212121"/>
                </a:solidFill>
                <a:latin typeface="SimSun"/>
                <a:cs typeface="SimSun"/>
              </a:rPr>
              <a:t>)</a:t>
            </a:r>
            <a:endParaRPr sz="900">
              <a:latin typeface="SimSun"/>
              <a:cs typeface="SimSun"/>
            </a:endParaRPr>
          </a:p>
        </p:txBody>
      </p:sp>
      <p:sp>
        <p:nvSpPr>
          <p:cNvPr id="8" name="object 8"/>
          <p:cNvSpPr txBox="1"/>
          <p:nvPr/>
        </p:nvSpPr>
        <p:spPr>
          <a:xfrm>
            <a:off x="732500" y="3947635"/>
            <a:ext cx="6035675" cy="869315"/>
          </a:xfrm>
          <a:prstGeom prst="rect">
            <a:avLst/>
          </a:prstGeom>
        </p:spPr>
        <p:txBody>
          <a:bodyPr vert="horz" wrap="square" lIns="0" tIns="0" rIns="0" bIns="0" rtlCol="0">
            <a:spAutoFit/>
          </a:bodyPr>
          <a:lstStyle/>
          <a:p>
            <a:pPr marL="12700" marR="5080">
              <a:lnSpc>
                <a:spcPct val="168400"/>
              </a:lnSpc>
            </a:pPr>
            <a:r>
              <a:rPr sz="950" spc="10" dirty="0">
                <a:solidFill>
                  <a:srgbClr val="212121"/>
                </a:solidFill>
                <a:latin typeface="SimSun"/>
                <a:cs typeface="SimSun"/>
              </a:rPr>
              <a:t>你可以通过 </a:t>
            </a:r>
            <a:r>
              <a:rPr sz="900" spc="45" dirty="0">
                <a:solidFill>
                  <a:srgbClr val="212121"/>
                </a:solidFill>
                <a:latin typeface="SimSun"/>
                <a:cs typeface="SimSun"/>
              </a:rPr>
              <a:t>React.createElement </a:t>
            </a:r>
            <a:r>
              <a:rPr sz="950" spc="10" dirty="0">
                <a:solidFill>
                  <a:srgbClr val="212121"/>
                </a:solidFill>
                <a:latin typeface="SimSun"/>
                <a:cs typeface="SimSun"/>
              </a:rPr>
              <a:t>来构造组件的 </a:t>
            </a:r>
            <a:r>
              <a:rPr sz="950" spc="350" dirty="0">
                <a:solidFill>
                  <a:srgbClr val="212121"/>
                </a:solidFill>
                <a:latin typeface="SimSun"/>
                <a:cs typeface="SimSun"/>
              </a:rPr>
              <a:t>DOM</a:t>
            </a:r>
            <a:r>
              <a:rPr sz="950" spc="-200" dirty="0">
                <a:solidFill>
                  <a:srgbClr val="212121"/>
                </a:solidFill>
                <a:latin typeface="SimSun"/>
                <a:cs typeface="SimSun"/>
              </a:rPr>
              <a:t> </a:t>
            </a:r>
            <a:r>
              <a:rPr sz="950" spc="10" dirty="0">
                <a:solidFill>
                  <a:srgbClr val="212121"/>
                </a:solidFill>
                <a:latin typeface="SimSun"/>
                <a:cs typeface="SimSun"/>
              </a:rPr>
              <a:t>树。第一个参数是标签名，第二个参数是属性对象，第  三个参数是子元素。</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10" dirty="0">
                <a:solidFill>
                  <a:srgbClr val="212121"/>
                </a:solidFill>
                <a:latin typeface="SimSun"/>
                <a:cs typeface="SimSun"/>
              </a:rPr>
              <a:t>一个包含子元素的例子：</a:t>
            </a:r>
            <a:endParaRPr sz="950">
              <a:latin typeface="SimSun"/>
              <a:cs typeface="SimSun"/>
            </a:endParaRPr>
          </a:p>
        </p:txBody>
      </p:sp>
      <p:sp>
        <p:nvSpPr>
          <p:cNvPr id="9" name="object 9"/>
          <p:cNvSpPr txBox="1"/>
          <p:nvPr/>
        </p:nvSpPr>
        <p:spPr>
          <a:xfrm>
            <a:off x="745200" y="4981702"/>
            <a:ext cx="6069965" cy="449580"/>
          </a:xfrm>
          <a:prstGeom prst="rect">
            <a:avLst/>
          </a:prstGeom>
          <a:solidFill>
            <a:srgbClr val="EDEDED"/>
          </a:solidFill>
        </p:spPr>
        <p:txBody>
          <a:bodyPr vert="horz" wrap="square" lIns="0" tIns="9525" rIns="0" bIns="0" rtlCol="0">
            <a:spAutoFit/>
          </a:bodyPr>
          <a:lstStyle/>
          <a:p>
            <a:pPr marL="47625">
              <a:lnSpc>
                <a:spcPct val="100000"/>
              </a:lnSpc>
              <a:spcBef>
                <a:spcPts val="75"/>
              </a:spcBef>
            </a:pPr>
            <a:r>
              <a:rPr sz="900" spc="20" dirty="0">
                <a:solidFill>
                  <a:srgbClr val="8958A7"/>
                </a:solidFill>
                <a:latin typeface="SimSun"/>
                <a:cs typeface="SimSun"/>
              </a:rPr>
              <a:t>var</a:t>
            </a:r>
            <a:r>
              <a:rPr sz="900" spc="-190" dirty="0">
                <a:solidFill>
                  <a:srgbClr val="8958A7"/>
                </a:solidFill>
                <a:latin typeface="SimSun"/>
                <a:cs typeface="SimSun"/>
              </a:rPr>
              <a:t> </a:t>
            </a:r>
            <a:r>
              <a:rPr sz="900" spc="-50" dirty="0">
                <a:solidFill>
                  <a:srgbClr val="212121"/>
                </a:solidFill>
                <a:latin typeface="SimSun"/>
                <a:cs typeface="SimSun"/>
              </a:rPr>
              <a:t>child</a:t>
            </a:r>
            <a:r>
              <a:rPr sz="900" spc="-190" dirty="0">
                <a:solidFill>
                  <a:srgbClr val="212121"/>
                </a:solidFill>
                <a:latin typeface="SimSun"/>
                <a:cs typeface="SimSun"/>
              </a:rPr>
              <a:t> </a:t>
            </a:r>
            <a:r>
              <a:rPr sz="900" spc="125" dirty="0">
                <a:solidFill>
                  <a:srgbClr val="3D999E"/>
                </a:solidFill>
                <a:latin typeface="SimSun"/>
                <a:cs typeface="SimSun"/>
              </a:rPr>
              <a:t>=</a:t>
            </a:r>
            <a:r>
              <a:rPr sz="900" spc="-190" dirty="0">
                <a:solidFill>
                  <a:srgbClr val="3D999E"/>
                </a:solidFill>
                <a:latin typeface="SimSun"/>
                <a:cs typeface="SimSun"/>
              </a:rPr>
              <a:t> </a:t>
            </a:r>
            <a:r>
              <a:rPr sz="900" spc="-25" dirty="0">
                <a:solidFill>
                  <a:srgbClr val="212121"/>
                </a:solidFill>
                <a:latin typeface="SimSun"/>
                <a:cs typeface="SimSun"/>
              </a:rPr>
              <a:t>React.createElement(</a:t>
            </a:r>
            <a:r>
              <a:rPr sz="900" spc="-25" dirty="0">
                <a:solidFill>
                  <a:srgbClr val="708B00"/>
                </a:solidFill>
                <a:latin typeface="SimSun"/>
                <a:cs typeface="SimSun"/>
              </a:rPr>
              <a:t>'li'</a:t>
            </a:r>
            <a:r>
              <a:rPr sz="900" spc="-25" dirty="0">
                <a:solidFill>
                  <a:srgbClr val="3D999E"/>
                </a:solidFill>
                <a:latin typeface="SimSun"/>
                <a:cs typeface="SimSun"/>
              </a:rPr>
              <a:t>,</a:t>
            </a:r>
            <a:r>
              <a:rPr sz="900" spc="-190" dirty="0">
                <a:solidFill>
                  <a:srgbClr val="3D999E"/>
                </a:solidFill>
                <a:latin typeface="SimSun"/>
                <a:cs typeface="SimSun"/>
              </a:rPr>
              <a:t> </a:t>
            </a:r>
            <a:r>
              <a:rPr sz="900" spc="-95" dirty="0">
                <a:solidFill>
                  <a:srgbClr val="8958A7"/>
                </a:solidFill>
                <a:latin typeface="SimSun"/>
                <a:cs typeface="SimSun"/>
              </a:rPr>
              <a:t>null</a:t>
            </a:r>
            <a:r>
              <a:rPr sz="900" spc="-95" dirty="0">
                <a:solidFill>
                  <a:srgbClr val="3D999E"/>
                </a:solidFill>
                <a:latin typeface="SimSun"/>
                <a:cs typeface="SimSun"/>
              </a:rPr>
              <a:t>,</a:t>
            </a:r>
            <a:r>
              <a:rPr sz="900" spc="-190" dirty="0">
                <a:solidFill>
                  <a:srgbClr val="3D999E"/>
                </a:solidFill>
                <a:latin typeface="SimSun"/>
                <a:cs typeface="SimSun"/>
              </a:rPr>
              <a:t> </a:t>
            </a:r>
            <a:r>
              <a:rPr sz="900" spc="-25" dirty="0">
                <a:solidFill>
                  <a:srgbClr val="708B00"/>
                </a:solidFill>
                <a:latin typeface="SimSun"/>
                <a:cs typeface="SimSun"/>
              </a:rPr>
              <a:t>'Text</a:t>
            </a:r>
            <a:r>
              <a:rPr sz="900" spc="-195" dirty="0">
                <a:solidFill>
                  <a:srgbClr val="708B00"/>
                </a:solidFill>
                <a:latin typeface="SimSun"/>
                <a:cs typeface="SimSun"/>
              </a:rPr>
              <a:t> </a:t>
            </a:r>
            <a:r>
              <a:rPr sz="900" spc="-20" dirty="0">
                <a:solidFill>
                  <a:srgbClr val="708B00"/>
                </a:solidFill>
                <a:latin typeface="SimSun"/>
                <a:cs typeface="SimSun"/>
              </a:rPr>
              <a:t>Content'</a:t>
            </a:r>
            <a:r>
              <a:rPr sz="900" spc="-20" dirty="0">
                <a:solidFill>
                  <a:srgbClr val="212121"/>
                </a:solidFill>
                <a:latin typeface="SimSun"/>
                <a:cs typeface="SimSun"/>
              </a:rPr>
              <a:t>)</a:t>
            </a:r>
            <a:r>
              <a:rPr sz="900" spc="-20" dirty="0">
                <a:solidFill>
                  <a:srgbClr val="3D999E"/>
                </a:solidFill>
                <a:latin typeface="SimSun"/>
                <a:cs typeface="SimSun"/>
              </a:rPr>
              <a:t>;</a:t>
            </a:r>
            <a:endParaRPr sz="900">
              <a:latin typeface="SimSun"/>
              <a:cs typeface="SimSun"/>
            </a:endParaRPr>
          </a:p>
          <a:p>
            <a:pPr marL="47625" marR="2309495">
              <a:lnSpc>
                <a:spcPct val="100000"/>
              </a:lnSpc>
            </a:pPr>
            <a:r>
              <a:rPr sz="900" spc="20" dirty="0">
                <a:solidFill>
                  <a:srgbClr val="8958A7"/>
                </a:solidFill>
                <a:latin typeface="SimSun"/>
                <a:cs typeface="SimSun"/>
              </a:rPr>
              <a:t>var</a:t>
            </a:r>
            <a:r>
              <a:rPr sz="900" spc="-190" dirty="0">
                <a:solidFill>
                  <a:srgbClr val="8958A7"/>
                </a:solidFill>
                <a:latin typeface="SimSun"/>
                <a:cs typeface="SimSun"/>
              </a:rPr>
              <a:t> </a:t>
            </a:r>
            <a:r>
              <a:rPr sz="900" spc="-15" dirty="0">
                <a:solidFill>
                  <a:srgbClr val="212121"/>
                </a:solidFill>
                <a:latin typeface="SimSun"/>
                <a:cs typeface="SimSun"/>
              </a:rPr>
              <a:t>root</a:t>
            </a:r>
            <a:r>
              <a:rPr sz="900" spc="-190" dirty="0">
                <a:solidFill>
                  <a:srgbClr val="212121"/>
                </a:solidFill>
                <a:latin typeface="SimSun"/>
                <a:cs typeface="SimSun"/>
              </a:rPr>
              <a:t> </a:t>
            </a:r>
            <a:r>
              <a:rPr sz="900" spc="125" dirty="0">
                <a:solidFill>
                  <a:srgbClr val="3D999E"/>
                </a:solidFill>
                <a:latin typeface="SimSun"/>
                <a:cs typeface="SimSun"/>
              </a:rPr>
              <a:t>=</a:t>
            </a:r>
            <a:r>
              <a:rPr sz="900" spc="-190" dirty="0">
                <a:solidFill>
                  <a:srgbClr val="3D999E"/>
                </a:solidFill>
                <a:latin typeface="SimSun"/>
                <a:cs typeface="SimSun"/>
              </a:rPr>
              <a:t> </a:t>
            </a:r>
            <a:r>
              <a:rPr sz="900" spc="-10" dirty="0">
                <a:solidFill>
                  <a:srgbClr val="212121"/>
                </a:solidFill>
                <a:latin typeface="SimSun"/>
                <a:cs typeface="SimSun"/>
              </a:rPr>
              <a:t>React.createElement(</a:t>
            </a:r>
            <a:r>
              <a:rPr sz="900" spc="-10" dirty="0">
                <a:solidFill>
                  <a:srgbClr val="708B00"/>
                </a:solidFill>
                <a:latin typeface="SimSun"/>
                <a:cs typeface="SimSun"/>
              </a:rPr>
              <a:t>'ul'</a:t>
            </a:r>
            <a:r>
              <a:rPr sz="900" spc="-10" dirty="0">
                <a:solidFill>
                  <a:srgbClr val="3D999E"/>
                </a:solidFill>
                <a:latin typeface="SimSun"/>
                <a:cs typeface="SimSun"/>
              </a:rPr>
              <a:t>,</a:t>
            </a:r>
            <a:r>
              <a:rPr sz="900" spc="-190" dirty="0">
                <a:solidFill>
                  <a:srgbClr val="3D999E"/>
                </a:solidFill>
                <a:latin typeface="SimSun"/>
                <a:cs typeface="SimSun"/>
              </a:rPr>
              <a:t> </a:t>
            </a:r>
            <a:r>
              <a:rPr sz="900" spc="-114" dirty="0">
                <a:solidFill>
                  <a:srgbClr val="212121"/>
                </a:solidFill>
                <a:latin typeface="SimSun"/>
                <a:cs typeface="SimSun"/>
              </a:rPr>
              <a:t>{</a:t>
            </a:r>
            <a:r>
              <a:rPr sz="900" spc="-195" dirty="0">
                <a:solidFill>
                  <a:srgbClr val="212121"/>
                </a:solidFill>
                <a:latin typeface="SimSun"/>
                <a:cs typeface="SimSun"/>
              </a:rPr>
              <a:t> </a:t>
            </a:r>
            <a:r>
              <a:rPr sz="900" spc="75" dirty="0">
                <a:solidFill>
                  <a:srgbClr val="212121"/>
                </a:solidFill>
                <a:latin typeface="SimSun"/>
                <a:cs typeface="SimSun"/>
              </a:rPr>
              <a:t>className</a:t>
            </a:r>
            <a:r>
              <a:rPr sz="900" spc="75" dirty="0">
                <a:solidFill>
                  <a:srgbClr val="3D999E"/>
                </a:solidFill>
                <a:latin typeface="SimSun"/>
                <a:cs typeface="SimSun"/>
              </a:rPr>
              <a:t>:</a:t>
            </a:r>
            <a:r>
              <a:rPr sz="900" spc="-190" dirty="0">
                <a:solidFill>
                  <a:srgbClr val="3D999E"/>
                </a:solidFill>
                <a:latin typeface="SimSun"/>
                <a:cs typeface="SimSun"/>
              </a:rPr>
              <a:t> </a:t>
            </a:r>
            <a:r>
              <a:rPr sz="900" spc="-65" dirty="0">
                <a:solidFill>
                  <a:srgbClr val="708B00"/>
                </a:solidFill>
                <a:latin typeface="SimSun"/>
                <a:cs typeface="SimSun"/>
              </a:rPr>
              <a:t>'my-list'</a:t>
            </a:r>
            <a:r>
              <a:rPr sz="900" spc="-190" dirty="0">
                <a:solidFill>
                  <a:srgbClr val="708B00"/>
                </a:solidFill>
                <a:latin typeface="SimSun"/>
                <a:cs typeface="SimSun"/>
              </a:rPr>
              <a:t> </a:t>
            </a:r>
            <a:r>
              <a:rPr sz="900" spc="-150" dirty="0">
                <a:solidFill>
                  <a:srgbClr val="212121"/>
                </a:solidFill>
                <a:latin typeface="SimSun"/>
                <a:cs typeface="SimSun"/>
              </a:rPr>
              <a:t>}</a:t>
            </a:r>
            <a:r>
              <a:rPr sz="900" spc="-150" dirty="0">
                <a:solidFill>
                  <a:srgbClr val="3D999E"/>
                </a:solidFill>
                <a:latin typeface="SimSun"/>
                <a:cs typeface="SimSun"/>
              </a:rPr>
              <a:t>,</a:t>
            </a:r>
            <a:r>
              <a:rPr sz="900" spc="-190" dirty="0">
                <a:solidFill>
                  <a:srgbClr val="3D999E"/>
                </a:solidFill>
                <a:latin typeface="SimSun"/>
                <a:cs typeface="SimSun"/>
              </a:rPr>
              <a:t> </a:t>
            </a:r>
            <a:r>
              <a:rPr sz="900" spc="-80" dirty="0">
                <a:solidFill>
                  <a:srgbClr val="212121"/>
                </a:solidFill>
                <a:latin typeface="SimSun"/>
                <a:cs typeface="SimSun"/>
              </a:rPr>
              <a:t>child)</a:t>
            </a:r>
            <a:r>
              <a:rPr sz="900" spc="-80" dirty="0">
                <a:solidFill>
                  <a:srgbClr val="3D999E"/>
                </a:solidFill>
                <a:latin typeface="SimSun"/>
                <a:cs typeface="SimSun"/>
              </a:rPr>
              <a:t>;  </a:t>
            </a:r>
            <a:r>
              <a:rPr sz="900" spc="5" dirty="0">
                <a:solidFill>
                  <a:srgbClr val="212121"/>
                </a:solidFill>
                <a:latin typeface="SimSun"/>
                <a:cs typeface="SimSun"/>
              </a:rPr>
              <a:t>React.render(root</a:t>
            </a:r>
            <a:r>
              <a:rPr sz="900" spc="5" dirty="0">
                <a:solidFill>
                  <a:srgbClr val="3D999E"/>
                </a:solidFill>
                <a:latin typeface="SimSun"/>
                <a:cs typeface="SimSun"/>
              </a:rPr>
              <a:t>,</a:t>
            </a:r>
            <a:r>
              <a:rPr sz="900" spc="-285" dirty="0">
                <a:solidFill>
                  <a:srgbClr val="3D999E"/>
                </a:solidFill>
                <a:latin typeface="SimSun"/>
                <a:cs typeface="SimSun"/>
              </a:rPr>
              <a:t> </a:t>
            </a:r>
            <a:r>
              <a:rPr sz="900" spc="50" dirty="0">
                <a:solidFill>
                  <a:srgbClr val="212121"/>
                </a:solidFill>
                <a:latin typeface="SimSun"/>
                <a:cs typeface="SimSun"/>
              </a:rPr>
              <a:t>document.body)</a:t>
            </a:r>
            <a:r>
              <a:rPr sz="900" spc="50" dirty="0">
                <a:solidFill>
                  <a:srgbClr val="3D999E"/>
                </a:solidFill>
                <a:latin typeface="SimSun"/>
                <a:cs typeface="SimSun"/>
              </a:rPr>
              <a:t>;</a:t>
            </a:r>
            <a:endParaRPr sz="900">
              <a:latin typeface="SimSun"/>
              <a:cs typeface="SimSun"/>
            </a:endParaRPr>
          </a:p>
        </p:txBody>
      </p:sp>
      <p:sp>
        <p:nvSpPr>
          <p:cNvPr id="10" name="object 10"/>
          <p:cNvSpPr txBox="1"/>
          <p:nvPr/>
        </p:nvSpPr>
        <p:spPr>
          <a:xfrm>
            <a:off x="732500" y="5593524"/>
            <a:ext cx="305054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对于常见的</a:t>
            </a:r>
            <a:r>
              <a:rPr sz="950" spc="-229" dirty="0">
                <a:solidFill>
                  <a:srgbClr val="212121"/>
                </a:solidFill>
                <a:latin typeface="SimSun"/>
                <a:cs typeface="SimSun"/>
              </a:rPr>
              <a:t> </a:t>
            </a:r>
            <a:r>
              <a:rPr sz="950" spc="250" dirty="0">
                <a:solidFill>
                  <a:srgbClr val="212121"/>
                </a:solidFill>
                <a:latin typeface="SimSun"/>
                <a:cs typeface="SimSun"/>
              </a:rPr>
              <a:t>HTML</a:t>
            </a:r>
            <a:r>
              <a:rPr sz="950" spc="-229" dirty="0">
                <a:solidFill>
                  <a:srgbClr val="212121"/>
                </a:solidFill>
                <a:latin typeface="SimSun"/>
                <a:cs typeface="SimSun"/>
              </a:rPr>
              <a:t> </a:t>
            </a:r>
            <a:r>
              <a:rPr sz="950" spc="55" dirty="0">
                <a:solidFill>
                  <a:srgbClr val="212121"/>
                </a:solidFill>
                <a:latin typeface="SimSun"/>
                <a:cs typeface="SimSun"/>
              </a:rPr>
              <a:t>标签，React</a:t>
            </a:r>
            <a:r>
              <a:rPr sz="950" spc="-229" dirty="0">
                <a:solidFill>
                  <a:srgbClr val="212121"/>
                </a:solidFill>
                <a:latin typeface="SimSun"/>
                <a:cs typeface="SimSun"/>
              </a:rPr>
              <a:t> </a:t>
            </a:r>
            <a:r>
              <a:rPr sz="950" spc="10" dirty="0">
                <a:solidFill>
                  <a:srgbClr val="212121"/>
                </a:solidFill>
                <a:latin typeface="SimSun"/>
                <a:cs typeface="SimSun"/>
              </a:rPr>
              <a:t>已经内置了工厂方法：</a:t>
            </a:r>
            <a:endParaRPr sz="950">
              <a:latin typeface="SimSun"/>
              <a:cs typeface="SimSun"/>
            </a:endParaRPr>
          </a:p>
        </p:txBody>
      </p:sp>
      <p:sp>
        <p:nvSpPr>
          <p:cNvPr id="11" name="object 11"/>
          <p:cNvSpPr txBox="1"/>
          <p:nvPr/>
        </p:nvSpPr>
        <p:spPr>
          <a:xfrm>
            <a:off x="745200" y="5918961"/>
            <a:ext cx="6069965" cy="449580"/>
          </a:xfrm>
          <a:prstGeom prst="rect">
            <a:avLst/>
          </a:prstGeom>
          <a:solidFill>
            <a:srgbClr val="EDEDED"/>
          </a:solidFill>
        </p:spPr>
        <p:txBody>
          <a:bodyPr vert="horz" wrap="square" lIns="0" tIns="9525" rIns="0" bIns="0" rtlCol="0">
            <a:spAutoFit/>
          </a:bodyPr>
          <a:lstStyle/>
          <a:p>
            <a:pPr marL="459105" marR="3279140" indent="-412115">
              <a:lnSpc>
                <a:spcPct val="100000"/>
              </a:lnSpc>
              <a:spcBef>
                <a:spcPts val="75"/>
              </a:spcBef>
            </a:pPr>
            <a:r>
              <a:rPr sz="900" spc="20" dirty="0">
                <a:solidFill>
                  <a:srgbClr val="8958A7"/>
                </a:solidFill>
                <a:latin typeface="SimSun"/>
                <a:cs typeface="SimSun"/>
              </a:rPr>
              <a:t>var</a:t>
            </a:r>
            <a:r>
              <a:rPr sz="900" spc="-210" dirty="0">
                <a:solidFill>
                  <a:srgbClr val="8958A7"/>
                </a:solidFill>
                <a:latin typeface="SimSun"/>
                <a:cs typeface="SimSun"/>
              </a:rPr>
              <a:t> </a:t>
            </a:r>
            <a:r>
              <a:rPr sz="900" spc="-15" dirty="0">
                <a:solidFill>
                  <a:srgbClr val="212121"/>
                </a:solidFill>
                <a:latin typeface="SimSun"/>
                <a:cs typeface="SimSun"/>
              </a:rPr>
              <a:t>root</a:t>
            </a:r>
            <a:r>
              <a:rPr sz="900" spc="-210" dirty="0">
                <a:solidFill>
                  <a:srgbClr val="212121"/>
                </a:solidFill>
                <a:latin typeface="SimSun"/>
                <a:cs typeface="SimSun"/>
              </a:rPr>
              <a:t> </a:t>
            </a:r>
            <a:r>
              <a:rPr sz="900" spc="125" dirty="0">
                <a:solidFill>
                  <a:srgbClr val="3D999E"/>
                </a:solidFill>
                <a:latin typeface="SimSun"/>
                <a:cs typeface="SimSun"/>
              </a:rPr>
              <a:t>=</a:t>
            </a:r>
            <a:r>
              <a:rPr sz="900" spc="-210" dirty="0">
                <a:solidFill>
                  <a:srgbClr val="3D999E"/>
                </a:solidFill>
                <a:latin typeface="SimSun"/>
                <a:cs typeface="SimSun"/>
              </a:rPr>
              <a:t> </a:t>
            </a:r>
            <a:r>
              <a:rPr sz="900" spc="45" dirty="0">
                <a:solidFill>
                  <a:srgbClr val="212121"/>
                </a:solidFill>
                <a:latin typeface="SimSun"/>
                <a:cs typeface="SimSun"/>
              </a:rPr>
              <a:t>React.DOM.ul({</a:t>
            </a:r>
            <a:r>
              <a:rPr sz="900" spc="-215" dirty="0">
                <a:solidFill>
                  <a:srgbClr val="212121"/>
                </a:solidFill>
                <a:latin typeface="SimSun"/>
                <a:cs typeface="SimSun"/>
              </a:rPr>
              <a:t> </a:t>
            </a:r>
            <a:r>
              <a:rPr sz="900" spc="75" dirty="0">
                <a:solidFill>
                  <a:srgbClr val="212121"/>
                </a:solidFill>
                <a:latin typeface="SimSun"/>
                <a:cs typeface="SimSun"/>
              </a:rPr>
              <a:t>className</a:t>
            </a:r>
            <a:r>
              <a:rPr sz="900" spc="75" dirty="0">
                <a:solidFill>
                  <a:srgbClr val="3D999E"/>
                </a:solidFill>
                <a:latin typeface="SimSun"/>
                <a:cs typeface="SimSun"/>
              </a:rPr>
              <a:t>:</a:t>
            </a:r>
            <a:r>
              <a:rPr sz="900" spc="-210" dirty="0">
                <a:solidFill>
                  <a:srgbClr val="3D999E"/>
                </a:solidFill>
                <a:latin typeface="SimSun"/>
                <a:cs typeface="SimSun"/>
              </a:rPr>
              <a:t> </a:t>
            </a:r>
            <a:r>
              <a:rPr sz="900" spc="-65" dirty="0">
                <a:solidFill>
                  <a:srgbClr val="708B00"/>
                </a:solidFill>
                <a:latin typeface="SimSun"/>
                <a:cs typeface="SimSun"/>
              </a:rPr>
              <a:t>'my-list'</a:t>
            </a:r>
            <a:r>
              <a:rPr sz="900" spc="-210" dirty="0">
                <a:solidFill>
                  <a:srgbClr val="708B00"/>
                </a:solidFill>
                <a:latin typeface="SimSun"/>
                <a:cs typeface="SimSun"/>
              </a:rPr>
              <a:t> </a:t>
            </a:r>
            <a:r>
              <a:rPr sz="900" spc="-150" dirty="0">
                <a:solidFill>
                  <a:srgbClr val="212121"/>
                </a:solidFill>
                <a:latin typeface="SimSun"/>
                <a:cs typeface="SimSun"/>
              </a:rPr>
              <a:t>}</a:t>
            </a:r>
            <a:r>
              <a:rPr sz="900" spc="-150" dirty="0">
                <a:solidFill>
                  <a:srgbClr val="3D999E"/>
                </a:solidFill>
                <a:latin typeface="SimSun"/>
                <a:cs typeface="SimSun"/>
              </a:rPr>
              <a:t>,  </a:t>
            </a:r>
            <a:r>
              <a:rPr sz="900" spc="-5" dirty="0">
                <a:solidFill>
                  <a:srgbClr val="212121"/>
                </a:solidFill>
                <a:latin typeface="SimSun"/>
                <a:cs typeface="SimSun"/>
              </a:rPr>
              <a:t>React.DOM.li(</a:t>
            </a:r>
            <a:r>
              <a:rPr sz="900" spc="-5" dirty="0">
                <a:solidFill>
                  <a:srgbClr val="8958A7"/>
                </a:solidFill>
                <a:latin typeface="SimSun"/>
                <a:cs typeface="SimSun"/>
              </a:rPr>
              <a:t>null</a:t>
            </a:r>
            <a:r>
              <a:rPr sz="900" spc="-5" dirty="0">
                <a:solidFill>
                  <a:srgbClr val="3D999E"/>
                </a:solidFill>
                <a:latin typeface="SimSun"/>
                <a:cs typeface="SimSun"/>
              </a:rPr>
              <a:t>,</a:t>
            </a:r>
            <a:r>
              <a:rPr sz="900" spc="-220" dirty="0">
                <a:solidFill>
                  <a:srgbClr val="3D999E"/>
                </a:solidFill>
                <a:latin typeface="SimSun"/>
                <a:cs typeface="SimSun"/>
              </a:rPr>
              <a:t> </a:t>
            </a:r>
            <a:r>
              <a:rPr sz="900" spc="-25" dirty="0">
                <a:solidFill>
                  <a:srgbClr val="708B00"/>
                </a:solidFill>
                <a:latin typeface="SimSun"/>
                <a:cs typeface="SimSun"/>
              </a:rPr>
              <a:t>'Text</a:t>
            </a:r>
            <a:r>
              <a:rPr sz="900" spc="-225" dirty="0">
                <a:solidFill>
                  <a:srgbClr val="708B00"/>
                </a:solidFill>
                <a:latin typeface="SimSun"/>
                <a:cs typeface="SimSun"/>
              </a:rPr>
              <a:t> </a:t>
            </a:r>
            <a:r>
              <a:rPr sz="900" spc="-5" dirty="0">
                <a:solidFill>
                  <a:srgbClr val="708B00"/>
                </a:solidFill>
                <a:latin typeface="SimSun"/>
                <a:cs typeface="SimSun"/>
              </a:rPr>
              <a:t>Content'</a:t>
            </a:r>
            <a:r>
              <a:rPr sz="900" spc="-5" dirty="0">
                <a:solidFill>
                  <a:srgbClr val="212121"/>
                </a:solidFill>
                <a:latin typeface="SimSun"/>
                <a:cs typeface="SimSun"/>
              </a:rPr>
              <a:t>)</a:t>
            </a:r>
            <a:endParaRPr sz="900">
              <a:latin typeface="SimSun"/>
              <a:cs typeface="SimSun"/>
            </a:endParaRPr>
          </a:p>
          <a:p>
            <a:pPr marL="39624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p:txBody>
      </p:sp>
      <p:sp>
        <p:nvSpPr>
          <p:cNvPr id="12" name="object 12"/>
          <p:cNvSpPr txBox="1"/>
          <p:nvPr/>
        </p:nvSpPr>
        <p:spPr>
          <a:xfrm>
            <a:off x="732500" y="6431754"/>
            <a:ext cx="6053455" cy="1113155"/>
          </a:xfrm>
          <a:prstGeom prst="rect">
            <a:avLst/>
          </a:prstGeom>
        </p:spPr>
        <p:txBody>
          <a:bodyPr vert="horz" wrap="square" lIns="0" tIns="0" rIns="0" bIns="0" rtlCol="0">
            <a:spAutoFit/>
          </a:bodyPr>
          <a:lstStyle/>
          <a:p>
            <a:pPr marL="12700" marR="131445">
              <a:lnSpc>
                <a:spcPct val="168400"/>
              </a:lnSpc>
            </a:pPr>
            <a:r>
              <a:rPr sz="950" spc="10" dirty="0">
                <a:solidFill>
                  <a:srgbClr val="212121"/>
                </a:solidFill>
                <a:latin typeface="SimSun"/>
                <a:cs typeface="SimSun"/>
              </a:rPr>
              <a:t>所以</a:t>
            </a:r>
            <a:r>
              <a:rPr sz="950" spc="-220" dirty="0">
                <a:solidFill>
                  <a:srgbClr val="212121"/>
                </a:solidFill>
                <a:latin typeface="SimSun"/>
                <a:cs typeface="SimSun"/>
              </a:rPr>
              <a:t> </a:t>
            </a:r>
            <a:r>
              <a:rPr sz="950" spc="180" dirty="0">
                <a:solidFill>
                  <a:srgbClr val="212121"/>
                </a:solidFill>
                <a:latin typeface="SimSun"/>
                <a:cs typeface="SimSun"/>
              </a:rPr>
              <a:t>JSX</a:t>
            </a:r>
            <a:r>
              <a:rPr sz="950" spc="-220" dirty="0">
                <a:solidFill>
                  <a:srgbClr val="212121"/>
                </a:solidFill>
                <a:latin typeface="SimSun"/>
                <a:cs typeface="SimSun"/>
              </a:rPr>
              <a:t> </a:t>
            </a:r>
            <a:r>
              <a:rPr sz="950" spc="10" dirty="0">
                <a:solidFill>
                  <a:srgbClr val="212121"/>
                </a:solidFill>
                <a:latin typeface="SimSun"/>
                <a:cs typeface="SimSun"/>
              </a:rPr>
              <a:t>和</a:t>
            </a:r>
            <a:r>
              <a:rPr sz="950" spc="-220" dirty="0">
                <a:solidFill>
                  <a:srgbClr val="212121"/>
                </a:solidFill>
                <a:latin typeface="SimSun"/>
                <a:cs typeface="SimSun"/>
              </a:rPr>
              <a:t> </a:t>
            </a:r>
            <a:r>
              <a:rPr sz="950" spc="150" dirty="0">
                <a:solidFill>
                  <a:srgbClr val="212121"/>
                </a:solidFill>
                <a:latin typeface="SimSun"/>
                <a:cs typeface="SimSun"/>
              </a:rPr>
              <a:t>JS</a:t>
            </a:r>
            <a:r>
              <a:rPr sz="950" spc="-220" dirty="0">
                <a:solidFill>
                  <a:srgbClr val="212121"/>
                </a:solidFill>
                <a:latin typeface="SimSun"/>
                <a:cs typeface="SimSun"/>
              </a:rPr>
              <a:t> </a:t>
            </a:r>
            <a:r>
              <a:rPr sz="950" spc="10" dirty="0">
                <a:solidFill>
                  <a:srgbClr val="212121"/>
                </a:solidFill>
                <a:latin typeface="SimSun"/>
                <a:cs typeface="SimSun"/>
              </a:rPr>
              <a:t>之间的转换也很简单直观，用</a:t>
            </a:r>
            <a:r>
              <a:rPr sz="950" spc="-220" dirty="0">
                <a:solidFill>
                  <a:srgbClr val="212121"/>
                </a:solidFill>
                <a:latin typeface="SimSun"/>
                <a:cs typeface="SimSun"/>
              </a:rPr>
              <a:t> </a:t>
            </a:r>
            <a:r>
              <a:rPr sz="950" spc="180" dirty="0">
                <a:solidFill>
                  <a:srgbClr val="212121"/>
                </a:solidFill>
                <a:latin typeface="SimSun"/>
                <a:cs typeface="SimSun"/>
              </a:rPr>
              <a:t>JSX</a:t>
            </a:r>
            <a:r>
              <a:rPr sz="950" spc="-220" dirty="0">
                <a:solidFill>
                  <a:srgbClr val="212121"/>
                </a:solidFill>
                <a:latin typeface="SimSun"/>
                <a:cs typeface="SimSun"/>
              </a:rPr>
              <a:t> </a:t>
            </a:r>
            <a:r>
              <a:rPr sz="950" spc="10" dirty="0">
                <a:solidFill>
                  <a:srgbClr val="212121"/>
                </a:solidFill>
                <a:latin typeface="SimSun"/>
                <a:cs typeface="SimSun"/>
              </a:rPr>
              <a:t>的好处就是它基本上就是</a:t>
            </a:r>
            <a:r>
              <a:rPr sz="950" spc="-220" dirty="0">
                <a:solidFill>
                  <a:srgbClr val="212121"/>
                </a:solidFill>
                <a:latin typeface="SimSun"/>
                <a:cs typeface="SimSun"/>
              </a:rPr>
              <a:t> </a:t>
            </a:r>
            <a:r>
              <a:rPr sz="950" spc="75" dirty="0">
                <a:solidFill>
                  <a:srgbClr val="212121"/>
                </a:solidFill>
                <a:latin typeface="SimSun"/>
                <a:cs typeface="SimSun"/>
              </a:rPr>
              <a:t>HTML（后面会讲到有一些小差  </a:t>
            </a:r>
            <a:r>
              <a:rPr sz="950" spc="10" dirty="0">
                <a:solidFill>
                  <a:srgbClr val="212121"/>
                </a:solidFill>
                <a:latin typeface="SimSun"/>
                <a:cs typeface="SimSun"/>
              </a:rPr>
              <a:t>异），对于构造</a:t>
            </a:r>
            <a:r>
              <a:rPr sz="950" spc="-254" dirty="0">
                <a:solidFill>
                  <a:srgbClr val="212121"/>
                </a:solidFill>
                <a:latin typeface="SimSun"/>
                <a:cs typeface="SimSun"/>
              </a:rPr>
              <a:t> </a:t>
            </a:r>
            <a:r>
              <a:rPr sz="950" spc="350" dirty="0">
                <a:solidFill>
                  <a:srgbClr val="212121"/>
                </a:solidFill>
                <a:latin typeface="SimSun"/>
                <a:cs typeface="SimSun"/>
              </a:rPr>
              <a:t>DOM</a:t>
            </a:r>
            <a:r>
              <a:rPr sz="950" spc="-254" dirty="0">
                <a:solidFill>
                  <a:srgbClr val="212121"/>
                </a:solidFill>
                <a:latin typeface="SimSun"/>
                <a:cs typeface="SimSun"/>
              </a:rPr>
              <a:t> </a:t>
            </a:r>
            <a:r>
              <a:rPr sz="950" spc="10" dirty="0">
                <a:solidFill>
                  <a:srgbClr val="212121"/>
                </a:solidFill>
                <a:latin typeface="SimSun"/>
                <a:cs typeface="SimSun"/>
              </a:rPr>
              <a:t>来说我们更熟悉，更具可读性。</a:t>
            </a:r>
            <a:endParaRPr sz="950">
              <a:latin typeface="SimSun"/>
              <a:cs typeface="SimSun"/>
            </a:endParaRPr>
          </a:p>
          <a:p>
            <a:pPr>
              <a:lnSpc>
                <a:spcPct val="100000"/>
              </a:lnSpc>
              <a:spcBef>
                <a:spcPts val="40"/>
              </a:spcBef>
            </a:pPr>
            <a:endParaRPr sz="800">
              <a:latin typeface="Times New Roman"/>
              <a:cs typeface="Times New Roman"/>
            </a:endParaRPr>
          </a:p>
          <a:p>
            <a:pPr marL="12700" marR="5080">
              <a:lnSpc>
                <a:spcPct val="168400"/>
              </a:lnSpc>
            </a:pPr>
            <a:r>
              <a:rPr sz="950" spc="10" dirty="0">
                <a:solidFill>
                  <a:srgbClr val="212121"/>
                </a:solidFill>
                <a:latin typeface="SimSun"/>
                <a:cs typeface="SimSun"/>
              </a:rPr>
              <a:t>关于</a:t>
            </a:r>
            <a:r>
              <a:rPr sz="950" spc="-200" dirty="0">
                <a:solidFill>
                  <a:srgbClr val="212121"/>
                </a:solidFill>
                <a:latin typeface="SimSun"/>
                <a:cs typeface="SimSun"/>
              </a:rPr>
              <a:t> </a:t>
            </a:r>
            <a:r>
              <a:rPr sz="950" spc="180" dirty="0">
                <a:solidFill>
                  <a:srgbClr val="212121"/>
                </a:solidFill>
                <a:latin typeface="SimSun"/>
                <a:cs typeface="SimSun"/>
              </a:rPr>
              <a:t>JSX</a:t>
            </a:r>
            <a:r>
              <a:rPr sz="950" spc="-200" dirty="0">
                <a:solidFill>
                  <a:srgbClr val="212121"/>
                </a:solidFill>
                <a:latin typeface="SimSun"/>
                <a:cs typeface="SimSun"/>
              </a:rPr>
              <a:t> </a:t>
            </a:r>
            <a:r>
              <a:rPr sz="950" spc="10" dirty="0">
                <a:solidFill>
                  <a:srgbClr val="212121"/>
                </a:solidFill>
                <a:latin typeface="SimSun"/>
                <a:cs typeface="SimSun"/>
              </a:rPr>
              <a:t>映射成</a:t>
            </a:r>
            <a:r>
              <a:rPr sz="950" spc="-200" dirty="0">
                <a:solidFill>
                  <a:srgbClr val="212121"/>
                </a:solidFill>
                <a:latin typeface="SimSun"/>
                <a:cs typeface="SimSun"/>
              </a:rPr>
              <a:t> </a:t>
            </a:r>
            <a:r>
              <a:rPr sz="950" spc="150" dirty="0">
                <a:solidFill>
                  <a:srgbClr val="212121"/>
                </a:solidFill>
                <a:latin typeface="SimSun"/>
                <a:cs typeface="SimSun"/>
              </a:rPr>
              <a:t>JS</a:t>
            </a:r>
            <a:r>
              <a:rPr sz="950" spc="-200" dirty="0">
                <a:solidFill>
                  <a:srgbClr val="212121"/>
                </a:solidFill>
                <a:latin typeface="SimSun"/>
                <a:cs typeface="SimSun"/>
              </a:rPr>
              <a:t> </a:t>
            </a:r>
            <a:r>
              <a:rPr sz="950" spc="10" dirty="0">
                <a:solidFill>
                  <a:srgbClr val="212121"/>
                </a:solidFill>
                <a:latin typeface="SimSun"/>
                <a:cs typeface="SimSun"/>
              </a:rPr>
              <a:t>对象，也就是</a:t>
            </a:r>
            <a:r>
              <a:rPr sz="950" spc="-200" dirty="0">
                <a:solidFill>
                  <a:srgbClr val="212121"/>
                </a:solidFill>
                <a:latin typeface="SimSun"/>
                <a:cs typeface="SimSun"/>
              </a:rPr>
              <a:t> </a:t>
            </a:r>
            <a:r>
              <a:rPr sz="950" spc="-45" dirty="0">
                <a:solidFill>
                  <a:srgbClr val="212121"/>
                </a:solidFill>
                <a:latin typeface="SimSun"/>
                <a:cs typeface="SimSun"/>
              </a:rPr>
              <a:t>Virtual</a:t>
            </a:r>
            <a:r>
              <a:rPr sz="950" spc="-200" dirty="0">
                <a:solidFill>
                  <a:srgbClr val="212121"/>
                </a:solidFill>
                <a:latin typeface="SimSun"/>
                <a:cs typeface="SimSun"/>
              </a:rPr>
              <a:t> </a:t>
            </a:r>
            <a:r>
              <a:rPr sz="950" spc="350" dirty="0">
                <a:solidFill>
                  <a:srgbClr val="212121"/>
                </a:solidFill>
                <a:latin typeface="SimSun"/>
                <a:cs typeface="SimSun"/>
              </a:rPr>
              <a:t>DOM</a:t>
            </a:r>
            <a:r>
              <a:rPr sz="950" spc="-200" dirty="0">
                <a:solidFill>
                  <a:srgbClr val="212121"/>
                </a:solidFill>
                <a:latin typeface="SimSun"/>
                <a:cs typeface="SimSun"/>
              </a:rPr>
              <a:t> </a:t>
            </a:r>
            <a:r>
              <a:rPr sz="950" spc="-20" dirty="0">
                <a:solidFill>
                  <a:srgbClr val="212121"/>
                </a:solidFill>
                <a:latin typeface="SimSun"/>
                <a:cs typeface="SimSun"/>
              </a:rPr>
              <a:t>的内部描述，参见</a:t>
            </a:r>
            <a:r>
              <a:rPr sz="950" u="sng" spc="-20" dirty="0">
                <a:solidFill>
                  <a:srgbClr val="3379B6"/>
                </a:solidFill>
                <a:latin typeface="SimSun"/>
                <a:cs typeface="SimSun"/>
              </a:rPr>
              <a:t>Virtual</a:t>
            </a:r>
            <a:r>
              <a:rPr sz="950" u="sng" spc="-200" dirty="0">
                <a:solidFill>
                  <a:srgbClr val="3379B6"/>
                </a:solidFill>
                <a:latin typeface="SimSun"/>
                <a:cs typeface="SimSun"/>
              </a:rPr>
              <a:t> </a:t>
            </a:r>
            <a:r>
              <a:rPr sz="950" u="sng" spc="350" dirty="0">
                <a:solidFill>
                  <a:srgbClr val="3379B6"/>
                </a:solidFill>
                <a:latin typeface="SimSun"/>
                <a:cs typeface="SimSun"/>
              </a:rPr>
              <a:t>DOM</a:t>
            </a:r>
            <a:r>
              <a:rPr sz="950" u="sng" spc="-200" dirty="0">
                <a:solidFill>
                  <a:srgbClr val="3379B6"/>
                </a:solidFill>
                <a:latin typeface="SimSun"/>
                <a:cs typeface="SimSun"/>
              </a:rPr>
              <a:t> </a:t>
            </a:r>
            <a:r>
              <a:rPr sz="950" u="sng" spc="35" dirty="0">
                <a:solidFill>
                  <a:srgbClr val="3379B6"/>
                </a:solidFill>
                <a:latin typeface="SimSun"/>
                <a:cs typeface="SimSun"/>
              </a:rPr>
              <a:t>Terminology</a:t>
            </a:r>
            <a:r>
              <a:rPr sz="950" spc="35" dirty="0">
                <a:solidFill>
                  <a:srgbClr val="212121"/>
                </a:solidFill>
                <a:latin typeface="SimSun"/>
                <a:cs typeface="SimSun"/>
              </a:rPr>
              <a:t>，如果你不想使  </a:t>
            </a:r>
            <a:r>
              <a:rPr sz="950" spc="10" dirty="0">
                <a:solidFill>
                  <a:srgbClr val="212121"/>
                </a:solidFill>
                <a:latin typeface="SimSun"/>
                <a:cs typeface="SimSun"/>
              </a:rPr>
              <a:t>用</a:t>
            </a:r>
            <a:r>
              <a:rPr sz="950" spc="-245" dirty="0">
                <a:solidFill>
                  <a:srgbClr val="212121"/>
                </a:solidFill>
                <a:latin typeface="SimSun"/>
                <a:cs typeface="SimSun"/>
              </a:rPr>
              <a:t> </a:t>
            </a:r>
            <a:r>
              <a:rPr sz="950" spc="75" dirty="0">
                <a:solidFill>
                  <a:srgbClr val="212121"/>
                </a:solidFill>
                <a:latin typeface="SimSun"/>
                <a:cs typeface="SimSun"/>
              </a:rPr>
              <a:t>JSX，直接使用</a:t>
            </a:r>
            <a:r>
              <a:rPr sz="950" spc="-245" dirty="0">
                <a:solidFill>
                  <a:srgbClr val="212121"/>
                </a:solidFill>
                <a:latin typeface="SimSun"/>
                <a:cs typeface="SimSun"/>
              </a:rPr>
              <a:t> </a:t>
            </a:r>
            <a:r>
              <a:rPr sz="950" spc="150" dirty="0">
                <a:solidFill>
                  <a:srgbClr val="212121"/>
                </a:solidFill>
                <a:latin typeface="SimSun"/>
                <a:cs typeface="SimSun"/>
              </a:rPr>
              <a:t>JS</a:t>
            </a:r>
            <a:r>
              <a:rPr sz="950" spc="-245" dirty="0">
                <a:solidFill>
                  <a:srgbClr val="212121"/>
                </a:solidFill>
                <a:latin typeface="SimSun"/>
                <a:cs typeface="SimSun"/>
              </a:rPr>
              <a:t> </a:t>
            </a:r>
            <a:r>
              <a:rPr sz="950" spc="10" dirty="0">
                <a:solidFill>
                  <a:srgbClr val="212121"/>
                </a:solidFill>
                <a:latin typeface="SimSun"/>
                <a:cs typeface="SimSun"/>
              </a:rPr>
              <a:t>就是用这里面提到的接口方法。</a:t>
            </a:r>
            <a:endParaRPr sz="950">
              <a:latin typeface="SimSun"/>
              <a:cs typeface="SimSun"/>
            </a:endParaRPr>
          </a:p>
        </p:txBody>
      </p:sp>
      <p:sp>
        <p:nvSpPr>
          <p:cNvPr id="13" name="object 13"/>
          <p:cNvSpPr txBox="1"/>
          <p:nvPr/>
        </p:nvSpPr>
        <p:spPr>
          <a:xfrm>
            <a:off x="6142990" y="777138"/>
            <a:ext cx="684530"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80" dirty="0">
                <a:solidFill>
                  <a:srgbClr val="999999"/>
                </a:solidFill>
                <a:latin typeface="SimSun"/>
                <a:cs typeface="SimSun"/>
              </a:rPr>
              <a:t> </a:t>
            </a:r>
            <a:r>
              <a:rPr sz="700" spc="80" dirty="0">
                <a:solidFill>
                  <a:srgbClr val="999999"/>
                </a:solidFill>
                <a:latin typeface="SimSun"/>
                <a:cs typeface="SimSun"/>
              </a:rPr>
              <a:t>3</a:t>
            </a:r>
            <a:r>
              <a:rPr sz="700" spc="-180" dirty="0">
                <a:solidFill>
                  <a:srgbClr val="999999"/>
                </a:solidFill>
                <a:latin typeface="SimSun"/>
                <a:cs typeface="SimSun"/>
              </a:rPr>
              <a:t> </a:t>
            </a:r>
            <a:r>
              <a:rPr sz="700" dirty="0">
                <a:solidFill>
                  <a:srgbClr val="999999"/>
                </a:solidFill>
                <a:latin typeface="SimSun"/>
                <a:cs typeface="SimSun"/>
              </a:rPr>
              <a:t>章</a:t>
            </a:r>
            <a:r>
              <a:rPr sz="700" spc="-180" dirty="0">
                <a:solidFill>
                  <a:srgbClr val="999999"/>
                </a:solidFill>
                <a:latin typeface="SimSun"/>
                <a:cs typeface="SimSun"/>
              </a:rPr>
              <a:t> </a:t>
            </a:r>
            <a:r>
              <a:rPr sz="700" spc="130" dirty="0">
                <a:solidFill>
                  <a:srgbClr val="999999"/>
                </a:solidFill>
                <a:latin typeface="SimSun"/>
                <a:cs typeface="SimSun"/>
              </a:rPr>
              <a:t>JSX</a:t>
            </a:r>
            <a:r>
              <a:rPr sz="700" spc="-180" dirty="0">
                <a:solidFill>
                  <a:srgbClr val="999999"/>
                </a:solidFill>
                <a:latin typeface="SimSun"/>
                <a:cs typeface="SimSun"/>
              </a:rPr>
              <a:t> </a:t>
            </a:r>
            <a:r>
              <a:rPr sz="700" spc="-175" dirty="0">
                <a:solidFill>
                  <a:srgbClr val="999999"/>
                </a:solidFill>
                <a:latin typeface="SimSun"/>
                <a:cs typeface="SimSun"/>
              </a:rPr>
              <a:t>|</a:t>
            </a:r>
            <a:r>
              <a:rPr sz="700" spc="-180" dirty="0">
                <a:solidFill>
                  <a:srgbClr val="999999"/>
                </a:solidFill>
                <a:latin typeface="SimSun"/>
                <a:cs typeface="SimSun"/>
              </a:rPr>
              <a:t> </a:t>
            </a:r>
            <a:r>
              <a:rPr sz="700" spc="30" dirty="0">
                <a:solidFill>
                  <a:srgbClr val="999999"/>
                </a:solidFill>
                <a:latin typeface="SimSun"/>
                <a:cs typeface="SimSun"/>
              </a:rPr>
              <a:t>15</a:t>
            </a:r>
            <a:endParaRPr sz="700">
              <a:latin typeface="SimSun"/>
              <a:cs typeface="SimSu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p:nvPr/>
        </p:nvSpPr>
        <p:spPr>
          <a:xfrm>
            <a:off x="759830" y="5191252"/>
            <a:ext cx="0" cy="241935"/>
          </a:xfrm>
          <a:custGeom>
            <a:avLst/>
            <a:gdLst/>
            <a:ahLst/>
            <a:cxnLst/>
            <a:rect l="l" t="t" r="r" b="b"/>
            <a:pathLst>
              <a:path h="241935">
                <a:moveTo>
                  <a:pt x="0" y="0"/>
                </a:moveTo>
                <a:lnTo>
                  <a:pt x="0" y="241553"/>
                </a:lnTo>
              </a:path>
            </a:pathLst>
          </a:custGeom>
          <a:ln w="29260">
            <a:solidFill>
              <a:srgbClr val="1FA640"/>
            </a:solidFill>
          </a:ln>
        </p:spPr>
        <p:txBody>
          <a:bodyPr wrap="square" lIns="0" tIns="0" rIns="0" bIns="0" rtlCol="0"/>
          <a:lstStyle/>
          <a:p>
            <a:endParaRPr/>
          </a:p>
        </p:txBody>
      </p:sp>
      <p:sp>
        <p:nvSpPr>
          <p:cNvPr id="4" name="object 4"/>
          <p:cNvSpPr txBox="1"/>
          <p:nvPr/>
        </p:nvSpPr>
        <p:spPr>
          <a:xfrm>
            <a:off x="735914" y="1297622"/>
            <a:ext cx="765810" cy="222250"/>
          </a:xfrm>
          <a:prstGeom prst="rect">
            <a:avLst/>
          </a:prstGeom>
        </p:spPr>
        <p:txBody>
          <a:bodyPr vert="horz" wrap="square" lIns="0" tIns="0" rIns="0" bIns="0" rtlCol="0">
            <a:spAutoFit/>
          </a:bodyPr>
          <a:lstStyle/>
          <a:p>
            <a:pPr marL="12700">
              <a:lnSpc>
                <a:spcPct val="100000"/>
              </a:lnSpc>
            </a:pPr>
            <a:r>
              <a:rPr sz="1350" spc="-10" dirty="0">
                <a:solidFill>
                  <a:srgbClr val="212121"/>
                </a:solidFill>
                <a:latin typeface="SimSun"/>
                <a:cs typeface="SimSun"/>
              </a:rPr>
              <a:t>使用</a:t>
            </a:r>
            <a:r>
              <a:rPr sz="1350" spc="-395" dirty="0">
                <a:solidFill>
                  <a:srgbClr val="212121"/>
                </a:solidFill>
                <a:latin typeface="SimSun"/>
                <a:cs typeface="SimSun"/>
              </a:rPr>
              <a:t> </a:t>
            </a:r>
            <a:r>
              <a:rPr sz="1350" spc="245" dirty="0">
                <a:solidFill>
                  <a:srgbClr val="212121"/>
                </a:solidFill>
                <a:latin typeface="SimSun"/>
                <a:cs typeface="SimSun"/>
              </a:rPr>
              <a:t>JSX</a:t>
            </a:r>
            <a:endParaRPr sz="1350">
              <a:latin typeface="SimSun"/>
              <a:cs typeface="SimSun"/>
            </a:endParaRPr>
          </a:p>
        </p:txBody>
      </p:sp>
      <p:sp>
        <p:nvSpPr>
          <p:cNvPr id="5" name="object 5"/>
          <p:cNvSpPr txBox="1"/>
          <p:nvPr/>
        </p:nvSpPr>
        <p:spPr>
          <a:xfrm>
            <a:off x="732500" y="2012154"/>
            <a:ext cx="5980430" cy="869315"/>
          </a:xfrm>
          <a:prstGeom prst="rect">
            <a:avLst/>
          </a:prstGeom>
        </p:spPr>
        <p:txBody>
          <a:bodyPr vert="horz" wrap="square" lIns="0" tIns="0" rIns="0" bIns="0" rtlCol="0">
            <a:spAutoFit/>
          </a:bodyPr>
          <a:lstStyle/>
          <a:p>
            <a:pPr marL="12700" marR="5080">
              <a:lnSpc>
                <a:spcPct val="168400"/>
              </a:lnSpc>
            </a:pPr>
            <a:r>
              <a:rPr sz="950" spc="10" dirty="0">
                <a:solidFill>
                  <a:srgbClr val="212121"/>
                </a:solidFill>
                <a:latin typeface="SimSun"/>
                <a:cs typeface="SimSun"/>
              </a:rPr>
              <a:t>利用</a:t>
            </a:r>
            <a:r>
              <a:rPr sz="950" spc="-210" dirty="0">
                <a:solidFill>
                  <a:srgbClr val="212121"/>
                </a:solidFill>
                <a:latin typeface="SimSun"/>
                <a:cs typeface="SimSun"/>
              </a:rPr>
              <a:t> </a:t>
            </a:r>
            <a:r>
              <a:rPr sz="950" spc="180" dirty="0">
                <a:solidFill>
                  <a:srgbClr val="212121"/>
                </a:solidFill>
                <a:latin typeface="SimSun"/>
                <a:cs typeface="SimSun"/>
              </a:rPr>
              <a:t>JSX</a:t>
            </a:r>
            <a:r>
              <a:rPr sz="950" spc="-210" dirty="0">
                <a:solidFill>
                  <a:srgbClr val="212121"/>
                </a:solidFill>
                <a:latin typeface="SimSun"/>
                <a:cs typeface="SimSun"/>
              </a:rPr>
              <a:t> </a:t>
            </a:r>
            <a:r>
              <a:rPr sz="950" spc="10" dirty="0">
                <a:solidFill>
                  <a:srgbClr val="212121"/>
                </a:solidFill>
                <a:latin typeface="SimSun"/>
                <a:cs typeface="SimSun"/>
              </a:rPr>
              <a:t>编写</a:t>
            </a:r>
            <a:r>
              <a:rPr sz="950" spc="-210" dirty="0">
                <a:solidFill>
                  <a:srgbClr val="212121"/>
                </a:solidFill>
                <a:latin typeface="SimSun"/>
                <a:cs typeface="SimSun"/>
              </a:rPr>
              <a:t> </a:t>
            </a:r>
            <a:r>
              <a:rPr sz="950" spc="350" dirty="0">
                <a:solidFill>
                  <a:srgbClr val="212121"/>
                </a:solidFill>
                <a:latin typeface="SimSun"/>
                <a:cs typeface="SimSun"/>
              </a:rPr>
              <a:t>DOM</a:t>
            </a:r>
            <a:r>
              <a:rPr sz="950" spc="-210" dirty="0">
                <a:solidFill>
                  <a:srgbClr val="212121"/>
                </a:solidFill>
                <a:latin typeface="SimSun"/>
                <a:cs typeface="SimSun"/>
              </a:rPr>
              <a:t> </a:t>
            </a:r>
            <a:r>
              <a:rPr sz="950" spc="5" dirty="0">
                <a:solidFill>
                  <a:srgbClr val="212121"/>
                </a:solidFill>
                <a:latin typeface="SimSun"/>
                <a:cs typeface="SimSun"/>
              </a:rPr>
              <a:t>结构，可以用原Th的</a:t>
            </a:r>
            <a:r>
              <a:rPr sz="950" spc="-210" dirty="0">
                <a:solidFill>
                  <a:srgbClr val="212121"/>
                </a:solidFill>
                <a:latin typeface="SimSun"/>
                <a:cs typeface="SimSun"/>
              </a:rPr>
              <a:t> </a:t>
            </a:r>
            <a:r>
              <a:rPr sz="950" spc="250" dirty="0">
                <a:solidFill>
                  <a:srgbClr val="212121"/>
                </a:solidFill>
                <a:latin typeface="SimSun"/>
                <a:cs typeface="SimSun"/>
              </a:rPr>
              <a:t>HTML</a:t>
            </a:r>
            <a:r>
              <a:rPr sz="950" spc="-210" dirty="0">
                <a:solidFill>
                  <a:srgbClr val="212121"/>
                </a:solidFill>
                <a:latin typeface="SimSun"/>
                <a:cs typeface="SimSun"/>
              </a:rPr>
              <a:t> </a:t>
            </a:r>
            <a:r>
              <a:rPr sz="950" spc="10" dirty="0">
                <a:solidFill>
                  <a:srgbClr val="212121"/>
                </a:solidFill>
                <a:latin typeface="SimSun"/>
                <a:cs typeface="SimSun"/>
              </a:rPr>
              <a:t>标签，也可以直接像普通标签一样引用</a:t>
            </a:r>
            <a:r>
              <a:rPr sz="950" spc="-210" dirty="0">
                <a:solidFill>
                  <a:srgbClr val="212121"/>
                </a:solidFill>
                <a:latin typeface="SimSun"/>
                <a:cs typeface="SimSun"/>
              </a:rPr>
              <a:t> </a:t>
            </a:r>
            <a:r>
              <a:rPr sz="950" spc="85" dirty="0">
                <a:solidFill>
                  <a:srgbClr val="212121"/>
                </a:solidFill>
                <a:latin typeface="SimSun"/>
                <a:cs typeface="SimSun"/>
              </a:rPr>
              <a:t>React</a:t>
            </a:r>
            <a:r>
              <a:rPr sz="950" spc="-210" dirty="0">
                <a:solidFill>
                  <a:srgbClr val="212121"/>
                </a:solidFill>
                <a:latin typeface="SimSun"/>
                <a:cs typeface="SimSun"/>
              </a:rPr>
              <a:t> </a:t>
            </a:r>
            <a:r>
              <a:rPr sz="950" spc="10" dirty="0">
                <a:solidFill>
                  <a:srgbClr val="212121"/>
                </a:solidFill>
                <a:latin typeface="SimSun"/>
                <a:cs typeface="SimSun"/>
              </a:rPr>
              <a:t>组件。这两者  </a:t>
            </a:r>
            <a:r>
              <a:rPr sz="950" spc="5" dirty="0">
                <a:solidFill>
                  <a:srgbClr val="212121"/>
                </a:solidFill>
                <a:latin typeface="SimSun"/>
                <a:cs typeface="SimSun"/>
              </a:rPr>
              <a:t>约定通过大小写来区分，小写的字符串是</a:t>
            </a:r>
            <a:r>
              <a:rPr sz="950" spc="-204" dirty="0">
                <a:solidFill>
                  <a:srgbClr val="212121"/>
                </a:solidFill>
                <a:latin typeface="SimSun"/>
                <a:cs typeface="SimSun"/>
              </a:rPr>
              <a:t> </a:t>
            </a:r>
            <a:r>
              <a:rPr sz="950" spc="250" dirty="0">
                <a:solidFill>
                  <a:srgbClr val="212121"/>
                </a:solidFill>
                <a:latin typeface="SimSun"/>
                <a:cs typeface="SimSun"/>
              </a:rPr>
              <a:t>HTML</a:t>
            </a:r>
            <a:r>
              <a:rPr sz="950" spc="-204" dirty="0">
                <a:solidFill>
                  <a:srgbClr val="212121"/>
                </a:solidFill>
                <a:latin typeface="SimSun"/>
                <a:cs typeface="SimSun"/>
              </a:rPr>
              <a:t> </a:t>
            </a:r>
            <a:r>
              <a:rPr sz="950" spc="10" dirty="0">
                <a:solidFill>
                  <a:srgbClr val="212121"/>
                </a:solidFill>
                <a:latin typeface="SimSun"/>
                <a:cs typeface="SimSun"/>
              </a:rPr>
              <a:t>标签，大写开头的变量是</a:t>
            </a:r>
            <a:r>
              <a:rPr sz="950" spc="-204" dirty="0">
                <a:solidFill>
                  <a:srgbClr val="212121"/>
                </a:solidFill>
                <a:latin typeface="SimSun"/>
                <a:cs typeface="SimSun"/>
              </a:rPr>
              <a:t> </a:t>
            </a:r>
            <a:r>
              <a:rPr sz="950" spc="85" dirty="0">
                <a:solidFill>
                  <a:srgbClr val="212121"/>
                </a:solidFill>
                <a:latin typeface="SimSun"/>
                <a:cs typeface="SimSun"/>
              </a:rPr>
              <a:t>React</a:t>
            </a:r>
            <a:r>
              <a:rPr sz="950" spc="-204" dirty="0">
                <a:solidFill>
                  <a:srgbClr val="212121"/>
                </a:solidFill>
                <a:latin typeface="SimSun"/>
                <a:cs typeface="SimSun"/>
              </a:rPr>
              <a:t> </a:t>
            </a:r>
            <a:r>
              <a:rPr sz="950" spc="10" dirty="0">
                <a:solidFill>
                  <a:srgbClr val="212121"/>
                </a:solidFill>
                <a:latin typeface="SimSun"/>
                <a:cs typeface="SimSun"/>
              </a:rPr>
              <a:t>组件。</a:t>
            </a:r>
            <a:endParaRPr sz="950">
              <a:latin typeface="SimSun"/>
              <a:cs typeface="SimSun"/>
            </a:endParaRPr>
          </a:p>
          <a:p>
            <a:pPr>
              <a:lnSpc>
                <a:spcPct val="100000"/>
              </a:lnSpc>
            </a:pPr>
            <a:endParaRPr sz="900">
              <a:latin typeface="Times New Roman"/>
              <a:cs typeface="Times New Roman"/>
            </a:endParaRPr>
          </a:p>
          <a:p>
            <a:pPr marL="14604">
              <a:lnSpc>
                <a:spcPct val="100000"/>
              </a:lnSpc>
              <a:spcBef>
                <a:spcPts val="705"/>
              </a:spcBef>
            </a:pPr>
            <a:r>
              <a:rPr sz="950" spc="10" dirty="0">
                <a:solidFill>
                  <a:srgbClr val="212121"/>
                </a:solidFill>
                <a:latin typeface="SimSun"/>
                <a:cs typeface="SimSun"/>
              </a:rPr>
              <a:t>使用</a:t>
            </a:r>
            <a:r>
              <a:rPr sz="950" spc="-254" dirty="0">
                <a:solidFill>
                  <a:srgbClr val="212121"/>
                </a:solidFill>
                <a:latin typeface="SimSun"/>
                <a:cs typeface="SimSun"/>
              </a:rPr>
              <a:t> </a:t>
            </a:r>
            <a:r>
              <a:rPr sz="950" spc="250" dirty="0">
                <a:solidFill>
                  <a:srgbClr val="212121"/>
                </a:solidFill>
                <a:latin typeface="SimSun"/>
                <a:cs typeface="SimSun"/>
              </a:rPr>
              <a:t>HTML</a:t>
            </a:r>
            <a:r>
              <a:rPr sz="950" spc="-254" dirty="0">
                <a:solidFill>
                  <a:srgbClr val="212121"/>
                </a:solidFill>
                <a:latin typeface="SimSun"/>
                <a:cs typeface="SimSun"/>
              </a:rPr>
              <a:t> </a:t>
            </a:r>
            <a:r>
              <a:rPr sz="950" spc="10" dirty="0">
                <a:solidFill>
                  <a:srgbClr val="212121"/>
                </a:solidFill>
                <a:latin typeface="SimSun"/>
                <a:cs typeface="SimSun"/>
              </a:rPr>
              <a:t>标签：</a:t>
            </a:r>
            <a:endParaRPr sz="950">
              <a:latin typeface="SimSun"/>
              <a:cs typeface="SimSun"/>
            </a:endParaRPr>
          </a:p>
        </p:txBody>
      </p:sp>
      <p:sp>
        <p:nvSpPr>
          <p:cNvPr id="6" name="object 6"/>
          <p:cNvSpPr txBox="1"/>
          <p:nvPr/>
        </p:nvSpPr>
        <p:spPr>
          <a:xfrm>
            <a:off x="745200" y="3046222"/>
            <a:ext cx="6069965" cy="312420"/>
          </a:xfrm>
          <a:prstGeom prst="rect">
            <a:avLst/>
          </a:prstGeom>
          <a:solidFill>
            <a:srgbClr val="EDEDED"/>
          </a:solidFill>
        </p:spPr>
        <p:txBody>
          <a:bodyPr vert="horz" wrap="square" lIns="0" tIns="9525" rIns="0" bIns="0" rtlCol="0">
            <a:spAutoFit/>
          </a:bodyPr>
          <a:lstStyle/>
          <a:p>
            <a:pPr marL="47625" marR="3392804">
              <a:lnSpc>
                <a:spcPct val="100000"/>
              </a:lnSpc>
              <a:spcBef>
                <a:spcPts val="75"/>
              </a:spcBef>
            </a:pPr>
            <a:r>
              <a:rPr sz="900" spc="20" dirty="0">
                <a:solidFill>
                  <a:srgbClr val="8958A7"/>
                </a:solidFill>
                <a:latin typeface="SimSun"/>
                <a:cs typeface="SimSun"/>
              </a:rPr>
              <a:t>var</a:t>
            </a:r>
            <a:r>
              <a:rPr sz="900" spc="-210" dirty="0">
                <a:solidFill>
                  <a:srgbClr val="8958A7"/>
                </a:solidFill>
                <a:latin typeface="SimSun"/>
                <a:cs typeface="SimSun"/>
              </a:rPr>
              <a:t> </a:t>
            </a:r>
            <a:r>
              <a:rPr sz="900" spc="85" dirty="0">
                <a:solidFill>
                  <a:srgbClr val="212121"/>
                </a:solidFill>
                <a:latin typeface="SimSun"/>
                <a:cs typeface="SimSun"/>
              </a:rPr>
              <a:t>myDivElement</a:t>
            </a:r>
            <a:r>
              <a:rPr sz="900" spc="-210" dirty="0">
                <a:solidFill>
                  <a:srgbClr val="212121"/>
                </a:solidFill>
                <a:latin typeface="SimSun"/>
                <a:cs typeface="SimSun"/>
              </a:rPr>
              <a:t> </a:t>
            </a:r>
            <a:r>
              <a:rPr sz="900" spc="125" dirty="0">
                <a:solidFill>
                  <a:srgbClr val="3D999E"/>
                </a:solidFill>
                <a:latin typeface="SimSun"/>
                <a:cs typeface="SimSun"/>
              </a:rPr>
              <a:t>=</a:t>
            </a:r>
            <a:r>
              <a:rPr sz="900" spc="-210" dirty="0">
                <a:solidFill>
                  <a:srgbClr val="3D999E"/>
                </a:solidFill>
                <a:latin typeface="SimSun"/>
                <a:cs typeface="SimSun"/>
              </a:rPr>
              <a:t> </a:t>
            </a:r>
            <a:r>
              <a:rPr sz="900" spc="10" dirty="0">
                <a:solidFill>
                  <a:srgbClr val="3D999E"/>
                </a:solidFill>
                <a:latin typeface="SimSun"/>
                <a:cs typeface="SimSun"/>
              </a:rPr>
              <a:t>&lt;</a:t>
            </a:r>
            <a:r>
              <a:rPr sz="900" spc="10" dirty="0">
                <a:solidFill>
                  <a:srgbClr val="212121"/>
                </a:solidFill>
                <a:latin typeface="SimSun"/>
                <a:cs typeface="SimSun"/>
              </a:rPr>
              <a:t>div</a:t>
            </a:r>
            <a:r>
              <a:rPr sz="900" spc="-215" dirty="0">
                <a:solidFill>
                  <a:srgbClr val="212121"/>
                </a:solidFill>
                <a:latin typeface="SimSun"/>
                <a:cs typeface="SimSun"/>
              </a:rPr>
              <a:t> </a:t>
            </a:r>
            <a:r>
              <a:rPr sz="900" spc="55" dirty="0">
                <a:solidFill>
                  <a:srgbClr val="212121"/>
                </a:solidFill>
                <a:latin typeface="SimSun"/>
                <a:cs typeface="SimSun"/>
              </a:rPr>
              <a:t>className</a:t>
            </a:r>
            <a:r>
              <a:rPr sz="900" spc="55" dirty="0">
                <a:solidFill>
                  <a:srgbClr val="3D999E"/>
                </a:solidFill>
                <a:latin typeface="SimSun"/>
                <a:cs typeface="SimSun"/>
              </a:rPr>
              <a:t>=</a:t>
            </a:r>
            <a:r>
              <a:rPr sz="900" spc="55" dirty="0">
                <a:solidFill>
                  <a:srgbClr val="708B00"/>
                </a:solidFill>
                <a:latin typeface="SimSun"/>
                <a:cs typeface="SimSun"/>
              </a:rPr>
              <a:t>"foo"</a:t>
            </a:r>
            <a:r>
              <a:rPr sz="900" spc="-210" dirty="0">
                <a:solidFill>
                  <a:srgbClr val="708B00"/>
                </a:solidFill>
                <a:latin typeface="SimSun"/>
                <a:cs typeface="SimSun"/>
              </a:rPr>
              <a:t> </a:t>
            </a:r>
            <a:r>
              <a:rPr sz="900" spc="-75" dirty="0">
                <a:solidFill>
                  <a:srgbClr val="3D999E"/>
                </a:solidFill>
                <a:latin typeface="SimSun"/>
                <a:cs typeface="SimSun"/>
              </a:rPr>
              <a:t>/&gt;;  </a:t>
            </a:r>
            <a:r>
              <a:rPr sz="900" spc="45" dirty="0">
                <a:solidFill>
                  <a:srgbClr val="212121"/>
                </a:solidFill>
                <a:latin typeface="SimSun"/>
                <a:cs typeface="SimSun"/>
              </a:rPr>
              <a:t>React.render(myDivElement</a:t>
            </a:r>
            <a:r>
              <a:rPr sz="900" spc="45" dirty="0">
                <a:solidFill>
                  <a:srgbClr val="3D999E"/>
                </a:solidFill>
                <a:latin typeface="SimSun"/>
                <a:cs typeface="SimSun"/>
              </a:rPr>
              <a:t>,</a:t>
            </a:r>
            <a:r>
              <a:rPr sz="900" spc="-290" dirty="0">
                <a:solidFill>
                  <a:srgbClr val="3D999E"/>
                </a:solidFill>
                <a:latin typeface="SimSun"/>
                <a:cs typeface="SimSun"/>
              </a:rPr>
              <a:t> </a:t>
            </a:r>
            <a:r>
              <a:rPr sz="900" spc="50" dirty="0">
                <a:solidFill>
                  <a:srgbClr val="212121"/>
                </a:solidFill>
                <a:latin typeface="SimSun"/>
                <a:cs typeface="SimSun"/>
              </a:rPr>
              <a:t>document.body)</a:t>
            </a:r>
            <a:r>
              <a:rPr sz="900" spc="50" dirty="0">
                <a:solidFill>
                  <a:srgbClr val="3D999E"/>
                </a:solidFill>
                <a:latin typeface="SimSun"/>
                <a:cs typeface="SimSun"/>
              </a:rPr>
              <a:t>;</a:t>
            </a:r>
            <a:endParaRPr sz="900">
              <a:latin typeface="SimSun"/>
              <a:cs typeface="SimSun"/>
            </a:endParaRPr>
          </a:p>
        </p:txBody>
      </p:sp>
      <p:sp>
        <p:nvSpPr>
          <p:cNvPr id="7" name="object 7"/>
          <p:cNvSpPr/>
          <p:nvPr/>
        </p:nvSpPr>
        <p:spPr>
          <a:xfrm>
            <a:off x="6697853" y="3519789"/>
            <a:ext cx="82550" cy="170815"/>
          </a:xfrm>
          <a:custGeom>
            <a:avLst/>
            <a:gdLst/>
            <a:ahLst/>
            <a:cxnLst/>
            <a:rect l="l" t="t" r="r" b="b"/>
            <a:pathLst>
              <a:path w="82550" h="170814">
                <a:moveTo>
                  <a:pt x="0" y="170258"/>
                </a:moveTo>
                <a:lnTo>
                  <a:pt x="82450" y="170258"/>
                </a:lnTo>
                <a:lnTo>
                  <a:pt x="82450" y="0"/>
                </a:lnTo>
                <a:lnTo>
                  <a:pt x="0" y="0"/>
                </a:lnTo>
                <a:lnTo>
                  <a:pt x="0" y="170258"/>
                </a:lnTo>
                <a:close/>
              </a:path>
            </a:pathLst>
          </a:custGeom>
          <a:solidFill>
            <a:srgbClr val="EDEDED"/>
          </a:solidFill>
        </p:spPr>
        <p:txBody>
          <a:bodyPr wrap="square" lIns="0" tIns="0" rIns="0" bIns="0" rtlCol="0"/>
          <a:lstStyle/>
          <a:p>
            <a:endParaRPr/>
          </a:p>
        </p:txBody>
      </p:sp>
      <p:sp>
        <p:nvSpPr>
          <p:cNvPr id="8" name="object 8"/>
          <p:cNvSpPr/>
          <p:nvPr/>
        </p:nvSpPr>
        <p:spPr>
          <a:xfrm>
            <a:off x="745200" y="3763629"/>
            <a:ext cx="163195" cy="170815"/>
          </a:xfrm>
          <a:custGeom>
            <a:avLst/>
            <a:gdLst/>
            <a:ahLst/>
            <a:cxnLst/>
            <a:rect l="l" t="t" r="r" b="b"/>
            <a:pathLst>
              <a:path w="163194" h="170814">
                <a:moveTo>
                  <a:pt x="0" y="170258"/>
                </a:moveTo>
                <a:lnTo>
                  <a:pt x="162817" y="170258"/>
                </a:lnTo>
                <a:lnTo>
                  <a:pt x="162817" y="0"/>
                </a:lnTo>
                <a:lnTo>
                  <a:pt x="0" y="0"/>
                </a:lnTo>
                <a:lnTo>
                  <a:pt x="0" y="170258"/>
                </a:lnTo>
                <a:close/>
              </a:path>
            </a:pathLst>
          </a:custGeom>
          <a:solidFill>
            <a:srgbClr val="EDEDED"/>
          </a:solidFill>
        </p:spPr>
        <p:txBody>
          <a:bodyPr wrap="square" lIns="0" tIns="0" rIns="0" bIns="0" rtlCol="0"/>
          <a:lstStyle/>
          <a:p>
            <a:endParaRPr/>
          </a:p>
        </p:txBody>
      </p:sp>
      <p:sp>
        <p:nvSpPr>
          <p:cNvPr id="9" name="object 9"/>
          <p:cNvSpPr txBox="1"/>
          <p:nvPr/>
        </p:nvSpPr>
        <p:spPr>
          <a:xfrm>
            <a:off x="732500" y="3421854"/>
            <a:ext cx="6048375" cy="869315"/>
          </a:xfrm>
          <a:prstGeom prst="rect">
            <a:avLst/>
          </a:prstGeom>
        </p:spPr>
        <p:txBody>
          <a:bodyPr vert="horz" wrap="square" lIns="0" tIns="0" rIns="0" bIns="0" rtlCol="0">
            <a:spAutoFit/>
          </a:bodyPr>
          <a:lstStyle/>
          <a:p>
            <a:pPr marL="12700">
              <a:lnSpc>
                <a:spcPct val="168400"/>
              </a:lnSpc>
            </a:pPr>
            <a:r>
              <a:rPr sz="950" spc="250" dirty="0">
                <a:solidFill>
                  <a:srgbClr val="212121"/>
                </a:solidFill>
                <a:latin typeface="SimSun"/>
                <a:cs typeface="SimSun"/>
              </a:rPr>
              <a:t>HTML</a:t>
            </a:r>
            <a:r>
              <a:rPr sz="950" spc="-215" dirty="0">
                <a:solidFill>
                  <a:srgbClr val="212121"/>
                </a:solidFill>
                <a:latin typeface="SimSun"/>
                <a:cs typeface="SimSun"/>
              </a:rPr>
              <a:t> </a:t>
            </a:r>
            <a:r>
              <a:rPr sz="950" spc="10" dirty="0">
                <a:solidFill>
                  <a:srgbClr val="212121"/>
                </a:solidFill>
                <a:latin typeface="SimSun"/>
                <a:cs typeface="SimSun"/>
              </a:rPr>
              <a:t>里的</a:t>
            </a:r>
            <a:r>
              <a:rPr sz="950" spc="160" dirty="0">
                <a:solidFill>
                  <a:srgbClr val="212121"/>
                </a:solidFill>
                <a:latin typeface="SimSun"/>
                <a:cs typeface="SimSun"/>
              </a:rPr>
              <a:t> </a:t>
            </a:r>
            <a:r>
              <a:rPr sz="900" spc="10" dirty="0">
                <a:solidFill>
                  <a:srgbClr val="212121"/>
                </a:solidFill>
                <a:latin typeface="SimSun"/>
                <a:cs typeface="SimSun"/>
              </a:rPr>
              <a:t>class</a:t>
            </a:r>
            <a:r>
              <a:rPr sz="900" spc="185" dirty="0">
                <a:solidFill>
                  <a:srgbClr val="212121"/>
                </a:solidFill>
                <a:latin typeface="SimSun"/>
                <a:cs typeface="SimSun"/>
              </a:rPr>
              <a:t> </a:t>
            </a:r>
            <a:r>
              <a:rPr sz="950" spc="10" dirty="0">
                <a:solidFill>
                  <a:srgbClr val="212121"/>
                </a:solidFill>
                <a:latin typeface="SimSun"/>
                <a:cs typeface="SimSun"/>
              </a:rPr>
              <a:t>在</a:t>
            </a:r>
            <a:r>
              <a:rPr sz="950" spc="-215" dirty="0">
                <a:solidFill>
                  <a:srgbClr val="212121"/>
                </a:solidFill>
                <a:latin typeface="SimSun"/>
                <a:cs typeface="SimSun"/>
              </a:rPr>
              <a:t> </a:t>
            </a:r>
            <a:r>
              <a:rPr sz="950" spc="180" dirty="0">
                <a:solidFill>
                  <a:srgbClr val="212121"/>
                </a:solidFill>
                <a:latin typeface="SimSun"/>
                <a:cs typeface="SimSun"/>
              </a:rPr>
              <a:t>JSX</a:t>
            </a:r>
            <a:r>
              <a:rPr sz="950" spc="-215" dirty="0">
                <a:solidFill>
                  <a:srgbClr val="212121"/>
                </a:solidFill>
                <a:latin typeface="SimSun"/>
                <a:cs typeface="SimSun"/>
              </a:rPr>
              <a:t> </a:t>
            </a:r>
            <a:r>
              <a:rPr sz="950" spc="10" dirty="0">
                <a:solidFill>
                  <a:srgbClr val="212121"/>
                </a:solidFill>
                <a:latin typeface="SimSun"/>
                <a:cs typeface="SimSun"/>
              </a:rPr>
              <a:t>里要写成</a:t>
            </a:r>
            <a:r>
              <a:rPr sz="950" spc="160" dirty="0">
                <a:solidFill>
                  <a:srgbClr val="212121"/>
                </a:solidFill>
                <a:latin typeface="SimSun"/>
                <a:cs typeface="SimSun"/>
              </a:rPr>
              <a:t> </a:t>
            </a:r>
            <a:r>
              <a:rPr sz="900" spc="105" dirty="0">
                <a:solidFill>
                  <a:srgbClr val="212121"/>
                </a:solidFill>
                <a:latin typeface="SimSun"/>
                <a:cs typeface="SimSun"/>
              </a:rPr>
              <a:t>className</a:t>
            </a:r>
            <a:r>
              <a:rPr sz="900" spc="-80" dirty="0">
                <a:solidFill>
                  <a:srgbClr val="212121"/>
                </a:solidFill>
                <a:latin typeface="SimSun"/>
                <a:cs typeface="SimSun"/>
              </a:rPr>
              <a:t> </a:t>
            </a:r>
            <a:r>
              <a:rPr sz="950" spc="10" dirty="0">
                <a:solidFill>
                  <a:srgbClr val="212121"/>
                </a:solidFill>
                <a:latin typeface="SimSun"/>
                <a:cs typeface="SimSun"/>
              </a:rPr>
              <a:t>，因为</a:t>
            </a:r>
            <a:r>
              <a:rPr sz="950" spc="160" dirty="0">
                <a:solidFill>
                  <a:srgbClr val="212121"/>
                </a:solidFill>
                <a:latin typeface="SimSun"/>
                <a:cs typeface="SimSun"/>
              </a:rPr>
              <a:t> </a:t>
            </a:r>
            <a:r>
              <a:rPr sz="900" spc="10" dirty="0">
                <a:solidFill>
                  <a:srgbClr val="212121"/>
                </a:solidFill>
                <a:latin typeface="SimSun"/>
                <a:cs typeface="SimSun"/>
              </a:rPr>
              <a:t>class</a:t>
            </a:r>
            <a:r>
              <a:rPr sz="900" spc="185" dirty="0">
                <a:solidFill>
                  <a:srgbClr val="212121"/>
                </a:solidFill>
                <a:latin typeface="SimSun"/>
                <a:cs typeface="SimSun"/>
              </a:rPr>
              <a:t> </a:t>
            </a:r>
            <a:r>
              <a:rPr sz="950" spc="10" dirty="0">
                <a:solidFill>
                  <a:srgbClr val="212121"/>
                </a:solidFill>
                <a:latin typeface="SimSun"/>
                <a:cs typeface="SimSun"/>
              </a:rPr>
              <a:t>在</a:t>
            </a:r>
            <a:r>
              <a:rPr sz="950" spc="-215" dirty="0">
                <a:solidFill>
                  <a:srgbClr val="212121"/>
                </a:solidFill>
                <a:latin typeface="SimSun"/>
                <a:cs typeface="SimSun"/>
              </a:rPr>
              <a:t> </a:t>
            </a:r>
            <a:r>
              <a:rPr sz="950" spc="150" dirty="0">
                <a:solidFill>
                  <a:srgbClr val="212121"/>
                </a:solidFill>
                <a:latin typeface="SimSun"/>
                <a:cs typeface="SimSun"/>
              </a:rPr>
              <a:t>JS</a:t>
            </a:r>
            <a:r>
              <a:rPr sz="950" spc="-215" dirty="0">
                <a:solidFill>
                  <a:srgbClr val="212121"/>
                </a:solidFill>
                <a:latin typeface="SimSun"/>
                <a:cs typeface="SimSun"/>
              </a:rPr>
              <a:t> </a:t>
            </a:r>
            <a:r>
              <a:rPr sz="950" spc="10" dirty="0">
                <a:solidFill>
                  <a:srgbClr val="212121"/>
                </a:solidFill>
                <a:latin typeface="SimSun"/>
                <a:cs typeface="SimSun"/>
              </a:rPr>
              <a:t>里是保留关键字。同理某些属性比如</a:t>
            </a:r>
            <a:r>
              <a:rPr sz="950" spc="160" dirty="0">
                <a:solidFill>
                  <a:srgbClr val="212121"/>
                </a:solidFill>
                <a:latin typeface="SimSun"/>
                <a:cs typeface="SimSun"/>
              </a:rPr>
              <a:t> </a:t>
            </a:r>
            <a:r>
              <a:rPr sz="900" spc="-180" dirty="0">
                <a:solidFill>
                  <a:srgbClr val="212121"/>
                </a:solidFill>
                <a:latin typeface="SimSun"/>
                <a:cs typeface="SimSun"/>
              </a:rPr>
              <a:t>f  </a:t>
            </a:r>
            <a:r>
              <a:rPr sz="900" dirty="0">
                <a:solidFill>
                  <a:srgbClr val="212121"/>
                </a:solidFill>
                <a:latin typeface="SimSun"/>
                <a:cs typeface="SimSun"/>
              </a:rPr>
              <a:t>or </a:t>
            </a:r>
            <a:r>
              <a:rPr sz="950" spc="10" dirty="0">
                <a:solidFill>
                  <a:srgbClr val="212121"/>
                </a:solidFill>
                <a:latin typeface="SimSun"/>
                <a:cs typeface="SimSun"/>
              </a:rPr>
              <a:t>要写成 </a:t>
            </a:r>
            <a:r>
              <a:rPr sz="900" spc="30" dirty="0">
                <a:solidFill>
                  <a:srgbClr val="212121"/>
                </a:solidFill>
                <a:latin typeface="SimSun"/>
                <a:cs typeface="SimSun"/>
              </a:rPr>
              <a:t>htmlFor</a:t>
            </a:r>
            <a:r>
              <a:rPr sz="900" spc="204" dirty="0">
                <a:solidFill>
                  <a:srgbClr val="212121"/>
                </a:solidFill>
                <a:latin typeface="SimSun"/>
                <a:cs typeface="SimSun"/>
              </a:rPr>
              <a:t> </a:t>
            </a:r>
            <a:r>
              <a:rPr sz="950" spc="10" dirty="0">
                <a:solidFill>
                  <a:srgbClr val="212121"/>
                </a:solidFill>
                <a:latin typeface="SimSun"/>
                <a:cs typeface="SimSun"/>
              </a:rPr>
              <a:t>。</a:t>
            </a:r>
            <a:endParaRPr sz="950">
              <a:latin typeface="SimSun"/>
              <a:cs typeface="SimSun"/>
            </a:endParaRPr>
          </a:p>
          <a:p>
            <a:pPr>
              <a:lnSpc>
                <a:spcPct val="100000"/>
              </a:lnSpc>
            </a:pPr>
            <a:endParaRPr sz="1000">
              <a:latin typeface="Times New Roman"/>
              <a:cs typeface="Times New Roman"/>
            </a:endParaRPr>
          </a:p>
          <a:p>
            <a:pPr marL="14604">
              <a:lnSpc>
                <a:spcPct val="100000"/>
              </a:lnSpc>
              <a:spcBef>
                <a:spcPts val="590"/>
              </a:spcBef>
            </a:pPr>
            <a:r>
              <a:rPr sz="950" spc="10" dirty="0">
                <a:solidFill>
                  <a:srgbClr val="212121"/>
                </a:solidFill>
                <a:latin typeface="SimSun"/>
                <a:cs typeface="SimSun"/>
              </a:rPr>
              <a:t>使用组件：</a:t>
            </a:r>
            <a:endParaRPr sz="950">
              <a:latin typeface="SimSun"/>
              <a:cs typeface="SimSun"/>
            </a:endParaRPr>
          </a:p>
        </p:txBody>
      </p:sp>
      <p:sp>
        <p:nvSpPr>
          <p:cNvPr id="10" name="object 10"/>
          <p:cNvSpPr txBox="1"/>
          <p:nvPr/>
        </p:nvSpPr>
        <p:spPr>
          <a:xfrm>
            <a:off x="745200" y="4455921"/>
            <a:ext cx="6069965" cy="449580"/>
          </a:xfrm>
          <a:prstGeom prst="rect">
            <a:avLst/>
          </a:prstGeom>
          <a:solidFill>
            <a:srgbClr val="EDEDED"/>
          </a:solidFill>
        </p:spPr>
        <p:txBody>
          <a:bodyPr vert="horz" wrap="square" lIns="0" tIns="9525" rIns="0" bIns="0" rtlCol="0">
            <a:spAutoFit/>
          </a:bodyPr>
          <a:lstStyle/>
          <a:p>
            <a:pPr marL="47625">
              <a:lnSpc>
                <a:spcPct val="100000"/>
              </a:lnSpc>
              <a:spcBef>
                <a:spcPts val="75"/>
              </a:spcBef>
            </a:pPr>
            <a:r>
              <a:rPr sz="900" spc="20" dirty="0">
                <a:solidFill>
                  <a:srgbClr val="8958A7"/>
                </a:solidFill>
                <a:latin typeface="SimSun"/>
                <a:cs typeface="SimSun"/>
              </a:rPr>
              <a:t>var</a:t>
            </a:r>
            <a:r>
              <a:rPr sz="900" spc="-229" dirty="0">
                <a:solidFill>
                  <a:srgbClr val="8958A7"/>
                </a:solidFill>
                <a:latin typeface="SimSun"/>
                <a:cs typeface="SimSun"/>
              </a:rPr>
              <a:t> </a:t>
            </a:r>
            <a:r>
              <a:rPr sz="900" spc="145" dirty="0">
                <a:solidFill>
                  <a:srgbClr val="212121"/>
                </a:solidFill>
                <a:latin typeface="SimSun"/>
                <a:cs typeface="SimSun"/>
              </a:rPr>
              <a:t>MyComponent</a:t>
            </a:r>
            <a:r>
              <a:rPr sz="900" spc="-229" dirty="0">
                <a:solidFill>
                  <a:srgbClr val="212121"/>
                </a:solidFill>
                <a:latin typeface="SimSun"/>
                <a:cs typeface="SimSun"/>
              </a:rPr>
              <a:t> </a:t>
            </a:r>
            <a:r>
              <a:rPr sz="900" spc="125" dirty="0">
                <a:solidFill>
                  <a:srgbClr val="3D999E"/>
                </a:solidFill>
                <a:latin typeface="SimSun"/>
                <a:cs typeface="SimSun"/>
              </a:rPr>
              <a:t>=</a:t>
            </a:r>
            <a:r>
              <a:rPr sz="900" spc="-229" dirty="0">
                <a:solidFill>
                  <a:srgbClr val="3D999E"/>
                </a:solidFill>
                <a:latin typeface="SimSun"/>
                <a:cs typeface="SimSun"/>
              </a:rPr>
              <a:t> </a:t>
            </a:r>
            <a:r>
              <a:rPr sz="900" spc="-35" dirty="0">
                <a:solidFill>
                  <a:srgbClr val="212121"/>
                </a:solidFill>
                <a:latin typeface="SimSun"/>
                <a:cs typeface="SimSun"/>
              </a:rPr>
              <a:t>React.createClass({/*...*/})</a:t>
            </a:r>
            <a:r>
              <a:rPr sz="900" spc="-35" dirty="0">
                <a:solidFill>
                  <a:srgbClr val="3D999E"/>
                </a:solidFill>
                <a:latin typeface="SimSun"/>
                <a:cs typeface="SimSun"/>
              </a:rPr>
              <a:t>;</a:t>
            </a:r>
            <a:endParaRPr sz="900">
              <a:latin typeface="SimSun"/>
              <a:cs typeface="SimSun"/>
            </a:endParaRPr>
          </a:p>
          <a:p>
            <a:pPr marL="47625" marR="2729865">
              <a:lnSpc>
                <a:spcPct val="100000"/>
              </a:lnSpc>
            </a:pPr>
            <a:r>
              <a:rPr sz="900" spc="20" dirty="0">
                <a:solidFill>
                  <a:srgbClr val="8958A7"/>
                </a:solidFill>
                <a:latin typeface="SimSun"/>
                <a:cs typeface="SimSun"/>
              </a:rPr>
              <a:t>var</a:t>
            </a:r>
            <a:r>
              <a:rPr sz="900" spc="-210" dirty="0">
                <a:solidFill>
                  <a:srgbClr val="8958A7"/>
                </a:solidFill>
                <a:latin typeface="SimSun"/>
                <a:cs typeface="SimSun"/>
              </a:rPr>
              <a:t> </a:t>
            </a:r>
            <a:r>
              <a:rPr sz="900" spc="105" dirty="0">
                <a:solidFill>
                  <a:srgbClr val="212121"/>
                </a:solidFill>
                <a:latin typeface="SimSun"/>
                <a:cs typeface="SimSun"/>
              </a:rPr>
              <a:t>myElement</a:t>
            </a:r>
            <a:r>
              <a:rPr sz="900" spc="-210" dirty="0">
                <a:solidFill>
                  <a:srgbClr val="212121"/>
                </a:solidFill>
                <a:latin typeface="SimSun"/>
                <a:cs typeface="SimSun"/>
              </a:rPr>
              <a:t> </a:t>
            </a:r>
            <a:r>
              <a:rPr sz="900" spc="125" dirty="0">
                <a:solidFill>
                  <a:srgbClr val="3D999E"/>
                </a:solidFill>
                <a:latin typeface="SimSun"/>
                <a:cs typeface="SimSun"/>
              </a:rPr>
              <a:t>=</a:t>
            </a:r>
            <a:r>
              <a:rPr sz="900" spc="-210" dirty="0">
                <a:solidFill>
                  <a:srgbClr val="3D999E"/>
                </a:solidFill>
                <a:latin typeface="SimSun"/>
                <a:cs typeface="SimSun"/>
              </a:rPr>
              <a:t> </a:t>
            </a:r>
            <a:r>
              <a:rPr sz="900" spc="145" dirty="0">
                <a:solidFill>
                  <a:srgbClr val="3D999E"/>
                </a:solidFill>
                <a:latin typeface="SimSun"/>
                <a:cs typeface="SimSun"/>
              </a:rPr>
              <a:t>&lt;</a:t>
            </a:r>
            <a:r>
              <a:rPr sz="900" spc="145" dirty="0">
                <a:solidFill>
                  <a:srgbClr val="212121"/>
                </a:solidFill>
                <a:latin typeface="SimSun"/>
                <a:cs typeface="SimSun"/>
              </a:rPr>
              <a:t>MyComponent</a:t>
            </a:r>
            <a:r>
              <a:rPr sz="900" spc="-215" dirty="0">
                <a:solidFill>
                  <a:srgbClr val="212121"/>
                </a:solidFill>
                <a:latin typeface="SimSun"/>
                <a:cs typeface="SimSun"/>
              </a:rPr>
              <a:t> </a:t>
            </a:r>
            <a:r>
              <a:rPr sz="900" spc="40" dirty="0">
                <a:solidFill>
                  <a:srgbClr val="212121"/>
                </a:solidFill>
                <a:latin typeface="SimSun"/>
                <a:cs typeface="SimSun"/>
              </a:rPr>
              <a:t>someProperty</a:t>
            </a:r>
            <a:r>
              <a:rPr sz="900" spc="40" dirty="0">
                <a:solidFill>
                  <a:srgbClr val="3D999E"/>
                </a:solidFill>
                <a:latin typeface="SimSun"/>
                <a:cs typeface="SimSun"/>
              </a:rPr>
              <a:t>=</a:t>
            </a:r>
            <a:r>
              <a:rPr sz="900" spc="40" dirty="0">
                <a:solidFill>
                  <a:srgbClr val="212121"/>
                </a:solidFill>
                <a:latin typeface="SimSun"/>
                <a:cs typeface="SimSun"/>
              </a:rPr>
              <a:t>{</a:t>
            </a:r>
            <a:r>
              <a:rPr sz="900" spc="40" dirty="0">
                <a:solidFill>
                  <a:srgbClr val="8958A7"/>
                </a:solidFill>
                <a:latin typeface="SimSun"/>
                <a:cs typeface="SimSun"/>
              </a:rPr>
              <a:t>true</a:t>
            </a:r>
            <a:r>
              <a:rPr sz="900" spc="40" dirty="0">
                <a:solidFill>
                  <a:srgbClr val="212121"/>
                </a:solidFill>
                <a:latin typeface="SimSun"/>
                <a:cs typeface="SimSun"/>
              </a:rPr>
              <a:t>}</a:t>
            </a:r>
            <a:r>
              <a:rPr sz="900" spc="-215" dirty="0">
                <a:solidFill>
                  <a:srgbClr val="212121"/>
                </a:solidFill>
                <a:latin typeface="SimSun"/>
                <a:cs typeface="SimSun"/>
              </a:rPr>
              <a:t> </a:t>
            </a:r>
            <a:r>
              <a:rPr sz="900" spc="-75" dirty="0">
                <a:solidFill>
                  <a:srgbClr val="3D999E"/>
                </a:solidFill>
                <a:latin typeface="SimSun"/>
                <a:cs typeface="SimSun"/>
              </a:rPr>
              <a:t>/&gt;;  </a:t>
            </a:r>
            <a:r>
              <a:rPr sz="900" spc="45" dirty="0">
                <a:solidFill>
                  <a:srgbClr val="212121"/>
                </a:solidFill>
                <a:latin typeface="SimSun"/>
                <a:cs typeface="SimSun"/>
              </a:rPr>
              <a:t>React.render(myElement</a:t>
            </a:r>
            <a:r>
              <a:rPr sz="900" spc="45" dirty="0">
                <a:solidFill>
                  <a:srgbClr val="3D999E"/>
                </a:solidFill>
                <a:latin typeface="SimSun"/>
                <a:cs typeface="SimSun"/>
              </a:rPr>
              <a:t>,</a:t>
            </a:r>
            <a:r>
              <a:rPr sz="900" spc="-220" dirty="0">
                <a:solidFill>
                  <a:srgbClr val="3D999E"/>
                </a:solidFill>
                <a:latin typeface="SimSun"/>
                <a:cs typeface="SimSun"/>
              </a:rPr>
              <a:t> </a:t>
            </a:r>
            <a:r>
              <a:rPr sz="900" spc="50" dirty="0">
                <a:solidFill>
                  <a:srgbClr val="212121"/>
                </a:solidFill>
                <a:latin typeface="SimSun"/>
                <a:cs typeface="SimSun"/>
              </a:rPr>
              <a:t>document.body)</a:t>
            </a:r>
            <a:r>
              <a:rPr sz="900" spc="50" dirty="0">
                <a:solidFill>
                  <a:srgbClr val="3D999E"/>
                </a:solidFill>
                <a:latin typeface="SimSun"/>
                <a:cs typeface="SimSun"/>
              </a:rPr>
              <a:t>;</a:t>
            </a:r>
            <a:endParaRPr sz="900">
              <a:latin typeface="SimSun"/>
              <a:cs typeface="SimSun"/>
            </a:endParaRPr>
          </a:p>
        </p:txBody>
      </p:sp>
      <p:sp>
        <p:nvSpPr>
          <p:cNvPr id="11" name="object 11"/>
          <p:cNvSpPr txBox="1"/>
          <p:nvPr/>
        </p:nvSpPr>
        <p:spPr>
          <a:xfrm>
            <a:off x="859937" y="5212841"/>
            <a:ext cx="1602740" cy="191770"/>
          </a:xfrm>
          <a:prstGeom prst="rect">
            <a:avLst/>
          </a:prstGeom>
        </p:spPr>
        <p:txBody>
          <a:bodyPr vert="horz" wrap="square" lIns="0" tIns="0" rIns="0" bIns="0" rtlCol="0">
            <a:spAutoFit/>
          </a:bodyPr>
          <a:lstStyle/>
          <a:p>
            <a:pPr marL="12700">
              <a:lnSpc>
                <a:spcPct val="100000"/>
              </a:lnSpc>
            </a:pPr>
            <a:r>
              <a:rPr sz="1150" dirty="0">
                <a:solidFill>
                  <a:srgbClr val="212121"/>
                </a:solidFill>
                <a:latin typeface="SimSun"/>
                <a:cs typeface="SimSun"/>
              </a:rPr>
              <a:t>使用</a:t>
            </a:r>
            <a:r>
              <a:rPr sz="1150" spc="-295" dirty="0">
                <a:solidFill>
                  <a:srgbClr val="212121"/>
                </a:solidFill>
                <a:latin typeface="SimSun"/>
                <a:cs typeface="SimSun"/>
              </a:rPr>
              <a:t> </a:t>
            </a:r>
            <a:r>
              <a:rPr sz="1150" spc="25" dirty="0">
                <a:solidFill>
                  <a:srgbClr val="212121"/>
                </a:solidFill>
                <a:latin typeface="SimSun"/>
                <a:cs typeface="SimSun"/>
              </a:rPr>
              <a:t>JavaScript</a:t>
            </a:r>
            <a:r>
              <a:rPr sz="1150" spc="-295" dirty="0">
                <a:solidFill>
                  <a:srgbClr val="212121"/>
                </a:solidFill>
                <a:latin typeface="SimSun"/>
                <a:cs typeface="SimSun"/>
              </a:rPr>
              <a:t> </a:t>
            </a:r>
            <a:r>
              <a:rPr sz="1150" dirty="0">
                <a:solidFill>
                  <a:srgbClr val="212121"/>
                </a:solidFill>
                <a:latin typeface="SimSun"/>
                <a:cs typeface="SimSun"/>
              </a:rPr>
              <a:t>表达式</a:t>
            </a:r>
            <a:endParaRPr sz="1150">
              <a:latin typeface="SimSun"/>
              <a:cs typeface="SimSun"/>
            </a:endParaRPr>
          </a:p>
        </p:txBody>
      </p:sp>
      <p:sp>
        <p:nvSpPr>
          <p:cNvPr id="12" name="object 12"/>
          <p:cNvSpPr/>
          <p:nvPr/>
        </p:nvSpPr>
        <p:spPr>
          <a:xfrm>
            <a:off x="2242057" y="5757783"/>
            <a:ext cx="180975" cy="170815"/>
          </a:xfrm>
          <a:custGeom>
            <a:avLst/>
            <a:gdLst/>
            <a:ahLst/>
            <a:cxnLst/>
            <a:rect l="l" t="t" r="r" b="b"/>
            <a:pathLst>
              <a:path w="180975" h="170814">
                <a:moveTo>
                  <a:pt x="0" y="170258"/>
                </a:moveTo>
                <a:lnTo>
                  <a:pt x="180527" y="170258"/>
                </a:lnTo>
                <a:lnTo>
                  <a:pt x="180527" y="0"/>
                </a:lnTo>
                <a:lnTo>
                  <a:pt x="0" y="0"/>
                </a:lnTo>
                <a:lnTo>
                  <a:pt x="0" y="170258"/>
                </a:lnTo>
                <a:close/>
              </a:path>
            </a:pathLst>
          </a:custGeom>
          <a:solidFill>
            <a:srgbClr val="EDEDED"/>
          </a:solidFill>
        </p:spPr>
        <p:txBody>
          <a:bodyPr wrap="square" lIns="0" tIns="0" rIns="0" bIns="0" rtlCol="0"/>
          <a:lstStyle/>
          <a:p>
            <a:endParaRPr/>
          </a:p>
        </p:txBody>
      </p:sp>
      <p:sp>
        <p:nvSpPr>
          <p:cNvPr id="13" name="object 13"/>
          <p:cNvSpPr/>
          <p:nvPr/>
        </p:nvSpPr>
        <p:spPr>
          <a:xfrm>
            <a:off x="2734043" y="5757783"/>
            <a:ext cx="175895" cy="170815"/>
          </a:xfrm>
          <a:custGeom>
            <a:avLst/>
            <a:gdLst/>
            <a:ahLst/>
            <a:cxnLst/>
            <a:rect l="l" t="t" r="r" b="b"/>
            <a:pathLst>
              <a:path w="175894" h="170814">
                <a:moveTo>
                  <a:pt x="0" y="170258"/>
                </a:moveTo>
                <a:lnTo>
                  <a:pt x="175616" y="170258"/>
                </a:lnTo>
                <a:lnTo>
                  <a:pt x="175616" y="0"/>
                </a:lnTo>
                <a:lnTo>
                  <a:pt x="0" y="0"/>
                </a:lnTo>
                <a:lnTo>
                  <a:pt x="0" y="170258"/>
                </a:lnTo>
                <a:close/>
              </a:path>
            </a:pathLst>
          </a:custGeom>
          <a:solidFill>
            <a:srgbClr val="EDEDED"/>
          </a:solidFill>
        </p:spPr>
        <p:txBody>
          <a:bodyPr wrap="square" lIns="0" tIns="0" rIns="0" bIns="0" rtlCol="0"/>
          <a:lstStyle/>
          <a:p>
            <a:endParaRPr/>
          </a:p>
        </p:txBody>
      </p:sp>
      <p:sp>
        <p:nvSpPr>
          <p:cNvPr id="14" name="object 14"/>
          <p:cNvSpPr txBox="1"/>
          <p:nvPr/>
        </p:nvSpPr>
        <p:spPr>
          <a:xfrm>
            <a:off x="732500" y="5758878"/>
            <a:ext cx="2226945"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属性值使用表达式，只要用 </a:t>
            </a:r>
            <a:r>
              <a:rPr sz="900" spc="-114" dirty="0">
                <a:solidFill>
                  <a:srgbClr val="212121"/>
                </a:solidFill>
                <a:latin typeface="SimSun"/>
                <a:cs typeface="SimSun"/>
              </a:rPr>
              <a:t>{}  </a:t>
            </a:r>
            <a:r>
              <a:rPr sz="950" spc="10" dirty="0">
                <a:solidFill>
                  <a:srgbClr val="212121"/>
                </a:solidFill>
                <a:latin typeface="SimSun"/>
                <a:cs typeface="SimSun"/>
              </a:rPr>
              <a:t>替换 </a:t>
            </a:r>
            <a:r>
              <a:rPr sz="900" spc="-135" dirty="0">
                <a:solidFill>
                  <a:srgbClr val="212121"/>
                </a:solidFill>
                <a:latin typeface="SimSun"/>
                <a:cs typeface="SimSun"/>
              </a:rPr>
              <a:t>""</a:t>
            </a:r>
            <a:r>
              <a:rPr sz="900" spc="110" dirty="0">
                <a:solidFill>
                  <a:srgbClr val="212121"/>
                </a:solidFill>
                <a:latin typeface="SimSun"/>
                <a:cs typeface="SimSun"/>
              </a:rPr>
              <a:t> </a:t>
            </a:r>
            <a:r>
              <a:rPr sz="950" spc="-190" dirty="0">
                <a:solidFill>
                  <a:srgbClr val="212121"/>
                </a:solidFill>
                <a:latin typeface="SimSun"/>
                <a:cs typeface="SimSun"/>
              </a:rPr>
              <a:t>:</a:t>
            </a:r>
            <a:endParaRPr sz="950">
              <a:latin typeface="SimSun"/>
              <a:cs typeface="SimSun"/>
            </a:endParaRPr>
          </a:p>
        </p:txBody>
      </p:sp>
      <p:sp>
        <p:nvSpPr>
          <p:cNvPr id="15" name="object 15"/>
          <p:cNvSpPr txBox="1"/>
          <p:nvPr/>
        </p:nvSpPr>
        <p:spPr>
          <a:xfrm>
            <a:off x="745200" y="6084315"/>
            <a:ext cx="6069965" cy="998219"/>
          </a:xfrm>
          <a:prstGeom prst="rect">
            <a:avLst/>
          </a:prstGeom>
          <a:solidFill>
            <a:srgbClr val="EDEDED"/>
          </a:solidFill>
        </p:spPr>
        <p:txBody>
          <a:bodyPr vert="horz" wrap="square" lIns="0" tIns="9525" rIns="0" bIns="0" rtlCol="0">
            <a:spAutoFit/>
          </a:bodyPr>
          <a:lstStyle/>
          <a:p>
            <a:pPr marL="47625">
              <a:lnSpc>
                <a:spcPct val="100000"/>
              </a:lnSpc>
              <a:spcBef>
                <a:spcPts val="75"/>
              </a:spcBef>
            </a:pPr>
            <a:r>
              <a:rPr sz="900" spc="-185" dirty="0">
                <a:solidFill>
                  <a:srgbClr val="8E8F8B"/>
                </a:solidFill>
                <a:latin typeface="SimSun"/>
                <a:cs typeface="SimSun"/>
              </a:rPr>
              <a:t>// </a:t>
            </a:r>
            <a:r>
              <a:rPr sz="900" spc="-10" dirty="0">
                <a:solidFill>
                  <a:srgbClr val="8E8F8B"/>
                </a:solidFill>
                <a:latin typeface="SimSun"/>
                <a:cs typeface="SimSun"/>
              </a:rPr>
              <a:t>Input</a:t>
            </a:r>
            <a:r>
              <a:rPr sz="900" spc="-310" dirty="0">
                <a:solidFill>
                  <a:srgbClr val="8E8F8B"/>
                </a:solidFill>
                <a:latin typeface="SimSun"/>
                <a:cs typeface="SimSun"/>
              </a:rPr>
              <a:t> </a:t>
            </a:r>
            <a:r>
              <a:rPr sz="900" spc="15" dirty="0">
                <a:solidFill>
                  <a:srgbClr val="8E8F8B"/>
                </a:solidFill>
                <a:latin typeface="SimSun"/>
                <a:cs typeface="SimSun"/>
              </a:rPr>
              <a:t>(JSX):</a:t>
            </a:r>
            <a:endParaRPr sz="900">
              <a:latin typeface="SimSun"/>
              <a:cs typeface="SimSun"/>
            </a:endParaRPr>
          </a:p>
          <a:p>
            <a:pPr marL="47625">
              <a:lnSpc>
                <a:spcPct val="100000"/>
              </a:lnSpc>
            </a:pPr>
            <a:r>
              <a:rPr sz="900" spc="20" dirty="0">
                <a:solidFill>
                  <a:srgbClr val="8958A7"/>
                </a:solidFill>
                <a:latin typeface="SimSun"/>
                <a:cs typeface="SimSun"/>
              </a:rPr>
              <a:t>var</a:t>
            </a:r>
            <a:r>
              <a:rPr sz="900" spc="-190" dirty="0">
                <a:solidFill>
                  <a:srgbClr val="8958A7"/>
                </a:solidFill>
                <a:latin typeface="SimSun"/>
                <a:cs typeface="SimSun"/>
              </a:rPr>
              <a:t> </a:t>
            </a:r>
            <a:r>
              <a:rPr sz="900" spc="65" dirty="0">
                <a:solidFill>
                  <a:srgbClr val="212121"/>
                </a:solidFill>
                <a:latin typeface="SimSun"/>
                <a:cs typeface="SimSun"/>
              </a:rPr>
              <a:t>person</a:t>
            </a:r>
            <a:r>
              <a:rPr sz="900" spc="-190" dirty="0">
                <a:solidFill>
                  <a:srgbClr val="212121"/>
                </a:solidFill>
                <a:latin typeface="SimSun"/>
                <a:cs typeface="SimSun"/>
              </a:rPr>
              <a:t> </a:t>
            </a:r>
            <a:r>
              <a:rPr sz="900" spc="125" dirty="0">
                <a:solidFill>
                  <a:srgbClr val="3D999E"/>
                </a:solidFill>
                <a:latin typeface="SimSun"/>
                <a:cs typeface="SimSun"/>
              </a:rPr>
              <a:t>=</a:t>
            </a:r>
            <a:r>
              <a:rPr sz="900" spc="-190" dirty="0">
                <a:solidFill>
                  <a:srgbClr val="3D999E"/>
                </a:solidFill>
                <a:latin typeface="SimSun"/>
                <a:cs typeface="SimSun"/>
              </a:rPr>
              <a:t> </a:t>
            </a:r>
            <a:r>
              <a:rPr sz="900" spc="90" dirty="0">
                <a:solidFill>
                  <a:srgbClr val="3D999E"/>
                </a:solidFill>
                <a:latin typeface="SimSun"/>
                <a:cs typeface="SimSun"/>
              </a:rPr>
              <a:t>&lt;</a:t>
            </a:r>
            <a:r>
              <a:rPr sz="900" spc="90" dirty="0">
                <a:solidFill>
                  <a:srgbClr val="212121"/>
                </a:solidFill>
                <a:latin typeface="SimSun"/>
                <a:cs typeface="SimSun"/>
              </a:rPr>
              <a:t>Person</a:t>
            </a:r>
            <a:r>
              <a:rPr sz="900" spc="-200" dirty="0">
                <a:solidFill>
                  <a:srgbClr val="212121"/>
                </a:solidFill>
                <a:latin typeface="SimSun"/>
                <a:cs typeface="SimSun"/>
              </a:rPr>
              <a:t> </a:t>
            </a:r>
            <a:r>
              <a:rPr sz="900" spc="65" dirty="0">
                <a:solidFill>
                  <a:srgbClr val="212121"/>
                </a:solidFill>
                <a:latin typeface="SimSun"/>
                <a:cs typeface="SimSun"/>
              </a:rPr>
              <a:t>name</a:t>
            </a:r>
            <a:r>
              <a:rPr sz="900" spc="65" dirty="0">
                <a:solidFill>
                  <a:srgbClr val="3D999E"/>
                </a:solidFill>
                <a:latin typeface="SimSun"/>
                <a:cs typeface="SimSun"/>
              </a:rPr>
              <a:t>=</a:t>
            </a:r>
            <a:r>
              <a:rPr sz="900" spc="65" dirty="0">
                <a:solidFill>
                  <a:srgbClr val="212121"/>
                </a:solidFill>
                <a:latin typeface="SimSun"/>
                <a:cs typeface="SimSun"/>
              </a:rPr>
              <a:t>{window.isLoggedIn</a:t>
            </a:r>
            <a:r>
              <a:rPr sz="900" spc="-190" dirty="0">
                <a:solidFill>
                  <a:srgbClr val="212121"/>
                </a:solidFill>
                <a:latin typeface="SimSun"/>
                <a:cs typeface="SimSun"/>
              </a:rPr>
              <a:t> </a:t>
            </a:r>
            <a:r>
              <a:rPr sz="900" spc="100" dirty="0">
                <a:solidFill>
                  <a:srgbClr val="3D999E"/>
                </a:solidFill>
                <a:latin typeface="SimSun"/>
                <a:cs typeface="SimSun"/>
              </a:rPr>
              <a:t>?</a:t>
            </a:r>
            <a:r>
              <a:rPr sz="900" spc="-200" dirty="0">
                <a:solidFill>
                  <a:srgbClr val="3D999E"/>
                </a:solidFill>
                <a:latin typeface="SimSun"/>
                <a:cs typeface="SimSun"/>
              </a:rPr>
              <a:t> </a:t>
            </a:r>
            <a:r>
              <a:rPr sz="900" spc="105" dirty="0">
                <a:solidFill>
                  <a:srgbClr val="212121"/>
                </a:solidFill>
                <a:latin typeface="SimSun"/>
                <a:cs typeface="SimSun"/>
              </a:rPr>
              <a:t>window.name</a:t>
            </a:r>
            <a:r>
              <a:rPr sz="900" spc="-190" dirty="0">
                <a:solidFill>
                  <a:srgbClr val="212121"/>
                </a:solidFill>
                <a:latin typeface="SimSun"/>
                <a:cs typeface="SimSun"/>
              </a:rPr>
              <a:t> </a:t>
            </a:r>
            <a:r>
              <a:rPr sz="900" spc="-180" dirty="0">
                <a:solidFill>
                  <a:srgbClr val="3D999E"/>
                </a:solidFill>
                <a:latin typeface="SimSun"/>
                <a:cs typeface="SimSun"/>
              </a:rPr>
              <a:t>:</a:t>
            </a:r>
            <a:r>
              <a:rPr sz="900" spc="-190" dirty="0">
                <a:solidFill>
                  <a:srgbClr val="3D999E"/>
                </a:solidFill>
                <a:latin typeface="SimSun"/>
                <a:cs typeface="SimSun"/>
              </a:rPr>
              <a:t> </a:t>
            </a:r>
            <a:r>
              <a:rPr sz="900" spc="-229" dirty="0">
                <a:solidFill>
                  <a:srgbClr val="708B00"/>
                </a:solidFill>
                <a:latin typeface="SimSun"/>
                <a:cs typeface="SimSun"/>
              </a:rPr>
              <a:t>''</a:t>
            </a:r>
            <a:r>
              <a:rPr sz="900" spc="-229" dirty="0">
                <a:solidFill>
                  <a:srgbClr val="212121"/>
                </a:solidFill>
                <a:latin typeface="SimSun"/>
                <a:cs typeface="SimSun"/>
              </a:rPr>
              <a:t>}</a:t>
            </a:r>
            <a:r>
              <a:rPr sz="900" spc="-200" dirty="0">
                <a:solidFill>
                  <a:srgbClr val="212121"/>
                </a:solidFill>
                <a:latin typeface="SimSun"/>
                <a:cs typeface="SimSun"/>
              </a:rPr>
              <a:t> </a:t>
            </a:r>
            <a:r>
              <a:rPr sz="900" spc="-75" dirty="0">
                <a:solidFill>
                  <a:srgbClr val="3D999E"/>
                </a:solidFill>
                <a:latin typeface="SimSun"/>
                <a:cs typeface="SimSun"/>
              </a:rPr>
              <a:t>/&gt;;</a:t>
            </a:r>
            <a:endParaRPr sz="900">
              <a:latin typeface="SimSun"/>
              <a:cs typeface="SimSun"/>
            </a:endParaRPr>
          </a:p>
          <a:p>
            <a:pPr marL="47625">
              <a:lnSpc>
                <a:spcPct val="100000"/>
              </a:lnSpc>
            </a:pPr>
            <a:r>
              <a:rPr sz="900" spc="-185" dirty="0">
                <a:solidFill>
                  <a:srgbClr val="8E8F8B"/>
                </a:solidFill>
                <a:latin typeface="SimSun"/>
                <a:cs typeface="SimSun"/>
              </a:rPr>
              <a:t>// </a:t>
            </a:r>
            <a:r>
              <a:rPr sz="900" spc="55" dirty="0">
                <a:solidFill>
                  <a:srgbClr val="8E8F8B"/>
                </a:solidFill>
                <a:latin typeface="SimSun"/>
                <a:cs typeface="SimSun"/>
              </a:rPr>
              <a:t>Output</a:t>
            </a:r>
            <a:r>
              <a:rPr sz="900" spc="-300" dirty="0">
                <a:solidFill>
                  <a:srgbClr val="8E8F8B"/>
                </a:solidFill>
                <a:latin typeface="SimSun"/>
                <a:cs typeface="SimSun"/>
              </a:rPr>
              <a:t> </a:t>
            </a:r>
            <a:r>
              <a:rPr sz="900" spc="-30" dirty="0">
                <a:solidFill>
                  <a:srgbClr val="8E8F8B"/>
                </a:solidFill>
                <a:latin typeface="SimSun"/>
                <a:cs typeface="SimSun"/>
              </a:rPr>
              <a:t>(JS):</a:t>
            </a:r>
            <a:endParaRPr sz="900">
              <a:latin typeface="SimSun"/>
              <a:cs typeface="SimSun"/>
            </a:endParaRPr>
          </a:p>
          <a:p>
            <a:pPr marL="110489" marR="4030979" indent="-63500">
              <a:lnSpc>
                <a:spcPct val="100000"/>
              </a:lnSpc>
            </a:pPr>
            <a:r>
              <a:rPr sz="900" spc="20" dirty="0">
                <a:solidFill>
                  <a:srgbClr val="8958A7"/>
                </a:solidFill>
                <a:latin typeface="SimSun"/>
                <a:cs typeface="SimSun"/>
              </a:rPr>
              <a:t>var</a:t>
            </a:r>
            <a:r>
              <a:rPr sz="900" spc="-210" dirty="0">
                <a:solidFill>
                  <a:srgbClr val="8958A7"/>
                </a:solidFill>
                <a:latin typeface="SimSun"/>
                <a:cs typeface="SimSun"/>
              </a:rPr>
              <a:t> </a:t>
            </a:r>
            <a:r>
              <a:rPr sz="900" spc="65" dirty="0">
                <a:solidFill>
                  <a:srgbClr val="212121"/>
                </a:solidFill>
                <a:latin typeface="SimSun"/>
                <a:cs typeface="SimSun"/>
              </a:rPr>
              <a:t>person</a:t>
            </a:r>
            <a:r>
              <a:rPr sz="900" spc="-210" dirty="0">
                <a:solidFill>
                  <a:srgbClr val="212121"/>
                </a:solidFill>
                <a:latin typeface="SimSun"/>
                <a:cs typeface="SimSun"/>
              </a:rPr>
              <a:t> </a:t>
            </a:r>
            <a:r>
              <a:rPr sz="900" spc="125" dirty="0">
                <a:solidFill>
                  <a:srgbClr val="3D999E"/>
                </a:solidFill>
                <a:latin typeface="SimSun"/>
                <a:cs typeface="SimSun"/>
              </a:rPr>
              <a:t>=</a:t>
            </a:r>
            <a:r>
              <a:rPr sz="900" spc="-210" dirty="0">
                <a:solidFill>
                  <a:srgbClr val="3D999E"/>
                </a:solidFill>
                <a:latin typeface="SimSun"/>
                <a:cs typeface="SimSun"/>
              </a:rPr>
              <a:t> </a:t>
            </a:r>
            <a:r>
              <a:rPr sz="900" spc="35" dirty="0">
                <a:solidFill>
                  <a:srgbClr val="212121"/>
                </a:solidFill>
                <a:latin typeface="SimSun"/>
                <a:cs typeface="SimSun"/>
              </a:rPr>
              <a:t>React.createElement(  </a:t>
            </a:r>
            <a:r>
              <a:rPr sz="900" spc="45" dirty="0">
                <a:solidFill>
                  <a:srgbClr val="212121"/>
                </a:solidFill>
                <a:latin typeface="SimSun"/>
                <a:cs typeface="SimSun"/>
              </a:rPr>
              <a:t>Person</a:t>
            </a:r>
            <a:r>
              <a:rPr sz="900" spc="45" dirty="0">
                <a:solidFill>
                  <a:srgbClr val="3D999E"/>
                </a:solidFill>
                <a:latin typeface="SimSun"/>
                <a:cs typeface="SimSun"/>
              </a:rPr>
              <a:t>,</a:t>
            </a:r>
            <a:endParaRPr sz="900">
              <a:latin typeface="SimSun"/>
              <a:cs typeface="SimSun"/>
            </a:endParaRPr>
          </a:p>
          <a:p>
            <a:pPr marL="110489">
              <a:lnSpc>
                <a:spcPct val="100000"/>
              </a:lnSpc>
            </a:pPr>
            <a:r>
              <a:rPr sz="900" spc="70" dirty="0">
                <a:solidFill>
                  <a:srgbClr val="212121"/>
                </a:solidFill>
                <a:latin typeface="SimSun"/>
                <a:cs typeface="SimSun"/>
              </a:rPr>
              <a:t>{name</a:t>
            </a:r>
            <a:r>
              <a:rPr sz="900" spc="70" dirty="0">
                <a:solidFill>
                  <a:srgbClr val="3D999E"/>
                </a:solidFill>
                <a:latin typeface="SimSun"/>
                <a:cs typeface="SimSun"/>
              </a:rPr>
              <a:t>:</a:t>
            </a:r>
            <a:r>
              <a:rPr sz="900" spc="-195" dirty="0">
                <a:solidFill>
                  <a:srgbClr val="3D999E"/>
                </a:solidFill>
                <a:latin typeface="SimSun"/>
                <a:cs typeface="SimSun"/>
              </a:rPr>
              <a:t> </a:t>
            </a:r>
            <a:r>
              <a:rPr sz="900" spc="45" dirty="0">
                <a:solidFill>
                  <a:srgbClr val="212121"/>
                </a:solidFill>
                <a:latin typeface="SimSun"/>
                <a:cs typeface="SimSun"/>
              </a:rPr>
              <a:t>window.isLoggedIn</a:t>
            </a:r>
            <a:r>
              <a:rPr sz="900" spc="-195" dirty="0">
                <a:solidFill>
                  <a:srgbClr val="212121"/>
                </a:solidFill>
                <a:latin typeface="SimSun"/>
                <a:cs typeface="SimSun"/>
              </a:rPr>
              <a:t> </a:t>
            </a:r>
            <a:r>
              <a:rPr sz="900" spc="100" dirty="0">
                <a:solidFill>
                  <a:srgbClr val="3D999E"/>
                </a:solidFill>
                <a:latin typeface="SimSun"/>
                <a:cs typeface="SimSun"/>
              </a:rPr>
              <a:t>?</a:t>
            </a:r>
            <a:r>
              <a:rPr sz="900" spc="-200" dirty="0">
                <a:solidFill>
                  <a:srgbClr val="3D999E"/>
                </a:solidFill>
                <a:latin typeface="SimSun"/>
                <a:cs typeface="SimSun"/>
              </a:rPr>
              <a:t> </a:t>
            </a:r>
            <a:r>
              <a:rPr sz="900" spc="105" dirty="0">
                <a:solidFill>
                  <a:srgbClr val="212121"/>
                </a:solidFill>
                <a:latin typeface="SimSun"/>
                <a:cs typeface="SimSun"/>
              </a:rPr>
              <a:t>window.name</a:t>
            </a:r>
            <a:r>
              <a:rPr sz="900" spc="-195" dirty="0">
                <a:solidFill>
                  <a:srgbClr val="212121"/>
                </a:solidFill>
                <a:latin typeface="SimSun"/>
                <a:cs typeface="SimSun"/>
              </a:rPr>
              <a:t> </a:t>
            </a:r>
            <a:r>
              <a:rPr sz="900" spc="-180" dirty="0">
                <a:solidFill>
                  <a:srgbClr val="3D999E"/>
                </a:solidFill>
                <a:latin typeface="SimSun"/>
                <a:cs typeface="SimSun"/>
              </a:rPr>
              <a:t>:</a:t>
            </a:r>
            <a:r>
              <a:rPr sz="900" spc="-195" dirty="0">
                <a:solidFill>
                  <a:srgbClr val="3D999E"/>
                </a:solidFill>
                <a:latin typeface="SimSun"/>
                <a:cs typeface="SimSun"/>
              </a:rPr>
              <a:t> </a:t>
            </a:r>
            <a:r>
              <a:rPr sz="900" spc="-229" dirty="0">
                <a:solidFill>
                  <a:srgbClr val="708B00"/>
                </a:solidFill>
                <a:latin typeface="SimSun"/>
                <a:cs typeface="SimSun"/>
              </a:rPr>
              <a:t>''</a:t>
            </a:r>
            <a:r>
              <a:rPr sz="900" spc="-229" dirty="0">
                <a:solidFill>
                  <a:srgbClr val="212121"/>
                </a:solidFill>
                <a:latin typeface="SimSun"/>
                <a:cs typeface="SimSun"/>
              </a:rPr>
              <a:t>}</a:t>
            </a:r>
            <a:endParaRPr sz="900">
              <a:latin typeface="SimSun"/>
              <a:cs typeface="SimSun"/>
            </a:endParaRPr>
          </a:p>
          <a:p>
            <a:pPr marL="47625">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p:txBody>
      </p:sp>
      <p:sp>
        <p:nvSpPr>
          <p:cNvPr id="16" name="object 16"/>
          <p:cNvSpPr txBox="1"/>
          <p:nvPr/>
        </p:nvSpPr>
        <p:spPr>
          <a:xfrm>
            <a:off x="732500" y="7244777"/>
            <a:ext cx="173228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子组件也可以作为表达式使用：</a:t>
            </a:r>
            <a:endParaRPr sz="950">
              <a:latin typeface="SimSun"/>
              <a:cs typeface="SimSun"/>
            </a:endParaRPr>
          </a:p>
        </p:txBody>
      </p:sp>
      <p:sp>
        <p:nvSpPr>
          <p:cNvPr id="17" name="object 17"/>
          <p:cNvSpPr txBox="1"/>
          <p:nvPr/>
        </p:nvSpPr>
        <p:spPr>
          <a:xfrm>
            <a:off x="745200" y="7570216"/>
            <a:ext cx="6069965" cy="1135380"/>
          </a:xfrm>
          <a:prstGeom prst="rect">
            <a:avLst/>
          </a:prstGeom>
          <a:solidFill>
            <a:srgbClr val="EDEDED"/>
          </a:solidFill>
        </p:spPr>
        <p:txBody>
          <a:bodyPr vert="horz" wrap="square" lIns="0" tIns="9525" rIns="0" bIns="0" rtlCol="0">
            <a:spAutoFit/>
          </a:bodyPr>
          <a:lstStyle/>
          <a:p>
            <a:pPr marL="47625">
              <a:lnSpc>
                <a:spcPct val="100000"/>
              </a:lnSpc>
              <a:spcBef>
                <a:spcPts val="75"/>
              </a:spcBef>
            </a:pPr>
            <a:r>
              <a:rPr sz="900" spc="-185" dirty="0">
                <a:solidFill>
                  <a:srgbClr val="8E8F8B"/>
                </a:solidFill>
                <a:latin typeface="SimSun"/>
                <a:cs typeface="SimSun"/>
              </a:rPr>
              <a:t>// </a:t>
            </a:r>
            <a:r>
              <a:rPr sz="900" spc="-10" dirty="0">
                <a:solidFill>
                  <a:srgbClr val="8E8F8B"/>
                </a:solidFill>
                <a:latin typeface="SimSun"/>
                <a:cs typeface="SimSun"/>
              </a:rPr>
              <a:t>Input</a:t>
            </a:r>
            <a:r>
              <a:rPr sz="900" spc="-310" dirty="0">
                <a:solidFill>
                  <a:srgbClr val="8E8F8B"/>
                </a:solidFill>
                <a:latin typeface="SimSun"/>
                <a:cs typeface="SimSun"/>
              </a:rPr>
              <a:t> </a:t>
            </a:r>
            <a:r>
              <a:rPr sz="900" spc="15" dirty="0">
                <a:solidFill>
                  <a:srgbClr val="8E8F8B"/>
                </a:solidFill>
                <a:latin typeface="SimSun"/>
                <a:cs typeface="SimSun"/>
              </a:rPr>
              <a:t>(JSX):</a:t>
            </a:r>
            <a:endParaRPr sz="900">
              <a:latin typeface="SimSun"/>
              <a:cs typeface="SimSun"/>
            </a:endParaRPr>
          </a:p>
          <a:p>
            <a:pPr marL="47625">
              <a:lnSpc>
                <a:spcPct val="100000"/>
              </a:lnSpc>
            </a:pPr>
            <a:r>
              <a:rPr sz="900" spc="20" dirty="0">
                <a:solidFill>
                  <a:srgbClr val="8958A7"/>
                </a:solidFill>
                <a:latin typeface="SimSun"/>
                <a:cs typeface="SimSun"/>
              </a:rPr>
              <a:t>var</a:t>
            </a:r>
            <a:r>
              <a:rPr sz="900" spc="-200" dirty="0">
                <a:solidFill>
                  <a:srgbClr val="8958A7"/>
                </a:solidFill>
                <a:latin typeface="SimSun"/>
                <a:cs typeface="SimSun"/>
              </a:rPr>
              <a:t> </a:t>
            </a:r>
            <a:r>
              <a:rPr sz="900" spc="25" dirty="0">
                <a:solidFill>
                  <a:srgbClr val="212121"/>
                </a:solidFill>
                <a:latin typeface="SimSun"/>
                <a:cs typeface="SimSun"/>
              </a:rPr>
              <a:t>content</a:t>
            </a:r>
            <a:r>
              <a:rPr sz="900" spc="-200" dirty="0">
                <a:solidFill>
                  <a:srgbClr val="212121"/>
                </a:solidFill>
                <a:latin typeface="SimSun"/>
                <a:cs typeface="SimSun"/>
              </a:rPr>
              <a:t> </a:t>
            </a:r>
            <a:r>
              <a:rPr sz="900" spc="125" dirty="0">
                <a:solidFill>
                  <a:srgbClr val="3D999E"/>
                </a:solidFill>
                <a:latin typeface="SimSun"/>
                <a:cs typeface="SimSun"/>
              </a:rPr>
              <a:t>=</a:t>
            </a:r>
            <a:r>
              <a:rPr sz="900" spc="-200" dirty="0">
                <a:solidFill>
                  <a:srgbClr val="3D999E"/>
                </a:solidFill>
                <a:latin typeface="SimSun"/>
                <a:cs typeface="SimSun"/>
              </a:rPr>
              <a:t> </a:t>
            </a:r>
            <a:r>
              <a:rPr sz="900" spc="45" dirty="0">
                <a:solidFill>
                  <a:srgbClr val="3D999E"/>
                </a:solidFill>
                <a:latin typeface="SimSun"/>
                <a:cs typeface="SimSun"/>
              </a:rPr>
              <a:t>&lt;</a:t>
            </a:r>
            <a:r>
              <a:rPr sz="900" spc="45" dirty="0">
                <a:solidFill>
                  <a:srgbClr val="212121"/>
                </a:solidFill>
                <a:latin typeface="SimSun"/>
                <a:cs typeface="SimSun"/>
              </a:rPr>
              <a:t>Container</a:t>
            </a:r>
            <a:r>
              <a:rPr sz="900" spc="45" dirty="0">
                <a:solidFill>
                  <a:srgbClr val="3D999E"/>
                </a:solidFill>
                <a:latin typeface="SimSun"/>
                <a:cs typeface="SimSun"/>
              </a:rPr>
              <a:t>&gt;</a:t>
            </a:r>
            <a:r>
              <a:rPr sz="900" spc="45" dirty="0">
                <a:solidFill>
                  <a:srgbClr val="212121"/>
                </a:solidFill>
                <a:latin typeface="SimSun"/>
                <a:cs typeface="SimSun"/>
              </a:rPr>
              <a:t>{window.isLoggedIn</a:t>
            </a:r>
            <a:r>
              <a:rPr sz="900" spc="-200" dirty="0">
                <a:solidFill>
                  <a:srgbClr val="212121"/>
                </a:solidFill>
                <a:latin typeface="SimSun"/>
                <a:cs typeface="SimSun"/>
              </a:rPr>
              <a:t> </a:t>
            </a:r>
            <a:r>
              <a:rPr sz="900" spc="100" dirty="0">
                <a:solidFill>
                  <a:srgbClr val="3D999E"/>
                </a:solidFill>
                <a:latin typeface="SimSun"/>
                <a:cs typeface="SimSun"/>
              </a:rPr>
              <a:t>?</a:t>
            </a:r>
            <a:r>
              <a:rPr sz="900" spc="-204" dirty="0">
                <a:solidFill>
                  <a:srgbClr val="3D999E"/>
                </a:solidFill>
                <a:latin typeface="SimSun"/>
                <a:cs typeface="SimSun"/>
              </a:rPr>
              <a:t> </a:t>
            </a:r>
            <a:r>
              <a:rPr sz="900" spc="145" dirty="0">
                <a:solidFill>
                  <a:srgbClr val="3D999E"/>
                </a:solidFill>
                <a:latin typeface="SimSun"/>
                <a:cs typeface="SimSun"/>
              </a:rPr>
              <a:t>&lt;</a:t>
            </a:r>
            <a:r>
              <a:rPr sz="900" spc="145" dirty="0">
                <a:solidFill>
                  <a:srgbClr val="212121"/>
                </a:solidFill>
                <a:latin typeface="SimSun"/>
                <a:cs typeface="SimSun"/>
              </a:rPr>
              <a:t>Nav</a:t>
            </a:r>
            <a:r>
              <a:rPr sz="900" spc="-200" dirty="0">
                <a:solidFill>
                  <a:srgbClr val="212121"/>
                </a:solidFill>
                <a:latin typeface="SimSun"/>
                <a:cs typeface="SimSun"/>
              </a:rPr>
              <a:t> </a:t>
            </a:r>
            <a:r>
              <a:rPr sz="900" spc="-25" dirty="0">
                <a:solidFill>
                  <a:srgbClr val="3D999E"/>
                </a:solidFill>
                <a:latin typeface="SimSun"/>
                <a:cs typeface="SimSun"/>
              </a:rPr>
              <a:t>/&gt;</a:t>
            </a:r>
            <a:r>
              <a:rPr sz="900" spc="-200" dirty="0">
                <a:solidFill>
                  <a:srgbClr val="3D999E"/>
                </a:solidFill>
                <a:latin typeface="SimSun"/>
                <a:cs typeface="SimSun"/>
              </a:rPr>
              <a:t> </a:t>
            </a:r>
            <a:r>
              <a:rPr sz="900" spc="-180" dirty="0">
                <a:solidFill>
                  <a:srgbClr val="3D999E"/>
                </a:solidFill>
                <a:latin typeface="SimSun"/>
                <a:cs typeface="SimSun"/>
              </a:rPr>
              <a:t>:</a:t>
            </a:r>
            <a:r>
              <a:rPr sz="900" spc="-200" dirty="0">
                <a:solidFill>
                  <a:srgbClr val="3D999E"/>
                </a:solidFill>
                <a:latin typeface="SimSun"/>
                <a:cs typeface="SimSun"/>
              </a:rPr>
              <a:t> </a:t>
            </a:r>
            <a:r>
              <a:rPr sz="900" spc="55" dirty="0">
                <a:solidFill>
                  <a:srgbClr val="3D999E"/>
                </a:solidFill>
                <a:latin typeface="SimSun"/>
                <a:cs typeface="SimSun"/>
              </a:rPr>
              <a:t>&lt;</a:t>
            </a:r>
            <a:r>
              <a:rPr sz="900" spc="55" dirty="0">
                <a:solidFill>
                  <a:srgbClr val="212121"/>
                </a:solidFill>
                <a:latin typeface="SimSun"/>
                <a:cs typeface="SimSun"/>
              </a:rPr>
              <a:t>Login</a:t>
            </a:r>
            <a:r>
              <a:rPr sz="900" spc="-200" dirty="0">
                <a:solidFill>
                  <a:srgbClr val="212121"/>
                </a:solidFill>
                <a:latin typeface="SimSun"/>
                <a:cs typeface="SimSun"/>
              </a:rPr>
              <a:t> </a:t>
            </a:r>
            <a:r>
              <a:rPr sz="900" dirty="0">
                <a:solidFill>
                  <a:srgbClr val="3D999E"/>
                </a:solidFill>
                <a:latin typeface="SimSun"/>
                <a:cs typeface="SimSun"/>
              </a:rPr>
              <a:t>/&gt;</a:t>
            </a:r>
            <a:r>
              <a:rPr sz="900" dirty="0">
                <a:solidFill>
                  <a:srgbClr val="212121"/>
                </a:solidFill>
                <a:latin typeface="SimSun"/>
                <a:cs typeface="SimSun"/>
              </a:rPr>
              <a:t>}</a:t>
            </a:r>
            <a:r>
              <a:rPr sz="900" dirty="0">
                <a:solidFill>
                  <a:srgbClr val="3D999E"/>
                </a:solidFill>
                <a:latin typeface="SimSun"/>
                <a:cs typeface="SimSun"/>
              </a:rPr>
              <a:t>&lt;/</a:t>
            </a:r>
            <a:r>
              <a:rPr sz="900" dirty="0">
                <a:solidFill>
                  <a:srgbClr val="212121"/>
                </a:solidFill>
                <a:latin typeface="SimSun"/>
                <a:cs typeface="SimSun"/>
              </a:rPr>
              <a:t>Container</a:t>
            </a:r>
            <a:r>
              <a:rPr sz="900" dirty="0">
                <a:solidFill>
                  <a:srgbClr val="3D999E"/>
                </a:solidFill>
                <a:latin typeface="SimSun"/>
                <a:cs typeface="SimSun"/>
              </a:rPr>
              <a:t>&gt;;</a:t>
            </a:r>
            <a:endParaRPr sz="900">
              <a:latin typeface="SimSun"/>
              <a:cs typeface="SimSun"/>
            </a:endParaRPr>
          </a:p>
          <a:p>
            <a:pPr marL="47625">
              <a:lnSpc>
                <a:spcPct val="100000"/>
              </a:lnSpc>
            </a:pPr>
            <a:r>
              <a:rPr sz="900" spc="-185" dirty="0">
                <a:solidFill>
                  <a:srgbClr val="8E8F8B"/>
                </a:solidFill>
                <a:latin typeface="SimSun"/>
                <a:cs typeface="SimSun"/>
              </a:rPr>
              <a:t>// </a:t>
            </a:r>
            <a:r>
              <a:rPr sz="900" spc="55" dirty="0">
                <a:solidFill>
                  <a:srgbClr val="8E8F8B"/>
                </a:solidFill>
                <a:latin typeface="SimSun"/>
                <a:cs typeface="SimSun"/>
              </a:rPr>
              <a:t>Output</a:t>
            </a:r>
            <a:r>
              <a:rPr sz="900" spc="-300" dirty="0">
                <a:solidFill>
                  <a:srgbClr val="8E8F8B"/>
                </a:solidFill>
                <a:latin typeface="SimSun"/>
                <a:cs typeface="SimSun"/>
              </a:rPr>
              <a:t> </a:t>
            </a:r>
            <a:r>
              <a:rPr sz="900" spc="-30" dirty="0">
                <a:solidFill>
                  <a:srgbClr val="8E8F8B"/>
                </a:solidFill>
                <a:latin typeface="SimSun"/>
                <a:cs typeface="SimSun"/>
              </a:rPr>
              <a:t>(JS):</a:t>
            </a:r>
            <a:endParaRPr sz="900">
              <a:latin typeface="SimSun"/>
              <a:cs typeface="SimSun"/>
            </a:endParaRPr>
          </a:p>
          <a:p>
            <a:pPr marL="110489" marR="4002404" indent="-63500">
              <a:lnSpc>
                <a:spcPct val="100000"/>
              </a:lnSpc>
            </a:pPr>
            <a:r>
              <a:rPr sz="900" spc="20" dirty="0">
                <a:solidFill>
                  <a:srgbClr val="8958A7"/>
                </a:solidFill>
                <a:latin typeface="SimSun"/>
                <a:cs typeface="SimSun"/>
              </a:rPr>
              <a:t>var</a:t>
            </a:r>
            <a:r>
              <a:rPr sz="900" spc="-210" dirty="0">
                <a:solidFill>
                  <a:srgbClr val="8958A7"/>
                </a:solidFill>
                <a:latin typeface="SimSun"/>
                <a:cs typeface="SimSun"/>
              </a:rPr>
              <a:t> </a:t>
            </a:r>
            <a:r>
              <a:rPr sz="900" spc="25" dirty="0">
                <a:solidFill>
                  <a:srgbClr val="212121"/>
                </a:solidFill>
                <a:latin typeface="SimSun"/>
                <a:cs typeface="SimSun"/>
              </a:rPr>
              <a:t>content</a:t>
            </a:r>
            <a:r>
              <a:rPr sz="900" spc="-210" dirty="0">
                <a:solidFill>
                  <a:srgbClr val="212121"/>
                </a:solidFill>
                <a:latin typeface="SimSun"/>
                <a:cs typeface="SimSun"/>
              </a:rPr>
              <a:t> </a:t>
            </a:r>
            <a:r>
              <a:rPr sz="900" spc="125" dirty="0">
                <a:solidFill>
                  <a:srgbClr val="3D999E"/>
                </a:solidFill>
                <a:latin typeface="SimSun"/>
                <a:cs typeface="SimSun"/>
              </a:rPr>
              <a:t>=</a:t>
            </a:r>
            <a:r>
              <a:rPr sz="900" spc="-210" dirty="0">
                <a:solidFill>
                  <a:srgbClr val="3D999E"/>
                </a:solidFill>
                <a:latin typeface="SimSun"/>
                <a:cs typeface="SimSun"/>
              </a:rPr>
              <a:t> </a:t>
            </a:r>
            <a:r>
              <a:rPr sz="900" spc="35" dirty="0">
                <a:solidFill>
                  <a:srgbClr val="212121"/>
                </a:solidFill>
                <a:latin typeface="SimSun"/>
                <a:cs typeface="SimSun"/>
              </a:rPr>
              <a:t>React.createElement(  </a:t>
            </a:r>
            <a:r>
              <a:rPr sz="900" spc="10" dirty="0">
                <a:solidFill>
                  <a:srgbClr val="212121"/>
                </a:solidFill>
                <a:latin typeface="SimSun"/>
                <a:cs typeface="SimSun"/>
              </a:rPr>
              <a:t>Container</a:t>
            </a:r>
            <a:r>
              <a:rPr sz="900" spc="10" dirty="0">
                <a:solidFill>
                  <a:srgbClr val="3D999E"/>
                </a:solidFill>
                <a:latin typeface="SimSun"/>
                <a:cs typeface="SimSun"/>
              </a:rPr>
              <a:t>,</a:t>
            </a:r>
            <a:endParaRPr sz="900">
              <a:latin typeface="SimSun"/>
              <a:cs typeface="SimSun"/>
            </a:endParaRPr>
          </a:p>
          <a:p>
            <a:pPr marL="110489">
              <a:lnSpc>
                <a:spcPct val="100000"/>
              </a:lnSpc>
            </a:pPr>
            <a:r>
              <a:rPr sz="900" spc="-95" dirty="0">
                <a:solidFill>
                  <a:srgbClr val="8958A7"/>
                </a:solidFill>
                <a:latin typeface="SimSun"/>
                <a:cs typeface="SimSun"/>
              </a:rPr>
              <a:t>null</a:t>
            </a:r>
            <a:r>
              <a:rPr sz="900" spc="-95" dirty="0">
                <a:solidFill>
                  <a:srgbClr val="3D999E"/>
                </a:solidFill>
                <a:latin typeface="SimSun"/>
                <a:cs typeface="SimSun"/>
              </a:rPr>
              <a:t>,</a:t>
            </a:r>
            <a:endParaRPr sz="900">
              <a:latin typeface="SimSun"/>
              <a:cs typeface="SimSun"/>
            </a:endParaRPr>
          </a:p>
          <a:p>
            <a:pPr marL="110489">
              <a:lnSpc>
                <a:spcPct val="100000"/>
              </a:lnSpc>
            </a:pPr>
            <a:r>
              <a:rPr sz="900" spc="45" dirty="0">
                <a:solidFill>
                  <a:srgbClr val="212121"/>
                </a:solidFill>
                <a:latin typeface="SimSun"/>
                <a:cs typeface="SimSun"/>
              </a:rPr>
              <a:t>window.isLoggedIn</a:t>
            </a:r>
            <a:r>
              <a:rPr sz="900" spc="-195" dirty="0">
                <a:solidFill>
                  <a:srgbClr val="212121"/>
                </a:solidFill>
                <a:latin typeface="SimSun"/>
                <a:cs typeface="SimSun"/>
              </a:rPr>
              <a:t> </a:t>
            </a:r>
            <a:r>
              <a:rPr sz="900" spc="100" dirty="0">
                <a:solidFill>
                  <a:srgbClr val="3D999E"/>
                </a:solidFill>
                <a:latin typeface="SimSun"/>
                <a:cs typeface="SimSun"/>
              </a:rPr>
              <a:t>?</a:t>
            </a:r>
            <a:r>
              <a:rPr sz="900" spc="-200" dirty="0">
                <a:solidFill>
                  <a:srgbClr val="3D999E"/>
                </a:solidFill>
                <a:latin typeface="SimSun"/>
                <a:cs typeface="SimSun"/>
              </a:rPr>
              <a:t> </a:t>
            </a:r>
            <a:r>
              <a:rPr sz="900" spc="45" dirty="0">
                <a:solidFill>
                  <a:srgbClr val="212121"/>
                </a:solidFill>
                <a:latin typeface="SimSun"/>
                <a:cs typeface="SimSun"/>
              </a:rPr>
              <a:t>React.createElement(Nav)</a:t>
            </a:r>
            <a:r>
              <a:rPr sz="900" spc="-200" dirty="0">
                <a:solidFill>
                  <a:srgbClr val="212121"/>
                </a:solidFill>
                <a:latin typeface="SimSun"/>
                <a:cs typeface="SimSun"/>
              </a:rPr>
              <a:t> </a:t>
            </a:r>
            <a:r>
              <a:rPr sz="900" spc="-180" dirty="0">
                <a:solidFill>
                  <a:srgbClr val="3D999E"/>
                </a:solidFill>
                <a:latin typeface="SimSun"/>
                <a:cs typeface="SimSun"/>
              </a:rPr>
              <a:t>:</a:t>
            </a:r>
            <a:r>
              <a:rPr sz="900" spc="-195" dirty="0">
                <a:solidFill>
                  <a:srgbClr val="3D999E"/>
                </a:solidFill>
                <a:latin typeface="SimSun"/>
                <a:cs typeface="SimSun"/>
              </a:rPr>
              <a:t> </a:t>
            </a:r>
            <a:r>
              <a:rPr sz="900" spc="30" dirty="0">
                <a:solidFill>
                  <a:srgbClr val="212121"/>
                </a:solidFill>
                <a:latin typeface="SimSun"/>
                <a:cs typeface="SimSun"/>
              </a:rPr>
              <a:t>React.createElement(Login)</a:t>
            </a:r>
            <a:endParaRPr sz="900">
              <a:latin typeface="SimSun"/>
              <a:cs typeface="SimSun"/>
            </a:endParaRPr>
          </a:p>
          <a:p>
            <a:pPr marL="47625">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p:txBody>
      </p:sp>
      <p:sp>
        <p:nvSpPr>
          <p:cNvPr id="18" name="object 18"/>
          <p:cNvSpPr txBox="1"/>
          <p:nvPr/>
        </p:nvSpPr>
        <p:spPr>
          <a:xfrm>
            <a:off x="6142291" y="777138"/>
            <a:ext cx="685165"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80" dirty="0">
                <a:solidFill>
                  <a:srgbClr val="999999"/>
                </a:solidFill>
                <a:latin typeface="SimSun"/>
                <a:cs typeface="SimSun"/>
              </a:rPr>
              <a:t> </a:t>
            </a:r>
            <a:r>
              <a:rPr sz="700" spc="80" dirty="0">
                <a:solidFill>
                  <a:srgbClr val="999999"/>
                </a:solidFill>
                <a:latin typeface="SimSun"/>
                <a:cs typeface="SimSun"/>
              </a:rPr>
              <a:t>3</a:t>
            </a:r>
            <a:r>
              <a:rPr sz="700" spc="-180" dirty="0">
                <a:solidFill>
                  <a:srgbClr val="999999"/>
                </a:solidFill>
                <a:latin typeface="SimSun"/>
                <a:cs typeface="SimSun"/>
              </a:rPr>
              <a:t> </a:t>
            </a:r>
            <a:r>
              <a:rPr sz="700" dirty="0">
                <a:solidFill>
                  <a:srgbClr val="999999"/>
                </a:solidFill>
                <a:latin typeface="SimSun"/>
                <a:cs typeface="SimSun"/>
              </a:rPr>
              <a:t>章</a:t>
            </a:r>
            <a:r>
              <a:rPr sz="700" spc="-180" dirty="0">
                <a:solidFill>
                  <a:srgbClr val="999999"/>
                </a:solidFill>
                <a:latin typeface="SimSun"/>
                <a:cs typeface="SimSun"/>
              </a:rPr>
              <a:t> </a:t>
            </a:r>
            <a:r>
              <a:rPr sz="700" spc="130" dirty="0">
                <a:solidFill>
                  <a:srgbClr val="999999"/>
                </a:solidFill>
                <a:latin typeface="SimSun"/>
                <a:cs typeface="SimSun"/>
              </a:rPr>
              <a:t>JSX</a:t>
            </a:r>
            <a:r>
              <a:rPr sz="700" spc="-180" dirty="0">
                <a:solidFill>
                  <a:srgbClr val="999999"/>
                </a:solidFill>
                <a:latin typeface="SimSun"/>
                <a:cs typeface="SimSun"/>
              </a:rPr>
              <a:t> </a:t>
            </a:r>
            <a:r>
              <a:rPr sz="700" spc="-175" dirty="0">
                <a:solidFill>
                  <a:srgbClr val="999999"/>
                </a:solidFill>
                <a:latin typeface="SimSun"/>
                <a:cs typeface="SimSun"/>
              </a:rPr>
              <a:t>|</a:t>
            </a:r>
            <a:r>
              <a:rPr sz="700" spc="-180" dirty="0">
                <a:solidFill>
                  <a:srgbClr val="999999"/>
                </a:solidFill>
                <a:latin typeface="SimSun"/>
                <a:cs typeface="SimSun"/>
              </a:rPr>
              <a:t> </a:t>
            </a:r>
            <a:r>
              <a:rPr sz="700" spc="35" dirty="0">
                <a:solidFill>
                  <a:srgbClr val="999999"/>
                </a:solidFill>
                <a:latin typeface="SimSun"/>
                <a:cs typeface="SimSun"/>
              </a:rPr>
              <a:t>16</a:t>
            </a:r>
            <a:endParaRPr sz="700">
              <a:latin typeface="SimSun"/>
              <a:cs typeface="SimSu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9830" y="1462405"/>
            <a:ext cx="0" cy="241935"/>
          </a:xfrm>
          <a:custGeom>
            <a:avLst/>
            <a:gdLst/>
            <a:ahLst/>
            <a:cxnLst/>
            <a:rect l="l" t="t" r="r" b="b"/>
            <a:pathLst>
              <a:path h="241935">
                <a:moveTo>
                  <a:pt x="0" y="0"/>
                </a:moveTo>
                <a:lnTo>
                  <a:pt x="0" y="241553"/>
                </a:lnTo>
              </a:path>
            </a:pathLst>
          </a:custGeom>
          <a:ln w="29260">
            <a:solidFill>
              <a:srgbClr val="1FA640"/>
            </a:solidFill>
          </a:ln>
        </p:spPr>
        <p:txBody>
          <a:bodyPr wrap="square" lIns="0" tIns="0" rIns="0" bIns="0" rtlCol="0"/>
          <a:lstStyle/>
          <a:p>
            <a:endParaRPr/>
          </a:p>
        </p:txBody>
      </p:sp>
      <p:sp>
        <p:nvSpPr>
          <p:cNvPr id="3" name="object 3"/>
          <p:cNvSpPr/>
          <p:nvPr/>
        </p:nvSpPr>
        <p:spPr>
          <a:xfrm>
            <a:off x="759830" y="4431919"/>
            <a:ext cx="0" cy="241935"/>
          </a:xfrm>
          <a:custGeom>
            <a:avLst/>
            <a:gdLst/>
            <a:ahLst/>
            <a:cxnLst/>
            <a:rect l="l" t="t" r="r" b="b"/>
            <a:pathLst>
              <a:path h="241935">
                <a:moveTo>
                  <a:pt x="0" y="0"/>
                </a:moveTo>
                <a:lnTo>
                  <a:pt x="0" y="241553"/>
                </a:lnTo>
              </a:path>
            </a:pathLst>
          </a:custGeom>
          <a:ln w="29260">
            <a:solidFill>
              <a:srgbClr val="1FA640"/>
            </a:solidFill>
          </a:ln>
        </p:spPr>
        <p:txBody>
          <a:bodyPr wrap="square" lIns="0" tIns="0" rIns="0" bIns="0" rtlCol="0"/>
          <a:lstStyle/>
          <a:p>
            <a:endParaRPr/>
          </a:p>
        </p:txBody>
      </p:sp>
      <p:sp>
        <p:nvSpPr>
          <p:cNvPr id="4" name="object 4"/>
          <p:cNvSpPr/>
          <p:nvPr/>
        </p:nvSpPr>
        <p:spPr>
          <a:xfrm>
            <a:off x="759830" y="7557465"/>
            <a:ext cx="0" cy="241935"/>
          </a:xfrm>
          <a:custGeom>
            <a:avLst/>
            <a:gdLst/>
            <a:ahLst/>
            <a:cxnLst/>
            <a:rect l="l" t="t" r="r" b="b"/>
            <a:pathLst>
              <a:path h="241934">
                <a:moveTo>
                  <a:pt x="0" y="0"/>
                </a:moveTo>
                <a:lnTo>
                  <a:pt x="0" y="241553"/>
                </a:lnTo>
              </a:path>
            </a:pathLst>
          </a:custGeom>
          <a:ln w="29260">
            <a:solidFill>
              <a:srgbClr val="1FA640"/>
            </a:solidFill>
          </a:ln>
        </p:spPr>
        <p:txBody>
          <a:bodyPr wrap="square" lIns="0" tIns="0" rIns="0" bIns="0" rtlCol="0"/>
          <a:lstStyle/>
          <a:p>
            <a:endParaRPr/>
          </a:p>
        </p:txBody>
      </p:sp>
      <p:sp>
        <p:nvSpPr>
          <p:cNvPr id="5" name="object 5"/>
          <p:cNvSpPr txBox="1"/>
          <p:nvPr/>
        </p:nvSpPr>
        <p:spPr>
          <a:xfrm>
            <a:off x="859937" y="1483994"/>
            <a:ext cx="318135" cy="191770"/>
          </a:xfrm>
          <a:prstGeom prst="rect">
            <a:avLst/>
          </a:prstGeom>
        </p:spPr>
        <p:txBody>
          <a:bodyPr vert="horz" wrap="square" lIns="0" tIns="0" rIns="0" bIns="0" rtlCol="0">
            <a:spAutoFit/>
          </a:bodyPr>
          <a:lstStyle/>
          <a:p>
            <a:pPr marL="12700">
              <a:lnSpc>
                <a:spcPct val="100000"/>
              </a:lnSpc>
            </a:pPr>
            <a:r>
              <a:rPr sz="1150" dirty="0">
                <a:solidFill>
                  <a:srgbClr val="212121"/>
                </a:solidFill>
                <a:latin typeface="SimSun"/>
                <a:cs typeface="SimSun"/>
              </a:rPr>
              <a:t>注释</a:t>
            </a:r>
            <a:endParaRPr sz="1150">
              <a:latin typeface="SimSun"/>
              <a:cs typeface="SimSun"/>
            </a:endParaRPr>
          </a:p>
        </p:txBody>
      </p:sp>
      <p:sp>
        <p:nvSpPr>
          <p:cNvPr id="6" name="object 6"/>
          <p:cNvSpPr/>
          <p:nvPr/>
        </p:nvSpPr>
        <p:spPr>
          <a:xfrm>
            <a:off x="745200" y="2272776"/>
            <a:ext cx="180975" cy="170815"/>
          </a:xfrm>
          <a:custGeom>
            <a:avLst/>
            <a:gdLst/>
            <a:ahLst/>
            <a:cxnLst/>
            <a:rect l="l" t="t" r="r" b="b"/>
            <a:pathLst>
              <a:path w="180975" h="170814">
                <a:moveTo>
                  <a:pt x="0" y="170258"/>
                </a:moveTo>
                <a:lnTo>
                  <a:pt x="180527" y="170258"/>
                </a:lnTo>
                <a:lnTo>
                  <a:pt x="180527" y="0"/>
                </a:lnTo>
                <a:lnTo>
                  <a:pt x="0" y="0"/>
                </a:lnTo>
                <a:lnTo>
                  <a:pt x="0" y="170258"/>
                </a:lnTo>
                <a:close/>
              </a:path>
            </a:pathLst>
          </a:custGeom>
          <a:solidFill>
            <a:srgbClr val="EDEDED"/>
          </a:solidFill>
        </p:spPr>
        <p:txBody>
          <a:bodyPr wrap="square" lIns="0" tIns="0" rIns="0" bIns="0" rtlCol="0"/>
          <a:lstStyle/>
          <a:p>
            <a:endParaRPr/>
          </a:p>
        </p:txBody>
      </p:sp>
      <p:sp>
        <p:nvSpPr>
          <p:cNvPr id="7" name="object 7"/>
          <p:cNvSpPr txBox="1"/>
          <p:nvPr/>
        </p:nvSpPr>
        <p:spPr>
          <a:xfrm>
            <a:off x="732500" y="2030031"/>
            <a:ext cx="5892165" cy="40449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在</a:t>
            </a:r>
            <a:r>
              <a:rPr sz="950" spc="-185" dirty="0">
                <a:solidFill>
                  <a:srgbClr val="212121"/>
                </a:solidFill>
                <a:latin typeface="SimSun"/>
                <a:cs typeface="SimSun"/>
              </a:rPr>
              <a:t> </a:t>
            </a:r>
            <a:r>
              <a:rPr sz="950" spc="180" dirty="0">
                <a:solidFill>
                  <a:srgbClr val="212121"/>
                </a:solidFill>
                <a:latin typeface="SimSun"/>
                <a:cs typeface="SimSun"/>
              </a:rPr>
              <a:t>JSX</a:t>
            </a:r>
            <a:r>
              <a:rPr sz="950" spc="-185" dirty="0">
                <a:solidFill>
                  <a:srgbClr val="212121"/>
                </a:solidFill>
                <a:latin typeface="SimSun"/>
                <a:cs typeface="SimSun"/>
              </a:rPr>
              <a:t> </a:t>
            </a:r>
            <a:r>
              <a:rPr sz="950" spc="10" dirty="0">
                <a:solidFill>
                  <a:srgbClr val="212121"/>
                </a:solidFill>
                <a:latin typeface="SimSun"/>
                <a:cs typeface="SimSun"/>
              </a:rPr>
              <a:t>里使用注释也很简单，就是沿用</a:t>
            </a:r>
            <a:r>
              <a:rPr sz="950" spc="-185" dirty="0">
                <a:solidFill>
                  <a:srgbClr val="212121"/>
                </a:solidFill>
                <a:latin typeface="SimSun"/>
                <a:cs typeface="SimSun"/>
              </a:rPr>
              <a:t> </a:t>
            </a:r>
            <a:r>
              <a:rPr sz="950" spc="10" dirty="0">
                <a:solidFill>
                  <a:srgbClr val="212121"/>
                </a:solidFill>
                <a:latin typeface="SimSun"/>
                <a:cs typeface="SimSun"/>
              </a:rPr>
              <a:t>JavaScript，唯一要注意的是在一个组件的子元素位置使用注释要用</a:t>
            </a:r>
            <a:endParaRPr sz="950">
              <a:latin typeface="SimSun"/>
              <a:cs typeface="SimSun"/>
            </a:endParaRPr>
          </a:p>
          <a:p>
            <a:pPr marL="60325">
              <a:lnSpc>
                <a:spcPct val="100000"/>
              </a:lnSpc>
              <a:spcBef>
                <a:spcPts val="780"/>
              </a:spcBef>
            </a:pPr>
            <a:r>
              <a:rPr sz="900" spc="-114" dirty="0">
                <a:solidFill>
                  <a:srgbClr val="212121"/>
                </a:solidFill>
                <a:latin typeface="SimSun"/>
                <a:cs typeface="SimSun"/>
              </a:rPr>
              <a:t>{}</a:t>
            </a:r>
            <a:r>
              <a:rPr sz="900" spc="90" dirty="0">
                <a:solidFill>
                  <a:srgbClr val="212121"/>
                </a:solidFill>
                <a:latin typeface="SimSun"/>
                <a:cs typeface="SimSun"/>
              </a:rPr>
              <a:t> </a:t>
            </a:r>
            <a:r>
              <a:rPr sz="950" spc="10" dirty="0">
                <a:solidFill>
                  <a:srgbClr val="212121"/>
                </a:solidFill>
                <a:latin typeface="SimSun"/>
                <a:cs typeface="SimSun"/>
              </a:rPr>
              <a:t>包起来。</a:t>
            </a:r>
            <a:endParaRPr sz="950">
              <a:latin typeface="SimSun"/>
              <a:cs typeface="SimSun"/>
            </a:endParaRPr>
          </a:p>
        </p:txBody>
      </p:sp>
      <p:sp>
        <p:nvSpPr>
          <p:cNvPr id="8" name="object 8"/>
          <p:cNvSpPr txBox="1"/>
          <p:nvPr/>
        </p:nvSpPr>
        <p:spPr>
          <a:xfrm>
            <a:off x="745200" y="2599308"/>
            <a:ext cx="6069965" cy="1546860"/>
          </a:xfrm>
          <a:prstGeom prst="rect">
            <a:avLst/>
          </a:prstGeom>
          <a:solidFill>
            <a:srgbClr val="EDEDED"/>
          </a:solidFill>
        </p:spPr>
        <p:txBody>
          <a:bodyPr vert="horz" wrap="square" lIns="0" tIns="9525" rIns="0" bIns="0" rtlCol="0">
            <a:spAutoFit/>
          </a:bodyPr>
          <a:lstStyle/>
          <a:p>
            <a:pPr marL="47625">
              <a:lnSpc>
                <a:spcPct val="100000"/>
              </a:lnSpc>
              <a:spcBef>
                <a:spcPts val="75"/>
              </a:spcBef>
            </a:pPr>
            <a:r>
              <a:rPr sz="900" spc="20" dirty="0">
                <a:solidFill>
                  <a:srgbClr val="8958A7"/>
                </a:solidFill>
                <a:latin typeface="SimSun"/>
                <a:cs typeface="SimSun"/>
              </a:rPr>
              <a:t>var</a:t>
            </a:r>
            <a:r>
              <a:rPr sz="900" spc="-229" dirty="0">
                <a:solidFill>
                  <a:srgbClr val="8958A7"/>
                </a:solidFill>
                <a:latin typeface="SimSun"/>
                <a:cs typeface="SimSun"/>
              </a:rPr>
              <a:t> </a:t>
            </a:r>
            <a:r>
              <a:rPr sz="900" spc="25" dirty="0">
                <a:solidFill>
                  <a:srgbClr val="212121"/>
                </a:solidFill>
                <a:latin typeface="SimSun"/>
                <a:cs typeface="SimSun"/>
              </a:rPr>
              <a:t>content</a:t>
            </a:r>
            <a:r>
              <a:rPr sz="900" spc="-229" dirty="0">
                <a:solidFill>
                  <a:srgbClr val="212121"/>
                </a:solidFill>
                <a:latin typeface="SimSun"/>
                <a:cs typeface="SimSun"/>
              </a:rPr>
              <a:t> </a:t>
            </a:r>
            <a:r>
              <a:rPr sz="900" spc="125" dirty="0">
                <a:solidFill>
                  <a:srgbClr val="3D999E"/>
                </a:solidFill>
                <a:latin typeface="SimSun"/>
                <a:cs typeface="SimSun"/>
              </a:rPr>
              <a:t>=</a:t>
            </a:r>
            <a:r>
              <a:rPr sz="900" spc="-229" dirty="0">
                <a:solidFill>
                  <a:srgbClr val="3D999E"/>
                </a:solidFill>
                <a:latin typeface="SimSun"/>
                <a:cs typeface="SimSun"/>
              </a:rPr>
              <a:t> </a:t>
            </a:r>
            <a:r>
              <a:rPr sz="900" spc="-114" dirty="0">
                <a:solidFill>
                  <a:srgbClr val="212121"/>
                </a:solidFill>
                <a:latin typeface="SimSun"/>
                <a:cs typeface="SimSun"/>
              </a:rPr>
              <a:t>(</a:t>
            </a:r>
            <a:endParaRPr sz="900">
              <a:latin typeface="SimSun"/>
              <a:cs typeface="SimSun"/>
            </a:endParaRPr>
          </a:p>
          <a:p>
            <a:pPr marL="110489">
              <a:lnSpc>
                <a:spcPct val="100000"/>
              </a:lnSpc>
            </a:pPr>
            <a:r>
              <a:rPr sz="900" spc="145" dirty="0">
                <a:solidFill>
                  <a:srgbClr val="3D999E"/>
                </a:solidFill>
                <a:latin typeface="SimSun"/>
                <a:cs typeface="SimSun"/>
              </a:rPr>
              <a:t>&lt;</a:t>
            </a:r>
            <a:r>
              <a:rPr sz="900" spc="145" dirty="0">
                <a:solidFill>
                  <a:srgbClr val="212121"/>
                </a:solidFill>
                <a:latin typeface="SimSun"/>
                <a:cs typeface="SimSun"/>
              </a:rPr>
              <a:t>Nav</a:t>
            </a:r>
            <a:r>
              <a:rPr sz="900" spc="145" dirty="0">
                <a:solidFill>
                  <a:srgbClr val="3D999E"/>
                </a:solidFill>
                <a:latin typeface="SimSun"/>
                <a:cs typeface="SimSun"/>
              </a:rPr>
              <a:t>&gt;</a:t>
            </a:r>
            <a:endParaRPr sz="900">
              <a:latin typeface="SimSun"/>
              <a:cs typeface="SimSun"/>
            </a:endParaRPr>
          </a:p>
          <a:p>
            <a:pPr marL="237490">
              <a:lnSpc>
                <a:spcPct val="100000"/>
              </a:lnSpc>
            </a:pPr>
            <a:r>
              <a:rPr sz="900" spc="-114" dirty="0">
                <a:solidFill>
                  <a:srgbClr val="212121"/>
                </a:solidFill>
                <a:latin typeface="SimSun"/>
                <a:cs typeface="SimSun"/>
              </a:rPr>
              <a:t>{/*</a:t>
            </a:r>
            <a:r>
              <a:rPr sz="900" spc="-210" dirty="0">
                <a:solidFill>
                  <a:srgbClr val="212121"/>
                </a:solidFill>
                <a:latin typeface="SimSun"/>
                <a:cs typeface="SimSun"/>
              </a:rPr>
              <a:t> </a:t>
            </a:r>
            <a:r>
              <a:rPr sz="900" spc="-50" dirty="0">
                <a:solidFill>
                  <a:srgbClr val="212121"/>
                </a:solidFill>
                <a:latin typeface="SimSun"/>
                <a:cs typeface="SimSun"/>
              </a:rPr>
              <a:t>child</a:t>
            </a:r>
            <a:r>
              <a:rPr sz="900" spc="-210" dirty="0">
                <a:solidFill>
                  <a:srgbClr val="212121"/>
                </a:solidFill>
                <a:latin typeface="SimSun"/>
                <a:cs typeface="SimSun"/>
              </a:rPr>
              <a:t> </a:t>
            </a:r>
            <a:r>
              <a:rPr sz="900" spc="100" dirty="0">
                <a:solidFill>
                  <a:srgbClr val="212121"/>
                </a:solidFill>
                <a:latin typeface="SimSun"/>
                <a:cs typeface="SimSun"/>
              </a:rPr>
              <a:t>comment,</a:t>
            </a:r>
            <a:r>
              <a:rPr sz="900" spc="-210" dirty="0">
                <a:solidFill>
                  <a:srgbClr val="212121"/>
                </a:solidFill>
                <a:latin typeface="SimSun"/>
                <a:cs typeface="SimSun"/>
              </a:rPr>
              <a:t> </a:t>
            </a:r>
            <a:r>
              <a:rPr sz="900" spc="15" dirty="0">
                <a:solidFill>
                  <a:srgbClr val="212121"/>
                </a:solidFill>
                <a:latin typeface="SimSun"/>
                <a:cs typeface="SimSun"/>
              </a:rPr>
              <a:t>put</a:t>
            </a:r>
            <a:r>
              <a:rPr sz="900" spc="-210" dirty="0">
                <a:solidFill>
                  <a:srgbClr val="212121"/>
                </a:solidFill>
                <a:latin typeface="SimSun"/>
                <a:cs typeface="SimSun"/>
              </a:rPr>
              <a:t> </a:t>
            </a:r>
            <a:r>
              <a:rPr sz="900" spc="-114" dirty="0">
                <a:solidFill>
                  <a:srgbClr val="212121"/>
                </a:solidFill>
                <a:latin typeface="SimSun"/>
                <a:cs typeface="SimSun"/>
              </a:rPr>
              <a:t>{}</a:t>
            </a:r>
            <a:r>
              <a:rPr sz="900" spc="-210" dirty="0">
                <a:solidFill>
                  <a:srgbClr val="212121"/>
                </a:solidFill>
                <a:latin typeface="SimSun"/>
                <a:cs typeface="SimSun"/>
              </a:rPr>
              <a:t> </a:t>
            </a:r>
            <a:r>
              <a:rPr sz="900" spc="75" dirty="0">
                <a:solidFill>
                  <a:srgbClr val="212121"/>
                </a:solidFill>
                <a:latin typeface="SimSun"/>
                <a:cs typeface="SimSun"/>
              </a:rPr>
              <a:t>around</a:t>
            </a:r>
            <a:r>
              <a:rPr sz="900" spc="-210"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237490">
              <a:lnSpc>
                <a:spcPct val="100000"/>
              </a:lnSpc>
            </a:pPr>
            <a:r>
              <a:rPr sz="900" spc="90" dirty="0">
                <a:solidFill>
                  <a:srgbClr val="3D999E"/>
                </a:solidFill>
                <a:latin typeface="SimSun"/>
                <a:cs typeface="SimSun"/>
              </a:rPr>
              <a:t>&lt;</a:t>
            </a:r>
            <a:r>
              <a:rPr sz="900" spc="90" dirty="0">
                <a:solidFill>
                  <a:srgbClr val="212121"/>
                </a:solidFill>
                <a:latin typeface="SimSun"/>
                <a:cs typeface="SimSun"/>
              </a:rPr>
              <a:t>Person</a:t>
            </a:r>
            <a:endParaRPr sz="900">
              <a:latin typeface="SimSun"/>
              <a:cs typeface="SimSun"/>
            </a:endParaRPr>
          </a:p>
          <a:p>
            <a:pPr marL="396240" marR="5380355" indent="-95250">
              <a:lnSpc>
                <a:spcPct val="100000"/>
              </a:lnSpc>
            </a:pPr>
            <a:r>
              <a:rPr sz="900" spc="-114" dirty="0">
                <a:solidFill>
                  <a:srgbClr val="212121"/>
                </a:solidFill>
                <a:latin typeface="SimSun"/>
                <a:cs typeface="SimSun"/>
              </a:rPr>
              <a:t>/*</a:t>
            </a:r>
            <a:r>
              <a:rPr sz="900" spc="-275" dirty="0">
                <a:solidFill>
                  <a:srgbClr val="212121"/>
                </a:solidFill>
                <a:latin typeface="SimSun"/>
                <a:cs typeface="SimSun"/>
              </a:rPr>
              <a:t> </a:t>
            </a:r>
            <a:r>
              <a:rPr sz="900" spc="-40" dirty="0">
                <a:solidFill>
                  <a:srgbClr val="212121"/>
                </a:solidFill>
                <a:latin typeface="SimSun"/>
                <a:cs typeface="SimSun"/>
              </a:rPr>
              <a:t>multi  </a:t>
            </a:r>
            <a:r>
              <a:rPr sz="900" spc="-75" dirty="0">
                <a:solidFill>
                  <a:srgbClr val="212121"/>
                </a:solidFill>
                <a:latin typeface="SimSun"/>
                <a:cs typeface="SimSun"/>
              </a:rPr>
              <a:t>line</a:t>
            </a:r>
            <a:endParaRPr sz="900">
              <a:latin typeface="SimSun"/>
              <a:cs typeface="SimSun"/>
            </a:endParaRPr>
          </a:p>
          <a:p>
            <a:pPr marL="396240">
              <a:lnSpc>
                <a:spcPct val="100000"/>
              </a:lnSpc>
            </a:pPr>
            <a:r>
              <a:rPr sz="900" spc="140" dirty="0">
                <a:solidFill>
                  <a:srgbClr val="212121"/>
                </a:solidFill>
                <a:latin typeface="SimSun"/>
                <a:cs typeface="SimSun"/>
              </a:rPr>
              <a:t>comment</a:t>
            </a:r>
            <a:r>
              <a:rPr sz="900" spc="-27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65" dirty="0">
                <a:solidFill>
                  <a:srgbClr val="212121"/>
                </a:solidFill>
                <a:latin typeface="SimSun"/>
                <a:cs typeface="SimSun"/>
              </a:rPr>
              <a:t>name</a:t>
            </a:r>
            <a:r>
              <a:rPr sz="900" spc="65" dirty="0">
                <a:solidFill>
                  <a:srgbClr val="3D999E"/>
                </a:solidFill>
                <a:latin typeface="SimSun"/>
                <a:cs typeface="SimSun"/>
              </a:rPr>
              <a:t>=</a:t>
            </a:r>
            <a:r>
              <a:rPr sz="900" spc="65" dirty="0">
                <a:solidFill>
                  <a:srgbClr val="212121"/>
                </a:solidFill>
                <a:latin typeface="SimSun"/>
                <a:cs typeface="SimSun"/>
              </a:rPr>
              <a:t>{window.isLoggedIn</a:t>
            </a:r>
            <a:r>
              <a:rPr sz="900" spc="-195" dirty="0">
                <a:solidFill>
                  <a:srgbClr val="212121"/>
                </a:solidFill>
                <a:latin typeface="SimSun"/>
                <a:cs typeface="SimSun"/>
              </a:rPr>
              <a:t> </a:t>
            </a:r>
            <a:r>
              <a:rPr sz="900" spc="100" dirty="0">
                <a:solidFill>
                  <a:srgbClr val="3D999E"/>
                </a:solidFill>
                <a:latin typeface="SimSun"/>
                <a:cs typeface="SimSun"/>
              </a:rPr>
              <a:t>?</a:t>
            </a:r>
            <a:r>
              <a:rPr sz="900" spc="-200" dirty="0">
                <a:solidFill>
                  <a:srgbClr val="3D999E"/>
                </a:solidFill>
                <a:latin typeface="SimSun"/>
                <a:cs typeface="SimSun"/>
              </a:rPr>
              <a:t> </a:t>
            </a:r>
            <a:r>
              <a:rPr sz="900" spc="105" dirty="0">
                <a:solidFill>
                  <a:srgbClr val="212121"/>
                </a:solidFill>
                <a:latin typeface="SimSun"/>
                <a:cs typeface="SimSun"/>
              </a:rPr>
              <a:t>window.name</a:t>
            </a:r>
            <a:r>
              <a:rPr sz="900" spc="-195" dirty="0">
                <a:solidFill>
                  <a:srgbClr val="212121"/>
                </a:solidFill>
                <a:latin typeface="SimSun"/>
                <a:cs typeface="SimSun"/>
              </a:rPr>
              <a:t> </a:t>
            </a:r>
            <a:r>
              <a:rPr sz="900" spc="-180" dirty="0">
                <a:solidFill>
                  <a:srgbClr val="3D999E"/>
                </a:solidFill>
                <a:latin typeface="SimSun"/>
                <a:cs typeface="SimSun"/>
              </a:rPr>
              <a:t>:</a:t>
            </a:r>
            <a:r>
              <a:rPr sz="900" spc="-195" dirty="0">
                <a:solidFill>
                  <a:srgbClr val="3D999E"/>
                </a:solidFill>
                <a:latin typeface="SimSun"/>
                <a:cs typeface="SimSun"/>
              </a:rPr>
              <a:t> </a:t>
            </a:r>
            <a:r>
              <a:rPr sz="900" spc="-229" dirty="0">
                <a:solidFill>
                  <a:srgbClr val="708B00"/>
                </a:solidFill>
                <a:latin typeface="SimSun"/>
                <a:cs typeface="SimSun"/>
              </a:rPr>
              <a:t>''</a:t>
            </a:r>
            <a:r>
              <a:rPr sz="900" spc="-229" dirty="0">
                <a:solidFill>
                  <a:srgbClr val="212121"/>
                </a:solidFill>
                <a:latin typeface="SimSun"/>
                <a:cs typeface="SimSun"/>
              </a:rPr>
              <a:t>}</a:t>
            </a:r>
            <a:r>
              <a:rPr sz="900" spc="-200" dirty="0">
                <a:solidFill>
                  <a:srgbClr val="212121"/>
                </a:solidFill>
                <a:latin typeface="SimSun"/>
                <a:cs typeface="SimSun"/>
              </a:rPr>
              <a:t> </a:t>
            </a:r>
            <a:r>
              <a:rPr sz="900" spc="-185" dirty="0">
                <a:solidFill>
                  <a:srgbClr val="8E8F8B"/>
                </a:solidFill>
                <a:latin typeface="SimSun"/>
                <a:cs typeface="SimSun"/>
              </a:rPr>
              <a:t>//</a:t>
            </a:r>
            <a:r>
              <a:rPr sz="900" spc="-200" dirty="0">
                <a:solidFill>
                  <a:srgbClr val="8E8F8B"/>
                </a:solidFill>
                <a:latin typeface="SimSun"/>
                <a:cs typeface="SimSun"/>
              </a:rPr>
              <a:t> </a:t>
            </a:r>
            <a:r>
              <a:rPr sz="900" spc="110" dirty="0">
                <a:solidFill>
                  <a:srgbClr val="8E8F8B"/>
                </a:solidFill>
                <a:latin typeface="SimSun"/>
                <a:cs typeface="SimSun"/>
              </a:rPr>
              <a:t>end</a:t>
            </a:r>
            <a:r>
              <a:rPr sz="900" spc="-200" dirty="0">
                <a:solidFill>
                  <a:srgbClr val="8E8F8B"/>
                </a:solidFill>
                <a:latin typeface="SimSun"/>
                <a:cs typeface="SimSun"/>
              </a:rPr>
              <a:t> </a:t>
            </a:r>
            <a:r>
              <a:rPr sz="900" spc="-35" dirty="0">
                <a:solidFill>
                  <a:srgbClr val="8E8F8B"/>
                </a:solidFill>
                <a:latin typeface="SimSun"/>
                <a:cs typeface="SimSun"/>
              </a:rPr>
              <a:t>of</a:t>
            </a:r>
            <a:r>
              <a:rPr sz="900" spc="-200" dirty="0">
                <a:solidFill>
                  <a:srgbClr val="8E8F8B"/>
                </a:solidFill>
                <a:latin typeface="SimSun"/>
                <a:cs typeface="SimSun"/>
              </a:rPr>
              <a:t> </a:t>
            </a:r>
            <a:r>
              <a:rPr sz="900" spc="-75" dirty="0">
                <a:solidFill>
                  <a:srgbClr val="8E8F8B"/>
                </a:solidFill>
                <a:latin typeface="SimSun"/>
                <a:cs typeface="SimSun"/>
              </a:rPr>
              <a:t>line</a:t>
            </a:r>
            <a:r>
              <a:rPr sz="900" spc="-200" dirty="0">
                <a:solidFill>
                  <a:srgbClr val="8E8F8B"/>
                </a:solidFill>
                <a:latin typeface="SimSun"/>
                <a:cs typeface="SimSun"/>
              </a:rPr>
              <a:t> </a:t>
            </a:r>
            <a:r>
              <a:rPr sz="900" spc="140" dirty="0">
                <a:solidFill>
                  <a:srgbClr val="8E8F8B"/>
                </a:solidFill>
                <a:latin typeface="SimSun"/>
                <a:cs typeface="SimSun"/>
              </a:rPr>
              <a:t>comment</a:t>
            </a:r>
            <a:endParaRPr sz="900">
              <a:latin typeface="SimSun"/>
              <a:cs typeface="SimSun"/>
            </a:endParaRPr>
          </a:p>
          <a:p>
            <a:pPr marL="237490">
              <a:lnSpc>
                <a:spcPct val="100000"/>
              </a:lnSpc>
            </a:pPr>
            <a:r>
              <a:rPr sz="900" spc="-25" dirty="0">
                <a:solidFill>
                  <a:srgbClr val="3D999E"/>
                </a:solidFill>
                <a:latin typeface="SimSun"/>
                <a:cs typeface="SimSun"/>
              </a:rPr>
              <a:t>/&gt;</a:t>
            </a:r>
            <a:endParaRPr sz="900">
              <a:latin typeface="SimSun"/>
              <a:cs typeface="SimSun"/>
            </a:endParaRPr>
          </a:p>
          <a:p>
            <a:pPr marL="110489">
              <a:lnSpc>
                <a:spcPct val="100000"/>
              </a:lnSpc>
            </a:pPr>
            <a:r>
              <a:rPr sz="900" spc="90" dirty="0">
                <a:solidFill>
                  <a:srgbClr val="3D999E"/>
                </a:solidFill>
                <a:latin typeface="SimSun"/>
                <a:cs typeface="SimSun"/>
              </a:rPr>
              <a:t>&lt;/</a:t>
            </a:r>
            <a:r>
              <a:rPr sz="900" spc="90" dirty="0">
                <a:solidFill>
                  <a:srgbClr val="212121"/>
                </a:solidFill>
                <a:latin typeface="SimSun"/>
                <a:cs typeface="SimSun"/>
              </a:rPr>
              <a:t>Nav</a:t>
            </a:r>
            <a:r>
              <a:rPr sz="900" spc="90" dirty="0">
                <a:solidFill>
                  <a:srgbClr val="3D999E"/>
                </a:solidFill>
                <a:latin typeface="SimSun"/>
                <a:cs typeface="SimSun"/>
              </a:rPr>
              <a:t>&gt;</a:t>
            </a:r>
            <a:endParaRPr sz="900">
              <a:latin typeface="SimSun"/>
              <a:cs typeface="SimSun"/>
            </a:endParaRPr>
          </a:p>
          <a:p>
            <a:pPr marL="47625">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p:txBody>
      </p:sp>
      <p:sp>
        <p:nvSpPr>
          <p:cNvPr id="9" name="object 9"/>
          <p:cNvSpPr txBox="1"/>
          <p:nvPr/>
        </p:nvSpPr>
        <p:spPr>
          <a:xfrm>
            <a:off x="859937" y="4453509"/>
            <a:ext cx="803910" cy="191770"/>
          </a:xfrm>
          <a:prstGeom prst="rect">
            <a:avLst/>
          </a:prstGeom>
        </p:spPr>
        <p:txBody>
          <a:bodyPr vert="horz" wrap="square" lIns="0" tIns="0" rIns="0" bIns="0" rtlCol="0">
            <a:spAutoFit/>
          </a:bodyPr>
          <a:lstStyle/>
          <a:p>
            <a:pPr marL="12700">
              <a:lnSpc>
                <a:spcPct val="100000"/>
              </a:lnSpc>
            </a:pPr>
            <a:r>
              <a:rPr sz="1150" spc="300" dirty="0">
                <a:solidFill>
                  <a:srgbClr val="212121"/>
                </a:solidFill>
                <a:latin typeface="SimSun"/>
                <a:cs typeface="SimSun"/>
              </a:rPr>
              <a:t>HTML</a:t>
            </a:r>
            <a:r>
              <a:rPr sz="1150" spc="-355" dirty="0">
                <a:solidFill>
                  <a:srgbClr val="212121"/>
                </a:solidFill>
                <a:latin typeface="SimSun"/>
                <a:cs typeface="SimSun"/>
              </a:rPr>
              <a:t> </a:t>
            </a:r>
            <a:r>
              <a:rPr sz="1150" dirty="0">
                <a:solidFill>
                  <a:srgbClr val="212121"/>
                </a:solidFill>
                <a:latin typeface="SimSun"/>
                <a:cs typeface="SimSun"/>
              </a:rPr>
              <a:t>转义</a:t>
            </a:r>
            <a:endParaRPr sz="1150">
              <a:latin typeface="SimSun"/>
              <a:cs typeface="SimSun"/>
            </a:endParaRPr>
          </a:p>
        </p:txBody>
      </p:sp>
      <p:sp>
        <p:nvSpPr>
          <p:cNvPr id="10" name="object 10"/>
          <p:cNvSpPr txBox="1"/>
          <p:nvPr/>
        </p:nvSpPr>
        <p:spPr>
          <a:xfrm>
            <a:off x="732500" y="4999545"/>
            <a:ext cx="5691505" cy="160655"/>
          </a:xfrm>
          <a:prstGeom prst="rect">
            <a:avLst/>
          </a:prstGeom>
        </p:spPr>
        <p:txBody>
          <a:bodyPr vert="horz" wrap="square" lIns="0" tIns="0" rIns="0" bIns="0" rtlCol="0">
            <a:spAutoFit/>
          </a:bodyPr>
          <a:lstStyle/>
          <a:p>
            <a:pPr marL="12700">
              <a:lnSpc>
                <a:spcPct val="100000"/>
              </a:lnSpc>
            </a:pPr>
            <a:r>
              <a:rPr sz="950" spc="85" dirty="0">
                <a:solidFill>
                  <a:srgbClr val="212121"/>
                </a:solidFill>
                <a:latin typeface="SimSun"/>
                <a:cs typeface="SimSun"/>
              </a:rPr>
              <a:t>React</a:t>
            </a:r>
            <a:r>
              <a:rPr sz="950" spc="-220" dirty="0">
                <a:solidFill>
                  <a:srgbClr val="212121"/>
                </a:solidFill>
                <a:latin typeface="SimSun"/>
                <a:cs typeface="SimSun"/>
              </a:rPr>
              <a:t> </a:t>
            </a:r>
            <a:r>
              <a:rPr sz="950" spc="10" dirty="0">
                <a:solidFill>
                  <a:srgbClr val="212121"/>
                </a:solidFill>
                <a:latin typeface="SimSun"/>
                <a:cs typeface="SimSun"/>
              </a:rPr>
              <a:t>会将所有要显示到</a:t>
            </a:r>
            <a:r>
              <a:rPr sz="950" spc="-220" dirty="0">
                <a:solidFill>
                  <a:srgbClr val="212121"/>
                </a:solidFill>
                <a:latin typeface="SimSun"/>
                <a:cs typeface="SimSun"/>
              </a:rPr>
              <a:t> </a:t>
            </a:r>
            <a:r>
              <a:rPr sz="950" spc="350" dirty="0">
                <a:solidFill>
                  <a:srgbClr val="212121"/>
                </a:solidFill>
                <a:latin typeface="SimSun"/>
                <a:cs typeface="SimSun"/>
              </a:rPr>
              <a:t>DOM</a:t>
            </a:r>
            <a:r>
              <a:rPr sz="950" spc="-220" dirty="0">
                <a:solidFill>
                  <a:srgbClr val="212121"/>
                </a:solidFill>
                <a:latin typeface="SimSun"/>
                <a:cs typeface="SimSun"/>
              </a:rPr>
              <a:t> </a:t>
            </a:r>
            <a:r>
              <a:rPr sz="950" spc="10" dirty="0">
                <a:solidFill>
                  <a:srgbClr val="212121"/>
                </a:solidFill>
                <a:latin typeface="SimSun"/>
                <a:cs typeface="SimSun"/>
              </a:rPr>
              <a:t>的字符串转义，防止</a:t>
            </a:r>
            <a:r>
              <a:rPr sz="950" spc="-220" dirty="0">
                <a:solidFill>
                  <a:srgbClr val="212121"/>
                </a:solidFill>
                <a:latin typeface="SimSun"/>
                <a:cs typeface="SimSun"/>
              </a:rPr>
              <a:t> </a:t>
            </a:r>
            <a:r>
              <a:rPr sz="950" spc="95" dirty="0">
                <a:solidFill>
                  <a:srgbClr val="212121"/>
                </a:solidFill>
                <a:latin typeface="SimSun"/>
                <a:cs typeface="SimSun"/>
              </a:rPr>
              <a:t>XSS。所以如果</a:t>
            </a:r>
            <a:r>
              <a:rPr sz="950" spc="-220" dirty="0">
                <a:solidFill>
                  <a:srgbClr val="212121"/>
                </a:solidFill>
                <a:latin typeface="SimSun"/>
                <a:cs typeface="SimSun"/>
              </a:rPr>
              <a:t> </a:t>
            </a:r>
            <a:r>
              <a:rPr sz="950" spc="180" dirty="0">
                <a:solidFill>
                  <a:srgbClr val="212121"/>
                </a:solidFill>
                <a:latin typeface="SimSun"/>
                <a:cs typeface="SimSun"/>
              </a:rPr>
              <a:t>JSX</a:t>
            </a:r>
            <a:r>
              <a:rPr sz="950" spc="-220" dirty="0">
                <a:solidFill>
                  <a:srgbClr val="212121"/>
                </a:solidFill>
                <a:latin typeface="SimSun"/>
                <a:cs typeface="SimSun"/>
              </a:rPr>
              <a:t> </a:t>
            </a:r>
            <a:r>
              <a:rPr sz="950" spc="10" dirty="0">
                <a:solidFill>
                  <a:srgbClr val="212121"/>
                </a:solidFill>
                <a:latin typeface="SimSun"/>
                <a:cs typeface="SimSun"/>
              </a:rPr>
              <a:t>中含有转义后的实体字符比如</a:t>
            </a:r>
            <a:endParaRPr sz="950">
              <a:latin typeface="SimSun"/>
              <a:cs typeface="SimSun"/>
            </a:endParaRPr>
          </a:p>
        </p:txBody>
      </p:sp>
      <p:sp>
        <p:nvSpPr>
          <p:cNvPr id="11" name="object 11"/>
          <p:cNvSpPr txBox="1"/>
          <p:nvPr/>
        </p:nvSpPr>
        <p:spPr>
          <a:xfrm>
            <a:off x="6445910" y="4998450"/>
            <a:ext cx="34480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130" dirty="0">
                <a:solidFill>
                  <a:srgbClr val="212121"/>
                </a:solidFill>
                <a:latin typeface="SimSun"/>
                <a:cs typeface="SimSun"/>
              </a:rPr>
              <a:t>&amp;cop</a:t>
            </a:r>
            <a:endParaRPr sz="900">
              <a:latin typeface="SimSun"/>
              <a:cs typeface="SimSun"/>
            </a:endParaRPr>
          </a:p>
        </p:txBody>
      </p:sp>
      <p:sp>
        <p:nvSpPr>
          <p:cNvPr id="12" name="object 12"/>
          <p:cNvSpPr/>
          <p:nvPr/>
        </p:nvSpPr>
        <p:spPr>
          <a:xfrm>
            <a:off x="745200" y="5244107"/>
            <a:ext cx="146685" cy="170815"/>
          </a:xfrm>
          <a:custGeom>
            <a:avLst/>
            <a:gdLst/>
            <a:ahLst/>
            <a:cxnLst/>
            <a:rect l="l" t="t" r="r" b="b"/>
            <a:pathLst>
              <a:path w="146684" h="170814">
                <a:moveTo>
                  <a:pt x="0" y="170258"/>
                </a:moveTo>
                <a:lnTo>
                  <a:pt x="146297" y="170258"/>
                </a:lnTo>
                <a:lnTo>
                  <a:pt x="146297" y="0"/>
                </a:lnTo>
                <a:lnTo>
                  <a:pt x="0" y="0"/>
                </a:lnTo>
                <a:lnTo>
                  <a:pt x="0" y="170258"/>
                </a:lnTo>
                <a:close/>
              </a:path>
            </a:pathLst>
          </a:custGeom>
          <a:solidFill>
            <a:srgbClr val="EDEDED"/>
          </a:solidFill>
        </p:spPr>
        <p:txBody>
          <a:bodyPr wrap="square" lIns="0" tIns="0" rIns="0" bIns="0" rtlCol="0"/>
          <a:lstStyle/>
          <a:p>
            <a:endParaRPr/>
          </a:p>
        </p:txBody>
      </p:sp>
      <p:sp>
        <p:nvSpPr>
          <p:cNvPr id="13" name="object 13"/>
          <p:cNvSpPr txBox="1"/>
          <p:nvPr/>
        </p:nvSpPr>
        <p:spPr>
          <a:xfrm>
            <a:off x="4721961" y="5245201"/>
            <a:ext cx="197612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中的特殊字符转义了。有几种解决办</a:t>
            </a:r>
            <a:endParaRPr sz="950">
              <a:latin typeface="SimSun"/>
              <a:cs typeface="SimSun"/>
            </a:endParaRPr>
          </a:p>
        </p:txBody>
      </p:sp>
      <p:sp>
        <p:nvSpPr>
          <p:cNvPr id="14" name="object 14"/>
          <p:cNvSpPr txBox="1"/>
          <p:nvPr/>
        </p:nvSpPr>
        <p:spPr>
          <a:xfrm>
            <a:off x="732500" y="5245201"/>
            <a:ext cx="3968750" cy="1076960"/>
          </a:xfrm>
          <a:prstGeom prst="rect">
            <a:avLst/>
          </a:prstGeom>
        </p:spPr>
        <p:txBody>
          <a:bodyPr vert="horz" wrap="square" lIns="0" tIns="0" rIns="0" bIns="0" rtlCol="0">
            <a:spAutoFit/>
          </a:bodyPr>
          <a:lstStyle/>
          <a:p>
            <a:pPr marL="12700">
              <a:lnSpc>
                <a:spcPct val="100000"/>
              </a:lnSpc>
            </a:pPr>
            <a:r>
              <a:rPr sz="900" spc="-65" dirty="0">
                <a:solidFill>
                  <a:srgbClr val="212121"/>
                </a:solidFill>
                <a:latin typeface="SimSun"/>
                <a:cs typeface="SimSun"/>
              </a:rPr>
              <a:t>y;</a:t>
            </a:r>
            <a:r>
              <a:rPr sz="900" spc="180" dirty="0">
                <a:solidFill>
                  <a:srgbClr val="212121"/>
                </a:solidFill>
                <a:latin typeface="SimSun"/>
                <a:cs typeface="SimSun"/>
              </a:rPr>
              <a:t> </a:t>
            </a:r>
            <a:r>
              <a:rPr sz="950" spc="-75" dirty="0">
                <a:solidFill>
                  <a:srgbClr val="212121"/>
                </a:solidFill>
                <a:latin typeface="SimSun"/>
                <a:cs typeface="SimSun"/>
              </a:rPr>
              <a:t>(</a:t>
            </a:r>
            <a:r>
              <a:rPr sz="950" spc="-75" dirty="0">
                <a:solidFill>
                  <a:srgbClr val="212121"/>
                </a:solidFill>
                <a:latin typeface="Verdana"/>
                <a:cs typeface="Verdana"/>
              </a:rPr>
              <a:t>©</a:t>
            </a:r>
            <a:r>
              <a:rPr sz="950" spc="-75" dirty="0">
                <a:solidFill>
                  <a:srgbClr val="212121"/>
                </a:solidFill>
                <a:latin typeface="SimSun"/>
                <a:cs typeface="SimSun"/>
              </a:rPr>
              <a:t>)</a:t>
            </a:r>
            <a:r>
              <a:rPr sz="950" spc="-215" dirty="0">
                <a:solidFill>
                  <a:srgbClr val="212121"/>
                </a:solidFill>
                <a:latin typeface="SimSun"/>
                <a:cs typeface="SimSun"/>
              </a:rPr>
              <a:t> </a:t>
            </a:r>
            <a:r>
              <a:rPr sz="950" spc="10" dirty="0">
                <a:solidFill>
                  <a:srgbClr val="212121"/>
                </a:solidFill>
                <a:latin typeface="SimSun"/>
                <a:cs typeface="SimSun"/>
              </a:rPr>
              <a:t>最后显示到</a:t>
            </a:r>
            <a:r>
              <a:rPr sz="950" spc="-215" dirty="0">
                <a:solidFill>
                  <a:srgbClr val="212121"/>
                </a:solidFill>
                <a:latin typeface="SimSun"/>
                <a:cs typeface="SimSun"/>
              </a:rPr>
              <a:t> </a:t>
            </a:r>
            <a:r>
              <a:rPr sz="950" spc="350" dirty="0">
                <a:solidFill>
                  <a:srgbClr val="212121"/>
                </a:solidFill>
                <a:latin typeface="SimSun"/>
                <a:cs typeface="SimSun"/>
              </a:rPr>
              <a:t>DOM</a:t>
            </a:r>
            <a:r>
              <a:rPr sz="950" spc="-215" dirty="0">
                <a:solidFill>
                  <a:srgbClr val="212121"/>
                </a:solidFill>
                <a:latin typeface="SimSun"/>
                <a:cs typeface="SimSun"/>
              </a:rPr>
              <a:t> </a:t>
            </a:r>
            <a:r>
              <a:rPr sz="950" spc="10" dirty="0">
                <a:solidFill>
                  <a:srgbClr val="212121"/>
                </a:solidFill>
                <a:latin typeface="SimSun"/>
                <a:cs typeface="SimSun"/>
              </a:rPr>
              <a:t>中不会正确显示，因为</a:t>
            </a:r>
            <a:r>
              <a:rPr sz="950" spc="-215" dirty="0">
                <a:solidFill>
                  <a:srgbClr val="212121"/>
                </a:solidFill>
                <a:latin typeface="SimSun"/>
                <a:cs typeface="SimSun"/>
              </a:rPr>
              <a:t> </a:t>
            </a:r>
            <a:r>
              <a:rPr sz="950" spc="85" dirty="0">
                <a:solidFill>
                  <a:srgbClr val="212121"/>
                </a:solidFill>
                <a:latin typeface="SimSun"/>
                <a:cs typeface="SimSun"/>
              </a:rPr>
              <a:t>React</a:t>
            </a:r>
            <a:r>
              <a:rPr sz="950" spc="-215" dirty="0">
                <a:solidFill>
                  <a:srgbClr val="212121"/>
                </a:solidFill>
                <a:latin typeface="SimSun"/>
                <a:cs typeface="SimSun"/>
              </a:rPr>
              <a:t> </a:t>
            </a:r>
            <a:r>
              <a:rPr sz="950" spc="10" dirty="0">
                <a:solidFill>
                  <a:srgbClr val="212121"/>
                </a:solidFill>
                <a:latin typeface="SimSun"/>
                <a:cs typeface="SimSun"/>
              </a:rPr>
              <a:t>自动把</a:t>
            </a:r>
            <a:r>
              <a:rPr sz="950" spc="160" dirty="0">
                <a:solidFill>
                  <a:srgbClr val="212121"/>
                </a:solidFill>
                <a:latin typeface="SimSun"/>
                <a:cs typeface="SimSun"/>
              </a:rPr>
              <a:t> </a:t>
            </a:r>
            <a:r>
              <a:rPr sz="900" spc="65" dirty="0">
                <a:solidFill>
                  <a:srgbClr val="212121"/>
                </a:solidFill>
                <a:latin typeface="SimSun"/>
                <a:cs typeface="SimSun"/>
              </a:rPr>
              <a:t>&amp;copy;</a:t>
            </a:r>
            <a:endParaRPr sz="900">
              <a:latin typeface="SimSun"/>
              <a:cs typeface="SimSun"/>
            </a:endParaRPr>
          </a:p>
          <a:p>
            <a:pPr marL="12700">
              <a:lnSpc>
                <a:spcPct val="100000"/>
              </a:lnSpc>
              <a:spcBef>
                <a:spcPts val="780"/>
              </a:spcBef>
            </a:pPr>
            <a:r>
              <a:rPr sz="950" spc="10" dirty="0">
                <a:solidFill>
                  <a:srgbClr val="212121"/>
                </a:solidFill>
                <a:latin typeface="SimSun"/>
                <a:cs typeface="SimSun"/>
              </a:rPr>
              <a:t>法：</a:t>
            </a:r>
            <a:endParaRPr sz="950">
              <a:latin typeface="SimSun"/>
              <a:cs typeface="SimSun"/>
            </a:endParaRPr>
          </a:p>
          <a:p>
            <a:pPr>
              <a:lnSpc>
                <a:spcPct val="100000"/>
              </a:lnSpc>
            </a:pPr>
            <a:endParaRPr sz="900">
              <a:latin typeface="Times New Roman"/>
              <a:cs typeface="Times New Roman"/>
            </a:endParaRPr>
          </a:p>
          <a:p>
            <a:pPr marL="82550">
              <a:lnSpc>
                <a:spcPct val="100000"/>
              </a:lnSpc>
              <a:spcBef>
                <a:spcPts val="720"/>
              </a:spcBef>
            </a:pPr>
            <a:r>
              <a:rPr sz="950" spc="45" dirty="0">
                <a:solidFill>
                  <a:srgbClr val="212121"/>
                </a:solidFill>
                <a:latin typeface="Verdana"/>
                <a:cs typeface="Verdana"/>
              </a:rPr>
              <a:t>• </a:t>
            </a:r>
            <a:r>
              <a:rPr sz="950" spc="10" dirty="0">
                <a:solidFill>
                  <a:srgbClr val="212121"/>
                </a:solidFill>
                <a:latin typeface="SimSun"/>
                <a:cs typeface="SimSun"/>
              </a:rPr>
              <a:t>直接使用 </a:t>
            </a:r>
            <a:r>
              <a:rPr sz="950" spc="185" dirty="0">
                <a:solidFill>
                  <a:srgbClr val="212121"/>
                </a:solidFill>
                <a:latin typeface="SimSun"/>
                <a:cs typeface="SimSun"/>
              </a:rPr>
              <a:t>UTF-8</a:t>
            </a:r>
            <a:r>
              <a:rPr sz="950" spc="-320" dirty="0">
                <a:solidFill>
                  <a:srgbClr val="212121"/>
                </a:solidFill>
                <a:latin typeface="SimSun"/>
                <a:cs typeface="SimSun"/>
              </a:rPr>
              <a:t> </a:t>
            </a:r>
            <a:r>
              <a:rPr sz="950" spc="10" dirty="0">
                <a:solidFill>
                  <a:srgbClr val="212121"/>
                </a:solidFill>
                <a:latin typeface="SimSun"/>
                <a:cs typeface="SimSun"/>
              </a:rPr>
              <a:t>字符 </a:t>
            </a:r>
            <a:r>
              <a:rPr sz="950" spc="10" dirty="0">
                <a:solidFill>
                  <a:srgbClr val="212121"/>
                </a:solidFill>
                <a:latin typeface="Verdana"/>
                <a:cs typeface="Verdana"/>
              </a:rPr>
              <a:t>©</a:t>
            </a:r>
            <a:endParaRPr sz="950">
              <a:latin typeface="Verdana"/>
              <a:cs typeface="Verdana"/>
            </a:endParaRPr>
          </a:p>
          <a:p>
            <a:pPr>
              <a:lnSpc>
                <a:spcPct val="100000"/>
              </a:lnSpc>
              <a:spcBef>
                <a:spcPts val="50"/>
              </a:spcBef>
            </a:pPr>
            <a:endParaRPr sz="1050">
              <a:latin typeface="Times New Roman"/>
              <a:cs typeface="Times New Roman"/>
            </a:endParaRPr>
          </a:p>
          <a:p>
            <a:pPr marL="82550">
              <a:lnSpc>
                <a:spcPct val="100000"/>
              </a:lnSpc>
            </a:pPr>
            <a:r>
              <a:rPr sz="950" spc="45" dirty="0">
                <a:solidFill>
                  <a:srgbClr val="212121"/>
                </a:solidFill>
                <a:latin typeface="Verdana"/>
                <a:cs typeface="Verdana"/>
              </a:rPr>
              <a:t>• </a:t>
            </a:r>
            <a:r>
              <a:rPr sz="950" spc="10" dirty="0">
                <a:solidFill>
                  <a:srgbClr val="212121"/>
                </a:solidFill>
                <a:latin typeface="SimSun"/>
                <a:cs typeface="SimSun"/>
              </a:rPr>
              <a:t>使用对应字符的 </a:t>
            </a:r>
            <a:r>
              <a:rPr sz="950" spc="85" dirty="0">
                <a:solidFill>
                  <a:srgbClr val="212121"/>
                </a:solidFill>
                <a:latin typeface="SimSun"/>
                <a:cs typeface="SimSun"/>
              </a:rPr>
              <a:t>Unicode</a:t>
            </a:r>
            <a:r>
              <a:rPr sz="950" spc="-110" dirty="0">
                <a:solidFill>
                  <a:srgbClr val="212121"/>
                </a:solidFill>
                <a:latin typeface="SimSun"/>
                <a:cs typeface="SimSun"/>
              </a:rPr>
              <a:t> </a:t>
            </a:r>
            <a:r>
              <a:rPr sz="950" spc="10" dirty="0">
                <a:solidFill>
                  <a:srgbClr val="212121"/>
                </a:solidFill>
                <a:latin typeface="SimSun"/>
                <a:cs typeface="SimSun"/>
              </a:rPr>
              <a:t>编码，</a:t>
            </a:r>
            <a:r>
              <a:rPr sz="950" u="sng" spc="10" dirty="0">
                <a:solidFill>
                  <a:srgbClr val="3379B6"/>
                </a:solidFill>
                <a:latin typeface="SimSun"/>
                <a:cs typeface="SimSun"/>
              </a:rPr>
              <a:t>查询编码</a:t>
            </a:r>
            <a:endParaRPr sz="950">
              <a:latin typeface="SimSun"/>
              <a:cs typeface="SimSun"/>
            </a:endParaRPr>
          </a:p>
        </p:txBody>
      </p:sp>
      <p:sp>
        <p:nvSpPr>
          <p:cNvPr id="15" name="object 15"/>
          <p:cNvSpPr txBox="1"/>
          <p:nvPr/>
        </p:nvSpPr>
        <p:spPr>
          <a:xfrm>
            <a:off x="802826" y="6466204"/>
            <a:ext cx="3825240" cy="465455"/>
          </a:xfrm>
          <a:prstGeom prst="rect">
            <a:avLst/>
          </a:prstGeom>
        </p:spPr>
        <p:txBody>
          <a:bodyPr vert="horz" wrap="square" lIns="0" tIns="0" rIns="0" bIns="0" rtlCol="0">
            <a:spAutoFit/>
          </a:bodyPr>
          <a:lstStyle/>
          <a:p>
            <a:pPr marL="12700">
              <a:lnSpc>
                <a:spcPct val="100000"/>
              </a:lnSpc>
            </a:pPr>
            <a:r>
              <a:rPr sz="950" spc="45" dirty="0">
                <a:solidFill>
                  <a:srgbClr val="212121"/>
                </a:solidFill>
                <a:latin typeface="Verdana"/>
                <a:cs typeface="Verdana"/>
              </a:rPr>
              <a:t>•  </a:t>
            </a:r>
            <a:r>
              <a:rPr sz="950" spc="10" dirty="0">
                <a:solidFill>
                  <a:srgbClr val="212121"/>
                </a:solidFill>
                <a:latin typeface="SimSun"/>
                <a:cs typeface="SimSun"/>
              </a:rPr>
              <a:t>使用数组组装 </a:t>
            </a:r>
            <a:r>
              <a:rPr sz="900" spc="-25" dirty="0">
                <a:solidFill>
                  <a:srgbClr val="212121"/>
                </a:solidFill>
                <a:latin typeface="SimSun"/>
                <a:cs typeface="SimSun"/>
              </a:rPr>
              <a:t>&lt;div&gt;{['cc </a:t>
            </a:r>
            <a:r>
              <a:rPr sz="900" spc="-235" dirty="0">
                <a:solidFill>
                  <a:srgbClr val="212121"/>
                </a:solidFill>
                <a:latin typeface="SimSun"/>
                <a:cs typeface="SimSun"/>
              </a:rPr>
              <a:t>', </a:t>
            </a:r>
            <a:r>
              <a:rPr sz="900" spc="70" dirty="0">
                <a:solidFill>
                  <a:srgbClr val="212121"/>
                </a:solidFill>
                <a:latin typeface="SimSun"/>
                <a:cs typeface="SimSun"/>
              </a:rPr>
              <a:t>&lt;span&gt;&amp;copy;&lt;/span&gt;,</a:t>
            </a:r>
            <a:r>
              <a:rPr sz="900" spc="-85" dirty="0">
                <a:solidFill>
                  <a:srgbClr val="212121"/>
                </a:solidFill>
                <a:latin typeface="SimSun"/>
                <a:cs typeface="SimSun"/>
              </a:rPr>
              <a:t> </a:t>
            </a:r>
            <a:r>
              <a:rPr sz="900" spc="-285" dirty="0">
                <a:solidFill>
                  <a:srgbClr val="212121"/>
                </a:solidFill>
                <a:latin typeface="SimSun"/>
                <a:cs typeface="SimSun"/>
              </a:rPr>
              <a:t>' </a:t>
            </a:r>
            <a:r>
              <a:rPr sz="900" spc="-25" dirty="0">
                <a:solidFill>
                  <a:srgbClr val="212121"/>
                </a:solidFill>
                <a:latin typeface="SimSun"/>
                <a:cs typeface="SimSun"/>
              </a:rPr>
              <a:t>2015']}&lt;/div&gt;</a:t>
            </a:r>
            <a:endParaRPr sz="900">
              <a:latin typeface="SimSun"/>
              <a:cs typeface="SimSun"/>
            </a:endParaRPr>
          </a:p>
          <a:p>
            <a:pPr>
              <a:lnSpc>
                <a:spcPct val="100000"/>
              </a:lnSpc>
              <a:spcBef>
                <a:spcPts val="50"/>
              </a:spcBef>
            </a:pPr>
            <a:endParaRPr sz="1050">
              <a:latin typeface="Times New Roman"/>
              <a:cs typeface="Times New Roman"/>
            </a:endParaRPr>
          </a:p>
          <a:p>
            <a:pPr marL="12700">
              <a:lnSpc>
                <a:spcPct val="100000"/>
              </a:lnSpc>
            </a:pPr>
            <a:r>
              <a:rPr sz="950" spc="45" dirty="0">
                <a:solidFill>
                  <a:srgbClr val="212121"/>
                </a:solidFill>
                <a:latin typeface="Verdana"/>
                <a:cs typeface="Verdana"/>
              </a:rPr>
              <a:t>•  </a:t>
            </a:r>
            <a:r>
              <a:rPr sz="950" spc="10" dirty="0">
                <a:solidFill>
                  <a:srgbClr val="212121"/>
                </a:solidFill>
                <a:latin typeface="SimSun"/>
                <a:cs typeface="SimSun"/>
              </a:rPr>
              <a:t>直接插入原始的</a:t>
            </a:r>
            <a:r>
              <a:rPr sz="950" spc="-250" dirty="0">
                <a:solidFill>
                  <a:srgbClr val="212121"/>
                </a:solidFill>
                <a:latin typeface="SimSun"/>
                <a:cs typeface="SimSun"/>
              </a:rPr>
              <a:t> </a:t>
            </a:r>
            <a:r>
              <a:rPr sz="950" spc="250" dirty="0">
                <a:solidFill>
                  <a:srgbClr val="212121"/>
                </a:solidFill>
                <a:latin typeface="SimSun"/>
                <a:cs typeface="SimSun"/>
              </a:rPr>
              <a:t>HTML</a:t>
            </a:r>
            <a:endParaRPr sz="950">
              <a:latin typeface="SimSun"/>
              <a:cs typeface="SimSun"/>
            </a:endParaRPr>
          </a:p>
        </p:txBody>
      </p:sp>
      <p:sp>
        <p:nvSpPr>
          <p:cNvPr id="16" name="object 16"/>
          <p:cNvSpPr txBox="1"/>
          <p:nvPr/>
        </p:nvSpPr>
        <p:spPr>
          <a:xfrm>
            <a:off x="745200" y="7096455"/>
            <a:ext cx="6069965" cy="175260"/>
          </a:xfrm>
          <a:prstGeom prst="rect">
            <a:avLst/>
          </a:prstGeom>
          <a:solidFill>
            <a:srgbClr val="EDEDED"/>
          </a:solidFill>
        </p:spPr>
        <p:txBody>
          <a:bodyPr vert="horz" wrap="square" lIns="0" tIns="9525" rIns="0" bIns="0" rtlCol="0">
            <a:spAutoFit/>
          </a:bodyPr>
          <a:lstStyle/>
          <a:p>
            <a:pPr marL="47625">
              <a:lnSpc>
                <a:spcPct val="100000"/>
              </a:lnSpc>
              <a:spcBef>
                <a:spcPts val="75"/>
              </a:spcBef>
            </a:pPr>
            <a:r>
              <a:rPr sz="900" spc="10" dirty="0">
                <a:solidFill>
                  <a:srgbClr val="212121"/>
                </a:solidFill>
                <a:latin typeface="SimSun"/>
                <a:cs typeface="SimSun"/>
              </a:rPr>
              <a:t>&lt;</a:t>
            </a:r>
            <a:r>
              <a:rPr sz="900" spc="10" dirty="0">
                <a:solidFill>
                  <a:srgbClr val="C72829"/>
                </a:solidFill>
                <a:latin typeface="SimSun"/>
                <a:cs typeface="SimSun"/>
              </a:rPr>
              <a:t>div</a:t>
            </a:r>
            <a:r>
              <a:rPr sz="900" spc="-200" dirty="0">
                <a:solidFill>
                  <a:srgbClr val="C72829"/>
                </a:solidFill>
                <a:latin typeface="SimSun"/>
                <a:cs typeface="SimSun"/>
              </a:rPr>
              <a:t> </a:t>
            </a:r>
            <a:r>
              <a:rPr sz="900" spc="60" dirty="0">
                <a:solidFill>
                  <a:srgbClr val="212121"/>
                </a:solidFill>
                <a:latin typeface="SimSun"/>
                <a:cs typeface="SimSun"/>
              </a:rPr>
              <a:t>dangerouslySetInnerHTML</a:t>
            </a:r>
            <a:r>
              <a:rPr sz="900" spc="60" dirty="0">
                <a:solidFill>
                  <a:srgbClr val="3D999E"/>
                </a:solidFill>
                <a:latin typeface="SimSun"/>
                <a:cs typeface="SimSun"/>
              </a:rPr>
              <a:t>=</a:t>
            </a:r>
            <a:r>
              <a:rPr sz="900" spc="60" dirty="0">
                <a:solidFill>
                  <a:srgbClr val="212121"/>
                </a:solidFill>
                <a:latin typeface="SimSun"/>
                <a:cs typeface="SimSun"/>
              </a:rPr>
              <a:t>{{ </a:t>
            </a:r>
            <a:r>
              <a:rPr sz="900" spc="229" dirty="0">
                <a:solidFill>
                  <a:srgbClr val="212121"/>
                </a:solidFill>
                <a:latin typeface="SimSun"/>
                <a:cs typeface="SimSun"/>
              </a:rPr>
              <a:t> </a:t>
            </a:r>
            <a:r>
              <a:rPr sz="900" spc="-25" dirty="0">
                <a:solidFill>
                  <a:srgbClr val="212121"/>
                </a:solidFill>
                <a:latin typeface="SimSun"/>
                <a:cs typeface="SimSun"/>
              </a:rPr>
              <a:t>html:</a:t>
            </a:r>
            <a:r>
              <a:rPr sz="900" spc="-200" dirty="0">
                <a:solidFill>
                  <a:srgbClr val="212121"/>
                </a:solidFill>
                <a:latin typeface="SimSun"/>
                <a:cs typeface="SimSun"/>
              </a:rPr>
              <a:t> </a:t>
            </a:r>
            <a:r>
              <a:rPr sz="900" spc="-55" dirty="0">
                <a:solidFill>
                  <a:srgbClr val="708B00"/>
                </a:solidFill>
                <a:latin typeface="SimSun"/>
                <a:cs typeface="SimSun"/>
              </a:rPr>
              <a:t>'cc</a:t>
            </a:r>
            <a:r>
              <a:rPr sz="900" spc="-204" dirty="0">
                <a:solidFill>
                  <a:srgbClr val="708B00"/>
                </a:solidFill>
                <a:latin typeface="SimSun"/>
                <a:cs typeface="SimSun"/>
              </a:rPr>
              <a:t> </a:t>
            </a:r>
            <a:r>
              <a:rPr sz="900" spc="65" dirty="0">
                <a:solidFill>
                  <a:srgbClr val="708B00"/>
                </a:solidFill>
                <a:latin typeface="SimSun"/>
                <a:cs typeface="SimSun"/>
              </a:rPr>
              <a:t>&amp;copy;</a:t>
            </a:r>
            <a:r>
              <a:rPr sz="900" spc="-204" dirty="0">
                <a:solidFill>
                  <a:srgbClr val="708B00"/>
                </a:solidFill>
                <a:latin typeface="SimSun"/>
                <a:cs typeface="SimSun"/>
              </a:rPr>
              <a:t> </a:t>
            </a:r>
            <a:r>
              <a:rPr sz="900" spc="-35" dirty="0">
                <a:solidFill>
                  <a:srgbClr val="708B00"/>
                </a:solidFill>
                <a:latin typeface="SimSun"/>
                <a:cs typeface="SimSun"/>
              </a:rPr>
              <a:t>2015'</a:t>
            </a:r>
            <a:r>
              <a:rPr sz="900" spc="-35" dirty="0">
                <a:solidFill>
                  <a:srgbClr val="212121"/>
                </a:solidFill>
                <a:latin typeface="SimSun"/>
                <a:cs typeface="SimSun"/>
              </a:rPr>
              <a:t>}}</a:t>
            </a:r>
            <a:r>
              <a:rPr sz="900" spc="-204" dirty="0">
                <a:solidFill>
                  <a:srgbClr val="212121"/>
                </a:solidFill>
                <a:latin typeface="SimSun"/>
                <a:cs typeface="SimSun"/>
              </a:rPr>
              <a:t> </a:t>
            </a:r>
            <a:r>
              <a:rPr sz="900" spc="-25" dirty="0">
                <a:solidFill>
                  <a:srgbClr val="3D999E"/>
                </a:solidFill>
                <a:latin typeface="SimSun"/>
                <a:cs typeface="SimSun"/>
              </a:rPr>
              <a:t>/</a:t>
            </a:r>
            <a:r>
              <a:rPr sz="900" spc="-25" dirty="0">
                <a:solidFill>
                  <a:srgbClr val="212121"/>
                </a:solidFill>
                <a:latin typeface="SimSun"/>
                <a:cs typeface="SimSun"/>
              </a:rPr>
              <a:t>&gt;</a:t>
            </a:r>
            <a:endParaRPr sz="900">
              <a:latin typeface="SimSun"/>
              <a:cs typeface="SimSun"/>
            </a:endParaRPr>
          </a:p>
        </p:txBody>
      </p:sp>
      <p:sp>
        <p:nvSpPr>
          <p:cNvPr id="17" name="object 17"/>
          <p:cNvSpPr/>
          <p:nvPr/>
        </p:nvSpPr>
        <p:spPr>
          <a:xfrm>
            <a:off x="6534975" y="8123997"/>
            <a:ext cx="226695" cy="170815"/>
          </a:xfrm>
          <a:custGeom>
            <a:avLst/>
            <a:gdLst/>
            <a:ahLst/>
            <a:cxnLst/>
            <a:rect l="l" t="t" r="r" b="b"/>
            <a:pathLst>
              <a:path w="226695" h="170815">
                <a:moveTo>
                  <a:pt x="0" y="170258"/>
                </a:moveTo>
                <a:lnTo>
                  <a:pt x="226665" y="170258"/>
                </a:lnTo>
                <a:lnTo>
                  <a:pt x="226665" y="0"/>
                </a:lnTo>
                <a:lnTo>
                  <a:pt x="0" y="0"/>
                </a:lnTo>
                <a:lnTo>
                  <a:pt x="0" y="170258"/>
                </a:lnTo>
                <a:close/>
              </a:path>
            </a:pathLst>
          </a:custGeom>
          <a:solidFill>
            <a:srgbClr val="EDEDED"/>
          </a:solidFill>
        </p:spPr>
        <p:txBody>
          <a:bodyPr wrap="square" lIns="0" tIns="0" rIns="0" bIns="0" rtlCol="0"/>
          <a:lstStyle/>
          <a:p>
            <a:endParaRPr/>
          </a:p>
        </p:txBody>
      </p:sp>
      <p:sp>
        <p:nvSpPr>
          <p:cNvPr id="18" name="object 18"/>
          <p:cNvSpPr/>
          <p:nvPr/>
        </p:nvSpPr>
        <p:spPr>
          <a:xfrm>
            <a:off x="745200" y="8367837"/>
            <a:ext cx="194945" cy="170815"/>
          </a:xfrm>
          <a:custGeom>
            <a:avLst/>
            <a:gdLst/>
            <a:ahLst/>
            <a:cxnLst/>
            <a:rect l="l" t="t" r="r" b="b"/>
            <a:pathLst>
              <a:path w="194944" h="170815">
                <a:moveTo>
                  <a:pt x="0" y="170258"/>
                </a:moveTo>
                <a:lnTo>
                  <a:pt x="194518" y="170258"/>
                </a:lnTo>
                <a:lnTo>
                  <a:pt x="194518" y="0"/>
                </a:lnTo>
                <a:lnTo>
                  <a:pt x="0" y="0"/>
                </a:lnTo>
                <a:lnTo>
                  <a:pt x="0" y="170258"/>
                </a:lnTo>
                <a:close/>
              </a:path>
            </a:pathLst>
          </a:custGeom>
          <a:solidFill>
            <a:srgbClr val="EDEDED"/>
          </a:solidFill>
        </p:spPr>
        <p:txBody>
          <a:bodyPr wrap="square" lIns="0" tIns="0" rIns="0" bIns="0" rtlCol="0"/>
          <a:lstStyle/>
          <a:p>
            <a:endParaRPr/>
          </a:p>
        </p:txBody>
      </p:sp>
      <p:sp>
        <p:nvSpPr>
          <p:cNvPr id="19" name="object 19"/>
          <p:cNvSpPr txBox="1"/>
          <p:nvPr/>
        </p:nvSpPr>
        <p:spPr>
          <a:xfrm>
            <a:off x="732500" y="7579055"/>
            <a:ext cx="6042025" cy="1325245"/>
          </a:xfrm>
          <a:prstGeom prst="rect">
            <a:avLst/>
          </a:prstGeom>
        </p:spPr>
        <p:txBody>
          <a:bodyPr vert="horz" wrap="square" lIns="0" tIns="0" rIns="0" bIns="0" rtlCol="0">
            <a:spAutoFit/>
          </a:bodyPr>
          <a:lstStyle/>
          <a:p>
            <a:pPr marL="139700">
              <a:lnSpc>
                <a:spcPct val="100000"/>
              </a:lnSpc>
            </a:pPr>
            <a:r>
              <a:rPr sz="1150" dirty="0">
                <a:solidFill>
                  <a:srgbClr val="212121"/>
                </a:solidFill>
                <a:latin typeface="SimSun"/>
                <a:cs typeface="SimSun"/>
              </a:rPr>
              <a:t>自定义</a:t>
            </a:r>
            <a:r>
              <a:rPr sz="1150" spc="-305" dirty="0">
                <a:solidFill>
                  <a:srgbClr val="212121"/>
                </a:solidFill>
                <a:latin typeface="SimSun"/>
                <a:cs typeface="SimSun"/>
              </a:rPr>
              <a:t> </a:t>
            </a:r>
            <a:r>
              <a:rPr sz="1150" spc="300" dirty="0">
                <a:solidFill>
                  <a:srgbClr val="212121"/>
                </a:solidFill>
                <a:latin typeface="SimSun"/>
                <a:cs typeface="SimSun"/>
              </a:rPr>
              <a:t>HTML</a:t>
            </a:r>
            <a:r>
              <a:rPr sz="1150" spc="-305" dirty="0">
                <a:solidFill>
                  <a:srgbClr val="212121"/>
                </a:solidFill>
                <a:latin typeface="SimSun"/>
                <a:cs typeface="SimSun"/>
              </a:rPr>
              <a:t> </a:t>
            </a:r>
            <a:r>
              <a:rPr sz="1150" dirty="0">
                <a:solidFill>
                  <a:srgbClr val="212121"/>
                </a:solidFill>
                <a:latin typeface="SimSun"/>
                <a:cs typeface="SimSun"/>
              </a:rPr>
              <a:t>属性</a:t>
            </a:r>
            <a:endParaRPr sz="1150">
              <a:latin typeface="SimSun"/>
              <a:cs typeface="SimSun"/>
            </a:endParaRPr>
          </a:p>
          <a:p>
            <a:pPr>
              <a:lnSpc>
                <a:spcPct val="100000"/>
              </a:lnSpc>
            </a:pPr>
            <a:endParaRPr sz="1100">
              <a:latin typeface="Times New Roman"/>
              <a:cs typeface="Times New Roman"/>
            </a:endParaRPr>
          </a:p>
          <a:p>
            <a:pPr marL="12700" marR="5080">
              <a:lnSpc>
                <a:spcPct val="168400"/>
              </a:lnSpc>
              <a:spcBef>
                <a:spcPts val="875"/>
              </a:spcBef>
            </a:pPr>
            <a:r>
              <a:rPr sz="950" spc="10" dirty="0">
                <a:solidFill>
                  <a:srgbClr val="212121"/>
                </a:solidFill>
                <a:latin typeface="SimSun"/>
                <a:cs typeface="SimSun"/>
              </a:rPr>
              <a:t>如果在</a:t>
            </a:r>
            <a:r>
              <a:rPr sz="950" spc="-220" dirty="0">
                <a:solidFill>
                  <a:srgbClr val="212121"/>
                </a:solidFill>
                <a:latin typeface="SimSun"/>
                <a:cs typeface="SimSun"/>
              </a:rPr>
              <a:t> </a:t>
            </a:r>
            <a:r>
              <a:rPr sz="950" spc="180" dirty="0">
                <a:solidFill>
                  <a:srgbClr val="212121"/>
                </a:solidFill>
                <a:latin typeface="SimSun"/>
                <a:cs typeface="SimSun"/>
              </a:rPr>
              <a:t>JSX</a:t>
            </a:r>
            <a:r>
              <a:rPr sz="950" spc="-220" dirty="0">
                <a:solidFill>
                  <a:srgbClr val="212121"/>
                </a:solidFill>
                <a:latin typeface="SimSun"/>
                <a:cs typeface="SimSun"/>
              </a:rPr>
              <a:t> </a:t>
            </a:r>
            <a:r>
              <a:rPr sz="950" spc="10" dirty="0">
                <a:solidFill>
                  <a:srgbClr val="212121"/>
                </a:solidFill>
                <a:latin typeface="SimSun"/>
                <a:cs typeface="SimSun"/>
              </a:rPr>
              <a:t>中使用的属性不存在于</a:t>
            </a:r>
            <a:r>
              <a:rPr sz="950" spc="-220" dirty="0">
                <a:solidFill>
                  <a:srgbClr val="212121"/>
                </a:solidFill>
                <a:latin typeface="SimSun"/>
                <a:cs typeface="SimSun"/>
              </a:rPr>
              <a:t> </a:t>
            </a:r>
            <a:r>
              <a:rPr sz="950" spc="250" dirty="0">
                <a:solidFill>
                  <a:srgbClr val="212121"/>
                </a:solidFill>
                <a:latin typeface="SimSun"/>
                <a:cs typeface="SimSun"/>
              </a:rPr>
              <a:t>HTML</a:t>
            </a:r>
            <a:r>
              <a:rPr sz="950" spc="-220" dirty="0">
                <a:solidFill>
                  <a:srgbClr val="212121"/>
                </a:solidFill>
                <a:latin typeface="SimSun"/>
                <a:cs typeface="SimSun"/>
              </a:rPr>
              <a:t> </a:t>
            </a:r>
            <a:r>
              <a:rPr sz="950" spc="10" dirty="0">
                <a:solidFill>
                  <a:srgbClr val="212121"/>
                </a:solidFill>
                <a:latin typeface="SimSun"/>
                <a:cs typeface="SimSun"/>
              </a:rPr>
              <a:t>的规范中，这个属性会被忽略。如果要使用自定义属性，可以用</a:t>
            </a:r>
            <a:r>
              <a:rPr sz="950" spc="145" dirty="0">
                <a:solidFill>
                  <a:srgbClr val="212121"/>
                </a:solidFill>
                <a:latin typeface="SimSun"/>
                <a:cs typeface="SimSun"/>
              </a:rPr>
              <a:t> </a:t>
            </a:r>
            <a:r>
              <a:rPr sz="900" spc="15" dirty="0">
                <a:solidFill>
                  <a:srgbClr val="212121"/>
                </a:solidFill>
                <a:latin typeface="SimSun"/>
                <a:cs typeface="SimSun"/>
              </a:rPr>
              <a:t>dat  </a:t>
            </a:r>
            <a:r>
              <a:rPr sz="900" spc="125" dirty="0">
                <a:solidFill>
                  <a:srgbClr val="212121"/>
                </a:solidFill>
                <a:latin typeface="SimSun"/>
                <a:cs typeface="SimSun"/>
              </a:rPr>
              <a:t>a-</a:t>
            </a:r>
            <a:r>
              <a:rPr sz="900" spc="95" dirty="0">
                <a:solidFill>
                  <a:srgbClr val="212121"/>
                </a:solidFill>
                <a:latin typeface="SimSun"/>
                <a:cs typeface="SimSun"/>
              </a:rPr>
              <a:t> </a:t>
            </a:r>
            <a:r>
              <a:rPr sz="950" spc="10" dirty="0">
                <a:solidFill>
                  <a:srgbClr val="212121"/>
                </a:solidFill>
                <a:latin typeface="SimSun"/>
                <a:cs typeface="SimSun"/>
              </a:rPr>
              <a:t>前缀。</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u="sng" spc="10" dirty="0">
                <a:solidFill>
                  <a:srgbClr val="3379B6"/>
                </a:solidFill>
                <a:latin typeface="SimSun"/>
                <a:cs typeface="SimSun"/>
              </a:rPr>
              <a:t>可访问性</a:t>
            </a:r>
            <a:r>
              <a:rPr sz="950" spc="10" dirty="0">
                <a:solidFill>
                  <a:srgbClr val="212121"/>
                </a:solidFill>
                <a:latin typeface="SimSun"/>
                <a:cs typeface="SimSun"/>
              </a:rPr>
              <a:t>属性的前缀 </a:t>
            </a:r>
            <a:r>
              <a:rPr sz="900" dirty="0">
                <a:solidFill>
                  <a:srgbClr val="212121"/>
                </a:solidFill>
                <a:latin typeface="SimSun"/>
                <a:cs typeface="SimSun"/>
              </a:rPr>
              <a:t>aria-</a:t>
            </a:r>
            <a:r>
              <a:rPr sz="900" spc="250" dirty="0">
                <a:solidFill>
                  <a:srgbClr val="212121"/>
                </a:solidFill>
                <a:latin typeface="SimSun"/>
                <a:cs typeface="SimSun"/>
              </a:rPr>
              <a:t> </a:t>
            </a:r>
            <a:r>
              <a:rPr sz="950" spc="10" dirty="0">
                <a:solidFill>
                  <a:srgbClr val="212121"/>
                </a:solidFill>
                <a:latin typeface="SimSun"/>
                <a:cs typeface="SimSun"/>
              </a:rPr>
              <a:t>也是支持的。</a:t>
            </a:r>
            <a:endParaRPr sz="950">
              <a:latin typeface="SimSun"/>
              <a:cs typeface="SimSun"/>
            </a:endParaRPr>
          </a:p>
        </p:txBody>
      </p:sp>
      <p:sp>
        <p:nvSpPr>
          <p:cNvPr id="20" name="object 20"/>
          <p:cNvSpPr txBox="1"/>
          <p:nvPr/>
        </p:nvSpPr>
        <p:spPr>
          <a:xfrm>
            <a:off x="6142647" y="777138"/>
            <a:ext cx="684530"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80" dirty="0">
                <a:solidFill>
                  <a:srgbClr val="999999"/>
                </a:solidFill>
                <a:latin typeface="SimSun"/>
                <a:cs typeface="SimSun"/>
              </a:rPr>
              <a:t> </a:t>
            </a:r>
            <a:r>
              <a:rPr sz="700" spc="80" dirty="0">
                <a:solidFill>
                  <a:srgbClr val="999999"/>
                </a:solidFill>
                <a:latin typeface="SimSun"/>
                <a:cs typeface="SimSun"/>
              </a:rPr>
              <a:t>3</a:t>
            </a:r>
            <a:r>
              <a:rPr sz="700" spc="-180" dirty="0">
                <a:solidFill>
                  <a:srgbClr val="999999"/>
                </a:solidFill>
                <a:latin typeface="SimSun"/>
                <a:cs typeface="SimSun"/>
              </a:rPr>
              <a:t> </a:t>
            </a:r>
            <a:r>
              <a:rPr sz="700" dirty="0">
                <a:solidFill>
                  <a:srgbClr val="999999"/>
                </a:solidFill>
                <a:latin typeface="SimSun"/>
                <a:cs typeface="SimSun"/>
              </a:rPr>
              <a:t>章</a:t>
            </a:r>
            <a:r>
              <a:rPr sz="700" spc="-180" dirty="0">
                <a:solidFill>
                  <a:srgbClr val="999999"/>
                </a:solidFill>
                <a:latin typeface="SimSun"/>
                <a:cs typeface="SimSun"/>
              </a:rPr>
              <a:t> </a:t>
            </a:r>
            <a:r>
              <a:rPr sz="700" spc="130" dirty="0">
                <a:solidFill>
                  <a:srgbClr val="999999"/>
                </a:solidFill>
                <a:latin typeface="SimSun"/>
                <a:cs typeface="SimSun"/>
              </a:rPr>
              <a:t>JSX</a:t>
            </a:r>
            <a:r>
              <a:rPr sz="700" spc="-180" dirty="0">
                <a:solidFill>
                  <a:srgbClr val="999999"/>
                </a:solidFill>
                <a:latin typeface="SimSun"/>
                <a:cs typeface="SimSun"/>
              </a:rPr>
              <a:t> </a:t>
            </a:r>
            <a:r>
              <a:rPr sz="700" spc="-175" dirty="0">
                <a:solidFill>
                  <a:srgbClr val="999999"/>
                </a:solidFill>
                <a:latin typeface="SimSun"/>
                <a:cs typeface="SimSun"/>
              </a:rPr>
              <a:t>|</a:t>
            </a:r>
            <a:r>
              <a:rPr sz="700" spc="-180" dirty="0">
                <a:solidFill>
                  <a:srgbClr val="999999"/>
                </a:solidFill>
                <a:latin typeface="SimSun"/>
                <a:cs typeface="SimSun"/>
              </a:rPr>
              <a:t> </a:t>
            </a:r>
            <a:r>
              <a:rPr sz="700" spc="30" dirty="0">
                <a:solidFill>
                  <a:srgbClr val="999999"/>
                </a:solidFill>
                <a:latin typeface="SimSun"/>
                <a:cs typeface="SimSun"/>
              </a:rPr>
              <a:t>17</a:t>
            </a:r>
            <a:endParaRPr sz="700">
              <a:latin typeface="SimSun"/>
              <a:cs typeface="SimSu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9830" y="1462405"/>
            <a:ext cx="0" cy="241935"/>
          </a:xfrm>
          <a:custGeom>
            <a:avLst/>
            <a:gdLst/>
            <a:ahLst/>
            <a:cxnLst/>
            <a:rect l="l" t="t" r="r" b="b"/>
            <a:pathLst>
              <a:path h="241935">
                <a:moveTo>
                  <a:pt x="0" y="0"/>
                </a:moveTo>
                <a:lnTo>
                  <a:pt x="0" y="241553"/>
                </a:lnTo>
              </a:path>
            </a:pathLst>
          </a:custGeom>
          <a:ln w="29260">
            <a:solidFill>
              <a:srgbClr val="1FA640"/>
            </a:solidFill>
          </a:ln>
        </p:spPr>
        <p:txBody>
          <a:bodyPr wrap="square" lIns="0" tIns="0" rIns="0" bIns="0" rtlCol="0"/>
          <a:lstStyle/>
          <a:p>
            <a:endParaRPr/>
          </a:p>
        </p:txBody>
      </p:sp>
      <p:sp>
        <p:nvSpPr>
          <p:cNvPr id="3" name="object 3"/>
          <p:cNvSpPr txBox="1"/>
          <p:nvPr/>
        </p:nvSpPr>
        <p:spPr>
          <a:xfrm>
            <a:off x="732500" y="1483994"/>
            <a:ext cx="6047105" cy="959485"/>
          </a:xfrm>
          <a:prstGeom prst="rect">
            <a:avLst/>
          </a:prstGeom>
        </p:spPr>
        <p:txBody>
          <a:bodyPr vert="horz" wrap="square" lIns="0" tIns="0" rIns="0" bIns="0" rtlCol="0">
            <a:spAutoFit/>
          </a:bodyPr>
          <a:lstStyle/>
          <a:p>
            <a:pPr marL="139700">
              <a:lnSpc>
                <a:spcPct val="100000"/>
              </a:lnSpc>
            </a:pPr>
            <a:r>
              <a:rPr sz="1150" u="sng" dirty="0">
                <a:solidFill>
                  <a:srgbClr val="3379B6"/>
                </a:solidFill>
                <a:latin typeface="SimSun"/>
                <a:cs typeface="SimSun"/>
              </a:rPr>
              <a:t>支持的标签和属性</a:t>
            </a:r>
            <a:endParaRPr sz="1150">
              <a:latin typeface="SimSun"/>
              <a:cs typeface="SimSun"/>
            </a:endParaRPr>
          </a:p>
          <a:p>
            <a:pPr>
              <a:lnSpc>
                <a:spcPct val="100000"/>
              </a:lnSpc>
            </a:pPr>
            <a:endParaRPr sz="1100">
              <a:latin typeface="Times New Roman"/>
              <a:cs typeface="Times New Roman"/>
            </a:endParaRPr>
          </a:p>
          <a:p>
            <a:pPr marL="12700" marR="5080">
              <a:lnSpc>
                <a:spcPct val="168400"/>
              </a:lnSpc>
              <a:spcBef>
                <a:spcPts val="875"/>
              </a:spcBef>
            </a:pPr>
            <a:r>
              <a:rPr sz="950" spc="10" dirty="0">
                <a:solidFill>
                  <a:srgbClr val="212121"/>
                </a:solidFill>
                <a:latin typeface="SimSun"/>
                <a:cs typeface="SimSun"/>
              </a:rPr>
              <a:t>如果你要使用的某些标签或属性不在这些支持列表里面就可能被</a:t>
            </a:r>
            <a:r>
              <a:rPr sz="950" spc="-229" dirty="0">
                <a:solidFill>
                  <a:srgbClr val="212121"/>
                </a:solidFill>
                <a:latin typeface="SimSun"/>
                <a:cs typeface="SimSun"/>
              </a:rPr>
              <a:t> </a:t>
            </a:r>
            <a:r>
              <a:rPr sz="950" spc="85" dirty="0">
                <a:solidFill>
                  <a:srgbClr val="212121"/>
                </a:solidFill>
                <a:latin typeface="SimSun"/>
                <a:cs typeface="SimSun"/>
              </a:rPr>
              <a:t>React</a:t>
            </a:r>
            <a:r>
              <a:rPr sz="950" spc="-229" dirty="0">
                <a:solidFill>
                  <a:srgbClr val="212121"/>
                </a:solidFill>
                <a:latin typeface="SimSun"/>
                <a:cs typeface="SimSun"/>
              </a:rPr>
              <a:t> </a:t>
            </a:r>
            <a:r>
              <a:rPr sz="950" spc="10" dirty="0">
                <a:solidFill>
                  <a:srgbClr val="212121"/>
                </a:solidFill>
                <a:latin typeface="SimSun"/>
                <a:cs typeface="SimSun"/>
              </a:rPr>
              <a:t>忽略，必须要使用的话可以提</a:t>
            </a:r>
            <a:r>
              <a:rPr sz="950" spc="-229" dirty="0">
                <a:solidFill>
                  <a:srgbClr val="212121"/>
                </a:solidFill>
                <a:latin typeface="SimSun"/>
                <a:cs typeface="SimSun"/>
              </a:rPr>
              <a:t> </a:t>
            </a:r>
            <a:r>
              <a:rPr sz="950" spc="20" dirty="0">
                <a:solidFill>
                  <a:srgbClr val="212121"/>
                </a:solidFill>
                <a:latin typeface="SimSun"/>
                <a:cs typeface="SimSun"/>
              </a:rPr>
              <a:t>issue，或  </a:t>
            </a:r>
            <a:r>
              <a:rPr sz="950" spc="10" dirty="0">
                <a:solidFill>
                  <a:srgbClr val="212121"/>
                </a:solidFill>
                <a:latin typeface="SimSun"/>
                <a:cs typeface="SimSun"/>
              </a:rPr>
              <a:t>者用前面提到的 </a:t>
            </a:r>
            <a:r>
              <a:rPr sz="900" spc="70" dirty="0">
                <a:solidFill>
                  <a:srgbClr val="212121"/>
                </a:solidFill>
                <a:latin typeface="SimSun"/>
                <a:cs typeface="SimSun"/>
              </a:rPr>
              <a:t>dangerouslySetInnerHTML</a:t>
            </a:r>
            <a:r>
              <a:rPr sz="900" spc="45" dirty="0">
                <a:solidFill>
                  <a:srgbClr val="212121"/>
                </a:solidFill>
                <a:latin typeface="SimSun"/>
                <a:cs typeface="SimSun"/>
              </a:rPr>
              <a:t> </a:t>
            </a:r>
            <a:r>
              <a:rPr sz="950" spc="10" dirty="0">
                <a:solidFill>
                  <a:srgbClr val="212121"/>
                </a:solidFill>
                <a:latin typeface="SimSun"/>
                <a:cs typeface="SimSun"/>
              </a:rPr>
              <a:t>。</a:t>
            </a:r>
            <a:endParaRPr sz="950">
              <a:latin typeface="SimSun"/>
              <a:cs typeface="SimSun"/>
            </a:endParaRPr>
          </a:p>
        </p:txBody>
      </p:sp>
      <p:sp>
        <p:nvSpPr>
          <p:cNvPr id="4" name="object 4"/>
          <p:cNvSpPr txBox="1"/>
          <p:nvPr/>
        </p:nvSpPr>
        <p:spPr>
          <a:xfrm>
            <a:off x="6141249" y="777138"/>
            <a:ext cx="686435"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80" dirty="0">
                <a:solidFill>
                  <a:srgbClr val="999999"/>
                </a:solidFill>
                <a:latin typeface="SimSun"/>
                <a:cs typeface="SimSun"/>
              </a:rPr>
              <a:t> </a:t>
            </a:r>
            <a:r>
              <a:rPr sz="700" spc="80" dirty="0">
                <a:solidFill>
                  <a:srgbClr val="999999"/>
                </a:solidFill>
                <a:latin typeface="SimSun"/>
                <a:cs typeface="SimSun"/>
              </a:rPr>
              <a:t>3</a:t>
            </a:r>
            <a:r>
              <a:rPr sz="700" spc="-180" dirty="0">
                <a:solidFill>
                  <a:srgbClr val="999999"/>
                </a:solidFill>
                <a:latin typeface="SimSun"/>
                <a:cs typeface="SimSun"/>
              </a:rPr>
              <a:t> </a:t>
            </a:r>
            <a:r>
              <a:rPr sz="700" dirty="0">
                <a:solidFill>
                  <a:srgbClr val="999999"/>
                </a:solidFill>
                <a:latin typeface="SimSun"/>
                <a:cs typeface="SimSun"/>
              </a:rPr>
              <a:t>章</a:t>
            </a:r>
            <a:r>
              <a:rPr sz="700" spc="-180" dirty="0">
                <a:solidFill>
                  <a:srgbClr val="999999"/>
                </a:solidFill>
                <a:latin typeface="SimSun"/>
                <a:cs typeface="SimSun"/>
              </a:rPr>
              <a:t> </a:t>
            </a:r>
            <a:r>
              <a:rPr sz="700" spc="130" dirty="0">
                <a:solidFill>
                  <a:srgbClr val="999999"/>
                </a:solidFill>
                <a:latin typeface="SimSun"/>
                <a:cs typeface="SimSun"/>
              </a:rPr>
              <a:t>JSX</a:t>
            </a:r>
            <a:r>
              <a:rPr sz="700" spc="-180" dirty="0">
                <a:solidFill>
                  <a:srgbClr val="999999"/>
                </a:solidFill>
                <a:latin typeface="SimSun"/>
                <a:cs typeface="SimSun"/>
              </a:rPr>
              <a:t> </a:t>
            </a:r>
            <a:r>
              <a:rPr sz="700" spc="-175" dirty="0">
                <a:solidFill>
                  <a:srgbClr val="999999"/>
                </a:solidFill>
                <a:latin typeface="SimSun"/>
                <a:cs typeface="SimSun"/>
              </a:rPr>
              <a:t>|</a:t>
            </a:r>
            <a:r>
              <a:rPr sz="700" spc="-180" dirty="0">
                <a:solidFill>
                  <a:srgbClr val="999999"/>
                </a:solidFill>
                <a:latin typeface="SimSun"/>
                <a:cs typeface="SimSun"/>
              </a:rPr>
              <a:t> </a:t>
            </a:r>
            <a:r>
              <a:rPr sz="700" spc="35" dirty="0">
                <a:solidFill>
                  <a:srgbClr val="999999"/>
                </a:solidFill>
                <a:latin typeface="SimSun"/>
                <a:cs typeface="SimSun"/>
              </a:rPr>
              <a:t>18</a:t>
            </a:r>
            <a:endParaRPr sz="700">
              <a:latin typeface="SimSun"/>
              <a:cs typeface="SimSu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p:nvPr/>
        </p:nvSpPr>
        <p:spPr>
          <a:xfrm>
            <a:off x="759830" y="5587491"/>
            <a:ext cx="0" cy="241935"/>
          </a:xfrm>
          <a:custGeom>
            <a:avLst/>
            <a:gdLst/>
            <a:ahLst/>
            <a:cxnLst/>
            <a:rect l="l" t="t" r="r" b="b"/>
            <a:pathLst>
              <a:path h="241935">
                <a:moveTo>
                  <a:pt x="0" y="0"/>
                </a:moveTo>
                <a:lnTo>
                  <a:pt x="0" y="241553"/>
                </a:lnTo>
              </a:path>
            </a:pathLst>
          </a:custGeom>
          <a:ln w="29260">
            <a:solidFill>
              <a:srgbClr val="1FA640"/>
            </a:solidFill>
          </a:ln>
        </p:spPr>
        <p:txBody>
          <a:bodyPr wrap="square" lIns="0" tIns="0" rIns="0" bIns="0" rtlCol="0"/>
          <a:lstStyle/>
          <a:p>
            <a:endParaRPr/>
          </a:p>
        </p:txBody>
      </p:sp>
      <p:sp>
        <p:nvSpPr>
          <p:cNvPr id="4" name="object 4"/>
          <p:cNvSpPr/>
          <p:nvPr/>
        </p:nvSpPr>
        <p:spPr>
          <a:xfrm>
            <a:off x="757392" y="6114796"/>
            <a:ext cx="0" cy="487680"/>
          </a:xfrm>
          <a:custGeom>
            <a:avLst/>
            <a:gdLst/>
            <a:ahLst/>
            <a:cxnLst/>
            <a:rect l="l" t="t" r="r" b="b"/>
            <a:pathLst>
              <a:path h="487679">
                <a:moveTo>
                  <a:pt x="0" y="0"/>
                </a:moveTo>
                <a:lnTo>
                  <a:pt x="0" y="487679"/>
                </a:lnTo>
              </a:path>
            </a:pathLst>
          </a:custGeom>
          <a:ln w="24384">
            <a:solidFill>
              <a:srgbClr val="DDDDDD"/>
            </a:solidFill>
          </a:ln>
        </p:spPr>
        <p:txBody>
          <a:bodyPr wrap="square" lIns="0" tIns="0" rIns="0" bIns="0" rtlCol="0"/>
          <a:lstStyle/>
          <a:p>
            <a:endParaRPr/>
          </a:p>
        </p:txBody>
      </p:sp>
      <p:sp>
        <p:nvSpPr>
          <p:cNvPr id="5" name="object 5"/>
          <p:cNvSpPr/>
          <p:nvPr/>
        </p:nvSpPr>
        <p:spPr>
          <a:xfrm>
            <a:off x="759830" y="6888226"/>
            <a:ext cx="0" cy="241935"/>
          </a:xfrm>
          <a:custGeom>
            <a:avLst/>
            <a:gdLst/>
            <a:ahLst/>
            <a:cxnLst/>
            <a:rect l="l" t="t" r="r" b="b"/>
            <a:pathLst>
              <a:path h="241934">
                <a:moveTo>
                  <a:pt x="0" y="0"/>
                </a:moveTo>
                <a:lnTo>
                  <a:pt x="0" y="241553"/>
                </a:lnTo>
              </a:path>
            </a:pathLst>
          </a:custGeom>
          <a:ln w="29260">
            <a:solidFill>
              <a:srgbClr val="1FA640"/>
            </a:solidFill>
          </a:ln>
        </p:spPr>
        <p:txBody>
          <a:bodyPr wrap="square" lIns="0" tIns="0" rIns="0" bIns="0" rtlCol="0"/>
          <a:lstStyle/>
          <a:p>
            <a:endParaRPr/>
          </a:p>
        </p:txBody>
      </p:sp>
      <p:sp>
        <p:nvSpPr>
          <p:cNvPr id="6" name="object 6"/>
          <p:cNvSpPr txBox="1"/>
          <p:nvPr/>
        </p:nvSpPr>
        <p:spPr>
          <a:xfrm>
            <a:off x="735914" y="1297622"/>
            <a:ext cx="708660" cy="222250"/>
          </a:xfrm>
          <a:prstGeom prst="rect">
            <a:avLst/>
          </a:prstGeom>
        </p:spPr>
        <p:txBody>
          <a:bodyPr vert="horz" wrap="square" lIns="0" tIns="0" rIns="0" bIns="0" rtlCol="0">
            <a:spAutoFit/>
          </a:bodyPr>
          <a:lstStyle/>
          <a:p>
            <a:pPr marL="12700">
              <a:lnSpc>
                <a:spcPct val="100000"/>
              </a:lnSpc>
            </a:pPr>
            <a:r>
              <a:rPr sz="1350" spc="-10" dirty="0">
                <a:solidFill>
                  <a:srgbClr val="212121"/>
                </a:solidFill>
                <a:latin typeface="SimSun"/>
                <a:cs typeface="SimSun"/>
              </a:rPr>
              <a:t>属性扩散</a:t>
            </a:r>
            <a:endParaRPr sz="1350">
              <a:latin typeface="SimSun"/>
              <a:cs typeface="SimSun"/>
            </a:endParaRPr>
          </a:p>
        </p:txBody>
      </p:sp>
      <p:sp>
        <p:nvSpPr>
          <p:cNvPr id="7" name="object 7"/>
          <p:cNvSpPr txBox="1"/>
          <p:nvPr/>
        </p:nvSpPr>
        <p:spPr>
          <a:xfrm>
            <a:off x="732500" y="2012154"/>
            <a:ext cx="5999480" cy="869315"/>
          </a:xfrm>
          <a:prstGeom prst="rect">
            <a:avLst/>
          </a:prstGeom>
        </p:spPr>
        <p:txBody>
          <a:bodyPr vert="horz" wrap="square" lIns="0" tIns="0" rIns="0" bIns="0" rtlCol="0">
            <a:spAutoFit/>
          </a:bodyPr>
          <a:lstStyle/>
          <a:p>
            <a:pPr marL="12700" marR="5080">
              <a:lnSpc>
                <a:spcPct val="168400"/>
              </a:lnSpc>
            </a:pPr>
            <a:r>
              <a:rPr sz="950" spc="5" dirty="0">
                <a:solidFill>
                  <a:srgbClr val="212121"/>
                </a:solidFill>
                <a:latin typeface="SimSun"/>
                <a:cs typeface="SimSun"/>
              </a:rPr>
              <a:t>有时候你需要给组件设置多个属性，你不想一个个写下这些属性，或者有时候你甚至不知道这些属性的名称，这  </a:t>
            </a:r>
            <a:r>
              <a:rPr sz="950" spc="10" dirty="0">
                <a:solidFill>
                  <a:srgbClr val="212121"/>
                </a:solidFill>
                <a:latin typeface="SimSun"/>
                <a:cs typeface="SimSun"/>
              </a:rPr>
              <a:t>时候</a:t>
            </a:r>
            <a:r>
              <a:rPr sz="950" spc="-225" dirty="0">
                <a:solidFill>
                  <a:srgbClr val="212121"/>
                </a:solidFill>
                <a:latin typeface="SimSun"/>
                <a:cs typeface="SimSun"/>
              </a:rPr>
              <a:t> </a:t>
            </a:r>
            <a:r>
              <a:rPr sz="950" spc="75" dirty="0">
                <a:solidFill>
                  <a:srgbClr val="212121"/>
                </a:solidFill>
                <a:latin typeface="SimSun"/>
                <a:cs typeface="SimSun"/>
              </a:rPr>
              <a:t>spread</a:t>
            </a:r>
            <a:r>
              <a:rPr sz="950" spc="-225" dirty="0">
                <a:solidFill>
                  <a:srgbClr val="212121"/>
                </a:solidFill>
                <a:latin typeface="SimSun"/>
                <a:cs typeface="SimSun"/>
              </a:rPr>
              <a:t> </a:t>
            </a:r>
            <a:r>
              <a:rPr sz="950" spc="-35" dirty="0">
                <a:solidFill>
                  <a:srgbClr val="212121"/>
                </a:solidFill>
                <a:latin typeface="SimSun"/>
                <a:cs typeface="SimSun"/>
              </a:rPr>
              <a:t>attributes</a:t>
            </a:r>
            <a:r>
              <a:rPr sz="950" spc="-220" dirty="0">
                <a:solidFill>
                  <a:srgbClr val="212121"/>
                </a:solidFill>
                <a:latin typeface="SimSun"/>
                <a:cs typeface="SimSun"/>
              </a:rPr>
              <a:t> </a:t>
            </a:r>
            <a:r>
              <a:rPr sz="950" spc="10" dirty="0">
                <a:solidFill>
                  <a:srgbClr val="212121"/>
                </a:solidFill>
                <a:latin typeface="SimSun"/>
                <a:cs typeface="SimSun"/>
              </a:rPr>
              <a:t>的功能就很有用了。</a:t>
            </a:r>
            <a:endParaRPr sz="950">
              <a:latin typeface="SimSun"/>
              <a:cs typeface="SimSun"/>
            </a:endParaRPr>
          </a:p>
          <a:p>
            <a:pPr>
              <a:lnSpc>
                <a:spcPct val="100000"/>
              </a:lnSpc>
            </a:pPr>
            <a:endParaRPr sz="1000">
              <a:latin typeface="Times New Roman"/>
              <a:cs typeface="Times New Roman"/>
            </a:endParaRPr>
          </a:p>
          <a:p>
            <a:pPr marL="12700">
              <a:lnSpc>
                <a:spcPct val="100000"/>
              </a:lnSpc>
              <a:spcBef>
                <a:spcPts val="590"/>
              </a:spcBef>
            </a:pPr>
            <a:r>
              <a:rPr sz="950" spc="10" dirty="0">
                <a:solidFill>
                  <a:srgbClr val="212121"/>
                </a:solidFill>
                <a:latin typeface="SimSun"/>
                <a:cs typeface="SimSun"/>
              </a:rPr>
              <a:t>比如：</a:t>
            </a:r>
            <a:endParaRPr sz="950">
              <a:latin typeface="SimSun"/>
              <a:cs typeface="SimSun"/>
            </a:endParaRPr>
          </a:p>
        </p:txBody>
      </p:sp>
      <p:sp>
        <p:nvSpPr>
          <p:cNvPr id="8" name="object 8"/>
          <p:cNvSpPr txBox="1"/>
          <p:nvPr/>
        </p:nvSpPr>
        <p:spPr>
          <a:xfrm>
            <a:off x="745200" y="3046222"/>
            <a:ext cx="6069965" cy="586740"/>
          </a:xfrm>
          <a:prstGeom prst="rect">
            <a:avLst/>
          </a:prstGeom>
          <a:solidFill>
            <a:srgbClr val="EDEDED"/>
          </a:solidFill>
        </p:spPr>
        <p:txBody>
          <a:bodyPr vert="horz" wrap="square" lIns="0" tIns="9525" rIns="0" bIns="0" rtlCol="0">
            <a:spAutoFit/>
          </a:bodyPr>
          <a:lstStyle/>
          <a:p>
            <a:pPr marL="47625" marR="5222875" algn="just">
              <a:lnSpc>
                <a:spcPct val="100000"/>
              </a:lnSpc>
              <a:spcBef>
                <a:spcPts val="75"/>
              </a:spcBef>
            </a:pPr>
            <a:r>
              <a:rPr sz="900" spc="20" dirty="0">
                <a:solidFill>
                  <a:srgbClr val="8958A7"/>
                </a:solidFill>
                <a:latin typeface="SimSun"/>
                <a:cs typeface="SimSun"/>
              </a:rPr>
              <a:t>var</a:t>
            </a:r>
            <a:r>
              <a:rPr sz="900" spc="-225" dirty="0">
                <a:solidFill>
                  <a:srgbClr val="8958A7"/>
                </a:solidFill>
                <a:latin typeface="SimSun"/>
                <a:cs typeface="SimSun"/>
              </a:rPr>
              <a:t> </a:t>
            </a:r>
            <a:r>
              <a:rPr sz="900" spc="55" dirty="0">
                <a:solidFill>
                  <a:srgbClr val="212121"/>
                </a:solidFill>
                <a:latin typeface="SimSun"/>
                <a:cs typeface="SimSun"/>
              </a:rPr>
              <a:t>props</a:t>
            </a:r>
            <a:r>
              <a:rPr sz="900" spc="-225" dirty="0">
                <a:solidFill>
                  <a:srgbClr val="212121"/>
                </a:solidFill>
                <a:latin typeface="SimSun"/>
                <a:cs typeface="SimSun"/>
              </a:rPr>
              <a:t> </a:t>
            </a:r>
            <a:r>
              <a:rPr sz="900" spc="125" dirty="0">
                <a:solidFill>
                  <a:srgbClr val="3D999E"/>
                </a:solidFill>
                <a:latin typeface="SimSun"/>
                <a:cs typeface="SimSun"/>
              </a:rPr>
              <a:t>=</a:t>
            </a:r>
            <a:r>
              <a:rPr sz="900" spc="-225" dirty="0">
                <a:solidFill>
                  <a:srgbClr val="3D999E"/>
                </a:solidFill>
                <a:latin typeface="SimSun"/>
                <a:cs typeface="SimSun"/>
              </a:rPr>
              <a:t> </a:t>
            </a:r>
            <a:r>
              <a:rPr sz="900" spc="-140" dirty="0">
                <a:solidFill>
                  <a:srgbClr val="212121"/>
                </a:solidFill>
                <a:latin typeface="SimSun"/>
                <a:cs typeface="SimSun"/>
              </a:rPr>
              <a:t>{}</a:t>
            </a:r>
            <a:r>
              <a:rPr sz="900" spc="-140" dirty="0">
                <a:solidFill>
                  <a:srgbClr val="3D999E"/>
                </a:solidFill>
                <a:latin typeface="SimSun"/>
                <a:cs typeface="SimSun"/>
              </a:rPr>
              <a:t>;  </a:t>
            </a:r>
            <a:r>
              <a:rPr sz="900" spc="15" dirty="0">
                <a:solidFill>
                  <a:srgbClr val="212121"/>
                </a:solidFill>
                <a:latin typeface="SimSun"/>
                <a:cs typeface="SimSun"/>
              </a:rPr>
              <a:t>props.foo</a:t>
            </a:r>
            <a:r>
              <a:rPr sz="900" spc="-225" dirty="0">
                <a:solidFill>
                  <a:srgbClr val="212121"/>
                </a:solidFill>
                <a:latin typeface="SimSun"/>
                <a:cs typeface="SimSun"/>
              </a:rPr>
              <a:t> </a:t>
            </a:r>
            <a:r>
              <a:rPr sz="900" spc="125" dirty="0">
                <a:solidFill>
                  <a:srgbClr val="3D999E"/>
                </a:solidFill>
                <a:latin typeface="SimSun"/>
                <a:cs typeface="SimSun"/>
              </a:rPr>
              <a:t>=</a:t>
            </a:r>
            <a:r>
              <a:rPr sz="900" spc="-225" dirty="0">
                <a:solidFill>
                  <a:srgbClr val="3D999E"/>
                </a:solidFill>
                <a:latin typeface="SimSun"/>
                <a:cs typeface="SimSun"/>
              </a:rPr>
              <a:t> </a:t>
            </a:r>
            <a:r>
              <a:rPr sz="900" spc="-65" dirty="0">
                <a:solidFill>
                  <a:srgbClr val="212121"/>
                </a:solidFill>
                <a:latin typeface="SimSun"/>
                <a:cs typeface="SimSun"/>
              </a:rPr>
              <a:t>x</a:t>
            </a:r>
            <a:r>
              <a:rPr sz="900" spc="-65" dirty="0">
                <a:solidFill>
                  <a:srgbClr val="3D999E"/>
                </a:solidFill>
                <a:latin typeface="SimSun"/>
                <a:cs typeface="SimSun"/>
              </a:rPr>
              <a:t>;  </a:t>
            </a:r>
            <a:r>
              <a:rPr sz="900" spc="25" dirty="0">
                <a:solidFill>
                  <a:srgbClr val="212121"/>
                </a:solidFill>
                <a:latin typeface="SimSun"/>
                <a:cs typeface="SimSun"/>
              </a:rPr>
              <a:t>props.bar</a:t>
            </a:r>
            <a:r>
              <a:rPr sz="900" spc="-245" dirty="0">
                <a:solidFill>
                  <a:srgbClr val="212121"/>
                </a:solidFill>
                <a:latin typeface="SimSun"/>
                <a:cs typeface="SimSun"/>
              </a:rPr>
              <a:t> </a:t>
            </a:r>
            <a:r>
              <a:rPr sz="900" spc="125" dirty="0">
                <a:solidFill>
                  <a:srgbClr val="3D999E"/>
                </a:solidFill>
                <a:latin typeface="SimSun"/>
                <a:cs typeface="SimSun"/>
              </a:rPr>
              <a:t>=</a:t>
            </a:r>
            <a:r>
              <a:rPr sz="900" spc="-245" dirty="0">
                <a:solidFill>
                  <a:srgbClr val="3D999E"/>
                </a:solidFill>
                <a:latin typeface="SimSun"/>
                <a:cs typeface="SimSun"/>
              </a:rPr>
              <a:t> </a:t>
            </a:r>
            <a:r>
              <a:rPr sz="900" spc="-65" dirty="0">
                <a:solidFill>
                  <a:srgbClr val="212121"/>
                </a:solidFill>
                <a:latin typeface="SimSun"/>
                <a:cs typeface="SimSun"/>
              </a:rPr>
              <a:t>y</a:t>
            </a:r>
            <a:r>
              <a:rPr sz="900" spc="-65" dirty="0">
                <a:solidFill>
                  <a:srgbClr val="3D999E"/>
                </a:solidFill>
                <a:latin typeface="SimSun"/>
                <a:cs typeface="SimSun"/>
              </a:rPr>
              <a:t>;</a:t>
            </a:r>
            <a:endParaRPr sz="900">
              <a:latin typeface="SimSun"/>
              <a:cs typeface="SimSun"/>
            </a:endParaRPr>
          </a:p>
          <a:p>
            <a:pPr marL="47625" algn="just">
              <a:lnSpc>
                <a:spcPct val="100000"/>
              </a:lnSpc>
            </a:pPr>
            <a:r>
              <a:rPr sz="900" spc="20" dirty="0">
                <a:solidFill>
                  <a:srgbClr val="8958A7"/>
                </a:solidFill>
                <a:latin typeface="SimSun"/>
                <a:cs typeface="SimSun"/>
              </a:rPr>
              <a:t>var</a:t>
            </a:r>
            <a:r>
              <a:rPr sz="900" spc="-215" dirty="0">
                <a:solidFill>
                  <a:srgbClr val="8958A7"/>
                </a:solidFill>
                <a:latin typeface="SimSun"/>
                <a:cs typeface="SimSun"/>
              </a:rPr>
              <a:t> </a:t>
            </a:r>
            <a:r>
              <a:rPr sz="900" spc="105" dirty="0">
                <a:solidFill>
                  <a:srgbClr val="212121"/>
                </a:solidFill>
                <a:latin typeface="SimSun"/>
                <a:cs typeface="SimSun"/>
              </a:rPr>
              <a:t>component</a:t>
            </a:r>
            <a:r>
              <a:rPr sz="900" spc="-215" dirty="0">
                <a:solidFill>
                  <a:srgbClr val="212121"/>
                </a:solidFill>
                <a:latin typeface="SimSun"/>
                <a:cs typeface="SimSun"/>
              </a:rPr>
              <a:t> </a:t>
            </a:r>
            <a:r>
              <a:rPr sz="900" spc="125" dirty="0">
                <a:solidFill>
                  <a:srgbClr val="3D999E"/>
                </a:solidFill>
                <a:latin typeface="SimSun"/>
                <a:cs typeface="SimSun"/>
              </a:rPr>
              <a:t>=</a:t>
            </a:r>
            <a:r>
              <a:rPr sz="900" spc="-215" dirty="0">
                <a:solidFill>
                  <a:srgbClr val="3D999E"/>
                </a:solidFill>
                <a:latin typeface="SimSun"/>
                <a:cs typeface="SimSun"/>
              </a:rPr>
              <a:t> </a:t>
            </a:r>
            <a:r>
              <a:rPr sz="900" spc="130" dirty="0">
                <a:solidFill>
                  <a:srgbClr val="3D999E"/>
                </a:solidFill>
                <a:latin typeface="SimSun"/>
                <a:cs typeface="SimSun"/>
              </a:rPr>
              <a:t>&lt;</a:t>
            </a:r>
            <a:r>
              <a:rPr sz="900" spc="130" dirty="0">
                <a:solidFill>
                  <a:srgbClr val="212121"/>
                </a:solidFill>
                <a:latin typeface="SimSun"/>
                <a:cs typeface="SimSun"/>
              </a:rPr>
              <a:t>Component</a:t>
            </a:r>
            <a:r>
              <a:rPr sz="900" spc="-215" dirty="0">
                <a:solidFill>
                  <a:srgbClr val="212121"/>
                </a:solidFill>
                <a:latin typeface="SimSun"/>
                <a:cs typeface="SimSun"/>
              </a:rPr>
              <a:t> </a:t>
            </a:r>
            <a:r>
              <a:rPr sz="900" spc="-50" dirty="0">
                <a:solidFill>
                  <a:srgbClr val="212121"/>
                </a:solidFill>
                <a:latin typeface="SimSun"/>
                <a:cs typeface="SimSun"/>
              </a:rPr>
              <a:t>{...props}</a:t>
            </a:r>
            <a:r>
              <a:rPr sz="900" spc="-220" dirty="0">
                <a:solidFill>
                  <a:srgbClr val="212121"/>
                </a:solidFill>
                <a:latin typeface="SimSun"/>
                <a:cs typeface="SimSun"/>
              </a:rPr>
              <a:t> </a:t>
            </a:r>
            <a:r>
              <a:rPr sz="900" spc="-75" dirty="0">
                <a:solidFill>
                  <a:srgbClr val="3D999E"/>
                </a:solidFill>
                <a:latin typeface="SimSun"/>
                <a:cs typeface="SimSun"/>
              </a:rPr>
              <a:t>/&gt;;</a:t>
            </a:r>
            <a:endParaRPr sz="900">
              <a:latin typeface="SimSun"/>
              <a:cs typeface="SimSun"/>
            </a:endParaRPr>
          </a:p>
        </p:txBody>
      </p:sp>
      <p:sp>
        <p:nvSpPr>
          <p:cNvPr id="9" name="object 9"/>
          <p:cNvSpPr txBox="1"/>
          <p:nvPr/>
        </p:nvSpPr>
        <p:spPr>
          <a:xfrm>
            <a:off x="2450528" y="3794109"/>
            <a:ext cx="1291590" cy="170815"/>
          </a:xfrm>
          <a:prstGeom prst="rect">
            <a:avLst/>
          </a:prstGeom>
          <a:solidFill>
            <a:srgbClr val="EDEDED"/>
          </a:solidFill>
        </p:spPr>
        <p:txBody>
          <a:bodyPr vert="horz" wrap="square" lIns="0" tIns="635" rIns="0" bIns="0" rtlCol="0">
            <a:spAutoFit/>
          </a:bodyPr>
          <a:lstStyle/>
          <a:p>
            <a:pPr marL="47625">
              <a:lnSpc>
                <a:spcPct val="100000"/>
              </a:lnSpc>
              <a:spcBef>
                <a:spcPts val="5"/>
              </a:spcBef>
            </a:pPr>
            <a:r>
              <a:rPr sz="900" spc="125" dirty="0">
                <a:solidFill>
                  <a:srgbClr val="212121"/>
                </a:solidFill>
                <a:latin typeface="SimSun"/>
                <a:cs typeface="SimSun"/>
              </a:rPr>
              <a:t>Component</a:t>
            </a:r>
            <a:r>
              <a:rPr sz="900" spc="120" dirty="0">
                <a:solidFill>
                  <a:srgbClr val="212121"/>
                </a:solidFill>
                <a:latin typeface="SimSun"/>
                <a:cs typeface="SimSun"/>
              </a:rPr>
              <a:t> </a:t>
            </a:r>
            <a:r>
              <a:rPr sz="950" spc="10" dirty="0">
                <a:solidFill>
                  <a:srgbClr val="212121"/>
                </a:solidFill>
                <a:latin typeface="SimSun"/>
                <a:cs typeface="SimSun"/>
              </a:rPr>
              <a:t>的属性。</a:t>
            </a:r>
            <a:endParaRPr sz="950">
              <a:latin typeface="SimSun"/>
              <a:cs typeface="SimSun"/>
            </a:endParaRPr>
          </a:p>
        </p:txBody>
      </p:sp>
      <p:sp>
        <p:nvSpPr>
          <p:cNvPr id="10" name="object 10"/>
          <p:cNvSpPr txBox="1"/>
          <p:nvPr/>
        </p:nvSpPr>
        <p:spPr>
          <a:xfrm>
            <a:off x="732500" y="3794109"/>
            <a:ext cx="1697355" cy="527685"/>
          </a:xfrm>
          <a:prstGeom prst="rect">
            <a:avLst/>
          </a:prstGeom>
          <a:solidFill>
            <a:srgbClr val="EDEDED"/>
          </a:solidFill>
        </p:spPr>
        <p:txBody>
          <a:bodyPr vert="horz" wrap="square" lIns="0" tIns="635" rIns="0" bIns="0" rtlCol="0">
            <a:spAutoFit/>
          </a:bodyPr>
          <a:lstStyle/>
          <a:p>
            <a:pPr marL="60325">
              <a:lnSpc>
                <a:spcPct val="100000"/>
              </a:lnSpc>
              <a:spcBef>
                <a:spcPts val="5"/>
              </a:spcBef>
            </a:pPr>
            <a:r>
              <a:rPr sz="900" spc="55" dirty="0">
                <a:solidFill>
                  <a:srgbClr val="212121"/>
                </a:solidFill>
                <a:latin typeface="SimSun"/>
                <a:cs typeface="SimSun"/>
              </a:rPr>
              <a:t>props</a:t>
            </a:r>
            <a:r>
              <a:rPr sz="900" spc="105" dirty="0">
                <a:solidFill>
                  <a:srgbClr val="212121"/>
                </a:solidFill>
                <a:latin typeface="SimSun"/>
                <a:cs typeface="SimSun"/>
              </a:rPr>
              <a:t> </a:t>
            </a:r>
            <a:r>
              <a:rPr sz="950" spc="10" dirty="0">
                <a:solidFill>
                  <a:srgbClr val="212121"/>
                </a:solidFill>
                <a:latin typeface="SimSun"/>
                <a:cs typeface="SimSun"/>
              </a:rPr>
              <a:t>对象的属性会被设置成</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10" dirty="0">
                <a:solidFill>
                  <a:srgbClr val="212121"/>
                </a:solidFill>
                <a:latin typeface="SimSun"/>
                <a:cs typeface="SimSun"/>
              </a:rPr>
              <a:t>属性也可以被覆盖：</a:t>
            </a:r>
            <a:endParaRPr sz="950">
              <a:latin typeface="SimSun"/>
              <a:cs typeface="SimSun"/>
            </a:endParaRPr>
          </a:p>
        </p:txBody>
      </p:sp>
      <p:sp>
        <p:nvSpPr>
          <p:cNvPr id="11" name="object 11"/>
          <p:cNvSpPr txBox="1"/>
          <p:nvPr/>
        </p:nvSpPr>
        <p:spPr>
          <a:xfrm>
            <a:off x="745200" y="4486402"/>
            <a:ext cx="6069965" cy="449580"/>
          </a:xfrm>
          <a:prstGeom prst="rect">
            <a:avLst/>
          </a:prstGeom>
          <a:solidFill>
            <a:srgbClr val="EDEDED"/>
          </a:solidFill>
        </p:spPr>
        <p:txBody>
          <a:bodyPr vert="horz" wrap="square" lIns="0" tIns="9525" rIns="0" bIns="0" rtlCol="0">
            <a:spAutoFit/>
          </a:bodyPr>
          <a:lstStyle/>
          <a:p>
            <a:pPr marL="47625">
              <a:lnSpc>
                <a:spcPct val="100000"/>
              </a:lnSpc>
              <a:spcBef>
                <a:spcPts val="75"/>
              </a:spcBef>
            </a:pPr>
            <a:r>
              <a:rPr sz="900" spc="20" dirty="0">
                <a:solidFill>
                  <a:srgbClr val="8958A7"/>
                </a:solidFill>
                <a:latin typeface="SimSun"/>
                <a:cs typeface="SimSun"/>
              </a:rPr>
              <a:t>var</a:t>
            </a:r>
            <a:r>
              <a:rPr sz="900" spc="-210" dirty="0">
                <a:solidFill>
                  <a:srgbClr val="8958A7"/>
                </a:solidFill>
                <a:latin typeface="SimSun"/>
                <a:cs typeface="SimSun"/>
              </a:rPr>
              <a:t> </a:t>
            </a:r>
            <a:r>
              <a:rPr sz="900" spc="55" dirty="0">
                <a:solidFill>
                  <a:srgbClr val="212121"/>
                </a:solidFill>
                <a:latin typeface="SimSun"/>
                <a:cs typeface="SimSun"/>
              </a:rPr>
              <a:t>props</a:t>
            </a:r>
            <a:r>
              <a:rPr sz="900" spc="-210" dirty="0">
                <a:solidFill>
                  <a:srgbClr val="212121"/>
                </a:solidFill>
                <a:latin typeface="SimSun"/>
                <a:cs typeface="SimSun"/>
              </a:rPr>
              <a:t> </a:t>
            </a:r>
            <a:r>
              <a:rPr sz="900" spc="125" dirty="0">
                <a:solidFill>
                  <a:srgbClr val="3D999E"/>
                </a:solidFill>
                <a:latin typeface="SimSun"/>
                <a:cs typeface="SimSun"/>
              </a:rPr>
              <a:t>=</a:t>
            </a:r>
            <a:r>
              <a:rPr sz="900" spc="-210" dirty="0">
                <a:solidFill>
                  <a:srgbClr val="3D999E"/>
                </a:solidFill>
                <a:latin typeface="SimSun"/>
                <a:cs typeface="SimSun"/>
              </a:rPr>
              <a:t> </a:t>
            </a:r>
            <a:r>
              <a:rPr sz="900" spc="-114" dirty="0">
                <a:solidFill>
                  <a:srgbClr val="212121"/>
                </a:solidFill>
                <a:latin typeface="SimSun"/>
                <a:cs typeface="SimSun"/>
              </a:rPr>
              <a:t>{</a:t>
            </a:r>
            <a:r>
              <a:rPr sz="900" spc="-215" dirty="0">
                <a:solidFill>
                  <a:srgbClr val="212121"/>
                </a:solidFill>
                <a:latin typeface="SimSun"/>
                <a:cs typeface="SimSun"/>
              </a:rPr>
              <a:t> </a:t>
            </a:r>
            <a:r>
              <a:rPr sz="900" spc="-35" dirty="0">
                <a:solidFill>
                  <a:srgbClr val="212121"/>
                </a:solidFill>
                <a:latin typeface="SimSun"/>
                <a:cs typeface="SimSun"/>
              </a:rPr>
              <a:t>foo</a:t>
            </a:r>
            <a:r>
              <a:rPr sz="900" spc="-35" dirty="0">
                <a:solidFill>
                  <a:srgbClr val="3D999E"/>
                </a:solidFill>
                <a:latin typeface="SimSun"/>
                <a:cs typeface="SimSun"/>
              </a:rPr>
              <a:t>:</a:t>
            </a:r>
            <a:r>
              <a:rPr sz="900" spc="-210" dirty="0">
                <a:solidFill>
                  <a:srgbClr val="3D999E"/>
                </a:solidFill>
                <a:latin typeface="SimSun"/>
                <a:cs typeface="SimSun"/>
              </a:rPr>
              <a:t> </a:t>
            </a:r>
            <a:r>
              <a:rPr sz="900" spc="-80" dirty="0">
                <a:solidFill>
                  <a:srgbClr val="708B00"/>
                </a:solidFill>
                <a:latin typeface="SimSun"/>
                <a:cs typeface="SimSun"/>
              </a:rPr>
              <a:t>'default'</a:t>
            </a:r>
            <a:r>
              <a:rPr sz="900" spc="-210" dirty="0">
                <a:solidFill>
                  <a:srgbClr val="708B00"/>
                </a:solidFill>
                <a:latin typeface="SimSun"/>
                <a:cs typeface="SimSun"/>
              </a:rPr>
              <a:t> </a:t>
            </a: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47625" marR="2703195">
              <a:lnSpc>
                <a:spcPct val="100000"/>
              </a:lnSpc>
            </a:pPr>
            <a:r>
              <a:rPr sz="900" spc="20" dirty="0">
                <a:solidFill>
                  <a:srgbClr val="8958A7"/>
                </a:solidFill>
                <a:latin typeface="SimSun"/>
                <a:cs typeface="SimSun"/>
              </a:rPr>
              <a:t>var</a:t>
            </a:r>
            <a:r>
              <a:rPr sz="900" spc="-204" dirty="0">
                <a:solidFill>
                  <a:srgbClr val="8958A7"/>
                </a:solidFill>
                <a:latin typeface="SimSun"/>
                <a:cs typeface="SimSun"/>
              </a:rPr>
              <a:t> </a:t>
            </a:r>
            <a:r>
              <a:rPr sz="900" spc="105" dirty="0">
                <a:solidFill>
                  <a:srgbClr val="212121"/>
                </a:solidFill>
                <a:latin typeface="SimSun"/>
                <a:cs typeface="SimSun"/>
              </a:rPr>
              <a:t>component</a:t>
            </a:r>
            <a:r>
              <a:rPr sz="900" spc="-204" dirty="0">
                <a:solidFill>
                  <a:srgbClr val="212121"/>
                </a:solidFill>
                <a:latin typeface="SimSun"/>
                <a:cs typeface="SimSun"/>
              </a:rPr>
              <a:t> </a:t>
            </a:r>
            <a:r>
              <a:rPr sz="900" spc="125" dirty="0">
                <a:solidFill>
                  <a:srgbClr val="3D999E"/>
                </a:solidFill>
                <a:latin typeface="SimSun"/>
                <a:cs typeface="SimSun"/>
              </a:rPr>
              <a:t>=</a:t>
            </a:r>
            <a:r>
              <a:rPr sz="900" spc="-204" dirty="0">
                <a:solidFill>
                  <a:srgbClr val="3D999E"/>
                </a:solidFill>
                <a:latin typeface="SimSun"/>
                <a:cs typeface="SimSun"/>
              </a:rPr>
              <a:t> </a:t>
            </a:r>
            <a:r>
              <a:rPr sz="900" spc="130" dirty="0">
                <a:solidFill>
                  <a:srgbClr val="3D999E"/>
                </a:solidFill>
                <a:latin typeface="SimSun"/>
                <a:cs typeface="SimSun"/>
              </a:rPr>
              <a:t>&lt;</a:t>
            </a:r>
            <a:r>
              <a:rPr sz="900" spc="130" dirty="0">
                <a:solidFill>
                  <a:srgbClr val="212121"/>
                </a:solidFill>
                <a:latin typeface="SimSun"/>
                <a:cs typeface="SimSun"/>
              </a:rPr>
              <a:t>Component</a:t>
            </a:r>
            <a:r>
              <a:rPr sz="900" spc="-204" dirty="0">
                <a:solidFill>
                  <a:srgbClr val="212121"/>
                </a:solidFill>
                <a:latin typeface="SimSun"/>
                <a:cs typeface="SimSun"/>
              </a:rPr>
              <a:t> </a:t>
            </a:r>
            <a:r>
              <a:rPr sz="900" spc="-50" dirty="0">
                <a:solidFill>
                  <a:srgbClr val="212121"/>
                </a:solidFill>
                <a:latin typeface="SimSun"/>
                <a:cs typeface="SimSun"/>
              </a:rPr>
              <a:t>{...props}</a:t>
            </a:r>
            <a:r>
              <a:rPr sz="900" spc="-210" dirty="0">
                <a:solidFill>
                  <a:srgbClr val="212121"/>
                </a:solidFill>
                <a:latin typeface="SimSun"/>
                <a:cs typeface="SimSun"/>
              </a:rPr>
              <a:t> </a:t>
            </a:r>
            <a:r>
              <a:rPr sz="900" spc="-40" dirty="0">
                <a:solidFill>
                  <a:srgbClr val="212121"/>
                </a:solidFill>
                <a:latin typeface="SimSun"/>
                <a:cs typeface="SimSun"/>
              </a:rPr>
              <a:t>foo</a:t>
            </a:r>
            <a:r>
              <a:rPr sz="900" spc="-40" dirty="0">
                <a:solidFill>
                  <a:srgbClr val="3D999E"/>
                </a:solidFill>
                <a:latin typeface="SimSun"/>
                <a:cs typeface="SimSun"/>
              </a:rPr>
              <a:t>=</a:t>
            </a:r>
            <a:r>
              <a:rPr sz="900" spc="-40" dirty="0">
                <a:solidFill>
                  <a:srgbClr val="212121"/>
                </a:solidFill>
                <a:latin typeface="SimSun"/>
                <a:cs typeface="SimSun"/>
              </a:rPr>
              <a:t>{</a:t>
            </a:r>
            <a:r>
              <a:rPr sz="900" spc="-40" dirty="0">
                <a:solidFill>
                  <a:srgbClr val="708B00"/>
                </a:solidFill>
                <a:latin typeface="SimSun"/>
                <a:cs typeface="SimSun"/>
              </a:rPr>
              <a:t>'override'</a:t>
            </a:r>
            <a:r>
              <a:rPr sz="900" spc="-40" dirty="0">
                <a:solidFill>
                  <a:srgbClr val="212121"/>
                </a:solidFill>
                <a:latin typeface="SimSun"/>
                <a:cs typeface="SimSun"/>
              </a:rPr>
              <a:t>}</a:t>
            </a:r>
            <a:r>
              <a:rPr sz="900" spc="-210" dirty="0">
                <a:solidFill>
                  <a:srgbClr val="212121"/>
                </a:solidFill>
                <a:latin typeface="SimSun"/>
                <a:cs typeface="SimSun"/>
              </a:rPr>
              <a:t> </a:t>
            </a:r>
            <a:r>
              <a:rPr sz="900" spc="-75" dirty="0">
                <a:solidFill>
                  <a:srgbClr val="3D999E"/>
                </a:solidFill>
                <a:latin typeface="SimSun"/>
                <a:cs typeface="SimSun"/>
              </a:rPr>
              <a:t>/&gt;;  </a:t>
            </a:r>
            <a:r>
              <a:rPr sz="900" spc="15" dirty="0">
                <a:solidFill>
                  <a:srgbClr val="212121"/>
                </a:solidFill>
                <a:latin typeface="SimSun"/>
                <a:cs typeface="SimSun"/>
              </a:rPr>
              <a:t>console.log(component.props.foo)</a:t>
            </a:r>
            <a:r>
              <a:rPr sz="900" spc="15" dirty="0">
                <a:solidFill>
                  <a:srgbClr val="3D999E"/>
                </a:solidFill>
                <a:latin typeface="SimSun"/>
                <a:cs typeface="SimSun"/>
              </a:rPr>
              <a:t>;</a:t>
            </a:r>
            <a:r>
              <a:rPr sz="900" spc="-175" dirty="0">
                <a:solidFill>
                  <a:srgbClr val="3D999E"/>
                </a:solidFill>
                <a:latin typeface="SimSun"/>
                <a:cs typeface="SimSun"/>
              </a:rPr>
              <a:t> </a:t>
            </a:r>
            <a:r>
              <a:rPr sz="900" spc="-185" dirty="0">
                <a:solidFill>
                  <a:srgbClr val="8E8F8B"/>
                </a:solidFill>
                <a:latin typeface="SimSun"/>
                <a:cs typeface="SimSun"/>
              </a:rPr>
              <a:t>// </a:t>
            </a:r>
            <a:r>
              <a:rPr sz="900" spc="-55" dirty="0">
                <a:solidFill>
                  <a:srgbClr val="8E8F8B"/>
                </a:solidFill>
                <a:latin typeface="SimSun"/>
                <a:cs typeface="SimSun"/>
              </a:rPr>
              <a:t>'override'</a:t>
            </a:r>
            <a:endParaRPr sz="900">
              <a:latin typeface="SimSun"/>
              <a:cs typeface="SimSun"/>
            </a:endParaRPr>
          </a:p>
        </p:txBody>
      </p:sp>
      <p:sp>
        <p:nvSpPr>
          <p:cNvPr id="12" name="object 12"/>
          <p:cNvSpPr txBox="1"/>
          <p:nvPr/>
        </p:nvSpPr>
        <p:spPr>
          <a:xfrm>
            <a:off x="732500" y="5098224"/>
            <a:ext cx="209804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写在后面的属性值会覆盖前面的属性。</a:t>
            </a:r>
            <a:endParaRPr sz="950">
              <a:latin typeface="SimSun"/>
              <a:cs typeface="SimSun"/>
            </a:endParaRPr>
          </a:p>
        </p:txBody>
      </p:sp>
      <p:sp>
        <p:nvSpPr>
          <p:cNvPr id="13" name="object 13"/>
          <p:cNvSpPr/>
          <p:nvPr/>
        </p:nvSpPr>
        <p:spPr>
          <a:xfrm>
            <a:off x="1202895" y="5604636"/>
            <a:ext cx="227329" cy="207645"/>
          </a:xfrm>
          <a:custGeom>
            <a:avLst/>
            <a:gdLst/>
            <a:ahLst/>
            <a:cxnLst/>
            <a:rect l="l" t="t" r="r" b="b"/>
            <a:pathLst>
              <a:path w="227330" h="207645">
                <a:moveTo>
                  <a:pt x="0" y="207263"/>
                </a:moveTo>
                <a:lnTo>
                  <a:pt x="227266" y="207263"/>
                </a:lnTo>
                <a:lnTo>
                  <a:pt x="227266" y="0"/>
                </a:lnTo>
                <a:lnTo>
                  <a:pt x="0" y="0"/>
                </a:lnTo>
                <a:lnTo>
                  <a:pt x="0" y="207263"/>
                </a:lnTo>
                <a:close/>
              </a:path>
            </a:pathLst>
          </a:custGeom>
          <a:solidFill>
            <a:srgbClr val="EDEDED"/>
          </a:solidFill>
        </p:spPr>
        <p:txBody>
          <a:bodyPr wrap="square" lIns="0" tIns="0" rIns="0" bIns="0" rtlCol="0"/>
          <a:lstStyle/>
          <a:p>
            <a:endParaRPr/>
          </a:p>
        </p:txBody>
      </p:sp>
      <p:sp>
        <p:nvSpPr>
          <p:cNvPr id="14" name="object 14"/>
          <p:cNvSpPr/>
          <p:nvPr/>
        </p:nvSpPr>
        <p:spPr>
          <a:xfrm>
            <a:off x="1100101" y="6154023"/>
            <a:ext cx="198755" cy="170815"/>
          </a:xfrm>
          <a:custGeom>
            <a:avLst/>
            <a:gdLst/>
            <a:ahLst/>
            <a:cxnLst/>
            <a:rect l="l" t="t" r="r" b="b"/>
            <a:pathLst>
              <a:path w="198755" h="170814">
                <a:moveTo>
                  <a:pt x="0" y="170258"/>
                </a:moveTo>
                <a:lnTo>
                  <a:pt x="198387" y="170258"/>
                </a:lnTo>
                <a:lnTo>
                  <a:pt x="198387" y="0"/>
                </a:lnTo>
                <a:lnTo>
                  <a:pt x="0" y="0"/>
                </a:lnTo>
                <a:lnTo>
                  <a:pt x="0" y="170258"/>
                </a:lnTo>
                <a:close/>
              </a:path>
            </a:pathLst>
          </a:custGeom>
          <a:solidFill>
            <a:srgbClr val="EDEDED"/>
          </a:solidFill>
        </p:spPr>
        <p:txBody>
          <a:bodyPr wrap="square" lIns="0" tIns="0" rIns="0" bIns="0" rtlCol="0"/>
          <a:lstStyle/>
          <a:p>
            <a:endParaRPr/>
          </a:p>
        </p:txBody>
      </p:sp>
      <p:sp>
        <p:nvSpPr>
          <p:cNvPr id="15" name="object 15"/>
          <p:cNvSpPr txBox="1"/>
          <p:nvPr/>
        </p:nvSpPr>
        <p:spPr>
          <a:xfrm>
            <a:off x="817844" y="5609082"/>
            <a:ext cx="5899785" cy="1492250"/>
          </a:xfrm>
          <a:prstGeom prst="rect">
            <a:avLst/>
          </a:prstGeom>
        </p:spPr>
        <p:txBody>
          <a:bodyPr vert="horz" wrap="square" lIns="0" tIns="0" rIns="0" bIns="0" rtlCol="0">
            <a:spAutoFit/>
          </a:bodyPr>
          <a:lstStyle/>
          <a:p>
            <a:pPr marL="54610">
              <a:lnSpc>
                <a:spcPct val="100000"/>
              </a:lnSpc>
            </a:pPr>
            <a:r>
              <a:rPr sz="1150" dirty="0">
                <a:solidFill>
                  <a:srgbClr val="212121"/>
                </a:solidFill>
                <a:latin typeface="SimSun"/>
                <a:cs typeface="SimSun"/>
              </a:rPr>
              <a:t>关于 </a:t>
            </a:r>
            <a:r>
              <a:rPr sz="1150" spc="-229" dirty="0">
                <a:solidFill>
                  <a:srgbClr val="212121"/>
                </a:solidFill>
                <a:latin typeface="SimSun"/>
                <a:cs typeface="SimSun"/>
              </a:rPr>
              <a:t>... </a:t>
            </a:r>
            <a:r>
              <a:rPr sz="1150" spc="-200" dirty="0">
                <a:solidFill>
                  <a:srgbClr val="212121"/>
                </a:solidFill>
                <a:latin typeface="SimSun"/>
                <a:cs typeface="SimSun"/>
              </a:rPr>
              <a:t> </a:t>
            </a:r>
            <a:r>
              <a:rPr sz="1150" dirty="0">
                <a:solidFill>
                  <a:srgbClr val="212121"/>
                </a:solidFill>
                <a:latin typeface="SimSun"/>
                <a:cs typeface="SimSun"/>
              </a:rPr>
              <a:t>操作符</a:t>
            </a:r>
            <a:endParaRPr sz="1150">
              <a:latin typeface="SimSun"/>
              <a:cs typeface="SimSun"/>
            </a:endParaRPr>
          </a:p>
          <a:p>
            <a:pPr>
              <a:lnSpc>
                <a:spcPct val="100000"/>
              </a:lnSpc>
            </a:pPr>
            <a:endParaRPr sz="1100">
              <a:latin typeface="Times New Roman"/>
              <a:cs typeface="Times New Roman"/>
            </a:endParaRPr>
          </a:p>
          <a:p>
            <a:pPr marL="12700" marR="5080">
              <a:lnSpc>
                <a:spcPct val="168400"/>
              </a:lnSpc>
              <a:spcBef>
                <a:spcPts val="875"/>
              </a:spcBef>
            </a:pPr>
            <a:r>
              <a:rPr sz="950" spc="140" dirty="0">
                <a:solidFill>
                  <a:srgbClr val="999999"/>
                </a:solidFill>
                <a:latin typeface="SimSun"/>
                <a:cs typeface="SimSun"/>
              </a:rPr>
              <a:t>The</a:t>
            </a:r>
            <a:r>
              <a:rPr sz="950" spc="170" dirty="0">
                <a:solidFill>
                  <a:srgbClr val="999999"/>
                </a:solidFill>
                <a:latin typeface="SimSun"/>
                <a:cs typeface="SimSun"/>
              </a:rPr>
              <a:t> </a:t>
            </a:r>
            <a:r>
              <a:rPr sz="900" spc="-180" dirty="0">
                <a:solidFill>
                  <a:srgbClr val="999999"/>
                </a:solidFill>
                <a:latin typeface="SimSun"/>
                <a:cs typeface="SimSun"/>
              </a:rPr>
              <a:t>...</a:t>
            </a:r>
            <a:r>
              <a:rPr sz="900" spc="-75" dirty="0">
                <a:solidFill>
                  <a:srgbClr val="999999"/>
                </a:solidFill>
                <a:latin typeface="SimSun"/>
                <a:cs typeface="SimSun"/>
              </a:rPr>
              <a:t> </a:t>
            </a:r>
            <a:r>
              <a:rPr sz="950" spc="25" dirty="0">
                <a:solidFill>
                  <a:srgbClr val="999999"/>
                </a:solidFill>
                <a:latin typeface="SimSun"/>
                <a:cs typeface="SimSun"/>
              </a:rPr>
              <a:t>operator</a:t>
            </a:r>
            <a:r>
              <a:rPr sz="950" spc="-210" dirty="0">
                <a:solidFill>
                  <a:srgbClr val="999999"/>
                </a:solidFill>
                <a:latin typeface="SimSun"/>
                <a:cs typeface="SimSun"/>
              </a:rPr>
              <a:t> </a:t>
            </a:r>
            <a:r>
              <a:rPr sz="950" spc="-35" dirty="0">
                <a:solidFill>
                  <a:srgbClr val="999999"/>
                </a:solidFill>
                <a:latin typeface="SimSun"/>
                <a:cs typeface="SimSun"/>
              </a:rPr>
              <a:t>(or</a:t>
            </a:r>
            <a:r>
              <a:rPr sz="950" spc="-210" dirty="0">
                <a:solidFill>
                  <a:srgbClr val="999999"/>
                </a:solidFill>
                <a:latin typeface="SimSun"/>
                <a:cs typeface="SimSun"/>
              </a:rPr>
              <a:t> </a:t>
            </a:r>
            <a:r>
              <a:rPr sz="950" spc="75" dirty="0">
                <a:solidFill>
                  <a:srgbClr val="999999"/>
                </a:solidFill>
                <a:latin typeface="SimSun"/>
                <a:cs typeface="SimSun"/>
              </a:rPr>
              <a:t>spread</a:t>
            </a:r>
            <a:r>
              <a:rPr sz="950" spc="-210" dirty="0">
                <a:solidFill>
                  <a:srgbClr val="999999"/>
                </a:solidFill>
                <a:latin typeface="SimSun"/>
                <a:cs typeface="SimSun"/>
              </a:rPr>
              <a:t> </a:t>
            </a:r>
            <a:r>
              <a:rPr sz="950" spc="10" dirty="0">
                <a:solidFill>
                  <a:srgbClr val="999999"/>
                </a:solidFill>
                <a:latin typeface="SimSun"/>
                <a:cs typeface="SimSun"/>
              </a:rPr>
              <a:t>operator)</a:t>
            </a:r>
            <a:r>
              <a:rPr sz="950" spc="-210" dirty="0">
                <a:solidFill>
                  <a:srgbClr val="999999"/>
                </a:solidFill>
                <a:latin typeface="SimSun"/>
                <a:cs typeface="SimSun"/>
              </a:rPr>
              <a:t> </a:t>
            </a:r>
            <a:r>
              <a:rPr sz="950" spc="-95" dirty="0">
                <a:solidFill>
                  <a:srgbClr val="999999"/>
                </a:solidFill>
                <a:latin typeface="SimSun"/>
                <a:cs typeface="SimSun"/>
              </a:rPr>
              <a:t>is</a:t>
            </a:r>
            <a:r>
              <a:rPr sz="950" spc="-210" dirty="0">
                <a:solidFill>
                  <a:srgbClr val="999999"/>
                </a:solidFill>
                <a:latin typeface="SimSun"/>
                <a:cs typeface="SimSun"/>
              </a:rPr>
              <a:t> </a:t>
            </a:r>
            <a:r>
              <a:rPr sz="950" spc="25" dirty="0">
                <a:solidFill>
                  <a:srgbClr val="999999"/>
                </a:solidFill>
                <a:latin typeface="SimSun"/>
                <a:cs typeface="SimSun"/>
              </a:rPr>
              <a:t>already</a:t>
            </a:r>
            <a:r>
              <a:rPr sz="950" spc="-210" dirty="0">
                <a:solidFill>
                  <a:srgbClr val="999999"/>
                </a:solidFill>
                <a:latin typeface="SimSun"/>
                <a:cs typeface="SimSun"/>
              </a:rPr>
              <a:t> </a:t>
            </a:r>
            <a:r>
              <a:rPr sz="950" spc="60" dirty="0">
                <a:solidFill>
                  <a:srgbClr val="999999"/>
                </a:solidFill>
                <a:latin typeface="SimSun"/>
                <a:cs typeface="SimSun"/>
              </a:rPr>
              <a:t>supported</a:t>
            </a:r>
            <a:r>
              <a:rPr sz="950" spc="-210" dirty="0">
                <a:solidFill>
                  <a:srgbClr val="999999"/>
                </a:solidFill>
                <a:latin typeface="SimSun"/>
                <a:cs typeface="SimSun"/>
              </a:rPr>
              <a:t> </a:t>
            </a:r>
            <a:r>
              <a:rPr sz="950" spc="-60" dirty="0">
                <a:solidFill>
                  <a:srgbClr val="999999"/>
                </a:solidFill>
                <a:latin typeface="SimSun"/>
                <a:cs typeface="SimSun"/>
              </a:rPr>
              <a:t>for</a:t>
            </a:r>
            <a:r>
              <a:rPr sz="950" spc="-195" dirty="0">
                <a:solidFill>
                  <a:srgbClr val="999999"/>
                </a:solidFill>
                <a:latin typeface="SimSun"/>
                <a:cs typeface="SimSun"/>
              </a:rPr>
              <a:t> </a:t>
            </a:r>
            <a:r>
              <a:rPr sz="950" u="sng" spc="30" dirty="0">
                <a:solidFill>
                  <a:srgbClr val="3379B6"/>
                </a:solidFill>
                <a:latin typeface="SimSun"/>
                <a:cs typeface="SimSun"/>
              </a:rPr>
              <a:t>arrays</a:t>
            </a:r>
            <a:r>
              <a:rPr sz="950" u="sng" spc="-210" dirty="0">
                <a:solidFill>
                  <a:srgbClr val="3379B6"/>
                </a:solidFill>
                <a:latin typeface="SimSun"/>
                <a:cs typeface="SimSun"/>
              </a:rPr>
              <a:t> </a:t>
            </a:r>
            <a:r>
              <a:rPr sz="950" u="sng" spc="-75" dirty="0">
                <a:solidFill>
                  <a:srgbClr val="3379B6"/>
                </a:solidFill>
                <a:latin typeface="SimSun"/>
                <a:cs typeface="SimSun"/>
              </a:rPr>
              <a:t>in</a:t>
            </a:r>
            <a:r>
              <a:rPr sz="950" u="sng" spc="-210" dirty="0">
                <a:solidFill>
                  <a:srgbClr val="3379B6"/>
                </a:solidFill>
                <a:latin typeface="SimSun"/>
                <a:cs typeface="SimSun"/>
              </a:rPr>
              <a:t> </a:t>
            </a:r>
            <a:r>
              <a:rPr sz="950" u="sng" spc="95" dirty="0">
                <a:solidFill>
                  <a:srgbClr val="3379B6"/>
                </a:solidFill>
                <a:latin typeface="SimSun"/>
                <a:cs typeface="SimSun"/>
              </a:rPr>
              <a:t>ES6</a:t>
            </a:r>
            <a:r>
              <a:rPr sz="950" spc="95" dirty="0">
                <a:solidFill>
                  <a:srgbClr val="999999"/>
                </a:solidFill>
                <a:latin typeface="SimSun"/>
                <a:cs typeface="SimSun"/>
              </a:rPr>
              <a:t>.</a:t>
            </a:r>
            <a:r>
              <a:rPr sz="950" spc="-210" dirty="0">
                <a:solidFill>
                  <a:srgbClr val="999999"/>
                </a:solidFill>
                <a:latin typeface="SimSun"/>
                <a:cs typeface="SimSun"/>
              </a:rPr>
              <a:t> </a:t>
            </a:r>
            <a:r>
              <a:rPr sz="950" spc="90" dirty="0">
                <a:solidFill>
                  <a:srgbClr val="999999"/>
                </a:solidFill>
                <a:latin typeface="SimSun"/>
                <a:cs typeface="SimSun"/>
              </a:rPr>
              <a:t>There</a:t>
            </a:r>
            <a:r>
              <a:rPr sz="950" spc="-210" dirty="0">
                <a:solidFill>
                  <a:srgbClr val="999999"/>
                </a:solidFill>
                <a:latin typeface="SimSun"/>
                <a:cs typeface="SimSun"/>
              </a:rPr>
              <a:t> </a:t>
            </a:r>
            <a:r>
              <a:rPr sz="950" spc="-95" dirty="0">
                <a:solidFill>
                  <a:srgbClr val="999999"/>
                </a:solidFill>
                <a:latin typeface="SimSun"/>
                <a:cs typeface="SimSun"/>
              </a:rPr>
              <a:t>is</a:t>
            </a:r>
            <a:r>
              <a:rPr sz="950" spc="-210" dirty="0">
                <a:solidFill>
                  <a:srgbClr val="999999"/>
                </a:solidFill>
                <a:latin typeface="SimSun"/>
                <a:cs typeface="SimSun"/>
              </a:rPr>
              <a:t> </a:t>
            </a:r>
            <a:r>
              <a:rPr sz="950" spc="10" dirty="0">
                <a:solidFill>
                  <a:srgbClr val="999999"/>
                </a:solidFill>
                <a:latin typeface="SimSun"/>
                <a:cs typeface="SimSun"/>
              </a:rPr>
              <a:t>also</a:t>
            </a:r>
            <a:r>
              <a:rPr sz="950" spc="-210" dirty="0">
                <a:solidFill>
                  <a:srgbClr val="999999"/>
                </a:solidFill>
                <a:latin typeface="SimSun"/>
                <a:cs typeface="SimSun"/>
              </a:rPr>
              <a:t> </a:t>
            </a:r>
            <a:r>
              <a:rPr sz="950" spc="125" dirty="0">
                <a:solidFill>
                  <a:srgbClr val="999999"/>
                </a:solidFill>
                <a:latin typeface="SimSun"/>
                <a:cs typeface="SimSun"/>
              </a:rPr>
              <a:t>an</a:t>
            </a:r>
            <a:r>
              <a:rPr sz="950" spc="-210" dirty="0">
                <a:solidFill>
                  <a:srgbClr val="999999"/>
                </a:solidFill>
                <a:latin typeface="SimSun"/>
                <a:cs typeface="SimSun"/>
              </a:rPr>
              <a:t> </a:t>
            </a:r>
            <a:r>
              <a:rPr sz="950" spc="190" dirty="0">
                <a:solidFill>
                  <a:srgbClr val="999999"/>
                </a:solidFill>
                <a:latin typeface="SimSun"/>
                <a:cs typeface="SimSun"/>
              </a:rPr>
              <a:t>ES7  </a:t>
            </a:r>
            <a:r>
              <a:rPr sz="950" spc="35" dirty="0">
                <a:solidFill>
                  <a:srgbClr val="999999"/>
                </a:solidFill>
                <a:latin typeface="SimSun"/>
                <a:cs typeface="SimSun"/>
              </a:rPr>
              <a:t>proposal</a:t>
            </a:r>
            <a:r>
              <a:rPr sz="950" spc="-204" dirty="0">
                <a:solidFill>
                  <a:srgbClr val="999999"/>
                </a:solidFill>
                <a:latin typeface="SimSun"/>
                <a:cs typeface="SimSun"/>
              </a:rPr>
              <a:t> </a:t>
            </a:r>
            <a:r>
              <a:rPr sz="950" spc="-60" dirty="0">
                <a:solidFill>
                  <a:srgbClr val="999999"/>
                </a:solidFill>
                <a:latin typeface="SimSun"/>
                <a:cs typeface="SimSun"/>
              </a:rPr>
              <a:t>for</a:t>
            </a:r>
            <a:r>
              <a:rPr sz="950" spc="-200" dirty="0">
                <a:solidFill>
                  <a:srgbClr val="999999"/>
                </a:solidFill>
                <a:latin typeface="SimSun"/>
                <a:cs typeface="SimSun"/>
              </a:rPr>
              <a:t> </a:t>
            </a:r>
            <a:r>
              <a:rPr sz="950" u="sng" spc="40" dirty="0">
                <a:solidFill>
                  <a:srgbClr val="3379B6"/>
                </a:solidFill>
                <a:latin typeface="SimSun"/>
                <a:cs typeface="SimSun"/>
              </a:rPr>
              <a:t>Object</a:t>
            </a:r>
            <a:r>
              <a:rPr sz="950" u="sng" spc="-204" dirty="0">
                <a:solidFill>
                  <a:srgbClr val="3379B6"/>
                </a:solidFill>
                <a:latin typeface="SimSun"/>
                <a:cs typeface="SimSun"/>
              </a:rPr>
              <a:t> </a:t>
            </a:r>
            <a:r>
              <a:rPr sz="950" u="sng" spc="80" dirty="0">
                <a:solidFill>
                  <a:srgbClr val="3379B6"/>
                </a:solidFill>
                <a:latin typeface="SimSun"/>
                <a:cs typeface="SimSun"/>
              </a:rPr>
              <a:t>Rest</a:t>
            </a:r>
            <a:r>
              <a:rPr sz="950" u="sng" spc="-204" dirty="0">
                <a:solidFill>
                  <a:srgbClr val="3379B6"/>
                </a:solidFill>
                <a:latin typeface="SimSun"/>
                <a:cs typeface="SimSun"/>
              </a:rPr>
              <a:t> </a:t>
            </a:r>
            <a:r>
              <a:rPr sz="950" u="sng" spc="120" dirty="0">
                <a:solidFill>
                  <a:srgbClr val="3379B6"/>
                </a:solidFill>
                <a:latin typeface="SimSun"/>
                <a:cs typeface="SimSun"/>
              </a:rPr>
              <a:t>and</a:t>
            </a:r>
            <a:r>
              <a:rPr sz="950" u="sng" spc="-204" dirty="0">
                <a:solidFill>
                  <a:srgbClr val="3379B6"/>
                </a:solidFill>
                <a:latin typeface="SimSun"/>
                <a:cs typeface="SimSun"/>
              </a:rPr>
              <a:t> </a:t>
            </a:r>
            <a:r>
              <a:rPr sz="950" u="sng" spc="100" dirty="0">
                <a:solidFill>
                  <a:srgbClr val="3379B6"/>
                </a:solidFill>
                <a:latin typeface="SimSun"/>
                <a:cs typeface="SimSun"/>
              </a:rPr>
              <a:t>Spread</a:t>
            </a:r>
            <a:r>
              <a:rPr sz="950" u="sng" spc="-204" dirty="0">
                <a:solidFill>
                  <a:srgbClr val="3379B6"/>
                </a:solidFill>
                <a:latin typeface="SimSun"/>
                <a:cs typeface="SimSun"/>
              </a:rPr>
              <a:t> </a:t>
            </a:r>
            <a:r>
              <a:rPr sz="950" u="sng" spc="-5" dirty="0">
                <a:solidFill>
                  <a:srgbClr val="3379B6"/>
                </a:solidFill>
                <a:latin typeface="SimSun"/>
                <a:cs typeface="SimSun"/>
              </a:rPr>
              <a:t>Properties</a:t>
            </a:r>
            <a:r>
              <a:rPr sz="950" spc="-5" dirty="0">
                <a:solidFill>
                  <a:srgbClr val="999999"/>
                </a:solidFill>
                <a:latin typeface="SimSun"/>
                <a:cs typeface="SimSun"/>
              </a:rPr>
              <a:t>.</a:t>
            </a:r>
            <a:endParaRPr sz="950">
              <a:latin typeface="SimSun"/>
              <a:cs typeface="SimSu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spcBef>
                <a:spcPts val="5"/>
              </a:spcBef>
            </a:pPr>
            <a:endParaRPr sz="700">
              <a:latin typeface="Times New Roman"/>
              <a:cs typeface="Times New Roman"/>
            </a:endParaRPr>
          </a:p>
          <a:p>
            <a:pPr marL="54610">
              <a:lnSpc>
                <a:spcPct val="100000"/>
              </a:lnSpc>
            </a:pPr>
            <a:r>
              <a:rPr sz="1150" spc="215" dirty="0">
                <a:solidFill>
                  <a:srgbClr val="212121"/>
                </a:solidFill>
                <a:latin typeface="SimSun"/>
                <a:cs typeface="SimSun"/>
              </a:rPr>
              <a:t>JSX</a:t>
            </a:r>
            <a:r>
              <a:rPr sz="1150" spc="-290" dirty="0">
                <a:solidFill>
                  <a:srgbClr val="212121"/>
                </a:solidFill>
                <a:latin typeface="SimSun"/>
                <a:cs typeface="SimSun"/>
              </a:rPr>
              <a:t> </a:t>
            </a:r>
            <a:r>
              <a:rPr sz="1150" dirty="0">
                <a:solidFill>
                  <a:srgbClr val="212121"/>
                </a:solidFill>
                <a:latin typeface="SimSun"/>
                <a:cs typeface="SimSun"/>
              </a:rPr>
              <a:t>与</a:t>
            </a:r>
            <a:r>
              <a:rPr sz="1150" spc="-290" dirty="0">
                <a:solidFill>
                  <a:srgbClr val="212121"/>
                </a:solidFill>
                <a:latin typeface="SimSun"/>
                <a:cs typeface="SimSun"/>
              </a:rPr>
              <a:t> </a:t>
            </a:r>
            <a:r>
              <a:rPr sz="1150" spc="300" dirty="0">
                <a:solidFill>
                  <a:srgbClr val="212121"/>
                </a:solidFill>
                <a:latin typeface="SimSun"/>
                <a:cs typeface="SimSun"/>
              </a:rPr>
              <a:t>HTML</a:t>
            </a:r>
            <a:r>
              <a:rPr sz="1150" spc="-290" dirty="0">
                <a:solidFill>
                  <a:srgbClr val="212121"/>
                </a:solidFill>
                <a:latin typeface="SimSun"/>
                <a:cs typeface="SimSun"/>
              </a:rPr>
              <a:t> </a:t>
            </a:r>
            <a:r>
              <a:rPr sz="1150" dirty="0">
                <a:solidFill>
                  <a:srgbClr val="212121"/>
                </a:solidFill>
                <a:latin typeface="SimSun"/>
                <a:cs typeface="SimSun"/>
              </a:rPr>
              <a:t>的差异</a:t>
            </a:r>
            <a:endParaRPr sz="1150">
              <a:latin typeface="SimSun"/>
              <a:cs typeface="SimSun"/>
            </a:endParaRPr>
          </a:p>
        </p:txBody>
      </p:sp>
      <p:sp>
        <p:nvSpPr>
          <p:cNvPr id="16" name="object 16"/>
          <p:cNvSpPr txBox="1"/>
          <p:nvPr/>
        </p:nvSpPr>
        <p:spPr>
          <a:xfrm>
            <a:off x="732500" y="7455852"/>
            <a:ext cx="87884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除了前面提到的</a:t>
            </a:r>
            <a:endParaRPr sz="950">
              <a:latin typeface="SimSun"/>
              <a:cs typeface="SimSun"/>
            </a:endParaRPr>
          </a:p>
        </p:txBody>
      </p:sp>
      <p:sp>
        <p:nvSpPr>
          <p:cNvPr id="17" name="object 17"/>
          <p:cNvSpPr txBox="1"/>
          <p:nvPr/>
        </p:nvSpPr>
        <p:spPr>
          <a:xfrm>
            <a:off x="1632457" y="7454757"/>
            <a:ext cx="38862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10" dirty="0">
                <a:solidFill>
                  <a:srgbClr val="212121"/>
                </a:solidFill>
                <a:latin typeface="SimSun"/>
                <a:cs typeface="SimSun"/>
              </a:rPr>
              <a:t>class</a:t>
            </a:r>
            <a:endParaRPr sz="900">
              <a:latin typeface="SimSun"/>
              <a:cs typeface="SimSun"/>
            </a:endParaRPr>
          </a:p>
        </p:txBody>
      </p:sp>
      <p:sp>
        <p:nvSpPr>
          <p:cNvPr id="18" name="object 18"/>
          <p:cNvSpPr txBox="1"/>
          <p:nvPr/>
        </p:nvSpPr>
        <p:spPr>
          <a:xfrm>
            <a:off x="2042160" y="7455852"/>
            <a:ext cx="2167255" cy="16954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要写成 </a:t>
            </a:r>
            <a:r>
              <a:rPr sz="900" spc="105" dirty="0">
                <a:solidFill>
                  <a:srgbClr val="212121"/>
                </a:solidFill>
                <a:latin typeface="SimSun"/>
                <a:cs typeface="SimSun"/>
              </a:rPr>
              <a:t>className</a:t>
            </a:r>
            <a:r>
              <a:rPr sz="900" spc="5" dirty="0">
                <a:solidFill>
                  <a:srgbClr val="212121"/>
                </a:solidFill>
                <a:latin typeface="SimSun"/>
                <a:cs typeface="SimSun"/>
              </a:rPr>
              <a:t> </a:t>
            </a:r>
            <a:r>
              <a:rPr sz="950" spc="-15" dirty="0">
                <a:solidFill>
                  <a:srgbClr val="212121"/>
                </a:solidFill>
                <a:latin typeface="SimSun"/>
                <a:cs typeface="SimSun"/>
              </a:rPr>
              <a:t>，比较典型的还有:</a:t>
            </a:r>
            <a:endParaRPr sz="950">
              <a:latin typeface="SimSun"/>
              <a:cs typeface="SimSun"/>
            </a:endParaRPr>
          </a:p>
        </p:txBody>
      </p:sp>
      <p:sp>
        <p:nvSpPr>
          <p:cNvPr id="19" name="object 19"/>
          <p:cNvSpPr txBox="1"/>
          <p:nvPr/>
        </p:nvSpPr>
        <p:spPr>
          <a:xfrm>
            <a:off x="802826" y="7827962"/>
            <a:ext cx="544830" cy="163195"/>
          </a:xfrm>
          <a:prstGeom prst="rect">
            <a:avLst/>
          </a:prstGeom>
        </p:spPr>
        <p:txBody>
          <a:bodyPr vert="horz" wrap="square" lIns="0" tIns="0" rIns="0" bIns="0" rtlCol="0">
            <a:spAutoFit/>
          </a:bodyPr>
          <a:lstStyle/>
          <a:p>
            <a:pPr marL="233679" indent="-220979">
              <a:lnSpc>
                <a:spcPct val="100000"/>
              </a:lnSpc>
              <a:buSzPct val="105555"/>
              <a:buFont typeface="Verdana"/>
              <a:buChar char="•"/>
              <a:tabLst>
                <a:tab pos="233679" algn="l"/>
                <a:tab pos="234315" algn="l"/>
              </a:tabLst>
            </a:pPr>
            <a:r>
              <a:rPr sz="900" spc="-40" dirty="0">
                <a:solidFill>
                  <a:srgbClr val="212121"/>
                </a:solidFill>
                <a:latin typeface="SimSun"/>
                <a:cs typeface="SimSun"/>
              </a:rPr>
              <a:t>style</a:t>
            </a:r>
            <a:endParaRPr sz="900">
              <a:latin typeface="SimSun"/>
              <a:cs typeface="SimSun"/>
            </a:endParaRPr>
          </a:p>
        </p:txBody>
      </p:sp>
      <p:sp>
        <p:nvSpPr>
          <p:cNvPr id="20" name="object 20"/>
          <p:cNvSpPr txBox="1"/>
          <p:nvPr/>
        </p:nvSpPr>
        <p:spPr>
          <a:xfrm>
            <a:off x="1368386" y="7821612"/>
            <a:ext cx="2060575"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属性接受由</a:t>
            </a:r>
            <a:r>
              <a:rPr sz="950" spc="-235" dirty="0">
                <a:solidFill>
                  <a:srgbClr val="212121"/>
                </a:solidFill>
                <a:latin typeface="SimSun"/>
                <a:cs typeface="SimSun"/>
              </a:rPr>
              <a:t> </a:t>
            </a:r>
            <a:r>
              <a:rPr sz="950" spc="250" dirty="0">
                <a:solidFill>
                  <a:srgbClr val="212121"/>
                </a:solidFill>
                <a:latin typeface="SimSun"/>
                <a:cs typeface="SimSun"/>
              </a:rPr>
              <a:t>CSS</a:t>
            </a:r>
            <a:r>
              <a:rPr sz="950" spc="-235" dirty="0">
                <a:solidFill>
                  <a:srgbClr val="212121"/>
                </a:solidFill>
                <a:latin typeface="SimSun"/>
                <a:cs typeface="SimSun"/>
              </a:rPr>
              <a:t> </a:t>
            </a:r>
            <a:r>
              <a:rPr sz="950" spc="10" dirty="0">
                <a:solidFill>
                  <a:srgbClr val="212121"/>
                </a:solidFill>
                <a:latin typeface="SimSun"/>
                <a:cs typeface="SimSun"/>
              </a:rPr>
              <a:t>属性构成的</a:t>
            </a:r>
            <a:r>
              <a:rPr sz="950" spc="-235" dirty="0">
                <a:solidFill>
                  <a:srgbClr val="212121"/>
                </a:solidFill>
                <a:latin typeface="SimSun"/>
                <a:cs typeface="SimSun"/>
              </a:rPr>
              <a:t> </a:t>
            </a:r>
            <a:r>
              <a:rPr sz="950" spc="150" dirty="0">
                <a:solidFill>
                  <a:srgbClr val="212121"/>
                </a:solidFill>
                <a:latin typeface="SimSun"/>
                <a:cs typeface="SimSun"/>
              </a:rPr>
              <a:t>JS</a:t>
            </a:r>
            <a:r>
              <a:rPr sz="950" spc="-235" dirty="0">
                <a:solidFill>
                  <a:srgbClr val="212121"/>
                </a:solidFill>
                <a:latin typeface="SimSun"/>
                <a:cs typeface="SimSun"/>
              </a:rPr>
              <a:t> </a:t>
            </a:r>
            <a:r>
              <a:rPr sz="950" spc="10" dirty="0">
                <a:solidFill>
                  <a:srgbClr val="212121"/>
                </a:solidFill>
                <a:latin typeface="SimSun"/>
                <a:cs typeface="SimSun"/>
              </a:rPr>
              <a:t>对象</a:t>
            </a:r>
            <a:endParaRPr sz="950">
              <a:latin typeface="SimSun"/>
              <a:cs typeface="SimSun"/>
            </a:endParaRPr>
          </a:p>
        </p:txBody>
      </p:sp>
      <p:sp>
        <p:nvSpPr>
          <p:cNvPr id="21" name="object 21"/>
          <p:cNvSpPr txBox="1"/>
          <p:nvPr/>
        </p:nvSpPr>
        <p:spPr>
          <a:xfrm>
            <a:off x="802826" y="8132762"/>
            <a:ext cx="873125" cy="163195"/>
          </a:xfrm>
          <a:prstGeom prst="rect">
            <a:avLst/>
          </a:prstGeom>
        </p:spPr>
        <p:txBody>
          <a:bodyPr vert="horz" wrap="square" lIns="0" tIns="0" rIns="0" bIns="0" rtlCol="0">
            <a:spAutoFit/>
          </a:bodyPr>
          <a:lstStyle/>
          <a:p>
            <a:pPr marL="233679" indent="-220979">
              <a:lnSpc>
                <a:spcPct val="100000"/>
              </a:lnSpc>
              <a:buSzPct val="105555"/>
              <a:buFont typeface="Verdana"/>
              <a:buChar char="•"/>
              <a:tabLst>
                <a:tab pos="233679" algn="l"/>
                <a:tab pos="234315" algn="l"/>
              </a:tabLst>
            </a:pPr>
            <a:r>
              <a:rPr sz="900" spc="130" dirty="0">
                <a:solidFill>
                  <a:srgbClr val="212121"/>
                </a:solidFill>
                <a:latin typeface="SimSun"/>
                <a:cs typeface="SimSun"/>
              </a:rPr>
              <a:t>onChange</a:t>
            </a:r>
            <a:endParaRPr sz="900">
              <a:latin typeface="SimSun"/>
              <a:cs typeface="SimSun"/>
            </a:endParaRPr>
          </a:p>
        </p:txBody>
      </p:sp>
      <p:sp>
        <p:nvSpPr>
          <p:cNvPr id="22" name="object 22"/>
          <p:cNvSpPr txBox="1"/>
          <p:nvPr/>
        </p:nvSpPr>
        <p:spPr>
          <a:xfrm>
            <a:off x="1696554" y="8126412"/>
            <a:ext cx="2924175"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事件表现更接近我们的直觉（不需要</a:t>
            </a:r>
            <a:r>
              <a:rPr sz="950" spc="-250" dirty="0">
                <a:solidFill>
                  <a:srgbClr val="212121"/>
                </a:solidFill>
                <a:latin typeface="SimSun"/>
                <a:cs typeface="SimSun"/>
              </a:rPr>
              <a:t> </a:t>
            </a:r>
            <a:r>
              <a:rPr sz="950" spc="35" dirty="0">
                <a:solidFill>
                  <a:srgbClr val="212121"/>
                </a:solidFill>
                <a:latin typeface="SimSun"/>
                <a:cs typeface="SimSun"/>
              </a:rPr>
              <a:t>onBlur</a:t>
            </a:r>
            <a:r>
              <a:rPr sz="950" spc="-250" dirty="0">
                <a:solidFill>
                  <a:srgbClr val="212121"/>
                </a:solidFill>
                <a:latin typeface="SimSun"/>
                <a:cs typeface="SimSun"/>
              </a:rPr>
              <a:t> </a:t>
            </a:r>
            <a:r>
              <a:rPr sz="950" spc="10" dirty="0">
                <a:solidFill>
                  <a:srgbClr val="212121"/>
                </a:solidFill>
                <a:latin typeface="SimSun"/>
                <a:cs typeface="SimSun"/>
              </a:rPr>
              <a:t>去触发）</a:t>
            </a:r>
            <a:endParaRPr sz="950">
              <a:latin typeface="SimSun"/>
              <a:cs typeface="SimSun"/>
            </a:endParaRPr>
          </a:p>
        </p:txBody>
      </p:sp>
      <p:sp>
        <p:nvSpPr>
          <p:cNvPr id="23" name="object 23"/>
          <p:cNvSpPr txBox="1"/>
          <p:nvPr/>
        </p:nvSpPr>
        <p:spPr>
          <a:xfrm>
            <a:off x="732500" y="8431212"/>
            <a:ext cx="2219960" cy="526415"/>
          </a:xfrm>
          <a:prstGeom prst="rect">
            <a:avLst/>
          </a:prstGeom>
        </p:spPr>
        <p:txBody>
          <a:bodyPr vert="horz" wrap="square" lIns="0" tIns="0" rIns="0" bIns="0" rtlCol="0">
            <a:spAutoFit/>
          </a:bodyPr>
          <a:lstStyle/>
          <a:p>
            <a:pPr marL="12700" indent="69850">
              <a:lnSpc>
                <a:spcPct val="100000"/>
              </a:lnSpc>
            </a:pPr>
            <a:r>
              <a:rPr sz="950" spc="45" dirty="0">
                <a:solidFill>
                  <a:srgbClr val="212121"/>
                </a:solidFill>
                <a:latin typeface="Verdana"/>
                <a:cs typeface="Verdana"/>
              </a:rPr>
              <a:t>•</a:t>
            </a:r>
            <a:r>
              <a:rPr sz="950" spc="365" dirty="0">
                <a:solidFill>
                  <a:srgbClr val="212121"/>
                </a:solidFill>
                <a:latin typeface="Verdana"/>
                <a:cs typeface="Verdana"/>
              </a:rPr>
              <a:t> </a:t>
            </a:r>
            <a:r>
              <a:rPr sz="950" spc="10" dirty="0">
                <a:solidFill>
                  <a:srgbClr val="212121"/>
                </a:solidFill>
                <a:latin typeface="SimSun"/>
                <a:cs typeface="SimSun"/>
              </a:rPr>
              <a:t>表单的表现差异比较大，要单独再讲</a:t>
            </a:r>
            <a:endParaRPr sz="950">
              <a:latin typeface="SimSun"/>
              <a:cs typeface="SimSun"/>
            </a:endParaRPr>
          </a:p>
          <a:p>
            <a:pPr>
              <a:lnSpc>
                <a:spcPct val="100000"/>
              </a:lnSpc>
            </a:pPr>
            <a:endParaRPr sz="1000">
              <a:latin typeface="Times New Roman"/>
              <a:cs typeface="Times New Roman"/>
            </a:endParaRPr>
          </a:p>
          <a:p>
            <a:pPr marL="12700">
              <a:lnSpc>
                <a:spcPct val="100000"/>
              </a:lnSpc>
              <a:spcBef>
                <a:spcPts val="590"/>
              </a:spcBef>
            </a:pPr>
            <a:r>
              <a:rPr sz="950" spc="10" dirty="0">
                <a:solidFill>
                  <a:srgbClr val="212121"/>
                </a:solidFill>
                <a:latin typeface="SimSun"/>
                <a:cs typeface="SimSun"/>
              </a:rPr>
              <a:t>更多异同，可以参见</a:t>
            </a:r>
            <a:r>
              <a:rPr sz="950" spc="-240" dirty="0">
                <a:solidFill>
                  <a:srgbClr val="212121"/>
                </a:solidFill>
                <a:latin typeface="SimSun"/>
                <a:cs typeface="SimSun"/>
              </a:rPr>
              <a:t> </a:t>
            </a:r>
            <a:r>
              <a:rPr sz="950" u="sng" spc="350" dirty="0">
                <a:solidFill>
                  <a:srgbClr val="3379B6"/>
                </a:solidFill>
                <a:latin typeface="SimSun"/>
                <a:cs typeface="SimSun"/>
              </a:rPr>
              <a:t>DOM</a:t>
            </a:r>
            <a:r>
              <a:rPr sz="950" u="sng" spc="-240" dirty="0">
                <a:solidFill>
                  <a:srgbClr val="3379B6"/>
                </a:solidFill>
                <a:latin typeface="SimSun"/>
                <a:cs typeface="SimSun"/>
              </a:rPr>
              <a:t> </a:t>
            </a:r>
            <a:r>
              <a:rPr sz="950" u="sng" spc="15" dirty="0">
                <a:solidFill>
                  <a:srgbClr val="3379B6"/>
                </a:solidFill>
                <a:latin typeface="SimSun"/>
                <a:cs typeface="SimSun"/>
              </a:rPr>
              <a:t>Differences</a:t>
            </a:r>
            <a:endParaRPr sz="950">
              <a:latin typeface="SimSun"/>
              <a:cs typeface="SimSun"/>
            </a:endParaRPr>
          </a:p>
        </p:txBody>
      </p:sp>
      <p:sp>
        <p:nvSpPr>
          <p:cNvPr id="24" name="object 24"/>
          <p:cNvSpPr txBox="1"/>
          <p:nvPr/>
        </p:nvSpPr>
        <p:spPr>
          <a:xfrm>
            <a:off x="6140564" y="777138"/>
            <a:ext cx="687070"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80" dirty="0">
                <a:solidFill>
                  <a:srgbClr val="999999"/>
                </a:solidFill>
                <a:latin typeface="SimSun"/>
                <a:cs typeface="SimSun"/>
              </a:rPr>
              <a:t> </a:t>
            </a:r>
            <a:r>
              <a:rPr sz="700" spc="80" dirty="0">
                <a:solidFill>
                  <a:srgbClr val="999999"/>
                </a:solidFill>
                <a:latin typeface="SimSun"/>
                <a:cs typeface="SimSun"/>
              </a:rPr>
              <a:t>3</a:t>
            </a:r>
            <a:r>
              <a:rPr sz="700" spc="-180" dirty="0">
                <a:solidFill>
                  <a:srgbClr val="999999"/>
                </a:solidFill>
                <a:latin typeface="SimSun"/>
                <a:cs typeface="SimSun"/>
              </a:rPr>
              <a:t> </a:t>
            </a:r>
            <a:r>
              <a:rPr sz="700" dirty="0">
                <a:solidFill>
                  <a:srgbClr val="999999"/>
                </a:solidFill>
                <a:latin typeface="SimSun"/>
                <a:cs typeface="SimSun"/>
              </a:rPr>
              <a:t>章</a:t>
            </a:r>
            <a:r>
              <a:rPr sz="700" spc="-180" dirty="0">
                <a:solidFill>
                  <a:srgbClr val="999999"/>
                </a:solidFill>
                <a:latin typeface="SimSun"/>
                <a:cs typeface="SimSun"/>
              </a:rPr>
              <a:t> </a:t>
            </a:r>
            <a:r>
              <a:rPr sz="700" spc="130" dirty="0">
                <a:solidFill>
                  <a:srgbClr val="999999"/>
                </a:solidFill>
                <a:latin typeface="SimSun"/>
                <a:cs typeface="SimSun"/>
              </a:rPr>
              <a:t>JSX</a:t>
            </a:r>
            <a:r>
              <a:rPr sz="700" spc="-180" dirty="0">
                <a:solidFill>
                  <a:srgbClr val="999999"/>
                </a:solidFill>
                <a:latin typeface="SimSun"/>
                <a:cs typeface="SimSun"/>
              </a:rPr>
              <a:t> </a:t>
            </a:r>
            <a:r>
              <a:rPr sz="700" spc="-175" dirty="0">
                <a:solidFill>
                  <a:srgbClr val="999999"/>
                </a:solidFill>
                <a:latin typeface="SimSun"/>
                <a:cs typeface="SimSun"/>
              </a:rPr>
              <a:t>|</a:t>
            </a:r>
            <a:r>
              <a:rPr sz="700" spc="-180" dirty="0">
                <a:solidFill>
                  <a:srgbClr val="999999"/>
                </a:solidFill>
                <a:latin typeface="SimSun"/>
                <a:cs typeface="SimSun"/>
              </a:rPr>
              <a:t> </a:t>
            </a:r>
            <a:r>
              <a:rPr sz="700" spc="40" dirty="0">
                <a:solidFill>
                  <a:srgbClr val="999999"/>
                </a:solidFill>
                <a:latin typeface="SimSun"/>
                <a:cs typeface="SimSun"/>
              </a:rPr>
              <a:t>19</a:t>
            </a:r>
            <a:endParaRPr sz="700">
              <a:latin typeface="SimSun"/>
              <a:cs typeface="SimSu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8950" y="90799"/>
            <a:ext cx="7048500" cy="104775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374681" y="4305934"/>
            <a:ext cx="837565" cy="0"/>
          </a:xfrm>
          <a:custGeom>
            <a:avLst/>
            <a:gdLst/>
            <a:ahLst/>
            <a:cxnLst/>
            <a:rect l="l" t="t" r="r" b="b"/>
            <a:pathLst>
              <a:path w="837564">
                <a:moveTo>
                  <a:pt x="0" y="0"/>
                </a:moveTo>
                <a:lnTo>
                  <a:pt x="837041" y="0"/>
                </a:lnTo>
              </a:path>
            </a:pathLst>
          </a:custGeom>
          <a:ln w="31750">
            <a:solidFill>
              <a:srgbClr val="1FA640"/>
            </a:solidFill>
          </a:ln>
        </p:spPr>
        <p:txBody>
          <a:bodyPr wrap="square" lIns="0" tIns="0" rIns="0" bIns="0" rtlCol="0"/>
          <a:lstStyle/>
          <a:p>
            <a:endParaRPr/>
          </a:p>
        </p:txBody>
      </p:sp>
      <p:sp>
        <p:nvSpPr>
          <p:cNvPr id="4" name="object 4"/>
          <p:cNvSpPr/>
          <p:nvPr/>
        </p:nvSpPr>
        <p:spPr>
          <a:xfrm>
            <a:off x="3390772" y="3681729"/>
            <a:ext cx="0" cy="608330"/>
          </a:xfrm>
          <a:custGeom>
            <a:avLst/>
            <a:gdLst/>
            <a:ahLst/>
            <a:cxnLst/>
            <a:rect l="l" t="t" r="r" b="b"/>
            <a:pathLst>
              <a:path h="608329">
                <a:moveTo>
                  <a:pt x="0" y="0"/>
                </a:moveTo>
                <a:lnTo>
                  <a:pt x="0" y="608329"/>
                </a:lnTo>
              </a:path>
            </a:pathLst>
          </a:custGeom>
          <a:ln w="32181">
            <a:solidFill>
              <a:srgbClr val="1FA640"/>
            </a:solidFill>
          </a:ln>
        </p:spPr>
        <p:txBody>
          <a:bodyPr wrap="square" lIns="0" tIns="0" rIns="0" bIns="0" rtlCol="0"/>
          <a:lstStyle/>
          <a:p>
            <a:endParaRPr/>
          </a:p>
        </p:txBody>
      </p:sp>
      <p:sp>
        <p:nvSpPr>
          <p:cNvPr id="5" name="object 5"/>
          <p:cNvSpPr/>
          <p:nvPr/>
        </p:nvSpPr>
        <p:spPr>
          <a:xfrm>
            <a:off x="3374681" y="3423920"/>
            <a:ext cx="837565" cy="257810"/>
          </a:xfrm>
          <a:custGeom>
            <a:avLst/>
            <a:gdLst/>
            <a:ahLst/>
            <a:cxnLst/>
            <a:rect l="l" t="t" r="r" b="b"/>
            <a:pathLst>
              <a:path w="837564" h="257810">
                <a:moveTo>
                  <a:pt x="0" y="257809"/>
                </a:moveTo>
                <a:lnTo>
                  <a:pt x="837041" y="257809"/>
                </a:lnTo>
                <a:lnTo>
                  <a:pt x="837041" y="0"/>
                </a:lnTo>
                <a:lnTo>
                  <a:pt x="0" y="0"/>
                </a:lnTo>
                <a:lnTo>
                  <a:pt x="0" y="257809"/>
                </a:lnTo>
                <a:close/>
              </a:path>
            </a:pathLst>
          </a:custGeom>
          <a:solidFill>
            <a:srgbClr val="1FA640"/>
          </a:solidFill>
        </p:spPr>
        <p:txBody>
          <a:bodyPr wrap="square" lIns="0" tIns="0" rIns="0" bIns="0" rtlCol="0"/>
          <a:lstStyle/>
          <a:p>
            <a:endParaRPr/>
          </a:p>
        </p:txBody>
      </p:sp>
      <p:sp>
        <p:nvSpPr>
          <p:cNvPr id="6" name="object 6"/>
          <p:cNvSpPr/>
          <p:nvPr/>
        </p:nvSpPr>
        <p:spPr>
          <a:xfrm>
            <a:off x="4195628" y="3682047"/>
            <a:ext cx="0" cy="607695"/>
          </a:xfrm>
          <a:custGeom>
            <a:avLst/>
            <a:gdLst/>
            <a:ahLst/>
            <a:cxnLst/>
            <a:rect l="l" t="t" r="r" b="b"/>
            <a:pathLst>
              <a:path h="607695">
                <a:moveTo>
                  <a:pt x="0" y="0"/>
                </a:moveTo>
                <a:lnTo>
                  <a:pt x="0" y="607618"/>
                </a:lnTo>
              </a:path>
            </a:pathLst>
          </a:custGeom>
          <a:ln w="32191">
            <a:solidFill>
              <a:srgbClr val="1FA640"/>
            </a:solidFill>
          </a:ln>
        </p:spPr>
        <p:txBody>
          <a:bodyPr wrap="square" lIns="0" tIns="0" rIns="0" bIns="0" rtlCol="0"/>
          <a:lstStyle/>
          <a:p>
            <a:endParaRPr/>
          </a:p>
        </p:txBody>
      </p:sp>
      <p:sp>
        <p:nvSpPr>
          <p:cNvPr id="7" name="object 7"/>
          <p:cNvSpPr txBox="1"/>
          <p:nvPr/>
        </p:nvSpPr>
        <p:spPr>
          <a:xfrm>
            <a:off x="2947694" y="4348848"/>
            <a:ext cx="1703705" cy="402590"/>
          </a:xfrm>
          <a:prstGeom prst="rect">
            <a:avLst/>
          </a:prstGeom>
        </p:spPr>
        <p:txBody>
          <a:bodyPr vert="horz" wrap="square" lIns="0" tIns="0" rIns="0" bIns="0" rtlCol="0">
            <a:spAutoFit/>
          </a:bodyPr>
          <a:lstStyle/>
          <a:p>
            <a:pPr marL="12700">
              <a:lnSpc>
                <a:spcPct val="100000"/>
              </a:lnSpc>
            </a:pPr>
            <a:r>
              <a:rPr sz="2500" spc="235" dirty="0">
                <a:solidFill>
                  <a:srgbClr val="1FA640"/>
                </a:solidFill>
                <a:latin typeface="SimSun"/>
                <a:cs typeface="SimSun"/>
              </a:rPr>
              <a:t>React</a:t>
            </a:r>
            <a:r>
              <a:rPr sz="2500" spc="-630" dirty="0">
                <a:solidFill>
                  <a:srgbClr val="1FA640"/>
                </a:solidFill>
                <a:latin typeface="SimSun"/>
                <a:cs typeface="SimSun"/>
              </a:rPr>
              <a:t> </a:t>
            </a:r>
            <a:r>
              <a:rPr sz="2500" spc="30" dirty="0">
                <a:solidFill>
                  <a:srgbClr val="1FA640"/>
                </a:solidFill>
                <a:latin typeface="SimSun"/>
                <a:cs typeface="SimSun"/>
              </a:rPr>
              <a:t>组件</a:t>
            </a:r>
            <a:endParaRPr sz="2500">
              <a:latin typeface="SimSun"/>
              <a:cs typeface="SimSu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2500" y="1267777"/>
            <a:ext cx="4902200" cy="1929130"/>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可以这么说，一个</a:t>
            </a:r>
            <a:r>
              <a:rPr sz="950" spc="-229" dirty="0">
                <a:solidFill>
                  <a:srgbClr val="212121"/>
                </a:solidFill>
                <a:latin typeface="SimSun"/>
                <a:cs typeface="SimSun"/>
              </a:rPr>
              <a:t> </a:t>
            </a:r>
            <a:r>
              <a:rPr sz="950" spc="85" dirty="0">
                <a:solidFill>
                  <a:srgbClr val="212121"/>
                </a:solidFill>
                <a:latin typeface="SimSun"/>
                <a:cs typeface="SimSun"/>
              </a:rPr>
              <a:t>React</a:t>
            </a:r>
            <a:r>
              <a:rPr sz="950" spc="-229" dirty="0">
                <a:solidFill>
                  <a:srgbClr val="212121"/>
                </a:solidFill>
                <a:latin typeface="SimSun"/>
                <a:cs typeface="SimSun"/>
              </a:rPr>
              <a:t> </a:t>
            </a:r>
            <a:r>
              <a:rPr sz="950" spc="10" dirty="0">
                <a:solidFill>
                  <a:srgbClr val="212121"/>
                </a:solidFill>
                <a:latin typeface="SimSun"/>
                <a:cs typeface="SimSun"/>
              </a:rPr>
              <a:t>应用就是构建在</a:t>
            </a:r>
            <a:r>
              <a:rPr sz="950" spc="-229" dirty="0">
                <a:solidFill>
                  <a:srgbClr val="212121"/>
                </a:solidFill>
                <a:latin typeface="SimSun"/>
                <a:cs typeface="SimSun"/>
              </a:rPr>
              <a:t> </a:t>
            </a:r>
            <a:r>
              <a:rPr sz="950" spc="85" dirty="0">
                <a:solidFill>
                  <a:srgbClr val="212121"/>
                </a:solidFill>
                <a:latin typeface="SimSun"/>
                <a:cs typeface="SimSun"/>
              </a:rPr>
              <a:t>React</a:t>
            </a:r>
            <a:r>
              <a:rPr sz="950" spc="-229" dirty="0">
                <a:solidFill>
                  <a:srgbClr val="212121"/>
                </a:solidFill>
                <a:latin typeface="SimSun"/>
                <a:cs typeface="SimSun"/>
              </a:rPr>
              <a:t> </a:t>
            </a:r>
            <a:r>
              <a:rPr sz="950" spc="10" dirty="0">
                <a:solidFill>
                  <a:srgbClr val="212121"/>
                </a:solidFill>
                <a:latin typeface="SimSun"/>
                <a:cs typeface="SimSun"/>
              </a:rPr>
              <a:t>组件之上的。</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10" dirty="0">
                <a:solidFill>
                  <a:srgbClr val="212121"/>
                </a:solidFill>
                <a:latin typeface="SimSun"/>
                <a:cs typeface="SimSun"/>
              </a:rPr>
              <a:t>组件有两个核心概念：</a:t>
            </a:r>
            <a:endParaRPr sz="950">
              <a:latin typeface="SimSun"/>
              <a:cs typeface="SimSun"/>
            </a:endParaRPr>
          </a:p>
          <a:p>
            <a:pPr>
              <a:lnSpc>
                <a:spcPct val="100000"/>
              </a:lnSpc>
            </a:pPr>
            <a:endParaRPr sz="900">
              <a:latin typeface="Times New Roman"/>
              <a:cs typeface="Times New Roman"/>
            </a:endParaRPr>
          </a:p>
          <a:p>
            <a:pPr marL="256540" indent="-173990">
              <a:lnSpc>
                <a:spcPct val="100000"/>
              </a:lnSpc>
              <a:spcBef>
                <a:spcPts val="705"/>
              </a:spcBef>
              <a:buFont typeface="Verdana"/>
              <a:buChar char="•"/>
              <a:tabLst>
                <a:tab pos="256540" algn="l"/>
              </a:tabLst>
            </a:pPr>
            <a:r>
              <a:rPr sz="950" spc="65" dirty="0">
                <a:solidFill>
                  <a:srgbClr val="212121"/>
                </a:solidFill>
                <a:latin typeface="SimSun"/>
                <a:cs typeface="SimSun"/>
              </a:rPr>
              <a:t>props</a:t>
            </a:r>
            <a:endParaRPr sz="950">
              <a:latin typeface="SimSun"/>
              <a:cs typeface="SimSun"/>
            </a:endParaRPr>
          </a:p>
          <a:p>
            <a:pPr>
              <a:lnSpc>
                <a:spcPct val="100000"/>
              </a:lnSpc>
              <a:spcBef>
                <a:spcPts val="50"/>
              </a:spcBef>
              <a:buClr>
                <a:srgbClr val="212121"/>
              </a:buClr>
              <a:buFont typeface="Verdana"/>
              <a:buChar char="•"/>
            </a:pPr>
            <a:endParaRPr sz="1050">
              <a:latin typeface="Times New Roman"/>
              <a:cs typeface="Times New Roman"/>
            </a:endParaRPr>
          </a:p>
          <a:p>
            <a:pPr marL="256540" indent="-173990">
              <a:lnSpc>
                <a:spcPct val="100000"/>
              </a:lnSpc>
              <a:buFont typeface="Verdana"/>
              <a:buChar char="•"/>
              <a:tabLst>
                <a:tab pos="256540" algn="l"/>
              </a:tabLst>
            </a:pPr>
            <a:r>
              <a:rPr sz="950" spc="-5" dirty="0">
                <a:solidFill>
                  <a:srgbClr val="212121"/>
                </a:solidFill>
                <a:latin typeface="SimSun"/>
                <a:cs typeface="SimSun"/>
              </a:rPr>
              <a:t>state</a:t>
            </a:r>
            <a:endParaRPr sz="950">
              <a:latin typeface="SimSun"/>
              <a:cs typeface="SimSun"/>
            </a:endParaRPr>
          </a:p>
          <a:p>
            <a:pPr>
              <a:lnSpc>
                <a:spcPct val="100000"/>
              </a:lnSpc>
            </a:pPr>
            <a:endParaRPr sz="1000">
              <a:latin typeface="Times New Roman"/>
              <a:cs typeface="Times New Roman"/>
            </a:endParaRPr>
          </a:p>
          <a:p>
            <a:pPr marL="12700">
              <a:lnSpc>
                <a:spcPct val="100000"/>
              </a:lnSpc>
              <a:spcBef>
                <a:spcPts val="590"/>
              </a:spcBef>
            </a:pPr>
            <a:r>
              <a:rPr sz="950" spc="10" dirty="0">
                <a:solidFill>
                  <a:srgbClr val="212121"/>
                </a:solidFill>
                <a:latin typeface="SimSun"/>
                <a:cs typeface="SimSun"/>
              </a:rPr>
              <a:t>一个组件就是通过这两个属性的值在 </a:t>
            </a:r>
            <a:r>
              <a:rPr sz="900" spc="40" dirty="0">
                <a:solidFill>
                  <a:srgbClr val="212121"/>
                </a:solidFill>
                <a:latin typeface="SimSun"/>
                <a:cs typeface="SimSun"/>
              </a:rPr>
              <a:t>render </a:t>
            </a:r>
            <a:r>
              <a:rPr sz="950" spc="5" dirty="0">
                <a:solidFill>
                  <a:srgbClr val="212121"/>
                </a:solidFill>
                <a:latin typeface="SimSun"/>
                <a:cs typeface="SimSun"/>
              </a:rPr>
              <a:t>方法里面Th成这个组件对应的 </a:t>
            </a:r>
            <a:r>
              <a:rPr sz="950" spc="250" dirty="0">
                <a:solidFill>
                  <a:srgbClr val="212121"/>
                </a:solidFill>
                <a:latin typeface="SimSun"/>
                <a:cs typeface="SimSun"/>
              </a:rPr>
              <a:t>HTML</a:t>
            </a:r>
            <a:r>
              <a:rPr sz="950" spc="-140" dirty="0">
                <a:solidFill>
                  <a:srgbClr val="212121"/>
                </a:solidFill>
                <a:latin typeface="SimSun"/>
                <a:cs typeface="SimSun"/>
              </a:rPr>
              <a:t> </a:t>
            </a:r>
            <a:r>
              <a:rPr sz="950" spc="10" dirty="0">
                <a:solidFill>
                  <a:srgbClr val="212121"/>
                </a:solidFill>
                <a:latin typeface="SimSun"/>
                <a:cs typeface="SimSun"/>
              </a:rPr>
              <a:t>结构。</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5" dirty="0">
                <a:solidFill>
                  <a:srgbClr val="212121"/>
                </a:solidFill>
                <a:latin typeface="SimSun"/>
                <a:cs typeface="SimSun"/>
              </a:rPr>
              <a:t>注意：组件Th成的</a:t>
            </a:r>
            <a:r>
              <a:rPr sz="950" spc="-235" dirty="0">
                <a:solidFill>
                  <a:srgbClr val="212121"/>
                </a:solidFill>
                <a:latin typeface="SimSun"/>
                <a:cs typeface="SimSun"/>
              </a:rPr>
              <a:t> </a:t>
            </a:r>
            <a:r>
              <a:rPr sz="950" spc="250" dirty="0">
                <a:solidFill>
                  <a:srgbClr val="212121"/>
                </a:solidFill>
                <a:latin typeface="SimSun"/>
                <a:cs typeface="SimSun"/>
              </a:rPr>
              <a:t>HTML</a:t>
            </a:r>
            <a:r>
              <a:rPr sz="950" spc="-235" dirty="0">
                <a:solidFill>
                  <a:srgbClr val="212121"/>
                </a:solidFill>
                <a:latin typeface="SimSun"/>
                <a:cs typeface="SimSun"/>
              </a:rPr>
              <a:t> </a:t>
            </a:r>
            <a:r>
              <a:rPr sz="950" spc="10" dirty="0">
                <a:solidFill>
                  <a:srgbClr val="212121"/>
                </a:solidFill>
                <a:latin typeface="SimSun"/>
                <a:cs typeface="SimSun"/>
              </a:rPr>
              <a:t>结构只能有一个单一的根节点。</a:t>
            </a:r>
            <a:endParaRPr sz="950">
              <a:latin typeface="SimSun"/>
              <a:cs typeface="SimSun"/>
            </a:endParaRPr>
          </a:p>
        </p:txBody>
      </p:sp>
      <p:sp>
        <p:nvSpPr>
          <p:cNvPr id="3" name="object 3"/>
          <p:cNvSpPr txBox="1"/>
          <p:nvPr/>
        </p:nvSpPr>
        <p:spPr>
          <a:xfrm>
            <a:off x="5860656" y="777138"/>
            <a:ext cx="966469"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85" dirty="0">
                <a:solidFill>
                  <a:srgbClr val="999999"/>
                </a:solidFill>
                <a:latin typeface="SimSun"/>
                <a:cs typeface="SimSun"/>
              </a:rPr>
              <a:t>4</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组件</a:t>
            </a:r>
            <a:r>
              <a:rPr sz="700" spc="-175" dirty="0">
                <a:solidFill>
                  <a:srgbClr val="999999"/>
                </a:solidFill>
                <a:latin typeface="SimSun"/>
                <a:cs typeface="SimSun"/>
              </a:rPr>
              <a:t> | </a:t>
            </a:r>
            <a:r>
              <a:rPr sz="700" spc="35" dirty="0">
                <a:solidFill>
                  <a:srgbClr val="999999"/>
                </a:solidFill>
                <a:latin typeface="SimSun"/>
                <a:cs typeface="SimSun"/>
              </a:rPr>
              <a:t>21</a:t>
            </a:r>
            <a:endParaRPr sz="700">
              <a:latin typeface="SimSun"/>
              <a:cs typeface="SimSu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txBox="1"/>
          <p:nvPr/>
        </p:nvSpPr>
        <p:spPr>
          <a:xfrm>
            <a:off x="735914" y="1297622"/>
            <a:ext cx="130175" cy="222250"/>
          </a:xfrm>
          <a:prstGeom prst="rect">
            <a:avLst/>
          </a:prstGeom>
        </p:spPr>
        <p:txBody>
          <a:bodyPr vert="horz" wrap="square" lIns="0" tIns="0" rIns="0" bIns="0" rtlCol="0">
            <a:spAutoFit/>
          </a:bodyPr>
          <a:lstStyle/>
          <a:p>
            <a:pPr marL="12700">
              <a:lnSpc>
                <a:spcPct val="100000"/>
              </a:lnSpc>
            </a:pPr>
            <a:r>
              <a:rPr sz="1350" spc="145" dirty="0">
                <a:solidFill>
                  <a:srgbClr val="212121"/>
                </a:solidFill>
                <a:latin typeface="SimSun"/>
                <a:cs typeface="SimSun"/>
              </a:rPr>
              <a:t>#</a:t>
            </a:r>
            <a:endParaRPr sz="1350">
              <a:latin typeface="SimSun"/>
              <a:cs typeface="SimSun"/>
            </a:endParaRPr>
          </a:p>
        </p:txBody>
      </p:sp>
      <p:sp>
        <p:nvSpPr>
          <p:cNvPr id="4" name="object 4"/>
          <p:cNvSpPr txBox="1"/>
          <p:nvPr/>
        </p:nvSpPr>
        <p:spPr>
          <a:xfrm>
            <a:off x="732500" y="2111184"/>
            <a:ext cx="370205" cy="160655"/>
          </a:xfrm>
          <a:prstGeom prst="rect">
            <a:avLst/>
          </a:prstGeom>
        </p:spPr>
        <p:txBody>
          <a:bodyPr vert="horz" wrap="square" lIns="0" tIns="0" rIns="0" bIns="0" rtlCol="0">
            <a:spAutoFit/>
          </a:bodyPr>
          <a:lstStyle/>
          <a:p>
            <a:pPr marL="12700">
              <a:lnSpc>
                <a:spcPct val="100000"/>
              </a:lnSpc>
            </a:pPr>
            <a:r>
              <a:rPr sz="950" spc="65" dirty="0">
                <a:solidFill>
                  <a:srgbClr val="212121"/>
                </a:solidFill>
                <a:latin typeface="SimSun"/>
                <a:cs typeface="SimSun"/>
              </a:rPr>
              <a:t>props</a:t>
            </a:r>
            <a:endParaRPr sz="950">
              <a:latin typeface="SimSun"/>
              <a:cs typeface="SimSun"/>
            </a:endParaRPr>
          </a:p>
        </p:txBody>
      </p:sp>
      <p:sp>
        <p:nvSpPr>
          <p:cNvPr id="5" name="object 5"/>
          <p:cNvSpPr txBox="1"/>
          <p:nvPr/>
        </p:nvSpPr>
        <p:spPr>
          <a:xfrm>
            <a:off x="732500" y="2476944"/>
            <a:ext cx="124460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前面也提到很多次了，</a:t>
            </a:r>
            <a:endParaRPr sz="950">
              <a:latin typeface="SimSun"/>
              <a:cs typeface="SimSun"/>
            </a:endParaRPr>
          </a:p>
        </p:txBody>
      </p:sp>
      <p:sp>
        <p:nvSpPr>
          <p:cNvPr id="6" name="object 6"/>
          <p:cNvSpPr txBox="1"/>
          <p:nvPr/>
        </p:nvSpPr>
        <p:spPr>
          <a:xfrm>
            <a:off x="1964397" y="2475849"/>
            <a:ext cx="41910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55" dirty="0">
                <a:solidFill>
                  <a:srgbClr val="212121"/>
                </a:solidFill>
                <a:latin typeface="SimSun"/>
                <a:cs typeface="SimSun"/>
              </a:rPr>
              <a:t>props</a:t>
            </a:r>
            <a:endParaRPr sz="900">
              <a:latin typeface="SimSun"/>
              <a:cs typeface="SimSun"/>
            </a:endParaRPr>
          </a:p>
        </p:txBody>
      </p:sp>
      <p:sp>
        <p:nvSpPr>
          <p:cNvPr id="7" name="object 7"/>
          <p:cNvSpPr txBox="1"/>
          <p:nvPr/>
        </p:nvSpPr>
        <p:spPr>
          <a:xfrm>
            <a:off x="2404021" y="2476944"/>
            <a:ext cx="436753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就是组件的属性，由外部通过</a:t>
            </a:r>
            <a:r>
              <a:rPr sz="950" spc="-254" dirty="0">
                <a:solidFill>
                  <a:srgbClr val="212121"/>
                </a:solidFill>
                <a:latin typeface="SimSun"/>
                <a:cs typeface="SimSun"/>
              </a:rPr>
              <a:t> </a:t>
            </a:r>
            <a:r>
              <a:rPr sz="950" spc="180" dirty="0">
                <a:solidFill>
                  <a:srgbClr val="212121"/>
                </a:solidFill>
                <a:latin typeface="SimSun"/>
                <a:cs typeface="SimSun"/>
              </a:rPr>
              <a:t>JSX</a:t>
            </a:r>
            <a:r>
              <a:rPr sz="950" spc="-254" dirty="0">
                <a:solidFill>
                  <a:srgbClr val="212121"/>
                </a:solidFill>
                <a:latin typeface="SimSun"/>
                <a:cs typeface="SimSun"/>
              </a:rPr>
              <a:t> </a:t>
            </a:r>
            <a:r>
              <a:rPr sz="950" spc="10" dirty="0">
                <a:solidFill>
                  <a:srgbClr val="212121"/>
                </a:solidFill>
                <a:latin typeface="SimSun"/>
                <a:cs typeface="SimSun"/>
              </a:rPr>
              <a:t>属性传入设置，一旦初始设置完成，就可以认</a:t>
            </a:r>
            <a:endParaRPr sz="950">
              <a:latin typeface="SimSun"/>
              <a:cs typeface="SimSun"/>
            </a:endParaRPr>
          </a:p>
        </p:txBody>
      </p:sp>
      <p:sp>
        <p:nvSpPr>
          <p:cNvPr id="8" name="object 8"/>
          <p:cNvSpPr txBox="1"/>
          <p:nvPr/>
        </p:nvSpPr>
        <p:spPr>
          <a:xfrm>
            <a:off x="732500" y="2720784"/>
            <a:ext cx="820419" cy="16954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为</a:t>
            </a:r>
            <a:r>
              <a:rPr sz="950" spc="90" dirty="0">
                <a:solidFill>
                  <a:srgbClr val="212121"/>
                </a:solidFill>
                <a:latin typeface="SimSun"/>
                <a:cs typeface="SimSun"/>
              </a:rPr>
              <a:t> </a:t>
            </a:r>
            <a:r>
              <a:rPr sz="900" spc="-15" dirty="0">
                <a:solidFill>
                  <a:srgbClr val="212121"/>
                </a:solidFill>
                <a:latin typeface="SimSun"/>
                <a:cs typeface="SimSun"/>
              </a:rPr>
              <a:t>this.props</a:t>
            </a:r>
            <a:endParaRPr sz="900">
              <a:latin typeface="SimSun"/>
              <a:cs typeface="SimSun"/>
            </a:endParaRPr>
          </a:p>
        </p:txBody>
      </p:sp>
      <p:sp>
        <p:nvSpPr>
          <p:cNvPr id="9" name="object 9"/>
          <p:cNvSpPr txBox="1"/>
          <p:nvPr/>
        </p:nvSpPr>
        <p:spPr>
          <a:xfrm>
            <a:off x="1573618" y="2720784"/>
            <a:ext cx="2098040" cy="160655"/>
          </a:xfrm>
          <a:prstGeom prst="rect">
            <a:avLst/>
          </a:prstGeom>
        </p:spPr>
        <p:txBody>
          <a:bodyPr vert="horz" wrap="square" lIns="0" tIns="0" rIns="0" bIns="0" rtlCol="0">
            <a:spAutoFit/>
          </a:bodyPr>
          <a:lstStyle/>
          <a:p>
            <a:pPr marL="12700">
              <a:lnSpc>
                <a:spcPct val="100000"/>
              </a:lnSpc>
            </a:pPr>
            <a:r>
              <a:rPr sz="950" spc="5" dirty="0">
                <a:solidFill>
                  <a:srgbClr val="212121"/>
                </a:solidFill>
                <a:latin typeface="SimSun"/>
                <a:cs typeface="SimSun"/>
              </a:rPr>
              <a:t>是不可更改的，所以不要轻易更改设置</a:t>
            </a:r>
            <a:endParaRPr sz="950">
              <a:latin typeface="SimSun"/>
              <a:cs typeface="SimSun"/>
            </a:endParaRPr>
          </a:p>
        </p:txBody>
      </p:sp>
      <p:sp>
        <p:nvSpPr>
          <p:cNvPr id="10" name="object 10"/>
          <p:cNvSpPr txBox="1"/>
          <p:nvPr/>
        </p:nvSpPr>
        <p:spPr>
          <a:xfrm>
            <a:off x="3692766" y="2719689"/>
            <a:ext cx="65214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15" dirty="0">
                <a:solidFill>
                  <a:srgbClr val="212121"/>
                </a:solidFill>
                <a:latin typeface="SimSun"/>
                <a:cs typeface="SimSun"/>
              </a:rPr>
              <a:t>this.props</a:t>
            </a:r>
            <a:endParaRPr sz="900">
              <a:latin typeface="SimSun"/>
              <a:cs typeface="SimSun"/>
            </a:endParaRPr>
          </a:p>
        </p:txBody>
      </p:sp>
      <p:sp>
        <p:nvSpPr>
          <p:cNvPr id="11" name="object 11"/>
          <p:cNvSpPr txBox="1"/>
          <p:nvPr/>
        </p:nvSpPr>
        <p:spPr>
          <a:xfrm>
            <a:off x="4365447" y="2720784"/>
            <a:ext cx="244729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里面的值（虽然对于一个</a:t>
            </a:r>
            <a:r>
              <a:rPr sz="950" spc="-260" dirty="0">
                <a:solidFill>
                  <a:srgbClr val="212121"/>
                </a:solidFill>
                <a:latin typeface="SimSun"/>
                <a:cs typeface="SimSun"/>
              </a:rPr>
              <a:t> </a:t>
            </a:r>
            <a:r>
              <a:rPr sz="950" spc="150" dirty="0">
                <a:solidFill>
                  <a:srgbClr val="212121"/>
                </a:solidFill>
                <a:latin typeface="SimSun"/>
                <a:cs typeface="SimSun"/>
              </a:rPr>
              <a:t>JS</a:t>
            </a:r>
            <a:r>
              <a:rPr sz="950" spc="-260" dirty="0">
                <a:solidFill>
                  <a:srgbClr val="212121"/>
                </a:solidFill>
                <a:latin typeface="SimSun"/>
                <a:cs typeface="SimSun"/>
              </a:rPr>
              <a:t> </a:t>
            </a:r>
            <a:r>
              <a:rPr sz="950" spc="10" dirty="0">
                <a:solidFill>
                  <a:srgbClr val="212121"/>
                </a:solidFill>
                <a:latin typeface="SimSun"/>
                <a:cs typeface="SimSun"/>
              </a:rPr>
              <a:t>对象你可以做任</a:t>
            </a:r>
            <a:endParaRPr sz="950">
              <a:latin typeface="SimSun"/>
              <a:cs typeface="SimSun"/>
            </a:endParaRPr>
          </a:p>
        </p:txBody>
      </p:sp>
      <p:sp>
        <p:nvSpPr>
          <p:cNvPr id="12" name="object 12"/>
          <p:cNvSpPr txBox="1"/>
          <p:nvPr/>
        </p:nvSpPr>
        <p:spPr>
          <a:xfrm>
            <a:off x="732500" y="2964624"/>
            <a:ext cx="51308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何事）。</a:t>
            </a:r>
            <a:endParaRPr sz="950">
              <a:latin typeface="SimSun"/>
              <a:cs typeface="SimSun"/>
            </a:endParaRPr>
          </a:p>
        </p:txBody>
      </p:sp>
      <p:sp>
        <p:nvSpPr>
          <p:cNvPr id="13" name="object 13"/>
          <p:cNvSpPr txBox="1"/>
          <p:nvPr/>
        </p:nvSpPr>
        <p:spPr>
          <a:xfrm>
            <a:off x="5849899" y="777138"/>
            <a:ext cx="977265"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85" dirty="0">
                <a:solidFill>
                  <a:srgbClr val="999999"/>
                </a:solidFill>
                <a:latin typeface="SimSun"/>
                <a:cs typeface="SimSun"/>
              </a:rPr>
              <a:t>4</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组件</a:t>
            </a:r>
            <a:r>
              <a:rPr sz="700" spc="-175" dirty="0">
                <a:solidFill>
                  <a:srgbClr val="999999"/>
                </a:solidFill>
                <a:latin typeface="SimSun"/>
                <a:cs typeface="SimSun"/>
              </a:rPr>
              <a:t> | </a:t>
            </a:r>
            <a:r>
              <a:rPr sz="700" spc="75" dirty="0">
                <a:solidFill>
                  <a:srgbClr val="999999"/>
                </a:solidFill>
                <a:latin typeface="SimSun"/>
                <a:cs typeface="SimSun"/>
              </a:rPr>
              <a:t>22</a:t>
            </a:r>
            <a:endParaRPr sz="700">
              <a:latin typeface="SimSun"/>
              <a:cs typeface="SimSu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2500" y="1267777"/>
            <a:ext cx="6045835" cy="2781935"/>
          </a:xfrm>
          <a:prstGeom prst="rect">
            <a:avLst/>
          </a:prstGeom>
        </p:spPr>
        <p:txBody>
          <a:bodyPr vert="horz" wrap="square" lIns="0" tIns="0" rIns="0" bIns="0" rtlCol="0">
            <a:spAutoFit/>
          </a:bodyPr>
          <a:lstStyle/>
          <a:p>
            <a:pPr marL="12700">
              <a:lnSpc>
                <a:spcPct val="100000"/>
              </a:lnSpc>
            </a:pPr>
            <a:r>
              <a:rPr sz="950" spc="85" dirty="0">
                <a:solidFill>
                  <a:srgbClr val="212121"/>
                </a:solidFill>
                <a:latin typeface="SimSun"/>
                <a:cs typeface="SimSun"/>
              </a:rPr>
              <a:t>React</a:t>
            </a:r>
            <a:r>
              <a:rPr sz="950" spc="-225" dirty="0">
                <a:solidFill>
                  <a:srgbClr val="212121"/>
                </a:solidFill>
                <a:latin typeface="SimSun"/>
                <a:cs typeface="SimSun"/>
              </a:rPr>
              <a:t> </a:t>
            </a:r>
            <a:r>
              <a:rPr sz="950" spc="10" dirty="0">
                <a:solidFill>
                  <a:srgbClr val="212121"/>
                </a:solidFill>
                <a:latin typeface="SimSun"/>
                <a:cs typeface="SimSun"/>
              </a:rPr>
              <a:t>的核心思想是：封装组件，各个组件维护自己的状态和</a:t>
            </a:r>
            <a:r>
              <a:rPr sz="950" spc="-225" dirty="0">
                <a:solidFill>
                  <a:srgbClr val="212121"/>
                </a:solidFill>
                <a:latin typeface="SimSun"/>
                <a:cs typeface="SimSun"/>
              </a:rPr>
              <a:t> </a:t>
            </a:r>
            <a:r>
              <a:rPr sz="950" spc="10" dirty="0">
                <a:solidFill>
                  <a:srgbClr val="212121"/>
                </a:solidFill>
                <a:latin typeface="SimSun"/>
                <a:cs typeface="SimSun"/>
              </a:rPr>
              <a:t>UI，当状态变更，自动重新渲染整个组件。</a:t>
            </a:r>
            <a:endParaRPr sz="950">
              <a:latin typeface="SimSun"/>
              <a:cs typeface="SimSun"/>
            </a:endParaRPr>
          </a:p>
          <a:p>
            <a:pPr>
              <a:lnSpc>
                <a:spcPct val="100000"/>
              </a:lnSpc>
              <a:spcBef>
                <a:spcPts val="40"/>
              </a:spcBef>
            </a:pPr>
            <a:endParaRPr sz="800">
              <a:latin typeface="Times New Roman"/>
              <a:cs typeface="Times New Roman"/>
            </a:endParaRPr>
          </a:p>
          <a:p>
            <a:pPr marL="12700" marR="5080">
              <a:lnSpc>
                <a:spcPct val="168400"/>
              </a:lnSpc>
            </a:pPr>
            <a:r>
              <a:rPr sz="950" spc="10" dirty="0">
                <a:solidFill>
                  <a:srgbClr val="212121"/>
                </a:solidFill>
                <a:latin typeface="SimSun"/>
                <a:cs typeface="SimSun"/>
              </a:rPr>
              <a:t>基于这种方式的一个直观感受就是我们不再需要不厌其烦地来回查找某个</a:t>
            </a:r>
            <a:r>
              <a:rPr sz="950" spc="-225" dirty="0">
                <a:solidFill>
                  <a:srgbClr val="212121"/>
                </a:solidFill>
                <a:latin typeface="SimSun"/>
                <a:cs typeface="SimSun"/>
              </a:rPr>
              <a:t> </a:t>
            </a:r>
            <a:r>
              <a:rPr sz="950" spc="350" dirty="0">
                <a:solidFill>
                  <a:srgbClr val="212121"/>
                </a:solidFill>
                <a:latin typeface="SimSun"/>
                <a:cs typeface="SimSun"/>
              </a:rPr>
              <a:t>DOM</a:t>
            </a:r>
            <a:r>
              <a:rPr sz="950" spc="-225" dirty="0">
                <a:solidFill>
                  <a:srgbClr val="212121"/>
                </a:solidFill>
                <a:latin typeface="SimSun"/>
                <a:cs typeface="SimSun"/>
              </a:rPr>
              <a:t> </a:t>
            </a:r>
            <a:r>
              <a:rPr sz="950" spc="10" dirty="0">
                <a:solidFill>
                  <a:srgbClr val="212121"/>
                </a:solidFill>
                <a:latin typeface="SimSun"/>
                <a:cs typeface="SimSun"/>
              </a:rPr>
              <a:t>元素，然后操作</a:t>
            </a:r>
            <a:r>
              <a:rPr sz="950" spc="-225" dirty="0">
                <a:solidFill>
                  <a:srgbClr val="212121"/>
                </a:solidFill>
                <a:latin typeface="SimSun"/>
                <a:cs typeface="SimSun"/>
              </a:rPr>
              <a:t> </a:t>
            </a:r>
            <a:r>
              <a:rPr sz="950" spc="350" dirty="0">
                <a:solidFill>
                  <a:srgbClr val="212121"/>
                </a:solidFill>
                <a:latin typeface="SimSun"/>
                <a:cs typeface="SimSun"/>
              </a:rPr>
              <a:t>DOM</a:t>
            </a:r>
            <a:r>
              <a:rPr sz="950" spc="-225" dirty="0">
                <a:solidFill>
                  <a:srgbClr val="212121"/>
                </a:solidFill>
                <a:latin typeface="SimSun"/>
                <a:cs typeface="SimSun"/>
              </a:rPr>
              <a:t> </a:t>
            </a:r>
            <a:r>
              <a:rPr sz="950" spc="10" dirty="0">
                <a:solidFill>
                  <a:srgbClr val="212121"/>
                </a:solidFill>
                <a:latin typeface="SimSun"/>
                <a:cs typeface="SimSun"/>
              </a:rPr>
              <a:t>去更改</a:t>
            </a:r>
            <a:r>
              <a:rPr sz="950" spc="-225" dirty="0">
                <a:solidFill>
                  <a:srgbClr val="212121"/>
                </a:solidFill>
                <a:latin typeface="SimSun"/>
                <a:cs typeface="SimSun"/>
              </a:rPr>
              <a:t> </a:t>
            </a:r>
            <a:r>
              <a:rPr sz="950" spc="300" dirty="0">
                <a:solidFill>
                  <a:srgbClr val="212121"/>
                </a:solidFill>
                <a:latin typeface="SimSun"/>
                <a:cs typeface="SimSun"/>
              </a:rPr>
              <a:t>U  </a:t>
            </a:r>
            <a:r>
              <a:rPr sz="950" spc="-110" dirty="0">
                <a:solidFill>
                  <a:srgbClr val="212121"/>
                </a:solidFill>
                <a:latin typeface="SimSun"/>
                <a:cs typeface="SimSun"/>
              </a:rPr>
              <a:t>I。</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85" dirty="0">
                <a:solidFill>
                  <a:srgbClr val="212121"/>
                </a:solidFill>
                <a:latin typeface="SimSun"/>
                <a:cs typeface="SimSun"/>
              </a:rPr>
              <a:t>React</a:t>
            </a:r>
            <a:r>
              <a:rPr sz="950" spc="-295" dirty="0">
                <a:solidFill>
                  <a:srgbClr val="212121"/>
                </a:solidFill>
                <a:latin typeface="SimSun"/>
                <a:cs typeface="SimSun"/>
              </a:rPr>
              <a:t> </a:t>
            </a:r>
            <a:r>
              <a:rPr sz="950" spc="10" dirty="0">
                <a:solidFill>
                  <a:srgbClr val="212121"/>
                </a:solidFill>
                <a:latin typeface="SimSun"/>
                <a:cs typeface="SimSun"/>
              </a:rPr>
              <a:t>大体包含下面这些概念：</a:t>
            </a:r>
            <a:endParaRPr sz="950">
              <a:latin typeface="SimSun"/>
              <a:cs typeface="SimSun"/>
            </a:endParaRPr>
          </a:p>
          <a:p>
            <a:pPr>
              <a:lnSpc>
                <a:spcPct val="100000"/>
              </a:lnSpc>
            </a:pPr>
            <a:endParaRPr sz="900">
              <a:latin typeface="Times New Roman"/>
              <a:cs typeface="Times New Roman"/>
            </a:endParaRPr>
          </a:p>
          <a:p>
            <a:pPr marL="82550">
              <a:lnSpc>
                <a:spcPct val="100000"/>
              </a:lnSpc>
              <a:spcBef>
                <a:spcPts val="705"/>
              </a:spcBef>
            </a:pPr>
            <a:r>
              <a:rPr sz="950" spc="45" dirty="0">
                <a:solidFill>
                  <a:srgbClr val="212121"/>
                </a:solidFill>
                <a:latin typeface="Verdana"/>
                <a:cs typeface="Verdana"/>
              </a:rPr>
              <a:t>•</a:t>
            </a:r>
            <a:r>
              <a:rPr sz="950" spc="365" dirty="0">
                <a:solidFill>
                  <a:srgbClr val="212121"/>
                </a:solidFill>
                <a:latin typeface="Verdana"/>
                <a:cs typeface="Verdana"/>
              </a:rPr>
              <a:t> </a:t>
            </a:r>
            <a:r>
              <a:rPr sz="950" spc="10" dirty="0">
                <a:solidFill>
                  <a:srgbClr val="212121"/>
                </a:solidFill>
                <a:latin typeface="SimSun"/>
                <a:cs typeface="SimSun"/>
              </a:rPr>
              <a:t>组件</a:t>
            </a:r>
            <a:endParaRPr sz="950">
              <a:latin typeface="SimSun"/>
              <a:cs typeface="SimSun"/>
            </a:endParaRPr>
          </a:p>
          <a:p>
            <a:pPr>
              <a:lnSpc>
                <a:spcPct val="100000"/>
              </a:lnSpc>
              <a:spcBef>
                <a:spcPts val="50"/>
              </a:spcBef>
            </a:pPr>
            <a:endParaRPr sz="1050">
              <a:latin typeface="Times New Roman"/>
              <a:cs typeface="Times New Roman"/>
            </a:endParaRPr>
          </a:p>
          <a:p>
            <a:pPr marL="256540" indent="-173990">
              <a:lnSpc>
                <a:spcPct val="100000"/>
              </a:lnSpc>
              <a:buFont typeface="Verdana"/>
              <a:buChar char="•"/>
              <a:tabLst>
                <a:tab pos="256540" algn="l"/>
              </a:tabLst>
            </a:pPr>
            <a:r>
              <a:rPr sz="950" spc="180" dirty="0">
                <a:solidFill>
                  <a:srgbClr val="212121"/>
                </a:solidFill>
                <a:latin typeface="SimSun"/>
                <a:cs typeface="SimSun"/>
              </a:rPr>
              <a:t>JSX</a:t>
            </a:r>
            <a:endParaRPr sz="950">
              <a:latin typeface="SimSun"/>
              <a:cs typeface="SimSun"/>
            </a:endParaRPr>
          </a:p>
          <a:p>
            <a:pPr>
              <a:lnSpc>
                <a:spcPct val="100000"/>
              </a:lnSpc>
              <a:spcBef>
                <a:spcPts val="50"/>
              </a:spcBef>
              <a:buClr>
                <a:srgbClr val="212121"/>
              </a:buClr>
              <a:buFont typeface="Verdana"/>
              <a:buChar char="•"/>
            </a:pPr>
            <a:endParaRPr sz="1050">
              <a:latin typeface="Times New Roman"/>
              <a:cs typeface="Times New Roman"/>
            </a:endParaRPr>
          </a:p>
          <a:p>
            <a:pPr marL="256540" indent="-173990">
              <a:lnSpc>
                <a:spcPct val="100000"/>
              </a:lnSpc>
              <a:buFont typeface="Verdana"/>
              <a:buChar char="•"/>
              <a:tabLst>
                <a:tab pos="256540" algn="l"/>
              </a:tabLst>
            </a:pPr>
            <a:r>
              <a:rPr sz="950" spc="-45" dirty="0">
                <a:solidFill>
                  <a:srgbClr val="212121"/>
                </a:solidFill>
                <a:latin typeface="SimSun"/>
                <a:cs typeface="SimSun"/>
              </a:rPr>
              <a:t>Virtual</a:t>
            </a:r>
            <a:r>
              <a:rPr sz="950" spc="-300" dirty="0">
                <a:solidFill>
                  <a:srgbClr val="212121"/>
                </a:solidFill>
                <a:latin typeface="SimSun"/>
                <a:cs typeface="SimSun"/>
              </a:rPr>
              <a:t> </a:t>
            </a:r>
            <a:r>
              <a:rPr sz="950" spc="350" dirty="0">
                <a:solidFill>
                  <a:srgbClr val="212121"/>
                </a:solidFill>
                <a:latin typeface="SimSun"/>
                <a:cs typeface="SimSun"/>
              </a:rPr>
              <a:t>DOM</a:t>
            </a:r>
            <a:endParaRPr sz="950">
              <a:latin typeface="SimSun"/>
              <a:cs typeface="SimSun"/>
            </a:endParaRPr>
          </a:p>
          <a:p>
            <a:pPr>
              <a:lnSpc>
                <a:spcPct val="100000"/>
              </a:lnSpc>
              <a:spcBef>
                <a:spcPts val="50"/>
              </a:spcBef>
              <a:buClr>
                <a:srgbClr val="212121"/>
              </a:buClr>
              <a:buFont typeface="Verdana"/>
              <a:buChar char="•"/>
            </a:pPr>
            <a:endParaRPr sz="1050">
              <a:latin typeface="Times New Roman"/>
              <a:cs typeface="Times New Roman"/>
            </a:endParaRPr>
          </a:p>
          <a:p>
            <a:pPr marL="256540" indent="-173990">
              <a:lnSpc>
                <a:spcPct val="100000"/>
              </a:lnSpc>
              <a:buFont typeface="Verdana"/>
              <a:buChar char="•"/>
              <a:tabLst>
                <a:tab pos="256540" algn="l"/>
              </a:tabLst>
            </a:pPr>
            <a:r>
              <a:rPr sz="950" spc="90" dirty="0">
                <a:solidFill>
                  <a:srgbClr val="212121"/>
                </a:solidFill>
                <a:latin typeface="SimSun"/>
                <a:cs typeface="SimSun"/>
              </a:rPr>
              <a:t>Data</a:t>
            </a:r>
            <a:r>
              <a:rPr sz="950" spc="-290" dirty="0">
                <a:solidFill>
                  <a:srgbClr val="212121"/>
                </a:solidFill>
                <a:latin typeface="SimSun"/>
                <a:cs typeface="SimSun"/>
              </a:rPr>
              <a:t> </a:t>
            </a:r>
            <a:r>
              <a:rPr sz="950" spc="80" dirty="0">
                <a:solidFill>
                  <a:srgbClr val="212121"/>
                </a:solidFill>
                <a:latin typeface="SimSun"/>
                <a:cs typeface="SimSun"/>
              </a:rPr>
              <a:t>Flow</a:t>
            </a:r>
            <a:endParaRPr sz="950">
              <a:latin typeface="SimSun"/>
              <a:cs typeface="SimSun"/>
            </a:endParaRPr>
          </a:p>
          <a:p>
            <a:pPr>
              <a:lnSpc>
                <a:spcPct val="100000"/>
              </a:lnSpc>
            </a:pPr>
            <a:endParaRPr sz="1000">
              <a:latin typeface="Times New Roman"/>
              <a:cs typeface="Times New Roman"/>
            </a:endParaRPr>
          </a:p>
          <a:p>
            <a:pPr marL="12700">
              <a:lnSpc>
                <a:spcPct val="100000"/>
              </a:lnSpc>
              <a:spcBef>
                <a:spcPts val="590"/>
              </a:spcBef>
            </a:pPr>
            <a:r>
              <a:rPr sz="950" spc="10" dirty="0">
                <a:solidFill>
                  <a:srgbClr val="212121"/>
                </a:solidFill>
                <a:latin typeface="SimSun"/>
                <a:cs typeface="SimSun"/>
              </a:rPr>
              <a:t>这里通过一个简单的组件来快速了解这些概念，以及建立起对</a:t>
            </a:r>
            <a:r>
              <a:rPr sz="950" spc="-254" dirty="0">
                <a:solidFill>
                  <a:srgbClr val="212121"/>
                </a:solidFill>
                <a:latin typeface="SimSun"/>
                <a:cs typeface="SimSun"/>
              </a:rPr>
              <a:t> </a:t>
            </a:r>
            <a:r>
              <a:rPr sz="950" spc="85" dirty="0">
                <a:solidFill>
                  <a:srgbClr val="212121"/>
                </a:solidFill>
                <a:latin typeface="SimSun"/>
                <a:cs typeface="SimSun"/>
              </a:rPr>
              <a:t>React</a:t>
            </a:r>
            <a:r>
              <a:rPr sz="950" spc="-254" dirty="0">
                <a:solidFill>
                  <a:srgbClr val="212121"/>
                </a:solidFill>
                <a:latin typeface="SimSun"/>
                <a:cs typeface="SimSun"/>
              </a:rPr>
              <a:t> </a:t>
            </a:r>
            <a:r>
              <a:rPr sz="950" spc="10" dirty="0">
                <a:solidFill>
                  <a:srgbClr val="212121"/>
                </a:solidFill>
                <a:latin typeface="SimSun"/>
                <a:cs typeface="SimSun"/>
              </a:rPr>
              <a:t>的一个总体认识。</a:t>
            </a:r>
            <a:endParaRPr sz="950">
              <a:latin typeface="SimSun"/>
              <a:cs typeface="SimSun"/>
            </a:endParaRPr>
          </a:p>
        </p:txBody>
      </p:sp>
      <p:sp>
        <p:nvSpPr>
          <p:cNvPr id="3" name="object 3"/>
          <p:cNvSpPr txBox="1"/>
          <p:nvPr/>
        </p:nvSpPr>
        <p:spPr>
          <a:xfrm>
            <a:off x="745200" y="4214495"/>
            <a:ext cx="6069965" cy="1135380"/>
          </a:xfrm>
          <a:prstGeom prst="rect">
            <a:avLst/>
          </a:prstGeom>
          <a:solidFill>
            <a:srgbClr val="EDEDED"/>
          </a:solidFill>
        </p:spPr>
        <p:txBody>
          <a:bodyPr vert="horz" wrap="square" lIns="0" tIns="9525" rIns="0" bIns="0" rtlCol="0">
            <a:spAutoFit/>
          </a:bodyPr>
          <a:lstStyle/>
          <a:p>
            <a:pPr marL="110489" marR="3722370" indent="-63500">
              <a:lnSpc>
                <a:spcPct val="100000"/>
              </a:lnSpc>
              <a:spcBef>
                <a:spcPts val="75"/>
              </a:spcBef>
            </a:pPr>
            <a:r>
              <a:rPr sz="900" spc="20" dirty="0">
                <a:solidFill>
                  <a:srgbClr val="8958A7"/>
                </a:solidFill>
                <a:latin typeface="SimSun"/>
                <a:cs typeface="SimSun"/>
              </a:rPr>
              <a:t>var</a:t>
            </a:r>
            <a:r>
              <a:rPr sz="900" spc="-210" dirty="0">
                <a:solidFill>
                  <a:srgbClr val="8958A7"/>
                </a:solidFill>
                <a:latin typeface="SimSun"/>
                <a:cs typeface="SimSun"/>
              </a:rPr>
              <a:t> </a:t>
            </a:r>
            <a:r>
              <a:rPr sz="900" spc="75" dirty="0">
                <a:solidFill>
                  <a:srgbClr val="212121"/>
                </a:solidFill>
                <a:latin typeface="SimSun"/>
                <a:cs typeface="SimSun"/>
              </a:rPr>
              <a:t>HelloMessage</a:t>
            </a:r>
            <a:r>
              <a:rPr sz="900" spc="-210" dirty="0">
                <a:solidFill>
                  <a:srgbClr val="212121"/>
                </a:solidFill>
                <a:latin typeface="SimSun"/>
                <a:cs typeface="SimSun"/>
              </a:rPr>
              <a:t> </a:t>
            </a:r>
            <a:r>
              <a:rPr sz="900" spc="125" dirty="0">
                <a:solidFill>
                  <a:srgbClr val="3D999E"/>
                </a:solidFill>
                <a:latin typeface="SimSun"/>
                <a:cs typeface="SimSun"/>
              </a:rPr>
              <a:t>=</a:t>
            </a:r>
            <a:r>
              <a:rPr sz="900" spc="-210" dirty="0">
                <a:solidFill>
                  <a:srgbClr val="3D999E"/>
                </a:solidFill>
                <a:latin typeface="SimSun"/>
                <a:cs typeface="SimSun"/>
              </a:rPr>
              <a:t> </a:t>
            </a:r>
            <a:r>
              <a:rPr sz="900" spc="20" dirty="0">
                <a:solidFill>
                  <a:srgbClr val="212121"/>
                </a:solidFill>
                <a:latin typeface="SimSun"/>
                <a:cs typeface="SimSun"/>
              </a:rPr>
              <a:t>React.createClass({  </a:t>
            </a:r>
            <a:r>
              <a:rPr sz="900" spc="5" dirty="0">
                <a:solidFill>
                  <a:srgbClr val="212121"/>
                </a:solidFill>
                <a:latin typeface="SimSun"/>
                <a:cs typeface="SimSun"/>
              </a:rPr>
              <a:t>render</a:t>
            </a:r>
            <a:r>
              <a:rPr sz="900" spc="5" dirty="0">
                <a:solidFill>
                  <a:srgbClr val="3D999E"/>
                </a:solidFill>
                <a:latin typeface="SimSun"/>
                <a:cs typeface="SimSun"/>
              </a:rPr>
              <a:t>:</a:t>
            </a:r>
            <a:r>
              <a:rPr sz="900" spc="-22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2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173990">
              <a:lnSpc>
                <a:spcPct val="100000"/>
              </a:lnSpc>
            </a:pPr>
            <a:r>
              <a:rPr sz="900" spc="-5" dirty="0">
                <a:solidFill>
                  <a:srgbClr val="8958A7"/>
                </a:solidFill>
                <a:latin typeface="SimSun"/>
                <a:cs typeface="SimSun"/>
              </a:rPr>
              <a:t>return</a:t>
            </a:r>
            <a:r>
              <a:rPr sz="900" spc="-235" dirty="0">
                <a:solidFill>
                  <a:srgbClr val="8958A7"/>
                </a:solidFill>
                <a:latin typeface="SimSun"/>
                <a:cs typeface="SimSun"/>
              </a:rPr>
              <a:t> </a:t>
            </a:r>
            <a:r>
              <a:rPr sz="900" spc="15" dirty="0">
                <a:solidFill>
                  <a:srgbClr val="3D999E"/>
                </a:solidFill>
                <a:latin typeface="SimSun"/>
                <a:cs typeface="SimSun"/>
              </a:rPr>
              <a:t>&lt;</a:t>
            </a:r>
            <a:r>
              <a:rPr sz="900" spc="15" dirty="0">
                <a:solidFill>
                  <a:srgbClr val="212121"/>
                </a:solidFill>
                <a:latin typeface="SimSun"/>
                <a:cs typeface="SimSun"/>
              </a:rPr>
              <a:t>div</a:t>
            </a:r>
            <a:r>
              <a:rPr sz="900" spc="15" dirty="0">
                <a:solidFill>
                  <a:srgbClr val="3D999E"/>
                </a:solidFill>
                <a:latin typeface="SimSun"/>
                <a:cs typeface="SimSun"/>
              </a:rPr>
              <a:t>&gt;</a:t>
            </a:r>
            <a:r>
              <a:rPr sz="900" spc="15" dirty="0">
                <a:solidFill>
                  <a:srgbClr val="212121"/>
                </a:solidFill>
                <a:latin typeface="SimSun"/>
                <a:cs typeface="SimSun"/>
              </a:rPr>
              <a:t>Hello</a:t>
            </a:r>
            <a:r>
              <a:rPr sz="900" spc="-235" dirty="0">
                <a:solidFill>
                  <a:srgbClr val="212121"/>
                </a:solidFill>
                <a:latin typeface="SimSun"/>
                <a:cs typeface="SimSun"/>
              </a:rPr>
              <a:t> </a:t>
            </a:r>
            <a:r>
              <a:rPr sz="900" dirty="0">
                <a:solidFill>
                  <a:srgbClr val="212121"/>
                </a:solidFill>
                <a:latin typeface="SimSun"/>
                <a:cs typeface="SimSun"/>
              </a:rPr>
              <a:t>{</a:t>
            </a:r>
            <a:r>
              <a:rPr sz="900" dirty="0">
                <a:solidFill>
                  <a:srgbClr val="8958A7"/>
                </a:solidFill>
                <a:latin typeface="SimSun"/>
                <a:cs typeface="SimSun"/>
              </a:rPr>
              <a:t>this</a:t>
            </a:r>
            <a:r>
              <a:rPr sz="900" dirty="0">
                <a:solidFill>
                  <a:srgbClr val="212121"/>
                </a:solidFill>
                <a:latin typeface="SimSun"/>
                <a:cs typeface="SimSun"/>
              </a:rPr>
              <a:t>.props.name}</a:t>
            </a:r>
            <a:r>
              <a:rPr sz="900" dirty="0">
                <a:solidFill>
                  <a:srgbClr val="3D999E"/>
                </a:solidFill>
                <a:latin typeface="SimSun"/>
                <a:cs typeface="SimSun"/>
              </a:rPr>
              <a:t>&lt;/</a:t>
            </a:r>
            <a:r>
              <a:rPr sz="900" dirty="0">
                <a:solidFill>
                  <a:srgbClr val="212121"/>
                </a:solidFill>
                <a:latin typeface="SimSun"/>
                <a:cs typeface="SimSun"/>
              </a:rPr>
              <a:t>div</a:t>
            </a:r>
            <a:r>
              <a:rPr sz="900" dirty="0">
                <a:solidFill>
                  <a:srgbClr val="3D999E"/>
                </a:solidFill>
                <a:latin typeface="SimSun"/>
                <a:cs typeface="SimSun"/>
              </a:rPr>
              <a:t>&gt;;</a:t>
            </a:r>
            <a:endParaRPr sz="900">
              <a:latin typeface="SimSun"/>
              <a:cs typeface="SimSun"/>
            </a:endParaRPr>
          </a:p>
          <a:p>
            <a:pPr marL="110489">
              <a:lnSpc>
                <a:spcPct val="100000"/>
              </a:lnSpc>
            </a:pPr>
            <a:r>
              <a:rPr sz="900" spc="-120" dirty="0">
                <a:solidFill>
                  <a:srgbClr val="212121"/>
                </a:solidFill>
                <a:latin typeface="SimSun"/>
                <a:cs typeface="SimSun"/>
              </a:rPr>
              <a:t>}</a:t>
            </a:r>
            <a:endParaRPr sz="900">
              <a:latin typeface="SimSun"/>
              <a:cs typeface="SimSun"/>
            </a:endParaRPr>
          </a:p>
          <a:p>
            <a:pPr marL="47625">
              <a:lnSpc>
                <a:spcPct val="100000"/>
              </a:lnSpc>
            </a:pP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47625" marR="2613025">
              <a:lnSpc>
                <a:spcPct val="100000"/>
              </a:lnSpc>
            </a:pPr>
            <a:r>
              <a:rPr sz="900" spc="-185" dirty="0">
                <a:solidFill>
                  <a:srgbClr val="8E8F8B"/>
                </a:solidFill>
                <a:latin typeface="SimSun"/>
                <a:cs typeface="SimSun"/>
              </a:rPr>
              <a:t>// </a:t>
            </a:r>
            <a:r>
              <a:rPr sz="900" dirty="0">
                <a:solidFill>
                  <a:srgbClr val="8E8F8B"/>
                </a:solidFill>
                <a:latin typeface="SimSun"/>
                <a:cs typeface="SimSun"/>
              </a:rPr>
              <a:t>加载组件到 </a:t>
            </a:r>
            <a:r>
              <a:rPr sz="900" spc="325" dirty="0">
                <a:solidFill>
                  <a:srgbClr val="8E8F8B"/>
                </a:solidFill>
                <a:latin typeface="SimSun"/>
                <a:cs typeface="SimSun"/>
              </a:rPr>
              <a:t>DOM </a:t>
            </a:r>
            <a:r>
              <a:rPr sz="900" dirty="0">
                <a:solidFill>
                  <a:srgbClr val="8E8F8B"/>
                </a:solidFill>
                <a:latin typeface="SimSun"/>
                <a:cs typeface="SimSun"/>
              </a:rPr>
              <a:t>元素 </a:t>
            </a:r>
            <a:r>
              <a:rPr sz="900" spc="125" dirty="0">
                <a:solidFill>
                  <a:srgbClr val="8E8F8B"/>
                </a:solidFill>
                <a:latin typeface="SimSun"/>
                <a:cs typeface="SimSun"/>
              </a:rPr>
              <a:t>mountNode  </a:t>
            </a:r>
            <a:r>
              <a:rPr sz="900" spc="55" dirty="0">
                <a:solidFill>
                  <a:srgbClr val="212121"/>
                </a:solidFill>
                <a:latin typeface="SimSun"/>
                <a:cs typeface="SimSun"/>
              </a:rPr>
              <a:t>React.render(</a:t>
            </a:r>
            <a:r>
              <a:rPr sz="900" spc="55" dirty="0">
                <a:solidFill>
                  <a:srgbClr val="3D999E"/>
                </a:solidFill>
                <a:latin typeface="SimSun"/>
                <a:cs typeface="SimSun"/>
              </a:rPr>
              <a:t>&lt;</a:t>
            </a:r>
            <a:r>
              <a:rPr sz="900" spc="55" dirty="0">
                <a:solidFill>
                  <a:srgbClr val="212121"/>
                </a:solidFill>
                <a:latin typeface="SimSun"/>
                <a:cs typeface="SimSun"/>
              </a:rPr>
              <a:t>HelloMessage</a:t>
            </a:r>
            <a:r>
              <a:rPr sz="900" spc="-200" dirty="0">
                <a:solidFill>
                  <a:srgbClr val="212121"/>
                </a:solidFill>
                <a:latin typeface="SimSun"/>
                <a:cs typeface="SimSun"/>
              </a:rPr>
              <a:t> </a:t>
            </a:r>
            <a:r>
              <a:rPr sz="900" spc="85" dirty="0">
                <a:solidFill>
                  <a:srgbClr val="212121"/>
                </a:solidFill>
                <a:latin typeface="SimSun"/>
                <a:cs typeface="SimSun"/>
              </a:rPr>
              <a:t>name</a:t>
            </a:r>
            <a:r>
              <a:rPr sz="900" spc="85" dirty="0">
                <a:solidFill>
                  <a:srgbClr val="3D999E"/>
                </a:solidFill>
                <a:latin typeface="SimSun"/>
                <a:cs typeface="SimSun"/>
              </a:rPr>
              <a:t>=</a:t>
            </a:r>
            <a:r>
              <a:rPr sz="900" spc="85" dirty="0">
                <a:solidFill>
                  <a:srgbClr val="708B00"/>
                </a:solidFill>
                <a:latin typeface="SimSun"/>
                <a:cs typeface="SimSun"/>
              </a:rPr>
              <a:t>"John"</a:t>
            </a:r>
            <a:r>
              <a:rPr sz="900" spc="-195" dirty="0">
                <a:solidFill>
                  <a:srgbClr val="708B00"/>
                </a:solidFill>
                <a:latin typeface="SimSun"/>
                <a:cs typeface="SimSun"/>
              </a:rPr>
              <a:t> </a:t>
            </a:r>
            <a:r>
              <a:rPr sz="900" spc="-80" dirty="0">
                <a:solidFill>
                  <a:srgbClr val="3D999E"/>
                </a:solidFill>
                <a:latin typeface="SimSun"/>
                <a:cs typeface="SimSun"/>
              </a:rPr>
              <a:t>/&gt;,</a:t>
            </a:r>
            <a:r>
              <a:rPr sz="900" spc="-195" dirty="0">
                <a:solidFill>
                  <a:srgbClr val="3D999E"/>
                </a:solidFill>
                <a:latin typeface="SimSun"/>
                <a:cs typeface="SimSun"/>
              </a:rPr>
              <a:t> </a:t>
            </a:r>
            <a:r>
              <a:rPr sz="900" spc="75" dirty="0">
                <a:solidFill>
                  <a:srgbClr val="212121"/>
                </a:solidFill>
                <a:latin typeface="SimSun"/>
                <a:cs typeface="SimSun"/>
              </a:rPr>
              <a:t>mountNode)</a:t>
            </a:r>
            <a:r>
              <a:rPr sz="900" spc="75" dirty="0">
                <a:solidFill>
                  <a:srgbClr val="3D999E"/>
                </a:solidFill>
                <a:latin typeface="SimSun"/>
                <a:cs typeface="SimSun"/>
              </a:rPr>
              <a:t>;</a:t>
            </a:r>
            <a:endParaRPr sz="900">
              <a:latin typeface="SimSun"/>
              <a:cs typeface="SimSun"/>
            </a:endParaRPr>
          </a:p>
        </p:txBody>
      </p:sp>
      <p:sp>
        <p:nvSpPr>
          <p:cNvPr id="4" name="object 4"/>
          <p:cNvSpPr txBox="1"/>
          <p:nvPr/>
        </p:nvSpPr>
        <p:spPr>
          <a:xfrm>
            <a:off x="5917272" y="777138"/>
            <a:ext cx="909955"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10" dirty="0">
                <a:solidFill>
                  <a:srgbClr val="999999"/>
                </a:solidFill>
                <a:latin typeface="SimSun"/>
                <a:cs typeface="SimSun"/>
              </a:rPr>
              <a:t>1</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概览</a:t>
            </a:r>
            <a:r>
              <a:rPr sz="700" spc="-175" dirty="0">
                <a:solidFill>
                  <a:srgbClr val="999999"/>
                </a:solidFill>
                <a:latin typeface="SimSun"/>
                <a:cs typeface="SimSun"/>
              </a:rPr>
              <a:t> | </a:t>
            </a:r>
            <a:r>
              <a:rPr sz="700" spc="70" dirty="0">
                <a:solidFill>
                  <a:srgbClr val="999999"/>
                </a:solidFill>
                <a:latin typeface="SimSun"/>
                <a:cs typeface="SimSun"/>
              </a:rPr>
              <a:t>5</a:t>
            </a:r>
            <a:endParaRPr sz="700">
              <a:latin typeface="SimSun"/>
              <a:cs typeface="SimSu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txBox="1"/>
          <p:nvPr/>
        </p:nvSpPr>
        <p:spPr>
          <a:xfrm>
            <a:off x="735914" y="1297622"/>
            <a:ext cx="130175" cy="222250"/>
          </a:xfrm>
          <a:prstGeom prst="rect">
            <a:avLst/>
          </a:prstGeom>
        </p:spPr>
        <p:txBody>
          <a:bodyPr vert="horz" wrap="square" lIns="0" tIns="0" rIns="0" bIns="0" rtlCol="0">
            <a:spAutoFit/>
          </a:bodyPr>
          <a:lstStyle/>
          <a:p>
            <a:pPr marL="12700">
              <a:lnSpc>
                <a:spcPct val="100000"/>
              </a:lnSpc>
            </a:pPr>
            <a:r>
              <a:rPr sz="1350" spc="145" dirty="0">
                <a:solidFill>
                  <a:srgbClr val="212121"/>
                </a:solidFill>
                <a:latin typeface="SimSun"/>
                <a:cs typeface="SimSun"/>
              </a:rPr>
              <a:t>#</a:t>
            </a:r>
            <a:endParaRPr sz="1350">
              <a:latin typeface="SimSun"/>
              <a:cs typeface="SimSun"/>
            </a:endParaRPr>
          </a:p>
        </p:txBody>
      </p:sp>
      <p:sp>
        <p:nvSpPr>
          <p:cNvPr id="4" name="object 4"/>
          <p:cNvSpPr txBox="1"/>
          <p:nvPr/>
        </p:nvSpPr>
        <p:spPr>
          <a:xfrm>
            <a:off x="732500" y="2111184"/>
            <a:ext cx="326390" cy="160655"/>
          </a:xfrm>
          <a:prstGeom prst="rect">
            <a:avLst/>
          </a:prstGeom>
        </p:spPr>
        <p:txBody>
          <a:bodyPr vert="horz" wrap="square" lIns="0" tIns="0" rIns="0" bIns="0" rtlCol="0">
            <a:spAutoFit/>
          </a:bodyPr>
          <a:lstStyle/>
          <a:p>
            <a:pPr marL="12700">
              <a:lnSpc>
                <a:spcPct val="100000"/>
              </a:lnSpc>
            </a:pPr>
            <a:r>
              <a:rPr sz="950" spc="-5" dirty="0">
                <a:solidFill>
                  <a:srgbClr val="212121"/>
                </a:solidFill>
                <a:latin typeface="SimSun"/>
                <a:cs typeface="SimSun"/>
              </a:rPr>
              <a:t>state</a:t>
            </a:r>
            <a:endParaRPr sz="950">
              <a:latin typeface="SimSun"/>
              <a:cs typeface="SimSun"/>
            </a:endParaRPr>
          </a:p>
        </p:txBody>
      </p:sp>
      <p:sp>
        <p:nvSpPr>
          <p:cNvPr id="5" name="object 5"/>
          <p:cNvSpPr txBox="1"/>
          <p:nvPr/>
        </p:nvSpPr>
        <p:spPr>
          <a:xfrm>
            <a:off x="745200" y="2475849"/>
            <a:ext cx="37782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10" dirty="0">
                <a:solidFill>
                  <a:srgbClr val="212121"/>
                </a:solidFill>
                <a:latin typeface="SimSun"/>
                <a:cs typeface="SimSun"/>
              </a:rPr>
              <a:t>state</a:t>
            </a:r>
            <a:endParaRPr sz="900">
              <a:latin typeface="SimSun"/>
              <a:cs typeface="SimSun"/>
            </a:endParaRPr>
          </a:p>
        </p:txBody>
      </p:sp>
      <p:sp>
        <p:nvSpPr>
          <p:cNvPr id="6" name="object 6"/>
          <p:cNvSpPr txBox="1"/>
          <p:nvPr/>
        </p:nvSpPr>
        <p:spPr>
          <a:xfrm>
            <a:off x="1143741" y="2476944"/>
            <a:ext cx="368300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是组件的当前状态，可以把组件简单看成一个“状态机”，根据状态</a:t>
            </a:r>
            <a:endParaRPr sz="950">
              <a:latin typeface="SimSun"/>
              <a:cs typeface="SimSun"/>
            </a:endParaRPr>
          </a:p>
        </p:txBody>
      </p:sp>
      <p:sp>
        <p:nvSpPr>
          <p:cNvPr id="7" name="object 7"/>
          <p:cNvSpPr txBox="1"/>
          <p:nvPr/>
        </p:nvSpPr>
        <p:spPr>
          <a:xfrm>
            <a:off x="4847856" y="2475849"/>
            <a:ext cx="37782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10" dirty="0">
                <a:solidFill>
                  <a:srgbClr val="212121"/>
                </a:solidFill>
                <a:latin typeface="SimSun"/>
                <a:cs typeface="SimSun"/>
              </a:rPr>
              <a:t>state</a:t>
            </a:r>
            <a:endParaRPr sz="900">
              <a:latin typeface="SimSun"/>
              <a:cs typeface="SimSun"/>
            </a:endParaRPr>
          </a:p>
        </p:txBody>
      </p:sp>
      <p:sp>
        <p:nvSpPr>
          <p:cNvPr id="8" name="object 8"/>
          <p:cNvSpPr txBox="1"/>
          <p:nvPr/>
        </p:nvSpPr>
        <p:spPr>
          <a:xfrm>
            <a:off x="5246395" y="2476944"/>
            <a:ext cx="1199515"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呈现不同的</a:t>
            </a:r>
            <a:r>
              <a:rPr sz="950" spc="-260" dirty="0">
                <a:solidFill>
                  <a:srgbClr val="212121"/>
                </a:solidFill>
                <a:latin typeface="SimSun"/>
                <a:cs typeface="SimSun"/>
              </a:rPr>
              <a:t> </a:t>
            </a:r>
            <a:r>
              <a:rPr sz="950" spc="40" dirty="0">
                <a:solidFill>
                  <a:srgbClr val="212121"/>
                </a:solidFill>
                <a:latin typeface="SimSun"/>
                <a:cs typeface="SimSun"/>
              </a:rPr>
              <a:t>UI</a:t>
            </a:r>
            <a:r>
              <a:rPr sz="950" spc="-260" dirty="0">
                <a:solidFill>
                  <a:srgbClr val="212121"/>
                </a:solidFill>
                <a:latin typeface="SimSun"/>
                <a:cs typeface="SimSun"/>
              </a:rPr>
              <a:t> </a:t>
            </a:r>
            <a:r>
              <a:rPr sz="950" spc="10" dirty="0">
                <a:solidFill>
                  <a:srgbClr val="212121"/>
                </a:solidFill>
                <a:latin typeface="SimSun"/>
                <a:cs typeface="SimSun"/>
              </a:rPr>
              <a:t>展示。</a:t>
            </a:r>
            <a:endParaRPr sz="950">
              <a:latin typeface="SimSun"/>
              <a:cs typeface="SimSun"/>
            </a:endParaRPr>
          </a:p>
        </p:txBody>
      </p:sp>
      <p:sp>
        <p:nvSpPr>
          <p:cNvPr id="9" name="object 9"/>
          <p:cNvSpPr txBox="1"/>
          <p:nvPr/>
        </p:nvSpPr>
        <p:spPr>
          <a:xfrm>
            <a:off x="3095498" y="2841609"/>
            <a:ext cx="46926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40" dirty="0">
                <a:solidFill>
                  <a:srgbClr val="212121"/>
                </a:solidFill>
                <a:latin typeface="SimSun"/>
                <a:cs typeface="SimSun"/>
              </a:rPr>
              <a:t>render</a:t>
            </a:r>
            <a:endParaRPr sz="900">
              <a:latin typeface="SimSun"/>
              <a:cs typeface="SimSun"/>
            </a:endParaRPr>
          </a:p>
        </p:txBody>
      </p:sp>
      <p:sp>
        <p:nvSpPr>
          <p:cNvPr id="10" name="object 10"/>
          <p:cNvSpPr txBox="1"/>
          <p:nvPr/>
        </p:nvSpPr>
        <p:spPr>
          <a:xfrm>
            <a:off x="3585565" y="2842704"/>
            <a:ext cx="201930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重新渲染</a:t>
            </a:r>
            <a:r>
              <a:rPr sz="950" spc="-250" dirty="0">
                <a:solidFill>
                  <a:srgbClr val="212121"/>
                </a:solidFill>
                <a:latin typeface="SimSun"/>
                <a:cs typeface="SimSun"/>
              </a:rPr>
              <a:t> </a:t>
            </a:r>
            <a:r>
              <a:rPr sz="950" spc="10" dirty="0">
                <a:solidFill>
                  <a:srgbClr val="212121"/>
                </a:solidFill>
                <a:latin typeface="SimSun"/>
                <a:cs typeface="SimSun"/>
              </a:rPr>
              <a:t>UI，这个更改的动作会通过</a:t>
            </a:r>
            <a:endParaRPr sz="950">
              <a:latin typeface="SimSun"/>
              <a:cs typeface="SimSun"/>
            </a:endParaRPr>
          </a:p>
        </p:txBody>
      </p:sp>
      <p:sp>
        <p:nvSpPr>
          <p:cNvPr id="11" name="object 11"/>
          <p:cNvSpPr txBox="1"/>
          <p:nvPr/>
        </p:nvSpPr>
        <p:spPr>
          <a:xfrm>
            <a:off x="5625655" y="2841609"/>
            <a:ext cx="80327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25" dirty="0">
                <a:solidFill>
                  <a:srgbClr val="212121"/>
                </a:solidFill>
                <a:latin typeface="SimSun"/>
                <a:cs typeface="SimSun"/>
              </a:rPr>
              <a:t>this.setState</a:t>
            </a:r>
            <a:endParaRPr sz="900">
              <a:latin typeface="SimSun"/>
              <a:cs typeface="SimSun"/>
            </a:endParaRPr>
          </a:p>
        </p:txBody>
      </p:sp>
      <p:sp>
        <p:nvSpPr>
          <p:cNvPr id="12" name="object 12"/>
          <p:cNvSpPr txBox="1"/>
          <p:nvPr/>
        </p:nvSpPr>
        <p:spPr>
          <a:xfrm>
            <a:off x="6449707" y="2842704"/>
            <a:ext cx="26924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方法</a:t>
            </a:r>
            <a:endParaRPr sz="950">
              <a:latin typeface="SimSun"/>
              <a:cs typeface="SimSun"/>
            </a:endParaRPr>
          </a:p>
        </p:txBody>
      </p:sp>
      <p:sp>
        <p:nvSpPr>
          <p:cNvPr id="13" name="object 13"/>
          <p:cNvSpPr txBox="1"/>
          <p:nvPr/>
        </p:nvSpPr>
        <p:spPr>
          <a:xfrm>
            <a:off x="732500" y="2743675"/>
            <a:ext cx="2341880" cy="503555"/>
          </a:xfrm>
          <a:prstGeom prst="rect">
            <a:avLst/>
          </a:prstGeom>
        </p:spPr>
        <p:txBody>
          <a:bodyPr vert="horz" wrap="square" lIns="0" tIns="0" rIns="0" bIns="0" rtlCol="0">
            <a:spAutoFit/>
          </a:bodyPr>
          <a:lstStyle/>
          <a:p>
            <a:pPr marL="12700" marR="5080">
              <a:lnSpc>
                <a:spcPct val="168400"/>
              </a:lnSpc>
            </a:pPr>
            <a:r>
              <a:rPr sz="950" spc="5" dirty="0">
                <a:solidFill>
                  <a:srgbClr val="212121"/>
                </a:solidFill>
                <a:latin typeface="SimSun"/>
                <a:cs typeface="SimSun"/>
              </a:rPr>
              <a:t>一旦状态（数据）更改，组件就会自动调用  </a:t>
            </a:r>
            <a:r>
              <a:rPr sz="950" spc="10" dirty="0">
                <a:solidFill>
                  <a:srgbClr val="212121"/>
                </a:solidFill>
                <a:latin typeface="SimSun"/>
                <a:cs typeface="SimSun"/>
              </a:rPr>
              <a:t>来触发。</a:t>
            </a:r>
            <a:endParaRPr sz="950">
              <a:latin typeface="SimSun"/>
              <a:cs typeface="SimSun"/>
            </a:endParaRPr>
          </a:p>
        </p:txBody>
      </p:sp>
      <p:sp>
        <p:nvSpPr>
          <p:cNvPr id="14" name="object 14"/>
          <p:cNvSpPr txBox="1"/>
          <p:nvPr/>
        </p:nvSpPr>
        <p:spPr>
          <a:xfrm>
            <a:off x="5849543" y="777138"/>
            <a:ext cx="977900"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85" dirty="0">
                <a:solidFill>
                  <a:srgbClr val="999999"/>
                </a:solidFill>
                <a:latin typeface="SimSun"/>
                <a:cs typeface="SimSun"/>
              </a:rPr>
              <a:t>4</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组件</a:t>
            </a:r>
            <a:r>
              <a:rPr sz="700" spc="-175" dirty="0">
                <a:solidFill>
                  <a:srgbClr val="999999"/>
                </a:solidFill>
                <a:latin typeface="SimSun"/>
                <a:cs typeface="SimSun"/>
              </a:rPr>
              <a:t> | </a:t>
            </a:r>
            <a:r>
              <a:rPr sz="700" spc="80" dirty="0">
                <a:solidFill>
                  <a:srgbClr val="999999"/>
                </a:solidFill>
                <a:latin typeface="SimSun"/>
                <a:cs typeface="SimSun"/>
              </a:rPr>
              <a:t>23</a:t>
            </a:r>
            <a:endParaRPr sz="700">
              <a:latin typeface="SimSun"/>
              <a:cs typeface="SimSu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txBox="1"/>
          <p:nvPr/>
        </p:nvSpPr>
        <p:spPr>
          <a:xfrm>
            <a:off x="735914" y="1297622"/>
            <a:ext cx="130175" cy="222250"/>
          </a:xfrm>
          <a:prstGeom prst="rect">
            <a:avLst/>
          </a:prstGeom>
        </p:spPr>
        <p:txBody>
          <a:bodyPr vert="horz" wrap="square" lIns="0" tIns="0" rIns="0" bIns="0" rtlCol="0">
            <a:spAutoFit/>
          </a:bodyPr>
          <a:lstStyle/>
          <a:p>
            <a:pPr marL="12700">
              <a:lnSpc>
                <a:spcPct val="100000"/>
              </a:lnSpc>
            </a:pPr>
            <a:r>
              <a:rPr sz="1350" spc="145" dirty="0">
                <a:solidFill>
                  <a:srgbClr val="212121"/>
                </a:solidFill>
                <a:latin typeface="SimSun"/>
                <a:cs typeface="SimSun"/>
              </a:rPr>
              <a:t>#</a:t>
            </a:r>
            <a:endParaRPr sz="1350">
              <a:latin typeface="SimSun"/>
              <a:cs typeface="SimSun"/>
            </a:endParaRPr>
          </a:p>
        </p:txBody>
      </p:sp>
      <p:sp>
        <p:nvSpPr>
          <p:cNvPr id="4" name="object 4"/>
          <p:cNvSpPr txBox="1"/>
          <p:nvPr/>
        </p:nvSpPr>
        <p:spPr>
          <a:xfrm>
            <a:off x="732500" y="2111184"/>
            <a:ext cx="1976120" cy="125793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划分状态数据</a:t>
            </a:r>
            <a:endParaRPr sz="950">
              <a:latin typeface="SimSun"/>
              <a:cs typeface="SimSun"/>
            </a:endParaRPr>
          </a:p>
          <a:p>
            <a:pPr marL="12700" marR="5080">
              <a:lnSpc>
                <a:spcPct val="252599"/>
              </a:lnSpc>
            </a:pPr>
            <a:r>
              <a:rPr sz="950" spc="5" dirty="0">
                <a:solidFill>
                  <a:srgbClr val="212121"/>
                </a:solidFill>
                <a:latin typeface="SimSun"/>
                <a:cs typeface="SimSun"/>
              </a:rPr>
              <a:t>一条原则：让组件尽可能地少状态。  </a:t>
            </a:r>
            <a:r>
              <a:rPr sz="950" spc="10" dirty="0">
                <a:solidFill>
                  <a:srgbClr val="212121"/>
                </a:solidFill>
                <a:latin typeface="SimSun"/>
                <a:cs typeface="SimSun"/>
              </a:rPr>
              <a:t>这样组件逻辑就越容易维护。  什么样的数据属性可以当作状态？</a:t>
            </a:r>
            <a:endParaRPr sz="950">
              <a:latin typeface="SimSun"/>
              <a:cs typeface="SimSun"/>
            </a:endParaRPr>
          </a:p>
        </p:txBody>
      </p:sp>
      <p:sp>
        <p:nvSpPr>
          <p:cNvPr id="5" name="object 5"/>
          <p:cNvSpPr txBox="1"/>
          <p:nvPr/>
        </p:nvSpPr>
        <p:spPr>
          <a:xfrm>
            <a:off x="732500" y="3574224"/>
            <a:ext cx="3150235"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当更改这个状态（数据）需要更新组件</a:t>
            </a:r>
            <a:r>
              <a:rPr sz="950" spc="-260" dirty="0">
                <a:solidFill>
                  <a:srgbClr val="212121"/>
                </a:solidFill>
                <a:latin typeface="SimSun"/>
                <a:cs typeface="SimSun"/>
              </a:rPr>
              <a:t> </a:t>
            </a:r>
            <a:r>
              <a:rPr sz="950" spc="40" dirty="0">
                <a:solidFill>
                  <a:srgbClr val="212121"/>
                </a:solidFill>
                <a:latin typeface="SimSun"/>
                <a:cs typeface="SimSun"/>
              </a:rPr>
              <a:t>UI</a:t>
            </a:r>
            <a:r>
              <a:rPr sz="950" spc="-260" dirty="0">
                <a:solidFill>
                  <a:srgbClr val="212121"/>
                </a:solidFill>
                <a:latin typeface="SimSun"/>
                <a:cs typeface="SimSun"/>
              </a:rPr>
              <a:t> </a:t>
            </a:r>
            <a:r>
              <a:rPr sz="950" spc="10" dirty="0">
                <a:solidFill>
                  <a:srgbClr val="212121"/>
                </a:solidFill>
                <a:latin typeface="SimSun"/>
                <a:cs typeface="SimSun"/>
              </a:rPr>
              <a:t>的就可以认为是</a:t>
            </a:r>
            <a:endParaRPr sz="950">
              <a:latin typeface="SimSun"/>
              <a:cs typeface="SimSun"/>
            </a:endParaRPr>
          </a:p>
        </p:txBody>
      </p:sp>
      <p:sp>
        <p:nvSpPr>
          <p:cNvPr id="6" name="object 6"/>
          <p:cNvSpPr txBox="1"/>
          <p:nvPr/>
        </p:nvSpPr>
        <p:spPr>
          <a:xfrm>
            <a:off x="3903688" y="3573129"/>
            <a:ext cx="37782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10" dirty="0">
                <a:solidFill>
                  <a:srgbClr val="212121"/>
                </a:solidFill>
                <a:latin typeface="SimSun"/>
                <a:cs typeface="SimSun"/>
              </a:rPr>
              <a:t>state</a:t>
            </a:r>
            <a:endParaRPr sz="900">
              <a:latin typeface="SimSun"/>
              <a:cs typeface="SimSun"/>
            </a:endParaRPr>
          </a:p>
        </p:txBody>
      </p:sp>
      <p:sp>
        <p:nvSpPr>
          <p:cNvPr id="7" name="object 7"/>
          <p:cNvSpPr txBox="1"/>
          <p:nvPr/>
        </p:nvSpPr>
        <p:spPr>
          <a:xfrm>
            <a:off x="4268419" y="3574224"/>
            <a:ext cx="1732280" cy="160655"/>
          </a:xfrm>
          <a:prstGeom prst="rect">
            <a:avLst/>
          </a:prstGeom>
        </p:spPr>
        <p:txBody>
          <a:bodyPr vert="horz" wrap="square" lIns="0" tIns="0" rIns="0" bIns="0" rtlCol="0">
            <a:spAutoFit/>
          </a:bodyPr>
          <a:lstStyle/>
          <a:p>
            <a:pPr marL="12700">
              <a:lnSpc>
                <a:spcPct val="100000"/>
              </a:lnSpc>
            </a:pPr>
            <a:r>
              <a:rPr sz="950" spc="5" dirty="0">
                <a:solidFill>
                  <a:srgbClr val="212121"/>
                </a:solidFill>
                <a:latin typeface="SimSun"/>
                <a:cs typeface="SimSun"/>
              </a:rPr>
              <a:t>，下面这些可以认为不是状态：</a:t>
            </a:r>
            <a:endParaRPr sz="950">
              <a:latin typeface="SimSun"/>
              <a:cs typeface="SimSun"/>
            </a:endParaRPr>
          </a:p>
        </p:txBody>
      </p:sp>
      <p:sp>
        <p:nvSpPr>
          <p:cNvPr id="8" name="object 8"/>
          <p:cNvSpPr txBox="1"/>
          <p:nvPr/>
        </p:nvSpPr>
        <p:spPr>
          <a:xfrm>
            <a:off x="732500" y="3939984"/>
            <a:ext cx="4267835" cy="831215"/>
          </a:xfrm>
          <a:prstGeom prst="rect">
            <a:avLst/>
          </a:prstGeom>
        </p:spPr>
        <p:txBody>
          <a:bodyPr vert="horz" wrap="square" lIns="0" tIns="0" rIns="0" bIns="0" rtlCol="0">
            <a:spAutoFit/>
          </a:bodyPr>
          <a:lstStyle/>
          <a:p>
            <a:pPr marL="82550">
              <a:lnSpc>
                <a:spcPct val="100000"/>
              </a:lnSpc>
            </a:pPr>
            <a:r>
              <a:rPr sz="950" spc="45" dirty="0">
                <a:solidFill>
                  <a:srgbClr val="212121"/>
                </a:solidFill>
                <a:latin typeface="Verdana"/>
                <a:cs typeface="Verdana"/>
              </a:rPr>
              <a:t>•</a:t>
            </a:r>
            <a:r>
              <a:rPr sz="950" spc="365" dirty="0">
                <a:solidFill>
                  <a:srgbClr val="212121"/>
                </a:solidFill>
                <a:latin typeface="Verdana"/>
                <a:cs typeface="Verdana"/>
              </a:rPr>
              <a:t> </a:t>
            </a:r>
            <a:r>
              <a:rPr sz="950" spc="10" dirty="0">
                <a:solidFill>
                  <a:srgbClr val="212121"/>
                </a:solidFill>
                <a:latin typeface="SimSun"/>
                <a:cs typeface="SimSun"/>
              </a:rPr>
              <a:t>可计算的数据：比如一个数组的长度</a:t>
            </a:r>
            <a:endParaRPr sz="950">
              <a:latin typeface="SimSun"/>
              <a:cs typeface="SimSun"/>
            </a:endParaRPr>
          </a:p>
          <a:p>
            <a:pPr>
              <a:lnSpc>
                <a:spcPct val="100000"/>
              </a:lnSpc>
              <a:spcBef>
                <a:spcPts val="50"/>
              </a:spcBef>
            </a:pPr>
            <a:endParaRPr sz="1050">
              <a:latin typeface="Times New Roman"/>
              <a:cs typeface="Times New Roman"/>
            </a:endParaRPr>
          </a:p>
          <a:p>
            <a:pPr marL="82550">
              <a:lnSpc>
                <a:spcPct val="100000"/>
              </a:lnSpc>
            </a:pPr>
            <a:r>
              <a:rPr sz="950" spc="45" dirty="0">
                <a:solidFill>
                  <a:srgbClr val="212121"/>
                </a:solidFill>
                <a:latin typeface="Verdana"/>
                <a:cs typeface="Verdana"/>
              </a:rPr>
              <a:t>• </a:t>
            </a:r>
            <a:r>
              <a:rPr sz="950" spc="10" dirty="0">
                <a:solidFill>
                  <a:srgbClr val="212121"/>
                </a:solidFill>
                <a:latin typeface="SimSun"/>
                <a:cs typeface="SimSun"/>
              </a:rPr>
              <a:t>和 </a:t>
            </a:r>
            <a:r>
              <a:rPr sz="950" spc="65" dirty="0">
                <a:solidFill>
                  <a:srgbClr val="212121"/>
                </a:solidFill>
                <a:latin typeface="SimSun"/>
                <a:cs typeface="SimSun"/>
              </a:rPr>
              <a:t>props</a:t>
            </a:r>
            <a:r>
              <a:rPr sz="950" spc="-95" dirty="0">
                <a:solidFill>
                  <a:srgbClr val="212121"/>
                </a:solidFill>
                <a:latin typeface="SimSun"/>
                <a:cs typeface="SimSun"/>
              </a:rPr>
              <a:t> </a:t>
            </a:r>
            <a:r>
              <a:rPr sz="950" spc="10" dirty="0">
                <a:solidFill>
                  <a:srgbClr val="212121"/>
                </a:solidFill>
                <a:latin typeface="SimSun"/>
                <a:cs typeface="SimSun"/>
              </a:rPr>
              <a:t>重复的数据：除非这个数据是要做变更的</a:t>
            </a:r>
            <a:endParaRPr sz="950">
              <a:latin typeface="SimSun"/>
              <a:cs typeface="SimSun"/>
            </a:endParaRPr>
          </a:p>
          <a:p>
            <a:pPr>
              <a:lnSpc>
                <a:spcPct val="100000"/>
              </a:lnSpc>
            </a:pPr>
            <a:endParaRPr sz="1000">
              <a:latin typeface="Times New Roman"/>
              <a:cs typeface="Times New Roman"/>
            </a:endParaRPr>
          </a:p>
          <a:p>
            <a:pPr marL="12700">
              <a:lnSpc>
                <a:spcPct val="100000"/>
              </a:lnSpc>
              <a:spcBef>
                <a:spcPts val="590"/>
              </a:spcBef>
            </a:pPr>
            <a:r>
              <a:rPr sz="950" spc="10" dirty="0">
                <a:solidFill>
                  <a:srgbClr val="212121"/>
                </a:solidFill>
                <a:latin typeface="SimSun"/>
                <a:cs typeface="SimSun"/>
              </a:rPr>
              <a:t>最后回过头来反复看几遍</a:t>
            </a:r>
            <a:r>
              <a:rPr sz="950" spc="-240" dirty="0">
                <a:solidFill>
                  <a:srgbClr val="212121"/>
                </a:solidFill>
                <a:latin typeface="SimSun"/>
                <a:cs typeface="SimSun"/>
              </a:rPr>
              <a:t> </a:t>
            </a:r>
            <a:r>
              <a:rPr sz="950" u="sng" spc="25" dirty="0">
                <a:solidFill>
                  <a:srgbClr val="3379B6"/>
                </a:solidFill>
                <a:latin typeface="SimSun"/>
                <a:cs typeface="SimSun"/>
              </a:rPr>
              <a:t>Thinking</a:t>
            </a:r>
            <a:r>
              <a:rPr sz="950" u="sng" spc="-240" dirty="0">
                <a:solidFill>
                  <a:srgbClr val="3379B6"/>
                </a:solidFill>
                <a:latin typeface="SimSun"/>
                <a:cs typeface="SimSun"/>
              </a:rPr>
              <a:t> </a:t>
            </a:r>
            <a:r>
              <a:rPr sz="950" u="sng" spc="-75" dirty="0">
                <a:solidFill>
                  <a:srgbClr val="3379B6"/>
                </a:solidFill>
                <a:latin typeface="SimSun"/>
                <a:cs typeface="SimSun"/>
              </a:rPr>
              <a:t>in</a:t>
            </a:r>
            <a:r>
              <a:rPr sz="950" u="sng" spc="-240" dirty="0">
                <a:solidFill>
                  <a:srgbClr val="3379B6"/>
                </a:solidFill>
                <a:latin typeface="SimSun"/>
                <a:cs typeface="SimSun"/>
              </a:rPr>
              <a:t> </a:t>
            </a:r>
            <a:r>
              <a:rPr sz="950" u="sng" spc="30" dirty="0">
                <a:solidFill>
                  <a:srgbClr val="3379B6"/>
                </a:solidFill>
                <a:latin typeface="SimSun"/>
                <a:cs typeface="SimSun"/>
              </a:rPr>
              <a:t>React</a:t>
            </a:r>
            <a:r>
              <a:rPr sz="950" spc="30" dirty="0">
                <a:solidFill>
                  <a:srgbClr val="212121"/>
                </a:solidFill>
                <a:latin typeface="SimSun"/>
                <a:cs typeface="SimSun"/>
              </a:rPr>
              <a:t>，相信会对组件有更深刻的认识。</a:t>
            </a:r>
            <a:endParaRPr sz="950">
              <a:latin typeface="SimSun"/>
              <a:cs typeface="SimSun"/>
            </a:endParaRPr>
          </a:p>
        </p:txBody>
      </p:sp>
      <p:sp>
        <p:nvSpPr>
          <p:cNvPr id="9" name="object 9"/>
          <p:cNvSpPr txBox="1"/>
          <p:nvPr/>
        </p:nvSpPr>
        <p:spPr>
          <a:xfrm>
            <a:off x="5848858" y="777138"/>
            <a:ext cx="978535"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85" dirty="0">
                <a:solidFill>
                  <a:srgbClr val="999999"/>
                </a:solidFill>
                <a:latin typeface="SimSun"/>
                <a:cs typeface="SimSun"/>
              </a:rPr>
              <a:t>4</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组件</a:t>
            </a:r>
            <a:r>
              <a:rPr sz="700" spc="-175" dirty="0">
                <a:solidFill>
                  <a:srgbClr val="999999"/>
                </a:solidFill>
                <a:latin typeface="SimSun"/>
                <a:cs typeface="SimSun"/>
              </a:rPr>
              <a:t> | </a:t>
            </a:r>
            <a:r>
              <a:rPr sz="700" spc="80" dirty="0">
                <a:solidFill>
                  <a:srgbClr val="999999"/>
                </a:solidFill>
                <a:latin typeface="SimSun"/>
                <a:cs typeface="SimSun"/>
              </a:rPr>
              <a:t>24</a:t>
            </a:r>
            <a:endParaRPr sz="700">
              <a:latin typeface="SimSun"/>
              <a:cs typeface="SimSu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p:nvPr/>
        </p:nvSpPr>
        <p:spPr>
          <a:xfrm>
            <a:off x="759830" y="3210051"/>
            <a:ext cx="0" cy="241935"/>
          </a:xfrm>
          <a:custGeom>
            <a:avLst/>
            <a:gdLst/>
            <a:ahLst/>
            <a:cxnLst/>
            <a:rect l="l" t="t" r="r" b="b"/>
            <a:pathLst>
              <a:path h="241935">
                <a:moveTo>
                  <a:pt x="0" y="0"/>
                </a:moveTo>
                <a:lnTo>
                  <a:pt x="0" y="241553"/>
                </a:lnTo>
              </a:path>
            </a:pathLst>
          </a:custGeom>
          <a:ln w="29260">
            <a:solidFill>
              <a:srgbClr val="1FA640"/>
            </a:solidFill>
          </a:ln>
        </p:spPr>
        <p:txBody>
          <a:bodyPr wrap="square" lIns="0" tIns="0" rIns="0" bIns="0" rtlCol="0"/>
          <a:lstStyle/>
          <a:p>
            <a:endParaRPr/>
          </a:p>
        </p:txBody>
      </p:sp>
      <p:sp>
        <p:nvSpPr>
          <p:cNvPr id="4" name="object 4"/>
          <p:cNvSpPr/>
          <p:nvPr/>
        </p:nvSpPr>
        <p:spPr>
          <a:xfrm>
            <a:off x="759830" y="4266946"/>
            <a:ext cx="0" cy="241935"/>
          </a:xfrm>
          <a:custGeom>
            <a:avLst/>
            <a:gdLst/>
            <a:ahLst/>
            <a:cxnLst/>
            <a:rect l="l" t="t" r="r" b="b"/>
            <a:pathLst>
              <a:path h="241935">
                <a:moveTo>
                  <a:pt x="0" y="0"/>
                </a:moveTo>
                <a:lnTo>
                  <a:pt x="0" y="241553"/>
                </a:lnTo>
              </a:path>
            </a:pathLst>
          </a:custGeom>
          <a:ln w="29260">
            <a:solidFill>
              <a:srgbClr val="1FA640"/>
            </a:solidFill>
          </a:ln>
        </p:spPr>
        <p:txBody>
          <a:bodyPr wrap="square" lIns="0" tIns="0" rIns="0" bIns="0" rtlCol="0"/>
          <a:lstStyle/>
          <a:p>
            <a:endParaRPr/>
          </a:p>
        </p:txBody>
      </p:sp>
      <p:sp>
        <p:nvSpPr>
          <p:cNvPr id="5" name="object 5"/>
          <p:cNvSpPr/>
          <p:nvPr/>
        </p:nvSpPr>
        <p:spPr>
          <a:xfrm>
            <a:off x="759830" y="6299200"/>
            <a:ext cx="0" cy="241935"/>
          </a:xfrm>
          <a:custGeom>
            <a:avLst/>
            <a:gdLst/>
            <a:ahLst/>
            <a:cxnLst/>
            <a:rect l="l" t="t" r="r" b="b"/>
            <a:pathLst>
              <a:path h="241934">
                <a:moveTo>
                  <a:pt x="0" y="0"/>
                </a:moveTo>
                <a:lnTo>
                  <a:pt x="0" y="241553"/>
                </a:lnTo>
              </a:path>
            </a:pathLst>
          </a:custGeom>
          <a:ln w="29260">
            <a:solidFill>
              <a:srgbClr val="1FA640"/>
            </a:solidFill>
          </a:ln>
        </p:spPr>
        <p:txBody>
          <a:bodyPr wrap="square" lIns="0" tIns="0" rIns="0" bIns="0" rtlCol="0"/>
          <a:lstStyle/>
          <a:p>
            <a:endParaRPr/>
          </a:p>
        </p:txBody>
      </p:sp>
      <p:sp>
        <p:nvSpPr>
          <p:cNvPr id="6" name="object 6"/>
          <p:cNvSpPr/>
          <p:nvPr/>
        </p:nvSpPr>
        <p:spPr>
          <a:xfrm>
            <a:off x="759830" y="7965693"/>
            <a:ext cx="0" cy="241935"/>
          </a:xfrm>
          <a:custGeom>
            <a:avLst/>
            <a:gdLst/>
            <a:ahLst/>
            <a:cxnLst/>
            <a:rect l="l" t="t" r="r" b="b"/>
            <a:pathLst>
              <a:path h="241934">
                <a:moveTo>
                  <a:pt x="0" y="0"/>
                </a:moveTo>
                <a:lnTo>
                  <a:pt x="0" y="241553"/>
                </a:lnTo>
              </a:path>
            </a:pathLst>
          </a:custGeom>
          <a:ln w="29260">
            <a:solidFill>
              <a:srgbClr val="1FA640"/>
            </a:solidFill>
          </a:ln>
        </p:spPr>
        <p:txBody>
          <a:bodyPr wrap="square" lIns="0" tIns="0" rIns="0" bIns="0" rtlCol="0"/>
          <a:lstStyle/>
          <a:p>
            <a:endParaRPr/>
          </a:p>
        </p:txBody>
      </p:sp>
      <p:sp>
        <p:nvSpPr>
          <p:cNvPr id="7" name="object 7"/>
          <p:cNvSpPr txBox="1"/>
          <p:nvPr/>
        </p:nvSpPr>
        <p:spPr>
          <a:xfrm>
            <a:off x="735914" y="1297622"/>
            <a:ext cx="1049655" cy="222250"/>
          </a:xfrm>
          <a:prstGeom prst="rect">
            <a:avLst/>
          </a:prstGeom>
        </p:spPr>
        <p:txBody>
          <a:bodyPr vert="horz" wrap="square" lIns="0" tIns="0" rIns="0" bIns="0" rtlCol="0">
            <a:spAutoFit/>
          </a:bodyPr>
          <a:lstStyle/>
          <a:p>
            <a:pPr marL="12700">
              <a:lnSpc>
                <a:spcPct val="100000"/>
              </a:lnSpc>
            </a:pPr>
            <a:r>
              <a:rPr sz="1350" spc="-10" dirty="0">
                <a:solidFill>
                  <a:srgbClr val="212121"/>
                </a:solidFill>
                <a:latin typeface="SimSun"/>
                <a:cs typeface="SimSun"/>
              </a:rPr>
              <a:t>组件Th命周期</a:t>
            </a:r>
            <a:endParaRPr sz="1350">
              <a:latin typeface="SimSun"/>
              <a:cs typeface="SimSun"/>
            </a:endParaRPr>
          </a:p>
        </p:txBody>
      </p:sp>
      <p:sp>
        <p:nvSpPr>
          <p:cNvPr id="8" name="object 8"/>
          <p:cNvSpPr txBox="1"/>
          <p:nvPr/>
        </p:nvSpPr>
        <p:spPr>
          <a:xfrm>
            <a:off x="732500" y="2111184"/>
            <a:ext cx="2411095" cy="16954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一个组件类必须由调用</a:t>
            </a:r>
            <a:r>
              <a:rPr sz="950" spc="80" dirty="0">
                <a:solidFill>
                  <a:srgbClr val="212121"/>
                </a:solidFill>
                <a:latin typeface="SimSun"/>
                <a:cs typeface="SimSun"/>
              </a:rPr>
              <a:t> </a:t>
            </a:r>
            <a:r>
              <a:rPr sz="900" spc="35" dirty="0">
                <a:solidFill>
                  <a:srgbClr val="212121"/>
                </a:solidFill>
                <a:latin typeface="SimSun"/>
                <a:cs typeface="SimSun"/>
              </a:rPr>
              <a:t>React.createClass</a:t>
            </a:r>
            <a:endParaRPr sz="900">
              <a:latin typeface="SimSun"/>
              <a:cs typeface="SimSun"/>
            </a:endParaRPr>
          </a:p>
        </p:txBody>
      </p:sp>
      <p:sp>
        <p:nvSpPr>
          <p:cNvPr id="9" name="object 9"/>
          <p:cNvSpPr txBox="1"/>
          <p:nvPr/>
        </p:nvSpPr>
        <p:spPr>
          <a:xfrm>
            <a:off x="3164713" y="2111184"/>
            <a:ext cx="112268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创建，并且提供一个</a:t>
            </a:r>
            <a:endParaRPr sz="950">
              <a:latin typeface="SimSun"/>
              <a:cs typeface="SimSun"/>
            </a:endParaRPr>
          </a:p>
        </p:txBody>
      </p:sp>
      <p:sp>
        <p:nvSpPr>
          <p:cNvPr id="10" name="object 10"/>
          <p:cNvSpPr txBox="1"/>
          <p:nvPr/>
        </p:nvSpPr>
        <p:spPr>
          <a:xfrm>
            <a:off x="4308500" y="2110089"/>
            <a:ext cx="46926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40" dirty="0">
                <a:solidFill>
                  <a:srgbClr val="212121"/>
                </a:solidFill>
                <a:latin typeface="SimSun"/>
                <a:cs typeface="SimSun"/>
              </a:rPr>
              <a:t>render</a:t>
            </a:r>
            <a:endParaRPr sz="900">
              <a:latin typeface="SimSun"/>
              <a:cs typeface="SimSun"/>
            </a:endParaRPr>
          </a:p>
        </p:txBody>
      </p:sp>
      <p:sp>
        <p:nvSpPr>
          <p:cNvPr id="11" name="object 11"/>
          <p:cNvSpPr txBox="1"/>
          <p:nvPr/>
        </p:nvSpPr>
        <p:spPr>
          <a:xfrm>
            <a:off x="4798567" y="2111184"/>
            <a:ext cx="1732280" cy="160655"/>
          </a:xfrm>
          <a:prstGeom prst="rect">
            <a:avLst/>
          </a:prstGeom>
        </p:spPr>
        <p:txBody>
          <a:bodyPr vert="horz" wrap="square" lIns="0" tIns="0" rIns="0" bIns="0" rtlCol="0">
            <a:spAutoFit/>
          </a:bodyPr>
          <a:lstStyle/>
          <a:p>
            <a:pPr marL="12700">
              <a:lnSpc>
                <a:spcPct val="100000"/>
              </a:lnSpc>
            </a:pPr>
            <a:r>
              <a:rPr sz="950" spc="5" dirty="0">
                <a:solidFill>
                  <a:srgbClr val="212121"/>
                </a:solidFill>
                <a:latin typeface="SimSun"/>
                <a:cs typeface="SimSun"/>
              </a:rPr>
              <a:t>方法以及其他可选的Th命周期函</a:t>
            </a:r>
            <a:endParaRPr sz="950">
              <a:latin typeface="SimSun"/>
              <a:cs typeface="SimSun"/>
            </a:endParaRPr>
          </a:p>
        </p:txBody>
      </p:sp>
      <p:sp>
        <p:nvSpPr>
          <p:cNvPr id="12" name="object 12"/>
          <p:cNvSpPr txBox="1"/>
          <p:nvPr/>
        </p:nvSpPr>
        <p:spPr>
          <a:xfrm>
            <a:off x="732500" y="2355024"/>
            <a:ext cx="2101215" cy="52641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数、组件相关的事件或方法定义。</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114" dirty="0">
                <a:solidFill>
                  <a:srgbClr val="212121"/>
                </a:solidFill>
                <a:latin typeface="SimSun"/>
                <a:cs typeface="SimSun"/>
              </a:rPr>
              <a:t>{{ </a:t>
            </a:r>
            <a:r>
              <a:rPr sz="950" spc="55" dirty="0">
                <a:solidFill>
                  <a:srgbClr val="212121"/>
                </a:solidFill>
                <a:latin typeface="SimSun"/>
                <a:cs typeface="SimSun"/>
              </a:rPr>
              <a:t>./share/simple-component.md</a:t>
            </a:r>
            <a:r>
              <a:rPr sz="950" spc="-335" dirty="0">
                <a:solidFill>
                  <a:srgbClr val="212121"/>
                </a:solidFill>
                <a:latin typeface="SimSun"/>
                <a:cs typeface="SimSun"/>
              </a:rPr>
              <a:t> </a:t>
            </a:r>
            <a:r>
              <a:rPr sz="950" spc="-120" dirty="0">
                <a:solidFill>
                  <a:srgbClr val="212121"/>
                </a:solidFill>
                <a:latin typeface="SimSun"/>
                <a:cs typeface="SimSun"/>
              </a:rPr>
              <a:t>}}</a:t>
            </a:r>
            <a:endParaRPr sz="950">
              <a:latin typeface="SimSun"/>
              <a:cs typeface="SimSun"/>
            </a:endParaRPr>
          </a:p>
        </p:txBody>
      </p:sp>
      <p:sp>
        <p:nvSpPr>
          <p:cNvPr id="13" name="object 13"/>
          <p:cNvSpPr txBox="1"/>
          <p:nvPr/>
        </p:nvSpPr>
        <p:spPr>
          <a:xfrm>
            <a:off x="869711" y="3227197"/>
            <a:ext cx="1072515" cy="207645"/>
          </a:xfrm>
          <a:prstGeom prst="rect">
            <a:avLst/>
          </a:prstGeom>
          <a:solidFill>
            <a:srgbClr val="EDEDED"/>
          </a:solidFill>
        </p:spPr>
        <p:txBody>
          <a:bodyPr vert="horz" wrap="square" lIns="0" tIns="4445" rIns="0" bIns="0" rtlCol="0">
            <a:spAutoFit/>
          </a:bodyPr>
          <a:lstStyle/>
          <a:p>
            <a:pPr marL="50165">
              <a:lnSpc>
                <a:spcPct val="100000"/>
              </a:lnSpc>
              <a:spcBef>
                <a:spcPts val="35"/>
              </a:spcBef>
            </a:pPr>
            <a:r>
              <a:rPr sz="1150" spc="-65" dirty="0">
                <a:solidFill>
                  <a:srgbClr val="212121"/>
                </a:solidFill>
                <a:latin typeface="SimSun"/>
                <a:cs typeface="SimSun"/>
              </a:rPr>
              <a:t>getInitialState</a:t>
            </a:r>
            <a:endParaRPr sz="1150">
              <a:latin typeface="SimSun"/>
              <a:cs typeface="SimSun"/>
            </a:endParaRPr>
          </a:p>
        </p:txBody>
      </p:sp>
      <p:sp>
        <p:nvSpPr>
          <p:cNvPr id="14" name="object 14"/>
          <p:cNvSpPr txBox="1"/>
          <p:nvPr/>
        </p:nvSpPr>
        <p:spPr>
          <a:xfrm>
            <a:off x="732500" y="3777678"/>
            <a:ext cx="39116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初始化</a:t>
            </a:r>
            <a:endParaRPr sz="950">
              <a:latin typeface="SimSun"/>
              <a:cs typeface="SimSun"/>
            </a:endParaRPr>
          </a:p>
        </p:txBody>
      </p:sp>
      <p:sp>
        <p:nvSpPr>
          <p:cNvPr id="15" name="object 15"/>
          <p:cNvSpPr txBox="1"/>
          <p:nvPr/>
        </p:nvSpPr>
        <p:spPr>
          <a:xfrm>
            <a:off x="1144774" y="3776583"/>
            <a:ext cx="61087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45" dirty="0">
                <a:solidFill>
                  <a:srgbClr val="212121"/>
                </a:solidFill>
                <a:latin typeface="SimSun"/>
                <a:cs typeface="SimSun"/>
              </a:rPr>
              <a:t>this.state</a:t>
            </a:r>
            <a:endParaRPr sz="900">
              <a:latin typeface="SimSun"/>
              <a:cs typeface="SimSun"/>
            </a:endParaRPr>
          </a:p>
        </p:txBody>
      </p:sp>
      <p:sp>
        <p:nvSpPr>
          <p:cNvPr id="16" name="object 16"/>
          <p:cNvSpPr txBox="1"/>
          <p:nvPr/>
        </p:nvSpPr>
        <p:spPr>
          <a:xfrm>
            <a:off x="1776387" y="3777678"/>
            <a:ext cx="197612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的值，只在组件装载之前调用一次。</a:t>
            </a:r>
            <a:endParaRPr sz="950">
              <a:latin typeface="SimSun"/>
              <a:cs typeface="SimSun"/>
            </a:endParaRPr>
          </a:p>
        </p:txBody>
      </p:sp>
      <p:sp>
        <p:nvSpPr>
          <p:cNvPr id="17" name="object 17"/>
          <p:cNvSpPr txBox="1"/>
          <p:nvPr/>
        </p:nvSpPr>
        <p:spPr>
          <a:xfrm>
            <a:off x="869711" y="4284090"/>
            <a:ext cx="1270000" cy="207645"/>
          </a:xfrm>
          <a:prstGeom prst="rect">
            <a:avLst/>
          </a:prstGeom>
          <a:solidFill>
            <a:srgbClr val="EDEDED"/>
          </a:solidFill>
        </p:spPr>
        <p:txBody>
          <a:bodyPr vert="horz" wrap="square" lIns="0" tIns="4445" rIns="0" bIns="0" rtlCol="0">
            <a:spAutoFit/>
          </a:bodyPr>
          <a:lstStyle/>
          <a:p>
            <a:pPr marL="50165">
              <a:lnSpc>
                <a:spcPct val="100000"/>
              </a:lnSpc>
              <a:spcBef>
                <a:spcPts val="35"/>
              </a:spcBef>
            </a:pPr>
            <a:r>
              <a:rPr sz="1150" spc="40" dirty="0">
                <a:solidFill>
                  <a:srgbClr val="212121"/>
                </a:solidFill>
                <a:latin typeface="SimSun"/>
                <a:cs typeface="SimSun"/>
              </a:rPr>
              <a:t>getDefaultProps</a:t>
            </a:r>
            <a:endParaRPr sz="1150">
              <a:latin typeface="SimSun"/>
              <a:cs typeface="SimSun"/>
            </a:endParaRPr>
          </a:p>
        </p:txBody>
      </p:sp>
      <p:sp>
        <p:nvSpPr>
          <p:cNvPr id="18" name="object 18"/>
          <p:cNvSpPr txBox="1"/>
          <p:nvPr/>
        </p:nvSpPr>
        <p:spPr>
          <a:xfrm>
            <a:off x="732500" y="4834572"/>
            <a:ext cx="270764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只在组件创建时调用一次并缓存返回的对象（即在</a:t>
            </a:r>
            <a:endParaRPr sz="950">
              <a:latin typeface="SimSun"/>
              <a:cs typeface="SimSun"/>
            </a:endParaRPr>
          </a:p>
        </p:txBody>
      </p:sp>
      <p:sp>
        <p:nvSpPr>
          <p:cNvPr id="19" name="object 19"/>
          <p:cNvSpPr txBox="1"/>
          <p:nvPr/>
        </p:nvSpPr>
        <p:spPr>
          <a:xfrm>
            <a:off x="3461258" y="4833477"/>
            <a:ext cx="114554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35" dirty="0">
                <a:solidFill>
                  <a:srgbClr val="212121"/>
                </a:solidFill>
                <a:latin typeface="SimSun"/>
                <a:cs typeface="SimSun"/>
              </a:rPr>
              <a:t>React.createClass</a:t>
            </a:r>
            <a:endParaRPr sz="900">
              <a:latin typeface="SimSun"/>
              <a:cs typeface="SimSun"/>
            </a:endParaRPr>
          </a:p>
        </p:txBody>
      </p:sp>
      <p:sp>
        <p:nvSpPr>
          <p:cNvPr id="20" name="object 20"/>
          <p:cNvSpPr txBox="1"/>
          <p:nvPr/>
        </p:nvSpPr>
        <p:spPr>
          <a:xfrm>
            <a:off x="4627753" y="4834572"/>
            <a:ext cx="100076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之后就会调用）。</a:t>
            </a:r>
            <a:endParaRPr sz="950">
              <a:latin typeface="SimSun"/>
              <a:cs typeface="SimSun"/>
            </a:endParaRPr>
          </a:p>
        </p:txBody>
      </p:sp>
      <p:sp>
        <p:nvSpPr>
          <p:cNvPr id="21" name="object 21"/>
          <p:cNvSpPr txBox="1"/>
          <p:nvPr/>
        </p:nvSpPr>
        <p:spPr>
          <a:xfrm>
            <a:off x="732500" y="5200332"/>
            <a:ext cx="368300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因为这个方法在实例初始化之前调用，所以在这个方法里面不能依赖</a:t>
            </a:r>
            <a:endParaRPr sz="950">
              <a:latin typeface="SimSun"/>
              <a:cs typeface="SimSun"/>
            </a:endParaRPr>
          </a:p>
        </p:txBody>
      </p:sp>
      <p:sp>
        <p:nvSpPr>
          <p:cNvPr id="22" name="object 22"/>
          <p:cNvSpPr txBox="1"/>
          <p:nvPr/>
        </p:nvSpPr>
        <p:spPr>
          <a:xfrm>
            <a:off x="4436617" y="5199237"/>
            <a:ext cx="29400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60" dirty="0">
                <a:solidFill>
                  <a:srgbClr val="212121"/>
                </a:solidFill>
                <a:latin typeface="SimSun"/>
                <a:cs typeface="SimSun"/>
              </a:rPr>
              <a:t>this</a:t>
            </a:r>
            <a:endParaRPr sz="900">
              <a:latin typeface="SimSun"/>
              <a:cs typeface="SimSun"/>
            </a:endParaRPr>
          </a:p>
        </p:txBody>
      </p:sp>
      <p:sp>
        <p:nvSpPr>
          <p:cNvPr id="23" name="object 23"/>
          <p:cNvSpPr txBox="1"/>
          <p:nvPr/>
        </p:nvSpPr>
        <p:spPr>
          <a:xfrm>
            <a:off x="4751666" y="5200332"/>
            <a:ext cx="136652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获取到这个组件的实例。</a:t>
            </a:r>
            <a:endParaRPr sz="950">
              <a:latin typeface="SimSun"/>
              <a:cs typeface="SimSun"/>
            </a:endParaRPr>
          </a:p>
        </p:txBody>
      </p:sp>
      <p:sp>
        <p:nvSpPr>
          <p:cNvPr id="24" name="object 24"/>
          <p:cNvSpPr txBox="1"/>
          <p:nvPr/>
        </p:nvSpPr>
        <p:spPr>
          <a:xfrm>
            <a:off x="732500" y="5467062"/>
            <a:ext cx="5865495" cy="503555"/>
          </a:xfrm>
          <a:prstGeom prst="rect">
            <a:avLst/>
          </a:prstGeom>
        </p:spPr>
        <p:txBody>
          <a:bodyPr vert="horz" wrap="square" lIns="0" tIns="0" rIns="0" bIns="0" rtlCol="0">
            <a:spAutoFit/>
          </a:bodyPr>
          <a:lstStyle/>
          <a:p>
            <a:pPr marL="12700" marR="5080">
              <a:lnSpc>
                <a:spcPct val="168400"/>
              </a:lnSpc>
            </a:pPr>
            <a:r>
              <a:rPr sz="950" spc="10" dirty="0">
                <a:solidFill>
                  <a:srgbClr val="212121"/>
                </a:solidFill>
                <a:latin typeface="SimSun"/>
                <a:cs typeface="SimSun"/>
              </a:rPr>
              <a:t>在组件装载之后，这个方法缓存的结果会用来保证访问 </a:t>
            </a:r>
            <a:r>
              <a:rPr sz="900" spc="-15" dirty="0">
                <a:solidFill>
                  <a:srgbClr val="212121"/>
                </a:solidFill>
                <a:latin typeface="SimSun"/>
                <a:cs typeface="SimSun"/>
              </a:rPr>
              <a:t>this.props </a:t>
            </a:r>
            <a:r>
              <a:rPr sz="950" spc="10" dirty="0">
                <a:solidFill>
                  <a:srgbClr val="212121"/>
                </a:solidFill>
                <a:latin typeface="SimSun"/>
                <a:cs typeface="SimSun"/>
              </a:rPr>
              <a:t>的属性时，当这个属性没有在父组件中传  入（在这个组件的</a:t>
            </a:r>
            <a:r>
              <a:rPr sz="950" spc="-254" dirty="0">
                <a:solidFill>
                  <a:srgbClr val="212121"/>
                </a:solidFill>
                <a:latin typeface="SimSun"/>
                <a:cs typeface="SimSun"/>
              </a:rPr>
              <a:t> </a:t>
            </a:r>
            <a:r>
              <a:rPr sz="950" spc="180" dirty="0">
                <a:solidFill>
                  <a:srgbClr val="212121"/>
                </a:solidFill>
                <a:latin typeface="SimSun"/>
                <a:cs typeface="SimSun"/>
              </a:rPr>
              <a:t>JSX</a:t>
            </a:r>
            <a:r>
              <a:rPr sz="950" spc="-254" dirty="0">
                <a:solidFill>
                  <a:srgbClr val="212121"/>
                </a:solidFill>
                <a:latin typeface="SimSun"/>
                <a:cs typeface="SimSun"/>
              </a:rPr>
              <a:t> </a:t>
            </a:r>
            <a:r>
              <a:rPr sz="950" spc="10" dirty="0">
                <a:solidFill>
                  <a:srgbClr val="212121"/>
                </a:solidFill>
                <a:latin typeface="SimSun"/>
                <a:cs typeface="SimSun"/>
              </a:rPr>
              <a:t>属性里设置），也总是有值的。</a:t>
            </a:r>
            <a:endParaRPr sz="950">
              <a:latin typeface="SimSun"/>
              <a:cs typeface="SimSun"/>
            </a:endParaRPr>
          </a:p>
        </p:txBody>
      </p:sp>
      <p:sp>
        <p:nvSpPr>
          <p:cNvPr id="25" name="object 25"/>
          <p:cNvSpPr txBox="1"/>
          <p:nvPr/>
        </p:nvSpPr>
        <p:spPr>
          <a:xfrm>
            <a:off x="869711" y="6316345"/>
            <a:ext cx="574040" cy="207645"/>
          </a:xfrm>
          <a:prstGeom prst="rect">
            <a:avLst/>
          </a:prstGeom>
          <a:solidFill>
            <a:srgbClr val="EDEDED"/>
          </a:solidFill>
        </p:spPr>
        <p:txBody>
          <a:bodyPr vert="horz" wrap="square" lIns="0" tIns="4445" rIns="0" bIns="0" rtlCol="0">
            <a:spAutoFit/>
          </a:bodyPr>
          <a:lstStyle/>
          <a:p>
            <a:pPr marL="50165">
              <a:lnSpc>
                <a:spcPct val="100000"/>
              </a:lnSpc>
              <a:spcBef>
                <a:spcPts val="35"/>
              </a:spcBef>
            </a:pPr>
            <a:r>
              <a:rPr sz="1150" spc="50" dirty="0">
                <a:solidFill>
                  <a:srgbClr val="212121"/>
                </a:solidFill>
                <a:latin typeface="SimSun"/>
                <a:cs typeface="SimSun"/>
              </a:rPr>
              <a:t>render</a:t>
            </a:r>
            <a:endParaRPr sz="1150">
              <a:latin typeface="SimSun"/>
              <a:cs typeface="SimSun"/>
            </a:endParaRPr>
          </a:p>
        </p:txBody>
      </p:sp>
      <p:sp>
        <p:nvSpPr>
          <p:cNvPr id="26" name="object 26"/>
          <p:cNvSpPr txBox="1"/>
          <p:nvPr/>
        </p:nvSpPr>
        <p:spPr>
          <a:xfrm>
            <a:off x="734938" y="6866826"/>
            <a:ext cx="26924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必须</a:t>
            </a:r>
            <a:endParaRPr sz="950">
              <a:latin typeface="SimSun"/>
              <a:cs typeface="SimSun"/>
            </a:endParaRPr>
          </a:p>
        </p:txBody>
      </p:sp>
      <p:sp>
        <p:nvSpPr>
          <p:cNvPr id="27" name="object 27"/>
          <p:cNvSpPr txBox="1"/>
          <p:nvPr/>
        </p:nvSpPr>
        <p:spPr>
          <a:xfrm>
            <a:off x="732500" y="7232586"/>
            <a:ext cx="4559935" cy="160655"/>
          </a:xfrm>
          <a:prstGeom prst="rect">
            <a:avLst/>
          </a:prstGeom>
        </p:spPr>
        <p:txBody>
          <a:bodyPr vert="horz" wrap="square" lIns="0" tIns="0" rIns="0" bIns="0" rtlCol="0">
            <a:spAutoFit/>
          </a:bodyPr>
          <a:lstStyle/>
          <a:p>
            <a:pPr marL="12700">
              <a:lnSpc>
                <a:spcPct val="100000"/>
              </a:lnSpc>
            </a:pPr>
            <a:r>
              <a:rPr sz="950" spc="5" dirty="0">
                <a:solidFill>
                  <a:srgbClr val="212121"/>
                </a:solidFill>
                <a:latin typeface="SimSun"/>
                <a:cs typeface="SimSun"/>
              </a:rPr>
              <a:t>组装Th成这个组件的</a:t>
            </a:r>
            <a:r>
              <a:rPr sz="950" spc="-210" dirty="0">
                <a:solidFill>
                  <a:srgbClr val="212121"/>
                </a:solidFill>
                <a:latin typeface="SimSun"/>
                <a:cs typeface="SimSun"/>
              </a:rPr>
              <a:t> </a:t>
            </a:r>
            <a:r>
              <a:rPr sz="950" spc="250" dirty="0">
                <a:solidFill>
                  <a:srgbClr val="212121"/>
                </a:solidFill>
                <a:latin typeface="SimSun"/>
                <a:cs typeface="SimSun"/>
              </a:rPr>
              <a:t>HTML</a:t>
            </a:r>
            <a:r>
              <a:rPr sz="950" spc="-210" dirty="0">
                <a:solidFill>
                  <a:srgbClr val="212121"/>
                </a:solidFill>
                <a:latin typeface="SimSun"/>
                <a:cs typeface="SimSun"/>
              </a:rPr>
              <a:t> </a:t>
            </a:r>
            <a:r>
              <a:rPr sz="950" spc="5" dirty="0">
                <a:solidFill>
                  <a:srgbClr val="212121"/>
                </a:solidFill>
                <a:latin typeface="SimSun"/>
                <a:cs typeface="SimSun"/>
              </a:rPr>
              <a:t>结构（使用原Th</a:t>
            </a:r>
            <a:r>
              <a:rPr sz="950" spc="-210" dirty="0">
                <a:solidFill>
                  <a:srgbClr val="212121"/>
                </a:solidFill>
                <a:latin typeface="SimSun"/>
                <a:cs typeface="SimSun"/>
              </a:rPr>
              <a:t> </a:t>
            </a:r>
            <a:r>
              <a:rPr sz="950" spc="250" dirty="0">
                <a:solidFill>
                  <a:srgbClr val="212121"/>
                </a:solidFill>
                <a:latin typeface="SimSun"/>
                <a:cs typeface="SimSun"/>
              </a:rPr>
              <a:t>HTML</a:t>
            </a:r>
            <a:r>
              <a:rPr sz="950" spc="-210" dirty="0">
                <a:solidFill>
                  <a:srgbClr val="212121"/>
                </a:solidFill>
                <a:latin typeface="SimSun"/>
                <a:cs typeface="SimSun"/>
              </a:rPr>
              <a:t> </a:t>
            </a:r>
            <a:r>
              <a:rPr sz="950" spc="10" dirty="0">
                <a:solidFill>
                  <a:srgbClr val="212121"/>
                </a:solidFill>
                <a:latin typeface="SimSun"/>
                <a:cs typeface="SimSun"/>
              </a:rPr>
              <a:t>标签或者子组件），也可以返回</a:t>
            </a:r>
            <a:endParaRPr sz="950">
              <a:latin typeface="SimSun"/>
              <a:cs typeface="SimSun"/>
            </a:endParaRPr>
          </a:p>
        </p:txBody>
      </p:sp>
      <p:sp>
        <p:nvSpPr>
          <p:cNvPr id="28" name="object 28"/>
          <p:cNvSpPr txBox="1"/>
          <p:nvPr/>
        </p:nvSpPr>
        <p:spPr>
          <a:xfrm>
            <a:off x="5313870" y="7231491"/>
            <a:ext cx="28765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75" dirty="0">
                <a:solidFill>
                  <a:srgbClr val="212121"/>
                </a:solidFill>
                <a:latin typeface="SimSun"/>
                <a:cs typeface="SimSun"/>
              </a:rPr>
              <a:t>null</a:t>
            </a:r>
            <a:endParaRPr sz="900">
              <a:latin typeface="SimSun"/>
              <a:cs typeface="SimSun"/>
            </a:endParaRPr>
          </a:p>
        </p:txBody>
      </p:sp>
      <p:sp>
        <p:nvSpPr>
          <p:cNvPr id="29" name="object 29"/>
          <p:cNvSpPr txBox="1"/>
          <p:nvPr/>
        </p:nvSpPr>
        <p:spPr>
          <a:xfrm>
            <a:off x="5622213" y="7232586"/>
            <a:ext cx="26924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或者</a:t>
            </a:r>
            <a:endParaRPr sz="950">
              <a:latin typeface="SimSun"/>
              <a:cs typeface="SimSun"/>
            </a:endParaRPr>
          </a:p>
        </p:txBody>
      </p:sp>
      <p:sp>
        <p:nvSpPr>
          <p:cNvPr id="30" name="object 30"/>
          <p:cNvSpPr txBox="1"/>
          <p:nvPr/>
        </p:nvSpPr>
        <p:spPr>
          <a:xfrm>
            <a:off x="5912573" y="7231491"/>
            <a:ext cx="36385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30" dirty="0">
                <a:solidFill>
                  <a:srgbClr val="212121"/>
                </a:solidFill>
                <a:latin typeface="SimSun"/>
                <a:cs typeface="SimSun"/>
              </a:rPr>
              <a:t>false</a:t>
            </a:r>
            <a:endParaRPr sz="900">
              <a:latin typeface="SimSun"/>
              <a:cs typeface="SimSun"/>
            </a:endParaRPr>
          </a:p>
        </p:txBody>
      </p:sp>
      <p:sp>
        <p:nvSpPr>
          <p:cNvPr id="31" name="object 31"/>
          <p:cNvSpPr txBox="1"/>
          <p:nvPr/>
        </p:nvSpPr>
        <p:spPr>
          <a:xfrm>
            <a:off x="6263462" y="7232586"/>
            <a:ext cx="51308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，这时候</a:t>
            </a:r>
            <a:endParaRPr sz="950">
              <a:latin typeface="SimSun"/>
              <a:cs typeface="SimSun"/>
            </a:endParaRPr>
          </a:p>
        </p:txBody>
      </p:sp>
      <p:sp>
        <p:nvSpPr>
          <p:cNvPr id="32" name="object 32"/>
          <p:cNvSpPr txBox="1"/>
          <p:nvPr/>
        </p:nvSpPr>
        <p:spPr>
          <a:xfrm>
            <a:off x="732500" y="7476426"/>
            <a:ext cx="4394835" cy="169545"/>
          </a:xfrm>
          <a:prstGeom prst="rect">
            <a:avLst/>
          </a:prstGeom>
        </p:spPr>
        <p:txBody>
          <a:bodyPr vert="horz" wrap="square" lIns="0" tIns="0" rIns="0" bIns="0" rtlCol="0">
            <a:spAutoFit/>
          </a:bodyPr>
          <a:lstStyle/>
          <a:p>
            <a:pPr marL="12700">
              <a:lnSpc>
                <a:spcPct val="100000"/>
              </a:lnSpc>
            </a:pPr>
            <a:r>
              <a:rPr sz="950" spc="85" dirty="0">
                <a:solidFill>
                  <a:srgbClr val="212121"/>
                </a:solidFill>
                <a:latin typeface="SimSun"/>
                <a:cs typeface="SimSun"/>
              </a:rPr>
              <a:t>React </a:t>
            </a:r>
            <a:r>
              <a:rPr sz="950" spc="5" dirty="0">
                <a:solidFill>
                  <a:srgbClr val="212121"/>
                </a:solidFill>
                <a:latin typeface="SimSun"/>
                <a:cs typeface="SimSun"/>
              </a:rPr>
              <a:t>会将组件Th成一个 </a:t>
            </a:r>
            <a:r>
              <a:rPr sz="900" spc="20" dirty="0">
                <a:solidFill>
                  <a:srgbClr val="212121"/>
                </a:solidFill>
                <a:latin typeface="SimSun"/>
                <a:cs typeface="SimSun"/>
              </a:rPr>
              <a:t>&lt;noscript&gt; </a:t>
            </a:r>
            <a:r>
              <a:rPr sz="950" spc="10" dirty="0">
                <a:solidFill>
                  <a:srgbClr val="212121"/>
                </a:solidFill>
                <a:latin typeface="SimSun"/>
                <a:cs typeface="SimSun"/>
              </a:rPr>
              <a:t>标签，并且 </a:t>
            </a:r>
            <a:r>
              <a:rPr sz="900" spc="55" dirty="0">
                <a:solidFill>
                  <a:srgbClr val="212121"/>
                </a:solidFill>
                <a:latin typeface="SimSun"/>
                <a:cs typeface="SimSun"/>
              </a:rPr>
              <a:t>this.getDOMNode()</a:t>
            </a:r>
            <a:r>
              <a:rPr sz="900" spc="434" dirty="0">
                <a:solidFill>
                  <a:srgbClr val="212121"/>
                </a:solidFill>
                <a:latin typeface="SimSun"/>
                <a:cs typeface="SimSun"/>
              </a:rPr>
              <a:t> </a:t>
            </a:r>
            <a:r>
              <a:rPr sz="950" spc="10" dirty="0">
                <a:solidFill>
                  <a:srgbClr val="212121"/>
                </a:solidFill>
                <a:latin typeface="SimSun"/>
                <a:cs typeface="SimSun"/>
              </a:rPr>
              <a:t>会返回</a:t>
            </a:r>
            <a:endParaRPr sz="950">
              <a:latin typeface="SimSun"/>
              <a:cs typeface="SimSun"/>
            </a:endParaRPr>
          </a:p>
        </p:txBody>
      </p:sp>
      <p:sp>
        <p:nvSpPr>
          <p:cNvPr id="33" name="object 33"/>
          <p:cNvSpPr txBox="1"/>
          <p:nvPr/>
        </p:nvSpPr>
        <p:spPr>
          <a:xfrm>
            <a:off x="5148097" y="7475332"/>
            <a:ext cx="28765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75" dirty="0">
                <a:solidFill>
                  <a:srgbClr val="212121"/>
                </a:solidFill>
                <a:latin typeface="SimSun"/>
                <a:cs typeface="SimSun"/>
              </a:rPr>
              <a:t>null</a:t>
            </a:r>
            <a:endParaRPr sz="900">
              <a:latin typeface="SimSun"/>
              <a:cs typeface="SimSun"/>
            </a:endParaRPr>
          </a:p>
        </p:txBody>
      </p:sp>
      <p:sp>
        <p:nvSpPr>
          <p:cNvPr id="34" name="object 34"/>
          <p:cNvSpPr txBox="1"/>
          <p:nvPr/>
        </p:nvSpPr>
        <p:spPr>
          <a:xfrm>
            <a:off x="5422633" y="7476426"/>
            <a:ext cx="14732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a:t>
            </a:r>
            <a:endParaRPr sz="950">
              <a:latin typeface="SimSun"/>
              <a:cs typeface="SimSun"/>
            </a:endParaRPr>
          </a:p>
        </p:txBody>
      </p:sp>
      <p:sp>
        <p:nvSpPr>
          <p:cNvPr id="35" name="object 35"/>
          <p:cNvSpPr txBox="1"/>
          <p:nvPr/>
        </p:nvSpPr>
        <p:spPr>
          <a:xfrm>
            <a:off x="734938" y="7987283"/>
            <a:ext cx="1028700" cy="645795"/>
          </a:xfrm>
          <a:prstGeom prst="rect">
            <a:avLst/>
          </a:prstGeom>
        </p:spPr>
        <p:txBody>
          <a:bodyPr vert="horz" wrap="square" lIns="0" tIns="0" rIns="0" bIns="0" rtlCol="0">
            <a:spAutoFit/>
          </a:bodyPr>
          <a:lstStyle/>
          <a:p>
            <a:pPr marL="137160">
              <a:lnSpc>
                <a:spcPct val="100000"/>
              </a:lnSpc>
            </a:pPr>
            <a:r>
              <a:rPr sz="1150" dirty="0">
                <a:solidFill>
                  <a:srgbClr val="212121"/>
                </a:solidFill>
                <a:latin typeface="SimSun"/>
                <a:cs typeface="SimSun"/>
              </a:rPr>
              <a:t>Th命周期函数</a:t>
            </a:r>
            <a:endParaRPr sz="1150">
              <a:latin typeface="SimSun"/>
              <a:cs typeface="SimSun"/>
            </a:endParaRPr>
          </a:p>
          <a:p>
            <a:pPr>
              <a:lnSpc>
                <a:spcPct val="100000"/>
              </a:lnSpc>
            </a:pPr>
            <a:endParaRPr sz="1100">
              <a:latin typeface="Times New Roman"/>
              <a:cs typeface="Times New Roman"/>
            </a:endParaRPr>
          </a:p>
          <a:p>
            <a:pPr>
              <a:lnSpc>
                <a:spcPct val="100000"/>
              </a:lnSpc>
              <a:spcBef>
                <a:spcPts val="20"/>
              </a:spcBef>
            </a:pPr>
            <a:endParaRPr sz="1000">
              <a:latin typeface="Times New Roman"/>
              <a:cs typeface="Times New Roman"/>
            </a:endParaRPr>
          </a:p>
          <a:p>
            <a:pPr marL="12700">
              <a:lnSpc>
                <a:spcPct val="100000"/>
              </a:lnSpc>
              <a:spcBef>
                <a:spcPts val="5"/>
              </a:spcBef>
            </a:pPr>
            <a:r>
              <a:rPr sz="950" spc="10" dirty="0">
                <a:solidFill>
                  <a:srgbClr val="212121"/>
                </a:solidFill>
                <a:latin typeface="SimSun"/>
                <a:cs typeface="SimSun"/>
              </a:rPr>
              <a:t>装载组件</a:t>
            </a:r>
            <a:endParaRPr sz="950">
              <a:latin typeface="SimSun"/>
              <a:cs typeface="SimSun"/>
            </a:endParaRPr>
          </a:p>
        </p:txBody>
      </p:sp>
      <p:sp>
        <p:nvSpPr>
          <p:cNvPr id="36" name="object 36"/>
          <p:cNvSpPr txBox="1"/>
          <p:nvPr/>
        </p:nvSpPr>
        <p:spPr>
          <a:xfrm>
            <a:off x="745200" y="8958945"/>
            <a:ext cx="128079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65" dirty="0">
                <a:solidFill>
                  <a:srgbClr val="212121"/>
                </a:solidFill>
                <a:latin typeface="SimSun"/>
                <a:cs typeface="SimSun"/>
              </a:rPr>
              <a:t>componentWillMount</a:t>
            </a:r>
            <a:endParaRPr sz="900">
              <a:latin typeface="SimSun"/>
              <a:cs typeface="SimSun"/>
            </a:endParaRPr>
          </a:p>
        </p:txBody>
      </p:sp>
      <p:sp>
        <p:nvSpPr>
          <p:cNvPr id="37" name="object 37"/>
          <p:cNvSpPr txBox="1"/>
          <p:nvPr/>
        </p:nvSpPr>
        <p:spPr>
          <a:xfrm>
            <a:off x="732500" y="9325795"/>
            <a:ext cx="161036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只会在装载之前调用一次，在</a:t>
            </a:r>
            <a:endParaRPr sz="950">
              <a:latin typeface="SimSun"/>
              <a:cs typeface="SimSun"/>
            </a:endParaRPr>
          </a:p>
        </p:txBody>
      </p:sp>
      <p:sp>
        <p:nvSpPr>
          <p:cNvPr id="38" name="object 38"/>
          <p:cNvSpPr txBox="1"/>
          <p:nvPr/>
        </p:nvSpPr>
        <p:spPr>
          <a:xfrm>
            <a:off x="2363977" y="9324704"/>
            <a:ext cx="46926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40" dirty="0">
                <a:solidFill>
                  <a:srgbClr val="212121"/>
                </a:solidFill>
                <a:latin typeface="SimSun"/>
                <a:cs typeface="SimSun"/>
              </a:rPr>
              <a:t>render</a:t>
            </a:r>
            <a:endParaRPr sz="900">
              <a:latin typeface="SimSun"/>
              <a:cs typeface="SimSun"/>
            </a:endParaRPr>
          </a:p>
        </p:txBody>
      </p:sp>
      <p:sp>
        <p:nvSpPr>
          <p:cNvPr id="39" name="object 39"/>
          <p:cNvSpPr txBox="1"/>
          <p:nvPr/>
        </p:nvSpPr>
        <p:spPr>
          <a:xfrm>
            <a:off x="2854045" y="9325795"/>
            <a:ext cx="209804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之前调用，你可以在这个方法里面调用</a:t>
            </a:r>
            <a:endParaRPr sz="950">
              <a:latin typeface="SimSun"/>
              <a:cs typeface="SimSun"/>
            </a:endParaRPr>
          </a:p>
        </p:txBody>
      </p:sp>
      <p:sp>
        <p:nvSpPr>
          <p:cNvPr id="40" name="object 40"/>
          <p:cNvSpPr txBox="1"/>
          <p:nvPr/>
        </p:nvSpPr>
        <p:spPr>
          <a:xfrm>
            <a:off x="4973192" y="9324704"/>
            <a:ext cx="57023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15" dirty="0">
                <a:solidFill>
                  <a:srgbClr val="212121"/>
                </a:solidFill>
                <a:latin typeface="SimSun"/>
                <a:cs typeface="SimSun"/>
              </a:rPr>
              <a:t>setState</a:t>
            </a:r>
            <a:endParaRPr sz="900">
              <a:latin typeface="SimSun"/>
              <a:cs typeface="SimSun"/>
            </a:endParaRPr>
          </a:p>
        </p:txBody>
      </p:sp>
      <p:sp>
        <p:nvSpPr>
          <p:cNvPr id="41" name="object 41"/>
          <p:cNvSpPr txBox="1"/>
          <p:nvPr/>
        </p:nvSpPr>
        <p:spPr>
          <a:xfrm>
            <a:off x="5564174" y="9325795"/>
            <a:ext cx="124460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改变状态，并且不会导</a:t>
            </a:r>
            <a:endParaRPr sz="950">
              <a:latin typeface="SimSun"/>
              <a:cs typeface="SimSun"/>
            </a:endParaRPr>
          </a:p>
        </p:txBody>
      </p:sp>
      <p:sp>
        <p:nvSpPr>
          <p:cNvPr id="42" name="object 42"/>
          <p:cNvSpPr txBox="1"/>
          <p:nvPr/>
        </p:nvSpPr>
        <p:spPr>
          <a:xfrm>
            <a:off x="732500" y="9569635"/>
            <a:ext cx="1369060" cy="16954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致额外调用一次</a:t>
            </a:r>
            <a:r>
              <a:rPr sz="950" spc="65" dirty="0">
                <a:solidFill>
                  <a:srgbClr val="212121"/>
                </a:solidFill>
                <a:latin typeface="SimSun"/>
                <a:cs typeface="SimSun"/>
              </a:rPr>
              <a:t> </a:t>
            </a:r>
            <a:r>
              <a:rPr sz="900" spc="40" dirty="0">
                <a:solidFill>
                  <a:srgbClr val="212121"/>
                </a:solidFill>
                <a:latin typeface="SimSun"/>
                <a:cs typeface="SimSun"/>
              </a:rPr>
              <a:t>render</a:t>
            </a:r>
            <a:endParaRPr sz="900">
              <a:latin typeface="SimSun"/>
              <a:cs typeface="SimSun"/>
            </a:endParaRPr>
          </a:p>
        </p:txBody>
      </p:sp>
      <p:sp>
        <p:nvSpPr>
          <p:cNvPr id="43" name="object 43"/>
          <p:cNvSpPr txBox="1"/>
          <p:nvPr/>
        </p:nvSpPr>
        <p:spPr>
          <a:xfrm>
            <a:off x="5850940" y="777138"/>
            <a:ext cx="976630"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85" dirty="0">
                <a:solidFill>
                  <a:srgbClr val="999999"/>
                </a:solidFill>
                <a:latin typeface="SimSun"/>
                <a:cs typeface="SimSun"/>
              </a:rPr>
              <a:t>4</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组件</a:t>
            </a:r>
            <a:r>
              <a:rPr sz="700" spc="-175" dirty="0">
                <a:solidFill>
                  <a:srgbClr val="999999"/>
                </a:solidFill>
                <a:latin typeface="SimSun"/>
                <a:cs typeface="SimSun"/>
              </a:rPr>
              <a:t> | </a:t>
            </a:r>
            <a:r>
              <a:rPr sz="700" spc="70" dirty="0">
                <a:solidFill>
                  <a:srgbClr val="999999"/>
                </a:solidFill>
                <a:latin typeface="SimSun"/>
                <a:cs typeface="SimSun"/>
              </a:rPr>
              <a:t>25</a:t>
            </a:r>
            <a:endParaRPr sz="700">
              <a:latin typeface="SimSun"/>
              <a:cs typeface="SimSu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5200" y="1337802"/>
            <a:ext cx="127444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95" dirty="0">
                <a:solidFill>
                  <a:srgbClr val="212121"/>
                </a:solidFill>
                <a:latin typeface="SimSun"/>
                <a:cs typeface="SimSun"/>
              </a:rPr>
              <a:t>componentDidMount</a:t>
            </a:r>
            <a:endParaRPr sz="900">
              <a:latin typeface="SimSun"/>
              <a:cs typeface="SimSun"/>
            </a:endParaRPr>
          </a:p>
        </p:txBody>
      </p:sp>
      <p:sp>
        <p:nvSpPr>
          <p:cNvPr id="3" name="object 3"/>
          <p:cNvSpPr txBox="1"/>
          <p:nvPr/>
        </p:nvSpPr>
        <p:spPr>
          <a:xfrm>
            <a:off x="2607817" y="1703562"/>
            <a:ext cx="46926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40" dirty="0">
                <a:solidFill>
                  <a:srgbClr val="212121"/>
                </a:solidFill>
                <a:latin typeface="SimSun"/>
                <a:cs typeface="SimSun"/>
              </a:rPr>
              <a:t>render</a:t>
            </a:r>
            <a:endParaRPr sz="900">
              <a:latin typeface="SimSun"/>
              <a:cs typeface="SimSun"/>
            </a:endParaRPr>
          </a:p>
        </p:txBody>
      </p:sp>
      <p:sp>
        <p:nvSpPr>
          <p:cNvPr id="4" name="object 4"/>
          <p:cNvSpPr txBox="1"/>
          <p:nvPr/>
        </p:nvSpPr>
        <p:spPr>
          <a:xfrm>
            <a:off x="3097885" y="1704657"/>
            <a:ext cx="173228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之后调用，从这里开始可以通过</a:t>
            </a:r>
            <a:endParaRPr sz="950">
              <a:latin typeface="SimSun"/>
              <a:cs typeface="SimSun"/>
            </a:endParaRPr>
          </a:p>
        </p:txBody>
      </p:sp>
      <p:sp>
        <p:nvSpPr>
          <p:cNvPr id="5" name="object 5"/>
          <p:cNvSpPr txBox="1"/>
          <p:nvPr/>
        </p:nvSpPr>
        <p:spPr>
          <a:xfrm>
            <a:off x="4851272" y="1703562"/>
            <a:ext cx="119570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55" dirty="0">
                <a:solidFill>
                  <a:srgbClr val="212121"/>
                </a:solidFill>
                <a:latin typeface="SimSun"/>
                <a:cs typeface="SimSun"/>
              </a:rPr>
              <a:t>this.getDOMNode()</a:t>
            </a:r>
            <a:endParaRPr sz="900">
              <a:latin typeface="SimSun"/>
              <a:cs typeface="SimSun"/>
            </a:endParaRPr>
          </a:p>
        </p:txBody>
      </p:sp>
      <p:sp>
        <p:nvSpPr>
          <p:cNvPr id="6" name="object 6"/>
          <p:cNvSpPr txBox="1"/>
          <p:nvPr/>
        </p:nvSpPr>
        <p:spPr>
          <a:xfrm>
            <a:off x="6067780" y="1704657"/>
            <a:ext cx="75692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获取到组件的</a:t>
            </a:r>
            <a:endParaRPr sz="950">
              <a:latin typeface="SimSun"/>
              <a:cs typeface="SimSun"/>
            </a:endParaRPr>
          </a:p>
        </p:txBody>
      </p:sp>
      <p:sp>
        <p:nvSpPr>
          <p:cNvPr id="7" name="object 7"/>
          <p:cNvSpPr txBox="1"/>
          <p:nvPr/>
        </p:nvSpPr>
        <p:spPr>
          <a:xfrm>
            <a:off x="732500" y="1605627"/>
            <a:ext cx="1854200" cy="503555"/>
          </a:xfrm>
          <a:prstGeom prst="rect">
            <a:avLst/>
          </a:prstGeom>
        </p:spPr>
        <p:txBody>
          <a:bodyPr vert="horz" wrap="square" lIns="0" tIns="0" rIns="0" bIns="0" rtlCol="0">
            <a:spAutoFit/>
          </a:bodyPr>
          <a:lstStyle/>
          <a:p>
            <a:pPr marL="12700" marR="5080">
              <a:lnSpc>
                <a:spcPct val="168400"/>
              </a:lnSpc>
            </a:pPr>
            <a:r>
              <a:rPr sz="950" spc="5" dirty="0">
                <a:solidFill>
                  <a:srgbClr val="212121"/>
                </a:solidFill>
                <a:latin typeface="SimSun"/>
                <a:cs typeface="SimSun"/>
              </a:rPr>
              <a:t>只会在装载完成之后调用一次，在  </a:t>
            </a:r>
            <a:r>
              <a:rPr sz="950" spc="350" dirty="0">
                <a:solidFill>
                  <a:srgbClr val="212121"/>
                </a:solidFill>
                <a:latin typeface="SimSun"/>
                <a:cs typeface="SimSun"/>
              </a:rPr>
              <a:t>DOM</a:t>
            </a:r>
            <a:r>
              <a:rPr sz="950" spc="-300" dirty="0">
                <a:solidFill>
                  <a:srgbClr val="212121"/>
                </a:solidFill>
                <a:latin typeface="SimSun"/>
                <a:cs typeface="SimSun"/>
              </a:rPr>
              <a:t> </a:t>
            </a:r>
            <a:r>
              <a:rPr sz="950" spc="10" dirty="0">
                <a:solidFill>
                  <a:srgbClr val="212121"/>
                </a:solidFill>
                <a:latin typeface="SimSun"/>
                <a:cs typeface="SimSun"/>
              </a:rPr>
              <a:t>节点。</a:t>
            </a:r>
            <a:endParaRPr sz="950">
              <a:latin typeface="SimSun"/>
              <a:cs typeface="SimSun"/>
            </a:endParaRPr>
          </a:p>
        </p:txBody>
      </p:sp>
      <p:sp>
        <p:nvSpPr>
          <p:cNvPr id="8" name="object 8"/>
          <p:cNvSpPr txBox="1"/>
          <p:nvPr/>
        </p:nvSpPr>
        <p:spPr>
          <a:xfrm>
            <a:off x="732500" y="2436177"/>
            <a:ext cx="2512695" cy="4244975"/>
          </a:xfrm>
          <a:prstGeom prst="rect">
            <a:avLst/>
          </a:prstGeom>
        </p:spPr>
        <p:txBody>
          <a:bodyPr vert="horz" wrap="square" lIns="0" tIns="0" rIns="0" bIns="0" rtlCol="0">
            <a:spAutoFit/>
          </a:bodyPr>
          <a:lstStyle/>
          <a:p>
            <a:pPr marL="14604">
              <a:lnSpc>
                <a:spcPct val="100000"/>
              </a:lnSpc>
            </a:pPr>
            <a:r>
              <a:rPr sz="950" spc="10" dirty="0">
                <a:solidFill>
                  <a:srgbClr val="212121"/>
                </a:solidFill>
                <a:latin typeface="SimSun"/>
                <a:cs typeface="SimSun"/>
              </a:rPr>
              <a:t>更新组件状态</a:t>
            </a:r>
            <a:endParaRPr sz="950">
              <a:latin typeface="SimSun"/>
              <a:cs typeface="SimSu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marL="12700">
              <a:lnSpc>
                <a:spcPct val="100000"/>
              </a:lnSpc>
              <a:spcBef>
                <a:spcPts val="630"/>
              </a:spcBef>
            </a:pPr>
            <a:r>
              <a:rPr sz="950" spc="10" dirty="0">
                <a:solidFill>
                  <a:srgbClr val="212121"/>
                </a:solidFill>
                <a:latin typeface="SimSun"/>
                <a:cs typeface="SimSun"/>
              </a:rPr>
              <a:t>这些方法不会在首次 </a:t>
            </a:r>
            <a:r>
              <a:rPr sz="900" spc="40" dirty="0">
                <a:solidFill>
                  <a:srgbClr val="212121"/>
                </a:solidFill>
                <a:latin typeface="SimSun"/>
                <a:cs typeface="SimSun"/>
              </a:rPr>
              <a:t>render</a:t>
            </a:r>
            <a:r>
              <a:rPr sz="900" spc="245" dirty="0">
                <a:solidFill>
                  <a:srgbClr val="212121"/>
                </a:solidFill>
                <a:latin typeface="SimSun"/>
                <a:cs typeface="SimSun"/>
              </a:rPr>
              <a:t> </a:t>
            </a:r>
            <a:r>
              <a:rPr sz="950" spc="10" dirty="0">
                <a:solidFill>
                  <a:srgbClr val="212121"/>
                </a:solidFill>
                <a:latin typeface="SimSun"/>
                <a:cs typeface="SimSun"/>
              </a:rPr>
              <a:t>组件的周期调用</a:t>
            </a:r>
            <a:endParaRPr sz="950">
              <a:latin typeface="SimSun"/>
              <a:cs typeface="SimSun"/>
            </a:endParaRPr>
          </a:p>
          <a:p>
            <a:pPr>
              <a:lnSpc>
                <a:spcPct val="100000"/>
              </a:lnSpc>
            </a:pPr>
            <a:endParaRPr sz="900">
              <a:latin typeface="Times New Roman"/>
              <a:cs typeface="Times New Roman"/>
            </a:endParaRPr>
          </a:p>
          <a:p>
            <a:pPr marL="304165" indent="-221615">
              <a:lnSpc>
                <a:spcPct val="100000"/>
              </a:lnSpc>
              <a:spcBef>
                <a:spcPts val="755"/>
              </a:spcBef>
              <a:buSzPct val="105555"/>
              <a:buFont typeface="Verdana"/>
              <a:buChar char="•"/>
              <a:tabLst>
                <a:tab pos="303530" algn="l"/>
                <a:tab pos="304165" algn="l"/>
              </a:tabLst>
            </a:pPr>
            <a:r>
              <a:rPr sz="900" spc="60" dirty="0">
                <a:solidFill>
                  <a:srgbClr val="212121"/>
                </a:solidFill>
                <a:latin typeface="SimSun"/>
                <a:cs typeface="SimSun"/>
              </a:rPr>
              <a:t>componentWillReceiveProps</a:t>
            </a:r>
            <a:endParaRPr sz="900">
              <a:latin typeface="SimSun"/>
              <a:cs typeface="SimSun"/>
            </a:endParaRPr>
          </a:p>
          <a:p>
            <a:pPr>
              <a:lnSpc>
                <a:spcPct val="100000"/>
              </a:lnSpc>
              <a:spcBef>
                <a:spcPts val="55"/>
              </a:spcBef>
              <a:buClr>
                <a:srgbClr val="212121"/>
              </a:buClr>
              <a:buFont typeface="Verdana"/>
              <a:buChar char="•"/>
            </a:pPr>
            <a:endParaRPr sz="1100">
              <a:latin typeface="Times New Roman"/>
              <a:cs typeface="Times New Roman"/>
            </a:endParaRPr>
          </a:p>
          <a:p>
            <a:pPr marL="304165" indent="-221615">
              <a:lnSpc>
                <a:spcPct val="100000"/>
              </a:lnSpc>
              <a:buSzPct val="105555"/>
              <a:buFont typeface="Verdana"/>
              <a:buChar char="•"/>
              <a:tabLst>
                <a:tab pos="303530" algn="l"/>
                <a:tab pos="304165" algn="l"/>
              </a:tabLst>
            </a:pPr>
            <a:r>
              <a:rPr sz="900" spc="90" dirty="0">
                <a:solidFill>
                  <a:srgbClr val="212121"/>
                </a:solidFill>
                <a:latin typeface="SimSun"/>
                <a:cs typeface="SimSun"/>
              </a:rPr>
              <a:t>shouldComponentUpdate</a:t>
            </a:r>
            <a:endParaRPr sz="900">
              <a:latin typeface="SimSun"/>
              <a:cs typeface="SimSun"/>
            </a:endParaRPr>
          </a:p>
          <a:p>
            <a:pPr>
              <a:lnSpc>
                <a:spcPct val="100000"/>
              </a:lnSpc>
              <a:spcBef>
                <a:spcPts val="55"/>
              </a:spcBef>
              <a:buClr>
                <a:srgbClr val="212121"/>
              </a:buClr>
              <a:buFont typeface="Verdana"/>
              <a:buChar char="•"/>
            </a:pPr>
            <a:endParaRPr sz="1100">
              <a:latin typeface="Times New Roman"/>
              <a:cs typeface="Times New Roman"/>
            </a:endParaRPr>
          </a:p>
          <a:p>
            <a:pPr marL="304165" indent="-221615">
              <a:lnSpc>
                <a:spcPct val="100000"/>
              </a:lnSpc>
              <a:buSzPct val="105555"/>
              <a:buFont typeface="Verdana"/>
              <a:buChar char="•"/>
              <a:tabLst>
                <a:tab pos="303530" algn="l"/>
                <a:tab pos="304165" algn="l"/>
              </a:tabLst>
            </a:pPr>
            <a:r>
              <a:rPr sz="900" spc="60" dirty="0">
                <a:solidFill>
                  <a:srgbClr val="212121"/>
                </a:solidFill>
                <a:latin typeface="SimSun"/>
                <a:cs typeface="SimSun"/>
              </a:rPr>
              <a:t>componentWillUpdate</a:t>
            </a:r>
            <a:endParaRPr sz="900">
              <a:latin typeface="SimSun"/>
              <a:cs typeface="SimSun"/>
            </a:endParaRPr>
          </a:p>
          <a:p>
            <a:pPr>
              <a:lnSpc>
                <a:spcPct val="100000"/>
              </a:lnSpc>
              <a:spcBef>
                <a:spcPts val="55"/>
              </a:spcBef>
              <a:buClr>
                <a:srgbClr val="212121"/>
              </a:buClr>
              <a:buFont typeface="Verdana"/>
              <a:buChar char="•"/>
            </a:pPr>
            <a:endParaRPr sz="1100">
              <a:latin typeface="Times New Roman"/>
              <a:cs typeface="Times New Roman"/>
            </a:endParaRPr>
          </a:p>
          <a:p>
            <a:pPr marL="304165" indent="-221615">
              <a:lnSpc>
                <a:spcPct val="100000"/>
              </a:lnSpc>
              <a:buSzPct val="105555"/>
              <a:buFont typeface="Verdana"/>
              <a:buChar char="•"/>
              <a:tabLst>
                <a:tab pos="303530" algn="l"/>
                <a:tab pos="304165" algn="l"/>
              </a:tabLst>
            </a:pPr>
            <a:r>
              <a:rPr sz="900" spc="90" dirty="0">
                <a:solidFill>
                  <a:srgbClr val="212121"/>
                </a:solidFill>
                <a:latin typeface="SimSun"/>
                <a:cs typeface="SimSun"/>
              </a:rPr>
              <a:t>componentDidUpdate</a:t>
            </a:r>
            <a:endParaRPr sz="900">
              <a:latin typeface="SimSun"/>
              <a:cs typeface="SimSun"/>
            </a:endParaRPr>
          </a:p>
          <a:p>
            <a:pPr>
              <a:lnSpc>
                <a:spcPct val="100000"/>
              </a:lnSpc>
              <a:buClr>
                <a:srgbClr val="212121"/>
              </a:buClr>
              <a:buFont typeface="Verdana"/>
              <a:buChar char="•"/>
            </a:pPr>
            <a:endParaRPr sz="900">
              <a:latin typeface="Times New Roman"/>
              <a:cs typeface="Times New Roman"/>
            </a:endParaRPr>
          </a:p>
          <a:p>
            <a:pPr>
              <a:lnSpc>
                <a:spcPct val="100000"/>
              </a:lnSpc>
              <a:buClr>
                <a:srgbClr val="212121"/>
              </a:buClr>
              <a:buFont typeface="Verdana"/>
              <a:buChar char="•"/>
            </a:pPr>
            <a:endParaRPr sz="900">
              <a:latin typeface="Times New Roman"/>
              <a:cs typeface="Times New Roman"/>
            </a:endParaRPr>
          </a:p>
          <a:p>
            <a:pPr marL="14604">
              <a:lnSpc>
                <a:spcPct val="100000"/>
              </a:lnSpc>
              <a:spcBef>
                <a:spcPts val="640"/>
              </a:spcBef>
            </a:pPr>
            <a:r>
              <a:rPr sz="950" spc="10" dirty="0">
                <a:solidFill>
                  <a:srgbClr val="212121"/>
                </a:solidFill>
                <a:latin typeface="SimSun"/>
                <a:cs typeface="SimSun"/>
              </a:rPr>
              <a:t>卸载（删除）组件</a:t>
            </a:r>
            <a:endParaRPr sz="950">
              <a:latin typeface="SimSun"/>
              <a:cs typeface="SimSu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marL="304165" indent="-221615">
              <a:lnSpc>
                <a:spcPct val="100000"/>
              </a:lnSpc>
              <a:spcBef>
                <a:spcPts val="680"/>
              </a:spcBef>
              <a:buSzPct val="105555"/>
              <a:buFont typeface="Verdana"/>
              <a:buChar char="•"/>
              <a:tabLst>
                <a:tab pos="303530" algn="l"/>
                <a:tab pos="304165" algn="l"/>
              </a:tabLst>
            </a:pPr>
            <a:r>
              <a:rPr sz="900" spc="80" dirty="0">
                <a:solidFill>
                  <a:srgbClr val="212121"/>
                </a:solidFill>
                <a:latin typeface="SimSun"/>
                <a:cs typeface="SimSun"/>
              </a:rPr>
              <a:t>componentWillUnmount</a:t>
            </a:r>
            <a:endParaRPr sz="900">
              <a:latin typeface="SimSun"/>
              <a:cs typeface="SimSun"/>
            </a:endParaRPr>
          </a:p>
          <a:p>
            <a:pPr>
              <a:lnSpc>
                <a:spcPct val="100000"/>
              </a:lnSpc>
              <a:buClr>
                <a:srgbClr val="212121"/>
              </a:buClr>
              <a:buFont typeface="Verdana"/>
              <a:buChar char="•"/>
            </a:pPr>
            <a:endParaRPr sz="900">
              <a:latin typeface="Times New Roman"/>
              <a:cs typeface="Times New Roman"/>
            </a:endParaRPr>
          </a:p>
          <a:p>
            <a:pPr marL="12700">
              <a:lnSpc>
                <a:spcPct val="100000"/>
              </a:lnSpc>
              <a:spcBef>
                <a:spcPts val="715"/>
              </a:spcBef>
            </a:pPr>
            <a:r>
              <a:rPr sz="950" spc="10" dirty="0">
                <a:solidFill>
                  <a:srgbClr val="212121"/>
                </a:solidFill>
                <a:latin typeface="SimSun"/>
                <a:cs typeface="SimSun"/>
              </a:rPr>
              <a:t>更多关于组件相关的方法说明，参见：</a:t>
            </a:r>
            <a:endParaRPr sz="950">
              <a:latin typeface="SimSun"/>
              <a:cs typeface="SimSun"/>
            </a:endParaRPr>
          </a:p>
          <a:p>
            <a:pPr>
              <a:lnSpc>
                <a:spcPct val="100000"/>
              </a:lnSpc>
            </a:pPr>
            <a:endParaRPr sz="900">
              <a:latin typeface="Times New Roman"/>
              <a:cs typeface="Times New Roman"/>
            </a:endParaRPr>
          </a:p>
          <a:p>
            <a:pPr marL="256540" indent="-173990">
              <a:lnSpc>
                <a:spcPct val="100000"/>
              </a:lnSpc>
              <a:spcBef>
                <a:spcPts val="705"/>
              </a:spcBef>
              <a:buClr>
                <a:srgbClr val="212121"/>
              </a:buClr>
              <a:buFont typeface="Verdana"/>
              <a:buChar char="•"/>
              <a:tabLst>
                <a:tab pos="256540" algn="l"/>
              </a:tabLst>
            </a:pPr>
            <a:r>
              <a:rPr sz="950" u="sng" spc="140" dirty="0">
                <a:solidFill>
                  <a:srgbClr val="3379B6"/>
                </a:solidFill>
                <a:latin typeface="SimSun"/>
                <a:cs typeface="SimSun"/>
              </a:rPr>
              <a:t>Component</a:t>
            </a:r>
            <a:r>
              <a:rPr sz="950" u="sng" spc="-285" dirty="0">
                <a:solidFill>
                  <a:srgbClr val="3379B6"/>
                </a:solidFill>
                <a:latin typeface="SimSun"/>
                <a:cs typeface="SimSun"/>
              </a:rPr>
              <a:t> </a:t>
            </a:r>
            <a:r>
              <a:rPr sz="950" u="sng" spc="125" dirty="0">
                <a:solidFill>
                  <a:srgbClr val="3379B6"/>
                </a:solidFill>
                <a:latin typeface="SimSun"/>
                <a:cs typeface="SimSun"/>
              </a:rPr>
              <a:t>Specs</a:t>
            </a:r>
            <a:endParaRPr sz="950">
              <a:latin typeface="SimSun"/>
              <a:cs typeface="SimSun"/>
            </a:endParaRPr>
          </a:p>
          <a:p>
            <a:pPr>
              <a:lnSpc>
                <a:spcPct val="100000"/>
              </a:lnSpc>
              <a:spcBef>
                <a:spcPts val="50"/>
              </a:spcBef>
              <a:buClr>
                <a:srgbClr val="212121"/>
              </a:buClr>
              <a:buFont typeface="Verdana"/>
              <a:buChar char="•"/>
            </a:pPr>
            <a:endParaRPr sz="1050">
              <a:latin typeface="Times New Roman"/>
              <a:cs typeface="Times New Roman"/>
            </a:endParaRPr>
          </a:p>
          <a:p>
            <a:pPr marL="256540" indent="-173990">
              <a:lnSpc>
                <a:spcPct val="100000"/>
              </a:lnSpc>
              <a:buClr>
                <a:srgbClr val="212121"/>
              </a:buClr>
              <a:buFont typeface="Verdana"/>
              <a:buChar char="•"/>
              <a:tabLst>
                <a:tab pos="256540" algn="l"/>
              </a:tabLst>
            </a:pPr>
            <a:r>
              <a:rPr sz="950" u="sng" spc="140" dirty="0">
                <a:solidFill>
                  <a:srgbClr val="3379B6"/>
                </a:solidFill>
                <a:latin typeface="SimSun"/>
                <a:cs typeface="SimSun"/>
              </a:rPr>
              <a:t>Component</a:t>
            </a:r>
            <a:r>
              <a:rPr sz="950" u="sng" spc="-250" dirty="0">
                <a:solidFill>
                  <a:srgbClr val="3379B6"/>
                </a:solidFill>
                <a:latin typeface="SimSun"/>
                <a:cs typeface="SimSun"/>
              </a:rPr>
              <a:t> </a:t>
            </a:r>
            <a:r>
              <a:rPr sz="950" u="sng" spc="-20" dirty="0">
                <a:solidFill>
                  <a:srgbClr val="3379B6"/>
                </a:solidFill>
                <a:latin typeface="SimSun"/>
                <a:cs typeface="SimSun"/>
              </a:rPr>
              <a:t>Lifecycle</a:t>
            </a:r>
            <a:endParaRPr sz="950">
              <a:latin typeface="SimSun"/>
              <a:cs typeface="SimSun"/>
            </a:endParaRPr>
          </a:p>
          <a:p>
            <a:pPr>
              <a:lnSpc>
                <a:spcPct val="100000"/>
              </a:lnSpc>
              <a:spcBef>
                <a:spcPts val="50"/>
              </a:spcBef>
              <a:buClr>
                <a:srgbClr val="212121"/>
              </a:buClr>
              <a:buFont typeface="Verdana"/>
              <a:buChar char="•"/>
            </a:pPr>
            <a:endParaRPr sz="1050">
              <a:latin typeface="Times New Roman"/>
              <a:cs typeface="Times New Roman"/>
            </a:endParaRPr>
          </a:p>
          <a:p>
            <a:pPr marL="256540" indent="-173990">
              <a:lnSpc>
                <a:spcPct val="100000"/>
              </a:lnSpc>
              <a:buClr>
                <a:srgbClr val="212121"/>
              </a:buClr>
              <a:buFont typeface="Verdana"/>
              <a:buChar char="•"/>
              <a:tabLst>
                <a:tab pos="256540" algn="l"/>
              </a:tabLst>
            </a:pPr>
            <a:r>
              <a:rPr sz="950" u="sng" spc="140" dirty="0">
                <a:solidFill>
                  <a:srgbClr val="3379B6"/>
                </a:solidFill>
                <a:latin typeface="SimSun"/>
                <a:cs typeface="SimSun"/>
              </a:rPr>
              <a:t>Component</a:t>
            </a:r>
            <a:r>
              <a:rPr sz="950" u="sng" spc="-280" dirty="0">
                <a:solidFill>
                  <a:srgbClr val="3379B6"/>
                </a:solidFill>
                <a:latin typeface="SimSun"/>
                <a:cs typeface="SimSun"/>
              </a:rPr>
              <a:t> </a:t>
            </a:r>
            <a:r>
              <a:rPr sz="950" u="sng" spc="75" dirty="0">
                <a:solidFill>
                  <a:srgbClr val="3379B6"/>
                </a:solidFill>
                <a:latin typeface="SimSun"/>
                <a:cs typeface="SimSun"/>
              </a:rPr>
              <a:t>API</a:t>
            </a:r>
            <a:endParaRPr sz="950">
              <a:latin typeface="SimSun"/>
              <a:cs typeface="SimSun"/>
            </a:endParaRPr>
          </a:p>
        </p:txBody>
      </p:sp>
      <p:sp>
        <p:nvSpPr>
          <p:cNvPr id="9" name="object 9"/>
          <p:cNvSpPr txBox="1"/>
          <p:nvPr/>
        </p:nvSpPr>
        <p:spPr>
          <a:xfrm>
            <a:off x="5850242" y="777138"/>
            <a:ext cx="977265"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85" dirty="0">
                <a:solidFill>
                  <a:srgbClr val="999999"/>
                </a:solidFill>
                <a:latin typeface="SimSun"/>
                <a:cs typeface="SimSun"/>
              </a:rPr>
              <a:t>4</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组件</a:t>
            </a:r>
            <a:r>
              <a:rPr sz="700" spc="-175" dirty="0">
                <a:solidFill>
                  <a:srgbClr val="999999"/>
                </a:solidFill>
                <a:latin typeface="SimSun"/>
                <a:cs typeface="SimSun"/>
              </a:rPr>
              <a:t> | </a:t>
            </a:r>
            <a:r>
              <a:rPr sz="700" spc="75" dirty="0">
                <a:solidFill>
                  <a:srgbClr val="999999"/>
                </a:solidFill>
                <a:latin typeface="SimSun"/>
                <a:cs typeface="SimSun"/>
              </a:rPr>
              <a:t>26</a:t>
            </a:r>
            <a:endParaRPr sz="700">
              <a:latin typeface="SimSun"/>
              <a:cs typeface="SimSu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p:nvPr/>
        </p:nvSpPr>
        <p:spPr>
          <a:xfrm>
            <a:off x="759830" y="3210051"/>
            <a:ext cx="0" cy="241935"/>
          </a:xfrm>
          <a:custGeom>
            <a:avLst/>
            <a:gdLst/>
            <a:ahLst/>
            <a:cxnLst/>
            <a:rect l="l" t="t" r="r" b="b"/>
            <a:pathLst>
              <a:path h="241935">
                <a:moveTo>
                  <a:pt x="0" y="0"/>
                </a:moveTo>
                <a:lnTo>
                  <a:pt x="0" y="241553"/>
                </a:lnTo>
              </a:path>
            </a:pathLst>
          </a:custGeom>
          <a:ln w="29260">
            <a:solidFill>
              <a:srgbClr val="1FA640"/>
            </a:solidFill>
          </a:ln>
        </p:spPr>
        <p:txBody>
          <a:bodyPr wrap="square" lIns="0" tIns="0" rIns="0" bIns="0" rtlCol="0"/>
          <a:lstStyle/>
          <a:p>
            <a:endParaRPr/>
          </a:p>
        </p:txBody>
      </p:sp>
      <p:sp>
        <p:nvSpPr>
          <p:cNvPr id="4" name="object 4"/>
          <p:cNvSpPr/>
          <p:nvPr/>
        </p:nvSpPr>
        <p:spPr>
          <a:xfrm>
            <a:off x="759830" y="8168385"/>
            <a:ext cx="0" cy="241935"/>
          </a:xfrm>
          <a:custGeom>
            <a:avLst/>
            <a:gdLst/>
            <a:ahLst/>
            <a:cxnLst/>
            <a:rect l="l" t="t" r="r" b="b"/>
            <a:pathLst>
              <a:path h="241934">
                <a:moveTo>
                  <a:pt x="0" y="0"/>
                </a:moveTo>
                <a:lnTo>
                  <a:pt x="0" y="241554"/>
                </a:lnTo>
              </a:path>
            </a:pathLst>
          </a:custGeom>
          <a:ln w="29260">
            <a:solidFill>
              <a:srgbClr val="1FA640"/>
            </a:solidFill>
          </a:ln>
        </p:spPr>
        <p:txBody>
          <a:bodyPr wrap="square" lIns="0" tIns="0" rIns="0" bIns="0" rtlCol="0"/>
          <a:lstStyle/>
          <a:p>
            <a:endParaRPr/>
          </a:p>
        </p:txBody>
      </p:sp>
      <p:sp>
        <p:nvSpPr>
          <p:cNvPr id="5" name="object 5"/>
          <p:cNvSpPr txBox="1"/>
          <p:nvPr/>
        </p:nvSpPr>
        <p:spPr>
          <a:xfrm>
            <a:off x="735914" y="1297622"/>
            <a:ext cx="708660" cy="222250"/>
          </a:xfrm>
          <a:prstGeom prst="rect">
            <a:avLst/>
          </a:prstGeom>
        </p:spPr>
        <p:txBody>
          <a:bodyPr vert="horz" wrap="square" lIns="0" tIns="0" rIns="0" bIns="0" rtlCol="0">
            <a:spAutoFit/>
          </a:bodyPr>
          <a:lstStyle/>
          <a:p>
            <a:pPr marL="12700">
              <a:lnSpc>
                <a:spcPct val="100000"/>
              </a:lnSpc>
            </a:pPr>
            <a:r>
              <a:rPr sz="1350" spc="-10" dirty="0">
                <a:solidFill>
                  <a:srgbClr val="212121"/>
                </a:solidFill>
                <a:latin typeface="SimSun"/>
                <a:cs typeface="SimSun"/>
              </a:rPr>
              <a:t>事件处理</a:t>
            </a:r>
            <a:endParaRPr sz="1350">
              <a:latin typeface="SimSun"/>
              <a:cs typeface="SimSun"/>
            </a:endParaRPr>
          </a:p>
        </p:txBody>
      </p:sp>
      <p:sp>
        <p:nvSpPr>
          <p:cNvPr id="6" name="object 6"/>
          <p:cNvSpPr txBox="1"/>
          <p:nvPr/>
        </p:nvSpPr>
        <p:spPr>
          <a:xfrm>
            <a:off x="732500" y="2111184"/>
            <a:ext cx="2101215" cy="160655"/>
          </a:xfrm>
          <a:prstGeom prst="rect">
            <a:avLst/>
          </a:prstGeom>
        </p:spPr>
        <p:txBody>
          <a:bodyPr vert="horz" wrap="square" lIns="0" tIns="0" rIns="0" bIns="0" rtlCol="0">
            <a:spAutoFit/>
          </a:bodyPr>
          <a:lstStyle/>
          <a:p>
            <a:pPr marL="12700">
              <a:lnSpc>
                <a:spcPct val="100000"/>
              </a:lnSpc>
            </a:pPr>
            <a:r>
              <a:rPr sz="950" spc="-114" dirty="0">
                <a:solidFill>
                  <a:srgbClr val="212121"/>
                </a:solidFill>
                <a:latin typeface="SimSun"/>
                <a:cs typeface="SimSun"/>
              </a:rPr>
              <a:t>{{ </a:t>
            </a:r>
            <a:r>
              <a:rPr sz="950" spc="55" dirty="0">
                <a:solidFill>
                  <a:srgbClr val="212121"/>
                </a:solidFill>
                <a:latin typeface="SimSun"/>
                <a:cs typeface="SimSun"/>
              </a:rPr>
              <a:t>./share/simple-component.md</a:t>
            </a:r>
            <a:r>
              <a:rPr sz="950" spc="-335" dirty="0">
                <a:solidFill>
                  <a:srgbClr val="212121"/>
                </a:solidFill>
                <a:latin typeface="SimSun"/>
                <a:cs typeface="SimSun"/>
              </a:rPr>
              <a:t> </a:t>
            </a:r>
            <a:r>
              <a:rPr sz="950" spc="-120" dirty="0">
                <a:solidFill>
                  <a:srgbClr val="212121"/>
                </a:solidFill>
                <a:latin typeface="SimSun"/>
                <a:cs typeface="SimSun"/>
              </a:rPr>
              <a:t>}}</a:t>
            </a:r>
            <a:endParaRPr sz="950">
              <a:latin typeface="SimSun"/>
              <a:cs typeface="SimSun"/>
            </a:endParaRPr>
          </a:p>
        </p:txBody>
      </p:sp>
      <p:sp>
        <p:nvSpPr>
          <p:cNvPr id="7" name="object 7"/>
          <p:cNvSpPr txBox="1"/>
          <p:nvPr/>
        </p:nvSpPr>
        <p:spPr>
          <a:xfrm>
            <a:off x="6032525" y="2475849"/>
            <a:ext cx="50927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10" dirty="0">
                <a:solidFill>
                  <a:srgbClr val="212121"/>
                </a:solidFill>
                <a:latin typeface="SimSun"/>
                <a:cs typeface="SimSun"/>
              </a:rPr>
              <a:t>onClick</a:t>
            </a:r>
            <a:endParaRPr sz="900">
              <a:latin typeface="SimSun"/>
              <a:cs typeface="SimSun"/>
            </a:endParaRPr>
          </a:p>
        </p:txBody>
      </p:sp>
      <p:sp>
        <p:nvSpPr>
          <p:cNvPr id="8" name="object 8"/>
          <p:cNvSpPr txBox="1"/>
          <p:nvPr/>
        </p:nvSpPr>
        <p:spPr>
          <a:xfrm>
            <a:off x="6562331" y="2476944"/>
            <a:ext cx="14732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属</a:t>
            </a:r>
            <a:endParaRPr sz="950">
              <a:latin typeface="SimSun"/>
              <a:cs typeface="SimSun"/>
            </a:endParaRPr>
          </a:p>
        </p:txBody>
      </p:sp>
      <p:sp>
        <p:nvSpPr>
          <p:cNvPr id="9" name="object 9"/>
          <p:cNvSpPr txBox="1"/>
          <p:nvPr/>
        </p:nvSpPr>
        <p:spPr>
          <a:xfrm>
            <a:off x="732500" y="2377914"/>
            <a:ext cx="5278755" cy="512445"/>
          </a:xfrm>
          <a:prstGeom prst="rect">
            <a:avLst/>
          </a:prstGeom>
        </p:spPr>
        <p:txBody>
          <a:bodyPr vert="horz" wrap="square" lIns="0" tIns="0" rIns="0" bIns="0" rtlCol="0">
            <a:spAutoFit/>
          </a:bodyPr>
          <a:lstStyle/>
          <a:p>
            <a:pPr marL="12700" marR="5080">
              <a:lnSpc>
                <a:spcPct val="168400"/>
              </a:lnSpc>
            </a:pPr>
            <a:r>
              <a:rPr sz="950" spc="10" dirty="0">
                <a:solidFill>
                  <a:srgbClr val="212121"/>
                </a:solidFill>
                <a:latin typeface="SimSun"/>
                <a:cs typeface="SimSun"/>
              </a:rPr>
              <a:t>可以看到</a:t>
            </a:r>
            <a:r>
              <a:rPr sz="950" spc="-229" dirty="0">
                <a:solidFill>
                  <a:srgbClr val="212121"/>
                </a:solidFill>
                <a:latin typeface="SimSun"/>
                <a:cs typeface="SimSun"/>
              </a:rPr>
              <a:t> </a:t>
            </a:r>
            <a:r>
              <a:rPr sz="950" spc="85" dirty="0">
                <a:solidFill>
                  <a:srgbClr val="212121"/>
                </a:solidFill>
                <a:latin typeface="SimSun"/>
                <a:cs typeface="SimSun"/>
              </a:rPr>
              <a:t>React</a:t>
            </a:r>
            <a:r>
              <a:rPr sz="950" spc="-229" dirty="0">
                <a:solidFill>
                  <a:srgbClr val="212121"/>
                </a:solidFill>
                <a:latin typeface="SimSun"/>
                <a:cs typeface="SimSun"/>
              </a:rPr>
              <a:t> </a:t>
            </a:r>
            <a:r>
              <a:rPr sz="950" spc="10" dirty="0">
                <a:solidFill>
                  <a:srgbClr val="212121"/>
                </a:solidFill>
                <a:latin typeface="SimSun"/>
                <a:cs typeface="SimSun"/>
              </a:rPr>
              <a:t>里面绑定事件的方式和在</a:t>
            </a:r>
            <a:r>
              <a:rPr sz="950" spc="-229" dirty="0">
                <a:solidFill>
                  <a:srgbClr val="212121"/>
                </a:solidFill>
                <a:latin typeface="SimSun"/>
                <a:cs typeface="SimSun"/>
              </a:rPr>
              <a:t> </a:t>
            </a:r>
            <a:r>
              <a:rPr sz="950" spc="250" dirty="0">
                <a:solidFill>
                  <a:srgbClr val="212121"/>
                </a:solidFill>
                <a:latin typeface="SimSun"/>
                <a:cs typeface="SimSun"/>
              </a:rPr>
              <a:t>HTML</a:t>
            </a:r>
            <a:r>
              <a:rPr sz="950" spc="-229" dirty="0">
                <a:solidFill>
                  <a:srgbClr val="212121"/>
                </a:solidFill>
                <a:latin typeface="SimSun"/>
                <a:cs typeface="SimSun"/>
              </a:rPr>
              <a:t> </a:t>
            </a:r>
            <a:r>
              <a:rPr sz="950" spc="10" dirty="0">
                <a:solidFill>
                  <a:srgbClr val="212121"/>
                </a:solidFill>
                <a:latin typeface="SimSun"/>
                <a:cs typeface="SimSun"/>
              </a:rPr>
              <a:t>中绑定事件类似，使用驼峰式命名指定要绑定的  性为组件定义的一个方法 </a:t>
            </a:r>
            <a:r>
              <a:rPr sz="900" spc="-30" dirty="0">
                <a:solidFill>
                  <a:srgbClr val="212121"/>
                </a:solidFill>
                <a:latin typeface="SimSun"/>
                <a:cs typeface="SimSun"/>
              </a:rPr>
              <a:t>{this.handleClick}</a:t>
            </a:r>
            <a:r>
              <a:rPr sz="900" spc="60" dirty="0">
                <a:solidFill>
                  <a:srgbClr val="212121"/>
                </a:solidFill>
                <a:latin typeface="SimSun"/>
                <a:cs typeface="SimSun"/>
              </a:rPr>
              <a:t> </a:t>
            </a:r>
            <a:r>
              <a:rPr sz="950" spc="10" dirty="0">
                <a:solidFill>
                  <a:srgbClr val="212121"/>
                </a:solidFill>
                <a:latin typeface="SimSun"/>
                <a:cs typeface="SimSun"/>
              </a:rPr>
              <a:t>。</a:t>
            </a:r>
            <a:endParaRPr sz="950">
              <a:latin typeface="SimSun"/>
              <a:cs typeface="SimSun"/>
            </a:endParaRPr>
          </a:p>
        </p:txBody>
      </p:sp>
      <p:sp>
        <p:nvSpPr>
          <p:cNvPr id="10" name="object 10"/>
          <p:cNvSpPr txBox="1"/>
          <p:nvPr/>
        </p:nvSpPr>
        <p:spPr>
          <a:xfrm>
            <a:off x="732500" y="3231642"/>
            <a:ext cx="5824855" cy="1682114"/>
          </a:xfrm>
          <a:prstGeom prst="rect">
            <a:avLst/>
          </a:prstGeom>
        </p:spPr>
        <p:txBody>
          <a:bodyPr vert="horz" wrap="square" lIns="0" tIns="0" rIns="0" bIns="0" rtlCol="0">
            <a:spAutoFit/>
          </a:bodyPr>
          <a:lstStyle/>
          <a:p>
            <a:pPr marL="139700">
              <a:lnSpc>
                <a:spcPct val="100000"/>
              </a:lnSpc>
            </a:pPr>
            <a:r>
              <a:rPr sz="1150" dirty="0">
                <a:solidFill>
                  <a:srgbClr val="212121"/>
                </a:solidFill>
                <a:latin typeface="SimSun"/>
                <a:cs typeface="SimSun"/>
              </a:rPr>
              <a:t>“合成事件”和“原Th事件”</a:t>
            </a:r>
            <a:endParaRPr sz="1150">
              <a:latin typeface="SimSun"/>
              <a:cs typeface="SimSun"/>
            </a:endParaRPr>
          </a:p>
          <a:p>
            <a:pPr>
              <a:lnSpc>
                <a:spcPct val="100000"/>
              </a:lnSpc>
            </a:pPr>
            <a:endParaRPr sz="1100">
              <a:latin typeface="Times New Roman"/>
              <a:cs typeface="Times New Roman"/>
            </a:endParaRPr>
          </a:p>
          <a:p>
            <a:pPr marL="12700" marR="5080">
              <a:lnSpc>
                <a:spcPct val="168400"/>
              </a:lnSpc>
              <a:spcBef>
                <a:spcPts val="875"/>
              </a:spcBef>
            </a:pPr>
            <a:r>
              <a:rPr sz="950" spc="85" dirty="0">
                <a:solidFill>
                  <a:srgbClr val="212121"/>
                </a:solidFill>
                <a:latin typeface="SimSun"/>
                <a:cs typeface="SimSun"/>
              </a:rPr>
              <a:t>React</a:t>
            </a:r>
            <a:r>
              <a:rPr sz="950" spc="-225" dirty="0">
                <a:solidFill>
                  <a:srgbClr val="212121"/>
                </a:solidFill>
                <a:latin typeface="SimSun"/>
                <a:cs typeface="SimSun"/>
              </a:rPr>
              <a:t> </a:t>
            </a:r>
            <a:r>
              <a:rPr sz="950" spc="5" dirty="0">
                <a:solidFill>
                  <a:srgbClr val="212121"/>
                </a:solidFill>
                <a:latin typeface="SimSun"/>
                <a:cs typeface="SimSun"/>
              </a:rPr>
              <a:t>实现了一个“合成事件”层（synthetic</a:t>
            </a:r>
            <a:r>
              <a:rPr sz="950" spc="-225" dirty="0">
                <a:solidFill>
                  <a:srgbClr val="212121"/>
                </a:solidFill>
                <a:latin typeface="SimSun"/>
                <a:cs typeface="SimSun"/>
              </a:rPr>
              <a:t> </a:t>
            </a:r>
            <a:r>
              <a:rPr sz="950" spc="50" dirty="0">
                <a:solidFill>
                  <a:srgbClr val="212121"/>
                </a:solidFill>
                <a:latin typeface="SimSun"/>
                <a:cs typeface="SimSun"/>
              </a:rPr>
              <a:t>event</a:t>
            </a:r>
            <a:r>
              <a:rPr sz="950" spc="-225" dirty="0">
                <a:solidFill>
                  <a:srgbClr val="212121"/>
                </a:solidFill>
                <a:latin typeface="SimSun"/>
                <a:cs typeface="SimSun"/>
              </a:rPr>
              <a:t> </a:t>
            </a:r>
            <a:r>
              <a:rPr sz="950" spc="40" dirty="0">
                <a:solidFill>
                  <a:srgbClr val="212121"/>
                </a:solidFill>
                <a:latin typeface="SimSun"/>
                <a:cs typeface="SimSun"/>
              </a:rPr>
              <a:t>system），这个事件模型保证了和</a:t>
            </a:r>
            <a:r>
              <a:rPr sz="950" spc="-225" dirty="0">
                <a:solidFill>
                  <a:srgbClr val="212121"/>
                </a:solidFill>
                <a:latin typeface="SimSun"/>
                <a:cs typeface="SimSun"/>
              </a:rPr>
              <a:t> </a:t>
            </a:r>
            <a:r>
              <a:rPr sz="950" spc="310" dirty="0">
                <a:solidFill>
                  <a:srgbClr val="212121"/>
                </a:solidFill>
                <a:latin typeface="SimSun"/>
                <a:cs typeface="SimSun"/>
              </a:rPr>
              <a:t>W3C</a:t>
            </a:r>
            <a:r>
              <a:rPr sz="950" spc="-225" dirty="0">
                <a:solidFill>
                  <a:srgbClr val="212121"/>
                </a:solidFill>
                <a:latin typeface="SimSun"/>
                <a:cs typeface="SimSun"/>
              </a:rPr>
              <a:t> </a:t>
            </a:r>
            <a:r>
              <a:rPr sz="950" spc="10" dirty="0">
                <a:solidFill>
                  <a:srgbClr val="212121"/>
                </a:solidFill>
                <a:latin typeface="SimSun"/>
                <a:cs typeface="SimSun"/>
              </a:rPr>
              <a:t>标准保持一  致，所以不用担心有什么诡异的用法，并且这个事件层消除了</a:t>
            </a:r>
            <a:r>
              <a:rPr sz="950" spc="-235" dirty="0">
                <a:solidFill>
                  <a:srgbClr val="212121"/>
                </a:solidFill>
                <a:latin typeface="SimSun"/>
                <a:cs typeface="SimSun"/>
              </a:rPr>
              <a:t> </a:t>
            </a:r>
            <a:r>
              <a:rPr sz="950" spc="5" dirty="0">
                <a:solidFill>
                  <a:srgbClr val="212121"/>
                </a:solidFill>
                <a:latin typeface="SimSun"/>
                <a:cs typeface="SimSun"/>
              </a:rPr>
              <a:t>IE</a:t>
            </a:r>
            <a:r>
              <a:rPr sz="950" spc="-235" dirty="0">
                <a:solidFill>
                  <a:srgbClr val="212121"/>
                </a:solidFill>
                <a:latin typeface="SimSun"/>
                <a:cs typeface="SimSun"/>
              </a:rPr>
              <a:t> </a:t>
            </a:r>
            <a:r>
              <a:rPr sz="950" spc="10" dirty="0">
                <a:solidFill>
                  <a:srgbClr val="212121"/>
                </a:solidFill>
                <a:latin typeface="SimSun"/>
                <a:cs typeface="SimSun"/>
              </a:rPr>
              <a:t>与</a:t>
            </a:r>
            <a:r>
              <a:rPr sz="950" spc="-235" dirty="0">
                <a:solidFill>
                  <a:srgbClr val="212121"/>
                </a:solidFill>
                <a:latin typeface="SimSun"/>
                <a:cs typeface="SimSun"/>
              </a:rPr>
              <a:t> </a:t>
            </a:r>
            <a:r>
              <a:rPr sz="950" spc="310" dirty="0">
                <a:solidFill>
                  <a:srgbClr val="212121"/>
                </a:solidFill>
                <a:latin typeface="SimSun"/>
                <a:cs typeface="SimSun"/>
              </a:rPr>
              <a:t>W3C</a:t>
            </a:r>
            <a:r>
              <a:rPr sz="950" spc="-235" dirty="0">
                <a:solidFill>
                  <a:srgbClr val="212121"/>
                </a:solidFill>
                <a:latin typeface="SimSun"/>
                <a:cs typeface="SimSun"/>
              </a:rPr>
              <a:t> </a:t>
            </a:r>
            <a:r>
              <a:rPr sz="950" spc="10" dirty="0">
                <a:solidFill>
                  <a:srgbClr val="212121"/>
                </a:solidFill>
                <a:latin typeface="SimSun"/>
                <a:cs typeface="SimSun"/>
              </a:rPr>
              <a:t>标准实现之间的兼容问题。</a:t>
            </a:r>
            <a:endParaRPr sz="950">
              <a:latin typeface="SimSun"/>
              <a:cs typeface="SimSun"/>
            </a:endParaRPr>
          </a:p>
          <a:p>
            <a:pPr marL="14604" marR="3853179" indent="-2540">
              <a:lnSpc>
                <a:spcPct val="252599"/>
              </a:lnSpc>
            </a:pPr>
            <a:r>
              <a:rPr sz="950" spc="5" dirty="0">
                <a:solidFill>
                  <a:srgbClr val="212121"/>
                </a:solidFill>
                <a:latin typeface="SimSun"/>
                <a:cs typeface="SimSun"/>
              </a:rPr>
              <a:t>“合成事件”额外提供了两个好处：  </a:t>
            </a:r>
            <a:r>
              <a:rPr sz="950" spc="10" dirty="0">
                <a:solidFill>
                  <a:srgbClr val="212121"/>
                </a:solidFill>
                <a:latin typeface="SimSun"/>
                <a:cs typeface="SimSun"/>
              </a:rPr>
              <a:t>自动绑定上下文和事件委托</a:t>
            </a:r>
            <a:endParaRPr sz="950">
              <a:latin typeface="SimSun"/>
              <a:cs typeface="SimSun"/>
            </a:endParaRPr>
          </a:p>
        </p:txBody>
      </p:sp>
      <p:sp>
        <p:nvSpPr>
          <p:cNvPr id="11" name="object 11"/>
          <p:cNvSpPr txBox="1"/>
          <p:nvPr/>
        </p:nvSpPr>
        <p:spPr>
          <a:xfrm>
            <a:off x="4192778" y="5117703"/>
            <a:ext cx="74803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15" dirty="0">
                <a:solidFill>
                  <a:srgbClr val="212121"/>
                </a:solidFill>
                <a:latin typeface="SimSun"/>
                <a:cs typeface="SimSun"/>
              </a:rPr>
              <a:t>handleClick</a:t>
            </a:r>
            <a:endParaRPr sz="900">
              <a:latin typeface="SimSun"/>
              <a:cs typeface="SimSun"/>
            </a:endParaRPr>
          </a:p>
        </p:txBody>
      </p:sp>
      <p:sp>
        <p:nvSpPr>
          <p:cNvPr id="12" name="object 12"/>
          <p:cNvSpPr txBox="1"/>
          <p:nvPr/>
        </p:nvSpPr>
        <p:spPr>
          <a:xfrm>
            <a:off x="4961445" y="5118798"/>
            <a:ext cx="124460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方法里面可以直接使用</a:t>
            </a:r>
            <a:endParaRPr sz="950">
              <a:latin typeface="SimSun"/>
              <a:cs typeface="SimSun"/>
            </a:endParaRPr>
          </a:p>
        </p:txBody>
      </p:sp>
      <p:sp>
        <p:nvSpPr>
          <p:cNvPr id="13" name="object 13"/>
          <p:cNvSpPr txBox="1"/>
          <p:nvPr/>
        </p:nvSpPr>
        <p:spPr>
          <a:xfrm>
            <a:off x="6227165" y="5117703"/>
            <a:ext cx="57594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35" dirty="0">
                <a:solidFill>
                  <a:srgbClr val="212121"/>
                </a:solidFill>
                <a:latin typeface="SimSun"/>
                <a:cs typeface="SimSun"/>
              </a:rPr>
              <a:t>this.setSt</a:t>
            </a:r>
            <a:endParaRPr sz="900">
              <a:latin typeface="SimSun"/>
              <a:cs typeface="SimSun"/>
            </a:endParaRPr>
          </a:p>
        </p:txBody>
      </p:sp>
      <p:sp>
        <p:nvSpPr>
          <p:cNvPr id="14" name="object 14"/>
          <p:cNvSpPr/>
          <p:nvPr/>
        </p:nvSpPr>
        <p:spPr>
          <a:xfrm>
            <a:off x="745200" y="5361543"/>
            <a:ext cx="227329" cy="170815"/>
          </a:xfrm>
          <a:custGeom>
            <a:avLst/>
            <a:gdLst/>
            <a:ahLst/>
            <a:cxnLst/>
            <a:rect l="l" t="t" r="r" b="b"/>
            <a:pathLst>
              <a:path w="227330" h="170814">
                <a:moveTo>
                  <a:pt x="0" y="170258"/>
                </a:moveTo>
                <a:lnTo>
                  <a:pt x="227111" y="170258"/>
                </a:lnTo>
                <a:lnTo>
                  <a:pt x="227111" y="0"/>
                </a:lnTo>
                <a:lnTo>
                  <a:pt x="0" y="0"/>
                </a:lnTo>
                <a:lnTo>
                  <a:pt x="0" y="170258"/>
                </a:lnTo>
                <a:close/>
              </a:path>
            </a:pathLst>
          </a:custGeom>
          <a:solidFill>
            <a:srgbClr val="EDEDED"/>
          </a:solidFill>
        </p:spPr>
        <p:txBody>
          <a:bodyPr wrap="square" lIns="0" tIns="0" rIns="0" bIns="0" rtlCol="0"/>
          <a:lstStyle/>
          <a:p>
            <a:endParaRPr/>
          </a:p>
        </p:txBody>
      </p:sp>
      <p:sp>
        <p:nvSpPr>
          <p:cNvPr id="15" name="object 15"/>
          <p:cNvSpPr txBox="1"/>
          <p:nvPr/>
        </p:nvSpPr>
        <p:spPr>
          <a:xfrm>
            <a:off x="732500" y="5118798"/>
            <a:ext cx="3439160" cy="40449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“合成事件”自动将事处理件方法的上下文绑到当前组件，所以</a:t>
            </a:r>
            <a:endParaRPr sz="950">
              <a:latin typeface="SimSun"/>
              <a:cs typeface="SimSun"/>
            </a:endParaRPr>
          </a:p>
          <a:p>
            <a:pPr marL="12700">
              <a:lnSpc>
                <a:spcPct val="100000"/>
              </a:lnSpc>
              <a:spcBef>
                <a:spcPts val="780"/>
              </a:spcBef>
            </a:pPr>
            <a:r>
              <a:rPr sz="900" spc="20" dirty="0">
                <a:solidFill>
                  <a:srgbClr val="212121"/>
                </a:solidFill>
                <a:latin typeface="SimSun"/>
                <a:cs typeface="SimSun"/>
              </a:rPr>
              <a:t>ate</a:t>
            </a:r>
            <a:r>
              <a:rPr sz="900" spc="-175" dirty="0">
                <a:solidFill>
                  <a:srgbClr val="212121"/>
                </a:solidFill>
                <a:latin typeface="SimSun"/>
                <a:cs typeface="SimSun"/>
              </a:rPr>
              <a:t> </a:t>
            </a:r>
            <a:r>
              <a:rPr sz="950" spc="10" dirty="0">
                <a:solidFill>
                  <a:srgbClr val="212121"/>
                </a:solidFill>
                <a:latin typeface="SimSun"/>
                <a:cs typeface="SimSun"/>
              </a:rPr>
              <a:t>。</a:t>
            </a:r>
            <a:endParaRPr sz="950">
              <a:latin typeface="SimSun"/>
              <a:cs typeface="SimSun"/>
            </a:endParaRPr>
          </a:p>
        </p:txBody>
      </p:sp>
      <p:sp>
        <p:nvSpPr>
          <p:cNvPr id="16" name="object 16"/>
          <p:cNvSpPr txBox="1"/>
          <p:nvPr/>
        </p:nvSpPr>
        <p:spPr>
          <a:xfrm>
            <a:off x="732500" y="5629368"/>
            <a:ext cx="6062345" cy="869315"/>
          </a:xfrm>
          <a:prstGeom prst="rect">
            <a:avLst/>
          </a:prstGeom>
        </p:spPr>
        <p:txBody>
          <a:bodyPr vert="horz" wrap="square" lIns="0" tIns="0" rIns="0" bIns="0" rtlCol="0">
            <a:spAutoFit/>
          </a:bodyPr>
          <a:lstStyle/>
          <a:p>
            <a:pPr marL="12700" marR="5080">
              <a:lnSpc>
                <a:spcPct val="168400"/>
              </a:lnSpc>
            </a:pPr>
            <a:r>
              <a:rPr sz="950" spc="20" dirty="0">
                <a:solidFill>
                  <a:srgbClr val="212121"/>
                </a:solidFill>
                <a:latin typeface="SimSun"/>
                <a:cs typeface="SimSun"/>
              </a:rPr>
              <a:t>“合成事件”会以事件委托（event</a:t>
            </a:r>
            <a:r>
              <a:rPr sz="950" spc="-235" dirty="0">
                <a:solidFill>
                  <a:srgbClr val="212121"/>
                </a:solidFill>
                <a:latin typeface="SimSun"/>
                <a:cs typeface="SimSun"/>
              </a:rPr>
              <a:t> </a:t>
            </a:r>
            <a:r>
              <a:rPr sz="950" spc="30" dirty="0">
                <a:solidFill>
                  <a:srgbClr val="212121"/>
                </a:solidFill>
                <a:latin typeface="SimSun"/>
                <a:cs typeface="SimSun"/>
              </a:rPr>
              <a:t>delegation）的方式绑定到组件最上层，并且在组件卸载（unmount）的时  </a:t>
            </a:r>
            <a:r>
              <a:rPr sz="950" spc="10" dirty="0">
                <a:solidFill>
                  <a:srgbClr val="212121"/>
                </a:solidFill>
                <a:latin typeface="SimSun"/>
                <a:cs typeface="SimSun"/>
              </a:rPr>
              <a:t>候自动销毁绑定的事件。</a:t>
            </a:r>
            <a:endParaRPr sz="950">
              <a:latin typeface="SimSun"/>
              <a:cs typeface="SimSun"/>
            </a:endParaRPr>
          </a:p>
          <a:p>
            <a:pPr>
              <a:lnSpc>
                <a:spcPct val="100000"/>
              </a:lnSpc>
            </a:pPr>
            <a:endParaRPr sz="900">
              <a:latin typeface="Times New Roman"/>
              <a:cs typeface="Times New Roman"/>
            </a:endParaRPr>
          </a:p>
          <a:p>
            <a:pPr marL="14604">
              <a:lnSpc>
                <a:spcPct val="100000"/>
              </a:lnSpc>
              <a:spcBef>
                <a:spcPts val="705"/>
              </a:spcBef>
            </a:pPr>
            <a:r>
              <a:rPr sz="950" spc="5" dirty="0">
                <a:solidFill>
                  <a:srgbClr val="212121"/>
                </a:solidFill>
                <a:latin typeface="SimSun"/>
                <a:cs typeface="SimSun"/>
              </a:rPr>
              <a:t>什么是“原Th事件”？</a:t>
            </a:r>
            <a:endParaRPr sz="950">
              <a:latin typeface="SimSun"/>
              <a:cs typeface="SimSun"/>
            </a:endParaRPr>
          </a:p>
        </p:txBody>
      </p:sp>
      <p:sp>
        <p:nvSpPr>
          <p:cNvPr id="17" name="object 17"/>
          <p:cNvSpPr txBox="1"/>
          <p:nvPr/>
        </p:nvSpPr>
        <p:spPr>
          <a:xfrm>
            <a:off x="732500" y="6703758"/>
            <a:ext cx="51308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比如你在</a:t>
            </a:r>
            <a:endParaRPr sz="950">
              <a:latin typeface="SimSun"/>
              <a:cs typeface="SimSun"/>
            </a:endParaRPr>
          </a:p>
        </p:txBody>
      </p:sp>
      <p:sp>
        <p:nvSpPr>
          <p:cNvPr id="18" name="object 18"/>
          <p:cNvSpPr txBox="1"/>
          <p:nvPr/>
        </p:nvSpPr>
        <p:spPr>
          <a:xfrm>
            <a:off x="1266694" y="6702663"/>
            <a:ext cx="127444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95" dirty="0">
                <a:solidFill>
                  <a:srgbClr val="212121"/>
                </a:solidFill>
                <a:latin typeface="SimSun"/>
                <a:cs typeface="SimSun"/>
              </a:rPr>
              <a:t>componentDidMount</a:t>
            </a:r>
            <a:endParaRPr sz="900">
              <a:latin typeface="SimSun"/>
              <a:cs typeface="SimSun"/>
            </a:endParaRPr>
          </a:p>
        </p:txBody>
      </p:sp>
      <p:sp>
        <p:nvSpPr>
          <p:cNvPr id="19" name="object 19"/>
          <p:cNvSpPr txBox="1"/>
          <p:nvPr/>
        </p:nvSpPr>
        <p:spPr>
          <a:xfrm>
            <a:off x="2562225" y="6703758"/>
            <a:ext cx="75692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方法里面通过</a:t>
            </a:r>
            <a:endParaRPr sz="950">
              <a:latin typeface="SimSun"/>
              <a:cs typeface="SimSun"/>
            </a:endParaRPr>
          </a:p>
        </p:txBody>
      </p:sp>
      <p:sp>
        <p:nvSpPr>
          <p:cNvPr id="20" name="object 20"/>
          <p:cNvSpPr txBox="1"/>
          <p:nvPr/>
        </p:nvSpPr>
        <p:spPr>
          <a:xfrm>
            <a:off x="3340252" y="6702663"/>
            <a:ext cx="109410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40" dirty="0">
                <a:solidFill>
                  <a:srgbClr val="212121"/>
                </a:solidFill>
                <a:latin typeface="SimSun"/>
                <a:cs typeface="SimSun"/>
              </a:rPr>
              <a:t>addEventListener</a:t>
            </a:r>
            <a:endParaRPr sz="900">
              <a:latin typeface="SimSun"/>
              <a:cs typeface="SimSun"/>
            </a:endParaRPr>
          </a:p>
        </p:txBody>
      </p:sp>
      <p:sp>
        <p:nvSpPr>
          <p:cNvPr id="21" name="object 21"/>
          <p:cNvSpPr txBox="1"/>
          <p:nvPr/>
        </p:nvSpPr>
        <p:spPr>
          <a:xfrm>
            <a:off x="4454956" y="6703758"/>
            <a:ext cx="1854200" cy="160655"/>
          </a:xfrm>
          <a:prstGeom prst="rect">
            <a:avLst/>
          </a:prstGeom>
        </p:spPr>
        <p:txBody>
          <a:bodyPr vert="horz" wrap="square" lIns="0" tIns="0" rIns="0" bIns="0" rtlCol="0">
            <a:spAutoFit/>
          </a:bodyPr>
          <a:lstStyle/>
          <a:p>
            <a:pPr marL="12700">
              <a:lnSpc>
                <a:spcPct val="100000"/>
              </a:lnSpc>
            </a:pPr>
            <a:r>
              <a:rPr sz="950" spc="5" dirty="0">
                <a:solidFill>
                  <a:srgbClr val="212121"/>
                </a:solidFill>
                <a:latin typeface="SimSun"/>
                <a:cs typeface="SimSun"/>
              </a:rPr>
              <a:t>绑定的事件就是浏览器原Th事件。</a:t>
            </a:r>
            <a:endParaRPr sz="950">
              <a:latin typeface="SimSun"/>
              <a:cs typeface="SimSun"/>
            </a:endParaRPr>
          </a:p>
        </p:txBody>
      </p:sp>
      <p:sp>
        <p:nvSpPr>
          <p:cNvPr id="22" name="object 22"/>
          <p:cNvSpPr txBox="1"/>
          <p:nvPr/>
        </p:nvSpPr>
        <p:spPr>
          <a:xfrm>
            <a:off x="732500" y="7069518"/>
            <a:ext cx="6012180" cy="770255"/>
          </a:xfrm>
          <a:prstGeom prst="rect">
            <a:avLst/>
          </a:prstGeom>
        </p:spPr>
        <p:txBody>
          <a:bodyPr vert="horz" wrap="square" lIns="0" tIns="0" rIns="0" bIns="0" rtlCol="0">
            <a:spAutoFit/>
          </a:bodyPr>
          <a:lstStyle/>
          <a:p>
            <a:pPr marL="12700">
              <a:lnSpc>
                <a:spcPct val="100000"/>
              </a:lnSpc>
            </a:pPr>
            <a:r>
              <a:rPr sz="950" spc="5" dirty="0">
                <a:solidFill>
                  <a:srgbClr val="212121"/>
                </a:solidFill>
                <a:latin typeface="SimSun"/>
                <a:cs typeface="SimSun"/>
              </a:rPr>
              <a:t>使用原Th事件的时候注意在 </a:t>
            </a:r>
            <a:r>
              <a:rPr sz="900" spc="80" dirty="0">
                <a:solidFill>
                  <a:srgbClr val="212121"/>
                </a:solidFill>
                <a:latin typeface="SimSun"/>
                <a:cs typeface="SimSun"/>
              </a:rPr>
              <a:t>componentWillUnmount </a:t>
            </a:r>
            <a:r>
              <a:rPr sz="950" spc="10" dirty="0">
                <a:solidFill>
                  <a:srgbClr val="212121"/>
                </a:solidFill>
                <a:latin typeface="SimSun"/>
                <a:cs typeface="SimSun"/>
              </a:rPr>
              <a:t>解除绑定 </a:t>
            </a:r>
            <a:r>
              <a:rPr sz="900" spc="50" dirty="0">
                <a:solidFill>
                  <a:srgbClr val="212121"/>
                </a:solidFill>
                <a:latin typeface="SimSun"/>
                <a:cs typeface="SimSun"/>
              </a:rPr>
              <a:t>removeEventListener</a:t>
            </a:r>
            <a:r>
              <a:rPr sz="900" spc="370" dirty="0">
                <a:solidFill>
                  <a:srgbClr val="212121"/>
                </a:solidFill>
                <a:latin typeface="SimSun"/>
                <a:cs typeface="SimSun"/>
              </a:rPr>
              <a:t> </a:t>
            </a:r>
            <a:r>
              <a:rPr sz="950" spc="10" dirty="0">
                <a:solidFill>
                  <a:srgbClr val="212121"/>
                </a:solidFill>
                <a:latin typeface="SimSun"/>
                <a:cs typeface="SimSun"/>
              </a:rPr>
              <a:t>。</a:t>
            </a:r>
            <a:endParaRPr sz="950">
              <a:latin typeface="SimSun"/>
              <a:cs typeface="SimSun"/>
            </a:endParaRPr>
          </a:p>
          <a:p>
            <a:pPr>
              <a:lnSpc>
                <a:spcPct val="100000"/>
              </a:lnSpc>
              <a:spcBef>
                <a:spcPts val="40"/>
              </a:spcBef>
            </a:pPr>
            <a:endParaRPr sz="800">
              <a:latin typeface="Times New Roman"/>
              <a:cs typeface="Times New Roman"/>
            </a:endParaRPr>
          </a:p>
          <a:p>
            <a:pPr marL="12700" marR="5080">
              <a:lnSpc>
                <a:spcPct val="168400"/>
              </a:lnSpc>
            </a:pPr>
            <a:r>
              <a:rPr sz="950" spc="10" dirty="0">
                <a:solidFill>
                  <a:srgbClr val="212121"/>
                </a:solidFill>
                <a:latin typeface="SimSun"/>
                <a:cs typeface="SimSun"/>
              </a:rPr>
              <a:t>所有通过</a:t>
            </a:r>
            <a:r>
              <a:rPr sz="950" spc="-229" dirty="0">
                <a:solidFill>
                  <a:srgbClr val="212121"/>
                </a:solidFill>
                <a:latin typeface="SimSun"/>
                <a:cs typeface="SimSun"/>
              </a:rPr>
              <a:t> </a:t>
            </a:r>
            <a:r>
              <a:rPr sz="950" spc="180" dirty="0">
                <a:solidFill>
                  <a:srgbClr val="212121"/>
                </a:solidFill>
                <a:latin typeface="SimSun"/>
                <a:cs typeface="SimSun"/>
              </a:rPr>
              <a:t>JSX</a:t>
            </a:r>
            <a:r>
              <a:rPr sz="950" spc="-229" dirty="0">
                <a:solidFill>
                  <a:srgbClr val="212121"/>
                </a:solidFill>
                <a:latin typeface="SimSun"/>
                <a:cs typeface="SimSun"/>
              </a:rPr>
              <a:t> </a:t>
            </a:r>
            <a:r>
              <a:rPr sz="950" spc="10" dirty="0">
                <a:solidFill>
                  <a:srgbClr val="212121"/>
                </a:solidFill>
                <a:latin typeface="SimSun"/>
                <a:cs typeface="SimSun"/>
              </a:rPr>
              <a:t>这种方式绑定的事件都是绑定到“合成事件”，除非你有特别的理由，建议总是用</a:t>
            </a:r>
            <a:r>
              <a:rPr sz="950" spc="-229" dirty="0">
                <a:solidFill>
                  <a:srgbClr val="212121"/>
                </a:solidFill>
                <a:latin typeface="SimSun"/>
                <a:cs typeface="SimSun"/>
              </a:rPr>
              <a:t> </a:t>
            </a:r>
            <a:r>
              <a:rPr sz="950" spc="85" dirty="0">
                <a:solidFill>
                  <a:srgbClr val="212121"/>
                </a:solidFill>
                <a:latin typeface="SimSun"/>
                <a:cs typeface="SimSun"/>
              </a:rPr>
              <a:t>React</a:t>
            </a:r>
            <a:r>
              <a:rPr sz="950" spc="-229" dirty="0">
                <a:solidFill>
                  <a:srgbClr val="212121"/>
                </a:solidFill>
                <a:latin typeface="SimSun"/>
                <a:cs typeface="SimSun"/>
              </a:rPr>
              <a:t> </a:t>
            </a:r>
            <a:r>
              <a:rPr sz="950" spc="10" dirty="0">
                <a:solidFill>
                  <a:srgbClr val="212121"/>
                </a:solidFill>
                <a:latin typeface="SimSun"/>
                <a:cs typeface="SimSun"/>
              </a:rPr>
              <a:t>的方式  处理事件。</a:t>
            </a:r>
            <a:endParaRPr sz="950">
              <a:latin typeface="SimSun"/>
              <a:cs typeface="SimSun"/>
            </a:endParaRPr>
          </a:p>
        </p:txBody>
      </p:sp>
      <p:sp>
        <p:nvSpPr>
          <p:cNvPr id="23" name="object 23"/>
          <p:cNvSpPr txBox="1"/>
          <p:nvPr/>
        </p:nvSpPr>
        <p:spPr>
          <a:xfrm>
            <a:off x="859937" y="8189976"/>
            <a:ext cx="610870" cy="191770"/>
          </a:xfrm>
          <a:prstGeom prst="rect">
            <a:avLst/>
          </a:prstGeom>
        </p:spPr>
        <p:txBody>
          <a:bodyPr vert="horz" wrap="square" lIns="0" tIns="0" rIns="0" bIns="0" rtlCol="0">
            <a:spAutoFit/>
          </a:bodyPr>
          <a:lstStyle/>
          <a:p>
            <a:pPr marL="12700">
              <a:lnSpc>
                <a:spcPct val="100000"/>
              </a:lnSpc>
            </a:pPr>
            <a:r>
              <a:rPr sz="1150" dirty="0">
                <a:solidFill>
                  <a:srgbClr val="212121"/>
                </a:solidFill>
                <a:latin typeface="SimSun"/>
                <a:cs typeface="SimSun"/>
              </a:rPr>
              <a:t>参数传递</a:t>
            </a:r>
            <a:endParaRPr sz="1150">
              <a:latin typeface="SimSun"/>
              <a:cs typeface="SimSun"/>
            </a:endParaRPr>
          </a:p>
        </p:txBody>
      </p:sp>
      <p:sp>
        <p:nvSpPr>
          <p:cNvPr id="24" name="object 24"/>
          <p:cNvSpPr txBox="1"/>
          <p:nvPr/>
        </p:nvSpPr>
        <p:spPr>
          <a:xfrm>
            <a:off x="732500" y="8736012"/>
            <a:ext cx="3503295" cy="16954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给事件处理函数传递额外参数的方式：</a:t>
            </a:r>
            <a:r>
              <a:rPr sz="950" spc="-114" dirty="0">
                <a:solidFill>
                  <a:srgbClr val="212121"/>
                </a:solidFill>
                <a:latin typeface="SimSun"/>
                <a:cs typeface="SimSun"/>
              </a:rPr>
              <a:t> </a:t>
            </a:r>
            <a:r>
              <a:rPr sz="900" spc="-50" dirty="0">
                <a:solidFill>
                  <a:srgbClr val="212121"/>
                </a:solidFill>
                <a:latin typeface="SimSun"/>
                <a:cs typeface="SimSun"/>
              </a:rPr>
              <a:t>bind(this,</a:t>
            </a:r>
            <a:r>
              <a:rPr sz="900" spc="-215" dirty="0">
                <a:solidFill>
                  <a:srgbClr val="212121"/>
                </a:solidFill>
                <a:latin typeface="SimSun"/>
                <a:cs typeface="SimSun"/>
              </a:rPr>
              <a:t> </a:t>
            </a:r>
            <a:r>
              <a:rPr sz="900" spc="-15" dirty="0">
                <a:solidFill>
                  <a:srgbClr val="212121"/>
                </a:solidFill>
                <a:latin typeface="SimSun"/>
                <a:cs typeface="SimSun"/>
              </a:rPr>
              <a:t>arg1,</a:t>
            </a:r>
            <a:r>
              <a:rPr sz="900" spc="-215" dirty="0">
                <a:solidFill>
                  <a:srgbClr val="212121"/>
                </a:solidFill>
                <a:latin typeface="SimSun"/>
                <a:cs typeface="SimSun"/>
              </a:rPr>
              <a:t> </a:t>
            </a:r>
            <a:r>
              <a:rPr sz="900" spc="5" dirty="0">
                <a:solidFill>
                  <a:srgbClr val="212121"/>
                </a:solidFill>
                <a:latin typeface="SimSun"/>
                <a:cs typeface="SimSun"/>
              </a:rPr>
              <a:t>arg2,</a:t>
            </a:r>
            <a:r>
              <a:rPr sz="900" spc="-215" dirty="0">
                <a:solidFill>
                  <a:srgbClr val="212121"/>
                </a:solidFill>
                <a:latin typeface="SimSun"/>
                <a:cs typeface="SimSun"/>
              </a:rPr>
              <a:t> </a:t>
            </a:r>
            <a:r>
              <a:rPr sz="900" spc="-165" dirty="0">
                <a:solidFill>
                  <a:srgbClr val="212121"/>
                </a:solidFill>
                <a:latin typeface="SimSun"/>
                <a:cs typeface="SimSun"/>
              </a:rPr>
              <a:t>...)</a:t>
            </a:r>
            <a:endParaRPr sz="900">
              <a:latin typeface="SimSun"/>
              <a:cs typeface="SimSun"/>
            </a:endParaRPr>
          </a:p>
        </p:txBody>
      </p:sp>
      <p:sp>
        <p:nvSpPr>
          <p:cNvPr id="25" name="object 25"/>
          <p:cNvSpPr txBox="1"/>
          <p:nvPr/>
        </p:nvSpPr>
        <p:spPr>
          <a:xfrm>
            <a:off x="745200" y="9061444"/>
            <a:ext cx="6069965" cy="861060"/>
          </a:xfrm>
          <a:prstGeom prst="rect">
            <a:avLst/>
          </a:prstGeom>
          <a:solidFill>
            <a:srgbClr val="EDEDED"/>
          </a:solidFill>
        </p:spPr>
        <p:txBody>
          <a:bodyPr vert="horz" wrap="square" lIns="0" tIns="9525" rIns="0" bIns="0" rtlCol="0">
            <a:spAutoFit/>
          </a:bodyPr>
          <a:lstStyle/>
          <a:p>
            <a:pPr marL="47625">
              <a:lnSpc>
                <a:spcPct val="100000"/>
              </a:lnSpc>
              <a:spcBef>
                <a:spcPts val="75"/>
              </a:spcBef>
            </a:pPr>
            <a:r>
              <a:rPr sz="900" spc="5" dirty="0">
                <a:solidFill>
                  <a:srgbClr val="212121"/>
                </a:solidFill>
                <a:latin typeface="SimSun"/>
                <a:cs typeface="SimSun"/>
              </a:rPr>
              <a:t>render</a:t>
            </a:r>
            <a:r>
              <a:rPr sz="900" spc="5" dirty="0">
                <a:solidFill>
                  <a:srgbClr val="3D999E"/>
                </a:solidFill>
                <a:latin typeface="SimSun"/>
                <a:cs typeface="SimSun"/>
              </a:rPr>
              <a:t>:</a:t>
            </a:r>
            <a:r>
              <a:rPr sz="900" spc="-22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2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173990">
              <a:lnSpc>
                <a:spcPct val="100000"/>
              </a:lnSpc>
            </a:pPr>
            <a:r>
              <a:rPr sz="900" spc="-5" dirty="0">
                <a:solidFill>
                  <a:srgbClr val="8958A7"/>
                </a:solidFill>
                <a:latin typeface="SimSun"/>
                <a:cs typeface="SimSun"/>
              </a:rPr>
              <a:t>return</a:t>
            </a:r>
            <a:r>
              <a:rPr sz="900" spc="-185" dirty="0">
                <a:solidFill>
                  <a:srgbClr val="8958A7"/>
                </a:solidFill>
                <a:latin typeface="SimSun"/>
                <a:cs typeface="SimSun"/>
              </a:rPr>
              <a:t> </a:t>
            </a:r>
            <a:r>
              <a:rPr sz="900" spc="125" dirty="0">
                <a:solidFill>
                  <a:srgbClr val="3D999E"/>
                </a:solidFill>
                <a:latin typeface="SimSun"/>
                <a:cs typeface="SimSun"/>
              </a:rPr>
              <a:t>&lt;</a:t>
            </a:r>
            <a:r>
              <a:rPr sz="900" spc="125" dirty="0">
                <a:solidFill>
                  <a:srgbClr val="212121"/>
                </a:solidFill>
                <a:latin typeface="SimSun"/>
                <a:cs typeface="SimSun"/>
              </a:rPr>
              <a:t>p</a:t>
            </a:r>
            <a:r>
              <a:rPr sz="900" spc="-190" dirty="0">
                <a:solidFill>
                  <a:srgbClr val="212121"/>
                </a:solidFill>
                <a:latin typeface="SimSun"/>
                <a:cs typeface="SimSun"/>
              </a:rPr>
              <a:t> </a:t>
            </a:r>
            <a:r>
              <a:rPr sz="900" spc="-25" dirty="0">
                <a:solidFill>
                  <a:srgbClr val="212121"/>
                </a:solidFill>
                <a:latin typeface="SimSun"/>
                <a:cs typeface="SimSun"/>
              </a:rPr>
              <a:t>onClick</a:t>
            </a:r>
            <a:r>
              <a:rPr sz="900" spc="-25" dirty="0">
                <a:solidFill>
                  <a:srgbClr val="3D999E"/>
                </a:solidFill>
                <a:latin typeface="SimSun"/>
                <a:cs typeface="SimSun"/>
              </a:rPr>
              <a:t>=</a:t>
            </a:r>
            <a:r>
              <a:rPr sz="900" spc="-25" dirty="0">
                <a:solidFill>
                  <a:srgbClr val="212121"/>
                </a:solidFill>
                <a:latin typeface="SimSun"/>
                <a:cs typeface="SimSun"/>
              </a:rPr>
              <a:t>{</a:t>
            </a:r>
            <a:r>
              <a:rPr sz="900" spc="-25" dirty="0">
                <a:solidFill>
                  <a:srgbClr val="8958A7"/>
                </a:solidFill>
                <a:latin typeface="SimSun"/>
                <a:cs typeface="SimSun"/>
              </a:rPr>
              <a:t>this</a:t>
            </a:r>
            <a:r>
              <a:rPr sz="900" spc="-25" dirty="0">
                <a:solidFill>
                  <a:srgbClr val="212121"/>
                </a:solidFill>
                <a:latin typeface="SimSun"/>
                <a:cs typeface="SimSun"/>
              </a:rPr>
              <a:t>.handleClick.bind(</a:t>
            </a:r>
            <a:r>
              <a:rPr sz="900" spc="-25" dirty="0">
                <a:solidFill>
                  <a:srgbClr val="8958A7"/>
                </a:solidFill>
                <a:latin typeface="SimSun"/>
                <a:cs typeface="SimSun"/>
              </a:rPr>
              <a:t>this</a:t>
            </a:r>
            <a:r>
              <a:rPr sz="900" spc="-25" dirty="0">
                <a:solidFill>
                  <a:srgbClr val="3D999E"/>
                </a:solidFill>
                <a:latin typeface="SimSun"/>
                <a:cs typeface="SimSun"/>
              </a:rPr>
              <a:t>,</a:t>
            </a:r>
            <a:r>
              <a:rPr sz="900" spc="-185" dirty="0">
                <a:solidFill>
                  <a:srgbClr val="3D999E"/>
                </a:solidFill>
                <a:latin typeface="SimSun"/>
                <a:cs typeface="SimSun"/>
              </a:rPr>
              <a:t> </a:t>
            </a:r>
            <a:r>
              <a:rPr sz="900" spc="-45" dirty="0">
                <a:solidFill>
                  <a:srgbClr val="708B00"/>
                </a:solidFill>
                <a:latin typeface="SimSun"/>
                <a:cs typeface="SimSun"/>
              </a:rPr>
              <a:t>'extra</a:t>
            </a:r>
            <a:r>
              <a:rPr sz="900" spc="-190" dirty="0">
                <a:solidFill>
                  <a:srgbClr val="708B00"/>
                </a:solidFill>
                <a:latin typeface="SimSun"/>
                <a:cs typeface="SimSun"/>
              </a:rPr>
              <a:t> </a:t>
            </a:r>
            <a:r>
              <a:rPr sz="900" spc="5" dirty="0">
                <a:solidFill>
                  <a:srgbClr val="708B00"/>
                </a:solidFill>
                <a:latin typeface="SimSun"/>
                <a:cs typeface="SimSun"/>
              </a:rPr>
              <a:t>param'</a:t>
            </a:r>
            <a:r>
              <a:rPr sz="900" spc="5" dirty="0">
                <a:solidFill>
                  <a:srgbClr val="212121"/>
                </a:solidFill>
                <a:latin typeface="SimSun"/>
                <a:cs typeface="SimSun"/>
              </a:rPr>
              <a:t>)}</a:t>
            </a:r>
            <a:r>
              <a:rPr sz="900" spc="5" dirty="0">
                <a:solidFill>
                  <a:srgbClr val="3D999E"/>
                </a:solidFill>
                <a:latin typeface="SimSun"/>
                <a:cs typeface="SimSun"/>
              </a:rPr>
              <a:t>&gt;;</a:t>
            </a:r>
            <a:endParaRPr sz="900">
              <a:latin typeface="SimSun"/>
              <a:cs typeface="SimSun"/>
            </a:endParaRPr>
          </a:p>
          <a:p>
            <a:pPr marL="47625">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47625">
              <a:lnSpc>
                <a:spcPct val="100000"/>
              </a:lnSpc>
            </a:pPr>
            <a:r>
              <a:rPr sz="900" dirty="0">
                <a:solidFill>
                  <a:srgbClr val="212121"/>
                </a:solidFill>
                <a:latin typeface="SimSun"/>
                <a:cs typeface="SimSun"/>
              </a:rPr>
              <a:t>handleClick</a:t>
            </a:r>
            <a:r>
              <a:rPr sz="900" dirty="0">
                <a:solidFill>
                  <a:srgbClr val="3D999E"/>
                </a:solidFill>
                <a:latin typeface="SimSun"/>
                <a:cs typeface="SimSun"/>
              </a:rPr>
              <a:t>:</a:t>
            </a:r>
            <a:r>
              <a:rPr sz="900" spc="-225" dirty="0">
                <a:solidFill>
                  <a:srgbClr val="3D999E"/>
                </a:solidFill>
                <a:latin typeface="SimSun"/>
                <a:cs typeface="SimSun"/>
              </a:rPr>
              <a:t> </a:t>
            </a:r>
            <a:r>
              <a:rPr sz="900" spc="15" dirty="0">
                <a:solidFill>
                  <a:srgbClr val="8958A7"/>
                </a:solidFill>
                <a:latin typeface="SimSun"/>
                <a:cs typeface="SimSun"/>
              </a:rPr>
              <a:t>function</a:t>
            </a:r>
            <a:r>
              <a:rPr sz="900" spc="15" dirty="0">
                <a:solidFill>
                  <a:srgbClr val="212121"/>
                </a:solidFill>
                <a:latin typeface="SimSun"/>
                <a:cs typeface="SimSun"/>
              </a:rPr>
              <a:t>(param</a:t>
            </a:r>
            <a:r>
              <a:rPr sz="900" spc="15" dirty="0">
                <a:solidFill>
                  <a:srgbClr val="3D999E"/>
                </a:solidFill>
                <a:latin typeface="SimSun"/>
                <a:cs typeface="SimSun"/>
              </a:rPr>
              <a:t>,</a:t>
            </a:r>
            <a:r>
              <a:rPr sz="900" spc="-225" dirty="0">
                <a:solidFill>
                  <a:srgbClr val="3D999E"/>
                </a:solidFill>
                <a:latin typeface="SimSun"/>
                <a:cs typeface="SimSun"/>
              </a:rPr>
              <a:t> </a:t>
            </a:r>
            <a:r>
              <a:rPr sz="900" spc="15" dirty="0">
                <a:solidFill>
                  <a:srgbClr val="212121"/>
                </a:solidFill>
                <a:latin typeface="SimSun"/>
                <a:cs typeface="SimSun"/>
              </a:rPr>
              <a:t>event)</a:t>
            </a:r>
            <a:r>
              <a:rPr sz="900" spc="-229"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173990">
              <a:lnSpc>
                <a:spcPct val="100000"/>
              </a:lnSpc>
            </a:pPr>
            <a:r>
              <a:rPr sz="900" spc="-185" dirty="0">
                <a:solidFill>
                  <a:srgbClr val="8E8F8B"/>
                </a:solidFill>
                <a:latin typeface="SimSun"/>
                <a:cs typeface="SimSun"/>
              </a:rPr>
              <a:t>// </a:t>
            </a:r>
            <a:r>
              <a:rPr sz="900" spc="50" dirty="0">
                <a:solidFill>
                  <a:srgbClr val="8E8F8B"/>
                </a:solidFill>
                <a:latin typeface="SimSun"/>
                <a:cs typeface="SimSun"/>
              </a:rPr>
              <a:t>handle</a:t>
            </a:r>
            <a:r>
              <a:rPr sz="900" spc="-300" dirty="0">
                <a:solidFill>
                  <a:srgbClr val="8E8F8B"/>
                </a:solidFill>
                <a:latin typeface="SimSun"/>
                <a:cs typeface="SimSun"/>
              </a:rPr>
              <a:t> </a:t>
            </a:r>
            <a:r>
              <a:rPr sz="900" spc="-70" dirty="0">
                <a:solidFill>
                  <a:srgbClr val="8E8F8B"/>
                </a:solidFill>
                <a:latin typeface="SimSun"/>
                <a:cs typeface="SimSun"/>
              </a:rPr>
              <a:t>click</a:t>
            </a:r>
            <a:endParaRPr sz="900">
              <a:latin typeface="SimSun"/>
              <a:cs typeface="SimSun"/>
            </a:endParaRPr>
          </a:p>
          <a:p>
            <a:pPr marL="47625">
              <a:lnSpc>
                <a:spcPct val="100000"/>
              </a:lnSpc>
            </a:pPr>
            <a:r>
              <a:rPr sz="900" spc="-120" dirty="0">
                <a:solidFill>
                  <a:srgbClr val="212121"/>
                </a:solidFill>
                <a:latin typeface="SimSun"/>
                <a:cs typeface="SimSun"/>
              </a:rPr>
              <a:t>}</a:t>
            </a:r>
            <a:endParaRPr sz="900">
              <a:latin typeface="SimSun"/>
              <a:cs typeface="SimSun"/>
            </a:endParaRPr>
          </a:p>
        </p:txBody>
      </p:sp>
      <p:sp>
        <p:nvSpPr>
          <p:cNvPr id="26" name="object 26"/>
          <p:cNvSpPr txBox="1"/>
          <p:nvPr/>
        </p:nvSpPr>
        <p:spPr>
          <a:xfrm>
            <a:off x="5850597" y="777138"/>
            <a:ext cx="976630"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85" dirty="0">
                <a:solidFill>
                  <a:srgbClr val="999999"/>
                </a:solidFill>
                <a:latin typeface="SimSun"/>
                <a:cs typeface="SimSun"/>
              </a:rPr>
              <a:t>4</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组件</a:t>
            </a:r>
            <a:r>
              <a:rPr sz="700" spc="-175" dirty="0">
                <a:solidFill>
                  <a:srgbClr val="999999"/>
                </a:solidFill>
                <a:latin typeface="SimSun"/>
                <a:cs typeface="SimSun"/>
              </a:rPr>
              <a:t> | </a:t>
            </a:r>
            <a:r>
              <a:rPr sz="700" spc="75" dirty="0">
                <a:solidFill>
                  <a:srgbClr val="999999"/>
                </a:solidFill>
                <a:latin typeface="SimSun"/>
                <a:cs typeface="SimSun"/>
              </a:rPr>
              <a:t>27</a:t>
            </a:r>
            <a:endParaRPr sz="700">
              <a:latin typeface="SimSun"/>
              <a:cs typeface="SimSu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p:nvPr/>
        </p:nvSpPr>
        <p:spPr>
          <a:xfrm>
            <a:off x="759830" y="2844292"/>
            <a:ext cx="0" cy="241935"/>
          </a:xfrm>
          <a:custGeom>
            <a:avLst/>
            <a:gdLst/>
            <a:ahLst/>
            <a:cxnLst/>
            <a:rect l="l" t="t" r="r" b="b"/>
            <a:pathLst>
              <a:path h="241935">
                <a:moveTo>
                  <a:pt x="0" y="0"/>
                </a:moveTo>
                <a:lnTo>
                  <a:pt x="0" y="241553"/>
                </a:lnTo>
              </a:path>
            </a:pathLst>
          </a:custGeom>
          <a:ln w="29260">
            <a:solidFill>
              <a:srgbClr val="1FA640"/>
            </a:solidFill>
          </a:ln>
        </p:spPr>
        <p:txBody>
          <a:bodyPr wrap="square" lIns="0" tIns="0" rIns="0" bIns="0" rtlCol="0"/>
          <a:lstStyle/>
          <a:p>
            <a:endParaRPr/>
          </a:p>
        </p:txBody>
      </p:sp>
      <p:sp>
        <p:nvSpPr>
          <p:cNvPr id="4" name="object 4"/>
          <p:cNvSpPr/>
          <p:nvPr/>
        </p:nvSpPr>
        <p:spPr>
          <a:xfrm>
            <a:off x="759830" y="3901185"/>
            <a:ext cx="0" cy="241935"/>
          </a:xfrm>
          <a:custGeom>
            <a:avLst/>
            <a:gdLst/>
            <a:ahLst/>
            <a:cxnLst/>
            <a:rect l="l" t="t" r="r" b="b"/>
            <a:pathLst>
              <a:path h="241935">
                <a:moveTo>
                  <a:pt x="0" y="0"/>
                </a:moveTo>
                <a:lnTo>
                  <a:pt x="0" y="241553"/>
                </a:lnTo>
              </a:path>
            </a:pathLst>
          </a:custGeom>
          <a:ln w="29260">
            <a:solidFill>
              <a:srgbClr val="1FA640"/>
            </a:solidFill>
          </a:ln>
        </p:spPr>
        <p:txBody>
          <a:bodyPr wrap="square" lIns="0" tIns="0" rIns="0" bIns="0" rtlCol="0"/>
          <a:lstStyle/>
          <a:p>
            <a:endParaRPr/>
          </a:p>
        </p:txBody>
      </p:sp>
      <p:sp>
        <p:nvSpPr>
          <p:cNvPr id="5" name="object 5"/>
          <p:cNvSpPr txBox="1"/>
          <p:nvPr/>
        </p:nvSpPr>
        <p:spPr>
          <a:xfrm>
            <a:off x="735914" y="1297622"/>
            <a:ext cx="856615" cy="222250"/>
          </a:xfrm>
          <a:prstGeom prst="rect">
            <a:avLst/>
          </a:prstGeom>
        </p:spPr>
        <p:txBody>
          <a:bodyPr vert="horz" wrap="square" lIns="0" tIns="0" rIns="0" bIns="0" rtlCol="0">
            <a:spAutoFit/>
          </a:bodyPr>
          <a:lstStyle/>
          <a:p>
            <a:pPr marL="12700">
              <a:lnSpc>
                <a:spcPct val="100000"/>
              </a:lnSpc>
            </a:pPr>
            <a:r>
              <a:rPr sz="1350" spc="484" dirty="0">
                <a:solidFill>
                  <a:srgbClr val="212121"/>
                </a:solidFill>
                <a:latin typeface="SimSun"/>
                <a:cs typeface="SimSun"/>
              </a:rPr>
              <a:t>DOM</a:t>
            </a:r>
            <a:r>
              <a:rPr sz="1350" spc="-395" dirty="0">
                <a:solidFill>
                  <a:srgbClr val="212121"/>
                </a:solidFill>
                <a:latin typeface="SimSun"/>
                <a:cs typeface="SimSun"/>
              </a:rPr>
              <a:t> </a:t>
            </a:r>
            <a:r>
              <a:rPr sz="1350" spc="-10" dirty="0">
                <a:solidFill>
                  <a:srgbClr val="212121"/>
                </a:solidFill>
                <a:latin typeface="SimSun"/>
                <a:cs typeface="SimSun"/>
              </a:rPr>
              <a:t>操作</a:t>
            </a:r>
            <a:endParaRPr sz="1350">
              <a:latin typeface="SimSun"/>
              <a:cs typeface="SimSun"/>
            </a:endParaRPr>
          </a:p>
        </p:txBody>
      </p:sp>
      <p:sp>
        <p:nvSpPr>
          <p:cNvPr id="6" name="object 6"/>
          <p:cNvSpPr txBox="1"/>
          <p:nvPr/>
        </p:nvSpPr>
        <p:spPr>
          <a:xfrm>
            <a:off x="5682957" y="2110089"/>
            <a:ext cx="57023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15" dirty="0">
                <a:solidFill>
                  <a:srgbClr val="212121"/>
                </a:solidFill>
                <a:latin typeface="SimSun"/>
                <a:cs typeface="SimSun"/>
              </a:rPr>
              <a:t>setState</a:t>
            </a:r>
            <a:endParaRPr sz="900">
              <a:latin typeface="SimSun"/>
              <a:cs typeface="SimSun"/>
            </a:endParaRPr>
          </a:p>
        </p:txBody>
      </p:sp>
      <p:sp>
        <p:nvSpPr>
          <p:cNvPr id="7" name="object 7"/>
          <p:cNvSpPr txBox="1"/>
          <p:nvPr/>
        </p:nvSpPr>
        <p:spPr>
          <a:xfrm>
            <a:off x="6240119" y="2111184"/>
            <a:ext cx="51308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）。但是</a:t>
            </a:r>
            <a:endParaRPr sz="950">
              <a:latin typeface="SimSun"/>
              <a:cs typeface="SimSun"/>
            </a:endParaRPr>
          </a:p>
        </p:txBody>
      </p:sp>
      <p:sp>
        <p:nvSpPr>
          <p:cNvPr id="8" name="object 8"/>
          <p:cNvSpPr txBox="1"/>
          <p:nvPr/>
        </p:nvSpPr>
        <p:spPr>
          <a:xfrm>
            <a:off x="732500" y="2012154"/>
            <a:ext cx="4963160" cy="503555"/>
          </a:xfrm>
          <a:prstGeom prst="rect">
            <a:avLst/>
          </a:prstGeom>
        </p:spPr>
        <p:txBody>
          <a:bodyPr vert="horz" wrap="square" lIns="0" tIns="0" rIns="0" bIns="0" rtlCol="0">
            <a:spAutoFit/>
          </a:bodyPr>
          <a:lstStyle/>
          <a:p>
            <a:pPr marL="12700" marR="5080">
              <a:lnSpc>
                <a:spcPct val="168400"/>
              </a:lnSpc>
            </a:pPr>
            <a:r>
              <a:rPr sz="950" spc="10" dirty="0">
                <a:solidFill>
                  <a:srgbClr val="212121"/>
                </a:solidFill>
                <a:latin typeface="SimSun"/>
                <a:cs typeface="SimSun"/>
              </a:rPr>
              <a:t>大部分情况下你不需要通过查询</a:t>
            </a:r>
            <a:r>
              <a:rPr sz="950" spc="-220" dirty="0">
                <a:solidFill>
                  <a:srgbClr val="212121"/>
                </a:solidFill>
                <a:latin typeface="SimSun"/>
                <a:cs typeface="SimSun"/>
              </a:rPr>
              <a:t> </a:t>
            </a:r>
            <a:r>
              <a:rPr sz="950" spc="350" dirty="0">
                <a:solidFill>
                  <a:srgbClr val="212121"/>
                </a:solidFill>
                <a:latin typeface="SimSun"/>
                <a:cs typeface="SimSun"/>
              </a:rPr>
              <a:t>DOM</a:t>
            </a:r>
            <a:r>
              <a:rPr sz="950" spc="-220" dirty="0">
                <a:solidFill>
                  <a:srgbClr val="212121"/>
                </a:solidFill>
                <a:latin typeface="SimSun"/>
                <a:cs typeface="SimSun"/>
              </a:rPr>
              <a:t> </a:t>
            </a:r>
            <a:r>
              <a:rPr sz="950" spc="10" dirty="0">
                <a:solidFill>
                  <a:srgbClr val="212121"/>
                </a:solidFill>
                <a:latin typeface="SimSun"/>
                <a:cs typeface="SimSun"/>
              </a:rPr>
              <a:t>元素去更新组件的</a:t>
            </a:r>
            <a:r>
              <a:rPr sz="950" spc="-220" dirty="0">
                <a:solidFill>
                  <a:srgbClr val="212121"/>
                </a:solidFill>
                <a:latin typeface="SimSun"/>
                <a:cs typeface="SimSun"/>
              </a:rPr>
              <a:t> </a:t>
            </a:r>
            <a:r>
              <a:rPr sz="950" spc="10" dirty="0">
                <a:solidFill>
                  <a:srgbClr val="212121"/>
                </a:solidFill>
                <a:latin typeface="SimSun"/>
                <a:cs typeface="SimSun"/>
              </a:rPr>
              <a:t>UI，你只要关注设置组件的状态（  可能在某些情况下你确实需要直接操作</a:t>
            </a:r>
            <a:r>
              <a:rPr sz="950" spc="-300" dirty="0">
                <a:solidFill>
                  <a:srgbClr val="212121"/>
                </a:solidFill>
                <a:latin typeface="SimSun"/>
                <a:cs typeface="SimSun"/>
              </a:rPr>
              <a:t> </a:t>
            </a:r>
            <a:r>
              <a:rPr sz="950" spc="265" dirty="0">
                <a:solidFill>
                  <a:srgbClr val="212121"/>
                </a:solidFill>
                <a:latin typeface="SimSun"/>
                <a:cs typeface="SimSun"/>
              </a:rPr>
              <a:t>DOM。</a:t>
            </a:r>
            <a:endParaRPr sz="950">
              <a:latin typeface="SimSun"/>
              <a:cs typeface="SimSun"/>
            </a:endParaRPr>
          </a:p>
        </p:txBody>
      </p:sp>
      <p:sp>
        <p:nvSpPr>
          <p:cNvPr id="9" name="object 9"/>
          <p:cNvSpPr txBox="1"/>
          <p:nvPr/>
        </p:nvSpPr>
        <p:spPr>
          <a:xfrm>
            <a:off x="859937" y="2865881"/>
            <a:ext cx="1135380" cy="191770"/>
          </a:xfrm>
          <a:prstGeom prst="rect">
            <a:avLst/>
          </a:prstGeom>
        </p:spPr>
        <p:txBody>
          <a:bodyPr vert="horz" wrap="square" lIns="0" tIns="0" rIns="0" bIns="0" rtlCol="0">
            <a:spAutoFit/>
          </a:bodyPr>
          <a:lstStyle/>
          <a:p>
            <a:pPr marL="12700">
              <a:lnSpc>
                <a:spcPct val="100000"/>
              </a:lnSpc>
            </a:pPr>
            <a:r>
              <a:rPr sz="1150" spc="150" dirty="0">
                <a:solidFill>
                  <a:srgbClr val="212121"/>
                </a:solidFill>
                <a:latin typeface="SimSun"/>
                <a:cs typeface="SimSun"/>
              </a:rPr>
              <a:t>getDOMNode()</a:t>
            </a:r>
            <a:endParaRPr sz="1150">
              <a:latin typeface="SimSun"/>
              <a:cs typeface="SimSun"/>
            </a:endParaRPr>
          </a:p>
        </p:txBody>
      </p:sp>
      <p:sp>
        <p:nvSpPr>
          <p:cNvPr id="10" name="object 10"/>
          <p:cNvSpPr txBox="1"/>
          <p:nvPr/>
        </p:nvSpPr>
        <p:spPr>
          <a:xfrm>
            <a:off x="732500" y="3411918"/>
            <a:ext cx="2996565" cy="160655"/>
          </a:xfrm>
          <a:prstGeom prst="rect">
            <a:avLst/>
          </a:prstGeom>
        </p:spPr>
        <p:txBody>
          <a:bodyPr vert="horz" wrap="square" lIns="0" tIns="0" rIns="0" bIns="0" rtlCol="0">
            <a:spAutoFit/>
          </a:bodyPr>
          <a:lstStyle/>
          <a:p>
            <a:pPr marL="12700">
              <a:lnSpc>
                <a:spcPct val="100000"/>
              </a:lnSpc>
            </a:pPr>
            <a:r>
              <a:rPr sz="950" spc="35" dirty="0">
                <a:solidFill>
                  <a:srgbClr val="212121"/>
                </a:solidFill>
                <a:latin typeface="SimSun"/>
                <a:cs typeface="SimSun"/>
              </a:rPr>
              <a:t>当组件加载到页面上之后（mounted），你就可以通过</a:t>
            </a:r>
            <a:endParaRPr sz="950">
              <a:latin typeface="SimSun"/>
              <a:cs typeface="SimSun"/>
            </a:endParaRPr>
          </a:p>
        </p:txBody>
      </p:sp>
      <p:sp>
        <p:nvSpPr>
          <p:cNvPr id="11" name="object 11"/>
          <p:cNvSpPr txBox="1"/>
          <p:nvPr/>
        </p:nvSpPr>
        <p:spPr>
          <a:xfrm>
            <a:off x="3749865" y="3410823"/>
            <a:ext cx="96266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114" dirty="0">
                <a:solidFill>
                  <a:srgbClr val="212121"/>
                </a:solidFill>
                <a:latin typeface="SimSun"/>
                <a:cs typeface="SimSun"/>
              </a:rPr>
              <a:t>getDOMNode()</a:t>
            </a:r>
            <a:endParaRPr sz="900">
              <a:latin typeface="SimSun"/>
              <a:cs typeface="SimSun"/>
            </a:endParaRPr>
          </a:p>
        </p:txBody>
      </p:sp>
      <p:sp>
        <p:nvSpPr>
          <p:cNvPr id="12" name="object 12"/>
          <p:cNvSpPr txBox="1"/>
          <p:nvPr/>
        </p:nvSpPr>
        <p:spPr>
          <a:xfrm>
            <a:off x="4733302" y="3411918"/>
            <a:ext cx="1872614"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方法拿到组件对应的</a:t>
            </a:r>
            <a:r>
              <a:rPr sz="950" spc="-254" dirty="0">
                <a:solidFill>
                  <a:srgbClr val="212121"/>
                </a:solidFill>
                <a:latin typeface="SimSun"/>
                <a:cs typeface="SimSun"/>
              </a:rPr>
              <a:t> </a:t>
            </a:r>
            <a:r>
              <a:rPr sz="950" spc="350" dirty="0">
                <a:solidFill>
                  <a:srgbClr val="212121"/>
                </a:solidFill>
                <a:latin typeface="SimSun"/>
                <a:cs typeface="SimSun"/>
              </a:rPr>
              <a:t>DOM</a:t>
            </a:r>
            <a:r>
              <a:rPr sz="950" spc="-254" dirty="0">
                <a:solidFill>
                  <a:srgbClr val="212121"/>
                </a:solidFill>
                <a:latin typeface="SimSun"/>
                <a:cs typeface="SimSun"/>
              </a:rPr>
              <a:t> </a:t>
            </a:r>
            <a:r>
              <a:rPr sz="950" spc="10" dirty="0">
                <a:solidFill>
                  <a:srgbClr val="212121"/>
                </a:solidFill>
                <a:latin typeface="SimSun"/>
                <a:cs typeface="SimSun"/>
              </a:rPr>
              <a:t>元素。</a:t>
            </a:r>
            <a:endParaRPr sz="950">
              <a:latin typeface="SimSun"/>
              <a:cs typeface="SimSun"/>
            </a:endParaRPr>
          </a:p>
        </p:txBody>
      </p:sp>
      <p:sp>
        <p:nvSpPr>
          <p:cNvPr id="13" name="object 13"/>
          <p:cNvSpPr txBox="1"/>
          <p:nvPr/>
        </p:nvSpPr>
        <p:spPr>
          <a:xfrm>
            <a:off x="859937" y="3922776"/>
            <a:ext cx="362585" cy="191770"/>
          </a:xfrm>
          <a:prstGeom prst="rect">
            <a:avLst/>
          </a:prstGeom>
        </p:spPr>
        <p:txBody>
          <a:bodyPr vert="horz" wrap="square" lIns="0" tIns="0" rIns="0" bIns="0" rtlCol="0">
            <a:spAutoFit/>
          </a:bodyPr>
          <a:lstStyle/>
          <a:p>
            <a:pPr marL="12700">
              <a:lnSpc>
                <a:spcPct val="100000"/>
              </a:lnSpc>
            </a:pPr>
            <a:r>
              <a:rPr sz="1150" spc="85" dirty="0">
                <a:solidFill>
                  <a:srgbClr val="212121"/>
                </a:solidFill>
                <a:latin typeface="SimSun"/>
                <a:cs typeface="SimSun"/>
              </a:rPr>
              <a:t>Refs</a:t>
            </a:r>
            <a:endParaRPr sz="1150">
              <a:latin typeface="SimSun"/>
              <a:cs typeface="SimSun"/>
            </a:endParaRPr>
          </a:p>
        </p:txBody>
      </p:sp>
      <p:sp>
        <p:nvSpPr>
          <p:cNvPr id="14" name="object 14"/>
          <p:cNvSpPr txBox="1"/>
          <p:nvPr/>
        </p:nvSpPr>
        <p:spPr>
          <a:xfrm>
            <a:off x="3967035" y="4467717"/>
            <a:ext cx="24574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60" dirty="0">
                <a:solidFill>
                  <a:srgbClr val="212121"/>
                </a:solidFill>
                <a:latin typeface="SimSun"/>
                <a:cs typeface="SimSun"/>
              </a:rPr>
              <a:t>ref</a:t>
            </a:r>
            <a:endParaRPr sz="900">
              <a:latin typeface="SimSun"/>
              <a:cs typeface="SimSun"/>
            </a:endParaRPr>
          </a:p>
        </p:txBody>
      </p:sp>
      <p:sp>
        <p:nvSpPr>
          <p:cNvPr id="15" name="object 15"/>
          <p:cNvSpPr txBox="1"/>
          <p:nvPr/>
        </p:nvSpPr>
        <p:spPr>
          <a:xfrm>
            <a:off x="4233862" y="4468812"/>
            <a:ext cx="161036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属性指定一个名称，然后通过</a:t>
            </a:r>
            <a:endParaRPr sz="950">
              <a:latin typeface="SimSun"/>
              <a:cs typeface="SimSun"/>
            </a:endParaRPr>
          </a:p>
        </p:txBody>
      </p:sp>
      <p:sp>
        <p:nvSpPr>
          <p:cNvPr id="16" name="object 16"/>
          <p:cNvSpPr txBox="1"/>
          <p:nvPr/>
        </p:nvSpPr>
        <p:spPr>
          <a:xfrm>
            <a:off x="5865329" y="4467717"/>
            <a:ext cx="90043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dirty="0">
                <a:solidFill>
                  <a:srgbClr val="212121"/>
                </a:solidFill>
                <a:latin typeface="SimSun"/>
                <a:cs typeface="SimSun"/>
              </a:rPr>
              <a:t>this.refs.name</a:t>
            </a:r>
            <a:endParaRPr sz="900">
              <a:latin typeface="SimSun"/>
              <a:cs typeface="SimSun"/>
            </a:endParaRPr>
          </a:p>
        </p:txBody>
      </p:sp>
      <p:sp>
        <p:nvSpPr>
          <p:cNvPr id="17" name="object 17"/>
          <p:cNvSpPr txBox="1"/>
          <p:nvPr/>
        </p:nvSpPr>
        <p:spPr>
          <a:xfrm>
            <a:off x="732500" y="4369782"/>
            <a:ext cx="3213735" cy="503555"/>
          </a:xfrm>
          <a:prstGeom prst="rect">
            <a:avLst/>
          </a:prstGeom>
        </p:spPr>
        <p:txBody>
          <a:bodyPr vert="horz" wrap="square" lIns="0" tIns="0" rIns="0" bIns="0" rtlCol="0">
            <a:spAutoFit/>
          </a:bodyPr>
          <a:lstStyle/>
          <a:p>
            <a:pPr marL="12700" marR="5080">
              <a:lnSpc>
                <a:spcPct val="168400"/>
              </a:lnSpc>
            </a:pPr>
            <a:r>
              <a:rPr sz="950" spc="10" dirty="0">
                <a:solidFill>
                  <a:srgbClr val="212121"/>
                </a:solidFill>
                <a:latin typeface="SimSun"/>
                <a:cs typeface="SimSun"/>
              </a:rPr>
              <a:t>另外一种方式就是通过在要引用的</a:t>
            </a:r>
            <a:r>
              <a:rPr sz="950" spc="-254" dirty="0">
                <a:solidFill>
                  <a:srgbClr val="212121"/>
                </a:solidFill>
                <a:latin typeface="SimSun"/>
                <a:cs typeface="SimSun"/>
              </a:rPr>
              <a:t> </a:t>
            </a:r>
            <a:r>
              <a:rPr sz="950" spc="350" dirty="0">
                <a:solidFill>
                  <a:srgbClr val="212121"/>
                </a:solidFill>
                <a:latin typeface="SimSun"/>
                <a:cs typeface="SimSun"/>
              </a:rPr>
              <a:t>DOM</a:t>
            </a:r>
            <a:r>
              <a:rPr sz="950" spc="-254" dirty="0">
                <a:solidFill>
                  <a:srgbClr val="212121"/>
                </a:solidFill>
                <a:latin typeface="SimSun"/>
                <a:cs typeface="SimSun"/>
              </a:rPr>
              <a:t> </a:t>
            </a:r>
            <a:r>
              <a:rPr sz="950" spc="10" dirty="0">
                <a:solidFill>
                  <a:srgbClr val="212121"/>
                </a:solidFill>
                <a:latin typeface="SimSun"/>
                <a:cs typeface="SimSun"/>
              </a:rPr>
              <a:t>元素上面设置一个  来访问对应的</a:t>
            </a:r>
            <a:r>
              <a:rPr sz="950" spc="-254" dirty="0">
                <a:solidFill>
                  <a:srgbClr val="212121"/>
                </a:solidFill>
                <a:latin typeface="SimSun"/>
                <a:cs typeface="SimSun"/>
              </a:rPr>
              <a:t> </a:t>
            </a:r>
            <a:r>
              <a:rPr sz="950" spc="350" dirty="0">
                <a:solidFill>
                  <a:srgbClr val="212121"/>
                </a:solidFill>
                <a:latin typeface="SimSun"/>
                <a:cs typeface="SimSun"/>
              </a:rPr>
              <a:t>DOM</a:t>
            </a:r>
            <a:r>
              <a:rPr sz="950" spc="-254" dirty="0">
                <a:solidFill>
                  <a:srgbClr val="212121"/>
                </a:solidFill>
                <a:latin typeface="SimSun"/>
                <a:cs typeface="SimSun"/>
              </a:rPr>
              <a:t> </a:t>
            </a:r>
            <a:r>
              <a:rPr sz="950" spc="10" dirty="0">
                <a:solidFill>
                  <a:srgbClr val="212121"/>
                </a:solidFill>
                <a:latin typeface="SimSun"/>
                <a:cs typeface="SimSun"/>
              </a:rPr>
              <a:t>元素。</a:t>
            </a:r>
            <a:endParaRPr sz="950">
              <a:latin typeface="SimSun"/>
              <a:cs typeface="SimSun"/>
            </a:endParaRPr>
          </a:p>
        </p:txBody>
      </p:sp>
      <p:sp>
        <p:nvSpPr>
          <p:cNvPr id="18" name="object 18"/>
          <p:cNvSpPr txBox="1"/>
          <p:nvPr/>
        </p:nvSpPr>
        <p:spPr>
          <a:xfrm>
            <a:off x="4088955" y="5077317"/>
            <a:ext cx="55499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dirty="0">
                <a:solidFill>
                  <a:srgbClr val="212121"/>
                </a:solidFill>
                <a:latin typeface="SimSun"/>
                <a:cs typeface="SimSun"/>
              </a:rPr>
              <a:t>&lt;input/&gt;</a:t>
            </a:r>
            <a:endParaRPr sz="900">
              <a:latin typeface="SimSun"/>
              <a:cs typeface="SimSun"/>
            </a:endParaRPr>
          </a:p>
        </p:txBody>
      </p:sp>
      <p:sp>
        <p:nvSpPr>
          <p:cNvPr id="19" name="object 19"/>
          <p:cNvSpPr txBox="1"/>
          <p:nvPr/>
        </p:nvSpPr>
        <p:spPr>
          <a:xfrm>
            <a:off x="4664748" y="5078412"/>
            <a:ext cx="209550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元素在你清空它的值时</a:t>
            </a:r>
            <a:r>
              <a:rPr sz="950" spc="-280" dirty="0">
                <a:solidFill>
                  <a:srgbClr val="212121"/>
                </a:solidFill>
                <a:latin typeface="SimSun"/>
                <a:cs typeface="SimSun"/>
              </a:rPr>
              <a:t> </a:t>
            </a:r>
            <a:r>
              <a:rPr sz="950" spc="25" dirty="0">
                <a:solidFill>
                  <a:srgbClr val="212121"/>
                </a:solidFill>
                <a:latin typeface="SimSun"/>
                <a:cs typeface="SimSun"/>
              </a:rPr>
              <a:t>focus，你没法</a:t>
            </a:r>
            <a:endParaRPr sz="950">
              <a:latin typeface="SimSun"/>
              <a:cs typeface="SimSun"/>
            </a:endParaRPr>
          </a:p>
        </p:txBody>
      </p:sp>
      <p:sp>
        <p:nvSpPr>
          <p:cNvPr id="20" name="object 20"/>
          <p:cNvSpPr txBox="1"/>
          <p:nvPr/>
        </p:nvSpPr>
        <p:spPr>
          <a:xfrm>
            <a:off x="732500" y="4979382"/>
            <a:ext cx="3335654" cy="512445"/>
          </a:xfrm>
          <a:prstGeom prst="rect">
            <a:avLst/>
          </a:prstGeom>
        </p:spPr>
        <p:txBody>
          <a:bodyPr vert="horz" wrap="square" lIns="0" tIns="0" rIns="0" bIns="0" rtlCol="0">
            <a:spAutoFit/>
          </a:bodyPr>
          <a:lstStyle/>
          <a:p>
            <a:pPr marL="12700" marR="5080">
              <a:lnSpc>
                <a:spcPct val="168400"/>
              </a:lnSpc>
            </a:pPr>
            <a:r>
              <a:rPr sz="950" spc="10" dirty="0">
                <a:solidFill>
                  <a:srgbClr val="212121"/>
                </a:solidFill>
                <a:latin typeface="SimSun"/>
                <a:cs typeface="SimSun"/>
              </a:rPr>
              <a:t>比如有一种情况是必须直接操作</a:t>
            </a:r>
            <a:r>
              <a:rPr sz="950" spc="-254" dirty="0">
                <a:solidFill>
                  <a:srgbClr val="212121"/>
                </a:solidFill>
                <a:latin typeface="SimSun"/>
                <a:cs typeface="SimSun"/>
              </a:rPr>
              <a:t> </a:t>
            </a:r>
            <a:r>
              <a:rPr sz="950" spc="350" dirty="0">
                <a:solidFill>
                  <a:srgbClr val="212121"/>
                </a:solidFill>
                <a:latin typeface="SimSun"/>
                <a:cs typeface="SimSun"/>
              </a:rPr>
              <a:t>DOM</a:t>
            </a:r>
            <a:r>
              <a:rPr sz="950" spc="-254" dirty="0">
                <a:solidFill>
                  <a:srgbClr val="212121"/>
                </a:solidFill>
                <a:latin typeface="SimSun"/>
                <a:cs typeface="SimSun"/>
              </a:rPr>
              <a:t> </a:t>
            </a:r>
            <a:r>
              <a:rPr sz="950" spc="10" dirty="0">
                <a:solidFill>
                  <a:srgbClr val="212121"/>
                </a:solidFill>
                <a:latin typeface="SimSun"/>
                <a:cs typeface="SimSun"/>
              </a:rPr>
              <a:t>来实现的，你希望一个  仅仅靠 </a:t>
            </a:r>
            <a:r>
              <a:rPr sz="900" spc="-10" dirty="0">
                <a:solidFill>
                  <a:srgbClr val="212121"/>
                </a:solidFill>
                <a:latin typeface="SimSun"/>
                <a:cs typeface="SimSun"/>
              </a:rPr>
              <a:t>state</a:t>
            </a:r>
            <a:r>
              <a:rPr sz="900" spc="265" dirty="0">
                <a:solidFill>
                  <a:srgbClr val="212121"/>
                </a:solidFill>
                <a:latin typeface="SimSun"/>
                <a:cs typeface="SimSun"/>
              </a:rPr>
              <a:t> </a:t>
            </a:r>
            <a:r>
              <a:rPr sz="950" spc="10" dirty="0">
                <a:solidFill>
                  <a:srgbClr val="212121"/>
                </a:solidFill>
                <a:latin typeface="SimSun"/>
                <a:cs typeface="SimSun"/>
              </a:rPr>
              <a:t>来实现这个功能。</a:t>
            </a:r>
            <a:endParaRPr sz="950">
              <a:latin typeface="SimSun"/>
              <a:cs typeface="SimSun"/>
            </a:endParaRPr>
          </a:p>
        </p:txBody>
      </p:sp>
      <p:sp>
        <p:nvSpPr>
          <p:cNvPr id="21" name="object 21"/>
          <p:cNvSpPr txBox="1"/>
          <p:nvPr/>
        </p:nvSpPr>
        <p:spPr>
          <a:xfrm>
            <a:off x="745200" y="5647684"/>
            <a:ext cx="6069965" cy="3878579"/>
          </a:xfrm>
          <a:prstGeom prst="rect">
            <a:avLst/>
          </a:prstGeom>
          <a:solidFill>
            <a:srgbClr val="EDEDED"/>
          </a:solidFill>
        </p:spPr>
        <p:txBody>
          <a:bodyPr vert="horz" wrap="square" lIns="0" tIns="9525" rIns="0" bIns="0" rtlCol="0">
            <a:spAutoFit/>
          </a:bodyPr>
          <a:lstStyle/>
          <a:p>
            <a:pPr marL="173990" marR="4304665" indent="-127000">
              <a:lnSpc>
                <a:spcPct val="100000"/>
              </a:lnSpc>
              <a:spcBef>
                <a:spcPts val="75"/>
              </a:spcBef>
            </a:pPr>
            <a:r>
              <a:rPr sz="900" spc="20" dirty="0">
                <a:solidFill>
                  <a:srgbClr val="8958A7"/>
                </a:solidFill>
                <a:latin typeface="SimSun"/>
                <a:cs typeface="SimSun"/>
              </a:rPr>
              <a:t>var</a:t>
            </a:r>
            <a:r>
              <a:rPr sz="900" spc="-229" dirty="0">
                <a:solidFill>
                  <a:srgbClr val="8958A7"/>
                </a:solidFill>
                <a:latin typeface="SimSun"/>
                <a:cs typeface="SimSun"/>
              </a:rPr>
              <a:t> </a:t>
            </a:r>
            <a:r>
              <a:rPr sz="900" spc="140" dirty="0">
                <a:solidFill>
                  <a:srgbClr val="212121"/>
                </a:solidFill>
                <a:latin typeface="SimSun"/>
                <a:cs typeface="SimSun"/>
              </a:rPr>
              <a:t>App</a:t>
            </a:r>
            <a:r>
              <a:rPr sz="900" spc="-229" dirty="0">
                <a:solidFill>
                  <a:srgbClr val="212121"/>
                </a:solidFill>
                <a:latin typeface="SimSun"/>
                <a:cs typeface="SimSun"/>
              </a:rPr>
              <a:t> </a:t>
            </a:r>
            <a:r>
              <a:rPr sz="900" spc="125" dirty="0">
                <a:solidFill>
                  <a:srgbClr val="3D999E"/>
                </a:solidFill>
                <a:latin typeface="SimSun"/>
                <a:cs typeface="SimSun"/>
              </a:rPr>
              <a:t>=</a:t>
            </a:r>
            <a:r>
              <a:rPr sz="900" spc="-229" dirty="0">
                <a:solidFill>
                  <a:srgbClr val="3D999E"/>
                </a:solidFill>
                <a:latin typeface="SimSun"/>
                <a:cs typeface="SimSun"/>
              </a:rPr>
              <a:t> </a:t>
            </a:r>
            <a:r>
              <a:rPr sz="900" spc="20" dirty="0">
                <a:solidFill>
                  <a:srgbClr val="212121"/>
                </a:solidFill>
                <a:latin typeface="SimSun"/>
                <a:cs typeface="SimSun"/>
              </a:rPr>
              <a:t>React.createClass({  </a:t>
            </a:r>
            <a:r>
              <a:rPr sz="900" spc="-60" dirty="0">
                <a:solidFill>
                  <a:srgbClr val="212121"/>
                </a:solidFill>
                <a:latin typeface="SimSun"/>
                <a:cs typeface="SimSun"/>
              </a:rPr>
              <a:t>getInitialState</a:t>
            </a:r>
            <a:r>
              <a:rPr sz="900" spc="-6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370"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5" dirty="0">
                <a:solidFill>
                  <a:srgbClr val="8958A7"/>
                </a:solidFill>
                <a:latin typeface="SimSun"/>
                <a:cs typeface="SimSun"/>
              </a:rPr>
              <a:t>return</a:t>
            </a:r>
            <a:r>
              <a:rPr sz="900" spc="-240" dirty="0">
                <a:solidFill>
                  <a:srgbClr val="8958A7"/>
                </a:solidFill>
                <a:latin typeface="SimSun"/>
                <a:cs typeface="SimSun"/>
              </a:rPr>
              <a:t> </a:t>
            </a:r>
            <a:r>
              <a:rPr sz="900" spc="-15" dirty="0">
                <a:solidFill>
                  <a:srgbClr val="212121"/>
                </a:solidFill>
                <a:latin typeface="SimSun"/>
                <a:cs typeface="SimSun"/>
              </a:rPr>
              <a:t>{userInput</a:t>
            </a:r>
            <a:r>
              <a:rPr sz="900" spc="-15" dirty="0">
                <a:solidFill>
                  <a:srgbClr val="3D999E"/>
                </a:solidFill>
                <a:latin typeface="SimSun"/>
                <a:cs typeface="SimSun"/>
              </a:rPr>
              <a:t>:</a:t>
            </a:r>
            <a:r>
              <a:rPr sz="900" spc="-240" dirty="0">
                <a:solidFill>
                  <a:srgbClr val="3D999E"/>
                </a:solidFill>
                <a:latin typeface="SimSun"/>
                <a:cs typeface="SimSun"/>
              </a:rPr>
              <a:t> </a:t>
            </a:r>
            <a:r>
              <a:rPr sz="900" spc="-215" dirty="0">
                <a:solidFill>
                  <a:srgbClr val="708B00"/>
                </a:solidFill>
                <a:latin typeface="SimSun"/>
                <a:cs typeface="SimSun"/>
              </a:rPr>
              <a:t>''</a:t>
            </a:r>
            <a:r>
              <a:rPr sz="900" spc="-215" dirty="0">
                <a:solidFill>
                  <a:srgbClr val="212121"/>
                </a:solidFill>
                <a:latin typeface="SimSun"/>
                <a:cs typeface="SimSun"/>
              </a:rPr>
              <a:t>}</a:t>
            </a:r>
            <a:r>
              <a:rPr sz="900" spc="-215" dirty="0">
                <a:solidFill>
                  <a:srgbClr val="3D999E"/>
                </a:solidFill>
                <a:latin typeface="SimSun"/>
                <a:cs typeface="SimSun"/>
              </a:rPr>
              <a: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300990" marR="3473450" indent="-127000">
              <a:lnSpc>
                <a:spcPct val="100000"/>
              </a:lnSpc>
            </a:pPr>
            <a:r>
              <a:rPr sz="900" spc="70" dirty="0">
                <a:solidFill>
                  <a:srgbClr val="212121"/>
                </a:solidFill>
                <a:latin typeface="SimSun"/>
                <a:cs typeface="SimSun"/>
              </a:rPr>
              <a:t>handleChange</a:t>
            </a:r>
            <a:r>
              <a:rPr sz="900" spc="70" dirty="0">
                <a:solidFill>
                  <a:srgbClr val="3D999E"/>
                </a:solidFill>
                <a:latin typeface="SimSun"/>
                <a:cs typeface="SimSun"/>
              </a:rPr>
              <a:t>: </a:t>
            </a:r>
            <a:r>
              <a:rPr sz="900" spc="-20" dirty="0">
                <a:solidFill>
                  <a:srgbClr val="8958A7"/>
                </a:solidFill>
                <a:latin typeface="SimSun"/>
                <a:cs typeface="SimSun"/>
              </a:rPr>
              <a:t>function</a:t>
            </a:r>
            <a:r>
              <a:rPr sz="900" spc="-20" dirty="0">
                <a:solidFill>
                  <a:srgbClr val="212121"/>
                </a:solidFill>
                <a:latin typeface="SimSun"/>
                <a:cs typeface="SimSun"/>
              </a:rPr>
              <a:t>(e) </a:t>
            </a:r>
            <a:r>
              <a:rPr sz="900" spc="-114" dirty="0">
                <a:solidFill>
                  <a:srgbClr val="212121"/>
                </a:solidFill>
                <a:latin typeface="SimSun"/>
                <a:cs typeface="SimSun"/>
              </a:rPr>
              <a:t>{  </a:t>
            </a:r>
            <a:r>
              <a:rPr sz="900" spc="-25" dirty="0">
                <a:solidFill>
                  <a:srgbClr val="8958A7"/>
                </a:solidFill>
                <a:latin typeface="SimSun"/>
                <a:cs typeface="SimSun"/>
              </a:rPr>
              <a:t>this</a:t>
            </a:r>
            <a:r>
              <a:rPr sz="900" spc="-25" dirty="0">
                <a:solidFill>
                  <a:srgbClr val="212121"/>
                </a:solidFill>
                <a:latin typeface="SimSun"/>
                <a:cs typeface="SimSun"/>
              </a:rPr>
              <a:t>.setState({userInput</a:t>
            </a:r>
            <a:r>
              <a:rPr sz="900" spc="-25" dirty="0">
                <a:solidFill>
                  <a:srgbClr val="3D999E"/>
                </a:solidFill>
                <a:latin typeface="SimSun"/>
                <a:cs typeface="SimSun"/>
              </a:rPr>
              <a:t>:</a:t>
            </a:r>
            <a:r>
              <a:rPr sz="900" spc="-145" dirty="0">
                <a:solidFill>
                  <a:srgbClr val="3D999E"/>
                </a:solidFill>
                <a:latin typeface="SimSun"/>
                <a:cs typeface="SimSun"/>
              </a:rPr>
              <a:t> </a:t>
            </a:r>
            <a:r>
              <a:rPr sz="900" spc="-40" dirty="0">
                <a:solidFill>
                  <a:srgbClr val="212121"/>
                </a:solidFill>
                <a:latin typeface="SimSun"/>
                <a:cs typeface="SimSun"/>
              </a:rPr>
              <a:t>e.target.value})</a:t>
            </a:r>
            <a:r>
              <a:rPr sz="900" spc="-40" dirty="0">
                <a:solidFill>
                  <a:srgbClr val="3D999E"/>
                </a:solidFill>
                <a:latin typeface="SimSun"/>
                <a:cs typeface="SimSun"/>
              </a:rPr>
              <a: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300990" marR="3609975" indent="-127000">
              <a:lnSpc>
                <a:spcPct val="100000"/>
              </a:lnSpc>
            </a:pPr>
            <a:r>
              <a:rPr sz="900" spc="30" dirty="0">
                <a:solidFill>
                  <a:srgbClr val="212121"/>
                </a:solidFill>
                <a:latin typeface="SimSun"/>
                <a:cs typeface="SimSun"/>
              </a:rPr>
              <a:t>clearAndFocusInput</a:t>
            </a:r>
            <a:r>
              <a:rPr sz="900" spc="3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 </a:t>
            </a:r>
            <a:r>
              <a:rPr sz="900" spc="-114" dirty="0">
                <a:solidFill>
                  <a:srgbClr val="212121"/>
                </a:solidFill>
                <a:latin typeface="SimSun"/>
                <a:cs typeface="SimSun"/>
              </a:rPr>
              <a:t>{  </a:t>
            </a:r>
            <a:r>
              <a:rPr sz="900" spc="-25" dirty="0">
                <a:solidFill>
                  <a:srgbClr val="8958A7"/>
                </a:solidFill>
                <a:latin typeface="SimSun"/>
                <a:cs typeface="SimSun"/>
              </a:rPr>
              <a:t>this</a:t>
            </a:r>
            <a:r>
              <a:rPr sz="900" spc="-25" dirty="0">
                <a:solidFill>
                  <a:srgbClr val="212121"/>
                </a:solidFill>
                <a:latin typeface="SimSun"/>
                <a:cs typeface="SimSun"/>
              </a:rPr>
              <a:t>.setState({userInput</a:t>
            </a:r>
            <a:r>
              <a:rPr sz="900" spc="-25" dirty="0">
                <a:solidFill>
                  <a:srgbClr val="3D999E"/>
                </a:solidFill>
                <a:latin typeface="SimSun"/>
                <a:cs typeface="SimSun"/>
              </a:rPr>
              <a:t>: </a:t>
            </a:r>
            <a:r>
              <a:rPr sz="900" spc="-220" dirty="0">
                <a:solidFill>
                  <a:srgbClr val="708B00"/>
                </a:solidFill>
                <a:latin typeface="SimSun"/>
                <a:cs typeface="SimSun"/>
              </a:rPr>
              <a:t>''</a:t>
            </a:r>
            <a:r>
              <a:rPr sz="900" spc="-220" dirty="0">
                <a:solidFill>
                  <a:srgbClr val="212121"/>
                </a:solidFill>
                <a:latin typeface="SimSun"/>
                <a:cs typeface="SimSun"/>
              </a:rPr>
              <a:t>}</a:t>
            </a:r>
            <a:r>
              <a:rPr sz="900" spc="-22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31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427990" marR="2405380">
              <a:lnSpc>
                <a:spcPct val="100000"/>
              </a:lnSpc>
            </a:pPr>
            <a:r>
              <a:rPr sz="900" spc="-185" dirty="0">
                <a:solidFill>
                  <a:srgbClr val="8E8F8B"/>
                </a:solidFill>
                <a:latin typeface="SimSun"/>
                <a:cs typeface="SimSun"/>
              </a:rPr>
              <a:t>//</a:t>
            </a:r>
            <a:r>
              <a:rPr sz="900" spc="-210" dirty="0">
                <a:solidFill>
                  <a:srgbClr val="8E8F8B"/>
                </a:solidFill>
                <a:latin typeface="SimSun"/>
                <a:cs typeface="SimSun"/>
              </a:rPr>
              <a:t> </a:t>
            </a:r>
            <a:r>
              <a:rPr sz="900" spc="20" dirty="0">
                <a:solidFill>
                  <a:srgbClr val="8E8F8B"/>
                </a:solidFill>
                <a:latin typeface="SimSun"/>
                <a:cs typeface="SimSun"/>
              </a:rPr>
              <a:t>This</a:t>
            </a:r>
            <a:r>
              <a:rPr sz="900" spc="-210" dirty="0">
                <a:solidFill>
                  <a:srgbClr val="8E8F8B"/>
                </a:solidFill>
                <a:latin typeface="SimSun"/>
                <a:cs typeface="SimSun"/>
              </a:rPr>
              <a:t> </a:t>
            </a:r>
            <a:r>
              <a:rPr sz="900" spc="95" dirty="0">
                <a:solidFill>
                  <a:srgbClr val="8E8F8B"/>
                </a:solidFill>
                <a:latin typeface="SimSun"/>
                <a:cs typeface="SimSun"/>
              </a:rPr>
              <a:t>code</a:t>
            </a:r>
            <a:r>
              <a:rPr sz="900" spc="-210" dirty="0">
                <a:solidFill>
                  <a:srgbClr val="8E8F8B"/>
                </a:solidFill>
                <a:latin typeface="SimSun"/>
                <a:cs typeface="SimSun"/>
              </a:rPr>
              <a:t> </a:t>
            </a:r>
            <a:r>
              <a:rPr sz="900" spc="60" dirty="0">
                <a:solidFill>
                  <a:srgbClr val="8E8F8B"/>
                </a:solidFill>
                <a:latin typeface="SimSun"/>
                <a:cs typeface="SimSun"/>
              </a:rPr>
              <a:t>executes</a:t>
            </a:r>
            <a:r>
              <a:rPr sz="900" spc="-210" dirty="0">
                <a:solidFill>
                  <a:srgbClr val="8E8F8B"/>
                </a:solidFill>
                <a:latin typeface="SimSun"/>
                <a:cs typeface="SimSun"/>
              </a:rPr>
              <a:t> </a:t>
            </a:r>
            <a:r>
              <a:rPr sz="900" spc="-45" dirty="0">
                <a:solidFill>
                  <a:srgbClr val="8E8F8B"/>
                </a:solidFill>
                <a:latin typeface="SimSun"/>
                <a:cs typeface="SimSun"/>
              </a:rPr>
              <a:t>after</a:t>
            </a:r>
            <a:r>
              <a:rPr sz="900" spc="-210" dirty="0">
                <a:solidFill>
                  <a:srgbClr val="8E8F8B"/>
                </a:solidFill>
                <a:latin typeface="SimSun"/>
                <a:cs typeface="SimSun"/>
              </a:rPr>
              <a:t> </a:t>
            </a:r>
            <a:r>
              <a:rPr sz="900" spc="20" dirty="0">
                <a:solidFill>
                  <a:srgbClr val="8E8F8B"/>
                </a:solidFill>
                <a:latin typeface="SimSun"/>
                <a:cs typeface="SimSun"/>
              </a:rPr>
              <a:t>the</a:t>
            </a:r>
            <a:r>
              <a:rPr sz="900" spc="-210" dirty="0">
                <a:solidFill>
                  <a:srgbClr val="8E8F8B"/>
                </a:solidFill>
                <a:latin typeface="SimSun"/>
                <a:cs typeface="SimSun"/>
              </a:rPr>
              <a:t> </a:t>
            </a:r>
            <a:r>
              <a:rPr sz="900" spc="105" dirty="0">
                <a:solidFill>
                  <a:srgbClr val="8E8F8B"/>
                </a:solidFill>
                <a:latin typeface="SimSun"/>
                <a:cs typeface="SimSun"/>
              </a:rPr>
              <a:t>component</a:t>
            </a:r>
            <a:r>
              <a:rPr sz="900" spc="-210" dirty="0">
                <a:solidFill>
                  <a:srgbClr val="8E8F8B"/>
                </a:solidFill>
                <a:latin typeface="SimSun"/>
                <a:cs typeface="SimSun"/>
              </a:rPr>
              <a:t> </a:t>
            </a:r>
            <a:r>
              <a:rPr sz="900" spc="-95" dirty="0">
                <a:solidFill>
                  <a:srgbClr val="8E8F8B"/>
                </a:solidFill>
                <a:latin typeface="SimSun"/>
                <a:cs typeface="SimSun"/>
              </a:rPr>
              <a:t>is</a:t>
            </a:r>
            <a:r>
              <a:rPr sz="900" spc="-210" dirty="0">
                <a:solidFill>
                  <a:srgbClr val="8E8F8B"/>
                </a:solidFill>
                <a:latin typeface="SimSun"/>
                <a:cs typeface="SimSun"/>
              </a:rPr>
              <a:t> </a:t>
            </a:r>
            <a:r>
              <a:rPr sz="900" spc="55" dirty="0">
                <a:solidFill>
                  <a:srgbClr val="8E8F8B"/>
                </a:solidFill>
                <a:latin typeface="SimSun"/>
                <a:cs typeface="SimSun"/>
              </a:rPr>
              <a:t>re-rendered  </a:t>
            </a:r>
            <a:r>
              <a:rPr sz="900" dirty="0">
                <a:solidFill>
                  <a:srgbClr val="8958A7"/>
                </a:solidFill>
                <a:latin typeface="SimSun"/>
                <a:cs typeface="SimSun"/>
              </a:rPr>
              <a:t>this</a:t>
            </a:r>
            <a:r>
              <a:rPr sz="900" dirty="0">
                <a:solidFill>
                  <a:srgbClr val="212121"/>
                </a:solidFill>
                <a:latin typeface="SimSun"/>
                <a:cs typeface="SimSun"/>
              </a:rPr>
              <a:t>.refs.theInput.getDOMNode().focus()</a:t>
            </a:r>
            <a:r>
              <a:rPr sz="900" dirty="0">
                <a:solidFill>
                  <a:srgbClr val="3D999E"/>
                </a:solidFill>
                <a:latin typeface="SimSun"/>
                <a:cs typeface="SimSun"/>
              </a:rPr>
              <a:t>;</a:t>
            </a:r>
            <a:endParaRPr sz="900">
              <a:latin typeface="SimSun"/>
              <a:cs typeface="SimSun"/>
            </a:endParaRPr>
          </a:p>
          <a:p>
            <a:pPr marL="300990">
              <a:lnSpc>
                <a:spcPct val="100000"/>
              </a:lnSpc>
            </a:pP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300990" marR="4841240" indent="-127000">
              <a:lnSpc>
                <a:spcPct val="100000"/>
              </a:lnSpc>
            </a:pPr>
            <a:r>
              <a:rPr sz="900" spc="5" dirty="0">
                <a:solidFill>
                  <a:srgbClr val="212121"/>
                </a:solidFill>
                <a:latin typeface="SimSun"/>
                <a:cs typeface="SimSun"/>
              </a:rPr>
              <a:t>render</a:t>
            </a:r>
            <a:r>
              <a:rPr sz="900" spc="5" dirty="0">
                <a:solidFill>
                  <a:srgbClr val="3D999E"/>
                </a:solidFill>
                <a:latin typeface="SimSun"/>
                <a:cs typeface="SimSun"/>
              </a:rPr>
              <a:t>:</a:t>
            </a:r>
            <a:r>
              <a:rPr sz="900" spc="-22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25" dirty="0">
                <a:solidFill>
                  <a:srgbClr val="212121"/>
                </a:solidFill>
                <a:latin typeface="SimSun"/>
                <a:cs typeface="SimSun"/>
              </a:rPr>
              <a:t> </a:t>
            </a:r>
            <a:r>
              <a:rPr sz="900" spc="-114" dirty="0">
                <a:solidFill>
                  <a:srgbClr val="212121"/>
                </a:solidFill>
                <a:latin typeface="SimSun"/>
                <a:cs typeface="SimSun"/>
              </a:rPr>
              <a:t>{  </a:t>
            </a:r>
            <a:r>
              <a:rPr sz="900" spc="-5" dirty="0">
                <a:solidFill>
                  <a:srgbClr val="8958A7"/>
                </a:solidFill>
                <a:latin typeface="SimSun"/>
                <a:cs typeface="SimSun"/>
              </a:rPr>
              <a:t>return</a:t>
            </a:r>
            <a:r>
              <a:rPr sz="900" spc="-300" dirty="0">
                <a:solidFill>
                  <a:srgbClr val="8958A7"/>
                </a:solidFill>
                <a:latin typeface="SimSun"/>
                <a:cs typeface="SimSun"/>
              </a:rPr>
              <a:t> </a:t>
            </a:r>
            <a:r>
              <a:rPr sz="900" spc="-114" dirty="0">
                <a:solidFill>
                  <a:srgbClr val="212121"/>
                </a:solidFill>
                <a:latin typeface="SimSun"/>
                <a:cs typeface="SimSun"/>
              </a:rPr>
              <a:t>(</a:t>
            </a:r>
            <a:endParaRPr sz="900">
              <a:latin typeface="SimSun"/>
              <a:cs typeface="SimSun"/>
            </a:endParaRPr>
          </a:p>
          <a:p>
            <a:pPr marL="427990">
              <a:lnSpc>
                <a:spcPct val="100000"/>
              </a:lnSpc>
            </a:pPr>
            <a:r>
              <a:rPr sz="900" spc="35" dirty="0">
                <a:solidFill>
                  <a:srgbClr val="3D999E"/>
                </a:solidFill>
                <a:latin typeface="SimSun"/>
                <a:cs typeface="SimSun"/>
              </a:rPr>
              <a:t>&lt;</a:t>
            </a:r>
            <a:r>
              <a:rPr sz="900" spc="35" dirty="0">
                <a:solidFill>
                  <a:srgbClr val="212121"/>
                </a:solidFill>
                <a:latin typeface="SimSun"/>
                <a:cs typeface="SimSun"/>
              </a:rPr>
              <a:t>div</a:t>
            </a:r>
            <a:r>
              <a:rPr sz="900" spc="35" dirty="0">
                <a:solidFill>
                  <a:srgbClr val="3D999E"/>
                </a:solidFill>
                <a:latin typeface="SimSun"/>
                <a:cs typeface="SimSun"/>
              </a:rPr>
              <a:t>&gt;</a:t>
            </a:r>
            <a:endParaRPr sz="900">
              <a:latin typeface="SimSun"/>
              <a:cs typeface="SimSun"/>
            </a:endParaRPr>
          </a:p>
          <a:p>
            <a:pPr marL="681355" marR="3225165" indent="-127000">
              <a:lnSpc>
                <a:spcPct val="100000"/>
              </a:lnSpc>
            </a:pPr>
            <a:r>
              <a:rPr sz="900" spc="10" dirty="0">
                <a:solidFill>
                  <a:srgbClr val="3D999E"/>
                </a:solidFill>
                <a:latin typeface="SimSun"/>
                <a:cs typeface="SimSun"/>
              </a:rPr>
              <a:t>&lt;</a:t>
            </a:r>
            <a:r>
              <a:rPr sz="900" spc="10" dirty="0">
                <a:solidFill>
                  <a:srgbClr val="212121"/>
                </a:solidFill>
                <a:latin typeface="SimSun"/>
                <a:cs typeface="SimSun"/>
              </a:rPr>
              <a:t>div</a:t>
            </a:r>
            <a:r>
              <a:rPr sz="900" spc="-250" dirty="0">
                <a:solidFill>
                  <a:srgbClr val="212121"/>
                </a:solidFill>
                <a:latin typeface="SimSun"/>
                <a:cs typeface="SimSun"/>
              </a:rPr>
              <a:t> </a:t>
            </a:r>
            <a:r>
              <a:rPr sz="900" spc="15" dirty="0">
                <a:solidFill>
                  <a:srgbClr val="212121"/>
                </a:solidFill>
                <a:latin typeface="SimSun"/>
                <a:cs typeface="SimSun"/>
              </a:rPr>
              <a:t>onClick</a:t>
            </a:r>
            <a:r>
              <a:rPr sz="900" spc="15" dirty="0">
                <a:solidFill>
                  <a:srgbClr val="3D999E"/>
                </a:solidFill>
                <a:latin typeface="SimSun"/>
                <a:cs typeface="SimSun"/>
              </a:rPr>
              <a:t>=</a:t>
            </a:r>
            <a:r>
              <a:rPr sz="900" spc="15" dirty="0">
                <a:solidFill>
                  <a:srgbClr val="212121"/>
                </a:solidFill>
                <a:latin typeface="SimSun"/>
                <a:cs typeface="SimSun"/>
              </a:rPr>
              <a:t>{</a:t>
            </a:r>
            <a:r>
              <a:rPr sz="900" spc="15" dirty="0">
                <a:solidFill>
                  <a:srgbClr val="8958A7"/>
                </a:solidFill>
                <a:latin typeface="SimSun"/>
                <a:cs typeface="SimSun"/>
              </a:rPr>
              <a:t>this</a:t>
            </a:r>
            <a:r>
              <a:rPr sz="900" spc="15" dirty="0">
                <a:solidFill>
                  <a:srgbClr val="212121"/>
                </a:solidFill>
                <a:latin typeface="SimSun"/>
                <a:cs typeface="SimSun"/>
              </a:rPr>
              <a:t>.clearAndFocusInput}</a:t>
            </a:r>
            <a:r>
              <a:rPr sz="900" spc="15" dirty="0">
                <a:solidFill>
                  <a:srgbClr val="3D999E"/>
                </a:solidFill>
                <a:latin typeface="SimSun"/>
                <a:cs typeface="SimSun"/>
              </a:rPr>
              <a:t>&gt;  </a:t>
            </a:r>
            <a:r>
              <a:rPr sz="900" spc="-25" dirty="0">
                <a:solidFill>
                  <a:srgbClr val="212121"/>
                </a:solidFill>
                <a:latin typeface="SimSun"/>
                <a:cs typeface="SimSun"/>
              </a:rPr>
              <a:t>Click</a:t>
            </a:r>
            <a:r>
              <a:rPr sz="900" spc="-225" dirty="0">
                <a:solidFill>
                  <a:srgbClr val="212121"/>
                </a:solidFill>
                <a:latin typeface="SimSun"/>
                <a:cs typeface="SimSun"/>
              </a:rPr>
              <a:t> </a:t>
            </a:r>
            <a:r>
              <a:rPr sz="900" spc="-30" dirty="0">
                <a:solidFill>
                  <a:srgbClr val="212121"/>
                </a:solidFill>
                <a:latin typeface="SimSun"/>
                <a:cs typeface="SimSun"/>
              </a:rPr>
              <a:t>to</a:t>
            </a:r>
            <a:r>
              <a:rPr sz="900" spc="-225" dirty="0">
                <a:solidFill>
                  <a:srgbClr val="212121"/>
                </a:solidFill>
                <a:latin typeface="SimSun"/>
                <a:cs typeface="SimSun"/>
              </a:rPr>
              <a:t> </a:t>
            </a:r>
            <a:r>
              <a:rPr sz="900" spc="100" dirty="0">
                <a:solidFill>
                  <a:srgbClr val="212121"/>
                </a:solidFill>
                <a:latin typeface="SimSun"/>
                <a:cs typeface="SimSun"/>
              </a:rPr>
              <a:t>Focus</a:t>
            </a:r>
            <a:r>
              <a:rPr sz="900" spc="-225" dirty="0">
                <a:solidFill>
                  <a:srgbClr val="212121"/>
                </a:solidFill>
                <a:latin typeface="SimSun"/>
                <a:cs typeface="SimSun"/>
              </a:rPr>
              <a:t> </a:t>
            </a:r>
            <a:r>
              <a:rPr sz="900" spc="110" dirty="0">
                <a:solidFill>
                  <a:srgbClr val="212121"/>
                </a:solidFill>
                <a:latin typeface="SimSun"/>
                <a:cs typeface="SimSun"/>
              </a:rPr>
              <a:t>and</a:t>
            </a:r>
            <a:r>
              <a:rPr sz="900" spc="-225" dirty="0">
                <a:solidFill>
                  <a:srgbClr val="212121"/>
                </a:solidFill>
                <a:latin typeface="SimSun"/>
                <a:cs typeface="SimSun"/>
              </a:rPr>
              <a:t> </a:t>
            </a:r>
            <a:r>
              <a:rPr sz="900" spc="80" dirty="0">
                <a:solidFill>
                  <a:srgbClr val="212121"/>
                </a:solidFill>
                <a:latin typeface="SimSun"/>
                <a:cs typeface="SimSun"/>
              </a:rPr>
              <a:t>Reset</a:t>
            </a:r>
            <a:endParaRPr sz="900">
              <a:latin typeface="SimSun"/>
              <a:cs typeface="SimSun"/>
            </a:endParaRPr>
          </a:p>
          <a:p>
            <a:pPr marL="554355">
              <a:lnSpc>
                <a:spcPct val="100000"/>
              </a:lnSpc>
            </a:pPr>
            <a:r>
              <a:rPr sz="900" dirty="0">
                <a:solidFill>
                  <a:srgbClr val="3D999E"/>
                </a:solidFill>
                <a:latin typeface="SimSun"/>
                <a:cs typeface="SimSun"/>
              </a:rPr>
              <a:t>&lt;/</a:t>
            </a:r>
            <a:r>
              <a:rPr sz="900" dirty="0">
                <a:solidFill>
                  <a:srgbClr val="212121"/>
                </a:solidFill>
                <a:latin typeface="SimSun"/>
                <a:cs typeface="SimSun"/>
              </a:rPr>
              <a:t>div</a:t>
            </a:r>
            <a:r>
              <a:rPr sz="900" dirty="0">
                <a:solidFill>
                  <a:srgbClr val="3D999E"/>
                </a:solidFill>
                <a:latin typeface="SimSun"/>
                <a:cs typeface="SimSun"/>
              </a:rPr>
              <a:t>&gt;</a:t>
            </a:r>
            <a:endParaRPr sz="900">
              <a:latin typeface="SimSun"/>
              <a:cs typeface="SimSun"/>
            </a:endParaRPr>
          </a:p>
          <a:p>
            <a:pPr marL="554355">
              <a:lnSpc>
                <a:spcPct val="100000"/>
              </a:lnSpc>
            </a:pPr>
            <a:r>
              <a:rPr sz="900" spc="5" dirty="0">
                <a:solidFill>
                  <a:srgbClr val="3D999E"/>
                </a:solidFill>
                <a:latin typeface="SimSun"/>
                <a:cs typeface="SimSun"/>
              </a:rPr>
              <a:t>&lt;</a:t>
            </a:r>
            <a:r>
              <a:rPr sz="900" spc="5" dirty="0">
                <a:solidFill>
                  <a:srgbClr val="212121"/>
                </a:solidFill>
                <a:latin typeface="SimSun"/>
                <a:cs typeface="SimSun"/>
              </a:rPr>
              <a:t>input</a:t>
            </a:r>
            <a:endParaRPr sz="900">
              <a:latin typeface="SimSun"/>
              <a:cs typeface="SimSun"/>
            </a:endParaRPr>
          </a:p>
          <a:p>
            <a:pPr marL="681355" marR="3566795">
              <a:lnSpc>
                <a:spcPct val="100000"/>
              </a:lnSpc>
            </a:pPr>
            <a:r>
              <a:rPr sz="900" spc="-25" dirty="0">
                <a:solidFill>
                  <a:srgbClr val="212121"/>
                </a:solidFill>
                <a:latin typeface="SimSun"/>
                <a:cs typeface="SimSun"/>
              </a:rPr>
              <a:t>ref</a:t>
            </a:r>
            <a:r>
              <a:rPr sz="900" spc="-25" dirty="0">
                <a:solidFill>
                  <a:srgbClr val="3D999E"/>
                </a:solidFill>
                <a:latin typeface="SimSun"/>
                <a:cs typeface="SimSun"/>
              </a:rPr>
              <a:t>=</a:t>
            </a:r>
            <a:r>
              <a:rPr sz="900" spc="-25" dirty="0">
                <a:solidFill>
                  <a:srgbClr val="708B00"/>
                </a:solidFill>
                <a:latin typeface="SimSun"/>
                <a:cs typeface="SimSun"/>
              </a:rPr>
              <a:t>"theInput"  </a:t>
            </a:r>
            <a:r>
              <a:rPr sz="900" spc="-20" dirty="0">
                <a:solidFill>
                  <a:srgbClr val="212121"/>
                </a:solidFill>
                <a:latin typeface="SimSun"/>
                <a:cs typeface="SimSun"/>
              </a:rPr>
              <a:t>value</a:t>
            </a:r>
            <a:r>
              <a:rPr sz="900" spc="-20" dirty="0">
                <a:solidFill>
                  <a:srgbClr val="3D999E"/>
                </a:solidFill>
                <a:latin typeface="SimSun"/>
                <a:cs typeface="SimSun"/>
              </a:rPr>
              <a:t>=</a:t>
            </a:r>
            <a:r>
              <a:rPr sz="900" spc="-20" dirty="0">
                <a:solidFill>
                  <a:srgbClr val="212121"/>
                </a:solidFill>
                <a:latin typeface="SimSun"/>
                <a:cs typeface="SimSun"/>
              </a:rPr>
              <a:t>{</a:t>
            </a:r>
            <a:r>
              <a:rPr sz="900" spc="-20" dirty="0">
                <a:solidFill>
                  <a:srgbClr val="8958A7"/>
                </a:solidFill>
                <a:latin typeface="SimSun"/>
                <a:cs typeface="SimSun"/>
              </a:rPr>
              <a:t>this</a:t>
            </a:r>
            <a:r>
              <a:rPr sz="900" spc="-20" dirty="0">
                <a:solidFill>
                  <a:srgbClr val="212121"/>
                </a:solidFill>
                <a:latin typeface="SimSun"/>
                <a:cs typeface="SimSun"/>
              </a:rPr>
              <a:t>.state.userInput}  </a:t>
            </a:r>
            <a:r>
              <a:rPr sz="900" spc="55" dirty="0">
                <a:solidFill>
                  <a:srgbClr val="212121"/>
                </a:solidFill>
                <a:latin typeface="SimSun"/>
                <a:cs typeface="SimSun"/>
              </a:rPr>
              <a:t>onChange</a:t>
            </a:r>
            <a:r>
              <a:rPr sz="900" spc="55" dirty="0">
                <a:solidFill>
                  <a:srgbClr val="3D999E"/>
                </a:solidFill>
                <a:latin typeface="SimSun"/>
                <a:cs typeface="SimSun"/>
              </a:rPr>
              <a:t>=</a:t>
            </a:r>
            <a:r>
              <a:rPr sz="900" spc="55" dirty="0">
                <a:solidFill>
                  <a:srgbClr val="212121"/>
                </a:solidFill>
                <a:latin typeface="SimSun"/>
                <a:cs typeface="SimSun"/>
              </a:rPr>
              <a:t>{</a:t>
            </a:r>
            <a:r>
              <a:rPr sz="900" spc="55" dirty="0">
                <a:solidFill>
                  <a:srgbClr val="8958A7"/>
                </a:solidFill>
                <a:latin typeface="SimSun"/>
                <a:cs typeface="SimSun"/>
              </a:rPr>
              <a:t>this</a:t>
            </a:r>
            <a:r>
              <a:rPr sz="900" spc="55" dirty="0">
                <a:solidFill>
                  <a:srgbClr val="212121"/>
                </a:solidFill>
                <a:latin typeface="SimSun"/>
                <a:cs typeface="SimSun"/>
              </a:rPr>
              <a:t>.handleChange}</a:t>
            </a:r>
            <a:endParaRPr sz="900">
              <a:latin typeface="SimSun"/>
              <a:cs typeface="SimSun"/>
            </a:endParaRPr>
          </a:p>
          <a:p>
            <a:pPr marL="554355">
              <a:lnSpc>
                <a:spcPct val="100000"/>
              </a:lnSpc>
            </a:pPr>
            <a:r>
              <a:rPr sz="900" spc="-25" dirty="0">
                <a:solidFill>
                  <a:srgbClr val="3D999E"/>
                </a:solidFill>
                <a:latin typeface="SimSun"/>
                <a:cs typeface="SimSun"/>
              </a:rPr>
              <a:t>/&gt;</a:t>
            </a:r>
            <a:endParaRPr sz="900">
              <a:latin typeface="SimSun"/>
              <a:cs typeface="SimSun"/>
            </a:endParaRPr>
          </a:p>
          <a:p>
            <a:pPr marL="427990">
              <a:lnSpc>
                <a:spcPct val="100000"/>
              </a:lnSpc>
            </a:pPr>
            <a:r>
              <a:rPr sz="900" dirty="0">
                <a:solidFill>
                  <a:srgbClr val="3D999E"/>
                </a:solidFill>
                <a:latin typeface="SimSun"/>
                <a:cs typeface="SimSun"/>
              </a:rPr>
              <a:t>&lt;/</a:t>
            </a:r>
            <a:r>
              <a:rPr sz="900" dirty="0">
                <a:solidFill>
                  <a:srgbClr val="212121"/>
                </a:solidFill>
                <a:latin typeface="SimSun"/>
                <a:cs typeface="SimSun"/>
              </a:rPr>
              <a:t>div</a:t>
            </a:r>
            <a:r>
              <a:rPr sz="900" dirty="0">
                <a:solidFill>
                  <a:srgbClr val="3D999E"/>
                </a:solidFill>
                <a:latin typeface="SimSun"/>
                <a:cs typeface="SimSun"/>
              </a:rPr>
              <a:t>&gt;</a:t>
            </a:r>
            <a:endParaRPr sz="900">
              <a:latin typeface="SimSun"/>
              <a:cs typeface="SimSun"/>
            </a:endParaRPr>
          </a:p>
          <a:p>
            <a:pPr marL="300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173990">
              <a:lnSpc>
                <a:spcPct val="100000"/>
              </a:lnSpc>
            </a:pPr>
            <a:r>
              <a:rPr sz="900" spc="-120" dirty="0">
                <a:solidFill>
                  <a:srgbClr val="212121"/>
                </a:solidFill>
                <a:latin typeface="SimSun"/>
                <a:cs typeface="SimSun"/>
              </a:rPr>
              <a:t>}</a:t>
            </a:r>
            <a:endParaRPr sz="900">
              <a:latin typeface="SimSun"/>
              <a:cs typeface="SimSun"/>
            </a:endParaRPr>
          </a:p>
          <a:p>
            <a:pPr marL="47625">
              <a:lnSpc>
                <a:spcPct val="100000"/>
              </a:lnSpc>
            </a:pP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p:txBody>
      </p:sp>
      <p:sp>
        <p:nvSpPr>
          <p:cNvPr id="22" name="object 22"/>
          <p:cNvSpPr txBox="1"/>
          <p:nvPr/>
        </p:nvSpPr>
        <p:spPr>
          <a:xfrm>
            <a:off x="5848502" y="777138"/>
            <a:ext cx="978535"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85" dirty="0">
                <a:solidFill>
                  <a:srgbClr val="999999"/>
                </a:solidFill>
                <a:latin typeface="SimSun"/>
                <a:cs typeface="SimSun"/>
              </a:rPr>
              <a:t>4</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组件</a:t>
            </a:r>
            <a:r>
              <a:rPr sz="700" spc="-175" dirty="0">
                <a:solidFill>
                  <a:srgbClr val="999999"/>
                </a:solidFill>
                <a:latin typeface="SimSun"/>
                <a:cs typeface="SimSun"/>
              </a:rPr>
              <a:t> | </a:t>
            </a:r>
            <a:r>
              <a:rPr sz="700" spc="80" dirty="0">
                <a:solidFill>
                  <a:srgbClr val="999999"/>
                </a:solidFill>
                <a:latin typeface="SimSun"/>
                <a:cs typeface="SimSun"/>
              </a:rPr>
              <a:t>29</a:t>
            </a:r>
            <a:endParaRPr sz="700">
              <a:latin typeface="SimSun"/>
              <a:cs typeface="SimSu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9830" y="2681604"/>
            <a:ext cx="0" cy="241935"/>
          </a:xfrm>
          <a:custGeom>
            <a:avLst/>
            <a:gdLst/>
            <a:ahLst/>
            <a:cxnLst/>
            <a:rect l="l" t="t" r="r" b="b"/>
            <a:pathLst>
              <a:path h="241935">
                <a:moveTo>
                  <a:pt x="0" y="0"/>
                </a:moveTo>
                <a:lnTo>
                  <a:pt x="0" y="241553"/>
                </a:lnTo>
              </a:path>
            </a:pathLst>
          </a:custGeom>
          <a:ln w="29260">
            <a:solidFill>
              <a:srgbClr val="1FA640"/>
            </a:solidFill>
          </a:ln>
        </p:spPr>
        <p:txBody>
          <a:bodyPr wrap="square" lIns="0" tIns="0" rIns="0" bIns="0" rtlCol="0"/>
          <a:lstStyle/>
          <a:p>
            <a:endParaRPr/>
          </a:p>
        </p:txBody>
      </p:sp>
      <p:sp>
        <p:nvSpPr>
          <p:cNvPr id="3" name="object 3"/>
          <p:cNvSpPr txBox="1"/>
          <p:nvPr/>
        </p:nvSpPr>
        <p:spPr>
          <a:xfrm>
            <a:off x="732500" y="1239867"/>
            <a:ext cx="6085205" cy="1122045"/>
          </a:xfrm>
          <a:prstGeom prst="rect">
            <a:avLst/>
          </a:prstGeom>
        </p:spPr>
        <p:txBody>
          <a:bodyPr vert="horz" wrap="square" lIns="0" tIns="0" rIns="0" bIns="0" rtlCol="0">
            <a:spAutoFit/>
          </a:bodyPr>
          <a:lstStyle/>
          <a:p>
            <a:pPr marL="12700" marR="33020">
              <a:lnSpc>
                <a:spcPct val="168400"/>
              </a:lnSpc>
            </a:pPr>
            <a:r>
              <a:rPr sz="950" spc="10" dirty="0">
                <a:solidFill>
                  <a:srgbClr val="212121"/>
                </a:solidFill>
                <a:latin typeface="SimSun"/>
                <a:cs typeface="SimSun"/>
              </a:rPr>
              <a:t>注意 </a:t>
            </a:r>
            <a:r>
              <a:rPr sz="900" spc="-60" dirty="0">
                <a:solidFill>
                  <a:srgbClr val="212121"/>
                </a:solidFill>
                <a:latin typeface="SimSun"/>
                <a:cs typeface="SimSun"/>
              </a:rPr>
              <a:t>ref </a:t>
            </a:r>
            <a:r>
              <a:rPr sz="950" spc="10" dirty="0">
                <a:solidFill>
                  <a:srgbClr val="212121"/>
                </a:solidFill>
                <a:latin typeface="SimSun"/>
                <a:cs typeface="SimSun"/>
              </a:rPr>
              <a:t>引用到的元素其实是一个 </a:t>
            </a:r>
            <a:r>
              <a:rPr sz="950" spc="85" dirty="0">
                <a:solidFill>
                  <a:srgbClr val="212121"/>
                </a:solidFill>
                <a:latin typeface="SimSun"/>
                <a:cs typeface="SimSun"/>
              </a:rPr>
              <a:t>React </a:t>
            </a:r>
            <a:r>
              <a:rPr sz="950" spc="10" dirty="0">
                <a:solidFill>
                  <a:srgbClr val="212121"/>
                </a:solidFill>
                <a:latin typeface="SimSun"/>
                <a:cs typeface="SimSun"/>
              </a:rPr>
              <a:t>组件，所以要用 </a:t>
            </a:r>
            <a:r>
              <a:rPr sz="900" spc="15" dirty="0">
                <a:solidFill>
                  <a:srgbClr val="212121"/>
                </a:solidFill>
                <a:latin typeface="SimSun"/>
                <a:cs typeface="SimSun"/>
              </a:rPr>
              <a:t>this.refs.theInput.getDOMNode() </a:t>
            </a:r>
            <a:r>
              <a:rPr sz="950" spc="10" dirty="0">
                <a:solidFill>
                  <a:srgbClr val="212121"/>
                </a:solidFill>
                <a:latin typeface="SimSun"/>
                <a:cs typeface="SimSun"/>
              </a:rPr>
              <a:t>来拿到它的 </a:t>
            </a:r>
            <a:r>
              <a:rPr sz="950" spc="320" dirty="0">
                <a:solidFill>
                  <a:srgbClr val="212121"/>
                </a:solidFill>
                <a:latin typeface="SimSun"/>
                <a:cs typeface="SimSun"/>
              </a:rPr>
              <a:t>DO  </a:t>
            </a:r>
            <a:r>
              <a:rPr sz="950" spc="420" dirty="0">
                <a:solidFill>
                  <a:srgbClr val="212121"/>
                </a:solidFill>
                <a:latin typeface="SimSun"/>
                <a:cs typeface="SimSun"/>
              </a:rPr>
              <a:t>M</a:t>
            </a:r>
            <a:r>
              <a:rPr sz="950" spc="-215" dirty="0">
                <a:solidFill>
                  <a:srgbClr val="212121"/>
                </a:solidFill>
                <a:latin typeface="SimSun"/>
                <a:cs typeface="SimSun"/>
              </a:rPr>
              <a:t> </a:t>
            </a:r>
            <a:r>
              <a:rPr sz="950" spc="10" dirty="0">
                <a:solidFill>
                  <a:srgbClr val="212121"/>
                </a:solidFill>
                <a:latin typeface="SimSun"/>
                <a:cs typeface="SimSun"/>
              </a:rPr>
              <a:t>元素，实际上</a:t>
            </a:r>
            <a:r>
              <a:rPr sz="950" spc="-215" dirty="0">
                <a:solidFill>
                  <a:srgbClr val="212121"/>
                </a:solidFill>
                <a:latin typeface="SimSun"/>
                <a:cs typeface="SimSun"/>
              </a:rPr>
              <a:t> </a:t>
            </a:r>
            <a:r>
              <a:rPr sz="950" spc="85" dirty="0">
                <a:solidFill>
                  <a:srgbClr val="212121"/>
                </a:solidFill>
                <a:latin typeface="SimSun"/>
                <a:cs typeface="SimSun"/>
              </a:rPr>
              <a:t>React</a:t>
            </a:r>
            <a:r>
              <a:rPr sz="950" spc="-215" dirty="0">
                <a:solidFill>
                  <a:srgbClr val="212121"/>
                </a:solidFill>
                <a:latin typeface="SimSun"/>
                <a:cs typeface="SimSun"/>
              </a:rPr>
              <a:t> </a:t>
            </a:r>
            <a:r>
              <a:rPr sz="950" spc="10" dirty="0">
                <a:solidFill>
                  <a:srgbClr val="212121"/>
                </a:solidFill>
                <a:latin typeface="SimSun"/>
                <a:cs typeface="SimSun"/>
              </a:rPr>
              <a:t>会把组件里面的所有子元素都认为是组件对象，因为</a:t>
            </a:r>
            <a:r>
              <a:rPr sz="950" spc="-215" dirty="0">
                <a:solidFill>
                  <a:srgbClr val="212121"/>
                </a:solidFill>
                <a:latin typeface="SimSun"/>
                <a:cs typeface="SimSun"/>
              </a:rPr>
              <a:t> </a:t>
            </a:r>
            <a:r>
              <a:rPr sz="950" spc="250" dirty="0">
                <a:solidFill>
                  <a:srgbClr val="212121"/>
                </a:solidFill>
                <a:latin typeface="SimSun"/>
                <a:cs typeface="SimSun"/>
              </a:rPr>
              <a:t>HTML</a:t>
            </a:r>
            <a:r>
              <a:rPr sz="950" spc="-215" dirty="0">
                <a:solidFill>
                  <a:srgbClr val="212121"/>
                </a:solidFill>
                <a:latin typeface="SimSun"/>
                <a:cs typeface="SimSun"/>
              </a:rPr>
              <a:t> </a:t>
            </a:r>
            <a:r>
              <a:rPr sz="950" spc="10" dirty="0">
                <a:solidFill>
                  <a:srgbClr val="212121"/>
                </a:solidFill>
                <a:latin typeface="SimSun"/>
                <a:cs typeface="SimSun"/>
              </a:rPr>
              <a:t>元素在</a:t>
            </a:r>
            <a:r>
              <a:rPr sz="950" spc="-215" dirty="0">
                <a:solidFill>
                  <a:srgbClr val="212121"/>
                </a:solidFill>
                <a:latin typeface="SimSun"/>
                <a:cs typeface="SimSun"/>
              </a:rPr>
              <a:t> </a:t>
            </a:r>
            <a:r>
              <a:rPr sz="950" spc="-45" dirty="0">
                <a:solidFill>
                  <a:srgbClr val="212121"/>
                </a:solidFill>
                <a:latin typeface="SimSun"/>
                <a:cs typeface="SimSun"/>
              </a:rPr>
              <a:t>Virtual</a:t>
            </a:r>
            <a:r>
              <a:rPr sz="950" spc="-215" dirty="0">
                <a:solidFill>
                  <a:srgbClr val="212121"/>
                </a:solidFill>
                <a:latin typeface="SimSun"/>
                <a:cs typeface="SimSun"/>
              </a:rPr>
              <a:t> </a:t>
            </a:r>
            <a:r>
              <a:rPr sz="950" spc="350" dirty="0">
                <a:solidFill>
                  <a:srgbClr val="212121"/>
                </a:solidFill>
                <a:latin typeface="SimSun"/>
                <a:cs typeface="SimSun"/>
              </a:rPr>
              <a:t>DOM</a:t>
            </a:r>
            <a:r>
              <a:rPr sz="950" spc="-215" dirty="0">
                <a:solidFill>
                  <a:srgbClr val="212121"/>
                </a:solidFill>
                <a:latin typeface="SimSun"/>
                <a:cs typeface="SimSun"/>
              </a:rPr>
              <a:t> </a:t>
            </a:r>
            <a:r>
              <a:rPr sz="950" spc="10" dirty="0">
                <a:solidFill>
                  <a:srgbClr val="212121"/>
                </a:solidFill>
                <a:latin typeface="SimSun"/>
                <a:cs typeface="SimSun"/>
              </a:rPr>
              <a:t>里面  就是描述为一个</a:t>
            </a:r>
            <a:r>
              <a:rPr sz="950" spc="-229" dirty="0">
                <a:solidFill>
                  <a:srgbClr val="212121"/>
                </a:solidFill>
                <a:latin typeface="SimSun"/>
                <a:cs typeface="SimSun"/>
              </a:rPr>
              <a:t> </a:t>
            </a:r>
            <a:r>
              <a:rPr sz="950" spc="150" dirty="0">
                <a:solidFill>
                  <a:srgbClr val="212121"/>
                </a:solidFill>
                <a:latin typeface="SimSun"/>
                <a:cs typeface="SimSun"/>
              </a:rPr>
              <a:t>JS</a:t>
            </a:r>
            <a:r>
              <a:rPr sz="950" spc="-229" dirty="0">
                <a:solidFill>
                  <a:srgbClr val="212121"/>
                </a:solidFill>
                <a:latin typeface="SimSun"/>
                <a:cs typeface="SimSun"/>
              </a:rPr>
              <a:t> </a:t>
            </a:r>
            <a:r>
              <a:rPr sz="950" spc="10" dirty="0">
                <a:solidFill>
                  <a:srgbClr val="212121"/>
                </a:solidFill>
                <a:latin typeface="SimSun"/>
                <a:cs typeface="SimSun"/>
              </a:rPr>
              <a:t>对象（</a:t>
            </a:r>
            <a:r>
              <a:rPr sz="950" spc="-125" dirty="0">
                <a:solidFill>
                  <a:srgbClr val="212121"/>
                </a:solidFill>
                <a:latin typeface="SimSun"/>
                <a:cs typeface="SimSun"/>
              </a:rPr>
              <a:t> </a:t>
            </a:r>
            <a:r>
              <a:rPr sz="900" spc="75" dirty="0">
                <a:solidFill>
                  <a:srgbClr val="3379B6"/>
                </a:solidFill>
                <a:latin typeface="SimSun"/>
                <a:cs typeface="SimSun"/>
              </a:rPr>
              <a:t>ReactElement</a:t>
            </a:r>
            <a:r>
              <a:rPr sz="900" spc="-100" dirty="0">
                <a:solidFill>
                  <a:srgbClr val="3379B6"/>
                </a:solidFill>
                <a:latin typeface="SimSun"/>
                <a:cs typeface="SimSun"/>
              </a:rPr>
              <a:t> </a:t>
            </a:r>
            <a:r>
              <a:rPr sz="950" spc="10" dirty="0">
                <a:solidFill>
                  <a:srgbClr val="212121"/>
                </a:solidFill>
                <a:latin typeface="SimSun"/>
                <a:cs typeface="SimSun"/>
              </a:rPr>
              <a:t>）。</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10" dirty="0">
                <a:solidFill>
                  <a:srgbClr val="212121"/>
                </a:solidFill>
                <a:latin typeface="SimSun"/>
                <a:cs typeface="SimSun"/>
              </a:rPr>
              <a:t>所以，</a:t>
            </a:r>
            <a:r>
              <a:rPr sz="950" spc="-100" dirty="0">
                <a:solidFill>
                  <a:srgbClr val="212121"/>
                </a:solidFill>
                <a:latin typeface="SimSun"/>
                <a:cs typeface="SimSun"/>
              </a:rPr>
              <a:t> </a:t>
            </a:r>
            <a:r>
              <a:rPr sz="900" spc="-60" dirty="0">
                <a:solidFill>
                  <a:srgbClr val="212121"/>
                </a:solidFill>
                <a:latin typeface="SimSun"/>
                <a:cs typeface="SimSun"/>
              </a:rPr>
              <a:t>ref</a:t>
            </a:r>
            <a:r>
              <a:rPr sz="900" spc="190" dirty="0">
                <a:solidFill>
                  <a:srgbClr val="212121"/>
                </a:solidFill>
                <a:latin typeface="SimSun"/>
                <a:cs typeface="SimSun"/>
              </a:rPr>
              <a:t> </a:t>
            </a:r>
            <a:r>
              <a:rPr sz="950" spc="10" dirty="0">
                <a:solidFill>
                  <a:srgbClr val="212121"/>
                </a:solidFill>
                <a:latin typeface="SimSun"/>
                <a:cs typeface="SimSun"/>
              </a:rPr>
              <a:t>不仅仅可以引用</a:t>
            </a:r>
            <a:r>
              <a:rPr sz="950" spc="-210" dirty="0">
                <a:solidFill>
                  <a:srgbClr val="212121"/>
                </a:solidFill>
                <a:latin typeface="SimSun"/>
                <a:cs typeface="SimSun"/>
              </a:rPr>
              <a:t> </a:t>
            </a:r>
            <a:r>
              <a:rPr sz="950" spc="250" dirty="0">
                <a:solidFill>
                  <a:srgbClr val="212121"/>
                </a:solidFill>
                <a:latin typeface="SimSun"/>
                <a:cs typeface="SimSun"/>
              </a:rPr>
              <a:t>HTML</a:t>
            </a:r>
            <a:r>
              <a:rPr sz="950" spc="-210" dirty="0">
                <a:solidFill>
                  <a:srgbClr val="212121"/>
                </a:solidFill>
                <a:latin typeface="SimSun"/>
                <a:cs typeface="SimSun"/>
              </a:rPr>
              <a:t> </a:t>
            </a:r>
            <a:r>
              <a:rPr sz="950" spc="10" dirty="0">
                <a:solidFill>
                  <a:srgbClr val="212121"/>
                </a:solidFill>
                <a:latin typeface="SimSun"/>
                <a:cs typeface="SimSun"/>
              </a:rPr>
              <a:t>元素，也可以直接引用子组件，比如</a:t>
            </a:r>
            <a:r>
              <a:rPr sz="950" spc="165" dirty="0">
                <a:solidFill>
                  <a:srgbClr val="212121"/>
                </a:solidFill>
                <a:latin typeface="SimSun"/>
                <a:cs typeface="SimSun"/>
              </a:rPr>
              <a:t> </a:t>
            </a:r>
            <a:r>
              <a:rPr sz="900" spc="110" dirty="0">
                <a:solidFill>
                  <a:srgbClr val="212121"/>
                </a:solidFill>
                <a:latin typeface="SimSun"/>
                <a:cs typeface="SimSun"/>
              </a:rPr>
              <a:t>&lt;Typeahead</a:t>
            </a:r>
            <a:r>
              <a:rPr sz="900" spc="-204" dirty="0">
                <a:solidFill>
                  <a:srgbClr val="212121"/>
                </a:solidFill>
                <a:latin typeface="SimSun"/>
                <a:cs typeface="SimSun"/>
              </a:rPr>
              <a:t> </a:t>
            </a:r>
            <a:r>
              <a:rPr sz="900" spc="65" dirty="0">
                <a:solidFill>
                  <a:srgbClr val="212121"/>
                </a:solidFill>
                <a:latin typeface="SimSun"/>
                <a:cs typeface="SimSun"/>
              </a:rPr>
              <a:t>ref="myTypeahead"</a:t>
            </a:r>
            <a:r>
              <a:rPr sz="900" spc="-204" dirty="0">
                <a:solidFill>
                  <a:srgbClr val="212121"/>
                </a:solidFill>
                <a:latin typeface="SimSun"/>
                <a:cs typeface="SimSun"/>
              </a:rPr>
              <a:t> </a:t>
            </a:r>
            <a:r>
              <a:rPr sz="900" spc="-25" dirty="0">
                <a:solidFill>
                  <a:srgbClr val="212121"/>
                </a:solidFill>
                <a:latin typeface="SimSun"/>
                <a:cs typeface="SimSun"/>
              </a:rPr>
              <a:t>/&gt;</a:t>
            </a:r>
            <a:r>
              <a:rPr sz="900" spc="-70" dirty="0">
                <a:solidFill>
                  <a:srgbClr val="212121"/>
                </a:solidFill>
                <a:latin typeface="SimSun"/>
                <a:cs typeface="SimSun"/>
              </a:rPr>
              <a:t> </a:t>
            </a:r>
            <a:r>
              <a:rPr sz="950" spc="-190" dirty="0">
                <a:solidFill>
                  <a:srgbClr val="212121"/>
                </a:solidFill>
                <a:latin typeface="SimSun"/>
                <a:cs typeface="SimSun"/>
              </a:rPr>
              <a:t>.</a:t>
            </a:r>
            <a:endParaRPr sz="950">
              <a:latin typeface="SimSun"/>
              <a:cs typeface="SimSun"/>
            </a:endParaRPr>
          </a:p>
        </p:txBody>
      </p:sp>
      <p:sp>
        <p:nvSpPr>
          <p:cNvPr id="4" name="object 4"/>
          <p:cNvSpPr txBox="1"/>
          <p:nvPr/>
        </p:nvSpPr>
        <p:spPr>
          <a:xfrm>
            <a:off x="859937" y="2703194"/>
            <a:ext cx="318135" cy="191770"/>
          </a:xfrm>
          <a:prstGeom prst="rect">
            <a:avLst/>
          </a:prstGeom>
        </p:spPr>
        <p:txBody>
          <a:bodyPr vert="horz" wrap="square" lIns="0" tIns="0" rIns="0" bIns="0" rtlCol="0">
            <a:spAutoFit/>
          </a:bodyPr>
          <a:lstStyle/>
          <a:p>
            <a:pPr marL="12700">
              <a:lnSpc>
                <a:spcPct val="100000"/>
              </a:lnSpc>
            </a:pPr>
            <a:r>
              <a:rPr sz="1150" dirty="0">
                <a:solidFill>
                  <a:srgbClr val="212121"/>
                </a:solidFill>
                <a:latin typeface="SimSun"/>
                <a:cs typeface="SimSun"/>
              </a:rPr>
              <a:t>总结</a:t>
            </a:r>
            <a:endParaRPr sz="1150">
              <a:latin typeface="SimSun"/>
              <a:cs typeface="SimSun"/>
            </a:endParaRPr>
          </a:p>
        </p:txBody>
      </p:sp>
      <p:sp>
        <p:nvSpPr>
          <p:cNvPr id="5" name="object 5"/>
          <p:cNvSpPr txBox="1"/>
          <p:nvPr/>
        </p:nvSpPr>
        <p:spPr>
          <a:xfrm>
            <a:off x="734938" y="3249231"/>
            <a:ext cx="4649470" cy="1257935"/>
          </a:xfrm>
          <a:prstGeom prst="rect">
            <a:avLst/>
          </a:prstGeom>
        </p:spPr>
        <p:txBody>
          <a:bodyPr vert="horz" wrap="square" lIns="0" tIns="0" rIns="0" bIns="0" rtlCol="0">
            <a:spAutoFit/>
          </a:bodyPr>
          <a:lstStyle/>
          <a:p>
            <a:pPr marL="80010">
              <a:lnSpc>
                <a:spcPct val="100000"/>
              </a:lnSpc>
            </a:pPr>
            <a:r>
              <a:rPr sz="950" spc="45" dirty="0">
                <a:solidFill>
                  <a:srgbClr val="212121"/>
                </a:solidFill>
                <a:latin typeface="Verdana"/>
                <a:cs typeface="Verdana"/>
              </a:rPr>
              <a:t>•  </a:t>
            </a:r>
            <a:r>
              <a:rPr sz="950" spc="10" dirty="0">
                <a:solidFill>
                  <a:srgbClr val="212121"/>
                </a:solidFill>
                <a:latin typeface="SimSun"/>
                <a:cs typeface="SimSun"/>
              </a:rPr>
              <a:t>你可以使用引用组件定义的任何公共方法，比如</a:t>
            </a:r>
            <a:r>
              <a:rPr sz="950" spc="185" dirty="0">
                <a:solidFill>
                  <a:srgbClr val="212121"/>
                </a:solidFill>
                <a:latin typeface="SimSun"/>
                <a:cs typeface="SimSun"/>
              </a:rPr>
              <a:t> </a:t>
            </a:r>
            <a:r>
              <a:rPr sz="900" spc="10" dirty="0">
                <a:solidFill>
                  <a:srgbClr val="212121"/>
                </a:solidFill>
                <a:latin typeface="SimSun"/>
                <a:cs typeface="SimSun"/>
              </a:rPr>
              <a:t>this.refs.myTypeahead.reset()</a:t>
            </a:r>
            <a:endParaRPr sz="900">
              <a:latin typeface="SimSun"/>
              <a:cs typeface="SimSun"/>
            </a:endParaRPr>
          </a:p>
          <a:p>
            <a:pPr>
              <a:lnSpc>
                <a:spcPct val="100000"/>
              </a:lnSpc>
              <a:spcBef>
                <a:spcPts val="50"/>
              </a:spcBef>
            </a:pPr>
            <a:endParaRPr sz="1050">
              <a:latin typeface="Times New Roman"/>
              <a:cs typeface="Times New Roman"/>
            </a:endParaRPr>
          </a:p>
          <a:p>
            <a:pPr marL="80010">
              <a:lnSpc>
                <a:spcPct val="100000"/>
              </a:lnSpc>
            </a:pPr>
            <a:r>
              <a:rPr sz="950" spc="45" dirty="0">
                <a:solidFill>
                  <a:srgbClr val="212121"/>
                </a:solidFill>
                <a:latin typeface="Verdana"/>
                <a:cs typeface="Verdana"/>
              </a:rPr>
              <a:t>•  </a:t>
            </a:r>
            <a:r>
              <a:rPr sz="950" spc="75" dirty="0">
                <a:solidFill>
                  <a:srgbClr val="212121"/>
                </a:solidFill>
                <a:latin typeface="SimSun"/>
                <a:cs typeface="SimSun"/>
              </a:rPr>
              <a:t>Refs</a:t>
            </a:r>
            <a:r>
              <a:rPr sz="950" spc="-225" dirty="0">
                <a:solidFill>
                  <a:srgbClr val="212121"/>
                </a:solidFill>
                <a:latin typeface="SimSun"/>
                <a:cs typeface="SimSun"/>
              </a:rPr>
              <a:t> </a:t>
            </a:r>
            <a:r>
              <a:rPr sz="950" spc="10" dirty="0">
                <a:solidFill>
                  <a:srgbClr val="212121"/>
                </a:solidFill>
                <a:latin typeface="SimSun"/>
                <a:cs typeface="SimSun"/>
              </a:rPr>
              <a:t>是访问到组件内部</a:t>
            </a:r>
            <a:r>
              <a:rPr sz="950" spc="-225" dirty="0">
                <a:solidFill>
                  <a:srgbClr val="212121"/>
                </a:solidFill>
                <a:latin typeface="SimSun"/>
                <a:cs typeface="SimSun"/>
              </a:rPr>
              <a:t> </a:t>
            </a:r>
            <a:r>
              <a:rPr sz="950" spc="350" dirty="0">
                <a:solidFill>
                  <a:srgbClr val="212121"/>
                </a:solidFill>
                <a:latin typeface="SimSun"/>
                <a:cs typeface="SimSun"/>
              </a:rPr>
              <a:t>DOM</a:t>
            </a:r>
            <a:r>
              <a:rPr sz="950" spc="-225" dirty="0">
                <a:solidFill>
                  <a:srgbClr val="212121"/>
                </a:solidFill>
                <a:latin typeface="SimSun"/>
                <a:cs typeface="SimSun"/>
              </a:rPr>
              <a:t> </a:t>
            </a:r>
            <a:r>
              <a:rPr sz="950" spc="10" dirty="0">
                <a:solidFill>
                  <a:srgbClr val="212121"/>
                </a:solidFill>
                <a:latin typeface="SimSun"/>
                <a:cs typeface="SimSun"/>
              </a:rPr>
              <a:t>节点唯一可靠的方法</a:t>
            </a:r>
            <a:endParaRPr sz="950">
              <a:latin typeface="SimSun"/>
              <a:cs typeface="SimSun"/>
            </a:endParaRPr>
          </a:p>
          <a:p>
            <a:pPr>
              <a:lnSpc>
                <a:spcPct val="100000"/>
              </a:lnSpc>
              <a:spcBef>
                <a:spcPts val="50"/>
              </a:spcBef>
            </a:pPr>
            <a:endParaRPr sz="1050">
              <a:latin typeface="Times New Roman"/>
              <a:cs typeface="Times New Roman"/>
            </a:endParaRPr>
          </a:p>
          <a:p>
            <a:pPr marL="80010">
              <a:lnSpc>
                <a:spcPct val="100000"/>
              </a:lnSpc>
            </a:pPr>
            <a:r>
              <a:rPr sz="950" spc="45" dirty="0">
                <a:solidFill>
                  <a:srgbClr val="212121"/>
                </a:solidFill>
                <a:latin typeface="Verdana"/>
                <a:cs typeface="Verdana"/>
              </a:rPr>
              <a:t>•  </a:t>
            </a:r>
            <a:r>
              <a:rPr sz="950" spc="75" dirty="0">
                <a:solidFill>
                  <a:srgbClr val="212121"/>
                </a:solidFill>
                <a:latin typeface="SimSun"/>
                <a:cs typeface="SimSun"/>
              </a:rPr>
              <a:t>Refs</a:t>
            </a:r>
            <a:r>
              <a:rPr sz="950" spc="-260" dirty="0">
                <a:solidFill>
                  <a:srgbClr val="212121"/>
                </a:solidFill>
                <a:latin typeface="SimSun"/>
                <a:cs typeface="SimSun"/>
              </a:rPr>
              <a:t> </a:t>
            </a:r>
            <a:r>
              <a:rPr sz="950" spc="10" dirty="0">
                <a:solidFill>
                  <a:srgbClr val="212121"/>
                </a:solidFill>
                <a:latin typeface="SimSun"/>
                <a:cs typeface="SimSun"/>
              </a:rPr>
              <a:t>会自动销毁对子组件的引用（当子组件删除时）</a:t>
            </a:r>
            <a:endParaRPr sz="950">
              <a:latin typeface="SimSun"/>
              <a:cs typeface="SimSun"/>
            </a:endParaRPr>
          </a:p>
          <a:p>
            <a:pPr>
              <a:lnSpc>
                <a:spcPct val="100000"/>
              </a:lnSpc>
            </a:pPr>
            <a:endParaRPr sz="1000">
              <a:latin typeface="Times New Roman"/>
              <a:cs typeface="Times New Roman"/>
            </a:endParaRPr>
          </a:p>
          <a:p>
            <a:pPr>
              <a:lnSpc>
                <a:spcPct val="100000"/>
              </a:lnSpc>
              <a:spcBef>
                <a:spcPts val="55"/>
              </a:spcBef>
            </a:pPr>
            <a:endParaRPr sz="1300">
              <a:latin typeface="Times New Roman"/>
              <a:cs typeface="Times New Roman"/>
            </a:endParaRPr>
          </a:p>
          <a:p>
            <a:pPr marL="12700">
              <a:lnSpc>
                <a:spcPct val="100000"/>
              </a:lnSpc>
            </a:pPr>
            <a:r>
              <a:rPr sz="950" spc="10" dirty="0">
                <a:solidFill>
                  <a:srgbClr val="212121"/>
                </a:solidFill>
                <a:latin typeface="SimSun"/>
                <a:cs typeface="SimSun"/>
              </a:rPr>
              <a:t>注意事项</a:t>
            </a:r>
            <a:endParaRPr sz="950">
              <a:latin typeface="SimSun"/>
              <a:cs typeface="SimSun"/>
            </a:endParaRPr>
          </a:p>
        </p:txBody>
      </p:sp>
      <p:sp>
        <p:nvSpPr>
          <p:cNvPr id="6" name="object 6"/>
          <p:cNvSpPr txBox="1"/>
          <p:nvPr/>
        </p:nvSpPr>
        <p:spPr>
          <a:xfrm>
            <a:off x="802826" y="4834191"/>
            <a:ext cx="565150" cy="160655"/>
          </a:xfrm>
          <a:prstGeom prst="rect">
            <a:avLst/>
          </a:prstGeom>
        </p:spPr>
        <p:txBody>
          <a:bodyPr vert="horz" wrap="square" lIns="0" tIns="0" rIns="0" bIns="0" rtlCol="0">
            <a:spAutoFit/>
          </a:bodyPr>
          <a:lstStyle/>
          <a:p>
            <a:pPr marL="12700">
              <a:lnSpc>
                <a:spcPct val="100000"/>
              </a:lnSpc>
            </a:pPr>
            <a:r>
              <a:rPr sz="950" spc="45" dirty="0">
                <a:solidFill>
                  <a:srgbClr val="212121"/>
                </a:solidFill>
                <a:latin typeface="Verdana"/>
                <a:cs typeface="Verdana"/>
              </a:rPr>
              <a:t>•</a:t>
            </a:r>
            <a:r>
              <a:rPr sz="950" spc="365" dirty="0">
                <a:solidFill>
                  <a:srgbClr val="212121"/>
                </a:solidFill>
                <a:latin typeface="Verdana"/>
                <a:cs typeface="Verdana"/>
              </a:rPr>
              <a:t> </a:t>
            </a:r>
            <a:r>
              <a:rPr sz="950" spc="10" dirty="0">
                <a:solidFill>
                  <a:srgbClr val="212121"/>
                </a:solidFill>
                <a:latin typeface="SimSun"/>
                <a:cs typeface="SimSun"/>
              </a:rPr>
              <a:t>不要在</a:t>
            </a:r>
            <a:endParaRPr sz="950">
              <a:latin typeface="SimSun"/>
              <a:cs typeface="SimSun"/>
            </a:endParaRPr>
          </a:p>
        </p:txBody>
      </p:sp>
      <p:sp>
        <p:nvSpPr>
          <p:cNvPr id="7" name="object 7"/>
          <p:cNvSpPr txBox="1"/>
          <p:nvPr/>
        </p:nvSpPr>
        <p:spPr>
          <a:xfrm>
            <a:off x="1388617" y="4833096"/>
            <a:ext cx="46926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40" dirty="0">
                <a:solidFill>
                  <a:srgbClr val="212121"/>
                </a:solidFill>
                <a:latin typeface="SimSun"/>
                <a:cs typeface="SimSun"/>
              </a:rPr>
              <a:t>render</a:t>
            </a:r>
            <a:endParaRPr sz="900">
              <a:latin typeface="SimSun"/>
              <a:cs typeface="SimSun"/>
            </a:endParaRPr>
          </a:p>
        </p:txBody>
      </p:sp>
      <p:sp>
        <p:nvSpPr>
          <p:cNvPr id="8" name="object 8"/>
          <p:cNvSpPr txBox="1"/>
          <p:nvPr/>
        </p:nvSpPr>
        <p:spPr>
          <a:xfrm>
            <a:off x="1878685" y="4834191"/>
            <a:ext cx="1626870" cy="16954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或者 </a:t>
            </a:r>
            <a:r>
              <a:rPr sz="900" spc="40" dirty="0">
                <a:solidFill>
                  <a:srgbClr val="212121"/>
                </a:solidFill>
                <a:latin typeface="SimSun"/>
                <a:cs typeface="SimSun"/>
              </a:rPr>
              <a:t>render </a:t>
            </a:r>
            <a:r>
              <a:rPr sz="950" spc="10" dirty="0">
                <a:solidFill>
                  <a:srgbClr val="212121"/>
                </a:solidFill>
                <a:latin typeface="SimSun"/>
                <a:cs typeface="SimSun"/>
              </a:rPr>
              <a:t>之前访问</a:t>
            </a:r>
            <a:r>
              <a:rPr sz="950" spc="370" dirty="0">
                <a:solidFill>
                  <a:srgbClr val="212121"/>
                </a:solidFill>
                <a:latin typeface="SimSun"/>
                <a:cs typeface="SimSun"/>
              </a:rPr>
              <a:t> </a:t>
            </a:r>
            <a:r>
              <a:rPr sz="900" spc="-25" dirty="0">
                <a:solidFill>
                  <a:srgbClr val="212121"/>
                </a:solidFill>
                <a:latin typeface="SimSun"/>
                <a:cs typeface="SimSun"/>
              </a:rPr>
              <a:t>refs</a:t>
            </a:r>
            <a:endParaRPr sz="900">
              <a:latin typeface="SimSun"/>
              <a:cs typeface="SimSun"/>
            </a:endParaRPr>
          </a:p>
        </p:txBody>
      </p:sp>
      <p:sp>
        <p:nvSpPr>
          <p:cNvPr id="9" name="object 9"/>
          <p:cNvSpPr txBox="1"/>
          <p:nvPr/>
        </p:nvSpPr>
        <p:spPr>
          <a:xfrm>
            <a:off x="802826" y="5138991"/>
            <a:ext cx="687070" cy="160655"/>
          </a:xfrm>
          <a:prstGeom prst="rect">
            <a:avLst/>
          </a:prstGeom>
        </p:spPr>
        <p:txBody>
          <a:bodyPr vert="horz" wrap="square" lIns="0" tIns="0" rIns="0" bIns="0" rtlCol="0">
            <a:spAutoFit/>
          </a:bodyPr>
          <a:lstStyle/>
          <a:p>
            <a:pPr marL="12700">
              <a:lnSpc>
                <a:spcPct val="100000"/>
              </a:lnSpc>
            </a:pPr>
            <a:r>
              <a:rPr sz="950" spc="45" dirty="0">
                <a:solidFill>
                  <a:srgbClr val="212121"/>
                </a:solidFill>
                <a:latin typeface="Verdana"/>
                <a:cs typeface="Verdana"/>
              </a:rPr>
              <a:t>•</a:t>
            </a:r>
            <a:r>
              <a:rPr sz="950" spc="365" dirty="0">
                <a:solidFill>
                  <a:srgbClr val="212121"/>
                </a:solidFill>
                <a:latin typeface="Verdana"/>
                <a:cs typeface="Verdana"/>
              </a:rPr>
              <a:t> </a:t>
            </a:r>
            <a:r>
              <a:rPr sz="950" spc="10" dirty="0">
                <a:solidFill>
                  <a:srgbClr val="212121"/>
                </a:solidFill>
                <a:latin typeface="SimSun"/>
                <a:cs typeface="SimSun"/>
              </a:rPr>
              <a:t>不要滥用</a:t>
            </a:r>
            <a:endParaRPr sz="950">
              <a:latin typeface="SimSun"/>
              <a:cs typeface="SimSun"/>
            </a:endParaRPr>
          </a:p>
        </p:txBody>
      </p:sp>
      <p:sp>
        <p:nvSpPr>
          <p:cNvPr id="10" name="object 10"/>
          <p:cNvSpPr txBox="1"/>
          <p:nvPr/>
        </p:nvSpPr>
        <p:spPr>
          <a:xfrm>
            <a:off x="1510538" y="5137896"/>
            <a:ext cx="31178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25" dirty="0">
                <a:solidFill>
                  <a:srgbClr val="212121"/>
                </a:solidFill>
                <a:latin typeface="SimSun"/>
                <a:cs typeface="SimSun"/>
              </a:rPr>
              <a:t>refs</a:t>
            </a:r>
            <a:endParaRPr sz="900">
              <a:latin typeface="SimSun"/>
              <a:cs typeface="SimSun"/>
            </a:endParaRPr>
          </a:p>
        </p:txBody>
      </p:sp>
      <p:sp>
        <p:nvSpPr>
          <p:cNvPr id="11" name="object 11"/>
          <p:cNvSpPr txBox="1"/>
          <p:nvPr/>
        </p:nvSpPr>
        <p:spPr>
          <a:xfrm>
            <a:off x="1809623" y="5138991"/>
            <a:ext cx="3025775"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，通过它来按照传统的方式：找到</a:t>
            </a:r>
            <a:r>
              <a:rPr sz="950" spc="-229" dirty="0">
                <a:solidFill>
                  <a:srgbClr val="212121"/>
                </a:solidFill>
                <a:latin typeface="SimSun"/>
                <a:cs typeface="SimSun"/>
              </a:rPr>
              <a:t> </a:t>
            </a:r>
            <a:r>
              <a:rPr sz="950" spc="350" dirty="0">
                <a:solidFill>
                  <a:srgbClr val="212121"/>
                </a:solidFill>
                <a:latin typeface="SimSun"/>
                <a:cs typeface="SimSun"/>
              </a:rPr>
              <a:t>DOM</a:t>
            </a:r>
            <a:r>
              <a:rPr sz="950" spc="-229" dirty="0">
                <a:solidFill>
                  <a:srgbClr val="212121"/>
                </a:solidFill>
                <a:latin typeface="SimSun"/>
                <a:cs typeface="SimSun"/>
              </a:rPr>
              <a:t> </a:t>
            </a:r>
            <a:r>
              <a:rPr sz="950" spc="155" dirty="0">
                <a:solidFill>
                  <a:srgbClr val="212121"/>
                </a:solidFill>
                <a:latin typeface="SimSun"/>
                <a:cs typeface="SimSun"/>
              </a:rPr>
              <a:t>-&gt;</a:t>
            </a:r>
            <a:r>
              <a:rPr sz="950" spc="-229" dirty="0">
                <a:solidFill>
                  <a:srgbClr val="212121"/>
                </a:solidFill>
                <a:latin typeface="SimSun"/>
                <a:cs typeface="SimSun"/>
              </a:rPr>
              <a:t> </a:t>
            </a:r>
            <a:r>
              <a:rPr sz="950" spc="10" dirty="0">
                <a:solidFill>
                  <a:srgbClr val="212121"/>
                </a:solidFill>
                <a:latin typeface="SimSun"/>
                <a:cs typeface="SimSun"/>
              </a:rPr>
              <a:t>更新</a:t>
            </a:r>
            <a:r>
              <a:rPr sz="950" spc="-229" dirty="0">
                <a:solidFill>
                  <a:srgbClr val="212121"/>
                </a:solidFill>
                <a:latin typeface="SimSun"/>
                <a:cs typeface="SimSun"/>
              </a:rPr>
              <a:t> </a:t>
            </a:r>
            <a:r>
              <a:rPr sz="950" spc="350" dirty="0">
                <a:solidFill>
                  <a:srgbClr val="212121"/>
                </a:solidFill>
                <a:latin typeface="SimSun"/>
                <a:cs typeface="SimSun"/>
              </a:rPr>
              <a:t>DOM</a:t>
            </a:r>
            <a:endParaRPr sz="950">
              <a:latin typeface="SimSun"/>
              <a:cs typeface="SimSun"/>
            </a:endParaRPr>
          </a:p>
        </p:txBody>
      </p:sp>
      <p:sp>
        <p:nvSpPr>
          <p:cNvPr id="12" name="object 12"/>
          <p:cNvSpPr txBox="1"/>
          <p:nvPr/>
        </p:nvSpPr>
        <p:spPr>
          <a:xfrm>
            <a:off x="5848502" y="777138"/>
            <a:ext cx="979169"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85" dirty="0">
                <a:solidFill>
                  <a:srgbClr val="999999"/>
                </a:solidFill>
                <a:latin typeface="SimSun"/>
                <a:cs typeface="SimSun"/>
              </a:rPr>
              <a:t>4</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组件</a:t>
            </a:r>
            <a:r>
              <a:rPr sz="700" spc="-175" dirty="0">
                <a:solidFill>
                  <a:srgbClr val="999999"/>
                </a:solidFill>
                <a:latin typeface="SimSun"/>
                <a:cs typeface="SimSun"/>
              </a:rPr>
              <a:t> | </a:t>
            </a:r>
            <a:r>
              <a:rPr sz="700" spc="80" dirty="0">
                <a:solidFill>
                  <a:srgbClr val="999999"/>
                </a:solidFill>
                <a:latin typeface="SimSun"/>
                <a:cs typeface="SimSun"/>
              </a:rPr>
              <a:t>30</a:t>
            </a:r>
            <a:endParaRPr sz="700">
              <a:latin typeface="SimSun"/>
              <a:cs typeface="SimSu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p:nvPr/>
        </p:nvSpPr>
        <p:spPr>
          <a:xfrm>
            <a:off x="759830" y="8627871"/>
            <a:ext cx="0" cy="241935"/>
          </a:xfrm>
          <a:custGeom>
            <a:avLst/>
            <a:gdLst/>
            <a:ahLst/>
            <a:cxnLst/>
            <a:rect l="l" t="t" r="r" b="b"/>
            <a:pathLst>
              <a:path h="241934">
                <a:moveTo>
                  <a:pt x="0" y="0"/>
                </a:moveTo>
                <a:lnTo>
                  <a:pt x="0" y="241553"/>
                </a:lnTo>
              </a:path>
            </a:pathLst>
          </a:custGeom>
          <a:ln w="29260">
            <a:solidFill>
              <a:srgbClr val="1FA640"/>
            </a:solidFill>
          </a:ln>
        </p:spPr>
        <p:txBody>
          <a:bodyPr wrap="square" lIns="0" tIns="0" rIns="0" bIns="0" rtlCol="0"/>
          <a:lstStyle/>
          <a:p>
            <a:endParaRPr/>
          </a:p>
        </p:txBody>
      </p:sp>
      <p:sp>
        <p:nvSpPr>
          <p:cNvPr id="4" name="object 4"/>
          <p:cNvSpPr txBox="1"/>
          <p:nvPr/>
        </p:nvSpPr>
        <p:spPr>
          <a:xfrm>
            <a:off x="735914" y="1297622"/>
            <a:ext cx="708660" cy="222250"/>
          </a:xfrm>
          <a:prstGeom prst="rect">
            <a:avLst/>
          </a:prstGeom>
        </p:spPr>
        <p:txBody>
          <a:bodyPr vert="horz" wrap="square" lIns="0" tIns="0" rIns="0" bIns="0" rtlCol="0">
            <a:spAutoFit/>
          </a:bodyPr>
          <a:lstStyle/>
          <a:p>
            <a:pPr marL="12700">
              <a:lnSpc>
                <a:spcPct val="100000"/>
              </a:lnSpc>
            </a:pPr>
            <a:r>
              <a:rPr sz="1350" spc="-10" dirty="0">
                <a:solidFill>
                  <a:srgbClr val="212121"/>
                </a:solidFill>
                <a:latin typeface="SimSun"/>
                <a:cs typeface="SimSun"/>
              </a:rPr>
              <a:t>组合组件</a:t>
            </a:r>
            <a:endParaRPr sz="1350">
              <a:latin typeface="SimSun"/>
              <a:cs typeface="SimSun"/>
            </a:endParaRPr>
          </a:p>
        </p:txBody>
      </p:sp>
      <p:sp>
        <p:nvSpPr>
          <p:cNvPr id="5" name="object 5"/>
          <p:cNvSpPr txBox="1"/>
          <p:nvPr/>
        </p:nvSpPr>
        <p:spPr>
          <a:xfrm>
            <a:off x="732500" y="2111184"/>
            <a:ext cx="6025515" cy="113601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使用组件的目的就是通过构建模块化的组件，相互组合组件最后组装成一个复杂的应用。</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10" dirty="0">
                <a:solidFill>
                  <a:srgbClr val="212121"/>
                </a:solidFill>
                <a:latin typeface="SimSun"/>
                <a:cs typeface="SimSun"/>
              </a:rPr>
              <a:t>在</a:t>
            </a:r>
            <a:r>
              <a:rPr sz="950" spc="-229" dirty="0">
                <a:solidFill>
                  <a:srgbClr val="212121"/>
                </a:solidFill>
                <a:latin typeface="SimSun"/>
                <a:cs typeface="SimSun"/>
              </a:rPr>
              <a:t> </a:t>
            </a:r>
            <a:r>
              <a:rPr sz="950" spc="85" dirty="0">
                <a:solidFill>
                  <a:srgbClr val="212121"/>
                </a:solidFill>
                <a:latin typeface="SimSun"/>
                <a:cs typeface="SimSun"/>
              </a:rPr>
              <a:t>React</a:t>
            </a:r>
            <a:r>
              <a:rPr sz="950" spc="-229" dirty="0">
                <a:solidFill>
                  <a:srgbClr val="212121"/>
                </a:solidFill>
                <a:latin typeface="SimSun"/>
                <a:cs typeface="SimSun"/>
              </a:rPr>
              <a:t> </a:t>
            </a:r>
            <a:r>
              <a:rPr sz="950" spc="10" dirty="0">
                <a:solidFill>
                  <a:srgbClr val="212121"/>
                </a:solidFill>
                <a:latin typeface="SimSun"/>
                <a:cs typeface="SimSun"/>
              </a:rPr>
              <a:t>组件中要包含其他组件作为子组件，只需要把组件当作一个</a:t>
            </a:r>
            <a:r>
              <a:rPr sz="950" spc="-229" dirty="0">
                <a:solidFill>
                  <a:srgbClr val="212121"/>
                </a:solidFill>
                <a:latin typeface="SimSun"/>
                <a:cs typeface="SimSun"/>
              </a:rPr>
              <a:t> </a:t>
            </a:r>
            <a:r>
              <a:rPr sz="950" spc="350" dirty="0">
                <a:solidFill>
                  <a:srgbClr val="212121"/>
                </a:solidFill>
                <a:latin typeface="SimSun"/>
                <a:cs typeface="SimSun"/>
              </a:rPr>
              <a:t>DOM</a:t>
            </a:r>
            <a:r>
              <a:rPr sz="950" spc="-229" dirty="0">
                <a:solidFill>
                  <a:srgbClr val="212121"/>
                </a:solidFill>
                <a:latin typeface="SimSun"/>
                <a:cs typeface="SimSun"/>
              </a:rPr>
              <a:t> </a:t>
            </a:r>
            <a:r>
              <a:rPr sz="950" spc="10" dirty="0">
                <a:solidFill>
                  <a:srgbClr val="212121"/>
                </a:solidFill>
                <a:latin typeface="SimSun"/>
                <a:cs typeface="SimSun"/>
              </a:rPr>
              <a:t>元素引入就可以了。</a:t>
            </a:r>
            <a:endParaRPr sz="950">
              <a:latin typeface="SimSun"/>
              <a:cs typeface="SimSun"/>
            </a:endParaRPr>
          </a:p>
          <a:p>
            <a:pPr>
              <a:lnSpc>
                <a:spcPct val="100000"/>
              </a:lnSpc>
              <a:spcBef>
                <a:spcPts val="40"/>
              </a:spcBef>
            </a:pPr>
            <a:endParaRPr sz="800">
              <a:latin typeface="Times New Roman"/>
              <a:cs typeface="Times New Roman"/>
            </a:endParaRPr>
          </a:p>
          <a:p>
            <a:pPr marL="12700" marR="5080">
              <a:lnSpc>
                <a:spcPct val="168400"/>
              </a:lnSpc>
            </a:pPr>
            <a:r>
              <a:rPr sz="950" spc="10" dirty="0">
                <a:solidFill>
                  <a:srgbClr val="212121"/>
                </a:solidFill>
                <a:latin typeface="SimSun"/>
                <a:cs typeface="SimSun"/>
              </a:rPr>
              <a:t>一个例子，一个显示用户头像的组件 </a:t>
            </a:r>
            <a:r>
              <a:rPr sz="900" spc="35" dirty="0">
                <a:solidFill>
                  <a:srgbClr val="212121"/>
                </a:solidFill>
                <a:latin typeface="SimSun"/>
                <a:cs typeface="SimSun"/>
              </a:rPr>
              <a:t>Avatar </a:t>
            </a:r>
            <a:r>
              <a:rPr sz="950" spc="10" dirty="0">
                <a:solidFill>
                  <a:srgbClr val="212121"/>
                </a:solidFill>
                <a:latin typeface="SimSun"/>
                <a:cs typeface="SimSun"/>
              </a:rPr>
              <a:t>包含两个子组件 </a:t>
            </a:r>
            <a:r>
              <a:rPr sz="900" spc="-35" dirty="0">
                <a:solidFill>
                  <a:srgbClr val="212121"/>
                </a:solidFill>
                <a:latin typeface="SimSun"/>
                <a:cs typeface="SimSun"/>
              </a:rPr>
              <a:t>ProfilePic </a:t>
            </a:r>
            <a:r>
              <a:rPr sz="950" spc="10" dirty="0">
                <a:solidFill>
                  <a:srgbClr val="212121"/>
                </a:solidFill>
                <a:latin typeface="SimSun"/>
                <a:cs typeface="SimSun"/>
              </a:rPr>
              <a:t>显示用户头像和 </a:t>
            </a:r>
            <a:r>
              <a:rPr sz="900" spc="-30" dirty="0">
                <a:solidFill>
                  <a:srgbClr val="212121"/>
                </a:solidFill>
                <a:latin typeface="SimSun"/>
                <a:cs typeface="SimSun"/>
              </a:rPr>
              <a:t>ProfileLink </a:t>
            </a:r>
            <a:r>
              <a:rPr sz="950" spc="10" dirty="0">
                <a:solidFill>
                  <a:srgbClr val="212121"/>
                </a:solidFill>
                <a:latin typeface="SimSun"/>
                <a:cs typeface="SimSun"/>
              </a:rPr>
              <a:t>显示用  户链接：</a:t>
            </a:r>
            <a:endParaRPr sz="950">
              <a:latin typeface="SimSun"/>
              <a:cs typeface="SimSun"/>
            </a:endParaRPr>
          </a:p>
        </p:txBody>
      </p:sp>
      <p:sp>
        <p:nvSpPr>
          <p:cNvPr id="6" name="object 6"/>
          <p:cNvSpPr txBox="1"/>
          <p:nvPr/>
        </p:nvSpPr>
        <p:spPr>
          <a:xfrm>
            <a:off x="745200" y="3411982"/>
            <a:ext cx="6069965" cy="4564380"/>
          </a:xfrm>
          <a:prstGeom prst="rect">
            <a:avLst/>
          </a:prstGeom>
          <a:solidFill>
            <a:srgbClr val="EDEDED"/>
          </a:solidFill>
        </p:spPr>
        <p:txBody>
          <a:bodyPr vert="horz" wrap="square" lIns="0" tIns="9525" rIns="0" bIns="0" rtlCol="0">
            <a:spAutoFit/>
          </a:bodyPr>
          <a:lstStyle/>
          <a:p>
            <a:pPr marL="173990" marR="4158615" indent="-127000">
              <a:lnSpc>
                <a:spcPct val="100000"/>
              </a:lnSpc>
              <a:spcBef>
                <a:spcPts val="75"/>
              </a:spcBef>
            </a:pPr>
            <a:r>
              <a:rPr sz="900" spc="20" dirty="0">
                <a:solidFill>
                  <a:srgbClr val="8958A7"/>
                </a:solidFill>
                <a:latin typeface="SimSun"/>
                <a:cs typeface="SimSun"/>
              </a:rPr>
              <a:t>var</a:t>
            </a:r>
            <a:r>
              <a:rPr sz="900" spc="-225" dirty="0">
                <a:solidFill>
                  <a:srgbClr val="8958A7"/>
                </a:solidFill>
                <a:latin typeface="SimSun"/>
                <a:cs typeface="SimSun"/>
              </a:rPr>
              <a:t> </a:t>
            </a:r>
            <a:r>
              <a:rPr sz="900" spc="35" dirty="0">
                <a:solidFill>
                  <a:srgbClr val="212121"/>
                </a:solidFill>
                <a:latin typeface="SimSun"/>
                <a:cs typeface="SimSun"/>
              </a:rPr>
              <a:t>Avatar</a:t>
            </a:r>
            <a:r>
              <a:rPr sz="900" spc="-225" dirty="0">
                <a:solidFill>
                  <a:srgbClr val="212121"/>
                </a:solidFill>
                <a:latin typeface="SimSun"/>
                <a:cs typeface="SimSun"/>
              </a:rPr>
              <a:t> </a:t>
            </a:r>
            <a:r>
              <a:rPr sz="900" spc="125" dirty="0">
                <a:solidFill>
                  <a:srgbClr val="3D999E"/>
                </a:solidFill>
                <a:latin typeface="SimSun"/>
                <a:cs typeface="SimSun"/>
              </a:rPr>
              <a:t>=</a:t>
            </a:r>
            <a:r>
              <a:rPr sz="900" spc="-225" dirty="0">
                <a:solidFill>
                  <a:srgbClr val="3D999E"/>
                </a:solidFill>
                <a:latin typeface="SimSun"/>
                <a:cs typeface="SimSun"/>
              </a:rPr>
              <a:t> </a:t>
            </a:r>
            <a:r>
              <a:rPr sz="900" spc="20" dirty="0">
                <a:solidFill>
                  <a:srgbClr val="212121"/>
                </a:solidFill>
                <a:latin typeface="SimSun"/>
                <a:cs typeface="SimSun"/>
              </a:rPr>
              <a:t>React.createClass({  </a:t>
            </a:r>
            <a:r>
              <a:rPr sz="900" spc="5" dirty="0">
                <a:solidFill>
                  <a:srgbClr val="212121"/>
                </a:solidFill>
                <a:latin typeface="SimSun"/>
                <a:cs typeface="SimSun"/>
              </a:rPr>
              <a:t>render</a:t>
            </a:r>
            <a:r>
              <a:rPr sz="900" spc="5" dirty="0">
                <a:solidFill>
                  <a:srgbClr val="3D999E"/>
                </a:solidFill>
                <a:latin typeface="SimSun"/>
                <a:cs typeface="SimSun"/>
              </a:rPr>
              <a:t>:</a:t>
            </a:r>
            <a:r>
              <a:rPr sz="900" spc="-22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2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5" dirty="0">
                <a:solidFill>
                  <a:srgbClr val="8958A7"/>
                </a:solidFill>
                <a:latin typeface="SimSun"/>
                <a:cs typeface="SimSun"/>
              </a:rPr>
              <a:t>return</a:t>
            </a:r>
            <a:r>
              <a:rPr sz="900" spc="-300" dirty="0">
                <a:solidFill>
                  <a:srgbClr val="8958A7"/>
                </a:solidFill>
                <a:latin typeface="SimSun"/>
                <a:cs typeface="SimSun"/>
              </a:rPr>
              <a:t> </a:t>
            </a:r>
            <a:r>
              <a:rPr sz="900" spc="-114" dirty="0">
                <a:solidFill>
                  <a:srgbClr val="212121"/>
                </a:solidFill>
                <a:latin typeface="SimSun"/>
                <a:cs typeface="SimSun"/>
              </a:rPr>
              <a:t>(</a:t>
            </a:r>
            <a:endParaRPr sz="900">
              <a:latin typeface="SimSun"/>
              <a:cs typeface="SimSun"/>
            </a:endParaRPr>
          </a:p>
          <a:p>
            <a:pPr marL="427990">
              <a:lnSpc>
                <a:spcPct val="100000"/>
              </a:lnSpc>
            </a:pPr>
            <a:r>
              <a:rPr sz="900" spc="35" dirty="0">
                <a:solidFill>
                  <a:srgbClr val="3D999E"/>
                </a:solidFill>
                <a:latin typeface="SimSun"/>
                <a:cs typeface="SimSun"/>
              </a:rPr>
              <a:t>&lt;</a:t>
            </a:r>
            <a:r>
              <a:rPr sz="900" spc="35" dirty="0">
                <a:solidFill>
                  <a:srgbClr val="212121"/>
                </a:solidFill>
                <a:latin typeface="SimSun"/>
                <a:cs typeface="SimSun"/>
              </a:rPr>
              <a:t>div</a:t>
            </a:r>
            <a:r>
              <a:rPr sz="900" spc="35" dirty="0">
                <a:solidFill>
                  <a:srgbClr val="3D999E"/>
                </a:solidFill>
                <a:latin typeface="SimSun"/>
                <a:cs typeface="SimSun"/>
              </a:rPr>
              <a:t>&gt;</a:t>
            </a:r>
            <a:endParaRPr sz="900">
              <a:latin typeface="SimSun"/>
              <a:cs typeface="SimSun"/>
            </a:endParaRPr>
          </a:p>
          <a:p>
            <a:pPr marL="554355">
              <a:lnSpc>
                <a:spcPct val="100000"/>
              </a:lnSpc>
            </a:pPr>
            <a:r>
              <a:rPr sz="900" spc="-20" dirty="0">
                <a:solidFill>
                  <a:srgbClr val="3D999E"/>
                </a:solidFill>
                <a:latin typeface="SimSun"/>
                <a:cs typeface="SimSun"/>
              </a:rPr>
              <a:t>&lt;</a:t>
            </a:r>
            <a:r>
              <a:rPr sz="900" spc="-20" dirty="0">
                <a:solidFill>
                  <a:srgbClr val="212121"/>
                </a:solidFill>
                <a:latin typeface="SimSun"/>
                <a:cs typeface="SimSun"/>
              </a:rPr>
              <a:t>ProfilePic</a:t>
            </a:r>
            <a:r>
              <a:rPr sz="900" spc="-200" dirty="0">
                <a:solidFill>
                  <a:srgbClr val="212121"/>
                </a:solidFill>
                <a:latin typeface="SimSun"/>
                <a:cs typeface="SimSun"/>
              </a:rPr>
              <a:t> </a:t>
            </a:r>
            <a:r>
              <a:rPr sz="900" spc="45" dirty="0">
                <a:solidFill>
                  <a:srgbClr val="212121"/>
                </a:solidFill>
                <a:latin typeface="SimSun"/>
                <a:cs typeface="SimSun"/>
              </a:rPr>
              <a:t>username</a:t>
            </a:r>
            <a:r>
              <a:rPr sz="900" spc="45" dirty="0">
                <a:solidFill>
                  <a:srgbClr val="3D999E"/>
                </a:solidFill>
                <a:latin typeface="SimSun"/>
                <a:cs typeface="SimSun"/>
              </a:rPr>
              <a:t>=</a:t>
            </a:r>
            <a:r>
              <a:rPr sz="900" spc="45" dirty="0">
                <a:solidFill>
                  <a:srgbClr val="212121"/>
                </a:solidFill>
                <a:latin typeface="SimSun"/>
                <a:cs typeface="SimSun"/>
              </a:rPr>
              <a:t>{</a:t>
            </a:r>
            <a:r>
              <a:rPr sz="900" spc="45" dirty="0">
                <a:solidFill>
                  <a:srgbClr val="8958A7"/>
                </a:solidFill>
                <a:latin typeface="SimSun"/>
                <a:cs typeface="SimSun"/>
              </a:rPr>
              <a:t>this</a:t>
            </a:r>
            <a:r>
              <a:rPr sz="900" spc="45" dirty="0">
                <a:solidFill>
                  <a:srgbClr val="212121"/>
                </a:solidFill>
                <a:latin typeface="SimSun"/>
                <a:cs typeface="SimSun"/>
              </a:rPr>
              <a:t>.props.username}</a:t>
            </a:r>
            <a:r>
              <a:rPr sz="900" spc="-200" dirty="0">
                <a:solidFill>
                  <a:srgbClr val="212121"/>
                </a:solidFill>
                <a:latin typeface="SimSun"/>
                <a:cs typeface="SimSun"/>
              </a:rPr>
              <a:t> </a:t>
            </a:r>
            <a:r>
              <a:rPr sz="900" spc="-25" dirty="0">
                <a:solidFill>
                  <a:srgbClr val="3D999E"/>
                </a:solidFill>
                <a:latin typeface="SimSun"/>
                <a:cs typeface="SimSun"/>
              </a:rPr>
              <a:t>/&gt;</a:t>
            </a:r>
            <a:endParaRPr sz="900">
              <a:latin typeface="SimSun"/>
              <a:cs typeface="SimSun"/>
            </a:endParaRPr>
          </a:p>
          <a:p>
            <a:pPr marL="554355">
              <a:lnSpc>
                <a:spcPct val="100000"/>
              </a:lnSpc>
            </a:pPr>
            <a:r>
              <a:rPr sz="900" spc="-20" dirty="0">
                <a:solidFill>
                  <a:srgbClr val="3D999E"/>
                </a:solidFill>
                <a:latin typeface="SimSun"/>
                <a:cs typeface="SimSun"/>
              </a:rPr>
              <a:t>&lt;</a:t>
            </a:r>
            <a:r>
              <a:rPr sz="900" spc="-20" dirty="0">
                <a:solidFill>
                  <a:srgbClr val="212121"/>
                </a:solidFill>
                <a:latin typeface="SimSun"/>
                <a:cs typeface="SimSun"/>
              </a:rPr>
              <a:t>ProfileLink </a:t>
            </a:r>
            <a:r>
              <a:rPr sz="900" spc="45" dirty="0">
                <a:solidFill>
                  <a:srgbClr val="212121"/>
                </a:solidFill>
                <a:latin typeface="SimSun"/>
                <a:cs typeface="SimSun"/>
              </a:rPr>
              <a:t>username</a:t>
            </a:r>
            <a:r>
              <a:rPr sz="900" spc="45" dirty="0">
                <a:solidFill>
                  <a:srgbClr val="3D999E"/>
                </a:solidFill>
                <a:latin typeface="SimSun"/>
                <a:cs typeface="SimSun"/>
              </a:rPr>
              <a:t>=</a:t>
            </a:r>
            <a:r>
              <a:rPr sz="900" spc="45" dirty="0">
                <a:solidFill>
                  <a:srgbClr val="212121"/>
                </a:solidFill>
                <a:latin typeface="SimSun"/>
                <a:cs typeface="SimSun"/>
              </a:rPr>
              <a:t>{</a:t>
            </a:r>
            <a:r>
              <a:rPr sz="900" spc="45" dirty="0">
                <a:solidFill>
                  <a:srgbClr val="8958A7"/>
                </a:solidFill>
                <a:latin typeface="SimSun"/>
                <a:cs typeface="SimSun"/>
              </a:rPr>
              <a:t>this</a:t>
            </a:r>
            <a:r>
              <a:rPr sz="900" spc="45" dirty="0">
                <a:solidFill>
                  <a:srgbClr val="212121"/>
                </a:solidFill>
                <a:latin typeface="SimSun"/>
                <a:cs typeface="SimSun"/>
              </a:rPr>
              <a:t>.props.username}</a:t>
            </a:r>
            <a:r>
              <a:rPr sz="900" spc="-345" dirty="0">
                <a:solidFill>
                  <a:srgbClr val="212121"/>
                </a:solidFill>
                <a:latin typeface="SimSun"/>
                <a:cs typeface="SimSun"/>
              </a:rPr>
              <a:t> </a:t>
            </a:r>
            <a:r>
              <a:rPr sz="900" spc="-25" dirty="0">
                <a:solidFill>
                  <a:srgbClr val="3D999E"/>
                </a:solidFill>
                <a:latin typeface="SimSun"/>
                <a:cs typeface="SimSun"/>
              </a:rPr>
              <a:t>/&gt;</a:t>
            </a:r>
            <a:endParaRPr sz="900">
              <a:latin typeface="SimSun"/>
              <a:cs typeface="SimSun"/>
            </a:endParaRPr>
          </a:p>
          <a:p>
            <a:pPr marL="427990">
              <a:lnSpc>
                <a:spcPct val="100000"/>
              </a:lnSpc>
            </a:pPr>
            <a:r>
              <a:rPr sz="900" dirty="0">
                <a:solidFill>
                  <a:srgbClr val="3D999E"/>
                </a:solidFill>
                <a:latin typeface="SimSun"/>
                <a:cs typeface="SimSun"/>
              </a:rPr>
              <a:t>&lt;/</a:t>
            </a:r>
            <a:r>
              <a:rPr sz="900" dirty="0">
                <a:solidFill>
                  <a:srgbClr val="212121"/>
                </a:solidFill>
                <a:latin typeface="SimSun"/>
                <a:cs typeface="SimSun"/>
              </a:rPr>
              <a:t>div</a:t>
            </a:r>
            <a:r>
              <a:rPr sz="900" dirty="0">
                <a:solidFill>
                  <a:srgbClr val="3D999E"/>
                </a:solidFill>
                <a:latin typeface="SimSun"/>
                <a:cs typeface="SimSun"/>
              </a:rPr>
              <a:t>&gt;</a:t>
            </a:r>
            <a:endParaRPr sz="900">
              <a:latin typeface="SimSun"/>
              <a:cs typeface="SimSun"/>
            </a:endParaRPr>
          </a:p>
          <a:p>
            <a:pPr marL="300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173990">
              <a:lnSpc>
                <a:spcPct val="100000"/>
              </a:lnSpc>
            </a:pPr>
            <a:r>
              <a:rPr sz="900" spc="-120" dirty="0">
                <a:solidFill>
                  <a:srgbClr val="212121"/>
                </a:solidFill>
                <a:latin typeface="SimSun"/>
                <a:cs typeface="SimSun"/>
              </a:rPr>
              <a:t>}</a:t>
            </a:r>
            <a:endParaRPr sz="900">
              <a:latin typeface="SimSun"/>
              <a:cs typeface="SimSun"/>
            </a:endParaRPr>
          </a:p>
          <a:p>
            <a:pPr marL="47625">
              <a:lnSpc>
                <a:spcPct val="100000"/>
              </a:lnSpc>
            </a:pP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173990" marR="4001135" indent="-127000">
              <a:lnSpc>
                <a:spcPct val="100000"/>
              </a:lnSpc>
            </a:pPr>
            <a:r>
              <a:rPr sz="900" spc="20" dirty="0">
                <a:solidFill>
                  <a:srgbClr val="8958A7"/>
                </a:solidFill>
                <a:latin typeface="SimSun"/>
                <a:cs typeface="SimSun"/>
              </a:rPr>
              <a:t>var</a:t>
            </a:r>
            <a:r>
              <a:rPr sz="900" spc="-225" dirty="0">
                <a:solidFill>
                  <a:srgbClr val="8958A7"/>
                </a:solidFill>
                <a:latin typeface="SimSun"/>
                <a:cs typeface="SimSun"/>
              </a:rPr>
              <a:t> </a:t>
            </a:r>
            <a:r>
              <a:rPr sz="900" spc="-35" dirty="0">
                <a:solidFill>
                  <a:srgbClr val="212121"/>
                </a:solidFill>
                <a:latin typeface="SimSun"/>
                <a:cs typeface="SimSun"/>
              </a:rPr>
              <a:t>ProfilePic</a:t>
            </a:r>
            <a:r>
              <a:rPr sz="900" spc="-225" dirty="0">
                <a:solidFill>
                  <a:srgbClr val="212121"/>
                </a:solidFill>
                <a:latin typeface="SimSun"/>
                <a:cs typeface="SimSun"/>
              </a:rPr>
              <a:t> </a:t>
            </a:r>
            <a:r>
              <a:rPr sz="900" spc="125" dirty="0">
                <a:solidFill>
                  <a:srgbClr val="3D999E"/>
                </a:solidFill>
                <a:latin typeface="SimSun"/>
                <a:cs typeface="SimSun"/>
              </a:rPr>
              <a:t>=</a:t>
            </a:r>
            <a:r>
              <a:rPr sz="900" spc="-225" dirty="0">
                <a:solidFill>
                  <a:srgbClr val="3D999E"/>
                </a:solidFill>
                <a:latin typeface="SimSun"/>
                <a:cs typeface="SimSun"/>
              </a:rPr>
              <a:t> </a:t>
            </a:r>
            <a:r>
              <a:rPr sz="900" spc="20" dirty="0">
                <a:solidFill>
                  <a:srgbClr val="212121"/>
                </a:solidFill>
                <a:latin typeface="SimSun"/>
                <a:cs typeface="SimSun"/>
              </a:rPr>
              <a:t>React.createClass({  </a:t>
            </a:r>
            <a:r>
              <a:rPr sz="900" spc="5" dirty="0">
                <a:solidFill>
                  <a:srgbClr val="212121"/>
                </a:solidFill>
                <a:latin typeface="SimSun"/>
                <a:cs typeface="SimSun"/>
              </a:rPr>
              <a:t>render</a:t>
            </a:r>
            <a:r>
              <a:rPr sz="900" spc="5" dirty="0">
                <a:solidFill>
                  <a:srgbClr val="3D999E"/>
                </a:solidFill>
                <a:latin typeface="SimSun"/>
                <a:cs typeface="SimSun"/>
              </a:rPr>
              <a:t>:</a:t>
            </a:r>
            <a:r>
              <a:rPr sz="900" spc="-22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2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5" dirty="0">
                <a:solidFill>
                  <a:srgbClr val="8958A7"/>
                </a:solidFill>
                <a:latin typeface="SimSun"/>
                <a:cs typeface="SimSun"/>
              </a:rPr>
              <a:t>return</a:t>
            </a:r>
            <a:r>
              <a:rPr sz="900" spc="-300" dirty="0">
                <a:solidFill>
                  <a:srgbClr val="8958A7"/>
                </a:solidFill>
                <a:latin typeface="SimSun"/>
                <a:cs typeface="SimSun"/>
              </a:rPr>
              <a:t> </a:t>
            </a:r>
            <a:r>
              <a:rPr sz="900" spc="-114" dirty="0">
                <a:solidFill>
                  <a:srgbClr val="212121"/>
                </a:solidFill>
                <a:latin typeface="SimSun"/>
                <a:cs typeface="SimSun"/>
              </a:rPr>
              <a:t>(</a:t>
            </a:r>
            <a:endParaRPr sz="900">
              <a:latin typeface="SimSun"/>
              <a:cs typeface="SimSun"/>
            </a:endParaRPr>
          </a:p>
          <a:p>
            <a:pPr marL="427990">
              <a:lnSpc>
                <a:spcPct val="100000"/>
              </a:lnSpc>
            </a:pPr>
            <a:r>
              <a:rPr sz="900" spc="95" dirty="0">
                <a:solidFill>
                  <a:srgbClr val="3D999E"/>
                </a:solidFill>
                <a:latin typeface="SimSun"/>
                <a:cs typeface="SimSun"/>
              </a:rPr>
              <a:t>&lt;</a:t>
            </a:r>
            <a:r>
              <a:rPr sz="900" spc="95" dirty="0">
                <a:solidFill>
                  <a:srgbClr val="212121"/>
                </a:solidFill>
                <a:latin typeface="SimSun"/>
                <a:cs typeface="SimSun"/>
              </a:rPr>
              <a:t>img</a:t>
            </a:r>
            <a:r>
              <a:rPr sz="900" spc="-210" dirty="0">
                <a:solidFill>
                  <a:srgbClr val="212121"/>
                </a:solidFill>
                <a:latin typeface="SimSun"/>
                <a:cs typeface="SimSun"/>
              </a:rPr>
              <a:t> </a:t>
            </a:r>
            <a:r>
              <a:rPr sz="900" spc="-10" dirty="0">
                <a:solidFill>
                  <a:srgbClr val="212121"/>
                </a:solidFill>
                <a:latin typeface="SimSun"/>
                <a:cs typeface="SimSun"/>
              </a:rPr>
              <a:t>src</a:t>
            </a:r>
            <a:r>
              <a:rPr sz="900" spc="-10" dirty="0">
                <a:solidFill>
                  <a:srgbClr val="3D999E"/>
                </a:solidFill>
                <a:latin typeface="SimSun"/>
                <a:cs typeface="SimSun"/>
              </a:rPr>
              <a:t>=</a:t>
            </a:r>
            <a:r>
              <a:rPr sz="900" spc="-10" dirty="0">
                <a:solidFill>
                  <a:srgbClr val="212121"/>
                </a:solidFill>
                <a:latin typeface="SimSun"/>
                <a:cs typeface="SimSun"/>
              </a:rPr>
              <a:t>{</a:t>
            </a:r>
            <a:r>
              <a:rPr sz="900" spc="-10" dirty="0">
                <a:solidFill>
                  <a:srgbClr val="708B00"/>
                </a:solidFill>
                <a:latin typeface="SimSun"/>
                <a:cs typeface="SimSun"/>
                <a:hlinkClick r:id="rId2"/>
              </a:rPr>
              <a:t>'http://graph.facebook.com/'</a:t>
            </a:r>
            <a:r>
              <a:rPr sz="900" spc="-200" dirty="0">
                <a:solidFill>
                  <a:srgbClr val="708B00"/>
                </a:solidFill>
                <a:latin typeface="SimSun"/>
                <a:cs typeface="SimSun"/>
              </a:rPr>
              <a:t> </a:t>
            </a:r>
            <a:r>
              <a:rPr sz="900" spc="140" dirty="0">
                <a:solidFill>
                  <a:srgbClr val="3D999E"/>
                </a:solidFill>
                <a:latin typeface="SimSun"/>
                <a:cs typeface="SimSun"/>
              </a:rPr>
              <a:t>+</a:t>
            </a:r>
            <a:r>
              <a:rPr sz="900" spc="-210" dirty="0">
                <a:solidFill>
                  <a:srgbClr val="3D999E"/>
                </a:solidFill>
                <a:latin typeface="SimSun"/>
                <a:cs typeface="SimSun"/>
              </a:rPr>
              <a:t> </a:t>
            </a:r>
            <a:r>
              <a:rPr sz="900" spc="30" dirty="0">
                <a:solidFill>
                  <a:srgbClr val="8958A7"/>
                </a:solidFill>
                <a:latin typeface="SimSun"/>
                <a:cs typeface="SimSun"/>
              </a:rPr>
              <a:t>this</a:t>
            </a:r>
            <a:r>
              <a:rPr sz="900" spc="30" dirty="0">
                <a:solidFill>
                  <a:srgbClr val="212121"/>
                </a:solidFill>
                <a:latin typeface="SimSun"/>
                <a:cs typeface="SimSun"/>
              </a:rPr>
              <a:t>.props.username</a:t>
            </a:r>
            <a:r>
              <a:rPr sz="900" spc="-204" dirty="0">
                <a:solidFill>
                  <a:srgbClr val="212121"/>
                </a:solidFill>
                <a:latin typeface="SimSun"/>
                <a:cs typeface="SimSun"/>
              </a:rPr>
              <a:t> </a:t>
            </a:r>
            <a:r>
              <a:rPr sz="900" spc="140" dirty="0">
                <a:solidFill>
                  <a:srgbClr val="3D999E"/>
                </a:solidFill>
                <a:latin typeface="SimSun"/>
                <a:cs typeface="SimSun"/>
              </a:rPr>
              <a:t>+</a:t>
            </a:r>
            <a:r>
              <a:rPr sz="900" spc="-210" dirty="0">
                <a:solidFill>
                  <a:srgbClr val="3D999E"/>
                </a:solidFill>
                <a:latin typeface="SimSun"/>
                <a:cs typeface="SimSun"/>
              </a:rPr>
              <a:t> </a:t>
            </a:r>
            <a:r>
              <a:rPr sz="900" spc="-90" dirty="0">
                <a:solidFill>
                  <a:srgbClr val="708B00"/>
                </a:solidFill>
                <a:latin typeface="SimSun"/>
                <a:cs typeface="SimSun"/>
              </a:rPr>
              <a:t>'/picture'</a:t>
            </a:r>
            <a:r>
              <a:rPr sz="900" spc="-90" dirty="0">
                <a:solidFill>
                  <a:srgbClr val="212121"/>
                </a:solidFill>
                <a:latin typeface="SimSun"/>
                <a:cs typeface="SimSun"/>
              </a:rPr>
              <a:t>}</a:t>
            </a:r>
            <a:r>
              <a:rPr sz="900" spc="-210" dirty="0">
                <a:solidFill>
                  <a:srgbClr val="212121"/>
                </a:solidFill>
                <a:latin typeface="SimSun"/>
                <a:cs typeface="SimSun"/>
              </a:rPr>
              <a:t> </a:t>
            </a:r>
            <a:r>
              <a:rPr sz="900" spc="-25" dirty="0">
                <a:solidFill>
                  <a:srgbClr val="3D999E"/>
                </a:solidFill>
                <a:latin typeface="SimSun"/>
                <a:cs typeface="SimSun"/>
              </a:rPr>
              <a:t>/&gt;</a:t>
            </a:r>
            <a:endParaRPr sz="900">
              <a:latin typeface="SimSun"/>
              <a:cs typeface="SimSun"/>
            </a:endParaRPr>
          </a:p>
          <a:p>
            <a:pPr marL="300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173990">
              <a:lnSpc>
                <a:spcPct val="100000"/>
              </a:lnSpc>
            </a:pPr>
            <a:r>
              <a:rPr sz="900" spc="-120" dirty="0">
                <a:solidFill>
                  <a:srgbClr val="212121"/>
                </a:solidFill>
                <a:latin typeface="SimSun"/>
                <a:cs typeface="SimSun"/>
              </a:rPr>
              <a:t>}</a:t>
            </a:r>
            <a:endParaRPr sz="900">
              <a:latin typeface="SimSun"/>
              <a:cs typeface="SimSun"/>
            </a:endParaRPr>
          </a:p>
          <a:p>
            <a:pPr marL="47625">
              <a:lnSpc>
                <a:spcPct val="100000"/>
              </a:lnSpc>
            </a:pP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173990" marR="3942079" indent="-127000">
              <a:lnSpc>
                <a:spcPct val="100000"/>
              </a:lnSpc>
            </a:pPr>
            <a:r>
              <a:rPr sz="900" spc="20" dirty="0">
                <a:solidFill>
                  <a:srgbClr val="8958A7"/>
                </a:solidFill>
                <a:latin typeface="SimSun"/>
                <a:cs typeface="SimSun"/>
              </a:rPr>
              <a:t>var</a:t>
            </a:r>
            <a:r>
              <a:rPr sz="900" spc="-229" dirty="0">
                <a:solidFill>
                  <a:srgbClr val="8958A7"/>
                </a:solidFill>
                <a:latin typeface="SimSun"/>
                <a:cs typeface="SimSun"/>
              </a:rPr>
              <a:t> </a:t>
            </a:r>
            <a:r>
              <a:rPr sz="900" spc="-30" dirty="0">
                <a:solidFill>
                  <a:srgbClr val="212121"/>
                </a:solidFill>
                <a:latin typeface="SimSun"/>
                <a:cs typeface="SimSun"/>
              </a:rPr>
              <a:t>ProfileLink</a:t>
            </a:r>
            <a:r>
              <a:rPr sz="900" spc="-229" dirty="0">
                <a:solidFill>
                  <a:srgbClr val="212121"/>
                </a:solidFill>
                <a:latin typeface="SimSun"/>
                <a:cs typeface="SimSun"/>
              </a:rPr>
              <a:t> </a:t>
            </a:r>
            <a:r>
              <a:rPr sz="900" spc="125" dirty="0">
                <a:solidFill>
                  <a:srgbClr val="3D999E"/>
                </a:solidFill>
                <a:latin typeface="SimSun"/>
                <a:cs typeface="SimSun"/>
              </a:rPr>
              <a:t>=</a:t>
            </a:r>
            <a:r>
              <a:rPr sz="900" spc="-229" dirty="0">
                <a:solidFill>
                  <a:srgbClr val="3D999E"/>
                </a:solidFill>
                <a:latin typeface="SimSun"/>
                <a:cs typeface="SimSun"/>
              </a:rPr>
              <a:t> </a:t>
            </a:r>
            <a:r>
              <a:rPr sz="900" spc="20" dirty="0">
                <a:solidFill>
                  <a:srgbClr val="212121"/>
                </a:solidFill>
                <a:latin typeface="SimSun"/>
                <a:cs typeface="SimSun"/>
              </a:rPr>
              <a:t>React.createClass({  </a:t>
            </a:r>
            <a:r>
              <a:rPr sz="900" spc="5" dirty="0">
                <a:solidFill>
                  <a:srgbClr val="212121"/>
                </a:solidFill>
                <a:latin typeface="SimSun"/>
                <a:cs typeface="SimSun"/>
              </a:rPr>
              <a:t>render</a:t>
            </a:r>
            <a:r>
              <a:rPr sz="900" spc="5" dirty="0">
                <a:solidFill>
                  <a:srgbClr val="3D999E"/>
                </a:solidFill>
                <a:latin typeface="SimSun"/>
                <a:cs typeface="SimSun"/>
              </a:rPr>
              <a:t>:</a:t>
            </a:r>
            <a:r>
              <a:rPr sz="900" spc="-22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2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5" dirty="0">
                <a:solidFill>
                  <a:srgbClr val="8958A7"/>
                </a:solidFill>
                <a:latin typeface="SimSun"/>
                <a:cs typeface="SimSun"/>
              </a:rPr>
              <a:t>return</a:t>
            </a:r>
            <a:r>
              <a:rPr sz="900" spc="-300" dirty="0">
                <a:solidFill>
                  <a:srgbClr val="8958A7"/>
                </a:solidFill>
                <a:latin typeface="SimSun"/>
                <a:cs typeface="SimSun"/>
              </a:rPr>
              <a:t> </a:t>
            </a:r>
            <a:r>
              <a:rPr sz="900" spc="-114" dirty="0">
                <a:solidFill>
                  <a:srgbClr val="212121"/>
                </a:solidFill>
                <a:latin typeface="SimSun"/>
                <a:cs typeface="SimSun"/>
              </a:rPr>
              <a:t>(</a:t>
            </a:r>
            <a:endParaRPr sz="900">
              <a:latin typeface="SimSun"/>
              <a:cs typeface="SimSun"/>
            </a:endParaRPr>
          </a:p>
          <a:p>
            <a:pPr marL="427990">
              <a:lnSpc>
                <a:spcPct val="100000"/>
              </a:lnSpc>
            </a:pPr>
            <a:r>
              <a:rPr sz="900" spc="125" dirty="0">
                <a:solidFill>
                  <a:srgbClr val="3D999E"/>
                </a:solidFill>
                <a:latin typeface="SimSun"/>
                <a:cs typeface="SimSun"/>
              </a:rPr>
              <a:t>&lt;</a:t>
            </a:r>
            <a:r>
              <a:rPr sz="900" spc="125" dirty="0">
                <a:solidFill>
                  <a:srgbClr val="212121"/>
                </a:solidFill>
                <a:latin typeface="SimSun"/>
                <a:cs typeface="SimSun"/>
              </a:rPr>
              <a:t>a</a:t>
            </a:r>
            <a:r>
              <a:rPr sz="900" spc="-195" dirty="0">
                <a:solidFill>
                  <a:srgbClr val="212121"/>
                </a:solidFill>
                <a:latin typeface="SimSun"/>
                <a:cs typeface="SimSun"/>
              </a:rPr>
              <a:t> </a:t>
            </a:r>
            <a:r>
              <a:rPr sz="900" dirty="0">
                <a:solidFill>
                  <a:srgbClr val="212121"/>
                </a:solidFill>
                <a:latin typeface="SimSun"/>
                <a:cs typeface="SimSun"/>
              </a:rPr>
              <a:t>href</a:t>
            </a:r>
            <a:r>
              <a:rPr sz="900" dirty="0">
                <a:solidFill>
                  <a:srgbClr val="3D999E"/>
                </a:solidFill>
                <a:latin typeface="SimSun"/>
                <a:cs typeface="SimSun"/>
              </a:rPr>
              <a:t>=</a:t>
            </a:r>
            <a:r>
              <a:rPr sz="900" dirty="0">
                <a:solidFill>
                  <a:srgbClr val="212121"/>
                </a:solidFill>
                <a:latin typeface="SimSun"/>
                <a:cs typeface="SimSun"/>
              </a:rPr>
              <a:t>{</a:t>
            </a:r>
            <a:r>
              <a:rPr sz="900" dirty="0">
                <a:solidFill>
                  <a:srgbClr val="708B00"/>
                </a:solidFill>
                <a:latin typeface="SimSun"/>
                <a:cs typeface="SimSun"/>
                <a:hlinkClick r:id="rId3"/>
              </a:rPr>
              <a:t>'http://www.facebook.com/'</a:t>
            </a:r>
            <a:r>
              <a:rPr sz="900" spc="-185" dirty="0">
                <a:solidFill>
                  <a:srgbClr val="708B00"/>
                </a:solidFill>
                <a:latin typeface="SimSun"/>
                <a:cs typeface="SimSun"/>
              </a:rPr>
              <a:t> </a:t>
            </a:r>
            <a:r>
              <a:rPr sz="900" spc="140" dirty="0">
                <a:solidFill>
                  <a:srgbClr val="3D999E"/>
                </a:solidFill>
                <a:latin typeface="SimSun"/>
                <a:cs typeface="SimSun"/>
              </a:rPr>
              <a:t>+</a:t>
            </a:r>
            <a:r>
              <a:rPr sz="900" spc="-195" dirty="0">
                <a:solidFill>
                  <a:srgbClr val="3D999E"/>
                </a:solidFill>
                <a:latin typeface="SimSun"/>
                <a:cs typeface="SimSun"/>
              </a:rPr>
              <a:t> </a:t>
            </a:r>
            <a:r>
              <a:rPr sz="900" spc="30" dirty="0">
                <a:solidFill>
                  <a:srgbClr val="8958A7"/>
                </a:solidFill>
                <a:latin typeface="SimSun"/>
                <a:cs typeface="SimSun"/>
              </a:rPr>
              <a:t>this</a:t>
            </a:r>
            <a:r>
              <a:rPr sz="900" spc="30" dirty="0">
                <a:solidFill>
                  <a:srgbClr val="212121"/>
                </a:solidFill>
                <a:latin typeface="SimSun"/>
                <a:cs typeface="SimSun"/>
              </a:rPr>
              <a:t>.props.username}</a:t>
            </a:r>
            <a:r>
              <a:rPr sz="900" spc="30" dirty="0">
                <a:solidFill>
                  <a:srgbClr val="3D999E"/>
                </a:solidFill>
                <a:latin typeface="SimSun"/>
                <a:cs typeface="SimSun"/>
              </a:rPr>
              <a:t>&gt;</a:t>
            </a:r>
            <a:endParaRPr sz="900">
              <a:latin typeface="SimSun"/>
              <a:cs typeface="SimSun"/>
            </a:endParaRPr>
          </a:p>
          <a:p>
            <a:pPr marL="554355">
              <a:lnSpc>
                <a:spcPct val="100000"/>
              </a:lnSpc>
            </a:pPr>
            <a:r>
              <a:rPr sz="900" spc="15" dirty="0">
                <a:solidFill>
                  <a:srgbClr val="212121"/>
                </a:solidFill>
                <a:latin typeface="SimSun"/>
                <a:cs typeface="SimSun"/>
              </a:rPr>
              <a:t>{</a:t>
            </a:r>
            <a:r>
              <a:rPr sz="900" spc="15" dirty="0">
                <a:solidFill>
                  <a:srgbClr val="8958A7"/>
                </a:solidFill>
                <a:latin typeface="SimSun"/>
                <a:cs typeface="SimSun"/>
              </a:rPr>
              <a:t>this</a:t>
            </a:r>
            <a:r>
              <a:rPr sz="900" spc="15" dirty="0">
                <a:solidFill>
                  <a:srgbClr val="212121"/>
                </a:solidFill>
                <a:latin typeface="SimSun"/>
                <a:cs typeface="SimSun"/>
              </a:rPr>
              <a:t>.props.username}</a:t>
            </a:r>
            <a:endParaRPr sz="900">
              <a:latin typeface="SimSun"/>
              <a:cs typeface="SimSun"/>
            </a:endParaRPr>
          </a:p>
          <a:p>
            <a:pPr marR="4949825" algn="ctr">
              <a:lnSpc>
                <a:spcPct val="100000"/>
              </a:lnSpc>
            </a:pPr>
            <a:r>
              <a:rPr sz="900" spc="50" dirty="0">
                <a:solidFill>
                  <a:srgbClr val="3D999E"/>
                </a:solidFill>
                <a:latin typeface="SimSun"/>
                <a:cs typeface="SimSun"/>
              </a:rPr>
              <a:t>&lt;/</a:t>
            </a:r>
            <a:r>
              <a:rPr sz="900" spc="50" dirty="0">
                <a:solidFill>
                  <a:srgbClr val="212121"/>
                </a:solidFill>
                <a:latin typeface="SimSun"/>
                <a:cs typeface="SimSun"/>
              </a:rPr>
              <a:t>a</a:t>
            </a:r>
            <a:r>
              <a:rPr sz="900" spc="50" dirty="0">
                <a:solidFill>
                  <a:srgbClr val="3D999E"/>
                </a:solidFill>
                <a:latin typeface="SimSun"/>
                <a:cs typeface="SimSun"/>
              </a:rPr>
              <a:t>&gt;</a:t>
            </a:r>
            <a:endParaRPr sz="900">
              <a:latin typeface="SimSun"/>
              <a:cs typeface="SimSun"/>
            </a:endParaRPr>
          </a:p>
          <a:p>
            <a:pPr marL="300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173990">
              <a:lnSpc>
                <a:spcPct val="100000"/>
              </a:lnSpc>
            </a:pPr>
            <a:r>
              <a:rPr sz="900" spc="-120" dirty="0">
                <a:solidFill>
                  <a:srgbClr val="212121"/>
                </a:solidFill>
                <a:latin typeface="SimSun"/>
                <a:cs typeface="SimSun"/>
              </a:rPr>
              <a:t>}</a:t>
            </a:r>
            <a:endParaRPr sz="900">
              <a:latin typeface="SimSun"/>
              <a:cs typeface="SimSun"/>
            </a:endParaRPr>
          </a:p>
          <a:p>
            <a:pPr marL="47625">
              <a:lnSpc>
                <a:spcPct val="100000"/>
              </a:lnSpc>
            </a:pP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47625">
              <a:lnSpc>
                <a:spcPct val="100000"/>
              </a:lnSpc>
            </a:pPr>
            <a:r>
              <a:rPr sz="900" spc="25" dirty="0">
                <a:solidFill>
                  <a:srgbClr val="212121"/>
                </a:solidFill>
                <a:latin typeface="SimSun"/>
                <a:cs typeface="SimSun"/>
              </a:rPr>
              <a:t>React.render(</a:t>
            </a:r>
            <a:endParaRPr sz="900">
              <a:latin typeface="SimSun"/>
              <a:cs typeface="SimSun"/>
            </a:endParaRPr>
          </a:p>
          <a:p>
            <a:pPr marL="173990" marR="3782695">
              <a:lnSpc>
                <a:spcPct val="100000"/>
              </a:lnSpc>
            </a:pPr>
            <a:r>
              <a:rPr sz="900" spc="50" dirty="0">
                <a:solidFill>
                  <a:srgbClr val="3D999E"/>
                </a:solidFill>
                <a:latin typeface="SimSun"/>
                <a:cs typeface="SimSun"/>
              </a:rPr>
              <a:t>&lt;</a:t>
            </a:r>
            <a:r>
              <a:rPr sz="900" spc="50" dirty="0">
                <a:solidFill>
                  <a:srgbClr val="212121"/>
                </a:solidFill>
                <a:latin typeface="SimSun"/>
                <a:cs typeface="SimSun"/>
              </a:rPr>
              <a:t>Avatar </a:t>
            </a:r>
            <a:r>
              <a:rPr sz="900" spc="90" dirty="0">
                <a:solidFill>
                  <a:srgbClr val="212121"/>
                </a:solidFill>
                <a:latin typeface="SimSun"/>
                <a:cs typeface="SimSun"/>
              </a:rPr>
              <a:t>username</a:t>
            </a:r>
            <a:r>
              <a:rPr sz="900" spc="90" dirty="0">
                <a:solidFill>
                  <a:srgbClr val="3D999E"/>
                </a:solidFill>
                <a:latin typeface="SimSun"/>
                <a:cs typeface="SimSun"/>
              </a:rPr>
              <a:t>=</a:t>
            </a:r>
            <a:r>
              <a:rPr sz="900" spc="90" dirty="0">
                <a:solidFill>
                  <a:srgbClr val="708B00"/>
                </a:solidFill>
                <a:latin typeface="SimSun"/>
                <a:cs typeface="SimSun"/>
              </a:rPr>
              <a:t>"pwh" </a:t>
            </a:r>
            <a:r>
              <a:rPr sz="900" spc="-80" dirty="0">
                <a:solidFill>
                  <a:srgbClr val="3D999E"/>
                </a:solidFill>
                <a:latin typeface="SimSun"/>
                <a:cs typeface="SimSun"/>
              </a:rPr>
              <a:t>/&gt;,  </a:t>
            </a:r>
            <a:r>
              <a:rPr sz="900" spc="70" dirty="0">
                <a:solidFill>
                  <a:srgbClr val="212121"/>
                </a:solidFill>
                <a:latin typeface="SimSun"/>
                <a:cs typeface="SimSun"/>
              </a:rPr>
              <a:t>document.</a:t>
            </a:r>
            <a:r>
              <a:rPr sz="900" spc="50" dirty="0">
                <a:solidFill>
                  <a:srgbClr val="212121"/>
                </a:solidFill>
                <a:latin typeface="SimSun"/>
                <a:cs typeface="SimSun"/>
              </a:rPr>
              <a:t>getElementById</a:t>
            </a:r>
            <a:r>
              <a:rPr sz="900" spc="-114" dirty="0">
                <a:solidFill>
                  <a:srgbClr val="212121"/>
                </a:solidFill>
                <a:latin typeface="SimSun"/>
                <a:cs typeface="SimSun"/>
              </a:rPr>
              <a:t>(</a:t>
            </a:r>
            <a:r>
              <a:rPr sz="900" spc="5" dirty="0">
                <a:solidFill>
                  <a:srgbClr val="708B00"/>
                </a:solidFill>
                <a:latin typeface="SimSun"/>
                <a:cs typeface="SimSun"/>
              </a:rPr>
              <a:t>'example'</a:t>
            </a:r>
            <a:r>
              <a:rPr sz="900" spc="-120" dirty="0">
                <a:solidFill>
                  <a:srgbClr val="212121"/>
                </a:solidFill>
                <a:latin typeface="SimSun"/>
                <a:cs typeface="SimSun"/>
              </a:rPr>
              <a:t>)</a:t>
            </a:r>
            <a:endParaRPr sz="900">
              <a:latin typeface="SimSun"/>
              <a:cs typeface="SimSun"/>
            </a:endParaRPr>
          </a:p>
          <a:p>
            <a:pPr marL="47625">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p:txBody>
      </p:sp>
      <p:sp>
        <p:nvSpPr>
          <p:cNvPr id="7" name="object 7"/>
          <p:cNvSpPr txBox="1"/>
          <p:nvPr/>
        </p:nvSpPr>
        <p:spPr>
          <a:xfrm>
            <a:off x="732500" y="8138604"/>
            <a:ext cx="2584450" cy="16954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通过子组件的属性传入设置相应的 </a:t>
            </a:r>
            <a:r>
              <a:rPr sz="900" spc="55" dirty="0">
                <a:solidFill>
                  <a:srgbClr val="212121"/>
                </a:solidFill>
                <a:latin typeface="SimSun"/>
                <a:cs typeface="SimSun"/>
              </a:rPr>
              <a:t>props</a:t>
            </a:r>
            <a:r>
              <a:rPr sz="900" spc="260" dirty="0">
                <a:solidFill>
                  <a:srgbClr val="212121"/>
                </a:solidFill>
                <a:latin typeface="SimSun"/>
                <a:cs typeface="SimSun"/>
              </a:rPr>
              <a:t> </a:t>
            </a:r>
            <a:r>
              <a:rPr sz="950" spc="10" dirty="0">
                <a:solidFill>
                  <a:srgbClr val="212121"/>
                </a:solidFill>
                <a:latin typeface="SimSun"/>
                <a:cs typeface="SimSun"/>
              </a:rPr>
              <a:t>值。</a:t>
            </a:r>
            <a:endParaRPr sz="950">
              <a:latin typeface="SimSun"/>
              <a:cs typeface="SimSun"/>
            </a:endParaRPr>
          </a:p>
        </p:txBody>
      </p:sp>
      <p:sp>
        <p:nvSpPr>
          <p:cNvPr id="8" name="object 8"/>
          <p:cNvSpPr txBox="1"/>
          <p:nvPr/>
        </p:nvSpPr>
        <p:spPr>
          <a:xfrm>
            <a:off x="732500" y="8649461"/>
            <a:ext cx="6076315" cy="959485"/>
          </a:xfrm>
          <a:prstGeom prst="rect">
            <a:avLst/>
          </a:prstGeom>
        </p:spPr>
        <p:txBody>
          <a:bodyPr vert="horz" wrap="square" lIns="0" tIns="0" rIns="0" bIns="0" rtlCol="0">
            <a:spAutoFit/>
          </a:bodyPr>
          <a:lstStyle/>
          <a:p>
            <a:pPr marL="139700">
              <a:lnSpc>
                <a:spcPct val="100000"/>
              </a:lnSpc>
            </a:pPr>
            <a:r>
              <a:rPr sz="1150" dirty="0">
                <a:solidFill>
                  <a:srgbClr val="212121"/>
                </a:solidFill>
                <a:latin typeface="SimSun"/>
                <a:cs typeface="SimSun"/>
              </a:rPr>
              <a:t>循环插入子元素</a:t>
            </a:r>
            <a:endParaRPr sz="1150">
              <a:latin typeface="SimSun"/>
              <a:cs typeface="SimSun"/>
            </a:endParaRPr>
          </a:p>
          <a:p>
            <a:pPr>
              <a:lnSpc>
                <a:spcPct val="100000"/>
              </a:lnSpc>
            </a:pPr>
            <a:endParaRPr sz="1100">
              <a:latin typeface="Times New Roman"/>
              <a:cs typeface="Times New Roman"/>
            </a:endParaRPr>
          </a:p>
          <a:p>
            <a:pPr marL="12700" marR="5080">
              <a:lnSpc>
                <a:spcPct val="168400"/>
              </a:lnSpc>
              <a:spcBef>
                <a:spcPts val="875"/>
              </a:spcBef>
            </a:pPr>
            <a:r>
              <a:rPr sz="950" spc="10" dirty="0">
                <a:solidFill>
                  <a:srgbClr val="212121"/>
                </a:solidFill>
                <a:latin typeface="SimSun"/>
                <a:cs typeface="SimSun"/>
              </a:rPr>
              <a:t>如果组件中包含通过循环插入的子元素，为了保证重新渲染</a:t>
            </a:r>
            <a:r>
              <a:rPr sz="950" spc="-260" dirty="0">
                <a:solidFill>
                  <a:srgbClr val="212121"/>
                </a:solidFill>
                <a:latin typeface="SimSun"/>
                <a:cs typeface="SimSun"/>
              </a:rPr>
              <a:t> </a:t>
            </a:r>
            <a:r>
              <a:rPr sz="950" spc="40" dirty="0">
                <a:solidFill>
                  <a:srgbClr val="212121"/>
                </a:solidFill>
                <a:latin typeface="SimSun"/>
                <a:cs typeface="SimSun"/>
              </a:rPr>
              <a:t>UI</a:t>
            </a:r>
            <a:r>
              <a:rPr sz="950" spc="-260" dirty="0">
                <a:solidFill>
                  <a:srgbClr val="212121"/>
                </a:solidFill>
                <a:latin typeface="SimSun"/>
                <a:cs typeface="SimSun"/>
              </a:rPr>
              <a:t> </a:t>
            </a:r>
            <a:r>
              <a:rPr sz="950" spc="10" dirty="0">
                <a:solidFill>
                  <a:srgbClr val="212121"/>
                </a:solidFill>
                <a:latin typeface="SimSun"/>
                <a:cs typeface="SimSun"/>
              </a:rPr>
              <a:t>的时候能够正确显示这些子元素，每个元素都需要  通过一个特殊的 </a:t>
            </a:r>
            <a:r>
              <a:rPr sz="900" spc="75" dirty="0">
                <a:solidFill>
                  <a:srgbClr val="212121"/>
                </a:solidFill>
                <a:latin typeface="SimSun"/>
                <a:cs typeface="SimSun"/>
              </a:rPr>
              <a:t>key </a:t>
            </a:r>
            <a:r>
              <a:rPr sz="950" spc="5" dirty="0">
                <a:solidFill>
                  <a:srgbClr val="212121"/>
                </a:solidFill>
                <a:latin typeface="SimSun"/>
                <a:cs typeface="SimSun"/>
              </a:rPr>
              <a:t>属性指定一个唯一值。具体原因见</a:t>
            </a:r>
            <a:r>
              <a:rPr sz="950" u="sng" spc="5" dirty="0">
                <a:solidFill>
                  <a:srgbClr val="3379B6"/>
                </a:solidFill>
                <a:latin typeface="SimSun"/>
                <a:cs typeface="SimSun"/>
              </a:rPr>
              <a:t>这里</a:t>
            </a:r>
            <a:r>
              <a:rPr sz="950" spc="5" dirty="0">
                <a:solidFill>
                  <a:srgbClr val="212121"/>
                </a:solidFill>
                <a:latin typeface="SimSun"/>
                <a:cs typeface="SimSun"/>
              </a:rPr>
              <a:t>，为了内部 </a:t>
            </a:r>
            <a:r>
              <a:rPr sz="950" spc="-130" dirty="0">
                <a:solidFill>
                  <a:srgbClr val="212121"/>
                </a:solidFill>
                <a:latin typeface="SimSun"/>
                <a:cs typeface="SimSun"/>
              </a:rPr>
              <a:t>diff</a:t>
            </a:r>
            <a:r>
              <a:rPr sz="950" spc="-140" dirty="0">
                <a:solidFill>
                  <a:srgbClr val="212121"/>
                </a:solidFill>
                <a:latin typeface="SimSun"/>
                <a:cs typeface="SimSun"/>
              </a:rPr>
              <a:t> </a:t>
            </a:r>
            <a:r>
              <a:rPr sz="950" spc="10" dirty="0">
                <a:solidFill>
                  <a:srgbClr val="212121"/>
                </a:solidFill>
                <a:latin typeface="SimSun"/>
                <a:cs typeface="SimSun"/>
              </a:rPr>
              <a:t>的效率。</a:t>
            </a:r>
            <a:endParaRPr sz="950">
              <a:latin typeface="SimSun"/>
              <a:cs typeface="SimSun"/>
            </a:endParaRPr>
          </a:p>
        </p:txBody>
      </p:sp>
      <p:sp>
        <p:nvSpPr>
          <p:cNvPr id="9" name="object 9"/>
          <p:cNvSpPr txBox="1"/>
          <p:nvPr/>
        </p:nvSpPr>
        <p:spPr>
          <a:xfrm>
            <a:off x="5860313" y="777138"/>
            <a:ext cx="967105"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85" dirty="0">
                <a:solidFill>
                  <a:srgbClr val="999999"/>
                </a:solidFill>
                <a:latin typeface="SimSun"/>
                <a:cs typeface="SimSun"/>
              </a:rPr>
              <a:t>4</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组件</a:t>
            </a:r>
            <a:r>
              <a:rPr sz="700" spc="-175" dirty="0">
                <a:solidFill>
                  <a:srgbClr val="999999"/>
                </a:solidFill>
                <a:latin typeface="SimSun"/>
                <a:cs typeface="SimSun"/>
              </a:rPr>
              <a:t> | </a:t>
            </a:r>
            <a:r>
              <a:rPr sz="700" spc="35" dirty="0">
                <a:solidFill>
                  <a:srgbClr val="999999"/>
                </a:solidFill>
                <a:latin typeface="SimSun"/>
                <a:cs typeface="SimSun"/>
              </a:rPr>
              <a:t>31</a:t>
            </a:r>
            <a:endParaRPr sz="700">
              <a:latin typeface="SimSun"/>
              <a:cs typeface="SimSu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9830" y="8000365"/>
            <a:ext cx="0" cy="241935"/>
          </a:xfrm>
          <a:custGeom>
            <a:avLst/>
            <a:gdLst/>
            <a:ahLst/>
            <a:cxnLst/>
            <a:rect l="l" t="t" r="r" b="b"/>
            <a:pathLst>
              <a:path h="241934">
                <a:moveTo>
                  <a:pt x="0" y="0"/>
                </a:moveTo>
                <a:lnTo>
                  <a:pt x="0" y="241553"/>
                </a:lnTo>
              </a:path>
            </a:pathLst>
          </a:custGeom>
          <a:ln w="29260">
            <a:solidFill>
              <a:srgbClr val="1FA640"/>
            </a:solidFill>
          </a:ln>
        </p:spPr>
        <p:txBody>
          <a:bodyPr wrap="square" lIns="0" tIns="0" rIns="0" bIns="0" rtlCol="0"/>
          <a:lstStyle/>
          <a:p>
            <a:endParaRPr/>
          </a:p>
        </p:txBody>
      </p:sp>
      <p:sp>
        <p:nvSpPr>
          <p:cNvPr id="3" name="object 3"/>
          <p:cNvSpPr txBox="1"/>
          <p:nvPr/>
        </p:nvSpPr>
        <p:spPr>
          <a:xfrm>
            <a:off x="745200" y="1337802"/>
            <a:ext cx="1684020" cy="170815"/>
          </a:xfrm>
          <a:prstGeom prst="rect">
            <a:avLst/>
          </a:prstGeom>
          <a:solidFill>
            <a:srgbClr val="EDEDED"/>
          </a:solidFill>
        </p:spPr>
        <p:txBody>
          <a:bodyPr vert="horz" wrap="square" lIns="0" tIns="635" rIns="0" bIns="0" rtlCol="0">
            <a:spAutoFit/>
          </a:bodyPr>
          <a:lstStyle/>
          <a:p>
            <a:pPr marL="47625">
              <a:lnSpc>
                <a:spcPct val="100000"/>
              </a:lnSpc>
              <a:spcBef>
                <a:spcPts val="5"/>
              </a:spcBef>
            </a:pPr>
            <a:r>
              <a:rPr sz="900" spc="75" dirty="0">
                <a:solidFill>
                  <a:srgbClr val="212121"/>
                </a:solidFill>
                <a:latin typeface="SimSun"/>
                <a:cs typeface="SimSun"/>
              </a:rPr>
              <a:t>key</a:t>
            </a:r>
            <a:r>
              <a:rPr sz="900" spc="95" dirty="0">
                <a:solidFill>
                  <a:srgbClr val="212121"/>
                </a:solidFill>
                <a:latin typeface="SimSun"/>
                <a:cs typeface="SimSun"/>
              </a:rPr>
              <a:t> </a:t>
            </a:r>
            <a:r>
              <a:rPr sz="950" spc="10" dirty="0">
                <a:solidFill>
                  <a:srgbClr val="212121"/>
                </a:solidFill>
                <a:latin typeface="SimSun"/>
                <a:cs typeface="SimSun"/>
              </a:rPr>
              <a:t>必须直接在循环中设置：</a:t>
            </a:r>
            <a:endParaRPr sz="950">
              <a:latin typeface="SimSun"/>
              <a:cs typeface="SimSun"/>
            </a:endParaRPr>
          </a:p>
        </p:txBody>
      </p:sp>
      <p:sp>
        <p:nvSpPr>
          <p:cNvPr id="4" name="object 4"/>
          <p:cNvSpPr txBox="1"/>
          <p:nvPr/>
        </p:nvSpPr>
        <p:spPr>
          <a:xfrm>
            <a:off x="745200" y="1664335"/>
            <a:ext cx="6069965" cy="2232660"/>
          </a:xfrm>
          <a:prstGeom prst="rect">
            <a:avLst/>
          </a:prstGeom>
          <a:solidFill>
            <a:srgbClr val="EDEDED"/>
          </a:solidFill>
        </p:spPr>
        <p:txBody>
          <a:bodyPr vert="horz" wrap="square" lIns="0" tIns="9525" rIns="0" bIns="0" rtlCol="0">
            <a:spAutoFit/>
          </a:bodyPr>
          <a:lstStyle/>
          <a:p>
            <a:pPr marL="173990" marR="3594100" indent="-127000">
              <a:lnSpc>
                <a:spcPct val="100000"/>
              </a:lnSpc>
              <a:spcBef>
                <a:spcPts val="75"/>
              </a:spcBef>
            </a:pPr>
            <a:r>
              <a:rPr sz="900" spc="20" dirty="0">
                <a:solidFill>
                  <a:srgbClr val="8958A7"/>
                </a:solidFill>
                <a:latin typeface="SimSun"/>
                <a:cs typeface="SimSun"/>
              </a:rPr>
              <a:t>var</a:t>
            </a:r>
            <a:r>
              <a:rPr sz="900" spc="-225" dirty="0">
                <a:solidFill>
                  <a:srgbClr val="8958A7"/>
                </a:solidFill>
                <a:latin typeface="SimSun"/>
                <a:cs typeface="SimSun"/>
              </a:rPr>
              <a:t> </a:t>
            </a:r>
            <a:r>
              <a:rPr sz="900" spc="40" dirty="0">
                <a:solidFill>
                  <a:srgbClr val="212121"/>
                </a:solidFill>
                <a:latin typeface="SimSun"/>
                <a:cs typeface="SimSun"/>
              </a:rPr>
              <a:t>ListItemWrapper</a:t>
            </a:r>
            <a:r>
              <a:rPr sz="900" spc="-225" dirty="0">
                <a:solidFill>
                  <a:srgbClr val="212121"/>
                </a:solidFill>
                <a:latin typeface="SimSun"/>
                <a:cs typeface="SimSun"/>
              </a:rPr>
              <a:t> </a:t>
            </a:r>
            <a:r>
              <a:rPr sz="900" spc="125" dirty="0">
                <a:solidFill>
                  <a:srgbClr val="3D999E"/>
                </a:solidFill>
                <a:latin typeface="SimSun"/>
                <a:cs typeface="SimSun"/>
              </a:rPr>
              <a:t>=</a:t>
            </a:r>
            <a:r>
              <a:rPr sz="900" spc="-225" dirty="0">
                <a:solidFill>
                  <a:srgbClr val="3D999E"/>
                </a:solidFill>
                <a:latin typeface="SimSun"/>
                <a:cs typeface="SimSun"/>
              </a:rPr>
              <a:t> </a:t>
            </a:r>
            <a:r>
              <a:rPr sz="900" spc="20" dirty="0">
                <a:solidFill>
                  <a:srgbClr val="212121"/>
                </a:solidFill>
                <a:latin typeface="SimSun"/>
                <a:cs typeface="SimSun"/>
              </a:rPr>
              <a:t>React.createClass({  </a:t>
            </a:r>
            <a:r>
              <a:rPr sz="900" spc="5" dirty="0">
                <a:solidFill>
                  <a:srgbClr val="212121"/>
                </a:solidFill>
                <a:latin typeface="SimSun"/>
                <a:cs typeface="SimSun"/>
              </a:rPr>
              <a:t>render</a:t>
            </a:r>
            <a:r>
              <a:rPr sz="900" spc="5" dirty="0">
                <a:solidFill>
                  <a:srgbClr val="3D999E"/>
                </a:solidFill>
                <a:latin typeface="SimSun"/>
                <a:cs typeface="SimSun"/>
              </a:rPr>
              <a:t>:</a:t>
            </a:r>
            <a:r>
              <a:rPr sz="900" spc="-22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2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5" dirty="0">
                <a:solidFill>
                  <a:srgbClr val="8958A7"/>
                </a:solidFill>
                <a:latin typeface="SimSun"/>
                <a:cs typeface="SimSun"/>
              </a:rPr>
              <a:t>return</a:t>
            </a:r>
            <a:r>
              <a:rPr sz="900" spc="-220" dirty="0">
                <a:solidFill>
                  <a:srgbClr val="8958A7"/>
                </a:solidFill>
                <a:latin typeface="SimSun"/>
                <a:cs typeface="SimSun"/>
              </a:rPr>
              <a:t> </a:t>
            </a:r>
            <a:r>
              <a:rPr sz="900" spc="-50" dirty="0">
                <a:solidFill>
                  <a:srgbClr val="3D999E"/>
                </a:solidFill>
                <a:latin typeface="SimSun"/>
                <a:cs typeface="SimSun"/>
              </a:rPr>
              <a:t>&lt;</a:t>
            </a:r>
            <a:r>
              <a:rPr sz="900" spc="-50" dirty="0">
                <a:solidFill>
                  <a:srgbClr val="212121"/>
                </a:solidFill>
                <a:latin typeface="SimSun"/>
                <a:cs typeface="SimSun"/>
              </a:rPr>
              <a:t>li</a:t>
            </a:r>
            <a:r>
              <a:rPr sz="900" spc="-50" dirty="0">
                <a:solidFill>
                  <a:srgbClr val="3D999E"/>
                </a:solidFill>
                <a:latin typeface="SimSun"/>
                <a:cs typeface="SimSun"/>
              </a:rPr>
              <a:t>&gt;</a:t>
            </a:r>
            <a:r>
              <a:rPr sz="900" spc="-50" dirty="0">
                <a:solidFill>
                  <a:srgbClr val="212121"/>
                </a:solidFill>
                <a:latin typeface="SimSun"/>
                <a:cs typeface="SimSun"/>
              </a:rPr>
              <a:t>{</a:t>
            </a:r>
            <a:r>
              <a:rPr sz="900" spc="-50" dirty="0">
                <a:solidFill>
                  <a:srgbClr val="8958A7"/>
                </a:solidFill>
                <a:latin typeface="SimSun"/>
                <a:cs typeface="SimSun"/>
              </a:rPr>
              <a:t>this</a:t>
            </a:r>
            <a:r>
              <a:rPr sz="900" spc="-50" dirty="0">
                <a:solidFill>
                  <a:srgbClr val="212121"/>
                </a:solidFill>
                <a:latin typeface="SimSun"/>
                <a:cs typeface="SimSun"/>
              </a:rPr>
              <a:t>.props.data.text}</a:t>
            </a:r>
            <a:r>
              <a:rPr sz="900" spc="-50" dirty="0">
                <a:solidFill>
                  <a:srgbClr val="3D999E"/>
                </a:solidFill>
                <a:latin typeface="SimSun"/>
                <a:cs typeface="SimSun"/>
              </a:rPr>
              <a:t>&lt;/</a:t>
            </a:r>
            <a:r>
              <a:rPr sz="900" spc="-50" dirty="0">
                <a:solidFill>
                  <a:srgbClr val="212121"/>
                </a:solidFill>
                <a:latin typeface="SimSun"/>
                <a:cs typeface="SimSun"/>
              </a:rPr>
              <a:t>li</a:t>
            </a:r>
            <a:r>
              <a:rPr sz="900" spc="-50" dirty="0">
                <a:solidFill>
                  <a:srgbClr val="3D999E"/>
                </a:solidFill>
                <a:latin typeface="SimSun"/>
                <a:cs typeface="SimSun"/>
              </a:rPr>
              <a:t>&gt;;</a:t>
            </a:r>
            <a:endParaRPr sz="900">
              <a:latin typeface="SimSun"/>
              <a:cs typeface="SimSun"/>
            </a:endParaRPr>
          </a:p>
          <a:p>
            <a:pPr marL="173990">
              <a:lnSpc>
                <a:spcPct val="100000"/>
              </a:lnSpc>
            </a:pPr>
            <a:r>
              <a:rPr sz="900" spc="-120" dirty="0">
                <a:solidFill>
                  <a:srgbClr val="212121"/>
                </a:solidFill>
                <a:latin typeface="SimSun"/>
                <a:cs typeface="SimSun"/>
              </a:rPr>
              <a:t>}</a:t>
            </a:r>
            <a:endParaRPr sz="900">
              <a:latin typeface="SimSun"/>
              <a:cs typeface="SimSun"/>
            </a:endParaRPr>
          </a:p>
          <a:p>
            <a:pPr marL="47625">
              <a:lnSpc>
                <a:spcPct val="100000"/>
              </a:lnSpc>
            </a:pP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a:p>
            <a:pPr marL="173990" marR="3696970" indent="-127000">
              <a:lnSpc>
                <a:spcPct val="100000"/>
              </a:lnSpc>
            </a:pPr>
            <a:r>
              <a:rPr sz="900" spc="20" dirty="0">
                <a:solidFill>
                  <a:srgbClr val="8958A7"/>
                </a:solidFill>
                <a:latin typeface="SimSun"/>
                <a:cs typeface="SimSun"/>
              </a:rPr>
              <a:t>var</a:t>
            </a:r>
            <a:r>
              <a:rPr sz="900" spc="-225" dirty="0">
                <a:solidFill>
                  <a:srgbClr val="8958A7"/>
                </a:solidFill>
                <a:latin typeface="SimSun"/>
                <a:cs typeface="SimSun"/>
              </a:rPr>
              <a:t> </a:t>
            </a:r>
            <a:r>
              <a:rPr sz="900" spc="145" dirty="0">
                <a:solidFill>
                  <a:srgbClr val="212121"/>
                </a:solidFill>
                <a:latin typeface="SimSun"/>
                <a:cs typeface="SimSun"/>
              </a:rPr>
              <a:t>MyComponent</a:t>
            </a:r>
            <a:r>
              <a:rPr sz="900" spc="-225" dirty="0">
                <a:solidFill>
                  <a:srgbClr val="212121"/>
                </a:solidFill>
                <a:latin typeface="SimSun"/>
                <a:cs typeface="SimSun"/>
              </a:rPr>
              <a:t> </a:t>
            </a:r>
            <a:r>
              <a:rPr sz="900" spc="125" dirty="0">
                <a:solidFill>
                  <a:srgbClr val="3D999E"/>
                </a:solidFill>
                <a:latin typeface="SimSun"/>
                <a:cs typeface="SimSun"/>
              </a:rPr>
              <a:t>=</a:t>
            </a:r>
            <a:r>
              <a:rPr sz="900" spc="-225" dirty="0">
                <a:solidFill>
                  <a:srgbClr val="3D999E"/>
                </a:solidFill>
                <a:latin typeface="SimSun"/>
                <a:cs typeface="SimSun"/>
              </a:rPr>
              <a:t> </a:t>
            </a:r>
            <a:r>
              <a:rPr sz="900" spc="20" dirty="0">
                <a:solidFill>
                  <a:srgbClr val="212121"/>
                </a:solidFill>
                <a:latin typeface="SimSun"/>
                <a:cs typeface="SimSun"/>
              </a:rPr>
              <a:t>React.createClass({  </a:t>
            </a:r>
            <a:r>
              <a:rPr sz="900" spc="5" dirty="0">
                <a:solidFill>
                  <a:srgbClr val="212121"/>
                </a:solidFill>
                <a:latin typeface="SimSun"/>
                <a:cs typeface="SimSun"/>
              </a:rPr>
              <a:t>render</a:t>
            </a:r>
            <a:r>
              <a:rPr sz="900" spc="5" dirty="0">
                <a:solidFill>
                  <a:srgbClr val="3D999E"/>
                </a:solidFill>
                <a:latin typeface="SimSun"/>
                <a:cs typeface="SimSun"/>
              </a:rPr>
              <a:t>:</a:t>
            </a:r>
            <a:r>
              <a:rPr sz="900" spc="-22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2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5" dirty="0">
                <a:solidFill>
                  <a:srgbClr val="8958A7"/>
                </a:solidFill>
                <a:latin typeface="SimSun"/>
                <a:cs typeface="SimSun"/>
              </a:rPr>
              <a:t>return</a:t>
            </a:r>
            <a:r>
              <a:rPr sz="900" spc="-300" dirty="0">
                <a:solidFill>
                  <a:srgbClr val="8958A7"/>
                </a:solidFill>
                <a:latin typeface="SimSun"/>
                <a:cs typeface="SimSun"/>
              </a:rPr>
              <a:t> </a:t>
            </a:r>
            <a:r>
              <a:rPr sz="900" spc="-114" dirty="0">
                <a:solidFill>
                  <a:srgbClr val="212121"/>
                </a:solidFill>
                <a:latin typeface="SimSun"/>
                <a:cs typeface="SimSun"/>
              </a:rPr>
              <a:t>(</a:t>
            </a:r>
            <a:endParaRPr sz="900">
              <a:latin typeface="SimSun"/>
              <a:cs typeface="SimSun"/>
            </a:endParaRPr>
          </a:p>
          <a:p>
            <a:pPr marR="4959350" algn="ctr">
              <a:lnSpc>
                <a:spcPct val="100000"/>
              </a:lnSpc>
            </a:pPr>
            <a:r>
              <a:rPr sz="900" spc="30" dirty="0">
                <a:solidFill>
                  <a:srgbClr val="3D999E"/>
                </a:solidFill>
                <a:latin typeface="SimSun"/>
                <a:cs typeface="SimSun"/>
              </a:rPr>
              <a:t>&lt;</a:t>
            </a:r>
            <a:r>
              <a:rPr sz="900" spc="30" dirty="0">
                <a:solidFill>
                  <a:srgbClr val="212121"/>
                </a:solidFill>
                <a:latin typeface="SimSun"/>
                <a:cs typeface="SimSun"/>
              </a:rPr>
              <a:t>ul</a:t>
            </a:r>
            <a:r>
              <a:rPr sz="900" spc="30" dirty="0">
                <a:solidFill>
                  <a:srgbClr val="3D999E"/>
                </a:solidFill>
                <a:latin typeface="SimSun"/>
                <a:cs typeface="SimSun"/>
              </a:rPr>
              <a:t>&gt;</a:t>
            </a:r>
            <a:endParaRPr sz="900">
              <a:latin typeface="SimSun"/>
              <a:cs typeface="SimSun"/>
            </a:endParaRPr>
          </a:p>
          <a:p>
            <a:pPr marL="554355">
              <a:lnSpc>
                <a:spcPct val="100000"/>
              </a:lnSpc>
            </a:pPr>
            <a:r>
              <a:rPr sz="900" spc="-20" dirty="0">
                <a:solidFill>
                  <a:srgbClr val="212121"/>
                </a:solidFill>
                <a:latin typeface="SimSun"/>
                <a:cs typeface="SimSun"/>
              </a:rPr>
              <a:t>{</a:t>
            </a:r>
            <a:r>
              <a:rPr sz="900" spc="-20" dirty="0">
                <a:solidFill>
                  <a:srgbClr val="8958A7"/>
                </a:solidFill>
                <a:latin typeface="SimSun"/>
                <a:cs typeface="SimSun"/>
              </a:rPr>
              <a:t>this</a:t>
            </a:r>
            <a:r>
              <a:rPr sz="900" spc="-20" dirty="0">
                <a:solidFill>
                  <a:srgbClr val="212121"/>
                </a:solidFill>
                <a:latin typeface="SimSun"/>
                <a:cs typeface="SimSun"/>
              </a:rPr>
              <a:t>.props.results.map(</a:t>
            </a:r>
            <a:r>
              <a:rPr sz="900" spc="-20" dirty="0">
                <a:solidFill>
                  <a:srgbClr val="8958A7"/>
                </a:solidFill>
                <a:latin typeface="SimSun"/>
                <a:cs typeface="SimSun"/>
              </a:rPr>
              <a:t>function</a:t>
            </a:r>
            <a:r>
              <a:rPr sz="900" spc="-20" dirty="0">
                <a:solidFill>
                  <a:srgbClr val="212121"/>
                </a:solidFill>
                <a:latin typeface="SimSun"/>
                <a:cs typeface="SimSun"/>
              </a:rPr>
              <a:t>(result)</a:t>
            </a:r>
            <a:r>
              <a:rPr sz="900" spc="-30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681355">
              <a:lnSpc>
                <a:spcPct val="100000"/>
              </a:lnSpc>
            </a:pPr>
            <a:r>
              <a:rPr sz="900" spc="-5" dirty="0">
                <a:solidFill>
                  <a:srgbClr val="8958A7"/>
                </a:solidFill>
                <a:latin typeface="SimSun"/>
                <a:cs typeface="SimSun"/>
              </a:rPr>
              <a:t>return</a:t>
            </a:r>
            <a:r>
              <a:rPr sz="900" spc="-204" dirty="0">
                <a:solidFill>
                  <a:srgbClr val="8958A7"/>
                </a:solidFill>
                <a:latin typeface="SimSun"/>
                <a:cs typeface="SimSun"/>
              </a:rPr>
              <a:t> </a:t>
            </a:r>
            <a:r>
              <a:rPr sz="900" spc="45" dirty="0">
                <a:solidFill>
                  <a:srgbClr val="3D999E"/>
                </a:solidFill>
                <a:latin typeface="SimSun"/>
                <a:cs typeface="SimSun"/>
              </a:rPr>
              <a:t>&lt;</a:t>
            </a:r>
            <a:r>
              <a:rPr sz="900" spc="45" dirty="0">
                <a:solidFill>
                  <a:srgbClr val="212121"/>
                </a:solidFill>
                <a:latin typeface="SimSun"/>
                <a:cs typeface="SimSun"/>
              </a:rPr>
              <a:t>ListItemWrapper</a:t>
            </a:r>
            <a:r>
              <a:rPr sz="900" spc="-210" dirty="0">
                <a:solidFill>
                  <a:srgbClr val="212121"/>
                </a:solidFill>
                <a:latin typeface="SimSun"/>
                <a:cs typeface="SimSun"/>
              </a:rPr>
              <a:t> </a:t>
            </a:r>
            <a:r>
              <a:rPr sz="900" spc="-30" dirty="0">
                <a:solidFill>
                  <a:srgbClr val="212121"/>
                </a:solidFill>
                <a:latin typeface="SimSun"/>
                <a:cs typeface="SimSun"/>
              </a:rPr>
              <a:t>key</a:t>
            </a:r>
            <a:r>
              <a:rPr sz="900" spc="-30" dirty="0">
                <a:solidFill>
                  <a:srgbClr val="3D999E"/>
                </a:solidFill>
                <a:latin typeface="SimSun"/>
                <a:cs typeface="SimSun"/>
              </a:rPr>
              <a:t>=</a:t>
            </a:r>
            <a:r>
              <a:rPr sz="900" spc="-30" dirty="0">
                <a:solidFill>
                  <a:srgbClr val="212121"/>
                </a:solidFill>
                <a:latin typeface="SimSun"/>
                <a:cs typeface="SimSun"/>
              </a:rPr>
              <a:t>{result.id}</a:t>
            </a:r>
            <a:r>
              <a:rPr sz="900" spc="-210" dirty="0">
                <a:solidFill>
                  <a:srgbClr val="212121"/>
                </a:solidFill>
                <a:latin typeface="SimSun"/>
                <a:cs typeface="SimSun"/>
              </a:rPr>
              <a:t> </a:t>
            </a:r>
            <a:r>
              <a:rPr sz="900" spc="-25" dirty="0">
                <a:solidFill>
                  <a:srgbClr val="212121"/>
                </a:solidFill>
                <a:latin typeface="SimSun"/>
                <a:cs typeface="SimSun"/>
              </a:rPr>
              <a:t>data</a:t>
            </a:r>
            <a:r>
              <a:rPr sz="900" spc="-25" dirty="0">
                <a:solidFill>
                  <a:srgbClr val="3D999E"/>
                </a:solidFill>
                <a:latin typeface="SimSun"/>
                <a:cs typeface="SimSun"/>
              </a:rPr>
              <a:t>=</a:t>
            </a:r>
            <a:r>
              <a:rPr sz="900" spc="-25" dirty="0">
                <a:solidFill>
                  <a:srgbClr val="212121"/>
                </a:solidFill>
                <a:latin typeface="SimSun"/>
                <a:cs typeface="SimSun"/>
              </a:rPr>
              <a:t>{result}</a:t>
            </a:r>
            <a:r>
              <a:rPr sz="900" spc="-25" dirty="0">
                <a:solidFill>
                  <a:srgbClr val="3D999E"/>
                </a:solidFill>
                <a:latin typeface="SimSun"/>
                <a:cs typeface="SimSun"/>
              </a:rPr>
              <a:t>/&gt;;</a:t>
            </a:r>
            <a:endParaRPr sz="900">
              <a:latin typeface="SimSun"/>
              <a:cs typeface="SimSun"/>
            </a:endParaRPr>
          </a:p>
          <a:p>
            <a:pPr marL="554355">
              <a:lnSpc>
                <a:spcPct val="100000"/>
              </a:lnSpc>
            </a:pPr>
            <a:r>
              <a:rPr sz="900" spc="-120" dirty="0">
                <a:solidFill>
                  <a:srgbClr val="212121"/>
                </a:solidFill>
                <a:latin typeface="SimSun"/>
                <a:cs typeface="SimSun"/>
              </a:rPr>
              <a:t>})}</a:t>
            </a:r>
            <a:endParaRPr sz="900">
              <a:latin typeface="SimSun"/>
              <a:cs typeface="SimSun"/>
            </a:endParaRPr>
          </a:p>
          <a:p>
            <a:pPr marR="4925060" algn="ctr">
              <a:lnSpc>
                <a:spcPct val="100000"/>
              </a:lnSpc>
            </a:pPr>
            <a:r>
              <a:rPr sz="900" spc="-10" dirty="0">
                <a:solidFill>
                  <a:srgbClr val="3D999E"/>
                </a:solidFill>
                <a:latin typeface="SimSun"/>
                <a:cs typeface="SimSun"/>
              </a:rPr>
              <a:t>&lt;/</a:t>
            </a:r>
            <a:r>
              <a:rPr sz="900" spc="-10" dirty="0">
                <a:solidFill>
                  <a:srgbClr val="212121"/>
                </a:solidFill>
                <a:latin typeface="SimSun"/>
                <a:cs typeface="SimSun"/>
              </a:rPr>
              <a:t>ul</a:t>
            </a:r>
            <a:r>
              <a:rPr sz="900" spc="-10" dirty="0">
                <a:solidFill>
                  <a:srgbClr val="3D999E"/>
                </a:solidFill>
                <a:latin typeface="SimSun"/>
                <a:cs typeface="SimSun"/>
              </a:rPr>
              <a:t>&gt;</a:t>
            </a:r>
            <a:endParaRPr sz="900">
              <a:latin typeface="SimSun"/>
              <a:cs typeface="SimSun"/>
            </a:endParaRPr>
          </a:p>
          <a:p>
            <a:pPr marL="300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173990">
              <a:lnSpc>
                <a:spcPct val="100000"/>
              </a:lnSpc>
            </a:pPr>
            <a:r>
              <a:rPr sz="900" spc="-120" dirty="0">
                <a:solidFill>
                  <a:srgbClr val="212121"/>
                </a:solidFill>
                <a:latin typeface="SimSun"/>
                <a:cs typeface="SimSun"/>
              </a:rPr>
              <a:t>}</a:t>
            </a:r>
            <a:endParaRPr sz="900">
              <a:latin typeface="SimSun"/>
              <a:cs typeface="SimSun"/>
            </a:endParaRPr>
          </a:p>
          <a:p>
            <a:pPr marL="47625">
              <a:lnSpc>
                <a:spcPct val="100000"/>
              </a:lnSpc>
            </a:pP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p:txBody>
      </p:sp>
      <p:sp>
        <p:nvSpPr>
          <p:cNvPr id="5" name="object 5"/>
          <p:cNvSpPr txBox="1"/>
          <p:nvPr/>
        </p:nvSpPr>
        <p:spPr>
          <a:xfrm>
            <a:off x="732500" y="3960207"/>
            <a:ext cx="5999480" cy="1356995"/>
          </a:xfrm>
          <a:prstGeom prst="rect">
            <a:avLst/>
          </a:prstGeom>
        </p:spPr>
        <p:txBody>
          <a:bodyPr vert="horz" wrap="square" lIns="0" tIns="0" rIns="0" bIns="0" rtlCol="0">
            <a:spAutoFit/>
          </a:bodyPr>
          <a:lstStyle/>
          <a:p>
            <a:pPr marL="12700" marR="5080" algn="just">
              <a:lnSpc>
                <a:spcPct val="168400"/>
              </a:lnSpc>
            </a:pPr>
            <a:r>
              <a:rPr sz="950" spc="10" dirty="0">
                <a:solidFill>
                  <a:srgbClr val="212121"/>
                </a:solidFill>
                <a:latin typeface="SimSun"/>
                <a:cs typeface="SimSun"/>
              </a:rPr>
              <a:t>你也可以用一个 </a:t>
            </a:r>
            <a:r>
              <a:rPr sz="900" spc="75" dirty="0">
                <a:solidFill>
                  <a:srgbClr val="212121"/>
                </a:solidFill>
                <a:latin typeface="SimSun"/>
                <a:cs typeface="SimSun"/>
              </a:rPr>
              <a:t>key </a:t>
            </a:r>
            <a:r>
              <a:rPr sz="950" spc="10" dirty="0">
                <a:solidFill>
                  <a:srgbClr val="212121"/>
                </a:solidFill>
                <a:latin typeface="SimSun"/>
                <a:cs typeface="SimSun"/>
              </a:rPr>
              <a:t>值作为属性，子元素作为属性值的对象字面量来显示子元素列表，但是在这种情况下要注  </a:t>
            </a:r>
            <a:r>
              <a:rPr sz="950" spc="5" dirty="0">
                <a:solidFill>
                  <a:srgbClr val="212121"/>
                </a:solidFill>
                <a:latin typeface="SimSun"/>
                <a:cs typeface="SimSun"/>
              </a:rPr>
              <a:t>意Th成的子元素重新渲染后在</a:t>
            </a:r>
            <a:r>
              <a:rPr sz="950" spc="-225" dirty="0">
                <a:solidFill>
                  <a:srgbClr val="212121"/>
                </a:solidFill>
                <a:latin typeface="SimSun"/>
                <a:cs typeface="SimSun"/>
              </a:rPr>
              <a:t> </a:t>
            </a:r>
            <a:r>
              <a:rPr sz="950" spc="350" dirty="0">
                <a:solidFill>
                  <a:srgbClr val="212121"/>
                </a:solidFill>
                <a:latin typeface="SimSun"/>
                <a:cs typeface="SimSun"/>
              </a:rPr>
              <a:t>DOM</a:t>
            </a:r>
            <a:r>
              <a:rPr sz="950" spc="-225" dirty="0">
                <a:solidFill>
                  <a:srgbClr val="212121"/>
                </a:solidFill>
                <a:latin typeface="SimSun"/>
                <a:cs typeface="SimSun"/>
              </a:rPr>
              <a:t> </a:t>
            </a:r>
            <a:r>
              <a:rPr sz="950" spc="10" dirty="0">
                <a:solidFill>
                  <a:srgbClr val="212121"/>
                </a:solidFill>
                <a:latin typeface="SimSun"/>
                <a:cs typeface="SimSun"/>
              </a:rPr>
              <a:t>中显示的顺序问题。</a:t>
            </a:r>
            <a:endParaRPr sz="950">
              <a:latin typeface="SimSun"/>
              <a:cs typeface="SimSun"/>
            </a:endParaRPr>
          </a:p>
          <a:p>
            <a:pPr>
              <a:lnSpc>
                <a:spcPct val="100000"/>
              </a:lnSpc>
              <a:spcBef>
                <a:spcPts val="40"/>
              </a:spcBef>
            </a:pPr>
            <a:endParaRPr sz="800">
              <a:latin typeface="Times New Roman"/>
              <a:cs typeface="Times New Roman"/>
            </a:endParaRPr>
          </a:p>
          <a:p>
            <a:pPr marL="12700" marR="5080" algn="just">
              <a:lnSpc>
                <a:spcPct val="168400"/>
              </a:lnSpc>
            </a:pPr>
            <a:r>
              <a:rPr sz="950" spc="5" dirty="0">
                <a:solidFill>
                  <a:srgbClr val="212121"/>
                </a:solidFill>
                <a:latin typeface="SimSun"/>
                <a:cs typeface="SimSun"/>
              </a:rPr>
              <a:t>实际上浏览器在遍历一个字面量对象的时候会保持顺序一致，除非存在属性值可以被转换成整数值，这种属性值  会排序并放在其他属性之前被遍历到，所以为了防止这种情况发Th，可以在构建这个字面量的时候在 </a:t>
            </a:r>
            <a:r>
              <a:rPr sz="900" spc="75" dirty="0">
                <a:solidFill>
                  <a:srgbClr val="212121"/>
                </a:solidFill>
                <a:latin typeface="SimSun"/>
                <a:cs typeface="SimSun"/>
              </a:rPr>
              <a:t>key </a:t>
            </a:r>
            <a:r>
              <a:rPr sz="950" spc="10" dirty="0">
                <a:solidFill>
                  <a:srgbClr val="212121"/>
                </a:solidFill>
                <a:latin typeface="SimSun"/>
                <a:cs typeface="SimSun"/>
              </a:rPr>
              <a:t>值前  面加字符串前缀，比如：</a:t>
            </a:r>
            <a:endParaRPr sz="950">
              <a:latin typeface="SimSun"/>
              <a:cs typeface="SimSun"/>
            </a:endParaRPr>
          </a:p>
        </p:txBody>
      </p:sp>
      <p:sp>
        <p:nvSpPr>
          <p:cNvPr id="6" name="object 6"/>
          <p:cNvSpPr txBox="1"/>
          <p:nvPr/>
        </p:nvSpPr>
        <p:spPr>
          <a:xfrm>
            <a:off x="745200" y="5481954"/>
            <a:ext cx="6069965" cy="2232660"/>
          </a:xfrm>
          <a:prstGeom prst="rect">
            <a:avLst/>
          </a:prstGeom>
          <a:solidFill>
            <a:srgbClr val="EDEDED"/>
          </a:solidFill>
        </p:spPr>
        <p:txBody>
          <a:bodyPr vert="horz" wrap="square" lIns="0" tIns="9525" rIns="0" bIns="0" rtlCol="0">
            <a:spAutoFit/>
          </a:bodyPr>
          <a:lstStyle/>
          <a:p>
            <a:pPr marL="173990" marR="4968240" indent="-127000">
              <a:lnSpc>
                <a:spcPct val="100000"/>
              </a:lnSpc>
              <a:spcBef>
                <a:spcPts val="75"/>
              </a:spcBef>
            </a:pPr>
            <a:r>
              <a:rPr sz="900" spc="5" dirty="0">
                <a:solidFill>
                  <a:srgbClr val="212121"/>
                </a:solidFill>
                <a:latin typeface="SimSun"/>
                <a:cs typeface="SimSun"/>
              </a:rPr>
              <a:t>render</a:t>
            </a:r>
            <a:r>
              <a:rPr sz="900" spc="5" dirty="0">
                <a:solidFill>
                  <a:srgbClr val="3D999E"/>
                </a:solidFill>
                <a:latin typeface="SimSun"/>
                <a:cs typeface="SimSun"/>
              </a:rPr>
              <a:t>:</a:t>
            </a:r>
            <a:r>
              <a:rPr sz="900" spc="-22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25" dirty="0">
                <a:solidFill>
                  <a:srgbClr val="212121"/>
                </a:solidFill>
                <a:latin typeface="SimSun"/>
                <a:cs typeface="SimSun"/>
              </a:rPr>
              <a:t> </a:t>
            </a:r>
            <a:r>
              <a:rPr sz="900" spc="-114" dirty="0">
                <a:solidFill>
                  <a:srgbClr val="212121"/>
                </a:solidFill>
                <a:latin typeface="SimSun"/>
                <a:cs typeface="SimSun"/>
              </a:rPr>
              <a:t>{  </a:t>
            </a:r>
            <a:r>
              <a:rPr sz="900" spc="20" dirty="0">
                <a:solidFill>
                  <a:srgbClr val="8958A7"/>
                </a:solidFill>
                <a:latin typeface="SimSun"/>
                <a:cs typeface="SimSun"/>
              </a:rPr>
              <a:t>var</a:t>
            </a:r>
            <a:r>
              <a:rPr sz="900" spc="-220" dirty="0">
                <a:solidFill>
                  <a:srgbClr val="8958A7"/>
                </a:solidFill>
                <a:latin typeface="SimSun"/>
                <a:cs typeface="SimSun"/>
              </a:rPr>
              <a:t> </a:t>
            </a:r>
            <a:r>
              <a:rPr sz="900" spc="25" dirty="0">
                <a:solidFill>
                  <a:srgbClr val="212121"/>
                </a:solidFill>
                <a:latin typeface="SimSun"/>
                <a:cs typeface="SimSun"/>
              </a:rPr>
              <a:t>items</a:t>
            </a:r>
            <a:r>
              <a:rPr sz="900" spc="-220" dirty="0">
                <a:solidFill>
                  <a:srgbClr val="212121"/>
                </a:solidFill>
                <a:latin typeface="SimSun"/>
                <a:cs typeface="SimSun"/>
              </a:rPr>
              <a:t> </a:t>
            </a:r>
            <a:r>
              <a:rPr sz="900" spc="125" dirty="0">
                <a:solidFill>
                  <a:srgbClr val="3D999E"/>
                </a:solidFill>
                <a:latin typeface="SimSun"/>
                <a:cs typeface="SimSun"/>
              </a:rPr>
              <a:t>=</a:t>
            </a:r>
            <a:r>
              <a:rPr sz="900" spc="-220" dirty="0">
                <a:solidFill>
                  <a:srgbClr val="3D999E"/>
                </a:solidFill>
                <a:latin typeface="SimSun"/>
                <a:cs typeface="SimSun"/>
              </a:rPr>
              <a:t> </a:t>
            </a: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173990">
              <a:lnSpc>
                <a:spcPct val="100000"/>
              </a:lnSpc>
            </a:pPr>
            <a:r>
              <a:rPr sz="900" spc="-25" dirty="0">
                <a:solidFill>
                  <a:srgbClr val="8958A7"/>
                </a:solidFill>
                <a:latin typeface="SimSun"/>
                <a:cs typeface="SimSun"/>
              </a:rPr>
              <a:t>this</a:t>
            </a:r>
            <a:r>
              <a:rPr sz="900" spc="-25" dirty="0">
                <a:solidFill>
                  <a:srgbClr val="212121"/>
                </a:solidFill>
                <a:latin typeface="SimSun"/>
                <a:cs typeface="SimSun"/>
              </a:rPr>
              <a:t>.props.results.forEach(</a:t>
            </a:r>
            <a:r>
              <a:rPr sz="900" spc="-25" dirty="0">
                <a:solidFill>
                  <a:srgbClr val="8958A7"/>
                </a:solidFill>
                <a:latin typeface="SimSun"/>
                <a:cs typeface="SimSun"/>
              </a:rPr>
              <a:t>function</a:t>
            </a:r>
            <a:r>
              <a:rPr sz="900" spc="-25" dirty="0">
                <a:solidFill>
                  <a:srgbClr val="212121"/>
                </a:solidFill>
                <a:latin typeface="SimSun"/>
                <a:cs typeface="SimSun"/>
              </a:rPr>
              <a:t>(result)</a:t>
            </a:r>
            <a:r>
              <a:rPr sz="900" spc="-190"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185" dirty="0">
                <a:solidFill>
                  <a:srgbClr val="8E8F8B"/>
                </a:solidFill>
                <a:latin typeface="SimSun"/>
                <a:cs typeface="SimSun"/>
              </a:rPr>
              <a:t>//</a:t>
            </a:r>
            <a:r>
              <a:rPr sz="900" spc="-210" dirty="0">
                <a:solidFill>
                  <a:srgbClr val="8E8F8B"/>
                </a:solidFill>
                <a:latin typeface="SimSun"/>
                <a:cs typeface="SimSun"/>
              </a:rPr>
              <a:t> </a:t>
            </a:r>
            <a:r>
              <a:rPr sz="900" spc="-195" dirty="0">
                <a:solidFill>
                  <a:srgbClr val="8E8F8B"/>
                </a:solidFill>
                <a:latin typeface="SimSun"/>
                <a:cs typeface="SimSun"/>
              </a:rPr>
              <a:t>If</a:t>
            </a:r>
            <a:r>
              <a:rPr sz="900" spc="-210" dirty="0">
                <a:solidFill>
                  <a:srgbClr val="8E8F8B"/>
                </a:solidFill>
                <a:latin typeface="SimSun"/>
                <a:cs typeface="SimSun"/>
              </a:rPr>
              <a:t> </a:t>
            </a:r>
            <a:r>
              <a:rPr sz="900" spc="-65" dirty="0">
                <a:solidFill>
                  <a:srgbClr val="8E8F8B"/>
                </a:solidFill>
                <a:latin typeface="SimSun"/>
                <a:cs typeface="SimSun"/>
              </a:rPr>
              <a:t>result.id</a:t>
            </a:r>
            <a:r>
              <a:rPr sz="900" spc="-210" dirty="0">
                <a:solidFill>
                  <a:srgbClr val="8E8F8B"/>
                </a:solidFill>
                <a:latin typeface="SimSun"/>
                <a:cs typeface="SimSun"/>
              </a:rPr>
              <a:t> </a:t>
            </a:r>
            <a:r>
              <a:rPr sz="900" spc="95" dirty="0">
                <a:solidFill>
                  <a:srgbClr val="8E8F8B"/>
                </a:solidFill>
                <a:latin typeface="SimSun"/>
                <a:cs typeface="SimSun"/>
              </a:rPr>
              <a:t>can</a:t>
            </a:r>
            <a:r>
              <a:rPr sz="900" spc="-210" dirty="0">
                <a:solidFill>
                  <a:srgbClr val="8E8F8B"/>
                </a:solidFill>
                <a:latin typeface="SimSun"/>
                <a:cs typeface="SimSun"/>
              </a:rPr>
              <a:t> </a:t>
            </a:r>
            <a:r>
              <a:rPr sz="900" spc="5" dirty="0">
                <a:solidFill>
                  <a:srgbClr val="8E8F8B"/>
                </a:solidFill>
                <a:latin typeface="SimSun"/>
                <a:cs typeface="SimSun"/>
              </a:rPr>
              <a:t>look</a:t>
            </a:r>
            <a:r>
              <a:rPr sz="900" spc="-210" dirty="0">
                <a:solidFill>
                  <a:srgbClr val="8E8F8B"/>
                </a:solidFill>
                <a:latin typeface="SimSun"/>
                <a:cs typeface="SimSun"/>
              </a:rPr>
              <a:t> </a:t>
            </a:r>
            <a:r>
              <a:rPr sz="900" spc="-85" dirty="0">
                <a:solidFill>
                  <a:srgbClr val="8E8F8B"/>
                </a:solidFill>
                <a:latin typeface="SimSun"/>
                <a:cs typeface="SimSun"/>
              </a:rPr>
              <a:t>like</a:t>
            </a:r>
            <a:r>
              <a:rPr sz="900" spc="-210" dirty="0">
                <a:solidFill>
                  <a:srgbClr val="8E8F8B"/>
                </a:solidFill>
                <a:latin typeface="SimSun"/>
                <a:cs typeface="SimSun"/>
              </a:rPr>
              <a:t> </a:t>
            </a:r>
            <a:r>
              <a:rPr sz="900" spc="110" dirty="0">
                <a:solidFill>
                  <a:srgbClr val="8E8F8B"/>
                </a:solidFill>
                <a:latin typeface="SimSun"/>
                <a:cs typeface="SimSun"/>
              </a:rPr>
              <a:t>a</a:t>
            </a:r>
            <a:r>
              <a:rPr sz="900" spc="-210" dirty="0">
                <a:solidFill>
                  <a:srgbClr val="8E8F8B"/>
                </a:solidFill>
                <a:latin typeface="SimSun"/>
                <a:cs typeface="SimSun"/>
              </a:rPr>
              <a:t> </a:t>
            </a:r>
            <a:r>
              <a:rPr sz="900" spc="120" dirty="0">
                <a:solidFill>
                  <a:srgbClr val="8E8F8B"/>
                </a:solidFill>
                <a:latin typeface="SimSun"/>
                <a:cs typeface="SimSun"/>
              </a:rPr>
              <a:t>number</a:t>
            </a:r>
            <a:r>
              <a:rPr sz="900" spc="-210" dirty="0">
                <a:solidFill>
                  <a:srgbClr val="8E8F8B"/>
                </a:solidFill>
                <a:latin typeface="SimSun"/>
                <a:cs typeface="SimSun"/>
              </a:rPr>
              <a:t> </a:t>
            </a:r>
            <a:r>
              <a:rPr sz="900" spc="10" dirty="0">
                <a:solidFill>
                  <a:srgbClr val="8E8F8B"/>
                </a:solidFill>
                <a:latin typeface="SimSun"/>
                <a:cs typeface="SimSun"/>
              </a:rPr>
              <a:t>(consider</a:t>
            </a:r>
            <a:r>
              <a:rPr sz="900" spc="-210" dirty="0">
                <a:solidFill>
                  <a:srgbClr val="8E8F8B"/>
                </a:solidFill>
                <a:latin typeface="SimSun"/>
                <a:cs typeface="SimSun"/>
              </a:rPr>
              <a:t> </a:t>
            </a:r>
            <a:r>
              <a:rPr sz="900" spc="5" dirty="0">
                <a:solidFill>
                  <a:srgbClr val="8E8F8B"/>
                </a:solidFill>
                <a:latin typeface="SimSun"/>
                <a:cs typeface="SimSun"/>
              </a:rPr>
              <a:t>short</a:t>
            </a:r>
            <a:r>
              <a:rPr sz="900" spc="-210" dirty="0">
                <a:solidFill>
                  <a:srgbClr val="8E8F8B"/>
                </a:solidFill>
                <a:latin typeface="SimSun"/>
                <a:cs typeface="SimSun"/>
              </a:rPr>
              <a:t> </a:t>
            </a:r>
            <a:r>
              <a:rPr sz="900" spc="35" dirty="0">
                <a:solidFill>
                  <a:srgbClr val="8E8F8B"/>
                </a:solidFill>
                <a:latin typeface="SimSun"/>
                <a:cs typeface="SimSun"/>
              </a:rPr>
              <a:t>hashes),</a:t>
            </a:r>
            <a:r>
              <a:rPr sz="900" spc="-210" dirty="0">
                <a:solidFill>
                  <a:srgbClr val="8E8F8B"/>
                </a:solidFill>
                <a:latin typeface="SimSun"/>
                <a:cs typeface="SimSun"/>
              </a:rPr>
              <a:t> </a:t>
            </a:r>
            <a:r>
              <a:rPr sz="900" spc="40" dirty="0">
                <a:solidFill>
                  <a:srgbClr val="8E8F8B"/>
                </a:solidFill>
                <a:latin typeface="SimSun"/>
                <a:cs typeface="SimSun"/>
              </a:rPr>
              <a:t>then</a:t>
            </a:r>
            <a:endParaRPr sz="900">
              <a:latin typeface="SimSun"/>
              <a:cs typeface="SimSun"/>
            </a:endParaRPr>
          </a:p>
          <a:p>
            <a:pPr marL="300990">
              <a:lnSpc>
                <a:spcPct val="100000"/>
              </a:lnSpc>
            </a:pPr>
            <a:r>
              <a:rPr sz="900" spc="-185" dirty="0">
                <a:solidFill>
                  <a:srgbClr val="8E8F8B"/>
                </a:solidFill>
                <a:latin typeface="SimSun"/>
                <a:cs typeface="SimSun"/>
              </a:rPr>
              <a:t>//</a:t>
            </a:r>
            <a:r>
              <a:rPr sz="900" spc="-210" dirty="0">
                <a:solidFill>
                  <a:srgbClr val="8E8F8B"/>
                </a:solidFill>
                <a:latin typeface="SimSun"/>
                <a:cs typeface="SimSun"/>
              </a:rPr>
              <a:t> </a:t>
            </a:r>
            <a:r>
              <a:rPr sz="900" spc="-5" dirty="0">
                <a:solidFill>
                  <a:srgbClr val="8E8F8B"/>
                </a:solidFill>
                <a:latin typeface="SimSun"/>
                <a:cs typeface="SimSun"/>
              </a:rPr>
              <a:t>object</a:t>
            </a:r>
            <a:r>
              <a:rPr sz="900" spc="-210" dirty="0">
                <a:solidFill>
                  <a:srgbClr val="8E8F8B"/>
                </a:solidFill>
                <a:latin typeface="SimSun"/>
                <a:cs typeface="SimSun"/>
              </a:rPr>
              <a:t> </a:t>
            </a:r>
            <a:r>
              <a:rPr sz="900" spc="-55" dirty="0">
                <a:solidFill>
                  <a:srgbClr val="8E8F8B"/>
                </a:solidFill>
                <a:latin typeface="SimSun"/>
                <a:cs typeface="SimSun"/>
              </a:rPr>
              <a:t>iteration</a:t>
            </a:r>
            <a:r>
              <a:rPr sz="900" spc="-210" dirty="0">
                <a:solidFill>
                  <a:srgbClr val="8E8F8B"/>
                </a:solidFill>
                <a:latin typeface="SimSun"/>
                <a:cs typeface="SimSun"/>
              </a:rPr>
              <a:t> </a:t>
            </a:r>
            <a:r>
              <a:rPr sz="900" spc="25" dirty="0">
                <a:solidFill>
                  <a:srgbClr val="8E8F8B"/>
                </a:solidFill>
                <a:latin typeface="SimSun"/>
                <a:cs typeface="SimSun"/>
              </a:rPr>
              <a:t>order</a:t>
            </a:r>
            <a:r>
              <a:rPr sz="900" spc="-210" dirty="0">
                <a:solidFill>
                  <a:srgbClr val="8E8F8B"/>
                </a:solidFill>
                <a:latin typeface="SimSun"/>
                <a:cs typeface="SimSun"/>
              </a:rPr>
              <a:t> </a:t>
            </a:r>
            <a:r>
              <a:rPr sz="900" spc="-95" dirty="0">
                <a:solidFill>
                  <a:srgbClr val="8E8F8B"/>
                </a:solidFill>
                <a:latin typeface="SimSun"/>
                <a:cs typeface="SimSun"/>
              </a:rPr>
              <a:t>is</a:t>
            </a:r>
            <a:r>
              <a:rPr sz="900" spc="-210" dirty="0">
                <a:solidFill>
                  <a:srgbClr val="8E8F8B"/>
                </a:solidFill>
                <a:latin typeface="SimSun"/>
                <a:cs typeface="SimSun"/>
              </a:rPr>
              <a:t> </a:t>
            </a:r>
            <a:r>
              <a:rPr sz="900" spc="15" dirty="0">
                <a:solidFill>
                  <a:srgbClr val="8E8F8B"/>
                </a:solidFill>
                <a:latin typeface="SimSun"/>
                <a:cs typeface="SimSun"/>
              </a:rPr>
              <a:t>not</a:t>
            </a:r>
            <a:r>
              <a:rPr sz="900" spc="-210" dirty="0">
                <a:solidFill>
                  <a:srgbClr val="8E8F8B"/>
                </a:solidFill>
                <a:latin typeface="SimSun"/>
                <a:cs typeface="SimSun"/>
              </a:rPr>
              <a:t> </a:t>
            </a:r>
            <a:r>
              <a:rPr sz="900" spc="40" dirty="0">
                <a:solidFill>
                  <a:srgbClr val="8E8F8B"/>
                </a:solidFill>
                <a:latin typeface="SimSun"/>
                <a:cs typeface="SimSun"/>
              </a:rPr>
              <a:t>guaranteed.</a:t>
            </a:r>
            <a:r>
              <a:rPr sz="900" spc="-210" dirty="0">
                <a:solidFill>
                  <a:srgbClr val="8E8F8B"/>
                </a:solidFill>
                <a:latin typeface="SimSun"/>
                <a:cs typeface="SimSun"/>
              </a:rPr>
              <a:t> </a:t>
            </a:r>
            <a:r>
              <a:rPr sz="900" spc="-50" dirty="0">
                <a:solidFill>
                  <a:srgbClr val="8E8F8B"/>
                </a:solidFill>
                <a:latin typeface="SimSun"/>
                <a:cs typeface="SimSun"/>
              </a:rPr>
              <a:t>In</a:t>
            </a:r>
            <a:r>
              <a:rPr sz="900" spc="-210" dirty="0">
                <a:solidFill>
                  <a:srgbClr val="8E8F8B"/>
                </a:solidFill>
                <a:latin typeface="SimSun"/>
                <a:cs typeface="SimSun"/>
              </a:rPr>
              <a:t> </a:t>
            </a:r>
            <a:r>
              <a:rPr sz="900" spc="-60" dirty="0">
                <a:solidFill>
                  <a:srgbClr val="8E8F8B"/>
                </a:solidFill>
                <a:latin typeface="SimSun"/>
                <a:cs typeface="SimSun"/>
              </a:rPr>
              <a:t>this</a:t>
            </a:r>
            <a:r>
              <a:rPr sz="900" spc="-210" dirty="0">
                <a:solidFill>
                  <a:srgbClr val="8E8F8B"/>
                </a:solidFill>
                <a:latin typeface="SimSun"/>
                <a:cs typeface="SimSun"/>
              </a:rPr>
              <a:t> </a:t>
            </a:r>
            <a:r>
              <a:rPr sz="900" spc="35" dirty="0">
                <a:solidFill>
                  <a:srgbClr val="8E8F8B"/>
                </a:solidFill>
                <a:latin typeface="SimSun"/>
                <a:cs typeface="SimSun"/>
              </a:rPr>
              <a:t>case,</a:t>
            </a:r>
            <a:r>
              <a:rPr sz="900" spc="-210" dirty="0">
                <a:solidFill>
                  <a:srgbClr val="8E8F8B"/>
                </a:solidFill>
                <a:latin typeface="SimSun"/>
                <a:cs typeface="SimSun"/>
              </a:rPr>
              <a:t> </a:t>
            </a:r>
            <a:r>
              <a:rPr sz="900" spc="195" dirty="0">
                <a:solidFill>
                  <a:srgbClr val="8E8F8B"/>
                </a:solidFill>
                <a:latin typeface="SimSun"/>
                <a:cs typeface="SimSun"/>
              </a:rPr>
              <a:t>we</a:t>
            </a:r>
            <a:r>
              <a:rPr sz="900" spc="-210" dirty="0">
                <a:solidFill>
                  <a:srgbClr val="8E8F8B"/>
                </a:solidFill>
                <a:latin typeface="SimSun"/>
                <a:cs typeface="SimSun"/>
              </a:rPr>
              <a:t> </a:t>
            </a:r>
            <a:r>
              <a:rPr sz="900" spc="110" dirty="0">
                <a:solidFill>
                  <a:srgbClr val="8E8F8B"/>
                </a:solidFill>
                <a:latin typeface="SimSun"/>
                <a:cs typeface="SimSun"/>
              </a:rPr>
              <a:t>add</a:t>
            </a:r>
            <a:r>
              <a:rPr sz="900" spc="-210" dirty="0">
                <a:solidFill>
                  <a:srgbClr val="8E8F8B"/>
                </a:solidFill>
                <a:latin typeface="SimSun"/>
                <a:cs typeface="SimSun"/>
              </a:rPr>
              <a:t> </a:t>
            </a:r>
            <a:r>
              <a:rPr sz="900" spc="110" dirty="0">
                <a:solidFill>
                  <a:srgbClr val="8E8F8B"/>
                </a:solidFill>
                <a:latin typeface="SimSun"/>
                <a:cs typeface="SimSun"/>
              </a:rPr>
              <a:t>a</a:t>
            </a:r>
            <a:r>
              <a:rPr sz="900" spc="-210" dirty="0">
                <a:solidFill>
                  <a:srgbClr val="8E8F8B"/>
                </a:solidFill>
                <a:latin typeface="SimSun"/>
                <a:cs typeface="SimSun"/>
              </a:rPr>
              <a:t> </a:t>
            </a:r>
            <a:r>
              <a:rPr sz="900" spc="-45" dirty="0">
                <a:solidFill>
                  <a:srgbClr val="8E8F8B"/>
                </a:solidFill>
                <a:latin typeface="SimSun"/>
                <a:cs typeface="SimSun"/>
              </a:rPr>
              <a:t>prefix</a:t>
            </a:r>
            <a:endParaRPr sz="900">
              <a:latin typeface="SimSun"/>
              <a:cs typeface="SimSun"/>
            </a:endParaRPr>
          </a:p>
          <a:p>
            <a:pPr marL="300990">
              <a:lnSpc>
                <a:spcPct val="100000"/>
              </a:lnSpc>
            </a:pPr>
            <a:r>
              <a:rPr sz="900" spc="-185" dirty="0">
                <a:solidFill>
                  <a:srgbClr val="8E8F8B"/>
                </a:solidFill>
                <a:latin typeface="SimSun"/>
                <a:cs typeface="SimSun"/>
              </a:rPr>
              <a:t>//</a:t>
            </a:r>
            <a:r>
              <a:rPr sz="900" spc="-215" dirty="0">
                <a:solidFill>
                  <a:srgbClr val="8E8F8B"/>
                </a:solidFill>
                <a:latin typeface="SimSun"/>
                <a:cs typeface="SimSun"/>
              </a:rPr>
              <a:t> </a:t>
            </a:r>
            <a:r>
              <a:rPr sz="900" spc="-30" dirty="0">
                <a:solidFill>
                  <a:srgbClr val="8E8F8B"/>
                </a:solidFill>
                <a:latin typeface="SimSun"/>
                <a:cs typeface="SimSun"/>
              </a:rPr>
              <a:t>to</a:t>
            </a:r>
            <a:r>
              <a:rPr sz="900" spc="-215" dirty="0">
                <a:solidFill>
                  <a:srgbClr val="8E8F8B"/>
                </a:solidFill>
                <a:latin typeface="SimSun"/>
                <a:cs typeface="SimSun"/>
              </a:rPr>
              <a:t> </a:t>
            </a:r>
            <a:r>
              <a:rPr sz="900" spc="65" dirty="0">
                <a:solidFill>
                  <a:srgbClr val="8E8F8B"/>
                </a:solidFill>
                <a:latin typeface="SimSun"/>
                <a:cs typeface="SimSun"/>
              </a:rPr>
              <a:t>ensure</a:t>
            </a:r>
            <a:r>
              <a:rPr sz="900" spc="-215" dirty="0">
                <a:solidFill>
                  <a:srgbClr val="8E8F8B"/>
                </a:solidFill>
                <a:latin typeface="SimSun"/>
                <a:cs typeface="SimSun"/>
              </a:rPr>
              <a:t> </a:t>
            </a:r>
            <a:r>
              <a:rPr sz="900" spc="20" dirty="0">
                <a:solidFill>
                  <a:srgbClr val="8E8F8B"/>
                </a:solidFill>
                <a:latin typeface="SimSun"/>
                <a:cs typeface="SimSun"/>
              </a:rPr>
              <a:t>the</a:t>
            </a:r>
            <a:r>
              <a:rPr sz="900" spc="-215" dirty="0">
                <a:solidFill>
                  <a:srgbClr val="8E8F8B"/>
                </a:solidFill>
                <a:latin typeface="SimSun"/>
                <a:cs typeface="SimSun"/>
              </a:rPr>
              <a:t> </a:t>
            </a:r>
            <a:r>
              <a:rPr sz="900" spc="75" dirty="0">
                <a:solidFill>
                  <a:srgbClr val="8E8F8B"/>
                </a:solidFill>
                <a:latin typeface="SimSun"/>
                <a:cs typeface="SimSun"/>
              </a:rPr>
              <a:t>keys</a:t>
            </a:r>
            <a:r>
              <a:rPr sz="900" spc="-215" dirty="0">
                <a:solidFill>
                  <a:srgbClr val="8E8F8B"/>
                </a:solidFill>
                <a:latin typeface="SimSun"/>
                <a:cs typeface="SimSun"/>
              </a:rPr>
              <a:t> </a:t>
            </a:r>
            <a:r>
              <a:rPr sz="900" spc="40" dirty="0">
                <a:solidFill>
                  <a:srgbClr val="8E8F8B"/>
                </a:solidFill>
                <a:latin typeface="SimSun"/>
                <a:cs typeface="SimSun"/>
              </a:rPr>
              <a:t>are</a:t>
            </a:r>
            <a:r>
              <a:rPr sz="900" spc="-215" dirty="0">
                <a:solidFill>
                  <a:srgbClr val="8E8F8B"/>
                </a:solidFill>
                <a:latin typeface="SimSun"/>
                <a:cs typeface="SimSun"/>
              </a:rPr>
              <a:t> </a:t>
            </a:r>
            <a:r>
              <a:rPr sz="900" spc="-45" dirty="0">
                <a:solidFill>
                  <a:srgbClr val="8E8F8B"/>
                </a:solidFill>
                <a:latin typeface="SimSun"/>
                <a:cs typeface="SimSun"/>
              </a:rPr>
              <a:t>strings.</a:t>
            </a:r>
            <a:endParaRPr sz="900">
              <a:latin typeface="SimSun"/>
              <a:cs typeface="SimSun"/>
            </a:endParaRPr>
          </a:p>
          <a:p>
            <a:pPr marL="300990">
              <a:lnSpc>
                <a:spcPct val="100000"/>
              </a:lnSpc>
            </a:pPr>
            <a:r>
              <a:rPr sz="900" spc="-45" dirty="0">
                <a:solidFill>
                  <a:srgbClr val="212121"/>
                </a:solidFill>
                <a:latin typeface="SimSun"/>
                <a:cs typeface="SimSun"/>
              </a:rPr>
              <a:t>items[</a:t>
            </a:r>
            <a:r>
              <a:rPr sz="900" spc="-45" dirty="0">
                <a:solidFill>
                  <a:srgbClr val="708B00"/>
                </a:solidFill>
                <a:latin typeface="SimSun"/>
                <a:cs typeface="SimSun"/>
              </a:rPr>
              <a:t>'result-'</a:t>
            </a:r>
            <a:r>
              <a:rPr sz="900" spc="-215" dirty="0">
                <a:solidFill>
                  <a:srgbClr val="708B00"/>
                </a:solidFill>
                <a:latin typeface="SimSun"/>
                <a:cs typeface="SimSun"/>
              </a:rPr>
              <a:t> </a:t>
            </a:r>
            <a:r>
              <a:rPr sz="900" spc="140" dirty="0">
                <a:solidFill>
                  <a:srgbClr val="3D999E"/>
                </a:solidFill>
                <a:latin typeface="SimSun"/>
                <a:cs typeface="SimSun"/>
              </a:rPr>
              <a:t>+</a:t>
            </a:r>
            <a:r>
              <a:rPr sz="900" spc="-220" dirty="0">
                <a:solidFill>
                  <a:srgbClr val="3D999E"/>
                </a:solidFill>
                <a:latin typeface="SimSun"/>
                <a:cs typeface="SimSun"/>
              </a:rPr>
              <a:t> </a:t>
            </a:r>
            <a:r>
              <a:rPr sz="900" spc="-75" dirty="0">
                <a:solidFill>
                  <a:srgbClr val="212121"/>
                </a:solidFill>
                <a:latin typeface="SimSun"/>
                <a:cs typeface="SimSun"/>
              </a:rPr>
              <a:t>result.id]</a:t>
            </a:r>
            <a:r>
              <a:rPr sz="900" spc="-215" dirty="0">
                <a:solidFill>
                  <a:srgbClr val="212121"/>
                </a:solidFill>
                <a:latin typeface="SimSun"/>
                <a:cs typeface="SimSun"/>
              </a:rPr>
              <a:t> </a:t>
            </a:r>
            <a:r>
              <a:rPr sz="900" spc="125" dirty="0">
                <a:solidFill>
                  <a:srgbClr val="3D999E"/>
                </a:solidFill>
                <a:latin typeface="SimSun"/>
                <a:cs typeface="SimSun"/>
              </a:rPr>
              <a:t>=</a:t>
            </a:r>
            <a:r>
              <a:rPr sz="900" spc="-215" dirty="0">
                <a:solidFill>
                  <a:srgbClr val="3D999E"/>
                </a:solidFill>
                <a:latin typeface="SimSun"/>
                <a:cs typeface="SimSun"/>
              </a:rPr>
              <a:t> </a:t>
            </a:r>
            <a:r>
              <a:rPr sz="900" spc="-70" dirty="0">
                <a:solidFill>
                  <a:srgbClr val="3D999E"/>
                </a:solidFill>
                <a:latin typeface="SimSun"/>
                <a:cs typeface="SimSun"/>
              </a:rPr>
              <a:t>&lt;</a:t>
            </a:r>
            <a:r>
              <a:rPr sz="900" spc="-70" dirty="0">
                <a:solidFill>
                  <a:srgbClr val="212121"/>
                </a:solidFill>
                <a:latin typeface="SimSun"/>
                <a:cs typeface="SimSun"/>
              </a:rPr>
              <a:t>li</a:t>
            </a:r>
            <a:r>
              <a:rPr sz="900" spc="-70" dirty="0">
                <a:solidFill>
                  <a:srgbClr val="3D999E"/>
                </a:solidFill>
                <a:latin typeface="SimSun"/>
                <a:cs typeface="SimSun"/>
              </a:rPr>
              <a:t>&gt;</a:t>
            </a:r>
            <a:r>
              <a:rPr sz="900" spc="-70" dirty="0">
                <a:solidFill>
                  <a:srgbClr val="212121"/>
                </a:solidFill>
                <a:latin typeface="SimSun"/>
                <a:cs typeface="SimSun"/>
              </a:rPr>
              <a:t>{result.text}</a:t>
            </a:r>
            <a:r>
              <a:rPr sz="900" spc="-70" dirty="0">
                <a:solidFill>
                  <a:srgbClr val="3D999E"/>
                </a:solidFill>
                <a:latin typeface="SimSun"/>
                <a:cs typeface="SimSun"/>
              </a:rPr>
              <a:t>&lt;/</a:t>
            </a:r>
            <a:r>
              <a:rPr sz="900" spc="-70" dirty="0">
                <a:solidFill>
                  <a:srgbClr val="212121"/>
                </a:solidFill>
                <a:latin typeface="SimSun"/>
                <a:cs typeface="SimSun"/>
              </a:rPr>
              <a:t>li</a:t>
            </a:r>
            <a:r>
              <a:rPr sz="900" spc="-70" dirty="0">
                <a:solidFill>
                  <a:srgbClr val="3D999E"/>
                </a:solidFill>
                <a:latin typeface="SimSun"/>
                <a:cs typeface="SimSun"/>
              </a:rPr>
              <a:t>&gt;;</a:t>
            </a:r>
            <a:endParaRPr sz="900">
              <a:latin typeface="SimSun"/>
              <a:cs typeface="SimSun"/>
            </a:endParaRPr>
          </a:p>
          <a:p>
            <a:pPr marL="173990">
              <a:lnSpc>
                <a:spcPct val="100000"/>
              </a:lnSpc>
            </a:pP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173990">
              <a:lnSpc>
                <a:spcPct val="100000"/>
              </a:lnSpc>
            </a:pPr>
            <a:r>
              <a:rPr sz="900" spc="-5" dirty="0">
                <a:solidFill>
                  <a:srgbClr val="8958A7"/>
                </a:solidFill>
                <a:latin typeface="SimSun"/>
                <a:cs typeface="SimSun"/>
              </a:rPr>
              <a:t>return</a:t>
            </a:r>
            <a:r>
              <a:rPr sz="900" spc="-300" dirty="0">
                <a:solidFill>
                  <a:srgbClr val="8958A7"/>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30" dirty="0">
                <a:solidFill>
                  <a:srgbClr val="3D999E"/>
                </a:solidFill>
                <a:latin typeface="SimSun"/>
                <a:cs typeface="SimSun"/>
              </a:rPr>
              <a:t>&lt;</a:t>
            </a:r>
            <a:r>
              <a:rPr sz="900" spc="30" dirty="0">
                <a:solidFill>
                  <a:srgbClr val="212121"/>
                </a:solidFill>
                <a:latin typeface="SimSun"/>
                <a:cs typeface="SimSun"/>
              </a:rPr>
              <a:t>ol</a:t>
            </a:r>
            <a:r>
              <a:rPr sz="900" spc="30" dirty="0">
                <a:solidFill>
                  <a:srgbClr val="3D999E"/>
                </a:solidFill>
                <a:latin typeface="SimSun"/>
                <a:cs typeface="SimSun"/>
              </a:rPr>
              <a:t>&gt;</a:t>
            </a:r>
            <a:endParaRPr sz="900">
              <a:latin typeface="SimSun"/>
              <a:cs typeface="SimSun"/>
            </a:endParaRPr>
          </a:p>
          <a:p>
            <a:pPr marR="4815205" algn="ctr">
              <a:lnSpc>
                <a:spcPct val="100000"/>
              </a:lnSpc>
            </a:pPr>
            <a:r>
              <a:rPr sz="900" spc="-15" dirty="0">
                <a:solidFill>
                  <a:srgbClr val="212121"/>
                </a:solidFill>
                <a:latin typeface="SimSun"/>
                <a:cs typeface="SimSun"/>
              </a:rPr>
              <a:t>{items}</a:t>
            </a:r>
            <a:endParaRPr sz="900">
              <a:latin typeface="SimSun"/>
              <a:cs typeface="SimSun"/>
            </a:endParaRPr>
          </a:p>
          <a:p>
            <a:pPr marL="300990">
              <a:lnSpc>
                <a:spcPct val="100000"/>
              </a:lnSpc>
            </a:pPr>
            <a:r>
              <a:rPr sz="900" spc="-10" dirty="0">
                <a:solidFill>
                  <a:srgbClr val="3D999E"/>
                </a:solidFill>
                <a:latin typeface="SimSun"/>
                <a:cs typeface="SimSun"/>
              </a:rPr>
              <a:t>&lt;/</a:t>
            </a:r>
            <a:r>
              <a:rPr sz="900" spc="-10" dirty="0">
                <a:solidFill>
                  <a:srgbClr val="212121"/>
                </a:solidFill>
                <a:latin typeface="SimSun"/>
                <a:cs typeface="SimSun"/>
              </a:rPr>
              <a:t>ol</a:t>
            </a:r>
            <a:r>
              <a:rPr sz="900" spc="-10" dirty="0">
                <a:solidFill>
                  <a:srgbClr val="3D999E"/>
                </a:solidFill>
                <a:latin typeface="SimSun"/>
                <a:cs typeface="SimSun"/>
              </a:rPr>
              <a:t>&gt;</a:t>
            </a:r>
            <a:endParaRPr sz="900">
              <a:latin typeface="SimSun"/>
              <a:cs typeface="SimSun"/>
            </a:endParaRPr>
          </a:p>
          <a:p>
            <a:pPr marL="14224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47625">
              <a:lnSpc>
                <a:spcPct val="100000"/>
              </a:lnSpc>
            </a:pPr>
            <a:r>
              <a:rPr sz="900" spc="-120" dirty="0">
                <a:solidFill>
                  <a:srgbClr val="212121"/>
                </a:solidFill>
                <a:latin typeface="SimSun"/>
                <a:cs typeface="SimSun"/>
              </a:rPr>
              <a:t>}</a:t>
            </a:r>
            <a:endParaRPr sz="900">
              <a:latin typeface="SimSun"/>
              <a:cs typeface="SimSun"/>
            </a:endParaRPr>
          </a:p>
        </p:txBody>
      </p:sp>
      <p:sp>
        <p:nvSpPr>
          <p:cNvPr id="7" name="object 7"/>
          <p:cNvSpPr txBox="1"/>
          <p:nvPr/>
        </p:nvSpPr>
        <p:spPr>
          <a:xfrm>
            <a:off x="869711" y="8017509"/>
            <a:ext cx="1419860" cy="207645"/>
          </a:xfrm>
          <a:prstGeom prst="rect">
            <a:avLst/>
          </a:prstGeom>
          <a:solidFill>
            <a:srgbClr val="EDEDED"/>
          </a:solidFill>
        </p:spPr>
        <p:txBody>
          <a:bodyPr vert="horz" wrap="square" lIns="0" tIns="4445" rIns="0" bIns="0" rtlCol="0">
            <a:spAutoFit/>
          </a:bodyPr>
          <a:lstStyle/>
          <a:p>
            <a:pPr marL="50165">
              <a:lnSpc>
                <a:spcPct val="100000"/>
              </a:lnSpc>
              <a:spcBef>
                <a:spcPts val="35"/>
              </a:spcBef>
            </a:pPr>
            <a:r>
              <a:rPr sz="1150" spc="-30" dirty="0">
                <a:solidFill>
                  <a:srgbClr val="212121"/>
                </a:solidFill>
                <a:latin typeface="SimSun"/>
                <a:cs typeface="SimSun"/>
              </a:rPr>
              <a:t>this.props.children</a:t>
            </a:r>
            <a:endParaRPr sz="1150">
              <a:latin typeface="SimSun"/>
              <a:cs typeface="SimSun"/>
            </a:endParaRPr>
          </a:p>
        </p:txBody>
      </p:sp>
      <p:sp>
        <p:nvSpPr>
          <p:cNvPr id="8" name="object 8"/>
          <p:cNvSpPr txBox="1"/>
          <p:nvPr/>
        </p:nvSpPr>
        <p:spPr>
          <a:xfrm>
            <a:off x="732500" y="8468962"/>
            <a:ext cx="6026785" cy="1113155"/>
          </a:xfrm>
          <a:prstGeom prst="rect">
            <a:avLst/>
          </a:prstGeom>
        </p:spPr>
        <p:txBody>
          <a:bodyPr vert="horz" wrap="square" lIns="0" tIns="0" rIns="0" bIns="0" rtlCol="0">
            <a:spAutoFit/>
          </a:bodyPr>
          <a:lstStyle/>
          <a:p>
            <a:pPr marL="12700" marR="5080" algn="just">
              <a:lnSpc>
                <a:spcPct val="168400"/>
              </a:lnSpc>
            </a:pPr>
            <a:r>
              <a:rPr sz="950" spc="10" dirty="0">
                <a:solidFill>
                  <a:srgbClr val="212121"/>
                </a:solidFill>
                <a:latin typeface="SimSun"/>
                <a:cs typeface="SimSun"/>
              </a:rPr>
              <a:t>在初始化加载一个组件实例的时候，额外写在这个组件标签里面的</a:t>
            </a:r>
            <a:r>
              <a:rPr sz="950" spc="-220" dirty="0">
                <a:solidFill>
                  <a:srgbClr val="212121"/>
                </a:solidFill>
                <a:latin typeface="SimSun"/>
                <a:cs typeface="SimSun"/>
              </a:rPr>
              <a:t> </a:t>
            </a:r>
            <a:r>
              <a:rPr sz="950" spc="85" dirty="0">
                <a:solidFill>
                  <a:srgbClr val="212121"/>
                </a:solidFill>
                <a:latin typeface="SimSun"/>
                <a:cs typeface="SimSun"/>
              </a:rPr>
              <a:t>React</a:t>
            </a:r>
            <a:r>
              <a:rPr sz="950" spc="-220" dirty="0">
                <a:solidFill>
                  <a:srgbClr val="212121"/>
                </a:solidFill>
                <a:latin typeface="SimSun"/>
                <a:cs typeface="SimSun"/>
              </a:rPr>
              <a:t> </a:t>
            </a:r>
            <a:r>
              <a:rPr sz="950" spc="10" dirty="0">
                <a:solidFill>
                  <a:srgbClr val="212121"/>
                </a:solidFill>
                <a:latin typeface="SimSun"/>
                <a:cs typeface="SimSun"/>
              </a:rPr>
              <a:t>组件、其他</a:t>
            </a:r>
            <a:r>
              <a:rPr sz="950" spc="-220" dirty="0">
                <a:solidFill>
                  <a:srgbClr val="212121"/>
                </a:solidFill>
                <a:latin typeface="SimSun"/>
                <a:cs typeface="SimSun"/>
              </a:rPr>
              <a:t> </a:t>
            </a:r>
            <a:r>
              <a:rPr sz="950" spc="250" dirty="0">
                <a:solidFill>
                  <a:srgbClr val="212121"/>
                </a:solidFill>
                <a:latin typeface="SimSun"/>
                <a:cs typeface="SimSun"/>
              </a:rPr>
              <a:t>HTML</a:t>
            </a:r>
            <a:r>
              <a:rPr sz="950" spc="-220" dirty="0">
                <a:solidFill>
                  <a:srgbClr val="212121"/>
                </a:solidFill>
                <a:latin typeface="SimSun"/>
                <a:cs typeface="SimSun"/>
              </a:rPr>
              <a:t> </a:t>
            </a:r>
            <a:r>
              <a:rPr sz="950" spc="10" dirty="0">
                <a:solidFill>
                  <a:srgbClr val="212121"/>
                </a:solidFill>
                <a:latin typeface="SimSun"/>
                <a:cs typeface="SimSun"/>
              </a:rPr>
              <a:t>元素或者</a:t>
            </a:r>
            <a:r>
              <a:rPr sz="950" spc="-220" dirty="0">
                <a:solidFill>
                  <a:srgbClr val="212121"/>
                </a:solidFill>
                <a:latin typeface="SimSun"/>
                <a:cs typeface="SimSun"/>
              </a:rPr>
              <a:t> </a:t>
            </a:r>
            <a:r>
              <a:rPr sz="950" spc="150" dirty="0">
                <a:solidFill>
                  <a:srgbClr val="212121"/>
                </a:solidFill>
                <a:latin typeface="SimSun"/>
                <a:cs typeface="SimSun"/>
              </a:rPr>
              <a:t>JS</a:t>
            </a:r>
            <a:r>
              <a:rPr sz="950" spc="-220" dirty="0">
                <a:solidFill>
                  <a:srgbClr val="212121"/>
                </a:solidFill>
                <a:latin typeface="SimSun"/>
                <a:cs typeface="SimSun"/>
              </a:rPr>
              <a:t> </a:t>
            </a:r>
            <a:r>
              <a:rPr sz="950" spc="10" dirty="0">
                <a:solidFill>
                  <a:srgbClr val="212121"/>
                </a:solidFill>
                <a:latin typeface="SimSun"/>
                <a:cs typeface="SimSun"/>
              </a:rPr>
              <a:t>表达  式，这些子元素可以通过 </a:t>
            </a:r>
            <a:r>
              <a:rPr sz="900" spc="-25" dirty="0">
                <a:solidFill>
                  <a:srgbClr val="212121"/>
                </a:solidFill>
                <a:latin typeface="SimSun"/>
                <a:cs typeface="SimSun"/>
              </a:rPr>
              <a:t>this.props.children </a:t>
            </a:r>
            <a:r>
              <a:rPr sz="950" spc="5" dirty="0">
                <a:solidFill>
                  <a:srgbClr val="212121"/>
                </a:solidFill>
                <a:latin typeface="SimSun"/>
                <a:cs typeface="SimSun"/>
              </a:rPr>
              <a:t>在组件里面获取到。注意不是指组件定义的 </a:t>
            </a:r>
            <a:r>
              <a:rPr sz="900" spc="40" dirty="0">
                <a:solidFill>
                  <a:srgbClr val="212121"/>
                </a:solidFill>
                <a:latin typeface="SimSun"/>
                <a:cs typeface="SimSun"/>
              </a:rPr>
              <a:t>render </a:t>
            </a:r>
            <a:r>
              <a:rPr sz="950" spc="5" dirty="0">
                <a:solidFill>
                  <a:srgbClr val="212121"/>
                </a:solidFill>
                <a:latin typeface="SimSun"/>
                <a:cs typeface="SimSun"/>
              </a:rPr>
              <a:t>Th成的这个  </a:t>
            </a:r>
            <a:r>
              <a:rPr sz="950" spc="10" dirty="0">
                <a:solidFill>
                  <a:srgbClr val="212121"/>
                </a:solidFill>
                <a:latin typeface="SimSun"/>
                <a:cs typeface="SimSun"/>
              </a:rPr>
              <a:t>组件的</a:t>
            </a:r>
            <a:r>
              <a:rPr sz="950" spc="-254" dirty="0">
                <a:solidFill>
                  <a:srgbClr val="212121"/>
                </a:solidFill>
                <a:latin typeface="SimSun"/>
                <a:cs typeface="SimSun"/>
              </a:rPr>
              <a:t> </a:t>
            </a:r>
            <a:r>
              <a:rPr sz="950" spc="250" dirty="0">
                <a:solidFill>
                  <a:srgbClr val="212121"/>
                </a:solidFill>
                <a:latin typeface="SimSun"/>
                <a:cs typeface="SimSun"/>
              </a:rPr>
              <a:t>HTML</a:t>
            </a:r>
            <a:r>
              <a:rPr sz="950" spc="-254" dirty="0">
                <a:solidFill>
                  <a:srgbClr val="212121"/>
                </a:solidFill>
                <a:latin typeface="SimSun"/>
                <a:cs typeface="SimSun"/>
              </a:rPr>
              <a:t> </a:t>
            </a:r>
            <a:r>
              <a:rPr sz="950" spc="10" dirty="0">
                <a:solidFill>
                  <a:srgbClr val="212121"/>
                </a:solidFill>
                <a:latin typeface="SimSun"/>
                <a:cs typeface="SimSun"/>
              </a:rPr>
              <a:t>结构包含的子元素。</a:t>
            </a:r>
            <a:endParaRPr sz="950">
              <a:latin typeface="SimSun"/>
              <a:cs typeface="SimSun"/>
            </a:endParaRPr>
          </a:p>
          <a:p>
            <a:pPr>
              <a:lnSpc>
                <a:spcPct val="100000"/>
              </a:lnSpc>
            </a:pPr>
            <a:endParaRPr sz="900">
              <a:latin typeface="Times New Roman"/>
              <a:cs typeface="Times New Roman"/>
            </a:endParaRPr>
          </a:p>
          <a:p>
            <a:pPr marL="12700" algn="just">
              <a:lnSpc>
                <a:spcPct val="100000"/>
              </a:lnSpc>
              <a:spcBef>
                <a:spcPts val="705"/>
              </a:spcBef>
            </a:pPr>
            <a:r>
              <a:rPr sz="950" spc="10" dirty="0">
                <a:solidFill>
                  <a:srgbClr val="212121"/>
                </a:solidFill>
                <a:latin typeface="SimSun"/>
                <a:cs typeface="SimSun"/>
              </a:rPr>
              <a:t>比如：</a:t>
            </a:r>
            <a:endParaRPr sz="950">
              <a:latin typeface="SimSun"/>
              <a:cs typeface="SimSun"/>
            </a:endParaRPr>
          </a:p>
        </p:txBody>
      </p:sp>
      <p:sp>
        <p:nvSpPr>
          <p:cNvPr id="9" name="object 9"/>
          <p:cNvSpPr txBox="1"/>
          <p:nvPr/>
        </p:nvSpPr>
        <p:spPr>
          <a:xfrm>
            <a:off x="5849543" y="777138"/>
            <a:ext cx="977900"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85" dirty="0">
                <a:solidFill>
                  <a:srgbClr val="999999"/>
                </a:solidFill>
                <a:latin typeface="SimSun"/>
                <a:cs typeface="SimSun"/>
              </a:rPr>
              <a:t>4</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组件</a:t>
            </a:r>
            <a:r>
              <a:rPr sz="700" spc="-175" dirty="0">
                <a:solidFill>
                  <a:srgbClr val="999999"/>
                </a:solidFill>
                <a:latin typeface="SimSun"/>
                <a:cs typeface="SimSun"/>
              </a:rPr>
              <a:t> | </a:t>
            </a:r>
            <a:r>
              <a:rPr sz="700" spc="80" dirty="0">
                <a:solidFill>
                  <a:srgbClr val="999999"/>
                </a:solidFill>
                <a:latin typeface="SimSun"/>
                <a:cs typeface="SimSun"/>
              </a:rPr>
              <a:t>32</a:t>
            </a:r>
            <a:endParaRPr sz="700">
              <a:latin typeface="SimSun"/>
              <a:cs typeface="SimSu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5200" y="1176655"/>
            <a:ext cx="6069965" cy="449580"/>
          </a:xfrm>
          <a:prstGeom prst="rect">
            <a:avLst/>
          </a:prstGeom>
          <a:solidFill>
            <a:srgbClr val="EDEDED"/>
          </a:solidFill>
        </p:spPr>
        <p:txBody>
          <a:bodyPr vert="horz" wrap="square" lIns="0" tIns="9525" rIns="0" bIns="0" rtlCol="0">
            <a:spAutoFit/>
          </a:bodyPr>
          <a:lstStyle/>
          <a:p>
            <a:pPr marL="47625">
              <a:lnSpc>
                <a:spcPct val="100000"/>
              </a:lnSpc>
              <a:spcBef>
                <a:spcPts val="75"/>
              </a:spcBef>
            </a:pPr>
            <a:r>
              <a:rPr sz="900" spc="35" dirty="0">
                <a:solidFill>
                  <a:srgbClr val="212121"/>
                </a:solidFill>
                <a:latin typeface="SimSun"/>
                <a:cs typeface="SimSun"/>
              </a:rPr>
              <a:t>React.render(</a:t>
            </a:r>
            <a:r>
              <a:rPr sz="900" spc="35" dirty="0">
                <a:solidFill>
                  <a:srgbClr val="3D999E"/>
                </a:solidFill>
                <a:latin typeface="SimSun"/>
                <a:cs typeface="SimSun"/>
              </a:rPr>
              <a:t>&lt;</a:t>
            </a:r>
            <a:r>
              <a:rPr sz="900" spc="35" dirty="0">
                <a:solidFill>
                  <a:srgbClr val="212121"/>
                </a:solidFill>
                <a:latin typeface="SimSun"/>
                <a:cs typeface="SimSun"/>
              </a:rPr>
              <a:t>Parent</a:t>
            </a:r>
            <a:r>
              <a:rPr sz="900" spc="35" dirty="0">
                <a:solidFill>
                  <a:srgbClr val="3D999E"/>
                </a:solidFill>
                <a:latin typeface="SimSun"/>
                <a:cs typeface="SimSun"/>
              </a:rPr>
              <a:t>&gt;&lt;</a:t>
            </a:r>
            <a:r>
              <a:rPr sz="900" spc="35" dirty="0">
                <a:solidFill>
                  <a:srgbClr val="212121"/>
                </a:solidFill>
                <a:latin typeface="SimSun"/>
                <a:cs typeface="SimSun"/>
              </a:rPr>
              <a:t>Child</a:t>
            </a:r>
            <a:r>
              <a:rPr sz="900" spc="-190" dirty="0">
                <a:solidFill>
                  <a:srgbClr val="212121"/>
                </a:solidFill>
                <a:latin typeface="SimSun"/>
                <a:cs typeface="SimSun"/>
              </a:rPr>
              <a:t> </a:t>
            </a:r>
            <a:r>
              <a:rPr sz="900" spc="10" dirty="0">
                <a:solidFill>
                  <a:srgbClr val="3D999E"/>
                </a:solidFill>
                <a:latin typeface="SimSun"/>
                <a:cs typeface="SimSun"/>
              </a:rPr>
              <a:t>/&gt;&lt;/</a:t>
            </a:r>
            <a:r>
              <a:rPr sz="900" spc="10" dirty="0">
                <a:solidFill>
                  <a:srgbClr val="212121"/>
                </a:solidFill>
                <a:latin typeface="SimSun"/>
                <a:cs typeface="SimSun"/>
              </a:rPr>
              <a:t>Parent</a:t>
            </a:r>
            <a:r>
              <a:rPr sz="900" spc="10" dirty="0">
                <a:solidFill>
                  <a:srgbClr val="3D999E"/>
                </a:solidFill>
                <a:latin typeface="SimSun"/>
                <a:cs typeface="SimSun"/>
              </a:rPr>
              <a:t>&gt;,</a:t>
            </a:r>
            <a:r>
              <a:rPr sz="900" spc="-190" dirty="0">
                <a:solidFill>
                  <a:srgbClr val="3D999E"/>
                </a:solidFill>
                <a:latin typeface="SimSun"/>
                <a:cs typeface="SimSun"/>
              </a:rPr>
              <a:t> </a:t>
            </a:r>
            <a:r>
              <a:rPr sz="900" spc="50" dirty="0">
                <a:solidFill>
                  <a:srgbClr val="212121"/>
                </a:solidFill>
                <a:latin typeface="SimSun"/>
                <a:cs typeface="SimSun"/>
              </a:rPr>
              <a:t>document.body)</a:t>
            </a:r>
            <a:r>
              <a:rPr sz="900" spc="5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47625">
              <a:lnSpc>
                <a:spcPct val="100000"/>
              </a:lnSpc>
            </a:pPr>
            <a:r>
              <a:rPr sz="900" spc="25" dirty="0">
                <a:solidFill>
                  <a:srgbClr val="212121"/>
                </a:solidFill>
                <a:latin typeface="SimSun"/>
                <a:cs typeface="SimSun"/>
              </a:rPr>
              <a:t>React.render(</a:t>
            </a:r>
            <a:r>
              <a:rPr sz="900" spc="25" dirty="0">
                <a:solidFill>
                  <a:srgbClr val="3D999E"/>
                </a:solidFill>
                <a:latin typeface="SimSun"/>
                <a:cs typeface="SimSun"/>
              </a:rPr>
              <a:t>&lt;</a:t>
            </a:r>
            <a:r>
              <a:rPr sz="900" spc="25" dirty="0">
                <a:solidFill>
                  <a:srgbClr val="212121"/>
                </a:solidFill>
                <a:latin typeface="SimSun"/>
                <a:cs typeface="SimSun"/>
              </a:rPr>
              <a:t>Parent</a:t>
            </a:r>
            <a:r>
              <a:rPr sz="900" spc="25" dirty="0">
                <a:solidFill>
                  <a:srgbClr val="3D999E"/>
                </a:solidFill>
                <a:latin typeface="SimSun"/>
                <a:cs typeface="SimSun"/>
              </a:rPr>
              <a:t>&gt;&lt;</a:t>
            </a:r>
            <a:r>
              <a:rPr sz="900" spc="25" dirty="0">
                <a:solidFill>
                  <a:srgbClr val="212121"/>
                </a:solidFill>
                <a:latin typeface="SimSun"/>
                <a:cs typeface="SimSun"/>
              </a:rPr>
              <a:t>span</a:t>
            </a:r>
            <a:r>
              <a:rPr sz="900" spc="25" dirty="0">
                <a:solidFill>
                  <a:srgbClr val="3D999E"/>
                </a:solidFill>
                <a:latin typeface="SimSun"/>
                <a:cs typeface="SimSun"/>
              </a:rPr>
              <a:t>&gt;</a:t>
            </a:r>
            <a:r>
              <a:rPr sz="900" spc="25" dirty="0">
                <a:solidFill>
                  <a:srgbClr val="212121"/>
                </a:solidFill>
                <a:latin typeface="SimSun"/>
                <a:cs typeface="SimSun"/>
              </a:rPr>
              <a:t>hello</a:t>
            </a:r>
            <a:r>
              <a:rPr sz="900" spc="25" dirty="0">
                <a:solidFill>
                  <a:srgbClr val="3D999E"/>
                </a:solidFill>
                <a:latin typeface="SimSun"/>
                <a:cs typeface="SimSun"/>
              </a:rPr>
              <a:t>&lt;/</a:t>
            </a:r>
            <a:r>
              <a:rPr sz="900" spc="25" dirty="0">
                <a:solidFill>
                  <a:srgbClr val="212121"/>
                </a:solidFill>
                <a:latin typeface="SimSun"/>
                <a:cs typeface="SimSun"/>
              </a:rPr>
              <a:t>span</a:t>
            </a:r>
            <a:r>
              <a:rPr sz="900" spc="25" dirty="0">
                <a:solidFill>
                  <a:srgbClr val="3D999E"/>
                </a:solidFill>
                <a:latin typeface="SimSun"/>
                <a:cs typeface="SimSun"/>
              </a:rPr>
              <a:t>&gt;</a:t>
            </a:r>
            <a:r>
              <a:rPr sz="900" spc="25" dirty="0">
                <a:solidFill>
                  <a:srgbClr val="212121"/>
                </a:solidFill>
                <a:latin typeface="SimSun"/>
                <a:cs typeface="SimSun"/>
              </a:rPr>
              <a:t>{</a:t>
            </a:r>
            <a:r>
              <a:rPr sz="900" spc="25" dirty="0">
                <a:solidFill>
                  <a:srgbClr val="708B00"/>
                </a:solidFill>
                <a:latin typeface="SimSun"/>
                <a:cs typeface="SimSun"/>
              </a:rPr>
              <a:t>'world'</a:t>
            </a:r>
            <a:r>
              <a:rPr sz="900" spc="25" dirty="0">
                <a:solidFill>
                  <a:srgbClr val="212121"/>
                </a:solidFill>
                <a:latin typeface="SimSun"/>
                <a:cs typeface="SimSun"/>
              </a:rPr>
              <a:t>}</a:t>
            </a:r>
            <a:r>
              <a:rPr sz="900" spc="25" dirty="0">
                <a:solidFill>
                  <a:srgbClr val="3D999E"/>
                </a:solidFill>
                <a:latin typeface="SimSun"/>
                <a:cs typeface="SimSun"/>
              </a:rPr>
              <a:t>&lt;/</a:t>
            </a:r>
            <a:r>
              <a:rPr sz="900" spc="25" dirty="0">
                <a:solidFill>
                  <a:srgbClr val="212121"/>
                </a:solidFill>
                <a:latin typeface="SimSun"/>
                <a:cs typeface="SimSun"/>
              </a:rPr>
              <a:t>Parent</a:t>
            </a:r>
            <a:r>
              <a:rPr sz="900" spc="25" dirty="0">
                <a:solidFill>
                  <a:srgbClr val="3D999E"/>
                </a:solidFill>
                <a:latin typeface="SimSun"/>
                <a:cs typeface="SimSun"/>
              </a:rPr>
              <a:t>&gt;,</a:t>
            </a:r>
            <a:r>
              <a:rPr sz="900" spc="-275" dirty="0">
                <a:solidFill>
                  <a:srgbClr val="3D999E"/>
                </a:solidFill>
                <a:latin typeface="SimSun"/>
                <a:cs typeface="SimSun"/>
              </a:rPr>
              <a:t> </a:t>
            </a:r>
            <a:r>
              <a:rPr sz="900" spc="50" dirty="0">
                <a:solidFill>
                  <a:srgbClr val="212121"/>
                </a:solidFill>
                <a:latin typeface="SimSun"/>
                <a:cs typeface="SimSun"/>
              </a:rPr>
              <a:t>document.body)</a:t>
            </a:r>
            <a:r>
              <a:rPr sz="900" spc="50" dirty="0">
                <a:solidFill>
                  <a:srgbClr val="3D999E"/>
                </a:solidFill>
                <a:latin typeface="SimSun"/>
                <a:cs typeface="SimSun"/>
              </a:rPr>
              <a:t>;</a:t>
            </a:r>
            <a:endParaRPr sz="900">
              <a:latin typeface="SimSun"/>
              <a:cs typeface="SimSun"/>
            </a:endParaRPr>
          </a:p>
        </p:txBody>
      </p:sp>
      <p:sp>
        <p:nvSpPr>
          <p:cNvPr id="3" name="object 3"/>
          <p:cNvSpPr/>
          <p:nvPr/>
        </p:nvSpPr>
        <p:spPr>
          <a:xfrm>
            <a:off x="745200" y="2031222"/>
            <a:ext cx="119380" cy="170815"/>
          </a:xfrm>
          <a:custGeom>
            <a:avLst/>
            <a:gdLst/>
            <a:ahLst/>
            <a:cxnLst/>
            <a:rect l="l" t="t" r="r" b="b"/>
            <a:pathLst>
              <a:path w="119380" h="170814">
                <a:moveTo>
                  <a:pt x="0" y="170258"/>
                </a:moveTo>
                <a:lnTo>
                  <a:pt x="119062" y="170258"/>
                </a:lnTo>
                <a:lnTo>
                  <a:pt x="119062" y="0"/>
                </a:lnTo>
                <a:lnTo>
                  <a:pt x="0" y="0"/>
                </a:lnTo>
                <a:lnTo>
                  <a:pt x="0" y="170258"/>
                </a:lnTo>
                <a:close/>
              </a:path>
            </a:pathLst>
          </a:custGeom>
          <a:solidFill>
            <a:srgbClr val="EDEDED"/>
          </a:solidFill>
        </p:spPr>
        <p:txBody>
          <a:bodyPr wrap="square" lIns="0" tIns="0" rIns="0" bIns="0" rtlCol="0"/>
          <a:lstStyle/>
          <a:p>
            <a:endParaRPr/>
          </a:p>
        </p:txBody>
      </p:sp>
      <p:sp>
        <p:nvSpPr>
          <p:cNvPr id="4" name="object 4"/>
          <p:cNvSpPr txBox="1"/>
          <p:nvPr/>
        </p:nvSpPr>
        <p:spPr>
          <a:xfrm>
            <a:off x="732500" y="1689448"/>
            <a:ext cx="6048375" cy="503555"/>
          </a:xfrm>
          <a:prstGeom prst="rect">
            <a:avLst/>
          </a:prstGeom>
        </p:spPr>
        <p:txBody>
          <a:bodyPr vert="horz" wrap="square" lIns="0" tIns="0" rIns="0" bIns="0" rtlCol="0">
            <a:spAutoFit/>
          </a:bodyPr>
          <a:lstStyle/>
          <a:p>
            <a:pPr marL="12700">
              <a:lnSpc>
                <a:spcPct val="168400"/>
              </a:lnSpc>
            </a:pPr>
            <a:r>
              <a:rPr sz="950" spc="250" dirty="0">
                <a:solidFill>
                  <a:srgbClr val="212121"/>
                </a:solidFill>
                <a:latin typeface="SimSun"/>
                <a:cs typeface="SimSun"/>
              </a:rPr>
              <a:t>HTML</a:t>
            </a:r>
            <a:r>
              <a:rPr sz="950" spc="-215" dirty="0">
                <a:solidFill>
                  <a:srgbClr val="212121"/>
                </a:solidFill>
                <a:latin typeface="SimSun"/>
                <a:cs typeface="SimSun"/>
              </a:rPr>
              <a:t> </a:t>
            </a:r>
            <a:r>
              <a:rPr sz="950" spc="10" dirty="0">
                <a:solidFill>
                  <a:srgbClr val="212121"/>
                </a:solidFill>
                <a:latin typeface="SimSun"/>
                <a:cs typeface="SimSun"/>
              </a:rPr>
              <a:t>元素会作为</a:t>
            </a:r>
            <a:r>
              <a:rPr sz="950" spc="-215" dirty="0">
                <a:solidFill>
                  <a:srgbClr val="212121"/>
                </a:solidFill>
                <a:latin typeface="SimSun"/>
                <a:cs typeface="SimSun"/>
              </a:rPr>
              <a:t> </a:t>
            </a:r>
            <a:r>
              <a:rPr sz="950" spc="85" dirty="0">
                <a:solidFill>
                  <a:srgbClr val="212121"/>
                </a:solidFill>
                <a:latin typeface="SimSun"/>
                <a:cs typeface="SimSun"/>
              </a:rPr>
              <a:t>React</a:t>
            </a:r>
            <a:r>
              <a:rPr sz="950" spc="-215" dirty="0">
                <a:solidFill>
                  <a:srgbClr val="212121"/>
                </a:solidFill>
                <a:latin typeface="SimSun"/>
                <a:cs typeface="SimSun"/>
              </a:rPr>
              <a:t> </a:t>
            </a:r>
            <a:r>
              <a:rPr sz="950" spc="50" dirty="0">
                <a:solidFill>
                  <a:srgbClr val="212121"/>
                </a:solidFill>
                <a:latin typeface="SimSun"/>
                <a:cs typeface="SimSun"/>
              </a:rPr>
              <a:t>组件对象、JS</a:t>
            </a:r>
            <a:r>
              <a:rPr sz="950" spc="-215" dirty="0">
                <a:solidFill>
                  <a:srgbClr val="212121"/>
                </a:solidFill>
                <a:latin typeface="SimSun"/>
                <a:cs typeface="SimSun"/>
              </a:rPr>
              <a:t> </a:t>
            </a:r>
            <a:r>
              <a:rPr sz="950" spc="10" dirty="0">
                <a:solidFill>
                  <a:srgbClr val="212121"/>
                </a:solidFill>
                <a:latin typeface="SimSun"/>
                <a:cs typeface="SimSun"/>
              </a:rPr>
              <a:t>表达式结果是一个文字节点，都会存入</a:t>
            </a:r>
            <a:r>
              <a:rPr sz="950" spc="165" dirty="0">
                <a:solidFill>
                  <a:srgbClr val="212121"/>
                </a:solidFill>
                <a:latin typeface="SimSun"/>
                <a:cs typeface="SimSun"/>
              </a:rPr>
              <a:t> </a:t>
            </a:r>
            <a:r>
              <a:rPr sz="900" spc="45" dirty="0">
                <a:solidFill>
                  <a:srgbClr val="212121"/>
                </a:solidFill>
                <a:latin typeface="SimSun"/>
                <a:cs typeface="SimSun"/>
              </a:rPr>
              <a:t>Parent</a:t>
            </a:r>
            <a:r>
              <a:rPr sz="900" spc="185" dirty="0">
                <a:solidFill>
                  <a:srgbClr val="212121"/>
                </a:solidFill>
                <a:latin typeface="SimSun"/>
                <a:cs typeface="SimSun"/>
              </a:rPr>
              <a:t> </a:t>
            </a:r>
            <a:r>
              <a:rPr sz="950" spc="10" dirty="0">
                <a:solidFill>
                  <a:srgbClr val="212121"/>
                </a:solidFill>
                <a:latin typeface="SimSun"/>
                <a:cs typeface="SimSun"/>
              </a:rPr>
              <a:t>组件的</a:t>
            </a:r>
            <a:r>
              <a:rPr sz="950" spc="160" dirty="0">
                <a:solidFill>
                  <a:srgbClr val="212121"/>
                </a:solidFill>
                <a:latin typeface="SimSun"/>
                <a:cs typeface="SimSun"/>
              </a:rPr>
              <a:t> </a:t>
            </a:r>
            <a:r>
              <a:rPr sz="900" spc="-10" dirty="0">
                <a:solidFill>
                  <a:srgbClr val="212121"/>
                </a:solidFill>
                <a:latin typeface="SimSun"/>
                <a:cs typeface="SimSun"/>
              </a:rPr>
              <a:t>props.childre  </a:t>
            </a:r>
            <a:r>
              <a:rPr sz="900" spc="110" dirty="0">
                <a:solidFill>
                  <a:srgbClr val="212121"/>
                </a:solidFill>
                <a:latin typeface="SimSun"/>
                <a:cs typeface="SimSun"/>
              </a:rPr>
              <a:t>n</a:t>
            </a:r>
            <a:r>
              <a:rPr sz="900" spc="90" dirty="0">
                <a:solidFill>
                  <a:srgbClr val="212121"/>
                </a:solidFill>
                <a:latin typeface="SimSun"/>
                <a:cs typeface="SimSun"/>
              </a:rPr>
              <a:t> </a:t>
            </a:r>
            <a:r>
              <a:rPr sz="950" spc="10" dirty="0">
                <a:solidFill>
                  <a:srgbClr val="212121"/>
                </a:solidFill>
                <a:latin typeface="SimSun"/>
                <a:cs typeface="SimSun"/>
              </a:rPr>
              <a:t>。</a:t>
            </a:r>
            <a:endParaRPr sz="950">
              <a:latin typeface="SimSun"/>
              <a:cs typeface="SimSun"/>
            </a:endParaRPr>
          </a:p>
        </p:txBody>
      </p:sp>
      <p:sp>
        <p:nvSpPr>
          <p:cNvPr id="5" name="object 5"/>
          <p:cNvSpPr txBox="1"/>
          <p:nvPr/>
        </p:nvSpPr>
        <p:spPr>
          <a:xfrm>
            <a:off x="745200" y="2396982"/>
            <a:ext cx="4468495" cy="170815"/>
          </a:xfrm>
          <a:prstGeom prst="rect">
            <a:avLst/>
          </a:prstGeom>
          <a:solidFill>
            <a:srgbClr val="EDEDED"/>
          </a:solidFill>
        </p:spPr>
        <p:txBody>
          <a:bodyPr vert="horz" wrap="square" lIns="0" tIns="635" rIns="0" bIns="0" rtlCol="0">
            <a:spAutoFit/>
          </a:bodyPr>
          <a:lstStyle/>
          <a:p>
            <a:pPr marL="47625">
              <a:lnSpc>
                <a:spcPct val="100000"/>
              </a:lnSpc>
              <a:spcBef>
                <a:spcPts val="5"/>
              </a:spcBef>
            </a:pPr>
            <a:r>
              <a:rPr sz="900" spc="-25" dirty="0">
                <a:solidFill>
                  <a:srgbClr val="212121"/>
                </a:solidFill>
                <a:latin typeface="SimSun"/>
                <a:cs typeface="SimSun"/>
              </a:rPr>
              <a:t>this.props.children</a:t>
            </a:r>
            <a:r>
              <a:rPr sz="900" spc="155" dirty="0">
                <a:solidFill>
                  <a:srgbClr val="212121"/>
                </a:solidFill>
                <a:latin typeface="SimSun"/>
                <a:cs typeface="SimSun"/>
              </a:rPr>
              <a:t> </a:t>
            </a:r>
            <a:r>
              <a:rPr sz="950" spc="10" dirty="0">
                <a:solidFill>
                  <a:srgbClr val="212121"/>
                </a:solidFill>
                <a:latin typeface="SimSun"/>
                <a:cs typeface="SimSun"/>
              </a:rPr>
              <a:t>通常是一个组件对象的数组，但是当只有一个子元素的时候，</a:t>
            </a:r>
            <a:endParaRPr sz="950">
              <a:latin typeface="SimSun"/>
              <a:cs typeface="SimSun"/>
            </a:endParaRPr>
          </a:p>
        </p:txBody>
      </p:sp>
      <p:sp>
        <p:nvSpPr>
          <p:cNvPr id="6" name="object 6"/>
          <p:cNvSpPr txBox="1"/>
          <p:nvPr/>
        </p:nvSpPr>
        <p:spPr>
          <a:xfrm>
            <a:off x="5200612" y="2396982"/>
            <a:ext cx="1542415" cy="170815"/>
          </a:xfrm>
          <a:prstGeom prst="rect">
            <a:avLst/>
          </a:prstGeom>
          <a:solidFill>
            <a:srgbClr val="EDEDED"/>
          </a:solidFill>
        </p:spPr>
        <p:txBody>
          <a:bodyPr vert="horz" wrap="square" lIns="0" tIns="635" rIns="0" bIns="0" rtlCol="0">
            <a:spAutoFit/>
          </a:bodyPr>
          <a:lstStyle/>
          <a:p>
            <a:pPr marL="47625">
              <a:lnSpc>
                <a:spcPct val="100000"/>
              </a:lnSpc>
              <a:spcBef>
                <a:spcPts val="5"/>
              </a:spcBef>
            </a:pPr>
            <a:r>
              <a:rPr sz="900" spc="-25" dirty="0">
                <a:solidFill>
                  <a:srgbClr val="212121"/>
                </a:solidFill>
                <a:latin typeface="SimSun"/>
                <a:cs typeface="SimSun"/>
              </a:rPr>
              <a:t>this.props.children</a:t>
            </a:r>
            <a:r>
              <a:rPr sz="900" spc="155" dirty="0">
                <a:solidFill>
                  <a:srgbClr val="212121"/>
                </a:solidFill>
                <a:latin typeface="SimSun"/>
                <a:cs typeface="SimSun"/>
              </a:rPr>
              <a:t> </a:t>
            </a:r>
            <a:r>
              <a:rPr sz="950" spc="10" dirty="0">
                <a:solidFill>
                  <a:srgbClr val="212121"/>
                </a:solidFill>
                <a:latin typeface="SimSun"/>
                <a:cs typeface="SimSun"/>
              </a:rPr>
              <a:t>将是这</a:t>
            </a:r>
            <a:endParaRPr sz="950">
              <a:latin typeface="SimSun"/>
              <a:cs typeface="SimSun"/>
            </a:endParaRPr>
          </a:p>
        </p:txBody>
      </p:sp>
      <p:sp>
        <p:nvSpPr>
          <p:cNvPr id="7" name="object 7"/>
          <p:cNvSpPr txBox="1"/>
          <p:nvPr/>
        </p:nvSpPr>
        <p:spPr>
          <a:xfrm>
            <a:off x="732500" y="2641917"/>
            <a:ext cx="185420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个唯一的子元素，而不是数组了。</a:t>
            </a:r>
            <a:endParaRPr sz="950">
              <a:latin typeface="SimSun"/>
              <a:cs typeface="SimSun"/>
            </a:endParaRPr>
          </a:p>
        </p:txBody>
      </p:sp>
      <p:sp>
        <p:nvSpPr>
          <p:cNvPr id="8" name="object 8"/>
          <p:cNvSpPr txBox="1"/>
          <p:nvPr/>
        </p:nvSpPr>
        <p:spPr>
          <a:xfrm>
            <a:off x="745200" y="3006582"/>
            <a:ext cx="93599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20" dirty="0">
                <a:solidFill>
                  <a:srgbClr val="3379B6"/>
                </a:solidFill>
                <a:latin typeface="SimSun"/>
                <a:cs typeface="SimSun"/>
              </a:rPr>
              <a:t>React.Children</a:t>
            </a:r>
            <a:endParaRPr sz="900">
              <a:latin typeface="SimSun"/>
              <a:cs typeface="SimSun"/>
            </a:endParaRPr>
          </a:p>
        </p:txBody>
      </p:sp>
      <p:sp>
        <p:nvSpPr>
          <p:cNvPr id="9" name="object 9"/>
          <p:cNvSpPr txBox="1"/>
          <p:nvPr/>
        </p:nvSpPr>
        <p:spPr>
          <a:xfrm>
            <a:off x="1701850" y="3007677"/>
            <a:ext cx="209804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提供了额外的方法方便操作这个属性。</a:t>
            </a:r>
            <a:endParaRPr sz="950">
              <a:latin typeface="SimSun"/>
              <a:cs typeface="SimSun"/>
            </a:endParaRPr>
          </a:p>
        </p:txBody>
      </p:sp>
      <p:sp>
        <p:nvSpPr>
          <p:cNvPr id="10" name="object 10"/>
          <p:cNvSpPr txBox="1"/>
          <p:nvPr/>
        </p:nvSpPr>
        <p:spPr>
          <a:xfrm>
            <a:off x="5849200" y="777138"/>
            <a:ext cx="977900"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85" dirty="0">
                <a:solidFill>
                  <a:srgbClr val="999999"/>
                </a:solidFill>
                <a:latin typeface="SimSun"/>
                <a:cs typeface="SimSun"/>
              </a:rPr>
              <a:t>4</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组件</a:t>
            </a:r>
            <a:r>
              <a:rPr sz="700" spc="-175" dirty="0">
                <a:solidFill>
                  <a:srgbClr val="999999"/>
                </a:solidFill>
                <a:latin typeface="SimSun"/>
                <a:cs typeface="SimSun"/>
              </a:rPr>
              <a:t> | </a:t>
            </a:r>
            <a:r>
              <a:rPr sz="700" spc="80" dirty="0">
                <a:solidFill>
                  <a:srgbClr val="999999"/>
                </a:solidFill>
                <a:latin typeface="SimSun"/>
                <a:cs typeface="SimSun"/>
              </a:rPr>
              <a:t>33</a:t>
            </a:r>
            <a:endParaRPr sz="700">
              <a:latin typeface="SimSun"/>
              <a:cs typeface="SimSu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txBox="1"/>
          <p:nvPr/>
        </p:nvSpPr>
        <p:spPr>
          <a:xfrm>
            <a:off x="735914" y="1297622"/>
            <a:ext cx="130175" cy="222250"/>
          </a:xfrm>
          <a:prstGeom prst="rect">
            <a:avLst/>
          </a:prstGeom>
        </p:spPr>
        <p:txBody>
          <a:bodyPr vert="horz" wrap="square" lIns="0" tIns="0" rIns="0" bIns="0" rtlCol="0">
            <a:spAutoFit/>
          </a:bodyPr>
          <a:lstStyle/>
          <a:p>
            <a:pPr marL="12700">
              <a:lnSpc>
                <a:spcPct val="100000"/>
              </a:lnSpc>
            </a:pPr>
            <a:r>
              <a:rPr sz="1350" spc="145" dirty="0">
                <a:solidFill>
                  <a:srgbClr val="212121"/>
                </a:solidFill>
                <a:latin typeface="SimSun"/>
                <a:cs typeface="SimSun"/>
              </a:rPr>
              <a:t>#</a:t>
            </a:r>
            <a:endParaRPr sz="1350">
              <a:latin typeface="SimSun"/>
              <a:cs typeface="SimSun"/>
            </a:endParaRPr>
          </a:p>
        </p:txBody>
      </p:sp>
      <p:sp>
        <p:nvSpPr>
          <p:cNvPr id="4" name="object 4"/>
          <p:cNvSpPr txBox="1"/>
          <p:nvPr/>
        </p:nvSpPr>
        <p:spPr>
          <a:xfrm>
            <a:off x="732500" y="2111184"/>
            <a:ext cx="1880235" cy="52641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组件</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85" dirty="0">
                <a:solidFill>
                  <a:srgbClr val="212121"/>
                </a:solidFill>
                <a:latin typeface="SimSun"/>
                <a:cs typeface="SimSun"/>
              </a:rPr>
              <a:t>React</a:t>
            </a:r>
            <a:r>
              <a:rPr sz="950" spc="-295" dirty="0">
                <a:solidFill>
                  <a:srgbClr val="212121"/>
                </a:solidFill>
                <a:latin typeface="SimSun"/>
                <a:cs typeface="SimSun"/>
              </a:rPr>
              <a:t> </a:t>
            </a:r>
            <a:r>
              <a:rPr sz="950" spc="10" dirty="0">
                <a:solidFill>
                  <a:srgbClr val="212121"/>
                </a:solidFill>
                <a:latin typeface="SimSun"/>
                <a:cs typeface="SimSun"/>
              </a:rPr>
              <a:t>应用都是构建在组件之上。</a:t>
            </a:r>
            <a:endParaRPr sz="950">
              <a:latin typeface="SimSun"/>
              <a:cs typeface="SimSun"/>
            </a:endParaRPr>
          </a:p>
        </p:txBody>
      </p:sp>
      <p:sp>
        <p:nvSpPr>
          <p:cNvPr id="5" name="object 5"/>
          <p:cNvSpPr txBox="1"/>
          <p:nvPr/>
        </p:nvSpPr>
        <p:spPr>
          <a:xfrm>
            <a:off x="745200" y="2841609"/>
            <a:ext cx="902969"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75" dirty="0">
                <a:solidFill>
                  <a:srgbClr val="212121"/>
                </a:solidFill>
                <a:latin typeface="SimSun"/>
                <a:cs typeface="SimSun"/>
              </a:rPr>
              <a:t>HelloMessage</a:t>
            </a:r>
            <a:endParaRPr sz="900">
              <a:latin typeface="SimSun"/>
              <a:cs typeface="SimSun"/>
            </a:endParaRPr>
          </a:p>
        </p:txBody>
      </p:sp>
      <p:sp>
        <p:nvSpPr>
          <p:cNvPr id="6" name="object 6"/>
          <p:cNvSpPr txBox="1"/>
          <p:nvPr/>
        </p:nvSpPr>
        <p:spPr>
          <a:xfrm>
            <a:off x="1669249" y="2842704"/>
            <a:ext cx="2158365"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就是一个</a:t>
            </a:r>
            <a:r>
              <a:rPr sz="950" spc="-254" dirty="0">
                <a:solidFill>
                  <a:srgbClr val="212121"/>
                </a:solidFill>
                <a:latin typeface="SimSun"/>
                <a:cs typeface="SimSun"/>
              </a:rPr>
              <a:t> </a:t>
            </a:r>
            <a:r>
              <a:rPr sz="950" spc="85" dirty="0">
                <a:solidFill>
                  <a:srgbClr val="212121"/>
                </a:solidFill>
                <a:latin typeface="SimSun"/>
                <a:cs typeface="SimSun"/>
              </a:rPr>
              <a:t>React</a:t>
            </a:r>
            <a:r>
              <a:rPr sz="950" spc="-254" dirty="0">
                <a:solidFill>
                  <a:srgbClr val="212121"/>
                </a:solidFill>
                <a:latin typeface="SimSun"/>
                <a:cs typeface="SimSun"/>
              </a:rPr>
              <a:t> </a:t>
            </a:r>
            <a:r>
              <a:rPr sz="950" spc="10" dirty="0">
                <a:solidFill>
                  <a:srgbClr val="212121"/>
                </a:solidFill>
                <a:latin typeface="SimSun"/>
                <a:cs typeface="SimSun"/>
              </a:rPr>
              <a:t>构建的组件，最后一句</a:t>
            </a:r>
            <a:endParaRPr sz="950">
              <a:latin typeface="SimSun"/>
              <a:cs typeface="SimSun"/>
            </a:endParaRPr>
          </a:p>
        </p:txBody>
      </p:sp>
      <p:sp>
        <p:nvSpPr>
          <p:cNvPr id="7" name="object 7"/>
          <p:cNvSpPr txBox="1"/>
          <p:nvPr/>
        </p:nvSpPr>
        <p:spPr>
          <a:xfrm>
            <a:off x="3848417" y="2841609"/>
            <a:ext cx="839469"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35" dirty="0">
                <a:solidFill>
                  <a:srgbClr val="212121"/>
                </a:solidFill>
                <a:latin typeface="SimSun"/>
                <a:cs typeface="SimSun"/>
              </a:rPr>
              <a:t>React.render</a:t>
            </a:r>
            <a:endParaRPr sz="900">
              <a:latin typeface="SimSun"/>
              <a:cs typeface="SimSun"/>
            </a:endParaRPr>
          </a:p>
        </p:txBody>
      </p:sp>
      <p:sp>
        <p:nvSpPr>
          <p:cNvPr id="8" name="object 8"/>
          <p:cNvSpPr txBox="1"/>
          <p:nvPr/>
        </p:nvSpPr>
        <p:spPr>
          <a:xfrm>
            <a:off x="4708626" y="2842704"/>
            <a:ext cx="209804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会把这个组件显示到页面上的某个元素</a:t>
            </a:r>
            <a:endParaRPr sz="950">
              <a:latin typeface="SimSun"/>
              <a:cs typeface="SimSun"/>
            </a:endParaRPr>
          </a:p>
        </p:txBody>
      </p:sp>
      <p:sp>
        <p:nvSpPr>
          <p:cNvPr id="9" name="object 9"/>
          <p:cNvSpPr txBox="1"/>
          <p:nvPr/>
        </p:nvSpPr>
        <p:spPr>
          <a:xfrm>
            <a:off x="745200" y="3085449"/>
            <a:ext cx="75819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125" dirty="0">
                <a:solidFill>
                  <a:srgbClr val="212121"/>
                </a:solidFill>
                <a:latin typeface="SimSun"/>
                <a:cs typeface="SimSun"/>
              </a:rPr>
              <a:t>mountNode</a:t>
            </a:r>
            <a:endParaRPr sz="900">
              <a:latin typeface="SimSun"/>
              <a:cs typeface="SimSun"/>
            </a:endParaRPr>
          </a:p>
        </p:txBody>
      </p:sp>
      <p:sp>
        <p:nvSpPr>
          <p:cNvPr id="10" name="object 10"/>
          <p:cNvSpPr txBox="1"/>
          <p:nvPr/>
        </p:nvSpPr>
        <p:spPr>
          <a:xfrm>
            <a:off x="1524152" y="3086544"/>
            <a:ext cx="124460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里面，显示的内容就是</a:t>
            </a:r>
            <a:endParaRPr sz="950">
              <a:latin typeface="SimSun"/>
              <a:cs typeface="SimSun"/>
            </a:endParaRPr>
          </a:p>
        </p:txBody>
      </p:sp>
      <p:sp>
        <p:nvSpPr>
          <p:cNvPr id="11" name="object 11"/>
          <p:cNvSpPr txBox="1"/>
          <p:nvPr/>
        </p:nvSpPr>
        <p:spPr>
          <a:xfrm>
            <a:off x="2789859" y="3085449"/>
            <a:ext cx="134302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15" dirty="0">
                <a:solidFill>
                  <a:srgbClr val="212121"/>
                </a:solidFill>
                <a:latin typeface="SimSun"/>
                <a:cs typeface="SimSun"/>
              </a:rPr>
              <a:t>&lt;div&gt;Hello</a:t>
            </a:r>
            <a:r>
              <a:rPr sz="900" spc="-290" dirty="0">
                <a:solidFill>
                  <a:srgbClr val="212121"/>
                </a:solidFill>
                <a:latin typeface="SimSun"/>
                <a:cs typeface="SimSun"/>
              </a:rPr>
              <a:t> </a:t>
            </a:r>
            <a:r>
              <a:rPr sz="900" spc="40" dirty="0">
                <a:solidFill>
                  <a:srgbClr val="212121"/>
                </a:solidFill>
                <a:latin typeface="SimSun"/>
                <a:cs typeface="SimSun"/>
              </a:rPr>
              <a:t>John&lt;/div&gt;</a:t>
            </a:r>
            <a:endParaRPr sz="900">
              <a:latin typeface="SimSun"/>
              <a:cs typeface="SimSun"/>
            </a:endParaRPr>
          </a:p>
        </p:txBody>
      </p:sp>
      <p:sp>
        <p:nvSpPr>
          <p:cNvPr id="12" name="object 12"/>
          <p:cNvSpPr txBox="1"/>
          <p:nvPr/>
        </p:nvSpPr>
        <p:spPr>
          <a:xfrm>
            <a:off x="4119892" y="3086544"/>
            <a:ext cx="14732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a:t>
            </a:r>
            <a:endParaRPr sz="950">
              <a:latin typeface="SimSun"/>
              <a:cs typeface="SimSun"/>
            </a:endParaRPr>
          </a:p>
        </p:txBody>
      </p:sp>
      <p:sp>
        <p:nvSpPr>
          <p:cNvPr id="13" name="object 13"/>
          <p:cNvSpPr txBox="1"/>
          <p:nvPr/>
        </p:nvSpPr>
        <p:spPr>
          <a:xfrm>
            <a:off x="745200" y="3451209"/>
            <a:ext cx="2781935" cy="170815"/>
          </a:xfrm>
          <a:prstGeom prst="rect">
            <a:avLst/>
          </a:prstGeom>
          <a:solidFill>
            <a:srgbClr val="EDEDED"/>
          </a:solidFill>
        </p:spPr>
        <p:txBody>
          <a:bodyPr vert="horz" wrap="square" lIns="0" tIns="635" rIns="0" bIns="0" rtlCol="0">
            <a:spAutoFit/>
          </a:bodyPr>
          <a:lstStyle/>
          <a:p>
            <a:pPr marL="47625">
              <a:lnSpc>
                <a:spcPct val="100000"/>
              </a:lnSpc>
              <a:spcBef>
                <a:spcPts val="5"/>
              </a:spcBef>
            </a:pPr>
            <a:r>
              <a:rPr sz="900" spc="55" dirty="0">
                <a:solidFill>
                  <a:srgbClr val="212121"/>
                </a:solidFill>
                <a:latin typeface="SimSun"/>
                <a:cs typeface="SimSun"/>
              </a:rPr>
              <a:t>props</a:t>
            </a:r>
            <a:r>
              <a:rPr sz="900" spc="105" dirty="0">
                <a:solidFill>
                  <a:srgbClr val="212121"/>
                </a:solidFill>
                <a:latin typeface="SimSun"/>
                <a:cs typeface="SimSun"/>
              </a:rPr>
              <a:t> </a:t>
            </a:r>
            <a:r>
              <a:rPr sz="950" spc="10" dirty="0">
                <a:solidFill>
                  <a:srgbClr val="212121"/>
                </a:solidFill>
                <a:latin typeface="SimSun"/>
                <a:cs typeface="SimSun"/>
              </a:rPr>
              <a:t>是组件包含的两个核心概念之一，另一个是</a:t>
            </a:r>
            <a:endParaRPr sz="950">
              <a:latin typeface="SimSun"/>
              <a:cs typeface="SimSun"/>
            </a:endParaRPr>
          </a:p>
        </p:txBody>
      </p:sp>
      <p:sp>
        <p:nvSpPr>
          <p:cNvPr id="14" name="object 14"/>
          <p:cNvSpPr txBox="1"/>
          <p:nvPr/>
        </p:nvSpPr>
        <p:spPr>
          <a:xfrm>
            <a:off x="3547808" y="3451209"/>
            <a:ext cx="1975485" cy="170815"/>
          </a:xfrm>
          <a:prstGeom prst="rect">
            <a:avLst/>
          </a:prstGeom>
          <a:solidFill>
            <a:srgbClr val="EDEDED"/>
          </a:solidFill>
        </p:spPr>
        <p:txBody>
          <a:bodyPr vert="horz" wrap="square" lIns="0" tIns="635" rIns="0" bIns="0" rtlCol="0">
            <a:spAutoFit/>
          </a:bodyPr>
          <a:lstStyle/>
          <a:p>
            <a:pPr marL="47625">
              <a:lnSpc>
                <a:spcPct val="100000"/>
              </a:lnSpc>
              <a:spcBef>
                <a:spcPts val="5"/>
              </a:spcBef>
            </a:pPr>
            <a:r>
              <a:rPr sz="900" spc="-10" dirty="0">
                <a:solidFill>
                  <a:srgbClr val="212121"/>
                </a:solidFill>
                <a:latin typeface="SimSun"/>
                <a:cs typeface="SimSun"/>
              </a:rPr>
              <a:t>state</a:t>
            </a:r>
            <a:r>
              <a:rPr sz="900" spc="-155" dirty="0">
                <a:solidFill>
                  <a:srgbClr val="212121"/>
                </a:solidFill>
                <a:latin typeface="SimSun"/>
                <a:cs typeface="SimSun"/>
              </a:rPr>
              <a:t> </a:t>
            </a:r>
            <a:r>
              <a:rPr sz="950" spc="10" dirty="0">
                <a:solidFill>
                  <a:srgbClr val="212121"/>
                </a:solidFill>
                <a:latin typeface="SimSun"/>
                <a:cs typeface="SimSun"/>
              </a:rPr>
              <a:t>（这个组件没用到）。可以把</a:t>
            </a:r>
            <a:endParaRPr sz="950">
              <a:latin typeface="SimSun"/>
              <a:cs typeface="SimSun"/>
            </a:endParaRPr>
          </a:p>
        </p:txBody>
      </p:sp>
      <p:sp>
        <p:nvSpPr>
          <p:cNvPr id="15" name="object 15"/>
          <p:cNvSpPr txBox="1"/>
          <p:nvPr/>
        </p:nvSpPr>
        <p:spPr>
          <a:xfrm>
            <a:off x="5544007" y="3451209"/>
            <a:ext cx="41910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55" dirty="0">
                <a:solidFill>
                  <a:srgbClr val="212121"/>
                </a:solidFill>
                <a:latin typeface="SimSun"/>
                <a:cs typeface="SimSun"/>
              </a:rPr>
              <a:t>props</a:t>
            </a:r>
            <a:endParaRPr sz="900">
              <a:latin typeface="SimSun"/>
              <a:cs typeface="SimSun"/>
            </a:endParaRPr>
          </a:p>
        </p:txBody>
      </p:sp>
      <p:sp>
        <p:nvSpPr>
          <p:cNvPr id="16" name="object 16"/>
          <p:cNvSpPr txBox="1"/>
          <p:nvPr/>
        </p:nvSpPr>
        <p:spPr>
          <a:xfrm>
            <a:off x="5983630" y="3452304"/>
            <a:ext cx="75692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看作是组件的</a:t>
            </a:r>
            <a:endParaRPr sz="950">
              <a:latin typeface="SimSun"/>
              <a:cs typeface="SimSun"/>
            </a:endParaRPr>
          </a:p>
        </p:txBody>
      </p:sp>
      <p:sp>
        <p:nvSpPr>
          <p:cNvPr id="17" name="object 17"/>
          <p:cNvSpPr txBox="1"/>
          <p:nvPr/>
        </p:nvSpPr>
        <p:spPr>
          <a:xfrm>
            <a:off x="5655817" y="3695049"/>
            <a:ext cx="41592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180" dirty="0">
                <a:solidFill>
                  <a:srgbClr val="212121"/>
                </a:solidFill>
                <a:latin typeface="SimSun"/>
                <a:cs typeface="SimSun"/>
              </a:rPr>
              <a:t>name</a:t>
            </a:r>
            <a:endParaRPr sz="900">
              <a:latin typeface="SimSun"/>
              <a:cs typeface="SimSun"/>
            </a:endParaRPr>
          </a:p>
        </p:txBody>
      </p:sp>
      <p:sp>
        <p:nvSpPr>
          <p:cNvPr id="18" name="object 18"/>
          <p:cNvSpPr txBox="1"/>
          <p:nvPr/>
        </p:nvSpPr>
        <p:spPr>
          <a:xfrm>
            <a:off x="6058941" y="3696144"/>
            <a:ext cx="75692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）来定制显示</a:t>
            </a:r>
            <a:endParaRPr sz="950">
              <a:latin typeface="SimSun"/>
              <a:cs typeface="SimSun"/>
            </a:endParaRPr>
          </a:p>
        </p:txBody>
      </p:sp>
      <p:sp>
        <p:nvSpPr>
          <p:cNvPr id="19" name="object 19"/>
          <p:cNvSpPr txBox="1"/>
          <p:nvPr/>
        </p:nvSpPr>
        <p:spPr>
          <a:xfrm>
            <a:off x="732500" y="3597114"/>
            <a:ext cx="4902200" cy="503555"/>
          </a:xfrm>
          <a:prstGeom prst="rect">
            <a:avLst/>
          </a:prstGeom>
        </p:spPr>
        <p:txBody>
          <a:bodyPr vert="horz" wrap="square" lIns="0" tIns="0" rIns="0" bIns="0" rtlCol="0">
            <a:spAutoFit/>
          </a:bodyPr>
          <a:lstStyle/>
          <a:p>
            <a:pPr marL="12700" marR="5080">
              <a:lnSpc>
                <a:spcPct val="168400"/>
              </a:lnSpc>
            </a:pPr>
            <a:r>
              <a:rPr sz="950" spc="5" dirty="0">
                <a:solidFill>
                  <a:srgbClr val="212121"/>
                </a:solidFill>
                <a:latin typeface="SimSun"/>
                <a:cs typeface="SimSun"/>
              </a:rPr>
              <a:t>配置属性，在组件内部是不变的，只是在调用这个组件的时候传入不同的属性（比如这里的  </a:t>
            </a:r>
            <a:r>
              <a:rPr sz="950" spc="10" dirty="0">
                <a:solidFill>
                  <a:srgbClr val="212121"/>
                </a:solidFill>
                <a:latin typeface="SimSun"/>
                <a:cs typeface="SimSun"/>
              </a:rPr>
              <a:t>这个组件。</a:t>
            </a:r>
            <a:endParaRPr sz="950">
              <a:latin typeface="SimSun"/>
              <a:cs typeface="SimSun"/>
            </a:endParaRPr>
          </a:p>
        </p:txBody>
      </p:sp>
      <p:sp>
        <p:nvSpPr>
          <p:cNvPr id="20" name="object 20"/>
          <p:cNvSpPr txBox="1"/>
          <p:nvPr/>
        </p:nvSpPr>
        <p:spPr>
          <a:xfrm>
            <a:off x="5916574" y="777138"/>
            <a:ext cx="910590"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10" dirty="0">
                <a:solidFill>
                  <a:srgbClr val="999999"/>
                </a:solidFill>
                <a:latin typeface="SimSun"/>
                <a:cs typeface="SimSun"/>
              </a:rPr>
              <a:t>1</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概览</a:t>
            </a:r>
            <a:r>
              <a:rPr sz="700" spc="-175" dirty="0">
                <a:solidFill>
                  <a:srgbClr val="999999"/>
                </a:solidFill>
                <a:latin typeface="SimSun"/>
                <a:cs typeface="SimSun"/>
              </a:rPr>
              <a:t> | </a:t>
            </a:r>
            <a:r>
              <a:rPr sz="700" spc="75" dirty="0">
                <a:solidFill>
                  <a:srgbClr val="999999"/>
                </a:solidFill>
                <a:latin typeface="SimSun"/>
                <a:cs typeface="SimSun"/>
              </a:rPr>
              <a:t>6</a:t>
            </a:r>
            <a:endParaRPr sz="700">
              <a:latin typeface="SimSun"/>
              <a:cs typeface="SimSu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p:nvPr/>
        </p:nvSpPr>
        <p:spPr>
          <a:xfrm>
            <a:off x="759830" y="2070861"/>
            <a:ext cx="0" cy="241935"/>
          </a:xfrm>
          <a:custGeom>
            <a:avLst/>
            <a:gdLst/>
            <a:ahLst/>
            <a:cxnLst/>
            <a:rect l="l" t="t" r="r" b="b"/>
            <a:pathLst>
              <a:path h="241935">
                <a:moveTo>
                  <a:pt x="0" y="0"/>
                </a:moveTo>
                <a:lnTo>
                  <a:pt x="0" y="241553"/>
                </a:lnTo>
              </a:path>
            </a:pathLst>
          </a:custGeom>
          <a:ln w="29260">
            <a:solidFill>
              <a:srgbClr val="1FA640"/>
            </a:solidFill>
          </a:ln>
        </p:spPr>
        <p:txBody>
          <a:bodyPr wrap="square" lIns="0" tIns="0" rIns="0" bIns="0" rtlCol="0"/>
          <a:lstStyle/>
          <a:p>
            <a:endParaRPr/>
          </a:p>
        </p:txBody>
      </p:sp>
      <p:sp>
        <p:nvSpPr>
          <p:cNvPr id="4" name="object 4"/>
          <p:cNvSpPr/>
          <p:nvPr/>
        </p:nvSpPr>
        <p:spPr>
          <a:xfrm>
            <a:off x="759830" y="7875016"/>
            <a:ext cx="0" cy="241935"/>
          </a:xfrm>
          <a:custGeom>
            <a:avLst/>
            <a:gdLst/>
            <a:ahLst/>
            <a:cxnLst/>
            <a:rect l="l" t="t" r="r" b="b"/>
            <a:pathLst>
              <a:path h="241934">
                <a:moveTo>
                  <a:pt x="0" y="0"/>
                </a:moveTo>
                <a:lnTo>
                  <a:pt x="0" y="241554"/>
                </a:lnTo>
              </a:path>
            </a:pathLst>
          </a:custGeom>
          <a:ln w="29260">
            <a:solidFill>
              <a:srgbClr val="1FA640"/>
            </a:solidFill>
          </a:ln>
        </p:spPr>
        <p:txBody>
          <a:bodyPr wrap="square" lIns="0" tIns="0" rIns="0" bIns="0" rtlCol="0"/>
          <a:lstStyle/>
          <a:p>
            <a:endParaRPr/>
          </a:p>
        </p:txBody>
      </p:sp>
      <p:sp>
        <p:nvSpPr>
          <p:cNvPr id="5" name="object 5"/>
          <p:cNvSpPr txBox="1"/>
          <p:nvPr/>
        </p:nvSpPr>
        <p:spPr>
          <a:xfrm>
            <a:off x="735914" y="1297622"/>
            <a:ext cx="878840" cy="222250"/>
          </a:xfrm>
          <a:prstGeom prst="rect">
            <a:avLst/>
          </a:prstGeom>
        </p:spPr>
        <p:txBody>
          <a:bodyPr vert="horz" wrap="square" lIns="0" tIns="0" rIns="0" bIns="0" rtlCol="0">
            <a:spAutoFit/>
          </a:bodyPr>
          <a:lstStyle/>
          <a:p>
            <a:pPr marL="12700">
              <a:lnSpc>
                <a:spcPct val="100000"/>
              </a:lnSpc>
            </a:pPr>
            <a:r>
              <a:rPr sz="1350" spc="-10" dirty="0">
                <a:solidFill>
                  <a:srgbClr val="212121"/>
                </a:solidFill>
                <a:latin typeface="SimSun"/>
                <a:cs typeface="SimSun"/>
              </a:rPr>
              <a:t>组件间通信</a:t>
            </a:r>
            <a:endParaRPr sz="1350">
              <a:latin typeface="SimSun"/>
              <a:cs typeface="SimSun"/>
            </a:endParaRPr>
          </a:p>
        </p:txBody>
      </p:sp>
      <p:sp>
        <p:nvSpPr>
          <p:cNvPr id="6" name="object 6"/>
          <p:cNvSpPr txBox="1"/>
          <p:nvPr/>
        </p:nvSpPr>
        <p:spPr>
          <a:xfrm>
            <a:off x="859937" y="2092452"/>
            <a:ext cx="1049655" cy="191770"/>
          </a:xfrm>
          <a:prstGeom prst="rect">
            <a:avLst/>
          </a:prstGeom>
        </p:spPr>
        <p:txBody>
          <a:bodyPr vert="horz" wrap="square" lIns="0" tIns="0" rIns="0" bIns="0" rtlCol="0">
            <a:spAutoFit/>
          </a:bodyPr>
          <a:lstStyle/>
          <a:p>
            <a:pPr marL="12700">
              <a:lnSpc>
                <a:spcPct val="100000"/>
              </a:lnSpc>
            </a:pPr>
            <a:r>
              <a:rPr sz="1150" dirty="0">
                <a:solidFill>
                  <a:srgbClr val="212121"/>
                </a:solidFill>
                <a:latin typeface="SimSun"/>
                <a:cs typeface="SimSun"/>
              </a:rPr>
              <a:t>父子组件间通信</a:t>
            </a:r>
            <a:endParaRPr sz="1150">
              <a:latin typeface="SimSun"/>
              <a:cs typeface="SimSun"/>
            </a:endParaRPr>
          </a:p>
        </p:txBody>
      </p:sp>
      <p:sp>
        <p:nvSpPr>
          <p:cNvPr id="7" name="object 7"/>
          <p:cNvSpPr txBox="1"/>
          <p:nvPr/>
        </p:nvSpPr>
        <p:spPr>
          <a:xfrm>
            <a:off x="6263868" y="2637393"/>
            <a:ext cx="41910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55" dirty="0">
                <a:solidFill>
                  <a:srgbClr val="212121"/>
                </a:solidFill>
                <a:latin typeface="SimSun"/>
                <a:cs typeface="SimSun"/>
              </a:rPr>
              <a:t>props</a:t>
            </a:r>
            <a:endParaRPr sz="900">
              <a:latin typeface="SimSun"/>
              <a:cs typeface="SimSun"/>
            </a:endParaRPr>
          </a:p>
        </p:txBody>
      </p:sp>
      <p:sp>
        <p:nvSpPr>
          <p:cNvPr id="8" name="object 8"/>
          <p:cNvSpPr txBox="1"/>
          <p:nvPr/>
        </p:nvSpPr>
        <p:spPr>
          <a:xfrm>
            <a:off x="732500" y="2539458"/>
            <a:ext cx="5510530" cy="503555"/>
          </a:xfrm>
          <a:prstGeom prst="rect">
            <a:avLst/>
          </a:prstGeom>
        </p:spPr>
        <p:txBody>
          <a:bodyPr vert="horz" wrap="square" lIns="0" tIns="0" rIns="0" bIns="0" rtlCol="0">
            <a:spAutoFit/>
          </a:bodyPr>
          <a:lstStyle/>
          <a:p>
            <a:pPr marL="12700" marR="5080">
              <a:lnSpc>
                <a:spcPct val="168400"/>
              </a:lnSpc>
            </a:pPr>
            <a:r>
              <a:rPr sz="950" spc="10" dirty="0">
                <a:solidFill>
                  <a:srgbClr val="212121"/>
                </a:solidFill>
                <a:latin typeface="SimSun"/>
                <a:cs typeface="SimSun"/>
              </a:rPr>
              <a:t>这种情况下很简单，就是通过 </a:t>
            </a:r>
            <a:r>
              <a:rPr sz="900" spc="55" dirty="0">
                <a:solidFill>
                  <a:srgbClr val="212121"/>
                </a:solidFill>
                <a:latin typeface="SimSun"/>
                <a:cs typeface="SimSun"/>
              </a:rPr>
              <a:t>props </a:t>
            </a:r>
            <a:r>
              <a:rPr sz="950" spc="10" dirty="0">
                <a:solidFill>
                  <a:srgbClr val="212121"/>
                </a:solidFill>
                <a:latin typeface="SimSun"/>
                <a:cs typeface="SimSun"/>
              </a:rPr>
              <a:t>属性传递，在父组件设置子组件的属性，所以子组件就可以通过  或者事件绑定</a:t>
            </a:r>
            <a:r>
              <a:rPr sz="950" spc="-310" dirty="0">
                <a:solidFill>
                  <a:srgbClr val="212121"/>
                </a:solidFill>
                <a:latin typeface="SimSun"/>
                <a:cs typeface="SimSun"/>
              </a:rPr>
              <a:t> </a:t>
            </a:r>
            <a:r>
              <a:rPr sz="950" spc="10" dirty="0">
                <a:solidFill>
                  <a:srgbClr val="212121"/>
                </a:solidFill>
                <a:latin typeface="SimSun"/>
                <a:cs typeface="SimSun"/>
              </a:rPr>
              <a:t>访问到父组件的方法，这样就搭建起了父子组件间通信的桥梁。</a:t>
            </a:r>
            <a:endParaRPr sz="950">
              <a:latin typeface="SimSun"/>
              <a:cs typeface="SimSun"/>
            </a:endParaRPr>
          </a:p>
        </p:txBody>
      </p:sp>
      <p:sp>
        <p:nvSpPr>
          <p:cNvPr id="9" name="object 9"/>
          <p:cNvSpPr txBox="1"/>
          <p:nvPr/>
        </p:nvSpPr>
        <p:spPr>
          <a:xfrm>
            <a:off x="732500" y="3248088"/>
            <a:ext cx="6089650" cy="161290"/>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这种将数据属性从父级往下传递的方式就是</a:t>
            </a:r>
            <a:r>
              <a:rPr sz="950" spc="-215" dirty="0">
                <a:solidFill>
                  <a:srgbClr val="212121"/>
                </a:solidFill>
                <a:latin typeface="SimSun"/>
                <a:cs typeface="SimSun"/>
              </a:rPr>
              <a:t> </a:t>
            </a:r>
            <a:r>
              <a:rPr sz="950" spc="85" dirty="0">
                <a:solidFill>
                  <a:srgbClr val="212121"/>
                </a:solidFill>
                <a:latin typeface="SimSun"/>
                <a:cs typeface="SimSun"/>
              </a:rPr>
              <a:t>React</a:t>
            </a:r>
            <a:r>
              <a:rPr sz="950" spc="-215" dirty="0">
                <a:solidFill>
                  <a:srgbClr val="212121"/>
                </a:solidFill>
                <a:latin typeface="SimSun"/>
                <a:cs typeface="SimSun"/>
              </a:rPr>
              <a:t> </a:t>
            </a:r>
            <a:r>
              <a:rPr sz="950" spc="10" dirty="0">
                <a:solidFill>
                  <a:srgbClr val="212121"/>
                </a:solidFill>
                <a:latin typeface="SimSun"/>
                <a:cs typeface="SimSun"/>
              </a:rPr>
              <a:t>里面的</a:t>
            </a:r>
            <a:r>
              <a:rPr sz="950" spc="-215" dirty="0">
                <a:solidFill>
                  <a:srgbClr val="212121"/>
                </a:solidFill>
                <a:latin typeface="SimSun"/>
                <a:cs typeface="SimSun"/>
              </a:rPr>
              <a:t> </a:t>
            </a:r>
            <a:r>
              <a:rPr sz="950" spc="90" dirty="0">
                <a:solidFill>
                  <a:srgbClr val="212121"/>
                </a:solidFill>
                <a:latin typeface="SimSun"/>
                <a:cs typeface="SimSun"/>
              </a:rPr>
              <a:t>Data</a:t>
            </a:r>
            <a:r>
              <a:rPr sz="950" spc="-215" dirty="0">
                <a:solidFill>
                  <a:srgbClr val="212121"/>
                </a:solidFill>
                <a:latin typeface="SimSun"/>
                <a:cs typeface="SimSun"/>
              </a:rPr>
              <a:t> </a:t>
            </a:r>
            <a:r>
              <a:rPr sz="950" spc="20" dirty="0">
                <a:solidFill>
                  <a:srgbClr val="212121"/>
                </a:solidFill>
                <a:latin typeface="SimSun"/>
                <a:cs typeface="SimSun"/>
              </a:rPr>
              <a:t>Flow（”单向数据流“），之后会进一步介绍。</a:t>
            </a:r>
            <a:endParaRPr sz="950">
              <a:latin typeface="SimSun"/>
              <a:cs typeface="SimSun"/>
            </a:endParaRPr>
          </a:p>
        </p:txBody>
      </p:sp>
      <p:sp>
        <p:nvSpPr>
          <p:cNvPr id="10" name="object 10"/>
          <p:cNvSpPr txBox="1"/>
          <p:nvPr/>
        </p:nvSpPr>
        <p:spPr>
          <a:xfrm>
            <a:off x="745200" y="3573526"/>
            <a:ext cx="6069965" cy="2918460"/>
          </a:xfrm>
          <a:prstGeom prst="rect">
            <a:avLst/>
          </a:prstGeom>
          <a:solidFill>
            <a:srgbClr val="EDEDED"/>
          </a:solidFill>
        </p:spPr>
        <p:txBody>
          <a:bodyPr vert="horz" wrap="square" lIns="0" tIns="9525" rIns="0" bIns="0" rtlCol="0">
            <a:spAutoFit/>
          </a:bodyPr>
          <a:lstStyle/>
          <a:p>
            <a:pPr marL="173990" marR="3872865" indent="-127000">
              <a:lnSpc>
                <a:spcPct val="100000"/>
              </a:lnSpc>
              <a:spcBef>
                <a:spcPts val="75"/>
              </a:spcBef>
            </a:pPr>
            <a:r>
              <a:rPr sz="900" spc="20" dirty="0">
                <a:solidFill>
                  <a:srgbClr val="8958A7"/>
                </a:solidFill>
                <a:latin typeface="SimSun"/>
                <a:cs typeface="SimSun"/>
              </a:rPr>
              <a:t>var</a:t>
            </a:r>
            <a:r>
              <a:rPr sz="900" spc="-229" dirty="0">
                <a:solidFill>
                  <a:srgbClr val="8958A7"/>
                </a:solidFill>
                <a:latin typeface="SimSun"/>
                <a:cs typeface="SimSun"/>
              </a:rPr>
              <a:t> </a:t>
            </a:r>
            <a:r>
              <a:rPr sz="900" spc="20" dirty="0">
                <a:solidFill>
                  <a:srgbClr val="212121"/>
                </a:solidFill>
                <a:latin typeface="SimSun"/>
                <a:cs typeface="SimSun"/>
              </a:rPr>
              <a:t>GroceryList</a:t>
            </a:r>
            <a:r>
              <a:rPr sz="900" spc="-229" dirty="0">
                <a:solidFill>
                  <a:srgbClr val="212121"/>
                </a:solidFill>
                <a:latin typeface="SimSun"/>
                <a:cs typeface="SimSun"/>
              </a:rPr>
              <a:t> </a:t>
            </a:r>
            <a:r>
              <a:rPr sz="900" spc="125" dirty="0">
                <a:solidFill>
                  <a:srgbClr val="3D999E"/>
                </a:solidFill>
                <a:latin typeface="SimSun"/>
                <a:cs typeface="SimSun"/>
              </a:rPr>
              <a:t>=</a:t>
            </a:r>
            <a:r>
              <a:rPr sz="900" spc="-229" dirty="0">
                <a:solidFill>
                  <a:srgbClr val="3D999E"/>
                </a:solidFill>
                <a:latin typeface="SimSun"/>
                <a:cs typeface="SimSun"/>
              </a:rPr>
              <a:t> </a:t>
            </a:r>
            <a:r>
              <a:rPr sz="900" spc="20" dirty="0">
                <a:solidFill>
                  <a:srgbClr val="212121"/>
                </a:solidFill>
                <a:latin typeface="SimSun"/>
                <a:cs typeface="SimSun"/>
              </a:rPr>
              <a:t>React.createClass({  </a:t>
            </a:r>
            <a:r>
              <a:rPr sz="900" dirty="0">
                <a:solidFill>
                  <a:srgbClr val="212121"/>
                </a:solidFill>
                <a:latin typeface="SimSun"/>
                <a:cs typeface="SimSun"/>
              </a:rPr>
              <a:t>handleClick</a:t>
            </a:r>
            <a:r>
              <a:rPr sz="900" dirty="0">
                <a:solidFill>
                  <a:srgbClr val="3D999E"/>
                </a:solidFill>
                <a:latin typeface="SimSun"/>
                <a:cs typeface="SimSun"/>
              </a:rPr>
              <a:t>:</a:t>
            </a:r>
            <a:r>
              <a:rPr sz="900" spc="-235" dirty="0">
                <a:solidFill>
                  <a:srgbClr val="3D999E"/>
                </a:solidFill>
                <a:latin typeface="SimSun"/>
                <a:cs typeface="SimSun"/>
              </a:rPr>
              <a:t> </a:t>
            </a:r>
            <a:r>
              <a:rPr sz="900" spc="-55" dirty="0">
                <a:solidFill>
                  <a:srgbClr val="8958A7"/>
                </a:solidFill>
                <a:latin typeface="SimSun"/>
                <a:cs typeface="SimSun"/>
              </a:rPr>
              <a:t>function</a:t>
            </a:r>
            <a:r>
              <a:rPr sz="900" spc="-55" dirty="0">
                <a:solidFill>
                  <a:srgbClr val="212121"/>
                </a:solidFill>
                <a:latin typeface="SimSun"/>
                <a:cs typeface="SimSun"/>
              </a:rPr>
              <a:t>(i)</a:t>
            </a:r>
            <a:r>
              <a:rPr sz="900" spc="-240"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5" dirty="0">
                <a:solidFill>
                  <a:srgbClr val="212121"/>
                </a:solidFill>
                <a:latin typeface="SimSun"/>
                <a:cs typeface="SimSun"/>
              </a:rPr>
              <a:t>console.log(</a:t>
            </a:r>
            <a:r>
              <a:rPr sz="900" spc="5" dirty="0">
                <a:solidFill>
                  <a:srgbClr val="708B00"/>
                </a:solidFill>
                <a:latin typeface="SimSun"/>
                <a:cs typeface="SimSun"/>
              </a:rPr>
              <a:t>'You</a:t>
            </a:r>
            <a:r>
              <a:rPr sz="900" spc="-204" dirty="0">
                <a:solidFill>
                  <a:srgbClr val="708B00"/>
                </a:solidFill>
                <a:latin typeface="SimSun"/>
                <a:cs typeface="SimSun"/>
              </a:rPr>
              <a:t> </a:t>
            </a:r>
            <a:r>
              <a:rPr sz="900" spc="-40" dirty="0">
                <a:solidFill>
                  <a:srgbClr val="708B00"/>
                </a:solidFill>
                <a:latin typeface="SimSun"/>
                <a:cs typeface="SimSun"/>
              </a:rPr>
              <a:t>clicked:</a:t>
            </a:r>
            <a:r>
              <a:rPr sz="900" spc="-204" dirty="0">
                <a:solidFill>
                  <a:srgbClr val="708B00"/>
                </a:solidFill>
                <a:latin typeface="SimSun"/>
                <a:cs typeface="SimSun"/>
              </a:rPr>
              <a:t> </a:t>
            </a:r>
            <a:r>
              <a:rPr sz="900" spc="-285" dirty="0">
                <a:solidFill>
                  <a:srgbClr val="708B00"/>
                </a:solidFill>
                <a:latin typeface="SimSun"/>
                <a:cs typeface="SimSun"/>
              </a:rPr>
              <a:t>'</a:t>
            </a:r>
            <a:r>
              <a:rPr sz="900" spc="-200" dirty="0">
                <a:solidFill>
                  <a:srgbClr val="708B00"/>
                </a:solidFill>
                <a:latin typeface="SimSun"/>
                <a:cs typeface="SimSun"/>
              </a:rPr>
              <a:t> </a:t>
            </a:r>
            <a:r>
              <a:rPr sz="900" spc="140" dirty="0">
                <a:solidFill>
                  <a:srgbClr val="3D999E"/>
                </a:solidFill>
                <a:latin typeface="SimSun"/>
                <a:cs typeface="SimSun"/>
              </a:rPr>
              <a:t>+</a:t>
            </a:r>
            <a:r>
              <a:rPr sz="900" spc="-204" dirty="0">
                <a:solidFill>
                  <a:srgbClr val="3D999E"/>
                </a:solidFill>
                <a:latin typeface="SimSun"/>
                <a:cs typeface="SimSun"/>
              </a:rPr>
              <a:t> </a:t>
            </a:r>
            <a:r>
              <a:rPr sz="900" spc="-50" dirty="0">
                <a:solidFill>
                  <a:srgbClr val="8958A7"/>
                </a:solidFill>
                <a:latin typeface="SimSun"/>
                <a:cs typeface="SimSun"/>
              </a:rPr>
              <a:t>this</a:t>
            </a:r>
            <a:r>
              <a:rPr sz="900" spc="-50" dirty="0">
                <a:solidFill>
                  <a:srgbClr val="212121"/>
                </a:solidFill>
                <a:latin typeface="SimSun"/>
                <a:cs typeface="SimSun"/>
              </a:rPr>
              <a:t>.props.items[i])</a:t>
            </a:r>
            <a:r>
              <a:rPr sz="900" spc="-50" dirty="0">
                <a:solidFill>
                  <a:srgbClr val="3D999E"/>
                </a:solidFill>
                <a:latin typeface="SimSun"/>
                <a:cs typeface="SimSun"/>
              </a:rPr>
              <a: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300990" marR="4841240" indent="-127000">
              <a:lnSpc>
                <a:spcPct val="100000"/>
              </a:lnSpc>
            </a:pPr>
            <a:r>
              <a:rPr sz="900" spc="5" dirty="0">
                <a:solidFill>
                  <a:srgbClr val="212121"/>
                </a:solidFill>
                <a:latin typeface="SimSun"/>
                <a:cs typeface="SimSun"/>
              </a:rPr>
              <a:t>render</a:t>
            </a:r>
            <a:r>
              <a:rPr sz="900" spc="5" dirty="0">
                <a:solidFill>
                  <a:srgbClr val="3D999E"/>
                </a:solidFill>
                <a:latin typeface="SimSun"/>
                <a:cs typeface="SimSun"/>
              </a:rPr>
              <a:t>:</a:t>
            </a:r>
            <a:r>
              <a:rPr sz="900" spc="-22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25" dirty="0">
                <a:solidFill>
                  <a:srgbClr val="212121"/>
                </a:solidFill>
                <a:latin typeface="SimSun"/>
                <a:cs typeface="SimSun"/>
              </a:rPr>
              <a:t> </a:t>
            </a:r>
            <a:r>
              <a:rPr sz="900" spc="-114" dirty="0">
                <a:solidFill>
                  <a:srgbClr val="212121"/>
                </a:solidFill>
                <a:latin typeface="SimSun"/>
                <a:cs typeface="SimSun"/>
              </a:rPr>
              <a:t>{  </a:t>
            </a:r>
            <a:r>
              <a:rPr sz="900" spc="-5" dirty="0">
                <a:solidFill>
                  <a:srgbClr val="8958A7"/>
                </a:solidFill>
                <a:latin typeface="SimSun"/>
                <a:cs typeface="SimSun"/>
              </a:rPr>
              <a:t>return</a:t>
            </a:r>
            <a:r>
              <a:rPr sz="900" spc="-300" dirty="0">
                <a:solidFill>
                  <a:srgbClr val="8958A7"/>
                </a:solidFill>
                <a:latin typeface="SimSun"/>
                <a:cs typeface="SimSun"/>
              </a:rPr>
              <a:t> </a:t>
            </a:r>
            <a:r>
              <a:rPr sz="900" spc="-114" dirty="0">
                <a:solidFill>
                  <a:srgbClr val="212121"/>
                </a:solidFill>
                <a:latin typeface="SimSun"/>
                <a:cs typeface="SimSun"/>
              </a:rPr>
              <a:t>(</a:t>
            </a:r>
            <a:endParaRPr sz="900">
              <a:latin typeface="SimSun"/>
              <a:cs typeface="SimSun"/>
            </a:endParaRPr>
          </a:p>
          <a:p>
            <a:pPr marL="427990">
              <a:lnSpc>
                <a:spcPct val="100000"/>
              </a:lnSpc>
            </a:pPr>
            <a:r>
              <a:rPr sz="900" spc="35" dirty="0">
                <a:solidFill>
                  <a:srgbClr val="3D999E"/>
                </a:solidFill>
                <a:latin typeface="SimSun"/>
                <a:cs typeface="SimSun"/>
              </a:rPr>
              <a:t>&lt;</a:t>
            </a:r>
            <a:r>
              <a:rPr sz="900" spc="35" dirty="0">
                <a:solidFill>
                  <a:srgbClr val="212121"/>
                </a:solidFill>
                <a:latin typeface="SimSun"/>
                <a:cs typeface="SimSun"/>
              </a:rPr>
              <a:t>div</a:t>
            </a:r>
            <a:r>
              <a:rPr sz="900" spc="35" dirty="0">
                <a:solidFill>
                  <a:srgbClr val="3D999E"/>
                </a:solidFill>
                <a:latin typeface="SimSun"/>
                <a:cs typeface="SimSun"/>
              </a:rPr>
              <a:t>&gt;</a:t>
            </a:r>
            <a:endParaRPr sz="900">
              <a:latin typeface="SimSun"/>
              <a:cs typeface="SimSun"/>
            </a:endParaRPr>
          </a:p>
          <a:p>
            <a:pPr marL="681355" marR="3307079" indent="-127000">
              <a:lnSpc>
                <a:spcPct val="100000"/>
              </a:lnSpc>
            </a:pPr>
            <a:r>
              <a:rPr sz="900" spc="-10" dirty="0">
                <a:solidFill>
                  <a:srgbClr val="212121"/>
                </a:solidFill>
                <a:latin typeface="SimSun"/>
                <a:cs typeface="SimSun"/>
              </a:rPr>
              <a:t>{</a:t>
            </a:r>
            <a:r>
              <a:rPr sz="900" spc="-10" dirty="0">
                <a:solidFill>
                  <a:srgbClr val="8958A7"/>
                </a:solidFill>
                <a:latin typeface="SimSun"/>
                <a:cs typeface="SimSun"/>
              </a:rPr>
              <a:t>this</a:t>
            </a:r>
            <a:r>
              <a:rPr sz="900" spc="-10" dirty="0">
                <a:solidFill>
                  <a:srgbClr val="212121"/>
                </a:solidFill>
                <a:latin typeface="SimSun"/>
                <a:cs typeface="SimSun"/>
              </a:rPr>
              <a:t>.props.items.map(</a:t>
            </a:r>
            <a:r>
              <a:rPr sz="900" spc="-10" dirty="0">
                <a:solidFill>
                  <a:srgbClr val="8958A7"/>
                </a:solidFill>
                <a:latin typeface="SimSun"/>
                <a:cs typeface="SimSun"/>
              </a:rPr>
              <a:t>function</a:t>
            </a:r>
            <a:r>
              <a:rPr sz="900" spc="-10" dirty="0">
                <a:solidFill>
                  <a:srgbClr val="212121"/>
                </a:solidFill>
                <a:latin typeface="SimSun"/>
                <a:cs typeface="SimSun"/>
              </a:rPr>
              <a:t>(item</a:t>
            </a:r>
            <a:r>
              <a:rPr sz="900" spc="-10" dirty="0">
                <a:solidFill>
                  <a:srgbClr val="3D999E"/>
                </a:solidFill>
                <a:latin typeface="SimSun"/>
                <a:cs typeface="SimSun"/>
              </a:rPr>
              <a:t>,</a:t>
            </a:r>
            <a:r>
              <a:rPr sz="900" spc="-204" dirty="0">
                <a:solidFill>
                  <a:srgbClr val="3D999E"/>
                </a:solidFill>
                <a:latin typeface="SimSun"/>
                <a:cs typeface="SimSun"/>
              </a:rPr>
              <a:t> </a:t>
            </a:r>
            <a:r>
              <a:rPr sz="900" spc="-190" dirty="0">
                <a:solidFill>
                  <a:srgbClr val="212121"/>
                </a:solidFill>
                <a:latin typeface="SimSun"/>
                <a:cs typeface="SimSun"/>
              </a:rPr>
              <a:t>i) </a:t>
            </a:r>
            <a:r>
              <a:rPr sz="900" spc="-114" dirty="0">
                <a:solidFill>
                  <a:srgbClr val="212121"/>
                </a:solidFill>
                <a:latin typeface="SimSun"/>
                <a:cs typeface="SimSun"/>
              </a:rPr>
              <a:t>{  </a:t>
            </a:r>
            <a:r>
              <a:rPr sz="900" spc="-5" dirty="0">
                <a:solidFill>
                  <a:srgbClr val="8958A7"/>
                </a:solidFill>
                <a:latin typeface="SimSun"/>
                <a:cs typeface="SimSun"/>
              </a:rPr>
              <a:t>return</a:t>
            </a:r>
            <a:r>
              <a:rPr sz="900" spc="-300" dirty="0">
                <a:solidFill>
                  <a:srgbClr val="8958A7"/>
                </a:solidFill>
                <a:latin typeface="SimSun"/>
                <a:cs typeface="SimSun"/>
              </a:rPr>
              <a:t> </a:t>
            </a:r>
            <a:r>
              <a:rPr sz="900" spc="-114" dirty="0">
                <a:solidFill>
                  <a:srgbClr val="212121"/>
                </a:solidFill>
                <a:latin typeface="SimSun"/>
                <a:cs typeface="SimSun"/>
              </a:rPr>
              <a:t>(</a:t>
            </a:r>
            <a:endParaRPr sz="900">
              <a:latin typeface="SimSun"/>
              <a:cs typeface="SimSun"/>
            </a:endParaRPr>
          </a:p>
          <a:p>
            <a:pPr marL="808355">
              <a:lnSpc>
                <a:spcPct val="100000"/>
              </a:lnSpc>
            </a:pPr>
            <a:r>
              <a:rPr sz="900" spc="10" dirty="0">
                <a:solidFill>
                  <a:srgbClr val="3D999E"/>
                </a:solidFill>
                <a:latin typeface="SimSun"/>
                <a:cs typeface="SimSun"/>
              </a:rPr>
              <a:t>&lt;</a:t>
            </a:r>
            <a:r>
              <a:rPr sz="900" spc="10" dirty="0">
                <a:solidFill>
                  <a:srgbClr val="212121"/>
                </a:solidFill>
                <a:latin typeface="SimSun"/>
                <a:cs typeface="SimSun"/>
              </a:rPr>
              <a:t>div </a:t>
            </a:r>
            <a:r>
              <a:rPr sz="900" spc="-25" dirty="0">
                <a:solidFill>
                  <a:srgbClr val="212121"/>
                </a:solidFill>
                <a:latin typeface="SimSun"/>
                <a:cs typeface="SimSun"/>
              </a:rPr>
              <a:t>onClick</a:t>
            </a:r>
            <a:r>
              <a:rPr sz="900" spc="-25" dirty="0">
                <a:solidFill>
                  <a:srgbClr val="3D999E"/>
                </a:solidFill>
                <a:latin typeface="SimSun"/>
                <a:cs typeface="SimSun"/>
              </a:rPr>
              <a:t>=</a:t>
            </a:r>
            <a:r>
              <a:rPr sz="900" spc="-25" dirty="0">
                <a:solidFill>
                  <a:srgbClr val="212121"/>
                </a:solidFill>
                <a:latin typeface="SimSun"/>
                <a:cs typeface="SimSun"/>
              </a:rPr>
              <a:t>{</a:t>
            </a:r>
            <a:r>
              <a:rPr sz="900" spc="-25" dirty="0">
                <a:solidFill>
                  <a:srgbClr val="8958A7"/>
                </a:solidFill>
                <a:latin typeface="SimSun"/>
                <a:cs typeface="SimSun"/>
              </a:rPr>
              <a:t>this</a:t>
            </a:r>
            <a:r>
              <a:rPr sz="900" spc="-25" dirty="0">
                <a:solidFill>
                  <a:srgbClr val="212121"/>
                </a:solidFill>
                <a:latin typeface="SimSun"/>
                <a:cs typeface="SimSun"/>
              </a:rPr>
              <a:t>.handleClick.bind(</a:t>
            </a:r>
            <a:r>
              <a:rPr sz="900" spc="-25" dirty="0">
                <a:solidFill>
                  <a:srgbClr val="8958A7"/>
                </a:solidFill>
                <a:latin typeface="SimSun"/>
                <a:cs typeface="SimSun"/>
              </a:rPr>
              <a:t>this</a:t>
            </a:r>
            <a:r>
              <a:rPr sz="900" spc="-25" dirty="0">
                <a:solidFill>
                  <a:srgbClr val="3D999E"/>
                </a:solidFill>
                <a:latin typeface="SimSun"/>
                <a:cs typeface="SimSun"/>
              </a:rPr>
              <a:t>,</a:t>
            </a:r>
            <a:r>
              <a:rPr sz="900" spc="-330" dirty="0">
                <a:solidFill>
                  <a:srgbClr val="3D999E"/>
                </a:solidFill>
                <a:latin typeface="SimSun"/>
                <a:cs typeface="SimSun"/>
              </a:rPr>
              <a:t> </a:t>
            </a:r>
            <a:r>
              <a:rPr sz="900" spc="-165" dirty="0">
                <a:solidFill>
                  <a:srgbClr val="212121"/>
                </a:solidFill>
                <a:latin typeface="SimSun"/>
                <a:cs typeface="SimSun"/>
              </a:rPr>
              <a:t>i)} </a:t>
            </a:r>
            <a:r>
              <a:rPr sz="900" spc="-10" dirty="0">
                <a:solidFill>
                  <a:srgbClr val="212121"/>
                </a:solidFill>
                <a:latin typeface="SimSun"/>
                <a:cs typeface="SimSun"/>
              </a:rPr>
              <a:t>key</a:t>
            </a:r>
            <a:r>
              <a:rPr sz="900" spc="-10" dirty="0">
                <a:solidFill>
                  <a:srgbClr val="3D999E"/>
                </a:solidFill>
                <a:latin typeface="SimSun"/>
                <a:cs typeface="SimSun"/>
              </a:rPr>
              <a:t>=</a:t>
            </a:r>
            <a:r>
              <a:rPr sz="900" spc="-10" dirty="0">
                <a:solidFill>
                  <a:srgbClr val="212121"/>
                </a:solidFill>
                <a:latin typeface="SimSun"/>
                <a:cs typeface="SimSun"/>
              </a:rPr>
              <a:t>{i}</a:t>
            </a:r>
            <a:r>
              <a:rPr sz="900" spc="-10" dirty="0">
                <a:solidFill>
                  <a:srgbClr val="3D999E"/>
                </a:solidFill>
                <a:latin typeface="SimSun"/>
                <a:cs typeface="SimSun"/>
              </a:rPr>
              <a:t>&gt;</a:t>
            </a:r>
            <a:r>
              <a:rPr sz="900" spc="-10" dirty="0">
                <a:solidFill>
                  <a:srgbClr val="212121"/>
                </a:solidFill>
                <a:latin typeface="SimSun"/>
                <a:cs typeface="SimSun"/>
              </a:rPr>
              <a:t>{item}</a:t>
            </a:r>
            <a:r>
              <a:rPr sz="900" spc="-10" dirty="0">
                <a:solidFill>
                  <a:srgbClr val="3D999E"/>
                </a:solidFill>
                <a:latin typeface="SimSun"/>
                <a:cs typeface="SimSun"/>
              </a:rPr>
              <a:t>&lt;/</a:t>
            </a:r>
            <a:r>
              <a:rPr sz="900" spc="-10" dirty="0">
                <a:solidFill>
                  <a:srgbClr val="212121"/>
                </a:solidFill>
                <a:latin typeface="SimSun"/>
                <a:cs typeface="SimSun"/>
              </a:rPr>
              <a:t>div</a:t>
            </a:r>
            <a:r>
              <a:rPr sz="900" spc="-10" dirty="0">
                <a:solidFill>
                  <a:srgbClr val="3D999E"/>
                </a:solidFill>
                <a:latin typeface="SimSun"/>
                <a:cs typeface="SimSun"/>
              </a:rPr>
              <a:t>&gt;</a:t>
            </a:r>
            <a:endParaRPr sz="900">
              <a:latin typeface="SimSun"/>
              <a:cs typeface="SimSun"/>
            </a:endParaRPr>
          </a:p>
          <a:p>
            <a:pPr marR="4621530" algn="ctr">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554355">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r>
              <a:rPr sz="900" spc="-290" dirty="0">
                <a:solidFill>
                  <a:srgbClr val="3D999E"/>
                </a:solidFill>
                <a:latin typeface="SimSun"/>
                <a:cs typeface="SimSun"/>
              </a:rPr>
              <a:t> </a:t>
            </a:r>
            <a:r>
              <a:rPr sz="900" spc="-80" dirty="0">
                <a:solidFill>
                  <a:srgbClr val="8958A7"/>
                </a:solidFill>
                <a:latin typeface="SimSun"/>
                <a:cs typeface="SimSun"/>
              </a:rPr>
              <a:t>this</a:t>
            </a:r>
            <a:r>
              <a:rPr sz="900" spc="-80" dirty="0">
                <a:solidFill>
                  <a:srgbClr val="212121"/>
                </a:solidFill>
                <a:latin typeface="SimSun"/>
                <a:cs typeface="SimSun"/>
              </a:rPr>
              <a:t>)}</a:t>
            </a:r>
            <a:endParaRPr sz="900">
              <a:latin typeface="SimSun"/>
              <a:cs typeface="SimSun"/>
            </a:endParaRPr>
          </a:p>
          <a:p>
            <a:pPr marL="427990">
              <a:lnSpc>
                <a:spcPct val="100000"/>
              </a:lnSpc>
            </a:pPr>
            <a:r>
              <a:rPr sz="900" dirty="0">
                <a:solidFill>
                  <a:srgbClr val="3D999E"/>
                </a:solidFill>
                <a:latin typeface="SimSun"/>
                <a:cs typeface="SimSun"/>
              </a:rPr>
              <a:t>&lt;/</a:t>
            </a:r>
            <a:r>
              <a:rPr sz="900" dirty="0">
                <a:solidFill>
                  <a:srgbClr val="212121"/>
                </a:solidFill>
                <a:latin typeface="SimSun"/>
                <a:cs typeface="SimSun"/>
              </a:rPr>
              <a:t>div</a:t>
            </a:r>
            <a:r>
              <a:rPr sz="900" dirty="0">
                <a:solidFill>
                  <a:srgbClr val="3D999E"/>
                </a:solidFill>
                <a:latin typeface="SimSun"/>
                <a:cs typeface="SimSun"/>
              </a:rPr>
              <a:t>&gt;</a:t>
            </a:r>
            <a:endParaRPr sz="900">
              <a:latin typeface="SimSun"/>
              <a:cs typeface="SimSun"/>
            </a:endParaRPr>
          </a:p>
          <a:p>
            <a:pPr marL="300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173990">
              <a:lnSpc>
                <a:spcPct val="100000"/>
              </a:lnSpc>
            </a:pPr>
            <a:r>
              <a:rPr sz="900" spc="-120" dirty="0">
                <a:solidFill>
                  <a:srgbClr val="212121"/>
                </a:solidFill>
                <a:latin typeface="SimSun"/>
                <a:cs typeface="SimSun"/>
              </a:rPr>
              <a:t>}</a:t>
            </a:r>
            <a:endParaRPr sz="900">
              <a:latin typeface="SimSun"/>
              <a:cs typeface="SimSun"/>
            </a:endParaRPr>
          </a:p>
          <a:p>
            <a:pPr marL="47625">
              <a:lnSpc>
                <a:spcPct val="100000"/>
              </a:lnSpc>
            </a:pP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47625">
              <a:lnSpc>
                <a:spcPct val="100000"/>
              </a:lnSpc>
            </a:pPr>
            <a:r>
              <a:rPr sz="900" spc="25" dirty="0">
                <a:solidFill>
                  <a:srgbClr val="212121"/>
                </a:solidFill>
                <a:latin typeface="SimSun"/>
                <a:cs typeface="SimSun"/>
              </a:rPr>
              <a:t>React.render(</a:t>
            </a:r>
            <a:endParaRPr sz="900">
              <a:latin typeface="SimSun"/>
              <a:cs typeface="SimSun"/>
            </a:endParaRPr>
          </a:p>
          <a:p>
            <a:pPr marL="173990">
              <a:lnSpc>
                <a:spcPct val="100000"/>
              </a:lnSpc>
            </a:pPr>
            <a:r>
              <a:rPr sz="900" spc="30" dirty="0">
                <a:solidFill>
                  <a:srgbClr val="3D999E"/>
                </a:solidFill>
                <a:latin typeface="SimSun"/>
                <a:cs typeface="SimSun"/>
              </a:rPr>
              <a:t>&lt;</a:t>
            </a:r>
            <a:r>
              <a:rPr sz="900" spc="30" dirty="0">
                <a:solidFill>
                  <a:srgbClr val="212121"/>
                </a:solidFill>
                <a:latin typeface="SimSun"/>
                <a:cs typeface="SimSun"/>
              </a:rPr>
              <a:t>GroceryList</a:t>
            </a:r>
            <a:r>
              <a:rPr sz="900" spc="-204" dirty="0">
                <a:solidFill>
                  <a:srgbClr val="212121"/>
                </a:solidFill>
                <a:latin typeface="SimSun"/>
                <a:cs typeface="SimSun"/>
              </a:rPr>
              <a:t> </a:t>
            </a:r>
            <a:r>
              <a:rPr sz="900" spc="-30" dirty="0">
                <a:solidFill>
                  <a:srgbClr val="212121"/>
                </a:solidFill>
                <a:latin typeface="SimSun"/>
                <a:cs typeface="SimSun"/>
              </a:rPr>
              <a:t>items</a:t>
            </a:r>
            <a:r>
              <a:rPr sz="900" spc="-30" dirty="0">
                <a:solidFill>
                  <a:srgbClr val="3D999E"/>
                </a:solidFill>
                <a:latin typeface="SimSun"/>
                <a:cs typeface="SimSun"/>
              </a:rPr>
              <a:t>=</a:t>
            </a:r>
            <a:r>
              <a:rPr sz="900" spc="-30" dirty="0">
                <a:solidFill>
                  <a:srgbClr val="212121"/>
                </a:solidFill>
                <a:latin typeface="SimSun"/>
                <a:cs typeface="SimSun"/>
              </a:rPr>
              <a:t>{[</a:t>
            </a:r>
            <a:r>
              <a:rPr sz="900" spc="-30" dirty="0">
                <a:solidFill>
                  <a:srgbClr val="708B00"/>
                </a:solidFill>
                <a:latin typeface="SimSun"/>
                <a:cs typeface="SimSun"/>
              </a:rPr>
              <a:t>'Apple'</a:t>
            </a:r>
            <a:r>
              <a:rPr sz="900" spc="-30" dirty="0">
                <a:solidFill>
                  <a:srgbClr val="3D999E"/>
                </a:solidFill>
                <a:latin typeface="SimSun"/>
                <a:cs typeface="SimSun"/>
              </a:rPr>
              <a:t>,</a:t>
            </a:r>
            <a:r>
              <a:rPr sz="900" spc="-200" dirty="0">
                <a:solidFill>
                  <a:srgbClr val="3D999E"/>
                </a:solidFill>
                <a:latin typeface="SimSun"/>
                <a:cs typeface="SimSun"/>
              </a:rPr>
              <a:t> </a:t>
            </a:r>
            <a:r>
              <a:rPr sz="900" dirty="0">
                <a:solidFill>
                  <a:srgbClr val="708B00"/>
                </a:solidFill>
                <a:latin typeface="SimSun"/>
                <a:cs typeface="SimSun"/>
              </a:rPr>
              <a:t>'Banana'</a:t>
            </a:r>
            <a:r>
              <a:rPr sz="900" dirty="0">
                <a:solidFill>
                  <a:srgbClr val="3D999E"/>
                </a:solidFill>
                <a:latin typeface="SimSun"/>
                <a:cs typeface="SimSun"/>
              </a:rPr>
              <a:t>,</a:t>
            </a:r>
            <a:r>
              <a:rPr sz="900" spc="-200" dirty="0">
                <a:solidFill>
                  <a:srgbClr val="3D999E"/>
                </a:solidFill>
                <a:latin typeface="SimSun"/>
                <a:cs typeface="SimSun"/>
              </a:rPr>
              <a:t> </a:t>
            </a:r>
            <a:r>
              <a:rPr sz="900" spc="-30" dirty="0">
                <a:solidFill>
                  <a:srgbClr val="708B00"/>
                </a:solidFill>
                <a:latin typeface="SimSun"/>
                <a:cs typeface="SimSun"/>
              </a:rPr>
              <a:t>'Cranberry'</a:t>
            </a:r>
            <a:r>
              <a:rPr sz="900" spc="-30" dirty="0">
                <a:solidFill>
                  <a:srgbClr val="212121"/>
                </a:solidFill>
                <a:latin typeface="SimSun"/>
                <a:cs typeface="SimSun"/>
              </a:rPr>
              <a:t>]}</a:t>
            </a:r>
            <a:r>
              <a:rPr sz="900" spc="-204" dirty="0">
                <a:solidFill>
                  <a:srgbClr val="212121"/>
                </a:solidFill>
                <a:latin typeface="SimSun"/>
                <a:cs typeface="SimSun"/>
              </a:rPr>
              <a:t> </a:t>
            </a:r>
            <a:r>
              <a:rPr sz="900" spc="-80" dirty="0">
                <a:solidFill>
                  <a:srgbClr val="3D999E"/>
                </a:solidFill>
                <a:latin typeface="SimSun"/>
                <a:cs typeface="SimSun"/>
              </a:rPr>
              <a:t>/&gt;,</a:t>
            </a:r>
            <a:r>
              <a:rPr sz="900" spc="-200" dirty="0">
                <a:solidFill>
                  <a:srgbClr val="3D999E"/>
                </a:solidFill>
                <a:latin typeface="SimSun"/>
                <a:cs typeface="SimSun"/>
              </a:rPr>
              <a:t> </a:t>
            </a:r>
            <a:r>
              <a:rPr sz="900" spc="125" dirty="0">
                <a:solidFill>
                  <a:srgbClr val="212121"/>
                </a:solidFill>
                <a:latin typeface="SimSun"/>
                <a:cs typeface="SimSun"/>
              </a:rPr>
              <a:t>mountNode</a:t>
            </a:r>
            <a:endParaRPr sz="900">
              <a:latin typeface="SimSun"/>
              <a:cs typeface="SimSun"/>
            </a:endParaRPr>
          </a:p>
          <a:p>
            <a:pPr marL="47625">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p:txBody>
      </p:sp>
      <p:sp>
        <p:nvSpPr>
          <p:cNvPr id="11" name="object 11"/>
          <p:cNvSpPr txBox="1"/>
          <p:nvPr/>
        </p:nvSpPr>
        <p:spPr>
          <a:xfrm>
            <a:off x="745200" y="6653133"/>
            <a:ext cx="2008505" cy="170815"/>
          </a:xfrm>
          <a:prstGeom prst="rect">
            <a:avLst/>
          </a:prstGeom>
          <a:solidFill>
            <a:srgbClr val="EDEDED"/>
          </a:solidFill>
        </p:spPr>
        <p:txBody>
          <a:bodyPr vert="horz" wrap="square" lIns="0" tIns="635" rIns="0" bIns="0" rtlCol="0">
            <a:spAutoFit/>
          </a:bodyPr>
          <a:lstStyle/>
          <a:p>
            <a:pPr marL="47625">
              <a:lnSpc>
                <a:spcPct val="100000"/>
              </a:lnSpc>
              <a:spcBef>
                <a:spcPts val="5"/>
              </a:spcBef>
            </a:pPr>
            <a:r>
              <a:rPr sz="900" spc="-35" dirty="0">
                <a:solidFill>
                  <a:srgbClr val="212121"/>
                </a:solidFill>
                <a:latin typeface="SimSun"/>
                <a:cs typeface="SimSun"/>
              </a:rPr>
              <a:t>div</a:t>
            </a:r>
            <a:r>
              <a:rPr sz="900" spc="95" dirty="0">
                <a:solidFill>
                  <a:srgbClr val="212121"/>
                </a:solidFill>
                <a:latin typeface="SimSun"/>
                <a:cs typeface="SimSun"/>
              </a:rPr>
              <a:t> </a:t>
            </a:r>
            <a:r>
              <a:rPr sz="950" spc="10" dirty="0">
                <a:solidFill>
                  <a:srgbClr val="212121"/>
                </a:solidFill>
                <a:latin typeface="SimSun"/>
                <a:cs typeface="SimSun"/>
              </a:rPr>
              <a:t>可以看作一个子组件，指定它的</a:t>
            </a:r>
            <a:endParaRPr sz="950">
              <a:latin typeface="SimSun"/>
              <a:cs typeface="SimSun"/>
            </a:endParaRPr>
          </a:p>
        </p:txBody>
      </p:sp>
      <p:sp>
        <p:nvSpPr>
          <p:cNvPr id="12" name="object 12"/>
          <p:cNvSpPr txBox="1"/>
          <p:nvPr/>
        </p:nvSpPr>
        <p:spPr>
          <a:xfrm>
            <a:off x="2774353" y="6653133"/>
            <a:ext cx="1896745" cy="170815"/>
          </a:xfrm>
          <a:prstGeom prst="rect">
            <a:avLst/>
          </a:prstGeom>
          <a:solidFill>
            <a:srgbClr val="EDEDED"/>
          </a:solidFill>
        </p:spPr>
        <p:txBody>
          <a:bodyPr vert="horz" wrap="square" lIns="0" tIns="635" rIns="0" bIns="0" rtlCol="0">
            <a:spAutoFit/>
          </a:bodyPr>
          <a:lstStyle/>
          <a:p>
            <a:pPr marL="47625">
              <a:lnSpc>
                <a:spcPct val="100000"/>
              </a:lnSpc>
              <a:spcBef>
                <a:spcPts val="5"/>
              </a:spcBef>
            </a:pPr>
            <a:r>
              <a:rPr sz="900" spc="10" dirty="0">
                <a:solidFill>
                  <a:srgbClr val="212121"/>
                </a:solidFill>
                <a:latin typeface="SimSun"/>
                <a:cs typeface="SimSun"/>
              </a:rPr>
              <a:t>onClick</a:t>
            </a:r>
            <a:r>
              <a:rPr sz="900" spc="120" dirty="0">
                <a:solidFill>
                  <a:srgbClr val="212121"/>
                </a:solidFill>
                <a:latin typeface="SimSun"/>
                <a:cs typeface="SimSun"/>
              </a:rPr>
              <a:t> </a:t>
            </a:r>
            <a:r>
              <a:rPr sz="950" spc="10" dirty="0">
                <a:solidFill>
                  <a:srgbClr val="212121"/>
                </a:solidFill>
                <a:latin typeface="SimSun"/>
                <a:cs typeface="SimSun"/>
              </a:rPr>
              <a:t>事件调用父组件的方法。</a:t>
            </a:r>
            <a:endParaRPr sz="950">
              <a:latin typeface="SimSun"/>
              <a:cs typeface="SimSun"/>
            </a:endParaRPr>
          </a:p>
        </p:txBody>
      </p:sp>
      <p:sp>
        <p:nvSpPr>
          <p:cNvPr id="13" name="object 13"/>
          <p:cNvSpPr txBox="1"/>
          <p:nvPr/>
        </p:nvSpPr>
        <p:spPr>
          <a:xfrm>
            <a:off x="732500" y="7019988"/>
            <a:ext cx="1917700" cy="16954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注意 </a:t>
            </a:r>
            <a:r>
              <a:rPr sz="900" spc="-35" dirty="0">
                <a:solidFill>
                  <a:srgbClr val="212121"/>
                </a:solidFill>
                <a:latin typeface="SimSun"/>
                <a:cs typeface="SimSun"/>
              </a:rPr>
              <a:t>this.handleClick.bind(this,</a:t>
            </a:r>
            <a:r>
              <a:rPr sz="900" spc="-75" dirty="0">
                <a:solidFill>
                  <a:srgbClr val="212121"/>
                </a:solidFill>
                <a:latin typeface="SimSun"/>
                <a:cs typeface="SimSun"/>
              </a:rPr>
              <a:t> </a:t>
            </a:r>
            <a:r>
              <a:rPr sz="900" spc="-190" dirty="0">
                <a:solidFill>
                  <a:srgbClr val="212121"/>
                </a:solidFill>
                <a:latin typeface="SimSun"/>
                <a:cs typeface="SimSun"/>
              </a:rPr>
              <a:t>i)</a:t>
            </a:r>
            <a:endParaRPr sz="900">
              <a:latin typeface="SimSun"/>
              <a:cs typeface="SimSun"/>
            </a:endParaRPr>
          </a:p>
        </p:txBody>
      </p:sp>
      <p:sp>
        <p:nvSpPr>
          <p:cNvPr id="14" name="object 14"/>
          <p:cNvSpPr txBox="1"/>
          <p:nvPr/>
        </p:nvSpPr>
        <p:spPr>
          <a:xfrm>
            <a:off x="2671102" y="7019988"/>
            <a:ext cx="209804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给事件处理函数传递额外参数的方式：</a:t>
            </a:r>
            <a:endParaRPr sz="950">
              <a:latin typeface="SimSun"/>
              <a:cs typeface="SimSun"/>
            </a:endParaRPr>
          </a:p>
        </p:txBody>
      </p:sp>
      <p:sp>
        <p:nvSpPr>
          <p:cNvPr id="15" name="object 15"/>
          <p:cNvSpPr txBox="1"/>
          <p:nvPr/>
        </p:nvSpPr>
        <p:spPr>
          <a:xfrm>
            <a:off x="4756442" y="7018894"/>
            <a:ext cx="141795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50" dirty="0">
                <a:solidFill>
                  <a:srgbClr val="212121"/>
                </a:solidFill>
                <a:latin typeface="SimSun"/>
                <a:cs typeface="SimSun"/>
              </a:rPr>
              <a:t>bind(this,</a:t>
            </a:r>
            <a:r>
              <a:rPr sz="900" spc="-220" dirty="0">
                <a:solidFill>
                  <a:srgbClr val="212121"/>
                </a:solidFill>
                <a:latin typeface="SimSun"/>
                <a:cs typeface="SimSun"/>
              </a:rPr>
              <a:t> </a:t>
            </a:r>
            <a:r>
              <a:rPr sz="900" spc="-15" dirty="0">
                <a:solidFill>
                  <a:srgbClr val="212121"/>
                </a:solidFill>
                <a:latin typeface="SimSun"/>
                <a:cs typeface="SimSun"/>
              </a:rPr>
              <a:t>arg1,</a:t>
            </a:r>
            <a:r>
              <a:rPr sz="900" spc="-220" dirty="0">
                <a:solidFill>
                  <a:srgbClr val="212121"/>
                </a:solidFill>
                <a:latin typeface="SimSun"/>
                <a:cs typeface="SimSun"/>
              </a:rPr>
              <a:t> </a:t>
            </a:r>
            <a:r>
              <a:rPr sz="900" spc="5" dirty="0">
                <a:solidFill>
                  <a:srgbClr val="212121"/>
                </a:solidFill>
                <a:latin typeface="SimSun"/>
                <a:cs typeface="SimSun"/>
              </a:rPr>
              <a:t>arg2,</a:t>
            </a:r>
            <a:r>
              <a:rPr sz="900" spc="-220" dirty="0">
                <a:solidFill>
                  <a:srgbClr val="212121"/>
                </a:solidFill>
                <a:latin typeface="SimSun"/>
                <a:cs typeface="SimSun"/>
              </a:rPr>
              <a:t> </a:t>
            </a:r>
            <a:r>
              <a:rPr sz="900" spc="-165" dirty="0">
                <a:solidFill>
                  <a:srgbClr val="212121"/>
                </a:solidFill>
                <a:latin typeface="SimSun"/>
                <a:cs typeface="SimSun"/>
              </a:rPr>
              <a:t>...)</a:t>
            </a:r>
            <a:endParaRPr sz="900">
              <a:latin typeface="SimSun"/>
              <a:cs typeface="SimSun"/>
            </a:endParaRPr>
          </a:p>
        </p:txBody>
      </p:sp>
      <p:sp>
        <p:nvSpPr>
          <p:cNvPr id="16" name="object 16"/>
          <p:cNvSpPr txBox="1"/>
          <p:nvPr/>
        </p:nvSpPr>
        <p:spPr>
          <a:xfrm>
            <a:off x="6161481" y="7019988"/>
            <a:ext cx="14732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a:t>
            </a:r>
            <a:endParaRPr sz="950">
              <a:latin typeface="SimSun"/>
              <a:cs typeface="SimSun"/>
            </a:endParaRPr>
          </a:p>
        </p:txBody>
      </p:sp>
      <p:sp>
        <p:nvSpPr>
          <p:cNvPr id="17" name="object 17"/>
          <p:cNvSpPr txBox="1"/>
          <p:nvPr/>
        </p:nvSpPr>
        <p:spPr>
          <a:xfrm>
            <a:off x="732500" y="7385748"/>
            <a:ext cx="1577975" cy="16954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父组件访问子组件？用</a:t>
            </a:r>
            <a:r>
              <a:rPr sz="950" spc="65" dirty="0">
                <a:solidFill>
                  <a:srgbClr val="212121"/>
                </a:solidFill>
                <a:latin typeface="SimSun"/>
                <a:cs typeface="SimSun"/>
              </a:rPr>
              <a:t> </a:t>
            </a:r>
            <a:r>
              <a:rPr sz="900" spc="-25" dirty="0">
                <a:solidFill>
                  <a:srgbClr val="212121"/>
                </a:solidFill>
                <a:latin typeface="SimSun"/>
                <a:cs typeface="SimSun"/>
              </a:rPr>
              <a:t>refs</a:t>
            </a:r>
            <a:endParaRPr sz="900">
              <a:latin typeface="SimSun"/>
              <a:cs typeface="SimSun"/>
            </a:endParaRPr>
          </a:p>
        </p:txBody>
      </p:sp>
      <p:sp>
        <p:nvSpPr>
          <p:cNvPr id="18" name="object 18"/>
          <p:cNvSpPr txBox="1"/>
          <p:nvPr/>
        </p:nvSpPr>
        <p:spPr>
          <a:xfrm>
            <a:off x="859937" y="7896606"/>
            <a:ext cx="1342390" cy="191770"/>
          </a:xfrm>
          <a:prstGeom prst="rect">
            <a:avLst/>
          </a:prstGeom>
        </p:spPr>
        <p:txBody>
          <a:bodyPr vert="horz" wrap="square" lIns="0" tIns="0" rIns="0" bIns="0" rtlCol="0">
            <a:spAutoFit/>
          </a:bodyPr>
          <a:lstStyle/>
          <a:p>
            <a:pPr marL="12700">
              <a:lnSpc>
                <a:spcPct val="100000"/>
              </a:lnSpc>
            </a:pPr>
            <a:r>
              <a:rPr sz="1150" dirty="0">
                <a:solidFill>
                  <a:srgbClr val="212121"/>
                </a:solidFill>
                <a:latin typeface="SimSun"/>
                <a:cs typeface="SimSun"/>
              </a:rPr>
              <a:t>非父子组件间的通信</a:t>
            </a:r>
            <a:endParaRPr sz="1150">
              <a:latin typeface="SimSun"/>
              <a:cs typeface="SimSun"/>
            </a:endParaRPr>
          </a:p>
        </p:txBody>
      </p:sp>
      <p:sp>
        <p:nvSpPr>
          <p:cNvPr id="19" name="object 19"/>
          <p:cNvSpPr txBox="1"/>
          <p:nvPr/>
        </p:nvSpPr>
        <p:spPr>
          <a:xfrm>
            <a:off x="732500" y="8442642"/>
            <a:ext cx="183261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使用全局事件</a:t>
            </a:r>
            <a:r>
              <a:rPr sz="950" spc="-245" dirty="0">
                <a:solidFill>
                  <a:srgbClr val="212121"/>
                </a:solidFill>
                <a:latin typeface="SimSun"/>
                <a:cs typeface="SimSun"/>
              </a:rPr>
              <a:t> </a:t>
            </a:r>
            <a:r>
              <a:rPr sz="950" spc="105" dirty="0">
                <a:solidFill>
                  <a:srgbClr val="212121"/>
                </a:solidFill>
                <a:latin typeface="SimSun"/>
                <a:cs typeface="SimSun"/>
              </a:rPr>
              <a:t>Pub/Sub</a:t>
            </a:r>
            <a:r>
              <a:rPr sz="950" spc="-245" dirty="0">
                <a:solidFill>
                  <a:srgbClr val="212121"/>
                </a:solidFill>
                <a:latin typeface="SimSun"/>
                <a:cs typeface="SimSun"/>
              </a:rPr>
              <a:t> </a:t>
            </a:r>
            <a:r>
              <a:rPr sz="950" spc="10" dirty="0">
                <a:solidFill>
                  <a:srgbClr val="212121"/>
                </a:solidFill>
                <a:latin typeface="SimSun"/>
                <a:cs typeface="SimSun"/>
              </a:rPr>
              <a:t>模式，在</a:t>
            </a:r>
            <a:endParaRPr sz="950">
              <a:latin typeface="SimSun"/>
              <a:cs typeface="SimSun"/>
            </a:endParaRPr>
          </a:p>
        </p:txBody>
      </p:sp>
      <p:sp>
        <p:nvSpPr>
          <p:cNvPr id="20" name="object 20"/>
          <p:cNvSpPr txBox="1"/>
          <p:nvPr/>
        </p:nvSpPr>
        <p:spPr>
          <a:xfrm>
            <a:off x="2585910" y="8441547"/>
            <a:ext cx="127444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95" dirty="0">
                <a:solidFill>
                  <a:srgbClr val="212121"/>
                </a:solidFill>
                <a:latin typeface="SimSun"/>
                <a:cs typeface="SimSun"/>
              </a:rPr>
              <a:t>componentDidMount</a:t>
            </a:r>
            <a:endParaRPr sz="900">
              <a:latin typeface="SimSun"/>
              <a:cs typeface="SimSun"/>
            </a:endParaRPr>
          </a:p>
        </p:txBody>
      </p:sp>
      <p:sp>
        <p:nvSpPr>
          <p:cNvPr id="21" name="object 21"/>
          <p:cNvSpPr txBox="1"/>
          <p:nvPr/>
        </p:nvSpPr>
        <p:spPr>
          <a:xfrm>
            <a:off x="3881437" y="8442642"/>
            <a:ext cx="100076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里面订阅事件，在</a:t>
            </a:r>
            <a:endParaRPr sz="950">
              <a:latin typeface="SimSun"/>
              <a:cs typeface="SimSun"/>
            </a:endParaRPr>
          </a:p>
        </p:txBody>
      </p:sp>
      <p:sp>
        <p:nvSpPr>
          <p:cNvPr id="22" name="object 22"/>
          <p:cNvSpPr txBox="1"/>
          <p:nvPr/>
        </p:nvSpPr>
        <p:spPr>
          <a:xfrm>
            <a:off x="4903304" y="8441547"/>
            <a:ext cx="144462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80" dirty="0">
                <a:solidFill>
                  <a:srgbClr val="212121"/>
                </a:solidFill>
                <a:latin typeface="SimSun"/>
                <a:cs typeface="SimSun"/>
              </a:rPr>
              <a:t>componentWillUnmount</a:t>
            </a:r>
            <a:endParaRPr sz="900">
              <a:latin typeface="SimSun"/>
              <a:cs typeface="SimSun"/>
            </a:endParaRPr>
          </a:p>
        </p:txBody>
      </p:sp>
      <p:sp>
        <p:nvSpPr>
          <p:cNvPr id="23" name="object 23"/>
          <p:cNvSpPr txBox="1"/>
          <p:nvPr/>
        </p:nvSpPr>
        <p:spPr>
          <a:xfrm>
            <a:off x="6368503" y="8442642"/>
            <a:ext cx="39116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里面取</a:t>
            </a:r>
            <a:endParaRPr sz="950">
              <a:latin typeface="SimSun"/>
              <a:cs typeface="SimSun"/>
            </a:endParaRPr>
          </a:p>
        </p:txBody>
      </p:sp>
      <p:sp>
        <p:nvSpPr>
          <p:cNvPr id="24" name="object 24"/>
          <p:cNvSpPr txBox="1"/>
          <p:nvPr/>
        </p:nvSpPr>
        <p:spPr>
          <a:xfrm>
            <a:off x="732500" y="8686482"/>
            <a:ext cx="5999480" cy="7702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消订阅，当收到事件触发的时候调用 </a:t>
            </a:r>
            <a:r>
              <a:rPr sz="900" spc="15" dirty="0">
                <a:solidFill>
                  <a:srgbClr val="212121"/>
                </a:solidFill>
                <a:latin typeface="SimSun"/>
                <a:cs typeface="SimSun"/>
              </a:rPr>
              <a:t>setState </a:t>
            </a:r>
            <a:r>
              <a:rPr sz="950" spc="10" dirty="0">
                <a:solidFill>
                  <a:srgbClr val="212121"/>
                </a:solidFill>
                <a:latin typeface="SimSun"/>
                <a:cs typeface="SimSun"/>
              </a:rPr>
              <a:t>更新</a:t>
            </a:r>
            <a:r>
              <a:rPr sz="950" spc="35" dirty="0">
                <a:solidFill>
                  <a:srgbClr val="212121"/>
                </a:solidFill>
                <a:latin typeface="SimSun"/>
                <a:cs typeface="SimSun"/>
              </a:rPr>
              <a:t> </a:t>
            </a:r>
            <a:r>
              <a:rPr sz="950" spc="30" dirty="0">
                <a:solidFill>
                  <a:srgbClr val="212121"/>
                </a:solidFill>
                <a:latin typeface="SimSun"/>
                <a:cs typeface="SimSun"/>
              </a:rPr>
              <a:t>UI。</a:t>
            </a:r>
            <a:endParaRPr sz="950">
              <a:latin typeface="SimSun"/>
              <a:cs typeface="SimSun"/>
            </a:endParaRPr>
          </a:p>
          <a:p>
            <a:pPr>
              <a:lnSpc>
                <a:spcPct val="100000"/>
              </a:lnSpc>
              <a:spcBef>
                <a:spcPts val="40"/>
              </a:spcBef>
            </a:pPr>
            <a:endParaRPr sz="800">
              <a:latin typeface="Times New Roman"/>
              <a:cs typeface="Times New Roman"/>
            </a:endParaRPr>
          </a:p>
          <a:p>
            <a:pPr marL="12700" marR="5080">
              <a:lnSpc>
                <a:spcPct val="168400"/>
              </a:lnSpc>
            </a:pPr>
            <a:r>
              <a:rPr sz="950" spc="5" dirty="0">
                <a:solidFill>
                  <a:srgbClr val="212121"/>
                </a:solidFill>
                <a:latin typeface="SimSun"/>
                <a:cs typeface="SimSun"/>
              </a:rPr>
              <a:t>这种模式在复杂的系统里面可能会变得难以维护，所以看个人权衡是否将组件封装到大的组件，甚至整个页面或  </a:t>
            </a:r>
            <a:r>
              <a:rPr sz="950" spc="10" dirty="0">
                <a:solidFill>
                  <a:srgbClr val="212121"/>
                </a:solidFill>
                <a:latin typeface="SimSun"/>
                <a:cs typeface="SimSun"/>
              </a:rPr>
              <a:t>者应用就封装到一个组件。</a:t>
            </a:r>
            <a:endParaRPr sz="950">
              <a:latin typeface="SimSun"/>
              <a:cs typeface="SimSun"/>
            </a:endParaRPr>
          </a:p>
        </p:txBody>
      </p:sp>
      <p:sp>
        <p:nvSpPr>
          <p:cNvPr id="25" name="object 25"/>
          <p:cNvSpPr txBox="1"/>
          <p:nvPr/>
        </p:nvSpPr>
        <p:spPr>
          <a:xfrm>
            <a:off x="5848502" y="777138"/>
            <a:ext cx="979169"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85" dirty="0">
                <a:solidFill>
                  <a:srgbClr val="999999"/>
                </a:solidFill>
                <a:latin typeface="SimSun"/>
                <a:cs typeface="SimSun"/>
              </a:rPr>
              <a:t>4</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组件</a:t>
            </a:r>
            <a:r>
              <a:rPr sz="700" spc="-175" dirty="0">
                <a:solidFill>
                  <a:srgbClr val="999999"/>
                </a:solidFill>
                <a:latin typeface="SimSun"/>
                <a:cs typeface="SimSun"/>
              </a:rPr>
              <a:t> | </a:t>
            </a:r>
            <a:r>
              <a:rPr sz="700" spc="80" dirty="0">
                <a:solidFill>
                  <a:srgbClr val="999999"/>
                </a:solidFill>
                <a:latin typeface="SimSun"/>
                <a:cs typeface="SimSun"/>
              </a:rPr>
              <a:t>34</a:t>
            </a:r>
            <a:endParaRPr sz="700">
              <a:latin typeface="SimSun"/>
              <a:cs typeface="SimSu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txBox="1"/>
          <p:nvPr/>
        </p:nvSpPr>
        <p:spPr>
          <a:xfrm>
            <a:off x="735914" y="1297622"/>
            <a:ext cx="560070" cy="222250"/>
          </a:xfrm>
          <a:prstGeom prst="rect">
            <a:avLst/>
          </a:prstGeom>
        </p:spPr>
        <p:txBody>
          <a:bodyPr vert="horz" wrap="square" lIns="0" tIns="0" rIns="0" bIns="0" rtlCol="0">
            <a:spAutoFit/>
          </a:bodyPr>
          <a:lstStyle/>
          <a:p>
            <a:pPr marL="12700">
              <a:lnSpc>
                <a:spcPct val="100000"/>
              </a:lnSpc>
            </a:pPr>
            <a:r>
              <a:rPr sz="1350" spc="25" dirty="0">
                <a:solidFill>
                  <a:srgbClr val="212121"/>
                </a:solidFill>
                <a:latin typeface="SimSun"/>
                <a:cs typeface="SimSun"/>
              </a:rPr>
              <a:t>Mixins</a:t>
            </a:r>
            <a:endParaRPr sz="1350">
              <a:latin typeface="SimSun"/>
              <a:cs typeface="SimSun"/>
            </a:endParaRPr>
          </a:p>
        </p:txBody>
      </p:sp>
      <p:sp>
        <p:nvSpPr>
          <p:cNvPr id="4" name="object 4"/>
          <p:cNvSpPr txBox="1"/>
          <p:nvPr/>
        </p:nvSpPr>
        <p:spPr>
          <a:xfrm>
            <a:off x="732500" y="2012154"/>
            <a:ext cx="5999480" cy="1478915"/>
          </a:xfrm>
          <a:prstGeom prst="rect">
            <a:avLst/>
          </a:prstGeom>
        </p:spPr>
        <p:txBody>
          <a:bodyPr vert="horz" wrap="square" lIns="0" tIns="0" rIns="0" bIns="0" rtlCol="0">
            <a:spAutoFit/>
          </a:bodyPr>
          <a:lstStyle/>
          <a:p>
            <a:pPr marL="12700" marR="5080">
              <a:lnSpc>
                <a:spcPct val="168400"/>
              </a:lnSpc>
            </a:pPr>
            <a:r>
              <a:rPr sz="950" spc="5" dirty="0">
                <a:solidFill>
                  <a:srgbClr val="212121"/>
                </a:solidFill>
                <a:latin typeface="SimSun"/>
                <a:cs typeface="SimSun"/>
              </a:rPr>
              <a:t>虽然组件的原则就是模块化，彼此之间相互独立，但是有时候不同的组件之间可能会共用一些功能，共享一部分  </a:t>
            </a:r>
            <a:r>
              <a:rPr sz="950" spc="10" dirty="0">
                <a:solidFill>
                  <a:srgbClr val="212121"/>
                </a:solidFill>
                <a:latin typeface="SimSun"/>
                <a:cs typeface="SimSun"/>
              </a:rPr>
              <a:t>代码。所以 </a:t>
            </a:r>
            <a:r>
              <a:rPr sz="950" spc="85" dirty="0">
                <a:solidFill>
                  <a:srgbClr val="212121"/>
                </a:solidFill>
                <a:latin typeface="SimSun"/>
                <a:cs typeface="SimSun"/>
              </a:rPr>
              <a:t>React </a:t>
            </a:r>
            <a:r>
              <a:rPr sz="950" spc="10" dirty="0">
                <a:solidFill>
                  <a:srgbClr val="212121"/>
                </a:solidFill>
                <a:latin typeface="SimSun"/>
                <a:cs typeface="SimSun"/>
              </a:rPr>
              <a:t>提供了 </a:t>
            </a:r>
            <a:r>
              <a:rPr sz="900" spc="15" dirty="0">
                <a:solidFill>
                  <a:srgbClr val="212121"/>
                </a:solidFill>
                <a:latin typeface="SimSun"/>
                <a:cs typeface="SimSun"/>
              </a:rPr>
              <a:t>mixins</a:t>
            </a:r>
            <a:r>
              <a:rPr sz="900" spc="-229" dirty="0">
                <a:solidFill>
                  <a:srgbClr val="212121"/>
                </a:solidFill>
                <a:latin typeface="SimSun"/>
                <a:cs typeface="SimSun"/>
              </a:rPr>
              <a:t> </a:t>
            </a:r>
            <a:r>
              <a:rPr sz="950" spc="10" dirty="0">
                <a:solidFill>
                  <a:srgbClr val="212121"/>
                </a:solidFill>
                <a:latin typeface="SimSun"/>
                <a:cs typeface="SimSun"/>
              </a:rPr>
              <a:t>这种方式来处理这种问题。</a:t>
            </a:r>
            <a:endParaRPr sz="950">
              <a:latin typeface="SimSun"/>
              <a:cs typeface="SimSun"/>
            </a:endParaRPr>
          </a:p>
          <a:p>
            <a:pPr>
              <a:lnSpc>
                <a:spcPct val="100000"/>
              </a:lnSpc>
              <a:spcBef>
                <a:spcPts val="40"/>
              </a:spcBef>
            </a:pPr>
            <a:endParaRPr sz="800">
              <a:latin typeface="Times New Roman"/>
              <a:cs typeface="Times New Roman"/>
            </a:endParaRPr>
          </a:p>
          <a:p>
            <a:pPr marL="12700" marR="379095">
              <a:lnSpc>
                <a:spcPct val="168400"/>
              </a:lnSpc>
            </a:pPr>
            <a:r>
              <a:rPr sz="950" spc="15" dirty="0">
                <a:solidFill>
                  <a:srgbClr val="212121"/>
                </a:solidFill>
                <a:latin typeface="SimSun"/>
                <a:cs typeface="SimSun"/>
              </a:rPr>
              <a:t>Mixin</a:t>
            </a:r>
            <a:r>
              <a:rPr sz="950" spc="-240" dirty="0">
                <a:solidFill>
                  <a:srgbClr val="212121"/>
                </a:solidFill>
                <a:latin typeface="SimSun"/>
                <a:cs typeface="SimSun"/>
              </a:rPr>
              <a:t> </a:t>
            </a:r>
            <a:r>
              <a:rPr sz="950" spc="10" dirty="0">
                <a:solidFill>
                  <a:srgbClr val="212121"/>
                </a:solidFill>
                <a:latin typeface="SimSun"/>
                <a:cs typeface="SimSun"/>
              </a:rPr>
              <a:t>就是用来定义一些方法，使用这个</a:t>
            </a:r>
            <a:r>
              <a:rPr sz="950" spc="-240" dirty="0">
                <a:solidFill>
                  <a:srgbClr val="212121"/>
                </a:solidFill>
                <a:latin typeface="SimSun"/>
                <a:cs typeface="SimSun"/>
              </a:rPr>
              <a:t> </a:t>
            </a:r>
            <a:r>
              <a:rPr sz="950" spc="10" dirty="0">
                <a:solidFill>
                  <a:srgbClr val="212121"/>
                </a:solidFill>
                <a:latin typeface="SimSun"/>
                <a:cs typeface="SimSun"/>
              </a:rPr>
              <a:t>mixin</a:t>
            </a:r>
            <a:r>
              <a:rPr sz="950" spc="-240" dirty="0">
                <a:solidFill>
                  <a:srgbClr val="212121"/>
                </a:solidFill>
                <a:latin typeface="SimSun"/>
                <a:cs typeface="SimSun"/>
              </a:rPr>
              <a:t> </a:t>
            </a:r>
            <a:r>
              <a:rPr sz="950" spc="10" dirty="0">
                <a:solidFill>
                  <a:srgbClr val="212121"/>
                </a:solidFill>
                <a:latin typeface="SimSun"/>
                <a:cs typeface="SimSun"/>
              </a:rPr>
              <a:t>的组件能够自由的使用这些方法（就像在组件中定义的一  样），所以</a:t>
            </a:r>
            <a:r>
              <a:rPr sz="950" spc="-210" dirty="0">
                <a:solidFill>
                  <a:srgbClr val="212121"/>
                </a:solidFill>
                <a:latin typeface="SimSun"/>
                <a:cs typeface="SimSun"/>
              </a:rPr>
              <a:t> </a:t>
            </a:r>
            <a:r>
              <a:rPr sz="950" spc="10" dirty="0">
                <a:solidFill>
                  <a:srgbClr val="212121"/>
                </a:solidFill>
                <a:latin typeface="SimSun"/>
                <a:cs typeface="SimSun"/>
              </a:rPr>
              <a:t>mixin</a:t>
            </a:r>
            <a:r>
              <a:rPr sz="950" spc="-210" dirty="0">
                <a:solidFill>
                  <a:srgbClr val="212121"/>
                </a:solidFill>
                <a:latin typeface="SimSun"/>
                <a:cs typeface="SimSun"/>
              </a:rPr>
              <a:t> </a:t>
            </a:r>
            <a:r>
              <a:rPr sz="950" spc="10" dirty="0">
                <a:solidFill>
                  <a:srgbClr val="212121"/>
                </a:solidFill>
                <a:latin typeface="SimSun"/>
                <a:cs typeface="SimSun"/>
              </a:rPr>
              <a:t>相当于组件的一个扩展，在</a:t>
            </a:r>
            <a:r>
              <a:rPr sz="950" spc="-210" dirty="0">
                <a:solidFill>
                  <a:srgbClr val="212121"/>
                </a:solidFill>
                <a:latin typeface="SimSun"/>
                <a:cs typeface="SimSun"/>
              </a:rPr>
              <a:t> </a:t>
            </a:r>
            <a:r>
              <a:rPr sz="950" spc="10" dirty="0">
                <a:solidFill>
                  <a:srgbClr val="212121"/>
                </a:solidFill>
                <a:latin typeface="SimSun"/>
                <a:cs typeface="SimSun"/>
              </a:rPr>
              <a:t>mixin</a:t>
            </a:r>
            <a:r>
              <a:rPr sz="950" spc="-210" dirty="0">
                <a:solidFill>
                  <a:srgbClr val="212121"/>
                </a:solidFill>
                <a:latin typeface="SimSun"/>
                <a:cs typeface="SimSun"/>
              </a:rPr>
              <a:t> </a:t>
            </a:r>
            <a:r>
              <a:rPr sz="950" spc="5" dirty="0">
                <a:solidFill>
                  <a:srgbClr val="212121"/>
                </a:solidFill>
                <a:latin typeface="SimSun"/>
                <a:cs typeface="SimSun"/>
              </a:rPr>
              <a:t>中也能定义“Th命周期”方法。</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10" dirty="0">
                <a:solidFill>
                  <a:srgbClr val="212121"/>
                </a:solidFill>
                <a:latin typeface="SimSun"/>
                <a:cs typeface="SimSun"/>
              </a:rPr>
              <a:t>比如一个定时器的</a:t>
            </a:r>
            <a:r>
              <a:rPr sz="950" spc="-290" dirty="0">
                <a:solidFill>
                  <a:srgbClr val="212121"/>
                </a:solidFill>
                <a:latin typeface="SimSun"/>
                <a:cs typeface="SimSun"/>
              </a:rPr>
              <a:t> </a:t>
            </a:r>
            <a:r>
              <a:rPr sz="950" spc="10" dirty="0">
                <a:solidFill>
                  <a:srgbClr val="212121"/>
                </a:solidFill>
                <a:latin typeface="SimSun"/>
                <a:cs typeface="SimSun"/>
              </a:rPr>
              <a:t>mixin：</a:t>
            </a:r>
            <a:endParaRPr sz="950">
              <a:latin typeface="SimSun"/>
              <a:cs typeface="SimSun"/>
            </a:endParaRPr>
          </a:p>
        </p:txBody>
      </p:sp>
      <p:sp>
        <p:nvSpPr>
          <p:cNvPr id="5" name="object 5"/>
          <p:cNvSpPr txBox="1"/>
          <p:nvPr/>
        </p:nvSpPr>
        <p:spPr>
          <a:xfrm>
            <a:off x="745200" y="3655821"/>
            <a:ext cx="6069965" cy="4975860"/>
          </a:xfrm>
          <a:prstGeom prst="rect">
            <a:avLst/>
          </a:prstGeom>
          <a:solidFill>
            <a:srgbClr val="EDEDED"/>
          </a:solidFill>
        </p:spPr>
        <p:txBody>
          <a:bodyPr vert="horz" wrap="square" lIns="0" tIns="9525" rIns="0" bIns="0" rtlCol="0">
            <a:spAutoFit/>
          </a:bodyPr>
          <a:lstStyle/>
          <a:p>
            <a:pPr marL="173990" marR="4029710" indent="-127000">
              <a:lnSpc>
                <a:spcPct val="100000"/>
              </a:lnSpc>
              <a:spcBef>
                <a:spcPts val="75"/>
              </a:spcBef>
            </a:pPr>
            <a:r>
              <a:rPr sz="900" spc="20" dirty="0">
                <a:solidFill>
                  <a:srgbClr val="8958A7"/>
                </a:solidFill>
                <a:latin typeface="SimSun"/>
                <a:cs typeface="SimSun"/>
              </a:rPr>
              <a:t>var </a:t>
            </a:r>
            <a:r>
              <a:rPr sz="900" spc="-10" dirty="0">
                <a:solidFill>
                  <a:srgbClr val="212121"/>
                </a:solidFill>
                <a:latin typeface="SimSun"/>
                <a:cs typeface="SimSun"/>
              </a:rPr>
              <a:t>SetIntervalMixin </a:t>
            </a:r>
            <a:r>
              <a:rPr sz="900" spc="125" dirty="0">
                <a:solidFill>
                  <a:srgbClr val="3D999E"/>
                </a:solidFill>
                <a:latin typeface="SimSun"/>
                <a:cs typeface="SimSun"/>
              </a:rPr>
              <a:t>= </a:t>
            </a:r>
            <a:r>
              <a:rPr sz="900" spc="-114" dirty="0">
                <a:solidFill>
                  <a:srgbClr val="212121"/>
                </a:solidFill>
                <a:latin typeface="SimSun"/>
                <a:cs typeface="SimSun"/>
              </a:rPr>
              <a:t>{  </a:t>
            </a:r>
            <a:r>
              <a:rPr sz="900" spc="55" dirty="0">
                <a:solidFill>
                  <a:srgbClr val="212121"/>
                </a:solidFill>
                <a:latin typeface="SimSun"/>
                <a:cs typeface="SimSun"/>
              </a:rPr>
              <a:t>componentWillMount</a:t>
            </a:r>
            <a:r>
              <a:rPr sz="900" spc="55" dirty="0">
                <a:solidFill>
                  <a:srgbClr val="3D999E"/>
                </a:solidFill>
                <a:latin typeface="SimSun"/>
                <a:cs typeface="SimSun"/>
              </a:rPr>
              <a:t>:</a:t>
            </a:r>
            <a:r>
              <a:rPr sz="900" spc="-229"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3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55" dirty="0">
                <a:solidFill>
                  <a:srgbClr val="8958A7"/>
                </a:solidFill>
                <a:latin typeface="SimSun"/>
                <a:cs typeface="SimSun"/>
              </a:rPr>
              <a:t>this</a:t>
            </a:r>
            <a:r>
              <a:rPr sz="900" spc="-55" dirty="0">
                <a:solidFill>
                  <a:srgbClr val="212121"/>
                </a:solidFill>
                <a:latin typeface="SimSun"/>
                <a:cs typeface="SimSun"/>
              </a:rPr>
              <a:t>.intervals</a:t>
            </a:r>
            <a:r>
              <a:rPr sz="900" spc="-229" dirty="0">
                <a:solidFill>
                  <a:srgbClr val="212121"/>
                </a:solidFill>
                <a:latin typeface="SimSun"/>
                <a:cs typeface="SimSun"/>
              </a:rPr>
              <a:t> </a:t>
            </a:r>
            <a:r>
              <a:rPr sz="900" spc="125" dirty="0">
                <a:solidFill>
                  <a:srgbClr val="3D999E"/>
                </a:solidFill>
                <a:latin typeface="SimSun"/>
                <a:cs typeface="SimSun"/>
              </a:rPr>
              <a:t>=</a:t>
            </a:r>
            <a:r>
              <a:rPr sz="900" spc="-229" dirty="0">
                <a:solidFill>
                  <a:srgbClr val="3D999E"/>
                </a:solidFill>
                <a:latin typeface="SimSun"/>
                <a:cs typeface="SimSun"/>
              </a:rPr>
              <a:t> </a:t>
            </a:r>
            <a:r>
              <a:rPr sz="900" spc="-175" dirty="0">
                <a:solidFill>
                  <a:srgbClr val="212121"/>
                </a:solidFill>
                <a:latin typeface="SimSun"/>
                <a:cs typeface="SimSun"/>
              </a:rPr>
              <a:t>[]</a:t>
            </a:r>
            <a:r>
              <a:rPr sz="900" spc="-175" dirty="0">
                <a:solidFill>
                  <a:srgbClr val="3D999E"/>
                </a:solidFill>
                <a:latin typeface="SimSun"/>
                <a:cs typeface="SimSun"/>
              </a:rPr>
              <a: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300990" marR="2741295" indent="-127000">
              <a:lnSpc>
                <a:spcPct val="100000"/>
              </a:lnSpc>
            </a:pPr>
            <a:r>
              <a:rPr sz="900" spc="-45" dirty="0">
                <a:solidFill>
                  <a:srgbClr val="212121"/>
                </a:solidFill>
                <a:latin typeface="SimSun"/>
                <a:cs typeface="SimSun"/>
              </a:rPr>
              <a:t>setInterval</a:t>
            </a:r>
            <a:r>
              <a:rPr sz="900" spc="-45"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 </a:t>
            </a:r>
            <a:r>
              <a:rPr sz="900" spc="-114" dirty="0">
                <a:solidFill>
                  <a:srgbClr val="212121"/>
                </a:solidFill>
                <a:latin typeface="SimSun"/>
                <a:cs typeface="SimSun"/>
              </a:rPr>
              <a:t>{  </a:t>
            </a:r>
            <a:r>
              <a:rPr sz="900" spc="-40" dirty="0">
                <a:solidFill>
                  <a:srgbClr val="8958A7"/>
                </a:solidFill>
                <a:latin typeface="SimSun"/>
                <a:cs typeface="SimSun"/>
              </a:rPr>
              <a:t>this</a:t>
            </a:r>
            <a:r>
              <a:rPr sz="900" spc="-40" dirty="0">
                <a:solidFill>
                  <a:srgbClr val="212121"/>
                </a:solidFill>
                <a:latin typeface="SimSun"/>
                <a:cs typeface="SimSun"/>
              </a:rPr>
              <a:t>.intervals.push(setInterval.apply(</a:t>
            </a:r>
            <a:r>
              <a:rPr sz="900" spc="-40" dirty="0">
                <a:solidFill>
                  <a:srgbClr val="8958A7"/>
                </a:solidFill>
                <a:latin typeface="SimSun"/>
                <a:cs typeface="SimSun"/>
              </a:rPr>
              <a:t>null</a:t>
            </a:r>
            <a:r>
              <a:rPr sz="900" spc="-40" dirty="0">
                <a:solidFill>
                  <a:srgbClr val="3D999E"/>
                </a:solidFill>
                <a:latin typeface="SimSun"/>
                <a:cs typeface="SimSun"/>
              </a:rPr>
              <a:t>,</a:t>
            </a:r>
            <a:r>
              <a:rPr sz="900" spc="-125" dirty="0">
                <a:solidFill>
                  <a:srgbClr val="3D999E"/>
                </a:solidFill>
                <a:latin typeface="SimSun"/>
                <a:cs typeface="SimSun"/>
              </a:rPr>
              <a:t> </a:t>
            </a:r>
            <a:r>
              <a:rPr sz="900" spc="25" dirty="0">
                <a:solidFill>
                  <a:srgbClr val="212121"/>
                </a:solidFill>
                <a:latin typeface="SimSun"/>
                <a:cs typeface="SimSun"/>
              </a:rPr>
              <a:t>arguments))</a:t>
            </a:r>
            <a:r>
              <a:rPr sz="900" spc="25" dirty="0">
                <a:solidFill>
                  <a:srgbClr val="3D999E"/>
                </a:solidFill>
                <a:latin typeface="SimSun"/>
                <a:cs typeface="SimSun"/>
              </a:rPr>
              <a: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300990" marR="3865879" indent="-127000">
              <a:lnSpc>
                <a:spcPct val="100000"/>
              </a:lnSpc>
            </a:pPr>
            <a:r>
              <a:rPr sz="900" spc="65" dirty="0">
                <a:solidFill>
                  <a:srgbClr val="212121"/>
                </a:solidFill>
                <a:latin typeface="SimSun"/>
                <a:cs typeface="SimSun"/>
              </a:rPr>
              <a:t>componentWillUnmount</a:t>
            </a:r>
            <a:r>
              <a:rPr sz="900" spc="65" dirty="0">
                <a:solidFill>
                  <a:srgbClr val="3D999E"/>
                </a:solidFill>
                <a:latin typeface="SimSun"/>
                <a:cs typeface="SimSun"/>
              </a:rPr>
              <a:t>:</a:t>
            </a:r>
            <a:r>
              <a:rPr sz="900" spc="-36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 </a:t>
            </a:r>
            <a:r>
              <a:rPr sz="900" spc="-114" dirty="0">
                <a:solidFill>
                  <a:srgbClr val="212121"/>
                </a:solidFill>
                <a:latin typeface="SimSun"/>
                <a:cs typeface="SimSun"/>
              </a:rPr>
              <a:t>{  </a:t>
            </a:r>
            <a:r>
              <a:rPr sz="900" spc="-35" dirty="0">
                <a:solidFill>
                  <a:srgbClr val="8958A7"/>
                </a:solidFill>
                <a:latin typeface="SimSun"/>
                <a:cs typeface="SimSun"/>
              </a:rPr>
              <a:t>this</a:t>
            </a:r>
            <a:r>
              <a:rPr sz="900" spc="-35" dirty="0">
                <a:solidFill>
                  <a:srgbClr val="212121"/>
                </a:solidFill>
                <a:latin typeface="SimSun"/>
                <a:cs typeface="SimSun"/>
              </a:rPr>
              <a:t>.intervals.map(clearInterval)</a:t>
            </a:r>
            <a:r>
              <a:rPr sz="900" spc="-35" dirty="0">
                <a:solidFill>
                  <a:srgbClr val="3D999E"/>
                </a:solidFill>
                <a:latin typeface="SimSun"/>
                <a:cs typeface="SimSun"/>
              </a:rPr>
              <a:t>;</a:t>
            </a:r>
            <a:endParaRPr sz="900">
              <a:latin typeface="SimSun"/>
              <a:cs typeface="SimSun"/>
            </a:endParaRPr>
          </a:p>
          <a:p>
            <a:pPr marL="173990">
              <a:lnSpc>
                <a:spcPct val="100000"/>
              </a:lnSpc>
            </a:pPr>
            <a:r>
              <a:rPr sz="900" spc="-120" dirty="0">
                <a:solidFill>
                  <a:srgbClr val="212121"/>
                </a:solidFill>
                <a:latin typeface="SimSun"/>
                <a:cs typeface="SimSun"/>
              </a:rPr>
              <a:t>}</a:t>
            </a:r>
            <a:endParaRPr sz="900">
              <a:latin typeface="SimSun"/>
              <a:cs typeface="SimSun"/>
            </a:endParaRPr>
          </a:p>
          <a:p>
            <a:pPr marL="47625">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47625">
              <a:lnSpc>
                <a:spcPct val="100000"/>
              </a:lnSpc>
            </a:pPr>
            <a:r>
              <a:rPr sz="900" spc="20" dirty="0">
                <a:solidFill>
                  <a:srgbClr val="8958A7"/>
                </a:solidFill>
                <a:latin typeface="SimSun"/>
                <a:cs typeface="SimSun"/>
              </a:rPr>
              <a:t>var</a:t>
            </a:r>
            <a:r>
              <a:rPr sz="900" spc="-220" dirty="0">
                <a:solidFill>
                  <a:srgbClr val="8958A7"/>
                </a:solidFill>
                <a:latin typeface="SimSun"/>
                <a:cs typeface="SimSun"/>
              </a:rPr>
              <a:t> </a:t>
            </a:r>
            <a:r>
              <a:rPr sz="900" spc="50" dirty="0">
                <a:solidFill>
                  <a:srgbClr val="212121"/>
                </a:solidFill>
                <a:latin typeface="SimSun"/>
                <a:cs typeface="SimSun"/>
              </a:rPr>
              <a:t>TickTock</a:t>
            </a:r>
            <a:r>
              <a:rPr sz="900" spc="-220" dirty="0">
                <a:solidFill>
                  <a:srgbClr val="212121"/>
                </a:solidFill>
                <a:latin typeface="SimSun"/>
                <a:cs typeface="SimSun"/>
              </a:rPr>
              <a:t> </a:t>
            </a:r>
            <a:r>
              <a:rPr sz="900" spc="125" dirty="0">
                <a:solidFill>
                  <a:srgbClr val="3D999E"/>
                </a:solidFill>
                <a:latin typeface="SimSun"/>
                <a:cs typeface="SimSun"/>
              </a:rPr>
              <a:t>=</a:t>
            </a:r>
            <a:r>
              <a:rPr sz="900" spc="-220" dirty="0">
                <a:solidFill>
                  <a:srgbClr val="3D999E"/>
                </a:solidFill>
                <a:latin typeface="SimSun"/>
                <a:cs typeface="SimSun"/>
              </a:rPr>
              <a:t> </a:t>
            </a:r>
            <a:r>
              <a:rPr sz="900" spc="20" dirty="0">
                <a:solidFill>
                  <a:srgbClr val="212121"/>
                </a:solidFill>
                <a:latin typeface="SimSun"/>
                <a:cs typeface="SimSun"/>
              </a:rPr>
              <a:t>React.createClass({</a:t>
            </a:r>
            <a:endParaRPr sz="900">
              <a:latin typeface="SimSun"/>
              <a:cs typeface="SimSun"/>
            </a:endParaRPr>
          </a:p>
          <a:p>
            <a:pPr marL="173990" marR="3564890">
              <a:lnSpc>
                <a:spcPct val="100000"/>
              </a:lnSpc>
            </a:pPr>
            <a:r>
              <a:rPr sz="900" spc="-10" dirty="0">
                <a:solidFill>
                  <a:srgbClr val="212121"/>
                </a:solidFill>
                <a:latin typeface="SimSun"/>
                <a:cs typeface="SimSun"/>
              </a:rPr>
              <a:t>mixins</a:t>
            </a:r>
            <a:r>
              <a:rPr sz="900" spc="-10" dirty="0">
                <a:solidFill>
                  <a:srgbClr val="3D999E"/>
                </a:solidFill>
                <a:latin typeface="SimSun"/>
                <a:cs typeface="SimSun"/>
              </a:rPr>
              <a:t>:</a:t>
            </a:r>
            <a:r>
              <a:rPr sz="900" spc="-210" dirty="0">
                <a:solidFill>
                  <a:srgbClr val="3D999E"/>
                </a:solidFill>
                <a:latin typeface="SimSun"/>
                <a:cs typeface="SimSun"/>
              </a:rPr>
              <a:t> </a:t>
            </a:r>
            <a:r>
              <a:rPr sz="900" spc="-35" dirty="0">
                <a:solidFill>
                  <a:srgbClr val="212121"/>
                </a:solidFill>
                <a:latin typeface="SimSun"/>
                <a:cs typeface="SimSun"/>
              </a:rPr>
              <a:t>[SetIntervalMixin]</a:t>
            </a:r>
            <a:r>
              <a:rPr sz="900" spc="-35" dirty="0">
                <a:solidFill>
                  <a:srgbClr val="3D999E"/>
                </a:solidFill>
                <a:latin typeface="SimSun"/>
                <a:cs typeface="SimSun"/>
              </a:rPr>
              <a:t>,</a:t>
            </a:r>
            <a:r>
              <a:rPr sz="900" spc="-210" dirty="0">
                <a:solidFill>
                  <a:srgbClr val="3D999E"/>
                </a:solidFill>
                <a:latin typeface="SimSun"/>
                <a:cs typeface="SimSun"/>
              </a:rPr>
              <a:t> </a:t>
            </a:r>
            <a:r>
              <a:rPr sz="900" spc="-185" dirty="0">
                <a:solidFill>
                  <a:srgbClr val="8E8F8B"/>
                </a:solidFill>
                <a:latin typeface="SimSun"/>
                <a:cs typeface="SimSun"/>
              </a:rPr>
              <a:t>//</a:t>
            </a:r>
            <a:r>
              <a:rPr sz="900" spc="-215" dirty="0">
                <a:solidFill>
                  <a:srgbClr val="8E8F8B"/>
                </a:solidFill>
                <a:latin typeface="SimSun"/>
                <a:cs typeface="SimSun"/>
              </a:rPr>
              <a:t> </a:t>
            </a:r>
            <a:r>
              <a:rPr sz="900" spc="150" dirty="0">
                <a:solidFill>
                  <a:srgbClr val="8E8F8B"/>
                </a:solidFill>
                <a:latin typeface="SimSun"/>
                <a:cs typeface="SimSun"/>
              </a:rPr>
              <a:t>Use</a:t>
            </a:r>
            <a:r>
              <a:rPr sz="900" spc="-215" dirty="0">
                <a:solidFill>
                  <a:srgbClr val="8E8F8B"/>
                </a:solidFill>
                <a:latin typeface="SimSun"/>
                <a:cs typeface="SimSun"/>
              </a:rPr>
              <a:t> </a:t>
            </a:r>
            <a:r>
              <a:rPr sz="900" spc="20" dirty="0">
                <a:solidFill>
                  <a:srgbClr val="8E8F8B"/>
                </a:solidFill>
                <a:latin typeface="SimSun"/>
                <a:cs typeface="SimSun"/>
              </a:rPr>
              <a:t>the</a:t>
            </a:r>
            <a:r>
              <a:rPr sz="900" spc="-215" dirty="0">
                <a:solidFill>
                  <a:srgbClr val="8E8F8B"/>
                </a:solidFill>
                <a:latin typeface="SimSun"/>
                <a:cs typeface="SimSun"/>
              </a:rPr>
              <a:t> </a:t>
            </a:r>
            <a:r>
              <a:rPr sz="900" spc="5" dirty="0">
                <a:solidFill>
                  <a:srgbClr val="8E8F8B"/>
                </a:solidFill>
                <a:latin typeface="SimSun"/>
                <a:cs typeface="SimSun"/>
              </a:rPr>
              <a:t>mixin  </a:t>
            </a:r>
            <a:r>
              <a:rPr sz="900" spc="-60" dirty="0">
                <a:solidFill>
                  <a:srgbClr val="212121"/>
                </a:solidFill>
                <a:latin typeface="SimSun"/>
                <a:cs typeface="SimSun"/>
              </a:rPr>
              <a:t>getInitialState</a:t>
            </a:r>
            <a:r>
              <a:rPr sz="900" spc="-6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370"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5" dirty="0">
                <a:solidFill>
                  <a:srgbClr val="8958A7"/>
                </a:solidFill>
                <a:latin typeface="SimSun"/>
                <a:cs typeface="SimSun"/>
              </a:rPr>
              <a:t>return</a:t>
            </a:r>
            <a:r>
              <a:rPr sz="900" spc="-225" dirty="0">
                <a:solidFill>
                  <a:srgbClr val="8958A7"/>
                </a:solidFill>
                <a:latin typeface="SimSun"/>
                <a:cs typeface="SimSun"/>
              </a:rPr>
              <a:t> </a:t>
            </a:r>
            <a:r>
              <a:rPr sz="900" spc="35" dirty="0">
                <a:solidFill>
                  <a:srgbClr val="212121"/>
                </a:solidFill>
                <a:latin typeface="SimSun"/>
                <a:cs typeface="SimSun"/>
              </a:rPr>
              <a:t>{seconds</a:t>
            </a:r>
            <a:r>
              <a:rPr sz="900" spc="35" dirty="0">
                <a:solidFill>
                  <a:srgbClr val="3D999E"/>
                </a:solidFill>
                <a:latin typeface="SimSun"/>
                <a:cs typeface="SimSun"/>
              </a:rPr>
              <a:t>:</a:t>
            </a:r>
            <a:r>
              <a:rPr sz="900" spc="-225" dirty="0">
                <a:solidFill>
                  <a:srgbClr val="3D999E"/>
                </a:solidFill>
                <a:latin typeface="SimSun"/>
                <a:cs typeface="SimSun"/>
              </a:rPr>
              <a:t> </a:t>
            </a:r>
            <a:r>
              <a:rPr sz="900" spc="-65" dirty="0">
                <a:solidFill>
                  <a:srgbClr val="212121"/>
                </a:solidFill>
                <a:latin typeface="SimSun"/>
                <a:cs typeface="SimSun"/>
              </a:rPr>
              <a:t>0}</a:t>
            </a:r>
            <a:r>
              <a:rPr sz="900" spc="-65" dirty="0">
                <a:solidFill>
                  <a:srgbClr val="3D999E"/>
                </a:solidFill>
                <a:latin typeface="SimSun"/>
                <a:cs typeface="SimSun"/>
              </a:rPr>
              <a: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173990">
              <a:lnSpc>
                <a:spcPct val="100000"/>
              </a:lnSpc>
            </a:pPr>
            <a:r>
              <a:rPr sz="900" spc="80" dirty="0">
                <a:solidFill>
                  <a:srgbClr val="212121"/>
                </a:solidFill>
                <a:latin typeface="SimSun"/>
                <a:cs typeface="SimSun"/>
              </a:rPr>
              <a:t>componentDidMount</a:t>
            </a:r>
            <a:r>
              <a:rPr sz="900" spc="80" dirty="0">
                <a:solidFill>
                  <a:srgbClr val="3D999E"/>
                </a:solidFill>
                <a:latin typeface="SimSun"/>
                <a:cs typeface="SimSun"/>
              </a:rPr>
              <a:t>:</a:t>
            </a:r>
            <a:r>
              <a:rPr sz="900" spc="-229"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3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65" dirty="0">
                <a:solidFill>
                  <a:srgbClr val="8958A7"/>
                </a:solidFill>
                <a:latin typeface="SimSun"/>
                <a:cs typeface="SimSun"/>
              </a:rPr>
              <a:t>this</a:t>
            </a:r>
            <a:r>
              <a:rPr sz="900" spc="-65" dirty="0">
                <a:solidFill>
                  <a:srgbClr val="212121"/>
                </a:solidFill>
                <a:latin typeface="SimSun"/>
                <a:cs typeface="SimSun"/>
              </a:rPr>
              <a:t>.setInterval(</a:t>
            </a:r>
            <a:r>
              <a:rPr sz="900" spc="-65" dirty="0">
                <a:solidFill>
                  <a:srgbClr val="8958A7"/>
                </a:solidFill>
                <a:latin typeface="SimSun"/>
                <a:cs typeface="SimSun"/>
              </a:rPr>
              <a:t>this</a:t>
            </a:r>
            <a:r>
              <a:rPr sz="900" spc="-65" dirty="0">
                <a:solidFill>
                  <a:srgbClr val="212121"/>
                </a:solidFill>
                <a:latin typeface="SimSun"/>
                <a:cs typeface="SimSun"/>
              </a:rPr>
              <a:t>.tick</a:t>
            </a:r>
            <a:r>
              <a:rPr sz="900" spc="-65" dirty="0">
                <a:solidFill>
                  <a:srgbClr val="3D999E"/>
                </a:solidFill>
                <a:latin typeface="SimSun"/>
                <a:cs typeface="SimSun"/>
              </a:rPr>
              <a:t>,</a:t>
            </a:r>
            <a:r>
              <a:rPr sz="900" spc="-210" dirty="0">
                <a:solidFill>
                  <a:srgbClr val="3D999E"/>
                </a:solidFill>
                <a:latin typeface="SimSun"/>
                <a:cs typeface="SimSun"/>
              </a:rPr>
              <a:t> </a:t>
            </a:r>
            <a:r>
              <a:rPr sz="900" spc="5" dirty="0">
                <a:solidFill>
                  <a:srgbClr val="212121"/>
                </a:solidFill>
                <a:latin typeface="SimSun"/>
                <a:cs typeface="SimSun"/>
              </a:rPr>
              <a:t>1000)</a:t>
            </a:r>
            <a:r>
              <a:rPr sz="900" spc="5" dirty="0">
                <a:solidFill>
                  <a:srgbClr val="3D999E"/>
                </a:solidFill>
                <a:latin typeface="SimSun"/>
                <a:cs typeface="SimSun"/>
              </a:rPr>
              <a:t>;</a:t>
            </a:r>
            <a:r>
              <a:rPr sz="900" spc="-210" dirty="0">
                <a:solidFill>
                  <a:srgbClr val="3D999E"/>
                </a:solidFill>
                <a:latin typeface="SimSun"/>
                <a:cs typeface="SimSun"/>
              </a:rPr>
              <a:t> </a:t>
            </a:r>
            <a:r>
              <a:rPr sz="900" spc="-185" dirty="0">
                <a:solidFill>
                  <a:srgbClr val="8E8F8B"/>
                </a:solidFill>
                <a:latin typeface="SimSun"/>
                <a:cs typeface="SimSun"/>
              </a:rPr>
              <a:t>//</a:t>
            </a:r>
            <a:r>
              <a:rPr sz="900" spc="-215" dirty="0">
                <a:solidFill>
                  <a:srgbClr val="8E8F8B"/>
                </a:solidFill>
                <a:latin typeface="SimSun"/>
                <a:cs typeface="SimSun"/>
              </a:rPr>
              <a:t> </a:t>
            </a:r>
            <a:r>
              <a:rPr sz="900" spc="-35" dirty="0">
                <a:solidFill>
                  <a:srgbClr val="8E8F8B"/>
                </a:solidFill>
                <a:latin typeface="SimSun"/>
                <a:cs typeface="SimSun"/>
              </a:rPr>
              <a:t>Call</a:t>
            </a:r>
            <a:r>
              <a:rPr sz="900" spc="-215" dirty="0">
                <a:solidFill>
                  <a:srgbClr val="8E8F8B"/>
                </a:solidFill>
                <a:latin typeface="SimSun"/>
                <a:cs typeface="SimSun"/>
              </a:rPr>
              <a:t> </a:t>
            </a:r>
            <a:r>
              <a:rPr sz="900" spc="110" dirty="0">
                <a:solidFill>
                  <a:srgbClr val="8E8F8B"/>
                </a:solidFill>
                <a:latin typeface="SimSun"/>
                <a:cs typeface="SimSun"/>
              </a:rPr>
              <a:t>a</a:t>
            </a:r>
            <a:r>
              <a:rPr sz="900" spc="-215" dirty="0">
                <a:solidFill>
                  <a:srgbClr val="8E8F8B"/>
                </a:solidFill>
                <a:latin typeface="SimSun"/>
                <a:cs typeface="SimSun"/>
              </a:rPr>
              <a:t> </a:t>
            </a:r>
            <a:r>
              <a:rPr sz="900" spc="110" dirty="0">
                <a:solidFill>
                  <a:srgbClr val="8E8F8B"/>
                </a:solidFill>
                <a:latin typeface="SimSun"/>
                <a:cs typeface="SimSun"/>
              </a:rPr>
              <a:t>method</a:t>
            </a:r>
            <a:r>
              <a:rPr sz="900" spc="-215" dirty="0">
                <a:solidFill>
                  <a:srgbClr val="8E8F8B"/>
                </a:solidFill>
                <a:latin typeface="SimSun"/>
                <a:cs typeface="SimSun"/>
              </a:rPr>
              <a:t> </a:t>
            </a:r>
            <a:r>
              <a:rPr sz="900" spc="110" dirty="0">
                <a:solidFill>
                  <a:srgbClr val="8E8F8B"/>
                </a:solidFill>
                <a:latin typeface="SimSun"/>
                <a:cs typeface="SimSun"/>
              </a:rPr>
              <a:t>on</a:t>
            </a:r>
            <a:r>
              <a:rPr sz="900" spc="-215" dirty="0">
                <a:solidFill>
                  <a:srgbClr val="8E8F8B"/>
                </a:solidFill>
                <a:latin typeface="SimSun"/>
                <a:cs typeface="SimSun"/>
              </a:rPr>
              <a:t> </a:t>
            </a:r>
            <a:r>
              <a:rPr sz="900" spc="20" dirty="0">
                <a:solidFill>
                  <a:srgbClr val="8E8F8B"/>
                </a:solidFill>
                <a:latin typeface="SimSun"/>
                <a:cs typeface="SimSun"/>
              </a:rPr>
              <a:t>the</a:t>
            </a:r>
            <a:r>
              <a:rPr sz="900" spc="-215" dirty="0">
                <a:solidFill>
                  <a:srgbClr val="8E8F8B"/>
                </a:solidFill>
                <a:latin typeface="SimSun"/>
                <a:cs typeface="SimSun"/>
              </a:rPr>
              <a:t> </a:t>
            </a:r>
            <a:r>
              <a:rPr sz="900" spc="5" dirty="0">
                <a:solidFill>
                  <a:srgbClr val="8E8F8B"/>
                </a:solidFill>
                <a:latin typeface="SimSun"/>
                <a:cs typeface="SimSun"/>
              </a:rPr>
              <a:t>mixin</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173990">
              <a:lnSpc>
                <a:spcPct val="100000"/>
              </a:lnSpc>
            </a:pPr>
            <a:r>
              <a:rPr sz="900" spc="-95" dirty="0">
                <a:solidFill>
                  <a:srgbClr val="212121"/>
                </a:solidFill>
                <a:latin typeface="SimSun"/>
                <a:cs typeface="SimSun"/>
              </a:rPr>
              <a:t>tick</a:t>
            </a:r>
            <a:r>
              <a:rPr sz="900" spc="-95"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37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5" dirty="0">
                <a:solidFill>
                  <a:srgbClr val="8958A7"/>
                </a:solidFill>
                <a:latin typeface="SimSun"/>
                <a:cs typeface="SimSun"/>
              </a:rPr>
              <a:t>this</a:t>
            </a:r>
            <a:r>
              <a:rPr sz="900" spc="-5" dirty="0">
                <a:solidFill>
                  <a:srgbClr val="212121"/>
                </a:solidFill>
                <a:latin typeface="SimSun"/>
                <a:cs typeface="SimSun"/>
              </a:rPr>
              <a:t>.setState({seconds</a:t>
            </a:r>
            <a:r>
              <a:rPr sz="900" spc="-5" dirty="0">
                <a:solidFill>
                  <a:srgbClr val="3D999E"/>
                </a:solidFill>
                <a:latin typeface="SimSun"/>
                <a:cs typeface="SimSun"/>
              </a:rPr>
              <a:t>:</a:t>
            </a:r>
            <a:r>
              <a:rPr sz="900" spc="-200" dirty="0">
                <a:solidFill>
                  <a:srgbClr val="3D999E"/>
                </a:solidFill>
                <a:latin typeface="SimSun"/>
                <a:cs typeface="SimSun"/>
              </a:rPr>
              <a:t> </a:t>
            </a:r>
            <a:r>
              <a:rPr sz="900" dirty="0">
                <a:solidFill>
                  <a:srgbClr val="8958A7"/>
                </a:solidFill>
                <a:latin typeface="SimSun"/>
                <a:cs typeface="SimSun"/>
              </a:rPr>
              <a:t>this</a:t>
            </a:r>
            <a:r>
              <a:rPr sz="900" dirty="0">
                <a:solidFill>
                  <a:srgbClr val="212121"/>
                </a:solidFill>
                <a:latin typeface="SimSun"/>
                <a:cs typeface="SimSun"/>
              </a:rPr>
              <a:t>.state.seconds</a:t>
            </a:r>
            <a:r>
              <a:rPr sz="900" spc="-200" dirty="0">
                <a:solidFill>
                  <a:srgbClr val="212121"/>
                </a:solidFill>
                <a:latin typeface="SimSun"/>
                <a:cs typeface="SimSun"/>
              </a:rPr>
              <a:t> </a:t>
            </a:r>
            <a:r>
              <a:rPr sz="900" spc="140" dirty="0">
                <a:solidFill>
                  <a:srgbClr val="3D999E"/>
                </a:solidFill>
                <a:latin typeface="SimSun"/>
                <a:cs typeface="SimSun"/>
              </a:rPr>
              <a:t>+</a:t>
            </a:r>
            <a:r>
              <a:rPr sz="900" spc="-204" dirty="0">
                <a:solidFill>
                  <a:srgbClr val="3D999E"/>
                </a:solidFill>
                <a:latin typeface="SimSun"/>
                <a:cs typeface="SimSun"/>
              </a:rPr>
              <a:t> </a:t>
            </a:r>
            <a:r>
              <a:rPr sz="900" spc="-105" dirty="0">
                <a:solidFill>
                  <a:srgbClr val="212121"/>
                </a:solidFill>
                <a:latin typeface="SimSun"/>
                <a:cs typeface="SimSun"/>
              </a:rPr>
              <a:t>1})</a:t>
            </a:r>
            <a:r>
              <a:rPr sz="900" spc="-105" dirty="0">
                <a:solidFill>
                  <a:srgbClr val="3D999E"/>
                </a:solidFill>
                <a:latin typeface="SimSun"/>
                <a:cs typeface="SimSun"/>
              </a:rPr>
              <a: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300990" marR="4841240" indent="-127000">
              <a:lnSpc>
                <a:spcPct val="100000"/>
              </a:lnSpc>
            </a:pPr>
            <a:r>
              <a:rPr sz="900" spc="5" dirty="0">
                <a:solidFill>
                  <a:srgbClr val="212121"/>
                </a:solidFill>
                <a:latin typeface="SimSun"/>
                <a:cs typeface="SimSun"/>
              </a:rPr>
              <a:t>render</a:t>
            </a:r>
            <a:r>
              <a:rPr sz="900" spc="5" dirty="0">
                <a:solidFill>
                  <a:srgbClr val="3D999E"/>
                </a:solidFill>
                <a:latin typeface="SimSun"/>
                <a:cs typeface="SimSun"/>
              </a:rPr>
              <a:t>:</a:t>
            </a:r>
            <a:r>
              <a:rPr sz="900" spc="-22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25" dirty="0">
                <a:solidFill>
                  <a:srgbClr val="212121"/>
                </a:solidFill>
                <a:latin typeface="SimSun"/>
                <a:cs typeface="SimSun"/>
              </a:rPr>
              <a:t> </a:t>
            </a:r>
            <a:r>
              <a:rPr sz="900" spc="-114" dirty="0">
                <a:solidFill>
                  <a:srgbClr val="212121"/>
                </a:solidFill>
                <a:latin typeface="SimSun"/>
                <a:cs typeface="SimSun"/>
              </a:rPr>
              <a:t>{  </a:t>
            </a:r>
            <a:r>
              <a:rPr sz="900" spc="-5" dirty="0">
                <a:solidFill>
                  <a:srgbClr val="8958A7"/>
                </a:solidFill>
                <a:latin typeface="SimSun"/>
                <a:cs typeface="SimSun"/>
              </a:rPr>
              <a:t>return</a:t>
            </a:r>
            <a:r>
              <a:rPr sz="900" spc="-300" dirty="0">
                <a:solidFill>
                  <a:srgbClr val="8958A7"/>
                </a:solidFill>
                <a:latin typeface="SimSun"/>
                <a:cs typeface="SimSun"/>
              </a:rPr>
              <a:t> </a:t>
            </a:r>
            <a:r>
              <a:rPr sz="900" spc="-114" dirty="0">
                <a:solidFill>
                  <a:srgbClr val="212121"/>
                </a:solidFill>
                <a:latin typeface="SimSun"/>
                <a:cs typeface="SimSun"/>
              </a:rPr>
              <a:t>(</a:t>
            </a:r>
            <a:endParaRPr sz="900">
              <a:latin typeface="SimSun"/>
              <a:cs typeface="SimSun"/>
            </a:endParaRPr>
          </a:p>
          <a:p>
            <a:pPr marL="427990">
              <a:lnSpc>
                <a:spcPct val="100000"/>
              </a:lnSpc>
            </a:pPr>
            <a:r>
              <a:rPr sz="900" spc="130" dirty="0">
                <a:solidFill>
                  <a:srgbClr val="3D999E"/>
                </a:solidFill>
                <a:latin typeface="SimSun"/>
                <a:cs typeface="SimSun"/>
              </a:rPr>
              <a:t>&lt;</a:t>
            </a:r>
            <a:r>
              <a:rPr sz="900" spc="130" dirty="0">
                <a:solidFill>
                  <a:srgbClr val="212121"/>
                </a:solidFill>
                <a:latin typeface="SimSun"/>
                <a:cs typeface="SimSun"/>
              </a:rPr>
              <a:t>p</a:t>
            </a:r>
            <a:r>
              <a:rPr sz="900" spc="130" dirty="0">
                <a:solidFill>
                  <a:srgbClr val="3D999E"/>
                </a:solidFill>
                <a:latin typeface="SimSun"/>
                <a:cs typeface="SimSun"/>
              </a:rPr>
              <a:t>&gt;</a:t>
            </a:r>
            <a:endParaRPr sz="900">
              <a:latin typeface="SimSun"/>
              <a:cs typeface="SimSun"/>
            </a:endParaRPr>
          </a:p>
          <a:p>
            <a:pPr marL="554355">
              <a:lnSpc>
                <a:spcPct val="100000"/>
              </a:lnSpc>
            </a:pPr>
            <a:r>
              <a:rPr sz="900" spc="75" dirty="0">
                <a:solidFill>
                  <a:srgbClr val="212121"/>
                </a:solidFill>
                <a:latin typeface="SimSun"/>
                <a:cs typeface="SimSun"/>
              </a:rPr>
              <a:t>React</a:t>
            </a:r>
            <a:r>
              <a:rPr sz="900" spc="-195" dirty="0">
                <a:solidFill>
                  <a:srgbClr val="212121"/>
                </a:solidFill>
                <a:latin typeface="SimSun"/>
                <a:cs typeface="SimSun"/>
              </a:rPr>
              <a:t> </a:t>
            </a:r>
            <a:r>
              <a:rPr sz="900" spc="95" dirty="0">
                <a:solidFill>
                  <a:srgbClr val="212121"/>
                </a:solidFill>
                <a:latin typeface="SimSun"/>
                <a:cs typeface="SimSun"/>
              </a:rPr>
              <a:t>has</a:t>
            </a:r>
            <a:r>
              <a:rPr sz="900" spc="-195" dirty="0">
                <a:solidFill>
                  <a:srgbClr val="212121"/>
                </a:solidFill>
                <a:latin typeface="SimSun"/>
                <a:cs typeface="SimSun"/>
              </a:rPr>
              <a:t> </a:t>
            </a:r>
            <a:r>
              <a:rPr sz="900" spc="110" dirty="0">
                <a:solidFill>
                  <a:srgbClr val="212121"/>
                </a:solidFill>
                <a:latin typeface="SimSun"/>
                <a:cs typeface="SimSun"/>
              </a:rPr>
              <a:t>been</a:t>
            </a:r>
            <a:r>
              <a:rPr sz="900" spc="-195" dirty="0">
                <a:solidFill>
                  <a:srgbClr val="212121"/>
                </a:solidFill>
                <a:latin typeface="SimSun"/>
                <a:cs typeface="SimSun"/>
              </a:rPr>
              <a:t> </a:t>
            </a:r>
            <a:r>
              <a:rPr sz="900" spc="25" dirty="0">
                <a:solidFill>
                  <a:srgbClr val="212121"/>
                </a:solidFill>
                <a:latin typeface="SimSun"/>
                <a:cs typeface="SimSun"/>
              </a:rPr>
              <a:t>running</a:t>
            </a:r>
            <a:r>
              <a:rPr sz="900" spc="-185" dirty="0">
                <a:solidFill>
                  <a:srgbClr val="212121"/>
                </a:solidFill>
                <a:latin typeface="SimSun"/>
                <a:cs typeface="SimSun"/>
              </a:rPr>
              <a:t> </a:t>
            </a:r>
            <a:r>
              <a:rPr sz="900" spc="-60" dirty="0">
                <a:solidFill>
                  <a:srgbClr val="8958A7"/>
                </a:solidFill>
                <a:latin typeface="SimSun"/>
                <a:cs typeface="SimSun"/>
              </a:rPr>
              <a:t>for</a:t>
            </a:r>
            <a:r>
              <a:rPr sz="900" spc="-185" dirty="0">
                <a:solidFill>
                  <a:srgbClr val="8958A7"/>
                </a:solidFill>
                <a:latin typeface="SimSun"/>
                <a:cs typeface="SimSun"/>
              </a:rPr>
              <a:t> </a:t>
            </a:r>
            <a:r>
              <a:rPr sz="900" spc="-15" dirty="0">
                <a:solidFill>
                  <a:srgbClr val="212121"/>
                </a:solidFill>
                <a:latin typeface="SimSun"/>
                <a:cs typeface="SimSun"/>
              </a:rPr>
              <a:t>{</a:t>
            </a:r>
            <a:r>
              <a:rPr sz="900" spc="-15" dirty="0">
                <a:solidFill>
                  <a:srgbClr val="8958A7"/>
                </a:solidFill>
                <a:latin typeface="SimSun"/>
                <a:cs typeface="SimSun"/>
              </a:rPr>
              <a:t>this</a:t>
            </a:r>
            <a:r>
              <a:rPr sz="900" spc="-15" dirty="0">
                <a:solidFill>
                  <a:srgbClr val="212121"/>
                </a:solidFill>
                <a:latin typeface="SimSun"/>
                <a:cs typeface="SimSun"/>
              </a:rPr>
              <a:t>.state.seconds}</a:t>
            </a:r>
            <a:r>
              <a:rPr sz="900" spc="-195" dirty="0">
                <a:solidFill>
                  <a:srgbClr val="212121"/>
                </a:solidFill>
                <a:latin typeface="SimSun"/>
                <a:cs typeface="SimSun"/>
              </a:rPr>
              <a:t> </a:t>
            </a:r>
            <a:r>
              <a:rPr sz="900" spc="55" dirty="0">
                <a:solidFill>
                  <a:srgbClr val="212121"/>
                </a:solidFill>
                <a:latin typeface="SimSun"/>
                <a:cs typeface="SimSun"/>
              </a:rPr>
              <a:t>seconds.</a:t>
            </a:r>
            <a:endParaRPr sz="900">
              <a:latin typeface="SimSun"/>
              <a:cs typeface="SimSun"/>
            </a:endParaRPr>
          </a:p>
          <a:p>
            <a:pPr marR="4950460" algn="ctr">
              <a:lnSpc>
                <a:spcPct val="100000"/>
              </a:lnSpc>
            </a:pPr>
            <a:r>
              <a:rPr sz="900" spc="50" dirty="0">
                <a:solidFill>
                  <a:srgbClr val="3D999E"/>
                </a:solidFill>
                <a:latin typeface="SimSun"/>
                <a:cs typeface="SimSun"/>
              </a:rPr>
              <a:t>&lt;/</a:t>
            </a:r>
            <a:r>
              <a:rPr sz="900" spc="50" dirty="0">
                <a:solidFill>
                  <a:srgbClr val="212121"/>
                </a:solidFill>
                <a:latin typeface="SimSun"/>
                <a:cs typeface="SimSun"/>
              </a:rPr>
              <a:t>p</a:t>
            </a:r>
            <a:r>
              <a:rPr sz="900" spc="50" dirty="0">
                <a:solidFill>
                  <a:srgbClr val="3D999E"/>
                </a:solidFill>
                <a:latin typeface="SimSun"/>
                <a:cs typeface="SimSun"/>
              </a:rPr>
              <a:t>&gt;</a:t>
            </a:r>
            <a:endParaRPr sz="900">
              <a:latin typeface="SimSun"/>
              <a:cs typeface="SimSun"/>
            </a:endParaRPr>
          </a:p>
          <a:p>
            <a:pPr marL="300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173990">
              <a:lnSpc>
                <a:spcPct val="100000"/>
              </a:lnSpc>
            </a:pPr>
            <a:r>
              <a:rPr sz="900" spc="-120" dirty="0">
                <a:solidFill>
                  <a:srgbClr val="212121"/>
                </a:solidFill>
                <a:latin typeface="SimSun"/>
                <a:cs typeface="SimSun"/>
              </a:rPr>
              <a:t>}</a:t>
            </a:r>
            <a:endParaRPr sz="900">
              <a:latin typeface="SimSun"/>
              <a:cs typeface="SimSun"/>
            </a:endParaRPr>
          </a:p>
          <a:p>
            <a:pPr marL="47625">
              <a:lnSpc>
                <a:spcPct val="100000"/>
              </a:lnSpc>
            </a:pP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47625">
              <a:lnSpc>
                <a:spcPct val="100000"/>
              </a:lnSpc>
            </a:pPr>
            <a:r>
              <a:rPr sz="900" spc="25" dirty="0">
                <a:solidFill>
                  <a:srgbClr val="212121"/>
                </a:solidFill>
                <a:latin typeface="SimSun"/>
                <a:cs typeface="SimSun"/>
              </a:rPr>
              <a:t>React.render(</a:t>
            </a:r>
            <a:endParaRPr sz="900">
              <a:latin typeface="SimSun"/>
              <a:cs typeface="SimSun"/>
            </a:endParaRPr>
          </a:p>
          <a:p>
            <a:pPr marL="173990" marR="3782695">
              <a:lnSpc>
                <a:spcPct val="100000"/>
              </a:lnSpc>
            </a:pPr>
            <a:r>
              <a:rPr sz="900" spc="60" dirty="0">
                <a:solidFill>
                  <a:srgbClr val="3D999E"/>
                </a:solidFill>
                <a:latin typeface="SimSun"/>
                <a:cs typeface="SimSun"/>
              </a:rPr>
              <a:t>&lt;</a:t>
            </a:r>
            <a:r>
              <a:rPr sz="900" spc="60" dirty="0">
                <a:solidFill>
                  <a:srgbClr val="212121"/>
                </a:solidFill>
                <a:latin typeface="SimSun"/>
                <a:cs typeface="SimSun"/>
              </a:rPr>
              <a:t>TickTock </a:t>
            </a:r>
            <a:r>
              <a:rPr sz="900" spc="-80" dirty="0">
                <a:solidFill>
                  <a:srgbClr val="3D999E"/>
                </a:solidFill>
                <a:latin typeface="SimSun"/>
                <a:cs typeface="SimSun"/>
              </a:rPr>
              <a:t>/&gt;,  </a:t>
            </a:r>
            <a:r>
              <a:rPr sz="900" spc="70" dirty="0">
                <a:solidFill>
                  <a:srgbClr val="212121"/>
                </a:solidFill>
                <a:latin typeface="SimSun"/>
                <a:cs typeface="SimSun"/>
              </a:rPr>
              <a:t>document.</a:t>
            </a:r>
            <a:r>
              <a:rPr sz="900" spc="50" dirty="0">
                <a:solidFill>
                  <a:srgbClr val="212121"/>
                </a:solidFill>
                <a:latin typeface="SimSun"/>
                <a:cs typeface="SimSun"/>
              </a:rPr>
              <a:t>getElementById</a:t>
            </a:r>
            <a:r>
              <a:rPr sz="900" spc="-114" dirty="0">
                <a:solidFill>
                  <a:srgbClr val="212121"/>
                </a:solidFill>
                <a:latin typeface="SimSun"/>
                <a:cs typeface="SimSun"/>
              </a:rPr>
              <a:t>(</a:t>
            </a:r>
            <a:r>
              <a:rPr sz="900" spc="5" dirty="0">
                <a:solidFill>
                  <a:srgbClr val="708B00"/>
                </a:solidFill>
                <a:latin typeface="SimSun"/>
                <a:cs typeface="SimSun"/>
              </a:rPr>
              <a:t>'example'</a:t>
            </a:r>
            <a:r>
              <a:rPr sz="900" spc="-120" dirty="0">
                <a:solidFill>
                  <a:srgbClr val="212121"/>
                </a:solidFill>
                <a:latin typeface="SimSun"/>
                <a:cs typeface="SimSun"/>
              </a:rPr>
              <a:t>)</a:t>
            </a:r>
            <a:endParaRPr sz="900">
              <a:latin typeface="SimSun"/>
              <a:cs typeface="SimSun"/>
            </a:endParaRPr>
          </a:p>
          <a:p>
            <a:pPr marL="47625">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p:txBody>
      </p:sp>
      <p:sp>
        <p:nvSpPr>
          <p:cNvPr id="6" name="object 6"/>
          <p:cNvSpPr txBox="1"/>
          <p:nvPr/>
        </p:nvSpPr>
        <p:spPr>
          <a:xfrm>
            <a:off x="732500" y="8694894"/>
            <a:ext cx="6019165" cy="503555"/>
          </a:xfrm>
          <a:prstGeom prst="rect">
            <a:avLst/>
          </a:prstGeom>
        </p:spPr>
        <p:txBody>
          <a:bodyPr vert="horz" wrap="square" lIns="0" tIns="0" rIns="0" bIns="0" rtlCol="0">
            <a:spAutoFit/>
          </a:bodyPr>
          <a:lstStyle/>
          <a:p>
            <a:pPr marL="12700" marR="5080">
              <a:lnSpc>
                <a:spcPct val="168400"/>
              </a:lnSpc>
            </a:pPr>
            <a:r>
              <a:rPr sz="950" spc="85" dirty="0">
                <a:solidFill>
                  <a:srgbClr val="212121"/>
                </a:solidFill>
                <a:latin typeface="SimSun"/>
                <a:cs typeface="SimSun"/>
              </a:rPr>
              <a:t>React </a:t>
            </a:r>
            <a:r>
              <a:rPr sz="950" spc="10" dirty="0">
                <a:solidFill>
                  <a:srgbClr val="212121"/>
                </a:solidFill>
                <a:latin typeface="SimSun"/>
                <a:cs typeface="SimSun"/>
              </a:rPr>
              <a:t>的 </a:t>
            </a:r>
            <a:r>
              <a:rPr sz="900" spc="15" dirty="0">
                <a:solidFill>
                  <a:srgbClr val="212121"/>
                </a:solidFill>
                <a:latin typeface="SimSun"/>
                <a:cs typeface="SimSun"/>
              </a:rPr>
              <a:t>mixins </a:t>
            </a:r>
            <a:r>
              <a:rPr sz="950" spc="10" dirty="0">
                <a:solidFill>
                  <a:srgbClr val="212121"/>
                </a:solidFill>
                <a:latin typeface="SimSun"/>
                <a:cs typeface="SimSun"/>
              </a:rPr>
              <a:t>的强大之处在于，如果一个组件使用了多个 </a:t>
            </a:r>
            <a:r>
              <a:rPr sz="950" spc="15" dirty="0">
                <a:solidFill>
                  <a:srgbClr val="212121"/>
                </a:solidFill>
                <a:latin typeface="SimSun"/>
                <a:cs typeface="SimSun"/>
              </a:rPr>
              <a:t>mixins，其中几个 </a:t>
            </a:r>
            <a:r>
              <a:rPr sz="900" spc="15" dirty="0">
                <a:solidFill>
                  <a:srgbClr val="212121"/>
                </a:solidFill>
                <a:latin typeface="SimSun"/>
                <a:cs typeface="SimSun"/>
              </a:rPr>
              <a:t>mixins </a:t>
            </a:r>
            <a:r>
              <a:rPr sz="950" spc="5" dirty="0">
                <a:solidFill>
                  <a:srgbClr val="212121"/>
                </a:solidFill>
                <a:latin typeface="SimSun"/>
                <a:cs typeface="SimSun"/>
              </a:rPr>
              <a:t>定义了相同的“Th命  </a:t>
            </a:r>
            <a:r>
              <a:rPr sz="950" spc="10" dirty="0">
                <a:solidFill>
                  <a:srgbClr val="212121"/>
                </a:solidFill>
                <a:latin typeface="SimSun"/>
                <a:cs typeface="SimSun"/>
              </a:rPr>
              <a:t>周期方法”，这些方法会在组件相应的方法执行完之后按</a:t>
            </a:r>
            <a:r>
              <a:rPr sz="950" spc="-260" dirty="0">
                <a:solidFill>
                  <a:srgbClr val="212121"/>
                </a:solidFill>
                <a:latin typeface="SimSun"/>
                <a:cs typeface="SimSun"/>
              </a:rPr>
              <a:t> </a:t>
            </a:r>
            <a:r>
              <a:rPr sz="950" spc="25" dirty="0">
                <a:solidFill>
                  <a:srgbClr val="212121"/>
                </a:solidFill>
                <a:latin typeface="SimSun"/>
                <a:cs typeface="SimSun"/>
              </a:rPr>
              <a:t>mixins</a:t>
            </a:r>
            <a:r>
              <a:rPr sz="950" spc="-260" dirty="0">
                <a:solidFill>
                  <a:srgbClr val="212121"/>
                </a:solidFill>
                <a:latin typeface="SimSun"/>
                <a:cs typeface="SimSun"/>
              </a:rPr>
              <a:t> </a:t>
            </a:r>
            <a:r>
              <a:rPr sz="950" spc="10" dirty="0">
                <a:solidFill>
                  <a:srgbClr val="212121"/>
                </a:solidFill>
                <a:latin typeface="SimSun"/>
                <a:cs typeface="SimSun"/>
              </a:rPr>
              <a:t>指定的数组顺序执行。</a:t>
            </a:r>
            <a:endParaRPr sz="950">
              <a:latin typeface="SimSun"/>
              <a:cs typeface="SimSun"/>
            </a:endParaRPr>
          </a:p>
        </p:txBody>
      </p:sp>
      <p:sp>
        <p:nvSpPr>
          <p:cNvPr id="7" name="object 7"/>
          <p:cNvSpPr txBox="1"/>
          <p:nvPr/>
        </p:nvSpPr>
        <p:spPr>
          <a:xfrm>
            <a:off x="5850597" y="777138"/>
            <a:ext cx="976630"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85" dirty="0">
                <a:solidFill>
                  <a:srgbClr val="999999"/>
                </a:solidFill>
                <a:latin typeface="SimSun"/>
                <a:cs typeface="SimSun"/>
              </a:rPr>
              <a:t>4</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组件</a:t>
            </a:r>
            <a:r>
              <a:rPr sz="700" spc="-175" dirty="0">
                <a:solidFill>
                  <a:srgbClr val="999999"/>
                </a:solidFill>
                <a:latin typeface="SimSun"/>
                <a:cs typeface="SimSun"/>
              </a:rPr>
              <a:t> | </a:t>
            </a:r>
            <a:r>
              <a:rPr sz="700" spc="75" dirty="0">
                <a:solidFill>
                  <a:srgbClr val="999999"/>
                </a:solidFill>
                <a:latin typeface="SimSun"/>
                <a:cs typeface="SimSun"/>
              </a:rPr>
              <a:t>35</a:t>
            </a:r>
            <a:endParaRPr sz="700">
              <a:latin typeface="SimSun"/>
              <a:cs typeface="SimSu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8950" y="90799"/>
            <a:ext cx="7048500" cy="104775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378453" y="4305934"/>
            <a:ext cx="829944" cy="0"/>
          </a:xfrm>
          <a:custGeom>
            <a:avLst/>
            <a:gdLst/>
            <a:ahLst/>
            <a:cxnLst/>
            <a:rect l="l" t="t" r="r" b="b"/>
            <a:pathLst>
              <a:path w="829945">
                <a:moveTo>
                  <a:pt x="0" y="0"/>
                </a:moveTo>
                <a:lnTo>
                  <a:pt x="829497" y="0"/>
                </a:lnTo>
              </a:path>
            </a:pathLst>
          </a:custGeom>
          <a:ln w="31750">
            <a:solidFill>
              <a:srgbClr val="1FA640"/>
            </a:solidFill>
          </a:ln>
        </p:spPr>
        <p:txBody>
          <a:bodyPr wrap="square" lIns="0" tIns="0" rIns="0" bIns="0" rtlCol="0"/>
          <a:lstStyle/>
          <a:p>
            <a:endParaRPr/>
          </a:p>
        </p:txBody>
      </p:sp>
      <p:sp>
        <p:nvSpPr>
          <p:cNvPr id="4" name="object 4"/>
          <p:cNvSpPr/>
          <p:nvPr/>
        </p:nvSpPr>
        <p:spPr>
          <a:xfrm>
            <a:off x="3394544" y="3681729"/>
            <a:ext cx="0" cy="608330"/>
          </a:xfrm>
          <a:custGeom>
            <a:avLst/>
            <a:gdLst/>
            <a:ahLst/>
            <a:cxnLst/>
            <a:rect l="l" t="t" r="r" b="b"/>
            <a:pathLst>
              <a:path h="608329">
                <a:moveTo>
                  <a:pt x="0" y="0"/>
                </a:moveTo>
                <a:lnTo>
                  <a:pt x="0" y="608329"/>
                </a:lnTo>
              </a:path>
            </a:pathLst>
          </a:custGeom>
          <a:ln w="32181">
            <a:solidFill>
              <a:srgbClr val="1FA640"/>
            </a:solidFill>
          </a:ln>
        </p:spPr>
        <p:txBody>
          <a:bodyPr wrap="square" lIns="0" tIns="0" rIns="0" bIns="0" rtlCol="0"/>
          <a:lstStyle/>
          <a:p>
            <a:endParaRPr/>
          </a:p>
        </p:txBody>
      </p:sp>
      <p:sp>
        <p:nvSpPr>
          <p:cNvPr id="5" name="object 5"/>
          <p:cNvSpPr/>
          <p:nvPr/>
        </p:nvSpPr>
        <p:spPr>
          <a:xfrm>
            <a:off x="3378453" y="3423920"/>
            <a:ext cx="829944" cy="257810"/>
          </a:xfrm>
          <a:custGeom>
            <a:avLst/>
            <a:gdLst/>
            <a:ahLst/>
            <a:cxnLst/>
            <a:rect l="l" t="t" r="r" b="b"/>
            <a:pathLst>
              <a:path w="829945" h="257810">
                <a:moveTo>
                  <a:pt x="0" y="257809"/>
                </a:moveTo>
                <a:lnTo>
                  <a:pt x="829497" y="257809"/>
                </a:lnTo>
                <a:lnTo>
                  <a:pt x="829497" y="0"/>
                </a:lnTo>
                <a:lnTo>
                  <a:pt x="0" y="0"/>
                </a:lnTo>
                <a:lnTo>
                  <a:pt x="0" y="257809"/>
                </a:lnTo>
                <a:close/>
              </a:path>
            </a:pathLst>
          </a:custGeom>
          <a:solidFill>
            <a:srgbClr val="1FA640"/>
          </a:solidFill>
        </p:spPr>
        <p:txBody>
          <a:bodyPr wrap="square" lIns="0" tIns="0" rIns="0" bIns="0" rtlCol="0"/>
          <a:lstStyle/>
          <a:p>
            <a:endParaRPr/>
          </a:p>
        </p:txBody>
      </p:sp>
      <p:sp>
        <p:nvSpPr>
          <p:cNvPr id="6" name="object 6"/>
          <p:cNvSpPr/>
          <p:nvPr/>
        </p:nvSpPr>
        <p:spPr>
          <a:xfrm>
            <a:off x="4191856" y="3682047"/>
            <a:ext cx="0" cy="607695"/>
          </a:xfrm>
          <a:custGeom>
            <a:avLst/>
            <a:gdLst/>
            <a:ahLst/>
            <a:cxnLst/>
            <a:rect l="l" t="t" r="r" b="b"/>
            <a:pathLst>
              <a:path h="607695">
                <a:moveTo>
                  <a:pt x="0" y="0"/>
                </a:moveTo>
                <a:lnTo>
                  <a:pt x="0" y="607618"/>
                </a:lnTo>
              </a:path>
            </a:pathLst>
          </a:custGeom>
          <a:ln w="32191">
            <a:solidFill>
              <a:srgbClr val="1FA640"/>
            </a:solidFill>
          </a:ln>
        </p:spPr>
        <p:txBody>
          <a:bodyPr wrap="square" lIns="0" tIns="0" rIns="0" bIns="0" rtlCol="0"/>
          <a:lstStyle/>
          <a:p>
            <a:endParaRPr/>
          </a:p>
        </p:txBody>
      </p:sp>
      <p:sp>
        <p:nvSpPr>
          <p:cNvPr id="7" name="object 7"/>
          <p:cNvSpPr txBox="1"/>
          <p:nvPr/>
        </p:nvSpPr>
        <p:spPr>
          <a:xfrm>
            <a:off x="2986670" y="4348848"/>
            <a:ext cx="1624965" cy="402590"/>
          </a:xfrm>
          <a:prstGeom prst="rect">
            <a:avLst/>
          </a:prstGeom>
        </p:spPr>
        <p:txBody>
          <a:bodyPr vert="horz" wrap="square" lIns="0" tIns="0" rIns="0" bIns="0" rtlCol="0">
            <a:spAutoFit/>
          </a:bodyPr>
          <a:lstStyle/>
          <a:p>
            <a:pPr marL="12700">
              <a:lnSpc>
                <a:spcPct val="100000"/>
              </a:lnSpc>
            </a:pPr>
            <a:r>
              <a:rPr sz="2500" spc="245" dirty="0">
                <a:solidFill>
                  <a:srgbClr val="1FA640"/>
                </a:solidFill>
                <a:latin typeface="SimSun"/>
                <a:cs typeface="SimSun"/>
              </a:rPr>
              <a:t>Data</a:t>
            </a:r>
            <a:r>
              <a:rPr sz="2500" spc="-620" dirty="0">
                <a:solidFill>
                  <a:srgbClr val="1FA640"/>
                </a:solidFill>
                <a:latin typeface="SimSun"/>
                <a:cs typeface="SimSun"/>
              </a:rPr>
              <a:t> </a:t>
            </a:r>
            <a:r>
              <a:rPr sz="2500" spc="220" dirty="0">
                <a:solidFill>
                  <a:srgbClr val="1FA640"/>
                </a:solidFill>
                <a:latin typeface="SimSun"/>
                <a:cs typeface="SimSun"/>
              </a:rPr>
              <a:t>Flow</a:t>
            </a:r>
            <a:endParaRPr sz="2500">
              <a:latin typeface="SimSun"/>
              <a:cs typeface="SimSu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p:nvPr/>
        </p:nvSpPr>
        <p:spPr>
          <a:xfrm>
            <a:off x="759830" y="6867652"/>
            <a:ext cx="0" cy="241935"/>
          </a:xfrm>
          <a:custGeom>
            <a:avLst/>
            <a:gdLst/>
            <a:ahLst/>
            <a:cxnLst/>
            <a:rect l="l" t="t" r="r" b="b"/>
            <a:pathLst>
              <a:path h="241934">
                <a:moveTo>
                  <a:pt x="0" y="0"/>
                </a:moveTo>
                <a:lnTo>
                  <a:pt x="0" y="241553"/>
                </a:lnTo>
              </a:path>
            </a:pathLst>
          </a:custGeom>
          <a:ln w="29260">
            <a:solidFill>
              <a:srgbClr val="1FA640"/>
            </a:solidFill>
          </a:ln>
        </p:spPr>
        <p:txBody>
          <a:bodyPr wrap="square" lIns="0" tIns="0" rIns="0" bIns="0" rtlCol="0"/>
          <a:lstStyle/>
          <a:p>
            <a:endParaRPr/>
          </a:p>
        </p:txBody>
      </p:sp>
      <p:sp>
        <p:nvSpPr>
          <p:cNvPr id="4" name="object 4"/>
          <p:cNvSpPr txBox="1"/>
          <p:nvPr/>
        </p:nvSpPr>
        <p:spPr>
          <a:xfrm>
            <a:off x="735914" y="1297622"/>
            <a:ext cx="381000" cy="222250"/>
          </a:xfrm>
          <a:prstGeom prst="rect">
            <a:avLst/>
          </a:prstGeom>
        </p:spPr>
        <p:txBody>
          <a:bodyPr vert="horz" wrap="square" lIns="0" tIns="0" rIns="0" bIns="0" rtlCol="0">
            <a:spAutoFit/>
          </a:bodyPr>
          <a:lstStyle/>
          <a:p>
            <a:pPr marL="12700">
              <a:lnSpc>
                <a:spcPct val="100000"/>
              </a:lnSpc>
            </a:pPr>
            <a:r>
              <a:rPr sz="1350" spc="20" dirty="0">
                <a:solidFill>
                  <a:srgbClr val="212121"/>
                </a:solidFill>
                <a:latin typeface="SimSun"/>
                <a:cs typeface="SimSun"/>
              </a:rPr>
              <a:t>Flux</a:t>
            </a:r>
            <a:endParaRPr sz="1350">
              <a:latin typeface="SimSun"/>
              <a:cs typeface="SimSun"/>
            </a:endParaRPr>
          </a:p>
        </p:txBody>
      </p:sp>
      <p:sp>
        <p:nvSpPr>
          <p:cNvPr id="5" name="object 5"/>
          <p:cNvSpPr txBox="1"/>
          <p:nvPr/>
        </p:nvSpPr>
        <p:spPr>
          <a:xfrm>
            <a:off x="732500" y="2111184"/>
            <a:ext cx="6071235" cy="4427855"/>
          </a:xfrm>
          <a:prstGeom prst="rect">
            <a:avLst/>
          </a:prstGeom>
        </p:spPr>
        <p:txBody>
          <a:bodyPr vert="horz" wrap="square" lIns="0" tIns="0" rIns="0" bIns="0" rtlCol="0">
            <a:spAutoFit/>
          </a:bodyPr>
          <a:lstStyle/>
          <a:p>
            <a:pPr marL="12700">
              <a:lnSpc>
                <a:spcPct val="100000"/>
              </a:lnSpc>
            </a:pPr>
            <a:r>
              <a:rPr sz="950" spc="85" dirty="0">
                <a:solidFill>
                  <a:srgbClr val="212121"/>
                </a:solidFill>
                <a:latin typeface="SimSun"/>
                <a:cs typeface="SimSun"/>
              </a:rPr>
              <a:t>React</a:t>
            </a:r>
            <a:r>
              <a:rPr sz="950" spc="-220" dirty="0">
                <a:solidFill>
                  <a:srgbClr val="212121"/>
                </a:solidFill>
                <a:latin typeface="SimSun"/>
                <a:cs typeface="SimSun"/>
              </a:rPr>
              <a:t> </a:t>
            </a:r>
            <a:r>
              <a:rPr sz="950" spc="10" dirty="0">
                <a:solidFill>
                  <a:srgbClr val="212121"/>
                </a:solidFill>
                <a:latin typeface="SimSun"/>
                <a:cs typeface="SimSun"/>
              </a:rPr>
              <a:t>标榜自己是</a:t>
            </a:r>
            <a:r>
              <a:rPr sz="950" spc="-220" dirty="0">
                <a:solidFill>
                  <a:srgbClr val="212121"/>
                </a:solidFill>
                <a:latin typeface="SimSun"/>
                <a:cs typeface="SimSun"/>
              </a:rPr>
              <a:t> </a:t>
            </a:r>
            <a:r>
              <a:rPr sz="950" spc="320" dirty="0">
                <a:solidFill>
                  <a:srgbClr val="212121"/>
                </a:solidFill>
                <a:latin typeface="SimSun"/>
                <a:cs typeface="SimSun"/>
              </a:rPr>
              <a:t>MVC</a:t>
            </a:r>
            <a:r>
              <a:rPr sz="950" spc="-220" dirty="0">
                <a:solidFill>
                  <a:srgbClr val="212121"/>
                </a:solidFill>
                <a:latin typeface="SimSun"/>
                <a:cs typeface="SimSun"/>
              </a:rPr>
              <a:t> </a:t>
            </a:r>
            <a:r>
              <a:rPr sz="950" spc="10" dirty="0">
                <a:solidFill>
                  <a:srgbClr val="212121"/>
                </a:solidFill>
                <a:latin typeface="SimSun"/>
                <a:cs typeface="SimSun"/>
              </a:rPr>
              <a:t>里面</a:t>
            </a:r>
            <a:r>
              <a:rPr sz="950" spc="-220" dirty="0">
                <a:solidFill>
                  <a:srgbClr val="212121"/>
                </a:solidFill>
                <a:latin typeface="SimSun"/>
                <a:cs typeface="SimSun"/>
              </a:rPr>
              <a:t> </a:t>
            </a:r>
            <a:r>
              <a:rPr sz="950" spc="245" dirty="0">
                <a:solidFill>
                  <a:srgbClr val="212121"/>
                </a:solidFill>
                <a:latin typeface="SimSun"/>
                <a:cs typeface="SimSun"/>
              </a:rPr>
              <a:t>V</a:t>
            </a:r>
            <a:r>
              <a:rPr sz="950" spc="-220" dirty="0">
                <a:solidFill>
                  <a:srgbClr val="212121"/>
                </a:solidFill>
                <a:latin typeface="SimSun"/>
                <a:cs typeface="SimSun"/>
              </a:rPr>
              <a:t> </a:t>
            </a:r>
            <a:r>
              <a:rPr sz="950" spc="10" dirty="0">
                <a:solidFill>
                  <a:srgbClr val="212121"/>
                </a:solidFill>
                <a:latin typeface="SimSun"/>
                <a:cs typeface="SimSun"/>
              </a:rPr>
              <a:t>的部分，那么</a:t>
            </a:r>
            <a:r>
              <a:rPr sz="950" spc="-220" dirty="0">
                <a:solidFill>
                  <a:srgbClr val="212121"/>
                </a:solidFill>
                <a:latin typeface="SimSun"/>
                <a:cs typeface="SimSun"/>
              </a:rPr>
              <a:t> </a:t>
            </a:r>
            <a:r>
              <a:rPr sz="950" spc="20" dirty="0">
                <a:solidFill>
                  <a:srgbClr val="212121"/>
                </a:solidFill>
                <a:latin typeface="SimSun"/>
                <a:cs typeface="SimSun"/>
              </a:rPr>
              <a:t>Flux</a:t>
            </a:r>
            <a:r>
              <a:rPr sz="950" spc="-220" dirty="0">
                <a:solidFill>
                  <a:srgbClr val="212121"/>
                </a:solidFill>
                <a:latin typeface="SimSun"/>
                <a:cs typeface="SimSun"/>
              </a:rPr>
              <a:t> </a:t>
            </a:r>
            <a:r>
              <a:rPr sz="950" spc="10" dirty="0">
                <a:solidFill>
                  <a:srgbClr val="212121"/>
                </a:solidFill>
                <a:latin typeface="SimSun"/>
                <a:cs typeface="SimSun"/>
              </a:rPr>
              <a:t>就相当于添加</a:t>
            </a:r>
            <a:r>
              <a:rPr sz="950" spc="-220" dirty="0">
                <a:solidFill>
                  <a:srgbClr val="212121"/>
                </a:solidFill>
                <a:latin typeface="SimSun"/>
                <a:cs typeface="SimSun"/>
              </a:rPr>
              <a:t> </a:t>
            </a:r>
            <a:r>
              <a:rPr sz="950" spc="420" dirty="0">
                <a:solidFill>
                  <a:srgbClr val="212121"/>
                </a:solidFill>
                <a:latin typeface="SimSun"/>
                <a:cs typeface="SimSun"/>
              </a:rPr>
              <a:t>M</a:t>
            </a:r>
            <a:r>
              <a:rPr sz="950" spc="-220" dirty="0">
                <a:solidFill>
                  <a:srgbClr val="212121"/>
                </a:solidFill>
                <a:latin typeface="SimSun"/>
                <a:cs typeface="SimSun"/>
              </a:rPr>
              <a:t> </a:t>
            </a:r>
            <a:r>
              <a:rPr sz="950" spc="10" dirty="0">
                <a:solidFill>
                  <a:srgbClr val="212121"/>
                </a:solidFill>
                <a:latin typeface="SimSun"/>
                <a:cs typeface="SimSun"/>
              </a:rPr>
              <a:t>和</a:t>
            </a:r>
            <a:r>
              <a:rPr sz="950" spc="-220" dirty="0">
                <a:solidFill>
                  <a:srgbClr val="212121"/>
                </a:solidFill>
                <a:latin typeface="SimSun"/>
                <a:cs typeface="SimSun"/>
              </a:rPr>
              <a:t> </a:t>
            </a:r>
            <a:r>
              <a:rPr sz="950" spc="290" dirty="0">
                <a:solidFill>
                  <a:srgbClr val="212121"/>
                </a:solidFill>
                <a:latin typeface="SimSun"/>
                <a:cs typeface="SimSun"/>
              </a:rPr>
              <a:t>C</a:t>
            </a:r>
            <a:r>
              <a:rPr sz="950" spc="-220" dirty="0">
                <a:solidFill>
                  <a:srgbClr val="212121"/>
                </a:solidFill>
                <a:latin typeface="SimSun"/>
                <a:cs typeface="SimSun"/>
              </a:rPr>
              <a:t> </a:t>
            </a:r>
            <a:r>
              <a:rPr sz="950" spc="10" dirty="0">
                <a:solidFill>
                  <a:srgbClr val="212121"/>
                </a:solidFill>
                <a:latin typeface="SimSun"/>
                <a:cs typeface="SimSun"/>
              </a:rPr>
              <a:t>的部分。</a:t>
            </a:r>
            <a:endParaRPr sz="950">
              <a:latin typeface="SimSun"/>
              <a:cs typeface="SimSun"/>
            </a:endParaRPr>
          </a:p>
          <a:p>
            <a:pPr marL="12700" marR="3143885">
              <a:lnSpc>
                <a:spcPct val="252599"/>
              </a:lnSpc>
            </a:pPr>
            <a:r>
              <a:rPr sz="950" spc="20" dirty="0">
                <a:solidFill>
                  <a:srgbClr val="212121"/>
                </a:solidFill>
                <a:latin typeface="SimSun"/>
                <a:cs typeface="SimSun"/>
              </a:rPr>
              <a:t>Flux</a:t>
            </a:r>
            <a:r>
              <a:rPr sz="950" spc="-235" dirty="0">
                <a:solidFill>
                  <a:srgbClr val="212121"/>
                </a:solidFill>
                <a:latin typeface="SimSun"/>
                <a:cs typeface="SimSun"/>
              </a:rPr>
              <a:t> </a:t>
            </a:r>
            <a:r>
              <a:rPr sz="950" spc="10" dirty="0">
                <a:solidFill>
                  <a:srgbClr val="212121"/>
                </a:solidFill>
                <a:latin typeface="SimSun"/>
                <a:cs typeface="SimSun"/>
              </a:rPr>
              <a:t>是</a:t>
            </a:r>
            <a:r>
              <a:rPr sz="950" spc="-235" dirty="0">
                <a:solidFill>
                  <a:srgbClr val="212121"/>
                </a:solidFill>
                <a:latin typeface="SimSun"/>
                <a:cs typeface="SimSun"/>
              </a:rPr>
              <a:t> </a:t>
            </a:r>
            <a:r>
              <a:rPr sz="950" spc="114" dirty="0">
                <a:solidFill>
                  <a:srgbClr val="212121"/>
                </a:solidFill>
                <a:latin typeface="SimSun"/>
                <a:cs typeface="SimSun"/>
              </a:rPr>
              <a:t>Facebook</a:t>
            </a:r>
            <a:r>
              <a:rPr sz="950" spc="-235" dirty="0">
                <a:solidFill>
                  <a:srgbClr val="212121"/>
                </a:solidFill>
                <a:latin typeface="SimSun"/>
                <a:cs typeface="SimSun"/>
              </a:rPr>
              <a:t> </a:t>
            </a:r>
            <a:r>
              <a:rPr sz="950" spc="10" dirty="0">
                <a:solidFill>
                  <a:srgbClr val="212121"/>
                </a:solidFill>
                <a:latin typeface="SimSun"/>
                <a:cs typeface="SimSun"/>
              </a:rPr>
              <a:t>使用的一套前端应用的架构模式。  一个</a:t>
            </a:r>
            <a:r>
              <a:rPr sz="950" spc="-254" dirty="0">
                <a:solidFill>
                  <a:srgbClr val="212121"/>
                </a:solidFill>
                <a:latin typeface="SimSun"/>
                <a:cs typeface="SimSun"/>
              </a:rPr>
              <a:t> </a:t>
            </a:r>
            <a:r>
              <a:rPr sz="950" spc="20" dirty="0">
                <a:solidFill>
                  <a:srgbClr val="212121"/>
                </a:solidFill>
                <a:latin typeface="SimSun"/>
                <a:cs typeface="SimSun"/>
              </a:rPr>
              <a:t>Flux</a:t>
            </a:r>
            <a:r>
              <a:rPr sz="950" spc="-254" dirty="0">
                <a:solidFill>
                  <a:srgbClr val="212121"/>
                </a:solidFill>
                <a:latin typeface="SimSun"/>
                <a:cs typeface="SimSun"/>
              </a:rPr>
              <a:t> </a:t>
            </a:r>
            <a:r>
              <a:rPr sz="950" spc="10" dirty="0">
                <a:solidFill>
                  <a:srgbClr val="212121"/>
                </a:solidFill>
                <a:latin typeface="SimSun"/>
                <a:cs typeface="SimSun"/>
              </a:rPr>
              <a:t>应用主要包含四个部分：</a:t>
            </a:r>
            <a:endParaRPr sz="950">
              <a:latin typeface="SimSun"/>
              <a:cs typeface="SimSun"/>
            </a:endParaRPr>
          </a:p>
          <a:p>
            <a:pPr>
              <a:lnSpc>
                <a:spcPct val="100000"/>
              </a:lnSpc>
            </a:pPr>
            <a:endParaRPr sz="900">
              <a:latin typeface="Times New Roman"/>
              <a:cs typeface="Times New Roman"/>
            </a:endParaRPr>
          </a:p>
          <a:p>
            <a:pPr marL="256540" indent="-173990">
              <a:lnSpc>
                <a:spcPct val="100000"/>
              </a:lnSpc>
              <a:spcBef>
                <a:spcPts val="705"/>
              </a:spcBef>
              <a:buFont typeface="Verdana"/>
              <a:buChar char="•"/>
              <a:tabLst>
                <a:tab pos="256540" algn="l"/>
              </a:tabLst>
            </a:pPr>
            <a:r>
              <a:rPr sz="950" spc="25" dirty="0">
                <a:solidFill>
                  <a:srgbClr val="212121"/>
                </a:solidFill>
                <a:latin typeface="SimSun"/>
                <a:cs typeface="SimSun"/>
              </a:rPr>
              <a:t>the</a:t>
            </a:r>
            <a:r>
              <a:rPr sz="950" spc="-280" dirty="0">
                <a:solidFill>
                  <a:srgbClr val="212121"/>
                </a:solidFill>
                <a:latin typeface="SimSun"/>
                <a:cs typeface="SimSun"/>
              </a:rPr>
              <a:t> </a:t>
            </a:r>
            <a:r>
              <a:rPr sz="950" spc="20" dirty="0">
                <a:solidFill>
                  <a:srgbClr val="212121"/>
                </a:solidFill>
                <a:latin typeface="SimSun"/>
                <a:cs typeface="SimSun"/>
              </a:rPr>
              <a:t>dispatcher</a:t>
            </a:r>
            <a:endParaRPr sz="950">
              <a:latin typeface="SimSun"/>
              <a:cs typeface="SimSun"/>
            </a:endParaRPr>
          </a:p>
          <a:p>
            <a:pPr>
              <a:lnSpc>
                <a:spcPct val="100000"/>
              </a:lnSpc>
              <a:buClr>
                <a:srgbClr val="212121"/>
              </a:buClr>
              <a:buFont typeface="Verdana"/>
              <a:buChar char="•"/>
            </a:pPr>
            <a:endParaRPr sz="1000">
              <a:latin typeface="Times New Roman"/>
              <a:cs typeface="Times New Roman"/>
            </a:endParaRPr>
          </a:p>
          <a:p>
            <a:pPr marL="255904">
              <a:lnSpc>
                <a:spcPct val="100000"/>
              </a:lnSpc>
              <a:spcBef>
                <a:spcPts val="590"/>
              </a:spcBef>
            </a:pPr>
            <a:r>
              <a:rPr sz="950" spc="10" dirty="0">
                <a:solidFill>
                  <a:srgbClr val="212121"/>
                </a:solidFill>
                <a:latin typeface="SimSun"/>
                <a:cs typeface="SimSun"/>
              </a:rPr>
              <a:t>处理动作分发，维护</a:t>
            </a:r>
            <a:r>
              <a:rPr sz="950" spc="-260" dirty="0">
                <a:solidFill>
                  <a:srgbClr val="212121"/>
                </a:solidFill>
                <a:latin typeface="SimSun"/>
                <a:cs typeface="SimSun"/>
              </a:rPr>
              <a:t> </a:t>
            </a:r>
            <a:r>
              <a:rPr sz="950" spc="40" dirty="0">
                <a:solidFill>
                  <a:srgbClr val="212121"/>
                </a:solidFill>
                <a:latin typeface="SimSun"/>
                <a:cs typeface="SimSun"/>
              </a:rPr>
              <a:t>Store</a:t>
            </a:r>
            <a:r>
              <a:rPr sz="950" spc="-260" dirty="0">
                <a:solidFill>
                  <a:srgbClr val="212121"/>
                </a:solidFill>
                <a:latin typeface="SimSun"/>
                <a:cs typeface="SimSun"/>
              </a:rPr>
              <a:t> </a:t>
            </a:r>
            <a:r>
              <a:rPr sz="950" spc="10" dirty="0">
                <a:solidFill>
                  <a:srgbClr val="212121"/>
                </a:solidFill>
                <a:latin typeface="SimSun"/>
                <a:cs typeface="SimSun"/>
              </a:rPr>
              <a:t>之间的依赖关系</a:t>
            </a:r>
            <a:endParaRPr sz="950">
              <a:latin typeface="SimSun"/>
              <a:cs typeface="SimSun"/>
            </a:endParaRPr>
          </a:p>
          <a:p>
            <a:pPr>
              <a:lnSpc>
                <a:spcPct val="100000"/>
              </a:lnSpc>
            </a:pPr>
            <a:endParaRPr sz="1000">
              <a:latin typeface="Times New Roman"/>
              <a:cs typeface="Times New Roman"/>
            </a:endParaRPr>
          </a:p>
          <a:p>
            <a:pPr marL="256540" indent="-173990">
              <a:lnSpc>
                <a:spcPct val="100000"/>
              </a:lnSpc>
              <a:spcBef>
                <a:spcPts val="590"/>
              </a:spcBef>
              <a:buFont typeface="Verdana"/>
              <a:buChar char="•"/>
              <a:tabLst>
                <a:tab pos="256540" algn="l"/>
              </a:tabLst>
            </a:pPr>
            <a:r>
              <a:rPr sz="950" spc="25" dirty="0">
                <a:solidFill>
                  <a:srgbClr val="212121"/>
                </a:solidFill>
                <a:latin typeface="SimSun"/>
                <a:cs typeface="SimSun"/>
              </a:rPr>
              <a:t>the</a:t>
            </a:r>
            <a:r>
              <a:rPr sz="950" spc="-290" dirty="0">
                <a:solidFill>
                  <a:srgbClr val="212121"/>
                </a:solidFill>
                <a:latin typeface="SimSun"/>
                <a:cs typeface="SimSun"/>
              </a:rPr>
              <a:t> </a:t>
            </a:r>
            <a:r>
              <a:rPr sz="950" spc="20" dirty="0">
                <a:solidFill>
                  <a:srgbClr val="212121"/>
                </a:solidFill>
                <a:latin typeface="SimSun"/>
                <a:cs typeface="SimSun"/>
              </a:rPr>
              <a:t>stores</a:t>
            </a:r>
            <a:endParaRPr sz="950">
              <a:latin typeface="SimSun"/>
              <a:cs typeface="SimSun"/>
            </a:endParaRPr>
          </a:p>
          <a:p>
            <a:pPr>
              <a:lnSpc>
                <a:spcPct val="100000"/>
              </a:lnSpc>
              <a:buClr>
                <a:srgbClr val="212121"/>
              </a:buClr>
              <a:buFont typeface="Verdana"/>
              <a:buChar char="•"/>
            </a:pPr>
            <a:endParaRPr sz="1000">
              <a:latin typeface="Times New Roman"/>
              <a:cs typeface="Times New Roman"/>
            </a:endParaRPr>
          </a:p>
          <a:p>
            <a:pPr marL="255904">
              <a:lnSpc>
                <a:spcPct val="100000"/>
              </a:lnSpc>
              <a:spcBef>
                <a:spcPts val="590"/>
              </a:spcBef>
            </a:pPr>
            <a:r>
              <a:rPr sz="950" spc="10" dirty="0">
                <a:solidFill>
                  <a:srgbClr val="212121"/>
                </a:solidFill>
                <a:latin typeface="SimSun"/>
                <a:cs typeface="SimSun"/>
              </a:rPr>
              <a:t>数据和逻辑部分</a:t>
            </a:r>
            <a:endParaRPr sz="950">
              <a:latin typeface="SimSun"/>
              <a:cs typeface="SimSun"/>
            </a:endParaRPr>
          </a:p>
          <a:p>
            <a:pPr>
              <a:lnSpc>
                <a:spcPct val="100000"/>
              </a:lnSpc>
            </a:pPr>
            <a:endParaRPr sz="1000">
              <a:latin typeface="Times New Roman"/>
              <a:cs typeface="Times New Roman"/>
            </a:endParaRPr>
          </a:p>
          <a:p>
            <a:pPr marL="256540" indent="-173990">
              <a:lnSpc>
                <a:spcPct val="100000"/>
              </a:lnSpc>
              <a:spcBef>
                <a:spcPts val="590"/>
              </a:spcBef>
              <a:buFont typeface="Verdana"/>
              <a:buChar char="•"/>
              <a:tabLst>
                <a:tab pos="256540" algn="l"/>
              </a:tabLst>
            </a:pPr>
            <a:r>
              <a:rPr sz="950" spc="25" dirty="0">
                <a:solidFill>
                  <a:srgbClr val="212121"/>
                </a:solidFill>
                <a:latin typeface="SimSun"/>
                <a:cs typeface="SimSun"/>
              </a:rPr>
              <a:t>the</a:t>
            </a:r>
            <a:r>
              <a:rPr sz="950" spc="-300" dirty="0">
                <a:solidFill>
                  <a:srgbClr val="212121"/>
                </a:solidFill>
                <a:latin typeface="SimSun"/>
                <a:cs typeface="SimSun"/>
              </a:rPr>
              <a:t> </a:t>
            </a:r>
            <a:r>
              <a:rPr sz="950" spc="60" dirty="0">
                <a:solidFill>
                  <a:srgbClr val="212121"/>
                </a:solidFill>
                <a:latin typeface="SimSun"/>
                <a:cs typeface="SimSun"/>
              </a:rPr>
              <a:t>views</a:t>
            </a:r>
            <a:endParaRPr sz="950">
              <a:latin typeface="SimSun"/>
              <a:cs typeface="SimSun"/>
            </a:endParaRPr>
          </a:p>
          <a:p>
            <a:pPr>
              <a:lnSpc>
                <a:spcPct val="100000"/>
              </a:lnSpc>
              <a:buClr>
                <a:srgbClr val="212121"/>
              </a:buClr>
              <a:buFont typeface="Verdana"/>
              <a:buChar char="•"/>
            </a:pPr>
            <a:endParaRPr sz="1000">
              <a:latin typeface="Times New Roman"/>
              <a:cs typeface="Times New Roman"/>
            </a:endParaRPr>
          </a:p>
          <a:p>
            <a:pPr marL="255904">
              <a:lnSpc>
                <a:spcPct val="100000"/>
              </a:lnSpc>
              <a:spcBef>
                <a:spcPts val="590"/>
              </a:spcBef>
            </a:pPr>
            <a:r>
              <a:rPr sz="950" spc="85" dirty="0">
                <a:solidFill>
                  <a:srgbClr val="212121"/>
                </a:solidFill>
                <a:latin typeface="SimSun"/>
                <a:cs typeface="SimSun"/>
              </a:rPr>
              <a:t>React</a:t>
            </a:r>
            <a:r>
              <a:rPr sz="950" spc="-204" dirty="0">
                <a:solidFill>
                  <a:srgbClr val="212121"/>
                </a:solidFill>
                <a:latin typeface="SimSun"/>
                <a:cs typeface="SimSun"/>
              </a:rPr>
              <a:t> </a:t>
            </a:r>
            <a:r>
              <a:rPr sz="950" spc="10" dirty="0">
                <a:solidFill>
                  <a:srgbClr val="212121"/>
                </a:solidFill>
                <a:latin typeface="SimSun"/>
                <a:cs typeface="SimSun"/>
              </a:rPr>
              <a:t>组件，这一层可以看作</a:t>
            </a:r>
            <a:r>
              <a:rPr sz="950" spc="-204" dirty="0">
                <a:solidFill>
                  <a:srgbClr val="212121"/>
                </a:solidFill>
                <a:latin typeface="SimSun"/>
                <a:cs typeface="SimSun"/>
              </a:rPr>
              <a:t> </a:t>
            </a:r>
            <a:r>
              <a:rPr sz="950" spc="5" dirty="0">
                <a:solidFill>
                  <a:srgbClr val="212121"/>
                </a:solidFill>
                <a:latin typeface="SimSun"/>
                <a:cs typeface="SimSun"/>
              </a:rPr>
              <a:t>controller-views，作为视图同时响应用户交互</a:t>
            </a:r>
            <a:endParaRPr sz="950">
              <a:latin typeface="SimSun"/>
              <a:cs typeface="SimSun"/>
            </a:endParaRPr>
          </a:p>
          <a:p>
            <a:pPr>
              <a:lnSpc>
                <a:spcPct val="100000"/>
              </a:lnSpc>
            </a:pPr>
            <a:endParaRPr sz="1000">
              <a:latin typeface="Times New Roman"/>
              <a:cs typeface="Times New Roman"/>
            </a:endParaRPr>
          </a:p>
          <a:p>
            <a:pPr marL="256540" indent="-173990">
              <a:lnSpc>
                <a:spcPct val="100000"/>
              </a:lnSpc>
              <a:spcBef>
                <a:spcPts val="590"/>
              </a:spcBef>
              <a:buFont typeface="Verdana"/>
              <a:buChar char="•"/>
              <a:tabLst>
                <a:tab pos="256540" algn="l"/>
              </a:tabLst>
            </a:pPr>
            <a:r>
              <a:rPr sz="950" spc="25" dirty="0">
                <a:solidFill>
                  <a:srgbClr val="212121"/>
                </a:solidFill>
                <a:latin typeface="SimSun"/>
                <a:cs typeface="SimSun"/>
              </a:rPr>
              <a:t>the</a:t>
            </a:r>
            <a:r>
              <a:rPr sz="950" spc="-290" dirty="0">
                <a:solidFill>
                  <a:srgbClr val="212121"/>
                </a:solidFill>
                <a:latin typeface="SimSun"/>
                <a:cs typeface="SimSun"/>
              </a:rPr>
              <a:t> </a:t>
            </a:r>
            <a:r>
              <a:rPr sz="950" spc="10" dirty="0">
                <a:solidFill>
                  <a:srgbClr val="212121"/>
                </a:solidFill>
                <a:latin typeface="SimSun"/>
                <a:cs typeface="SimSun"/>
              </a:rPr>
              <a:t>actions</a:t>
            </a:r>
            <a:endParaRPr sz="950">
              <a:latin typeface="SimSun"/>
              <a:cs typeface="SimSun"/>
            </a:endParaRPr>
          </a:p>
          <a:p>
            <a:pPr>
              <a:lnSpc>
                <a:spcPct val="100000"/>
              </a:lnSpc>
            </a:pPr>
            <a:endParaRPr sz="1000">
              <a:latin typeface="Times New Roman"/>
              <a:cs typeface="Times New Roman"/>
            </a:endParaRPr>
          </a:p>
          <a:p>
            <a:pPr marL="255904">
              <a:lnSpc>
                <a:spcPct val="100000"/>
              </a:lnSpc>
              <a:spcBef>
                <a:spcPts val="590"/>
              </a:spcBef>
            </a:pPr>
            <a:r>
              <a:rPr sz="950" spc="10" dirty="0">
                <a:solidFill>
                  <a:srgbClr val="212121"/>
                </a:solidFill>
                <a:latin typeface="SimSun"/>
                <a:cs typeface="SimSun"/>
              </a:rPr>
              <a:t>提供给</a:t>
            </a:r>
            <a:r>
              <a:rPr sz="950" spc="-235" dirty="0">
                <a:solidFill>
                  <a:srgbClr val="212121"/>
                </a:solidFill>
                <a:latin typeface="SimSun"/>
                <a:cs typeface="SimSun"/>
              </a:rPr>
              <a:t> </a:t>
            </a:r>
            <a:r>
              <a:rPr sz="950" spc="20" dirty="0">
                <a:solidFill>
                  <a:srgbClr val="212121"/>
                </a:solidFill>
                <a:latin typeface="SimSun"/>
                <a:cs typeface="SimSun"/>
              </a:rPr>
              <a:t>dispatcher</a:t>
            </a:r>
            <a:r>
              <a:rPr sz="950" spc="-235" dirty="0">
                <a:solidFill>
                  <a:srgbClr val="212121"/>
                </a:solidFill>
                <a:latin typeface="SimSun"/>
                <a:cs typeface="SimSun"/>
              </a:rPr>
              <a:t> </a:t>
            </a:r>
            <a:r>
              <a:rPr sz="950" spc="10" dirty="0">
                <a:solidFill>
                  <a:srgbClr val="212121"/>
                </a:solidFill>
                <a:latin typeface="SimSun"/>
                <a:cs typeface="SimSun"/>
              </a:rPr>
              <a:t>传递数据给</a:t>
            </a:r>
            <a:r>
              <a:rPr sz="950" spc="-235" dirty="0">
                <a:solidFill>
                  <a:srgbClr val="212121"/>
                </a:solidFill>
                <a:latin typeface="SimSun"/>
                <a:cs typeface="SimSun"/>
              </a:rPr>
              <a:t> </a:t>
            </a:r>
            <a:r>
              <a:rPr sz="950" spc="10" dirty="0">
                <a:solidFill>
                  <a:srgbClr val="212121"/>
                </a:solidFill>
                <a:latin typeface="SimSun"/>
                <a:cs typeface="SimSun"/>
              </a:rPr>
              <a:t>store</a:t>
            </a:r>
            <a:endParaRPr sz="950">
              <a:latin typeface="SimSun"/>
              <a:cs typeface="SimSun"/>
            </a:endParaRPr>
          </a:p>
          <a:p>
            <a:pPr>
              <a:lnSpc>
                <a:spcPct val="100000"/>
              </a:lnSpc>
              <a:spcBef>
                <a:spcPts val="40"/>
              </a:spcBef>
            </a:pPr>
            <a:endParaRPr sz="800">
              <a:latin typeface="Times New Roman"/>
              <a:cs typeface="Times New Roman"/>
            </a:endParaRPr>
          </a:p>
          <a:p>
            <a:pPr marL="12700" marR="5080">
              <a:lnSpc>
                <a:spcPct val="168400"/>
              </a:lnSpc>
            </a:pPr>
            <a:r>
              <a:rPr sz="950" spc="10" dirty="0">
                <a:solidFill>
                  <a:srgbClr val="212121"/>
                </a:solidFill>
                <a:latin typeface="SimSun"/>
                <a:cs typeface="SimSun"/>
              </a:rPr>
              <a:t>针对上面提到的</a:t>
            </a:r>
            <a:r>
              <a:rPr sz="950" spc="-240" dirty="0">
                <a:solidFill>
                  <a:srgbClr val="212121"/>
                </a:solidFill>
                <a:latin typeface="SimSun"/>
                <a:cs typeface="SimSun"/>
              </a:rPr>
              <a:t> </a:t>
            </a:r>
            <a:r>
              <a:rPr sz="950" spc="20" dirty="0">
                <a:solidFill>
                  <a:srgbClr val="212121"/>
                </a:solidFill>
                <a:latin typeface="SimSun"/>
                <a:cs typeface="SimSun"/>
              </a:rPr>
              <a:t>Flux</a:t>
            </a:r>
            <a:r>
              <a:rPr sz="950" spc="-240" dirty="0">
                <a:solidFill>
                  <a:srgbClr val="212121"/>
                </a:solidFill>
                <a:latin typeface="SimSun"/>
                <a:cs typeface="SimSun"/>
              </a:rPr>
              <a:t> </a:t>
            </a:r>
            <a:r>
              <a:rPr sz="950" spc="10" dirty="0">
                <a:solidFill>
                  <a:srgbClr val="212121"/>
                </a:solidFill>
                <a:latin typeface="SimSun"/>
                <a:cs typeface="SimSun"/>
              </a:rPr>
              <a:t>这些概念，需要写一个简单的类库来实现衔接这些功能，市面上有很多种实现，这里讨论</a:t>
            </a:r>
            <a:r>
              <a:rPr sz="950" spc="-240" dirty="0">
                <a:solidFill>
                  <a:srgbClr val="212121"/>
                </a:solidFill>
                <a:latin typeface="SimSun"/>
                <a:cs typeface="SimSun"/>
              </a:rPr>
              <a:t> </a:t>
            </a:r>
            <a:r>
              <a:rPr sz="950" spc="170" dirty="0">
                <a:solidFill>
                  <a:srgbClr val="212121"/>
                </a:solidFill>
                <a:latin typeface="SimSun"/>
                <a:cs typeface="SimSun"/>
              </a:rPr>
              <a:t>F  </a:t>
            </a:r>
            <a:r>
              <a:rPr sz="950" spc="105" dirty="0">
                <a:solidFill>
                  <a:srgbClr val="212121"/>
                </a:solidFill>
                <a:latin typeface="SimSun"/>
                <a:cs typeface="SimSun"/>
              </a:rPr>
              <a:t>acebook</a:t>
            </a:r>
            <a:r>
              <a:rPr sz="950" spc="-235" dirty="0">
                <a:solidFill>
                  <a:srgbClr val="212121"/>
                </a:solidFill>
                <a:latin typeface="SimSun"/>
                <a:cs typeface="SimSun"/>
              </a:rPr>
              <a:t> </a:t>
            </a:r>
            <a:r>
              <a:rPr sz="950" spc="10" dirty="0">
                <a:solidFill>
                  <a:srgbClr val="212121"/>
                </a:solidFill>
                <a:latin typeface="SimSun"/>
                <a:cs typeface="SimSun"/>
              </a:rPr>
              <a:t>官方的一个实现</a:t>
            </a:r>
            <a:r>
              <a:rPr sz="950" spc="-235" dirty="0">
                <a:solidFill>
                  <a:srgbClr val="212121"/>
                </a:solidFill>
                <a:latin typeface="SimSun"/>
                <a:cs typeface="SimSun"/>
              </a:rPr>
              <a:t> </a:t>
            </a:r>
            <a:r>
              <a:rPr sz="950" u="sng" dirty="0">
                <a:solidFill>
                  <a:srgbClr val="3379B6"/>
                </a:solidFill>
                <a:latin typeface="SimSun"/>
                <a:cs typeface="SimSun"/>
              </a:rPr>
              <a:t>Dispatcher.js</a:t>
            </a:r>
            <a:endParaRPr sz="950">
              <a:latin typeface="SimSun"/>
              <a:cs typeface="SimSun"/>
            </a:endParaRPr>
          </a:p>
        </p:txBody>
      </p:sp>
      <p:sp>
        <p:nvSpPr>
          <p:cNvPr id="6" name="object 6"/>
          <p:cNvSpPr txBox="1"/>
          <p:nvPr/>
        </p:nvSpPr>
        <p:spPr>
          <a:xfrm>
            <a:off x="859937" y="6889241"/>
            <a:ext cx="756920" cy="191770"/>
          </a:xfrm>
          <a:prstGeom prst="rect">
            <a:avLst/>
          </a:prstGeom>
        </p:spPr>
        <p:txBody>
          <a:bodyPr vert="horz" wrap="square" lIns="0" tIns="0" rIns="0" bIns="0" rtlCol="0">
            <a:spAutoFit/>
          </a:bodyPr>
          <a:lstStyle/>
          <a:p>
            <a:pPr marL="12700">
              <a:lnSpc>
                <a:spcPct val="100000"/>
              </a:lnSpc>
            </a:pPr>
            <a:r>
              <a:rPr sz="1150" dirty="0">
                <a:solidFill>
                  <a:srgbClr val="212121"/>
                </a:solidFill>
                <a:latin typeface="SimSun"/>
                <a:cs typeface="SimSun"/>
              </a:rPr>
              <a:t>单向数据流</a:t>
            </a:r>
            <a:endParaRPr sz="1150">
              <a:latin typeface="SimSun"/>
              <a:cs typeface="SimSun"/>
            </a:endParaRPr>
          </a:p>
        </p:txBody>
      </p:sp>
      <p:sp>
        <p:nvSpPr>
          <p:cNvPr id="7" name="object 7"/>
          <p:cNvSpPr txBox="1"/>
          <p:nvPr/>
        </p:nvSpPr>
        <p:spPr>
          <a:xfrm>
            <a:off x="732500" y="7435278"/>
            <a:ext cx="302895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先来了解一下</a:t>
            </a:r>
            <a:r>
              <a:rPr sz="950" spc="-254" dirty="0">
                <a:solidFill>
                  <a:srgbClr val="212121"/>
                </a:solidFill>
                <a:latin typeface="SimSun"/>
                <a:cs typeface="SimSun"/>
              </a:rPr>
              <a:t> </a:t>
            </a:r>
            <a:r>
              <a:rPr sz="950" spc="20" dirty="0">
                <a:solidFill>
                  <a:srgbClr val="212121"/>
                </a:solidFill>
                <a:latin typeface="SimSun"/>
                <a:cs typeface="SimSun"/>
              </a:rPr>
              <a:t>Flux</a:t>
            </a:r>
            <a:r>
              <a:rPr sz="950" spc="-254" dirty="0">
                <a:solidFill>
                  <a:srgbClr val="212121"/>
                </a:solidFill>
                <a:latin typeface="SimSun"/>
                <a:cs typeface="SimSun"/>
              </a:rPr>
              <a:t> </a:t>
            </a:r>
            <a:r>
              <a:rPr sz="950" spc="10" dirty="0">
                <a:solidFill>
                  <a:srgbClr val="212121"/>
                </a:solidFill>
                <a:latin typeface="SimSun"/>
                <a:cs typeface="SimSun"/>
              </a:rPr>
              <a:t>的核心“单向数据流“怎么运作的：</a:t>
            </a:r>
            <a:endParaRPr sz="950">
              <a:latin typeface="SimSun"/>
              <a:cs typeface="SimSun"/>
            </a:endParaRPr>
          </a:p>
        </p:txBody>
      </p:sp>
      <p:sp>
        <p:nvSpPr>
          <p:cNvPr id="8" name="object 8"/>
          <p:cNvSpPr txBox="1"/>
          <p:nvPr/>
        </p:nvSpPr>
        <p:spPr>
          <a:xfrm>
            <a:off x="745200" y="7760716"/>
            <a:ext cx="6069965" cy="228600"/>
          </a:xfrm>
          <a:prstGeom prst="rect">
            <a:avLst/>
          </a:prstGeom>
          <a:solidFill>
            <a:srgbClr val="EDEDED"/>
          </a:solidFill>
        </p:spPr>
        <p:txBody>
          <a:bodyPr vert="horz" wrap="square" lIns="0" tIns="36195" rIns="0" bIns="0" rtlCol="0">
            <a:spAutoFit/>
          </a:bodyPr>
          <a:lstStyle/>
          <a:p>
            <a:pPr marL="47625">
              <a:lnSpc>
                <a:spcPct val="100000"/>
              </a:lnSpc>
              <a:spcBef>
                <a:spcPts val="285"/>
              </a:spcBef>
            </a:pPr>
            <a:r>
              <a:rPr sz="900" spc="10" dirty="0">
                <a:solidFill>
                  <a:srgbClr val="212121"/>
                </a:solidFill>
                <a:latin typeface="SimSun"/>
                <a:cs typeface="SimSun"/>
              </a:rPr>
              <a:t>Action</a:t>
            </a:r>
            <a:r>
              <a:rPr sz="900" spc="-210" dirty="0">
                <a:solidFill>
                  <a:srgbClr val="212121"/>
                </a:solidFill>
                <a:latin typeface="SimSun"/>
                <a:cs typeface="SimSun"/>
              </a:rPr>
              <a:t> </a:t>
            </a:r>
            <a:r>
              <a:rPr sz="900" spc="140" dirty="0">
                <a:solidFill>
                  <a:srgbClr val="212121"/>
                </a:solidFill>
                <a:latin typeface="SimSun"/>
                <a:cs typeface="SimSun"/>
              </a:rPr>
              <a:t>-&gt;</a:t>
            </a:r>
            <a:r>
              <a:rPr sz="900" spc="-210" dirty="0">
                <a:solidFill>
                  <a:srgbClr val="212121"/>
                </a:solidFill>
                <a:latin typeface="SimSun"/>
                <a:cs typeface="SimSun"/>
              </a:rPr>
              <a:t> </a:t>
            </a:r>
            <a:r>
              <a:rPr sz="900" spc="30" dirty="0">
                <a:solidFill>
                  <a:srgbClr val="212121"/>
                </a:solidFill>
                <a:latin typeface="SimSun"/>
                <a:cs typeface="SimSun"/>
              </a:rPr>
              <a:t>Dispatcher</a:t>
            </a:r>
            <a:r>
              <a:rPr sz="900" spc="-210" dirty="0">
                <a:solidFill>
                  <a:srgbClr val="212121"/>
                </a:solidFill>
                <a:latin typeface="SimSun"/>
                <a:cs typeface="SimSun"/>
              </a:rPr>
              <a:t> </a:t>
            </a:r>
            <a:r>
              <a:rPr sz="900" spc="140" dirty="0">
                <a:solidFill>
                  <a:srgbClr val="212121"/>
                </a:solidFill>
                <a:latin typeface="SimSun"/>
                <a:cs typeface="SimSun"/>
              </a:rPr>
              <a:t>-&gt;</a:t>
            </a:r>
            <a:r>
              <a:rPr sz="900" spc="-210" dirty="0">
                <a:solidFill>
                  <a:srgbClr val="212121"/>
                </a:solidFill>
                <a:latin typeface="SimSun"/>
                <a:cs typeface="SimSun"/>
              </a:rPr>
              <a:t> </a:t>
            </a:r>
            <a:r>
              <a:rPr sz="900" spc="30" dirty="0">
                <a:solidFill>
                  <a:srgbClr val="212121"/>
                </a:solidFill>
                <a:latin typeface="SimSun"/>
                <a:cs typeface="SimSun"/>
              </a:rPr>
              <a:t>Store</a:t>
            </a:r>
            <a:r>
              <a:rPr sz="900" spc="-210" dirty="0">
                <a:solidFill>
                  <a:srgbClr val="212121"/>
                </a:solidFill>
                <a:latin typeface="SimSun"/>
                <a:cs typeface="SimSun"/>
              </a:rPr>
              <a:t> </a:t>
            </a:r>
            <a:r>
              <a:rPr sz="900" spc="140" dirty="0">
                <a:solidFill>
                  <a:srgbClr val="212121"/>
                </a:solidFill>
                <a:latin typeface="SimSun"/>
                <a:cs typeface="SimSun"/>
              </a:rPr>
              <a:t>-&gt;</a:t>
            </a:r>
            <a:r>
              <a:rPr sz="900" spc="-210" dirty="0">
                <a:solidFill>
                  <a:srgbClr val="212121"/>
                </a:solidFill>
                <a:latin typeface="SimSun"/>
                <a:cs typeface="SimSun"/>
              </a:rPr>
              <a:t> </a:t>
            </a:r>
            <a:r>
              <a:rPr sz="900" spc="90" dirty="0">
                <a:solidFill>
                  <a:srgbClr val="212121"/>
                </a:solidFill>
                <a:latin typeface="SimSun"/>
                <a:cs typeface="SimSun"/>
              </a:rPr>
              <a:t>View</a:t>
            </a:r>
            <a:endParaRPr sz="900">
              <a:latin typeface="SimSun"/>
              <a:cs typeface="SimSun"/>
            </a:endParaRPr>
          </a:p>
        </p:txBody>
      </p:sp>
      <p:sp>
        <p:nvSpPr>
          <p:cNvPr id="9" name="object 9"/>
          <p:cNvSpPr txBox="1"/>
          <p:nvPr/>
        </p:nvSpPr>
        <p:spPr>
          <a:xfrm>
            <a:off x="732500" y="8151558"/>
            <a:ext cx="457581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更多时候</a:t>
            </a:r>
            <a:r>
              <a:rPr sz="950" spc="-225" dirty="0">
                <a:solidFill>
                  <a:srgbClr val="212121"/>
                </a:solidFill>
                <a:latin typeface="SimSun"/>
                <a:cs typeface="SimSun"/>
              </a:rPr>
              <a:t> </a:t>
            </a:r>
            <a:r>
              <a:rPr sz="950" spc="100" dirty="0">
                <a:solidFill>
                  <a:srgbClr val="212121"/>
                </a:solidFill>
                <a:latin typeface="SimSun"/>
                <a:cs typeface="SimSun"/>
              </a:rPr>
              <a:t>View</a:t>
            </a:r>
            <a:r>
              <a:rPr sz="950" spc="-225" dirty="0">
                <a:solidFill>
                  <a:srgbClr val="212121"/>
                </a:solidFill>
                <a:latin typeface="SimSun"/>
                <a:cs typeface="SimSun"/>
              </a:rPr>
              <a:t> </a:t>
            </a:r>
            <a:r>
              <a:rPr sz="950" spc="10" dirty="0">
                <a:solidFill>
                  <a:srgbClr val="212121"/>
                </a:solidFill>
                <a:latin typeface="SimSun"/>
                <a:cs typeface="SimSun"/>
              </a:rPr>
              <a:t>会通过用户交互触发</a:t>
            </a:r>
            <a:r>
              <a:rPr sz="950" spc="-225" dirty="0">
                <a:solidFill>
                  <a:srgbClr val="212121"/>
                </a:solidFill>
                <a:latin typeface="SimSun"/>
                <a:cs typeface="SimSun"/>
              </a:rPr>
              <a:t> </a:t>
            </a:r>
            <a:r>
              <a:rPr sz="950" spc="10" dirty="0">
                <a:solidFill>
                  <a:srgbClr val="212121"/>
                </a:solidFill>
                <a:latin typeface="SimSun"/>
                <a:cs typeface="SimSun"/>
              </a:rPr>
              <a:t>Action，所以一个简单完整的数据流类似这样：</a:t>
            </a:r>
            <a:endParaRPr sz="950">
              <a:latin typeface="SimSun"/>
              <a:cs typeface="SimSun"/>
            </a:endParaRPr>
          </a:p>
        </p:txBody>
      </p:sp>
      <p:sp>
        <p:nvSpPr>
          <p:cNvPr id="10" name="object 10"/>
          <p:cNvSpPr txBox="1"/>
          <p:nvPr/>
        </p:nvSpPr>
        <p:spPr>
          <a:xfrm>
            <a:off x="5872467" y="777138"/>
            <a:ext cx="954405"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70" dirty="0">
                <a:solidFill>
                  <a:srgbClr val="999999"/>
                </a:solidFill>
                <a:latin typeface="SimSun"/>
                <a:cs typeface="SimSun"/>
              </a:rPr>
              <a:t>5</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Data</a:t>
            </a:r>
            <a:r>
              <a:rPr sz="700" spc="-175" dirty="0">
                <a:solidFill>
                  <a:srgbClr val="999999"/>
                </a:solidFill>
                <a:latin typeface="SimSun"/>
                <a:cs typeface="SimSun"/>
              </a:rPr>
              <a:t> </a:t>
            </a:r>
            <a:r>
              <a:rPr sz="700" spc="55" dirty="0">
                <a:solidFill>
                  <a:srgbClr val="999999"/>
                </a:solidFill>
                <a:latin typeface="SimSun"/>
                <a:cs typeface="SimSun"/>
              </a:rPr>
              <a:t>Flow</a:t>
            </a:r>
            <a:r>
              <a:rPr sz="700" spc="-175" dirty="0">
                <a:solidFill>
                  <a:srgbClr val="999999"/>
                </a:solidFill>
                <a:latin typeface="SimSun"/>
                <a:cs typeface="SimSun"/>
              </a:rPr>
              <a:t> | </a:t>
            </a:r>
            <a:r>
              <a:rPr sz="700" spc="80" dirty="0">
                <a:solidFill>
                  <a:srgbClr val="999999"/>
                </a:solidFill>
                <a:latin typeface="SimSun"/>
                <a:cs typeface="SimSun"/>
              </a:rPr>
              <a:t>38</a:t>
            </a:r>
            <a:endParaRPr sz="700">
              <a:latin typeface="SimSun"/>
              <a:cs typeface="SimSu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9830" y="8059839"/>
            <a:ext cx="0" cy="241935"/>
          </a:xfrm>
          <a:custGeom>
            <a:avLst/>
            <a:gdLst/>
            <a:ahLst/>
            <a:cxnLst/>
            <a:rect l="l" t="t" r="r" b="b"/>
            <a:pathLst>
              <a:path h="241934">
                <a:moveTo>
                  <a:pt x="0" y="0"/>
                </a:moveTo>
                <a:lnTo>
                  <a:pt x="0" y="241553"/>
                </a:lnTo>
              </a:path>
            </a:pathLst>
          </a:custGeom>
          <a:ln w="29260">
            <a:solidFill>
              <a:srgbClr val="1FA640"/>
            </a:solidFill>
          </a:ln>
        </p:spPr>
        <p:txBody>
          <a:bodyPr wrap="square" lIns="0" tIns="0" rIns="0" bIns="0" rtlCol="0"/>
          <a:lstStyle/>
          <a:p>
            <a:endParaRPr/>
          </a:p>
        </p:txBody>
      </p:sp>
      <p:sp>
        <p:nvSpPr>
          <p:cNvPr id="3" name="object 3"/>
          <p:cNvSpPr/>
          <p:nvPr/>
        </p:nvSpPr>
        <p:spPr>
          <a:xfrm>
            <a:off x="745200" y="1298575"/>
            <a:ext cx="6069596" cy="330559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32500" y="4644491"/>
            <a:ext cx="5984875" cy="3086735"/>
          </a:xfrm>
          <a:prstGeom prst="rect">
            <a:avLst/>
          </a:prstGeom>
        </p:spPr>
        <p:txBody>
          <a:bodyPr vert="horz" wrap="square" lIns="0" tIns="0" rIns="0" bIns="0" rtlCol="0">
            <a:spAutoFit/>
          </a:bodyPr>
          <a:lstStyle/>
          <a:p>
            <a:pPr marL="14604">
              <a:lnSpc>
                <a:spcPct val="100000"/>
              </a:lnSpc>
            </a:pPr>
            <a:r>
              <a:rPr sz="950" spc="10" dirty="0">
                <a:solidFill>
                  <a:srgbClr val="212121"/>
                </a:solidFill>
                <a:latin typeface="SimSun"/>
                <a:cs typeface="SimSun"/>
              </a:rPr>
              <a:t>图片</a:t>
            </a:r>
            <a:r>
              <a:rPr sz="950" spc="-235" dirty="0">
                <a:solidFill>
                  <a:srgbClr val="212121"/>
                </a:solidFill>
                <a:latin typeface="SimSun"/>
                <a:cs typeface="SimSun"/>
              </a:rPr>
              <a:t> </a:t>
            </a:r>
            <a:r>
              <a:rPr sz="950" spc="-30" dirty="0">
                <a:solidFill>
                  <a:srgbClr val="212121"/>
                </a:solidFill>
                <a:latin typeface="SimSun"/>
                <a:cs typeface="SimSun"/>
              </a:rPr>
              <a:t>5.1</a:t>
            </a:r>
            <a:r>
              <a:rPr sz="950" spc="-254" dirty="0">
                <a:solidFill>
                  <a:srgbClr val="212121"/>
                </a:solidFill>
                <a:latin typeface="SimSun"/>
                <a:cs typeface="SimSun"/>
              </a:rPr>
              <a:t> </a:t>
            </a:r>
            <a:r>
              <a:rPr sz="950" spc="-65" dirty="0">
                <a:solidFill>
                  <a:srgbClr val="212121"/>
                </a:solidFill>
                <a:latin typeface="SimSun"/>
                <a:cs typeface="SimSun"/>
              </a:rPr>
              <a:t>flux</a:t>
            </a:r>
            <a:r>
              <a:rPr sz="950" spc="-235" dirty="0">
                <a:solidFill>
                  <a:srgbClr val="212121"/>
                </a:solidFill>
                <a:latin typeface="SimSun"/>
                <a:cs typeface="SimSun"/>
              </a:rPr>
              <a:t> </a:t>
            </a:r>
            <a:r>
              <a:rPr sz="950" spc="50" dirty="0">
                <a:solidFill>
                  <a:srgbClr val="212121"/>
                </a:solidFill>
                <a:latin typeface="SimSun"/>
                <a:cs typeface="SimSun"/>
              </a:rPr>
              <a:t>overview</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10" dirty="0">
                <a:solidFill>
                  <a:srgbClr val="212121"/>
                </a:solidFill>
                <a:latin typeface="SimSun"/>
                <a:cs typeface="SimSun"/>
              </a:rPr>
              <a:t>整个流程如下：</a:t>
            </a:r>
            <a:endParaRPr sz="950">
              <a:latin typeface="SimSun"/>
              <a:cs typeface="SimSun"/>
            </a:endParaRPr>
          </a:p>
          <a:p>
            <a:pPr>
              <a:lnSpc>
                <a:spcPct val="100000"/>
              </a:lnSpc>
            </a:pPr>
            <a:endParaRPr sz="900">
              <a:latin typeface="Times New Roman"/>
              <a:cs typeface="Times New Roman"/>
            </a:endParaRPr>
          </a:p>
          <a:p>
            <a:pPr marL="256540" indent="-173990">
              <a:lnSpc>
                <a:spcPct val="100000"/>
              </a:lnSpc>
              <a:spcBef>
                <a:spcPts val="705"/>
              </a:spcBef>
              <a:buFont typeface="Verdana"/>
              <a:buChar char="•"/>
              <a:tabLst>
                <a:tab pos="256540" algn="l"/>
              </a:tabLst>
            </a:pPr>
            <a:r>
              <a:rPr sz="950" spc="10" dirty="0">
                <a:solidFill>
                  <a:srgbClr val="212121"/>
                </a:solidFill>
                <a:latin typeface="SimSun"/>
                <a:cs typeface="SimSun"/>
              </a:rPr>
              <a:t>首先要有</a:t>
            </a:r>
            <a:r>
              <a:rPr sz="950" spc="-215" dirty="0">
                <a:solidFill>
                  <a:srgbClr val="212121"/>
                </a:solidFill>
                <a:latin typeface="SimSun"/>
                <a:cs typeface="SimSun"/>
              </a:rPr>
              <a:t> </a:t>
            </a:r>
            <a:r>
              <a:rPr sz="950" spc="5" dirty="0">
                <a:solidFill>
                  <a:srgbClr val="212121"/>
                </a:solidFill>
                <a:latin typeface="SimSun"/>
                <a:cs typeface="SimSun"/>
              </a:rPr>
              <a:t>action，通过定义一些</a:t>
            </a:r>
            <a:r>
              <a:rPr sz="950" spc="-215" dirty="0">
                <a:solidFill>
                  <a:srgbClr val="212121"/>
                </a:solidFill>
                <a:latin typeface="SimSun"/>
                <a:cs typeface="SimSun"/>
              </a:rPr>
              <a:t> </a:t>
            </a:r>
            <a:r>
              <a:rPr sz="950" dirty="0">
                <a:solidFill>
                  <a:srgbClr val="212121"/>
                </a:solidFill>
                <a:latin typeface="SimSun"/>
                <a:cs typeface="SimSun"/>
              </a:rPr>
              <a:t>action</a:t>
            </a:r>
            <a:r>
              <a:rPr sz="950" spc="-215" dirty="0">
                <a:solidFill>
                  <a:srgbClr val="212121"/>
                </a:solidFill>
                <a:latin typeface="SimSun"/>
                <a:cs typeface="SimSun"/>
              </a:rPr>
              <a:t> </a:t>
            </a:r>
            <a:r>
              <a:rPr sz="950" spc="5" dirty="0">
                <a:solidFill>
                  <a:srgbClr val="212121"/>
                </a:solidFill>
                <a:latin typeface="SimSun"/>
                <a:cs typeface="SimSun"/>
              </a:rPr>
              <a:t>creator</a:t>
            </a:r>
            <a:r>
              <a:rPr sz="950" spc="-210" dirty="0">
                <a:solidFill>
                  <a:srgbClr val="212121"/>
                </a:solidFill>
                <a:latin typeface="SimSun"/>
                <a:cs typeface="SimSun"/>
              </a:rPr>
              <a:t> </a:t>
            </a:r>
            <a:r>
              <a:rPr sz="950" spc="10" dirty="0">
                <a:solidFill>
                  <a:srgbClr val="212121"/>
                </a:solidFill>
                <a:latin typeface="SimSun"/>
                <a:cs typeface="SimSun"/>
              </a:rPr>
              <a:t>方法根据需要创建</a:t>
            </a:r>
            <a:r>
              <a:rPr sz="950" spc="-215" dirty="0">
                <a:solidFill>
                  <a:srgbClr val="212121"/>
                </a:solidFill>
                <a:latin typeface="SimSun"/>
                <a:cs typeface="SimSun"/>
              </a:rPr>
              <a:t> </a:t>
            </a:r>
            <a:r>
              <a:rPr sz="950" spc="15" dirty="0">
                <a:solidFill>
                  <a:srgbClr val="212121"/>
                </a:solidFill>
                <a:latin typeface="SimSun"/>
                <a:cs typeface="SimSun"/>
              </a:rPr>
              <a:t>Action</a:t>
            </a:r>
            <a:r>
              <a:rPr sz="950" spc="-215" dirty="0">
                <a:solidFill>
                  <a:srgbClr val="212121"/>
                </a:solidFill>
                <a:latin typeface="SimSun"/>
                <a:cs typeface="SimSun"/>
              </a:rPr>
              <a:t> </a:t>
            </a:r>
            <a:r>
              <a:rPr sz="950" spc="10" dirty="0">
                <a:solidFill>
                  <a:srgbClr val="212121"/>
                </a:solidFill>
                <a:latin typeface="SimSun"/>
                <a:cs typeface="SimSun"/>
              </a:rPr>
              <a:t>提供给</a:t>
            </a:r>
            <a:r>
              <a:rPr sz="950" spc="-215" dirty="0">
                <a:solidFill>
                  <a:srgbClr val="212121"/>
                </a:solidFill>
                <a:latin typeface="SimSun"/>
                <a:cs typeface="SimSun"/>
              </a:rPr>
              <a:t> </a:t>
            </a:r>
            <a:r>
              <a:rPr sz="950" spc="20" dirty="0">
                <a:solidFill>
                  <a:srgbClr val="212121"/>
                </a:solidFill>
                <a:latin typeface="SimSun"/>
                <a:cs typeface="SimSun"/>
              </a:rPr>
              <a:t>dispatcher</a:t>
            </a:r>
            <a:endParaRPr sz="950">
              <a:latin typeface="SimSun"/>
              <a:cs typeface="SimSun"/>
            </a:endParaRPr>
          </a:p>
          <a:p>
            <a:pPr>
              <a:lnSpc>
                <a:spcPct val="100000"/>
              </a:lnSpc>
              <a:spcBef>
                <a:spcPts val="50"/>
              </a:spcBef>
              <a:buClr>
                <a:srgbClr val="212121"/>
              </a:buClr>
              <a:buFont typeface="Verdana"/>
              <a:buChar char="•"/>
            </a:pPr>
            <a:endParaRPr sz="1050">
              <a:latin typeface="Times New Roman"/>
              <a:cs typeface="Times New Roman"/>
            </a:endParaRPr>
          </a:p>
          <a:p>
            <a:pPr marL="256540" indent="-173990">
              <a:lnSpc>
                <a:spcPct val="100000"/>
              </a:lnSpc>
              <a:buFont typeface="Verdana"/>
              <a:buChar char="•"/>
              <a:tabLst>
                <a:tab pos="256540" algn="l"/>
              </a:tabLst>
            </a:pPr>
            <a:r>
              <a:rPr sz="950" spc="100" dirty="0">
                <a:solidFill>
                  <a:srgbClr val="212121"/>
                </a:solidFill>
                <a:latin typeface="SimSun"/>
                <a:cs typeface="SimSun"/>
              </a:rPr>
              <a:t>View</a:t>
            </a:r>
            <a:r>
              <a:rPr sz="950" spc="-250" dirty="0">
                <a:solidFill>
                  <a:srgbClr val="212121"/>
                </a:solidFill>
                <a:latin typeface="SimSun"/>
                <a:cs typeface="SimSun"/>
              </a:rPr>
              <a:t> </a:t>
            </a:r>
            <a:r>
              <a:rPr sz="950" spc="10" dirty="0">
                <a:solidFill>
                  <a:srgbClr val="212121"/>
                </a:solidFill>
                <a:latin typeface="SimSun"/>
                <a:cs typeface="SimSun"/>
              </a:rPr>
              <a:t>层通过用户交互会触发</a:t>
            </a:r>
            <a:r>
              <a:rPr sz="950" spc="-250" dirty="0">
                <a:solidFill>
                  <a:srgbClr val="212121"/>
                </a:solidFill>
                <a:latin typeface="SimSun"/>
                <a:cs typeface="SimSun"/>
              </a:rPr>
              <a:t> </a:t>
            </a:r>
            <a:r>
              <a:rPr sz="950" spc="15" dirty="0">
                <a:solidFill>
                  <a:srgbClr val="212121"/>
                </a:solidFill>
                <a:latin typeface="SimSun"/>
                <a:cs typeface="SimSun"/>
              </a:rPr>
              <a:t>Action</a:t>
            </a:r>
            <a:endParaRPr sz="950">
              <a:latin typeface="SimSun"/>
              <a:cs typeface="SimSun"/>
            </a:endParaRPr>
          </a:p>
          <a:p>
            <a:pPr>
              <a:lnSpc>
                <a:spcPct val="100000"/>
              </a:lnSpc>
              <a:spcBef>
                <a:spcPts val="50"/>
              </a:spcBef>
              <a:buClr>
                <a:srgbClr val="212121"/>
              </a:buClr>
              <a:buFont typeface="Verdana"/>
              <a:buChar char="•"/>
            </a:pPr>
            <a:endParaRPr sz="1050">
              <a:latin typeface="Times New Roman"/>
              <a:cs typeface="Times New Roman"/>
            </a:endParaRPr>
          </a:p>
          <a:p>
            <a:pPr marL="256540" indent="-173990">
              <a:lnSpc>
                <a:spcPct val="100000"/>
              </a:lnSpc>
              <a:buFont typeface="Verdana"/>
              <a:buChar char="•"/>
              <a:tabLst>
                <a:tab pos="256540" algn="l"/>
              </a:tabLst>
            </a:pPr>
            <a:r>
              <a:rPr sz="950" spc="35" dirty="0">
                <a:solidFill>
                  <a:srgbClr val="212121"/>
                </a:solidFill>
                <a:latin typeface="SimSun"/>
                <a:cs typeface="SimSun"/>
              </a:rPr>
              <a:t>Dispatcher</a:t>
            </a:r>
            <a:r>
              <a:rPr sz="950" spc="-220" dirty="0">
                <a:solidFill>
                  <a:srgbClr val="212121"/>
                </a:solidFill>
                <a:latin typeface="SimSun"/>
                <a:cs typeface="SimSun"/>
              </a:rPr>
              <a:t> </a:t>
            </a:r>
            <a:r>
              <a:rPr sz="950" spc="10" dirty="0">
                <a:solidFill>
                  <a:srgbClr val="212121"/>
                </a:solidFill>
                <a:latin typeface="SimSun"/>
                <a:cs typeface="SimSun"/>
              </a:rPr>
              <a:t>会分发触发的</a:t>
            </a:r>
            <a:r>
              <a:rPr sz="950" spc="-220" dirty="0">
                <a:solidFill>
                  <a:srgbClr val="212121"/>
                </a:solidFill>
                <a:latin typeface="SimSun"/>
                <a:cs typeface="SimSun"/>
              </a:rPr>
              <a:t> </a:t>
            </a:r>
            <a:r>
              <a:rPr sz="950" spc="15" dirty="0">
                <a:solidFill>
                  <a:srgbClr val="212121"/>
                </a:solidFill>
                <a:latin typeface="SimSun"/>
                <a:cs typeface="SimSun"/>
              </a:rPr>
              <a:t>Action</a:t>
            </a:r>
            <a:r>
              <a:rPr sz="950" spc="-220" dirty="0">
                <a:solidFill>
                  <a:srgbClr val="212121"/>
                </a:solidFill>
                <a:latin typeface="SimSun"/>
                <a:cs typeface="SimSun"/>
              </a:rPr>
              <a:t> </a:t>
            </a:r>
            <a:r>
              <a:rPr sz="950" spc="10" dirty="0">
                <a:solidFill>
                  <a:srgbClr val="212121"/>
                </a:solidFill>
                <a:latin typeface="SimSun"/>
                <a:cs typeface="SimSun"/>
              </a:rPr>
              <a:t>给所有注册的</a:t>
            </a:r>
            <a:r>
              <a:rPr sz="950" spc="-220" dirty="0">
                <a:solidFill>
                  <a:srgbClr val="212121"/>
                </a:solidFill>
                <a:latin typeface="SimSun"/>
                <a:cs typeface="SimSun"/>
              </a:rPr>
              <a:t> </a:t>
            </a:r>
            <a:r>
              <a:rPr sz="950" spc="40" dirty="0">
                <a:solidFill>
                  <a:srgbClr val="212121"/>
                </a:solidFill>
                <a:latin typeface="SimSun"/>
                <a:cs typeface="SimSun"/>
              </a:rPr>
              <a:t>Store</a:t>
            </a:r>
            <a:r>
              <a:rPr sz="950" spc="-220" dirty="0">
                <a:solidFill>
                  <a:srgbClr val="212121"/>
                </a:solidFill>
                <a:latin typeface="SimSun"/>
                <a:cs typeface="SimSun"/>
              </a:rPr>
              <a:t> </a:t>
            </a:r>
            <a:r>
              <a:rPr sz="950" spc="10" dirty="0">
                <a:solidFill>
                  <a:srgbClr val="212121"/>
                </a:solidFill>
                <a:latin typeface="SimSun"/>
                <a:cs typeface="SimSun"/>
              </a:rPr>
              <a:t>的回调函数</a:t>
            </a:r>
            <a:endParaRPr sz="950">
              <a:latin typeface="SimSun"/>
              <a:cs typeface="SimSun"/>
            </a:endParaRPr>
          </a:p>
          <a:p>
            <a:pPr>
              <a:lnSpc>
                <a:spcPct val="100000"/>
              </a:lnSpc>
              <a:spcBef>
                <a:spcPts val="50"/>
              </a:spcBef>
            </a:pPr>
            <a:endParaRPr sz="1050">
              <a:latin typeface="Times New Roman"/>
              <a:cs typeface="Times New Roman"/>
            </a:endParaRPr>
          </a:p>
          <a:p>
            <a:pPr marL="82550">
              <a:lnSpc>
                <a:spcPct val="100000"/>
              </a:lnSpc>
            </a:pPr>
            <a:r>
              <a:rPr sz="950" spc="45" dirty="0">
                <a:solidFill>
                  <a:srgbClr val="212121"/>
                </a:solidFill>
                <a:latin typeface="Verdana"/>
                <a:cs typeface="Verdana"/>
              </a:rPr>
              <a:t>• </a:t>
            </a:r>
            <a:r>
              <a:rPr sz="950" spc="65" dirty="0">
                <a:solidFill>
                  <a:srgbClr val="212121"/>
                </a:solidFill>
                <a:latin typeface="Verdana"/>
                <a:cs typeface="Verdana"/>
              </a:rPr>
              <a:t> </a:t>
            </a:r>
            <a:r>
              <a:rPr sz="950" spc="40" dirty="0">
                <a:solidFill>
                  <a:srgbClr val="212121"/>
                </a:solidFill>
                <a:latin typeface="SimSun"/>
                <a:cs typeface="SimSun"/>
              </a:rPr>
              <a:t>Store</a:t>
            </a:r>
            <a:r>
              <a:rPr sz="950" spc="-220" dirty="0">
                <a:solidFill>
                  <a:srgbClr val="212121"/>
                </a:solidFill>
                <a:latin typeface="SimSun"/>
                <a:cs typeface="SimSun"/>
              </a:rPr>
              <a:t> </a:t>
            </a:r>
            <a:r>
              <a:rPr sz="950" spc="10" dirty="0">
                <a:solidFill>
                  <a:srgbClr val="212121"/>
                </a:solidFill>
                <a:latin typeface="SimSun"/>
                <a:cs typeface="SimSun"/>
              </a:rPr>
              <a:t>回调函数根据接收的</a:t>
            </a:r>
            <a:r>
              <a:rPr sz="950" spc="-220" dirty="0">
                <a:solidFill>
                  <a:srgbClr val="212121"/>
                </a:solidFill>
                <a:latin typeface="SimSun"/>
                <a:cs typeface="SimSun"/>
              </a:rPr>
              <a:t> </a:t>
            </a:r>
            <a:r>
              <a:rPr sz="950" spc="15" dirty="0">
                <a:solidFill>
                  <a:srgbClr val="212121"/>
                </a:solidFill>
                <a:latin typeface="SimSun"/>
                <a:cs typeface="SimSun"/>
              </a:rPr>
              <a:t>Action</a:t>
            </a:r>
            <a:r>
              <a:rPr sz="950" spc="-220" dirty="0">
                <a:solidFill>
                  <a:srgbClr val="212121"/>
                </a:solidFill>
                <a:latin typeface="SimSun"/>
                <a:cs typeface="SimSun"/>
              </a:rPr>
              <a:t> </a:t>
            </a:r>
            <a:r>
              <a:rPr sz="950" spc="10" dirty="0">
                <a:solidFill>
                  <a:srgbClr val="212121"/>
                </a:solidFill>
                <a:latin typeface="SimSun"/>
                <a:cs typeface="SimSun"/>
              </a:rPr>
              <a:t>更新自身数据之后会触发一个</a:t>
            </a:r>
            <a:r>
              <a:rPr sz="950" spc="-215" dirty="0">
                <a:solidFill>
                  <a:srgbClr val="212121"/>
                </a:solidFill>
                <a:latin typeface="SimSun"/>
                <a:cs typeface="SimSun"/>
              </a:rPr>
              <a:t> </a:t>
            </a:r>
            <a:r>
              <a:rPr sz="950" spc="114" dirty="0">
                <a:solidFill>
                  <a:srgbClr val="212121"/>
                </a:solidFill>
                <a:latin typeface="SimSun"/>
                <a:cs typeface="SimSun"/>
              </a:rPr>
              <a:t>change</a:t>
            </a:r>
            <a:r>
              <a:rPr sz="950" spc="-220" dirty="0">
                <a:solidFill>
                  <a:srgbClr val="212121"/>
                </a:solidFill>
                <a:latin typeface="SimSun"/>
                <a:cs typeface="SimSun"/>
              </a:rPr>
              <a:t> </a:t>
            </a:r>
            <a:r>
              <a:rPr sz="950" spc="10" dirty="0">
                <a:solidFill>
                  <a:srgbClr val="212121"/>
                </a:solidFill>
                <a:latin typeface="SimSun"/>
                <a:cs typeface="SimSun"/>
              </a:rPr>
              <a:t>事件通知</a:t>
            </a:r>
            <a:r>
              <a:rPr sz="950" spc="-220" dirty="0">
                <a:solidFill>
                  <a:srgbClr val="212121"/>
                </a:solidFill>
                <a:latin typeface="SimSun"/>
                <a:cs typeface="SimSun"/>
              </a:rPr>
              <a:t> </a:t>
            </a:r>
            <a:r>
              <a:rPr sz="950" spc="100" dirty="0">
                <a:solidFill>
                  <a:srgbClr val="212121"/>
                </a:solidFill>
                <a:latin typeface="SimSun"/>
                <a:cs typeface="SimSun"/>
              </a:rPr>
              <a:t>View</a:t>
            </a:r>
            <a:r>
              <a:rPr sz="950" spc="-220" dirty="0">
                <a:solidFill>
                  <a:srgbClr val="212121"/>
                </a:solidFill>
                <a:latin typeface="SimSun"/>
                <a:cs typeface="SimSun"/>
              </a:rPr>
              <a:t> </a:t>
            </a:r>
            <a:r>
              <a:rPr sz="950" spc="10" dirty="0">
                <a:solidFill>
                  <a:srgbClr val="212121"/>
                </a:solidFill>
                <a:latin typeface="SimSun"/>
                <a:cs typeface="SimSun"/>
              </a:rPr>
              <a:t>数据更改了</a:t>
            </a:r>
            <a:endParaRPr sz="950">
              <a:latin typeface="SimSun"/>
              <a:cs typeface="SimSun"/>
            </a:endParaRPr>
          </a:p>
          <a:p>
            <a:pPr>
              <a:lnSpc>
                <a:spcPct val="100000"/>
              </a:lnSpc>
              <a:spcBef>
                <a:spcPts val="50"/>
              </a:spcBef>
            </a:pPr>
            <a:endParaRPr sz="1050">
              <a:latin typeface="Times New Roman"/>
              <a:cs typeface="Times New Roman"/>
            </a:endParaRPr>
          </a:p>
          <a:p>
            <a:pPr marL="82550">
              <a:lnSpc>
                <a:spcPct val="100000"/>
              </a:lnSpc>
            </a:pPr>
            <a:r>
              <a:rPr sz="950" spc="45" dirty="0">
                <a:solidFill>
                  <a:srgbClr val="212121"/>
                </a:solidFill>
                <a:latin typeface="Verdana"/>
                <a:cs typeface="Verdana"/>
              </a:rPr>
              <a:t>• </a:t>
            </a:r>
            <a:r>
              <a:rPr sz="950" spc="65" dirty="0">
                <a:solidFill>
                  <a:srgbClr val="212121"/>
                </a:solidFill>
                <a:latin typeface="Verdana"/>
                <a:cs typeface="Verdana"/>
              </a:rPr>
              <a:t> </a:t>
            </a:r>
            <a:r>
              <a:rPr sz="950" spc="100" dirty="0">
                <a:solidFill>
                  <a:srgbClr val="212121"/>
                </a:solidFill>
                <a:latin typeface="SimSun"/>
                <a:cs typeface="SimSun"/>
              </a:rPr>
              <a:t>View</a:t>
            </a:r>
            <a:r>
              <a:rPr sz="950" spc="-220" dirty="0">
                <a:solidFill>
                  <a:srgbClr val="212121"/>
                </a:solidFill>
                <a:latin typeface="SimSun"/>
                <a:cs typeface="SimSun"/>
              </a:rPr>
              <a:t> </a:t>
            </a:r>
            <a:r>
              <a:rPr sz="950" spc="10" dirty="0">
                <a:solidFill>
                  <a:srgbClr val="212121"/>
                </a:solidFill>
                <a:latin typeface="SimSun"/>
                <a:cs typeface="SimSun"/>
              </a:rPr>
              <a:t>会监听这个</a:t>
            </a:r>
            <a:r>
              <a:rPr sz="950" spc="-220" dirty="0">
                <a:solidFill>
                  <a:srgbClr val="212121"/>
                </a:solidFill>
                <a:latin typeface="SimSun"/>
                <a:cs typeface="SimSun"/>
              </a:rPr>
              <a:t> </a:t>
            </a:r>
            <a:r>
              <a:rPr sz="950" spc="114" dirty="0">
                <a:solidFill>
                  <a:srgbClr val="212121"/>
                </a:solidFill>
                <a:latin typeface="SimSun"/>
                <a:cs typeface="SimSun"/>
              </a:rPr>
              <a:t>change</a:t>
            </a:r>
            <a:r>
              <a:rPr sz="950" spc="-220" dirty="0">
                <a:solidFill>
                  <a:srgbClr val="212121"/>
                </a:solidFill>
                <a:latin typeface="SimSun"/>
                <a:cs typeface="SimSun"/>
              </a:rPr>
              <a:t> </a:t>
            </a:r>
            <a:r>
              <a:rPr sz="950" spc="10" dirty="0">
                <a:solidFill>
                  <a:srgbClr val="212121"/>
                </a:solidFill>
                <a:latin typeface="SimSun"/>
                <a:cs typeface="SimSun"/>
              </a:rPr>
              <a:t>事件，拿到对应的新数据并调用</a:t>
            </a:r>
            <a:r>
              <a:rPr sz="950" spc="150" dirty="0">
                <a:solidFill>
                  <a:srgbClr val="212121"/>
                </a:solidFill>
                <a:latin typeface="SimSun"/>
                <a:cs typeface="SimSun"/>
              </a:rPr>
              <a:t> </a:t>
            </a:r>
            <a:r>
              <a:rPr sz="900" spc="15" dirty="0">
                <a:solidFill>
                  <a:srgbClr val="212121"/>
                </a:solidFill>
                <a:latin typeface="SimSun"/>
                <a:cs typeface="SimSun"/>
              </a:rPr>
              <a:t>setState</a:t>
            </a:r>
            <a:r>
              <a:rPr sz="900" spc="175" dirty="0">
                <a:solidFill>
                  <a:srgbClr val="212121"/>
                </a:solidFill>
                <a:latin typeface="SimSun"/>
                <a:cs typeface="SimSun"/>
              </a:rPr>
              <a:t> </a:t>
            </a:r>
            <a:r>
              <a:rPr sz="950" spc="10" dirty="0">
                <a:solidFill>
                  <a:srgbClr val="212121"/>
                </a:solidFill>
                <a:latin typeface="SimSun"/>
                <a:cs typeface="SimSun"/>
              </a:rPr>
              <a:t>更新组件</a:t>
            </a:r>
            <a:r>
              <a:rPr sz="950" spc="-220" dirty="0">
                <a:solidFill>
                  <a:srgbClr val="212121"/>
                </a:solidFill>
                <a:latin typeface="SimSun"/>
                <a:cs typeface="SimSun"/>
              </a:rPr>
              <a:t> </a:t>
            </a:r>
            <a:r>
              <a:rPr sz="950" spc="40" dirty="0">
                <a:solidFill>
                  <a:srgbClr val="212121"/>
                </a:solidFill>
                <a:latin typeface="SimSun"/>
                <a:cs typeface="SimSun"/>
              </a:rPr>
              <a:t>UI</a:t>
            </a:r>
            <a:endParaRPr sz="950">
              <a:latin typeface="SimSun"/>
              <a:cs typeface="SimSun"/>
            </a:endParaRPr>
          </a:p>
          <a:p>
            <a:pPr>
              <a:lnSpc>
                <a:spcPct val="100000"/>
              </a:lnSpc>
              <a:spcBef>
                <a:spcPts val="40"/>
              </a:spcBef>
            </a:pPr>
            <a:endParaRPr sz="800">
              <a:latin typeface="Times New Roman"/>
              <a:cs typeface="Times New Roman"/>
            </a:endParaRPr>
          </a:p>
          <a:p>
            <a:pPr marL="12700" marR="5080">
              <a:lnSpc>
                <a:spcPct val="168400"/>
              </a:lnSpc>
            </a:pPr>
            <a:r>
              <a:rPr sz="950" spc="10" dirty="0">
                <a:solidFill>
                  <a:srgbClr val="212121"/>
                </a:solidFill>
                <a:latin typeface="SimSun"/>
                <a:cs typeface="SimSun"/>
              </a:rPr>
              <a:t>所有的状态都由</a:t>
            </a:r>
            <a:r>
              <a:rPr sz="950" spc="-229" dirty="0">
                <a:solidFill>
                  <a:srgbClr val="212121"/>
                </a:solidFill>
                <a:latin typeface="SimSun"/>
                <a:cs typeface="SimSun"/>
              </a:rPr>
              <a:t> </a:t>
            </a:r>
            <a:r>
              <a:rPr sz="950" spc="40" dirty="0">
                <a:solidFill>
                  <a:srgbClr val="212121"/>
                </a:solidFill>
                <a:latin typeface="SimSun"/>
                <a:cs typeface="SimSun"/>
              </a:rPr>
              <a:t>Store</a:t>
            </a:r>
            <a:r>
              <a:rPr sz="950" spc="-229" dirty="0">
                <a:solidFill>
                  <a:srgbClr val="212121"/>
                </a:solidFill>
                <a:latin typeface="SimSun"/>
                <a:cs typeface="SimSun"/>
              </a:rPr>
              <a:t> </a:t>
            </a:r>
            <a:r>
              <a:rPr sz="950" spc="10" dirty="0">
                <a:solidFill>
                  <a:srgbClr val="212121"/>
                </a:solidFill>
                <a:latin typeface="SimSun"/>
                <a:cs typeface="SimSun"/>
              </a:rPr>
              <a:t>来维护，通过</a:t>
            </a:r>
            <a:r>
              <a:rPr sz="950" spc="-229" dirty="0">
                <a:solidFill>
                  <a:srgbClr val="212121"/>
                </a:solidFill>
                <a:latin typeface="SimSun"/>
                <a:cs typeface="SimSun"/>
              </a:rPr>
              <a:t> </a:t>
            </a:r>
            <a:r>
              <a:rPr sz="950" spc="15" dirty="0">
                <a:solidFill>
                  <a:srgbClr val="212121"/>
                </a:solidFill>
                <a:latin typeface="SimSun"/>
                <a:cs typeface="SimSun"/>
              </a:rPr>
              <a:t>Action</a:t>
            </a:r>
            <a:r>
              <a:rPr sz="950" spc="-229" dirty="0">
                <a:solidFill>
                  <a:srgbClr val="212121"/>
                </a:solidFill>
                <a:latin typeface="SimSun"/>
                <a:cs typeface="SimSun"/>
              </a:rPr>
              <a:t> </a:t>
            </a:r>
            <a:r>
              <a:rPr sz="950" spc="10" dirty="0">
                <a:solidFill>
                  <a:srgbClr val="212121"/>
                </a:solidFill>
                <a:latin typeface="SimSun"/>
                <a:cs typeface="SimSun"/>
              </a:rPr>
              <a:t>传递数据，构成了如上所述的单向数据流循环，所以应用中的各部  分分工就相当明确，高度解耦了。</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10" dirty="0">
                <a:solidFill>
                  <a:srgbClr val="212121"/>
                </a:solidFill>
                <a:latin typeface="SimSun"/>
                <a:cs typeface="SimSun"/>
              </a:rPr>
              <a:t>这种单向数据流使得整个系统都是透明可预测的。</a:t>
            </a:r>
            <a:endParaRPr sz="950">
              <a:latin typeface="SimSun"/>
              <a:cs typeface="SimSun"/>
            </a:endParaRPr>
          </a:p>
        </p:txBody>
      </p:sp>
      <p:sp>
        <p:nvSpPr>
          <p:cNvPr id="5" name="object 5"/>
          <p:cNvSpPr txBox="1"/>
          <p:nvPr/>
        </p:nvSpPr>
        <p:spPr>
          <a:xfrm>
            <a:off x="732500" y="8081429"/>
            <a:ext cx="5842000" cy="1682114"/>
          </a:xfrm>
          <a:prstGeom prst="rect">
            <a:avLst/>
          </a:prstGeom>
        </p:spPr>
        <p:txBody>
          <a:bodyPr vert="horz" wrap="square" lIns="0" tIns="0" rIns="0" bIns="0" rtlCol="0">
            <a:spAutoFit/>
          </a:bodyPr>
          <a:lstStyle/>
          <a:p>
            <a:pPr marL="139700">
              <a:lnSpc>
                <a:spcPct val="100000"/>
              </a:lnSpc>
            </a:pPr>
            <a:r>
              <a:rPr sz="1150" spc="40" dirty="0">
                <a:solidFill>
                  <a:srgbClr val="212121"/>
                </a:solidFill>
                <a:latin typeface="SimSun"/>
                <a:cs typeface="SimSun"/>
              </a:rPr>
              <a:t>Dispatcher</a:t>
            </a:r>
            <a:endParaRPr sz="1150">
              <a:latin typeface="SimSun"/>
              <a:cs typeface="SimSun"/>
            </a:endParaRPr>
          </a:p>
          <a:p>
            <a:pPr>
              <a:lnSpc>
                <a:spcPct val="100000"/>
              </a:lnSpc>
            </a:pPr>
            <a:endParaRPr sz="1100">
              <a:latin typeface="Times New Roman"/>
              <a:cs typeface="Times New Roman"/>
            </a:endParaRPr>
          </a:p>
          <a:p>
            <a:pPr marL="12700" marR="5080">
              <a:lnSpc>
                <a:spcPct val="168400"/>
              </a:lnSpc>
              <a:spcBef>
                <a:spcPts val="875"/>
              </a:spcBef>
            </a:pPr>
            <a:r>
              <a:rPr sz="950" spc="10" dirty="0">
                <a:solidFill>
                  <a:srgbClr val="212121"/>
                </a:solidFill>
                <a:latin typeface="SimSun"/>
                <a:cs typeface="SimSun"/>
              </a:rPr>
              <a:t>一个应用只需要一个</a:t>
            </a:r>
            <a:r>
              <a:rPr sz="950" spc="-229" dirty="0">
                <a:solidFill>
                  <a:srgbClr val="212121"/>
                </a:solidFill>
                <a:latin typeface="SimSun"/>
                <a:cs typeface="SimSun"/>
              </a:rPr>
              <a:t> </a:t>
            </a:r>
            <a:r>
              <a:rPr sz="950" spc="20" dirty="0">
                <a:solidFill>
                  <a:srgbClr val="212121"/>
                </a:solidFill>
                <a:latin typeface="SimSun"/>
                <a:cs typeface="SimSun"/>
              </a:rPr>
              <a:t>dispatcher</a:t>
            </a:r>
            <a:r>
              <a:rPr sz="950" spc="-229" dirty="0">
                <a:solidFill>
                  <a:srgbClr val="212121"/>
                </a:solidFill>
                <a:latin typeface="SimSun"/>
                <a:cs typeface="SimSun"/>
              </a:rPr>
              <a:t> </a:t>
            </a:r>
            <a:r>
              <a:rPr sz="950" spc="10" dirty="0">
                <a:solidFill>
                  <a:srgbClr val="212121"/>
                </a:solidFill>
                <a:latin typeface="SimSun"/>
                <a:cs typeface="SimSun"/>
              </a:rPr>
              <a:t>作为分发中心，管理所有数据流向，分发动作给</a:t>
            </a:r>
            <a:r>
              <a:rPr sz="950" spc="-229" dirty="0">
                <a:solidFill>
                  <a:srgbClr val="212121"/>
                </a:solidFill>
                <a:latin typeface="SimSun"/>
                <a:cs typeface="SimSun"/>
              </a:rPr>
              <a:t> </a:t>
            </a:r>
            <a:r>
              <a:rPr sz="950" spc="20" dirty="0">
                <a:solidFill>
                  <a:srgbClr val="212121"/>
                </a:solidFill>
                <a:latin typeface="SimSun"/>
                <a:cs typeface="SimSun"/>
              </a:rPr>
              <a:t>Store，没有太多其他的逻  </a:t>
            </a:r>
            <a:r>
              <a:rPr sz="950" spc="10" dirty="0">
                <a:solidFill>
                  <a:srgbClr val="212121"/>
                </a:solidFill>
                <a:latin typeface="SimSun"/>
                <a:cs typeface="SimSun"/>
              </a:rPr>
              <a:t>辑（一些</a:t>
            </a:r>
            <a:r>
              <a:rPr sz="950" spc="-235" dirty="0">
                <a:solidFill>
                  <a:srgbClr val="212121"/>
                </a:solidFill>
                <a:latin typeface="SimSun"/>
                <a:cs typeface="SimSun"/>
              </a:rPr>
              <a:t> </a:t>
            </a:r>
            <a:r>
              <a:rPr sz="950" dirty="0">
                <a:solidFill>
                  <a:srgbClr val="212121"/>
                </a:solidFill>
                <a:latin typeface="SimSun"/>
                <a:cs typeface="SimSun"/>
              </a:rPr>
              <a:t>action</a:t>
            </a:r>
            <a:r>
              <a:rPr sz="950" spc="-235" dirty="0">
                <a:solidFill>
                  <a:srgbClr val="212121"/>
                </a:solidFill>
                <a:latin typeface="SimSun"/>
                <a:cs typeface="SimSun"/>
              </a:rPr>
              <a:t> </a:t>
            </a:r>
            <a:r>
              <a:rPr sz="950" spc="5" dirty="0">
                <a:solidFill>
                  <a:srgbClr val="212121"/>
                </a:solidFill>
                <a:latin typeface="SimSun"/>
                <a:cs typeface="SimSun"/>
              </a:rPr>
              <a:t>creator</a:t>
            </a:r>
            <a:r>
              <a:rPr sz="950" spc="-229" dirty="0">
                <a:solidFill>
                  <a:srgbClr val="212121"/>
                </a:solidFill>
                <a:latin typeface="SimSun"/>
                <a:cs typeface="SimSun"/>
              </a:rPr>
              <a:t> </a:t>
            </a:r>
            <a:r>
              <a:rPr sz="950" spc="10" dirty="0">
                <a:solidFill>
                  <a:srgbClr val="212121"/>
                </a:solidFill>
                <a:latin typeface="SimSun"/>
                <a:cs typeface="SimSun"/>
              </a:rPr>
              <a:t>方法也可以放到这里）。</a:t>
            </a:r>
            <a:endParaRPr sz="950">
              <a:latin typeface="SimSun"/>
              <a:cs typeface="SimSun"/>
            </a:endParaRPr>
          </a:p>
          <a:p>
            <a:pPr>
              <a:lnSpc>
                <a:spcPct val="100000"/>
              </a:lnSpc>
            </a:pPr>
            <a:endParaRPr sz="1000">
              <a:latin typeface="Times New Roman"/>
              <a:cs typeface="Times New Roman"/>
            </a:endParaRPr>
          </a:p>
          <a:p>
            <a:pPr marL="12700">
              <a:lnSpc>
                <a:spcPct val="100000"/>
              </a:lnSpc>
              <a:spcBef>
                <a:spcPts val="590"/>
              </a:spcBef>
            </a:pPr>
            <a:r>
              <a:rPr sz="950" spc="35" dirty="0">
                <a:solidFill>
                  <a:srgbClr val="212121"/>
                </a:solidFill>
                <a:latin typeface="SimSun"/>
                <a:cs typeface="SimSun"/>
              </a:rPr>
              <a:t>Dispatcher</a:t>
            </a:r>
            <a:r>
              <a:rPr sz="950" spc="-200" dirty="0">
                <a:solidFill>
                  <a:srgbClr val="212121"/>
                </a:solidFill>
                <a:latin typeface="SimSun"/>
                <a:cs typeface="SimSun"/>
              </a:rPr>
              <a:t> </a:t>
            </a:r>
            <a:r>
              <a:rPr sz="950" spc="10" dirty="0">
                <a:solidFill>
                  <a:srgbClr val="212121"/>
                </a:solidFill>
                <a:latin typeface="SimSun"/>
                <a:cs typeface="SimSun"/>
              </a:rPr>
              <a:t>分发动作给</a:t>
            </a:r>
            <a:r>
              <a:rPr sz="950" spc="-200" dirty="0">
                <a:solidFill>
                  <a:srgbClr val="212121"/>
                </a:solidFill>
                <a:latin typeface="SimSun"/>
                <a:cs typeface="SimSun"/>
              </a:rPr>
              <a:t> </a:t>
            </a:r>
            <a:r>
              <a:rPr sz="950" spc="40" dirty="0">
                <a:solidFill>
                  <a:srgbClr val="212121"/>
                </a:solidFill>
                <a:latin typeface="SimSun"/>
                <a:cs typeface="SimSun"/>
              </a:rPr>
              <a:t>Store</a:t>
            </a:r>
            <a:r>
              <a:rPr sz="950" spc="-200" dirty="0">
                <a:solidFill>
                  <a:srgbClr val="212121"/>
                </a:solidFill>
                <a:latin typeface="SimSun"/>
                <a:cs typeface="SimSun"/>
              </a:rPr>
              <a:t> </a:t>
            </a:r>
            <a:r>
              <a:rPr sz="950" dirty="0">
                <a:solidFill>
                  <a:srgbClr val="212121"/>
                </a:solidFill>
                <a:latin typeface="SimSun"/>
                <a:cs typeface="SimSun"/>
              </a:rPr>
              <a:t>注册的回调函数，这和一般的订阅/发布模式不同的地方在于：</a:t>
            </a:r>
            <a:endParaRPr sz="950">
              <a:latin typeface="SimSun"/>
              <a:cs typeface="SimSun"/>
            </a:endParaRPr>
          </a:p>
          <a:p>
            <a:pPr>
              <a:lnSpc>
                <a:spcPct val="100000"/>
              </a:lnSpc>
            </a:pPr>
            <a:endParaRPr sz="900">
              <a:latin typeface="Times New Roman"/>
              <a:cs typeface="Times New Roman"/>
            </a:endParaRPr>
          </a:p>
          <a:p>
            <a:pPr marL="82550">
              <a:lnSpc>
                <a:spcPct val="100000"/>
              </a:lnSpc>
              <a:spcBef>
                <a:spcPts val="705"/>
              </a:spcBef>
            </a:pPr>
            <a:r>
              <a:rPr sz="950" spc="45" dirty="0">
                <a:solidFill>
                  <a:srgbClr val="212121"/>
                </a:solidFill>
                <a:latin typeface="Verdana"/>
                <a:cs typeface="Verdana"/>
              </a:rPr>
              <a:t>• </a:t>
            </a:r>
            <a:r>
              <a:rPr sz="950" spc="165" dirty="0">
                <a:solidFill>
                  <a:srgbClr val="212121"/>
                </a:solidFill>
                <a:latin typeface="Verdana"/>
                <a:cs typeface="Verdana"/>
              </a:rPr>
              <a:t> </a:t>
            </a:r>
            <a:r>
              <a:rPr sz="950" dirty="0">
                <a:solidFill>
                  <a:srgbClr val="212121"/>
                </a:solidFill>
                <a:latin typeface="SimSun"/>
                <a:cs typeface="SimSun"/>
              </a:rPr>
              <a:t>回调函数不是订阅到某一个特定的事件/频道，每个动作会分发给所有注册的回调函数</a:t>
            </a:r>
            <a:endParaRPr sz="950">
              <a:latin typeface="SimSun"/>
              <a:cs typeface="SimSun"/>
            </a:endParaRPr>
          </a:p>
        </p:txBody>
      </p:sp>
      <p:sp>
        <p:nvSpPr>
          <p:cNvPr id="6" name="object 6"/>
          <p:cNvSpPr txBox="1"/>
          <p:nvPr/>
        </p:nvSpPr>
        <p:spPr>
          <a:xfrm>
            <a:off x="5871768" y="777138"/>
            <a:ext cx="955040"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70" dirty="0">
                <a:solidFill>
                  <a:srgbClr val="999999"/>
                </a:solidFill>
                <a:latin typeface="SimSun"/>
                <a:cs typeface="SimSun"/>
              </a:rPr>
              <a:t>5</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Data</a:t>
            </a:r>
            <a:r>
              <a:rPr sz="700" spc="-175" dirty="0">
                <a:solidFill>
                  <a:srgbClr val="999999"/>
                </a:solidFill>
                <a:latin typeface="SimSun"/>
                <a:cs typeface="SimSun"/>
              </a:rPr>
              <a:t> </a:t>
            </a:r>
            <a:r>
              <a:rPr sz="700" spc="55" dirty="0">
                <a:solidFill>
                  <a:srgbClr val="999999"/>
                </a:solidFill>
                <a:latin typeface="SimSun"/>
                <a:cs typeface="SimSun"/>
              </a:rPr>
              <a:t>Flow</a:t>
            </a:r>
            <a:r>
              <a:rPr sz="700" spc="-175" dirty="0">
                <a:solidFill>
                  <a:srgbClr val="999999"/>
                </a:solidFill>
                <a:latin typeface="SimSun"/>
                <a:cs typeface="SimSun"/>
              </a:rPr>
              <a:t> | </a:t>
            </a:r>
            <a:r>
              <a:rPr sz="700" spc="85" dirty="0">
                <a:solidFill>
                  <a:srgbClr val="999999"/>
                </a:solidFill>
                <a:latin typeface="SimSun"/>
                <a:cs typeface="SimSun"/>
              </a:rPr>
              <a:t>39</a:t>
            </a:r>
            <a:endParaRPr sz="700">
              <a:latin typeface="SimSun"/>
              <a:cs typeface="SimSu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9830" y="4998084"/>
            <a:ext cx="0" cy="241935"/>
          </a:xfrm>
          <a:custGeom>
            <a:avLst/>
            <a:gdLst/>
            <a:ahLst/>
            <a:cxnLst/>
            <a:rect l="l" t="t" r="r" b="b"/>
            <a:pathLst>
              <a:path h="241935">
                <a:moveTo>
                  <a:pt x="0" y="0"/>
                </a:moveTo>
                <a:lnTo>
                  <a:pt x="0" y="241553"/>
                </a:lnTo>
              </a:path>
            </a:pathLst>
          </a:custGeom>
          <a:ln w="29260">
            <a:solidFill>
              <a:srgbClr val="1FA640"/>
            </a:solidFill>
          </a:ln>
        </p:spPr>
        <p:txBody>
          <a:bodyPr wrap="square" lIns="0" tIns="0" rIns="0" bIns="0" rtlCol="0"/>
          <a:lstStyle/>
          <a:p>
            <a:endParaRPr/>
          </a:p>
        </p:txBody>
      </p:sp>
      <p:sp>
        <p:nvSpPr>
          <p:cNvPr id="3" name="object 3"/>
          <p:cNvSpPr txBox="1"/>
          <p:nvPr/>
        </p:nvSpPr>
        <p:spPr>
          <a:xfrm>
            <a:off x="732500" y="1338897"/>
            <a:ext cx="3277870" cy="526415"/>
          </a:xfrm>
          <a:prstGeom prst="rect">
            <a:avLst/>
          </a:prstGeom>
        </p:spPr>
        <p:txBody>
          <a:bodyPr vert="horz" wrap="square" lIns="0" tIns="0" rIns="0" bIns="0" rtlCol="0">
            <a:spAutoFit/>
          </a:bodyPr>
          <a:lstStyle/>
          <a:p>
            <a:pPr marL="82550">
              <a:lnSpc>
                <a:spcPct val="100000"/>
              </a:lnSpc>
            </a:pPr>
            <a:r>
              <a:rPr sz="950" spc="45" dirty="0">
                <a:solidFill>
                  <a:srgbClr val="212121"/>
                </a:solidFill>
                <a:latin typeface="Verdana"/>
                <a:cs typeface="Verdana"/>
              </a:rPr>
              <a:t>•</a:t>
            </a:r>
            <a:r>
              <a:rPr sz="950" spc="365" dirty="0">
                <a:solidFill>
                  <a:srgbClr val="212121"/>
                </a:solidFill>
                <a:latin typeface="Verdana"/>
                <a:cs typeface="Verdana"/>
              </a:rPr>
              <a:t> </a:t>
            </a:r>
            <a:r>
              <a:rPr sz="950" spc="10" dirty="0">
                <a:solidFill>
                  <a:srgbClr val="212121"/>
                </a:solidFill>
                <a:latin typeface="SimSun"/>
                <a:cs typeface="SimSun"/>
              </a:rPr>
              <a:t>回调函数可以指定在其他回调之后调用</a:t>
            </a:r>
            <a:endParaRPr sz="950">
              <a:latin typeface="SimSun"/>
              <a:cs typeface="SimSun"/>
            </a:endParaRPr>
          </a:p>
          <a:p>
            <a:pPr>
              <a:lnSpc>
                <a:spcPct val="100000"/>
              </a:lnSpc>
            </a:pPr>
            <a:endParaRPr sz="1000">
              <a:latin typeface="Times New Roman"/>
              <a:cs typeface="Times New Roman"/>
            </a:endParaRPr>
          </a:p>
          <a:p>
            <a:pPr marL="12700">
              <a:lnSpc>
                <a:spcPct val="100000"/>
              </a:lnSpc>
              <a:spcBef>
                <a:spcPts val="590"/>
              </a:spcBef>
            </a:pPr>
            <a:r>
              <a:rPr sz="950" spc="10" dirty="0">
                <a:solidFill>
                  <a:srgbClr val="212121"/>
                </a:solidFill>
                <a:latin typeface="SimSun"/>
                <a:cs typeface="SimSun"/>
              </a:rPr>
              <a:t>基于</a:t>
            </a:r>
            <a:r>
              <a:rPr sz="950" spc="-225" dirty="0">
                <a:solidFill>
                  <a:srgbClr val="212121"/>
                </a:solidFill>
                <a:latin typeface="SimSun"/>
                <a:cs typeface="SimSun"/>
              </a:rPr>
              <a:t> </a:t>
            </a:r>
            <a:r>
              <a:rPr sz="950" spc="20" dirty="0">
                <a:solidFill>
                  <a:srgbClr val="212121"/>
                </a:solidFill>
                <a:latin typeface="SimSun"/>
                <a:cs typeface="SimSun"/>
              </a:rPr>
              <a:t>Flux</a:t>
            </a:r>
            <a:r>
              <a:rPr sz="950" spc="-225" dirty="0">
                <a:solidFill>
                  <a:srgbClr val="212121"/>
                </a:solidFill>
                <a:latin typeface="SimSun"/>
                <a:cs typeface="SimSun"/>
              </a:rPr>
              <a:t> </a:t>
            </a:r>
            <a:r>
              <a:rPr sz="950" spc="5" dirty="0">
                <a:solidFill>
                  <a:srgbClr val="212121"/>
                </a:solidFill>
                <a:latin typeface="SimSun"/>
                <a:cs typeface="SimSun"/>
              </a:rPr>
              <a:t>的架构思路，</a:t>
            </a:r>
            <a:r>
              <a:rPr sz="950" u="sng" spc="5" dirty="0">
                <a:solidFill>
                  <a:srgbClr val="3379B6"/>
                </a:solidFill>
                <a:latin typeface="SimSun"/>
                <a:cs typeface="SimSun"/>
              </a:rPr>
              <a:t>Dispatcher.js</a:t>
            </a:r>
            <a:r>
              <a:rPr sz="950" u="sng" spc="-220" dirty="0">
                <a:solidFill>
                  <a:srgbClr val="3379B6"/>
                </a:solidFill>
                <a:latin typeface="SimSun"/>
                <a:cs typeface="SimSun"/>
              </a:rPr>
              <a:t> </a:t>
            </a:r>
            <a:r>
              <a:rPr sz="950" spc="10" dirty="0">
                <a:solidFill>
                  <a:srgbClr val="212121"/>
                </a:solidFill>
                <a:latin typeface="SimSun"/>
                <a:cs typeface="SimSun"/>
              </a:rPr>
              <a:t>提供的</a:t>
            </a:r>
            <a:r>
              <a:rPr sz="950" spc="-225" dirty="0">
                <a:solidFill>
                  <a:srgbClr val="212121"/>
                </a:solidFill>
                <a:latin typeface="SimSun"/>
                <a:cs typeface="SimSun"/>
              </a:rPr>
              <a:t> </a:t>
            </a:r>
            <a:r>
              <a:rPr sz="950" spc="75" dirty="0">
                <a:solidFill>
                  <a:srgbClr val="212121"/>
                </a:solidFill>
                <a:latin typeface="SimSun"/>
                <a:cs typeface="SimSun"/>
              </a:rPr>
              <a:t>API</a:t>
            </a:r>
            <a:r>
              <a:rPr sz="950" spc="-225" dirty="0">
                <a:solidFill>
                  <a:srgbClr val="212121"/>
                </a:solidFill>
                <a:latin typeface="SimSun"/>
                <a:cs typeface="SimSun"/>
              </a:rPr>
              <a:t> </a:t>
            </a:r>
            <a:r>
              <a:rPr sz="950" spc="10" dirty="0">
                <a:solidFill>
                  <a:srgbClr val="212121"/>
                </a:solidFill>
                <a:latin typeface="SimSun"/>
                <a:cs typeface="SimSun"/>
              </a:rPr>
              <a:t>很简单：</a:t>
            </a:r>
            <a:endParaRPr sz="950">
              <a:latin typeface="SimSun"/>
              <a:cs typeface="SimSun"/>
            </a:endParaRPr>
          </a:p>
        </p:txBody>
      </p:sp>
      <p:sp>
        <p:nvSpPr>
          <p:cNvPr id="4" name="object 4"/>
          <p:cNvSpPr txBox="1"/>
          <p:nvPr/>
        </p:nvSpPr>
        <p:spPr>
          <a:xfrm>
            <a:off x="802826" y="2070417"/>
            <a:ext cx="4176395" cy="160655"/>
          </a:xfrm>
          <a:prstGeom prst="rect">
            <a:avLst/>
          </a:prstGeom>
        </p:spPr>
        <p:txBody>
          <a:bodyPr vert="horz" wrap="square" lIns="0" tIns="0" rIns="0" bIns="0" rtlCol="0">
            <a:spAutoFit/>
          </a:bodyPr>
          <a:lstStyle/>
          <a:p>
            <a:pPr marL="188595" indent="-175895">
              <a:lnSpc>
                <a:spcPct val="100000"/>
              </a:lnSpc>
              <a:buFont typeface="Verdana"/>
              <a:buChar char="•"/>
              <a:tabLst>
                <a:tab pos="189230" algn="l"/>
              </a:tabLst>
            </a:pPr>
            <a:r>
              <a:rPr sz="950" spc="-25" dirty="0">
                <a:solidFill>
                  <a:srgbClr val="212121"/>
                </a:solidFill>
                <a:latin typeface="SimSun"/>
                <a:cs typeface="SimSun"/>
              </a:rPr>
              <a:t>register(function</a:t>
            </a:r>
            <a:r>
              <a:rPr sz="950" spc="-204" dirty="0">
                <a:solidFill>
                  <a:srgbClr val="212121"/>
                </a:solidFill>
                <a:latin typeface="SimSun"/>
                <a:cs typeface="SimSun"/>
              </a:rPr>
              <a:t> </a:t>
            </a:r>
            <a:r>
              <a:rPr sz="950" spc="-30" dirty="0">
                <a:solidFill>
                  <a:srgbClr val="212121"/>
                </a:solidFill>
                <a:latin typeface="SimSun"/>
                <a:cs typeface="SimSun"/>
              </a:rPr>
              <a:t>callback):</a:t>
            </a:r>
            <a:r>
              <a:rPr sz="950" spc="-204" dirty="0">
                <a:solidFill>
                  <a:srgbClr val="212121"/>
                </a:solidFill>
                <a:latin typeface="SimSun"/>
                <a:cs typeface="SimSun"/>
              </a:rPr>
              <a:t> </a:t>
            </a:r>
            <a:r>
              <a:rPr sz="950" spc="-40" dirty="0">
                <a:solidFill>
                  <a:srgbClr val="212121"/>
                </a:solidFill>
                <a:latin typeface="SimSun"/>
                <a:cs typeface="SimSun"/>
              </a:rPr>
              <a:t>string</a:t>
            </a:r>
            <a:r>
              <a:rPr sz="950" spc="-215" dirty="0">
                <a:solidFill>
                  <a:srgbClr val="212121"/>
                </a:solidFill>
                <a:latin typeface="SimSun"/>
                <a:cs typeface="SimSun"/>
              </a:rPr>
              <a:t> </a:t>
            </a:r>
            <a:r>
              <a:rPr sz="950" spc="10" dirty="0">
                <a:solidFill>
                  <a:srgbClr val="212121"/>
                </a:solidFill>
                <a:latin typeface="SimSun"/>
                <a:cs typeface="SimSun"/>
              </a:rPr>
              <a:t>注册回调函数，返回一个</a:t>
            </a:r>
            <a:r>
              <a:rPr sz="950" spc="-204" dirty="0">
                <a:solidFill>
                  <a:srgbClr val="212121"/>
                </a:solidFill>
                <a:latin typeface="SimSun"/>
                <a:cs typeface="SimSun"/>
              </a:rPr>
              <a:t> </a:t>
            </a:r>
            <a:r>
              <a:rPr sz="950" spc="55" dirty="0">
                <a:solidFill>
                  <a:srgbClr val="212121"/>
                </a:solidFill>
                <a:latin typeface="SimSun"/>
                <a:cs typeface="SimSun"/>
              </a:rPr>
              <a:t>token</a:t>
            </a:r>
            <a:r>
              <a:rPr sz="950" spc="-204" dirty="0">
                <a:solidFill>
                  <a:srgbClr val="212121"/>
                </a:solidFill>
                <a:latin typeface="SimSun"/>
                <a:cs typeface="SimSun"/>
              </a:rPr>
              <a:t> </a:t>
            </a:r>
            <a:r>
              <a:rPr sz="950" spc="10" dirty="0">
                <a:solidFill>
                  <a:srgbClr val="212121"/>
                </a:solidFill>
                <a:latin typeface="SimSun"/>
                <a:cs typeface="SimSun"/>
              </a:rPr>
              <a:t>供在</a:t>
            </a:r>
            <a:endParaRPr sz="950">
              <a:latin typeface="SimSun"/>
              <a:cs typeface="SimSun"/>
            </a:endParaRPr>
          </a:p>
        </p:txBody>
      </p:sp>
      <p:sp>
        <p:nvSpPr>
          <p:cNvPr id="5" name="object 5"/>
          <p:cNvSpPr txBox="1"/>
          <p:nvPr/>
        </p:nvSpPr>
        <p:spPr>
          <a:xfrm>
            <a:off x="5000497" y="2069322"/>
            <a:ext cx="59944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10" dirty="0">
                <a:solidFill>
                  <a:srgbClr val="212121"/>
                </a:solidFill>
                <a:latin typeface="SimSun"/>
                <a:cs typeface="SimSun"/>
              </a:rPr>
              <a:t>waitFor()</a:t>
            </a:r>
            <a:endParaRPr sz="900">
              <a:latin typeface="SimSun"/>
              <a:cs typeface="SimSun"/>
            </a:endParaRPr>
          </a:p>
        </p:txBody>
      </p:sp>
      <p:sp>
        <p:nvSpPr>
          <p:cNvPr id="6" name="object 6"/>
          <p:cNvSpPr txBox="1"/>
          <p:nvPr/>
        </p:nvSpPr>
        <p:spPr>
          <a:xfrm>
            <a:off x="5620486" y="2070417"/>
            <a:ext cx="26924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使用</a:t>
            </a:r>
            <a:endParaRPr sz="950">
              <a:latin typeface="SimSun"/>
              <a:cs typeface="SimSun"/>
            </a:endParaRPr>
          </a:p>
        </p:txBody>
      </p:sp>
      <p:sp>
        <p:nvSpPr>
          <p:cNvPr id="7" name="object 7"/>
          <p:cNvSpPr txBox="1"/>
          <p:nvPr/>
        </p:nvSpPr>
        <p:spPr>
          <a:xfrm>
            <a:off x="732500" y="2375217"/>
            <a:ext cx="6067425" cy="2294255"/>
          </a:xfrm>
          <a:prstGeom prst="rect">
            <a:avLst/>
          </a:prstGeom>
        </p:spPr>
        <p:txBody>
          <a:bodyPr vert="horz" wrap="square" lIns="0" tIns="0" rIns="0" bIns="0" rtlCol="0">
            <a:spAutoFit/>
          </a:bodyPr>
          <a:lstStyle/>
          <a:p>
            <a:pPr marL="258445" indent="-175895">
              <a:lnSpc>
                <a:spcPct val="100000"/>
              </a:lnSpc>
              <a:buFont typeface="Verdana"/>
              <a:buChar char="•"/>
              <a:tabLst>
                <a:tab pos="259079" algn="l"/>
              </a:tabLst>
            </a:pPr>
            <a:r>
              <a:rPr sz="950" spc="-20" dirty="0">
                <a:solidFill>
                  <a:srgbClr val="212121"/>
                </a:solidFill>
                <a:latin typeface="SimSun"/>
                <a:cs typeface="SimSun"/>
              </a:rPr>
              <a:t>unregister(string</a:t>
            </a:r>
            <a:r>
              <a:rPr sz="950" spc="-215" dirty="0">
                <a:solidFill>
                  <a:srgbClr val="212121"/>
                </a:solidFill>
                <a:latin typeface="SimSun"/>
                <a:cs typeface="SimSun"/>
              </a:rPr>
              <a:t> </a:t>
            </a:r>
            <a:r>
              <a:rPr sz="950" spc="-114" dirty="0">
                <a:solidFill>
                  <a:srgbClr val="212121"/>
                </a:solidFill>
                <a:latin typeface="SimSun"/>
                <a:cs typeface="SimSun"/>
              </a:rPr>
              <a:t>id):</a:t>
            </a:r>
            <a:r>
              <a:rPr sz="950" spc="-215" dirty="0">
                <a:solidFill>
                  <a:srgbClr val="212121"/>
                </a:solidFill>
                <a:latin typeface="SimSun"/>
                <a:cs typeface="SimSun"/>
              </a:rPr>
              <a:t> </a:t>
            </a:r>
            <a:r>
              <a:rPr sz="950" spc="5" dirty="0">
                <a:solidFill>
                  <a:srgbClr val="212121"/>
                </a:solidFill>
                <a:latin typeface="SimSun"/>
                <a:cs typeface="SimSun"/>
              </a:rPr>
              <a:t>void</a:t>
            </a:r>
            <a:r>
              <a:rPr sz="950" spc="-225" dirty="0">
                <a:solidFill>
                  <a:srgbClr val="212121"/>
                </a:solidFill>
                <a:latin typeface="SimSun"/>
                <a:cs typeface="SimSun"/>
              </a:rPr>
              <a:t> </a:t>
            </a:r>
            <a:r>
              <a:rPr sz="950" spc="10" dirty="0">
                <a:solidFill>
                  <a:srgbClr val="212121"/>
                </a:solidFill>
                <a:latin typeface="SimSun"/>
                <a:cs typeface="SimSun"/>
              </a:rPr>
              <a:t>通过</a:t>
            </a:r>
            <a:r>
              <a:rPr sz="950" spc="-215" dirty="0">
                <a:solidFill>
                  <a:srgbClr val="212121"/>
                </a:solidFill>
                <a:latin typeface="SimSun"/>
                <a:cs typeface="SimSun"/>
              </a:rPr>
              <a:t> </a:t>
            </a:r>
            <a:r>
              <a:rPr sz="950" spc="55" dirty="0">
                <a:solidFill>
                  <a:srgbClr val="212121"/>
                </a:solidFill>
                <a:latin typeface="SimSun"/>
                <a:cs typeface="SimSun"/>
              </a:rPr>
              <a:t>token</a:t>
            </a:r>
            <a:r>
              <a:rPr sz="950" spc="-215" dirty="0">
                <a:solidFill>
                  <a:srgbClr val="212121"/>
                </a:solidFill>
                <a:latin typeface="SimSun"/>
                <a:cs typeface="SimSun"/>
              </a:rPr>
              <a:t> </a:t>
            </a:r>
            <a:r>
              <a:rPr sz="950" spc="10" dirty="0">
                <a:solidFill>
                  <a:srgbClr val="212121"/>
                </a:solidFill>
                <a:latin typeface="SimSun"/>
                <a:cs typeface="SimSun"/>
              </a:rPr>
              <a:t>移除回调</a:t>
            </a:r>
            <a:endParaRPr sz="950">
              <a:latin typeface="SimSun"/>
              <a:cs typeface="SimSun"/>
            </a:endParaRPr>
          </a:p>
          <a:p>
            <a:pPr marL="256540" marR="5080" indent="-173990">
              <a:lnSpc>
                <a:spcPct val="168400"/>
              </a:lnSpc>
              <a:spcBef>
                <a:spcPts val="480"/>
              </a:spcBef>
            </a:pPr>
            <a:r>
              <a:rPr sz="950" spc="45" dirty="0">
                <a:solidFill>
                  <a:srgbClr val="212121"/>
                </a:solidFill>
                <a:latin typeface="Verdana"/>
                <a:cs typeface="Verdana"/>
              </a:rPr>
              <a:t>•</a:t>
            </a:r>
            <a:r>
              <a:rPr sz="950" spc="85" dirty="0">
                <a:solidFill>
                  <a:srgbClr val="212121"/>
                </a:solidFill>
                <a:latin typeface="Verdana"/>
                <a:cs typeface="Verdana"/>
              </a:rPr>
              <a:t> </a:t>
            </a:r>
            <a:r>
              <a:rPr sz="950" spc="10" dirty="0">
                <a:solidFill>
                  <a:srgbClr val="212121"/>
                </a:solidFill>
                <a:latin typeface="SimSun"/>
                <a:cs typeface="SimSun"/>
              </a:rPr>
              <a:t>waitFor(array</a:t>
            </a:r>
            <a:r>
              <a:rPr sz="950" spc="-215" dirty="0">
                <a:solidFill>
                  <a:srgbClr val="212121"/>
                </a:solidFill>
                <a:latin typeface="SimSun"/>
                <a:cs typeface="SimSun"/>
              </a:rPr>
              <a:t> </a:t>
            </a:r>
            <a:r>
              <a:rPr sz="950" spc="-75" dirty="0">
                <a:solidFill>
                  <a:srgbClr val="212121"/>
                </a:solidFill>
                <a:latin typeface="SimSun"/>
                <a:cs typeface="SimSun"/>
              </a:rPr>
              <a:t>ids):</a:t>
            </a:r>
            <a:r>
              <a:rPr sz="950" spc="-220" dirty="0">
                <a:solidFill>
                  <a:srgbClr val="212121"/>
                </a:solidFill>
                <a:latin typeface="SimSun"/>
                <a:cs typeface="SimSun"/>
              </a:rPr>
              <a:t> </a:t>
            </a:r>
            <a:r>
              <a:rPr sz="950" spc="5" dirty="0">
                <a:solidFill>
                  <a:srgbClr val="212121"/>
                </a:solidFill>
                <a:latin typeface="SimSun"/>
                <a:cs typeface="SimSun"/>
              </a:rPr>
              <a:t>void</a:t>
            </a:r>
            <a:r>
              <a:rPr sz="950" spc="-235" dirty="0">
                <a:solidFill>
                  <a:srgbClr val="212121"/>
                </a:solidFill>
                <a:latin typeface="SimSun"/>
                <a:cs typeface="SimSun"/>
              </a:rPr>
              <a:t> </a:t>
            </a:r>
            <a:r>
              <a:rPr sz="950" spc="10" dirty="0">
                <a:solidFill>
                  <a:srgbClr val="212121"/>
                </a:solidFill>
                <a:latin typeface="SimSun"/>
                <a:cs typeface="SimSun"/>
              </a:rPr>
              <a:t>在指定的回调函数执行之后才执行当前回调。这个方法只能在分发动作的回调函数  中使用</a:t>
            </a:r>
            <a:endParaRPr sz="950">
              <a:latin typeface="SimSun"/>
              <a:cs typeface="SimSun"/>
            </a:endParaRPr>
          </a:p>
          <a:p>
            <a:pPr>
              <a:lnSpc>
                <a:spcPct val="100000"/>
              </a:lnSpc>
              <a:spcBef>
                <a:spcPts val="50"/>
              </a:spcBef>
            </a:pPr>
            <a:endParaRPr sz="1050">
              <a:latin typeface="Times New Roman"/>
              <a:cs typeface="Times New Roman"/>
            </a:endParaRPr>
          </a:p>
          <a:p>
            <a:pPr marL="258445" indent="-175895">
              <a:lnSpc>
                <a:spcPct val="100000"/>
              </a:lnSpc>
              <a:buFont typeface="Verdana"/>
              <a:buChar char="•"/>
              <a:tabLst>
                <a:tab pos="259079" algn="l"/>
              </a:tabLst>
            </a:pPr>
            <a:r>
              <a:rPr sz="950" spc="5" dirty="0">
                <a:solidFill>
                  <a:srgbClr val="212121"/>
                </a:solidFill>
                <a:latin typeface="SimSun"/>
                <a:cs typeface="SimSun"/>
              </a:rPr>
              <a:t>dispatch(object</a:t>
            </a:r>
            <a:r>
              <a:rPr sz="950" spc="-215" dirty="0">
                <a:solidFill>
                  <a:srgbClr val="212121"/>
                </a:solidFill>
                <a:latin typeface="SimSun"/>
                <a:cs typeface="SimSun"/>
              </a:rPr>
              <a:t> </a:t>
            </a:r>
            <a:r>
              <a:rPr sz="950" spc="10" dirty="0">
                <a:solidFill>
                  <a:srgbClr val="212121"/>
                </a:solidFill>
                <a:latin typeface="SimSun"/>
                <a:cs typeface="SimSun"/>
              </a:rPr>
              <a:t>payload):</a:t>
            </a:r>
            <a:r>
              <a:rPr sz="950" spc="-215" dirty="0">
                <a:solidFill>
                  <a:srgbClr val="212121"/>
                </a:solidFill>
                <a:latin typeface="SimSun"/>
                <a:cs typeface="SimSun"/>
              </a:rPr>
              <a:t> </a:t>
            </a:r>
            <a:r>
              <a:rPr sz="950" spc="5" dirty="0">
                <a:solidFill>
                  <a:srgbClr val="212121"/>
                </a:solidFill>
                <a:latin typeface="SimSun"/>
                <a:cs typeface="SimSun"/>
              </a:rPr>
              <a:t>void</a:t>
            </a:r>
            <a:r>
              <a:rPr sz="950" spc="-229" dirty="0">
                <a:solidFill>
                  <a:srgbClr val="212121"/>
                </a:solidFill>
                <a:latin typeface="SimSun"/>
                <a:cs typeface="SimSun"/>
              </a:rPr>
              <a:t> </a:t>
            </a:r>
            <a:r>
              <a:rPr sz="950" spc="10" dirty="0">
                <a:solidFill>
                  <a:srgbClr val="212121"/>
                </a:solidFill>
                <a:latin typeface="SimSun"/>
                <a:cs typeface="SimSun"/>
              </a:rPr>
              <a:t>分发动作</a:t>
            </a:r>
            <a:r>
              <a:rPr sz="950" spc="-215" dirty="0">
                <a:solidFill>
                  <a:srgbClr val="212121"/>
                </a:solidFill>
                <a:latin typeface="SimSun"/>
                <a:cs typeface="SimSun"/>
              </a:rPr>
              <a:t> </a:t>
            </a:r>
            <a:r>
              <a:rPr sz="950" spc="55" dirty="0">
                <a:solidFill>
                  <a:srgbClr val="212121"/>
                </a:solidFill>
                <a:latin typeface="SimSun"/>
                <a:cs typeface="SimSun"/>
              </a:rPr>
              <a:t>payload</a:t>
            </a:r>
            <a:r>
              <a:rPr sz="950" spc="-215" dirty="0">
                <a:solidFill>
                  <a:srgbClr val="212121"/>
                </a:solidFill>
                <a:latin typeface="SimSun"/>
                <a:cs typeface="SimSun"/>
              </a:rPr>
              <a:t> </a:t>
            </a:r>
            <a:r>
              <a:rPr sz="950" spc="10" dirty="0">
                <a:solidFill>
                  <a:srgbClr val="212121"/>
                </a:solidFill>
                <a:latin typeface="SimSun"/>
                <a:cs typeface="SimSun"/>
              </a:rPr>
              <a:t>给所有注册回调</a:t>
            </a:r>
            <a:endParaRPr sz="950">
              <a:latin typeface="SimSun"/>
              <a:cs typeface="SimSun"/>
            </a:endParaRPr>
          </a:p>
          <a:p>
            <a:pPr>
              <a:lnSpc>
                <a:spcPct val="100000"/>
              </a:lnSpc>
              <a:spcBef>
                <a:spcPts val="50"/>
              </a:spcBef>
              <a:buClr>
                <a:srgbClr val="212121"/>
              </a:buClr>
              <a:buFont typeface="Verdana"/>
              <a:buChar char="•"/>
            </a:pPr>
            <a:endParaRPr sz="1050">
              <a:latin typeface="Times New Roman"/>
              <a:cs typeface="Times New Roman"/>
            </a:endParaRPr>
          </a:p>
          <a:p>
            <a:pPr marL="258445" indent="-175895">
              <a:lnSpc>
                <a:spcPct val="100000"/>
              </a:lnSpc>
              <a:buFont typeface="Verdana"/>
              <a:buChar char="•"/>
              <a:tabLst>
                <a:tab pos="259079" algn="l"/>
              </a:tabLst>
            </a:pPr>
            <a:r>
              <a:rPr sz="950" spc="-20" dirty="0">
                <a:solidFill>
                  <a:srgbClr val="212121"/>
                </a:solidFill>
                <a:latin typeface="SimSun"/>
                <a:cs typeface="SimSun"/>
              </a:rPr>
              <a:t>isDispatching():</a:t>
            </a:r>
            <a:r>
              <a:rPr sz="950" spc="-204" dirty="0">
                <a:solidFill>
                  <a:srgbClr val="212121"/>
                </a:solidFill>
                <a:latin typeface="SimSun"/>
                <a:cs typeface="SimSun"/>
              </a:rPr>
              <a:t> </a:t>
            </a:r>
            <a:r>
              <a:rPr sz="950" spc="65" dirty="0">
                <a:solidFill>
                  <a:srgbClr val="212121"/>
                </a:solidFill>
                <a:latin typeface="SimSun"/>
                <a:cs typeface="SimSun"/>
              </a:rPr>
              <a:t>boolean</a:t>
            </a:r>
            <a:r>
              <a:rPr sz="950" spc="-220" dirty="0">
                <a:solidFill>
                  <a:srgbClr val="212121"/>
                </a:solidFill>
                <a:latin typeface="SimSun"/>
                <a:cs typeface="SimSun"/>
              </a:rPr>
              <a:t> </a:t>
            </a:r>
            <a:r>
              <a:rPr sz="950" spc="10" dirty="0">
                <a:solidFill>
                  <a:srgbClr val="212121"/>
                </a:solidFill>
                <a:latin typeface="SimSun"/>
                <a:cs typeface="SimSun"/>
              </a:rPr>
              <a:t>返回</a:t>
            </a:r>
            <a:r>
              <a:rPr sz="950" spc="-204" dirty="0">
                <a:solidFill>
                  <a:srgbClr val="212121"/>
                </a:solidFill>
                <a:latin typeface="SimSun"/>
                <a:cs typeface="SimSun"/>
              </a:rPr>
              <a:t> </a:t>
            </a:r>
            <a:r>
              <a:rPr sz="950" spc="35" dirty="0">
                <a:solidFill>
                  <a:srgbClr val="212121"/>
                </a:solidFill>
                <a:latin typeface="SimSun"/>
                <a:cs typeface="SimSun"/>
              </a:rPr>
              <a:t>Dispatcher</a:t>
            </a:r>
            <a:r>
              <a:rPr sz="950" spc="-204" dirty="0">
                <a:solidFill>
                  <a:srgbClr val="212121"/>
                </a:solidFill>
                <a:latin typeface="SimSun"/>
                <a:cs typeface="SimSun"/>
              </a:rPr>
              <a:t> </a:t>
            </a:r>
            <a:r>
              <a:rPr sz="950" spc="10" dirty="0">
                <a:solidFill>
                  <a:srgbClr val="212121"/>
                </a:solidFill>
                <a:latin typeface="SimSun"/>
                <a:cs typeface="SimSun"/>
              </a:rPr>
              <a:t>当前是否处在分发的状态</a:t>
            </a:r>
            <a:endParaRPr sz="950">
              <a:latin typeface="SimSun"/>
              <a:cs typeface="SimSun"/>
            </a:endParaRPr>
          </a:p>
          <a:p>
            <a:pPr>
              <a:lnSpc>
                <a:spcPct val="100000"/>
              </a:lnSpc>
            </a:pPr>
            <a:endParaRPr sz="1000">
              <a:latin typeface="Times New Roman"/>
              <a:cs typeface="Times New Roman"/>
            </a:endParaRPr>
          </a:p>
          <a:p>
            <a:pPr marL="12700">
              <a:lnSpc>
                <a:spcPct val="100000"/>
              </a:lnSpc>
              <a:spcBef>
                <a:spcPts val="590"/>
              </a:spcBef>
            </a:pPr>
            <a:r>
              <a:rPr sz="950" spc="20" dirty="0">
                <a:solidFill>
                  <a:srgbClr val="212121"/>
                </a:solidFill>
                <a:latin typeface="SimSun"/>
                <a:cs typeface="SimSun"/>
              </a:rPr>
              <a:t>dispatcher</a:t>
            </a:r>
            <a:r>
              <a:rPr sz="950" spc="-215" dirty="0">
                <a:solidFill>
                  <a:srgbClr val="212121"/>
                </a:solidFill>
                <a:latin typeface="SimSun"/>
                <a:cs typeface="SimSun"/>
              </a:rPr>
              <a:t> </a:t>
            </a:r>
            <a:r>
              <a:rPr sz="950" spc="10" dirty="0">
                <a:solidFill>
                  <a:srgbClr val="212121"/>
                </a:solidFill>
                <a:latin typeface="SimSun"/>
                <a:cs typeface="SimSun"/>
              </a:rPr>
              <a:t>只是一个粘合剂，剩余的</a:t>
            </a:r>
            <a:r>
              <a:rPr sz="950" spc="-215" dirty="0">
                <a:solidFill>
                  <a:srgbClr val="212121"/>
                </a:solidFill>
                <a:latin typeface="SimSun"/>
                <a:cs typeface="SimSun"/>
              </a:rPr>
              <a:t> </a:t>
            </a:r>
            <a:r>
              <a:rPr sz="950" spc="40" dirty="0">
                <a:solidFill>
                  <a:srgbClr val="212121"/>
                </a:solidFill>
                <a:latin typeface="SimSun"/>
                <a:cs typeface="SimSun"/>
              </a:rPr>
              <a:t>Store、View、Action</a:t>
            </a:r>
            <a:r>
              <a:rPr sz="950" spc="-215" dirty="0">
                <a:solidFill>
                  <a:srgbClr val="212121"/>
                </a:solidFill>
                <a:latin typeface="SimSun"/>
                <a:cs typeface="SimSun"/>
              </a:rPr>
              <a:t> </a:t>
            </a:r>
            <a:r>
              <a:rPr sz="950" spc="10" dirty="0">
                <a:solidFill>
                  <a:srgbClr val="212121"/>
                </a:solidFill>
                <a:latin typeface="SimSun"/>
                <a:cs typeface="SimSun"/>
              </a:rPr>
              <a:t>就需要按具体需求去实现了。</a:t>
            </a:r>
            <a:endParaRPr sz="950">
              <a:latin typeface="SimSun"/>
              <a:cs typeface="SimSun"/>
            </a:endParaRPr>
          </a:p>
          <a:p>
            <a:pPr>
              <a:lnSpc>
                <a:spcPct val="100000"/>
              </a:lnSpc>
              <a:spcBef>
                <a:spcPts val="40"/>
              </a:spcBef>
            </a:pPr>
            <a:endParaRPr sz="800">
              <a:latin typeface="Times New Roman"/>
              <a:cs typeface="Times New Roman"/>
            </a:endParaRPr>
          </a:p>
          <a:p>
            <a:pPr marL="12700" marR="218440">
              <a:lnSpc>
                <a:spcPct val="168400"/>
              </a:lnSpc>
            </a:pPr>
            <a:r>
              <a:rPr sz="950" spc="10" dirty="0">
                <a:solidFill>
                  <a:srgbClr val="212121"/>
                </a:solidFill>
                <a:latin typeface="SimSun"/>
                <a:cs typeface="SimSun"/>
              </a:rPr>
              <a:t>接下来结合</a:t>
            </a:r>
            <a:r>
              <a:rPr sz="950" spc="-220" dirty="0">
                <a:solidFill>
                  <a:srgbClr val="212121"/>
                </a:solidFill>
                <a:latin typeface="SimSun"/>
                <a:cs typeface="SimSun"/>
              </a:rPr>
              <a:t> </a:t>
            </a:r>
            <a:r>
              <a:rPr sz="950" u="sng" spc="50" dirty="0">
                <a:solidFill>
                  <a:srgbClr val="3379B6"/>
                </a:solidFill>
                <a:latin typeface="SimSun"/>
                <a:cs typeface="SimSun"/>
              </a:rPr>
              <a:t>flux-todomvc</a:t>
            </a:r>
            <a:r>
              <a:rPr sz="950" u="sng" spc="-215" dirty="0">
                <a:solidFill>
                  <a:srgbClr val="3379B6"/>
                </a:solidFill>
                <a:latin typeface="SimSun"/>
                <a:cs typeface="SimSun"/>
              </a:rPr>
              <a:t> </a:t>
            </a:r>
            <a:r>
              <a:rPr sz="950" spc="10" dirty="0">
                <a:solidFill>
                  <a:srgbClr val="212121"/>
                </a:solidFill>
                <a:latin typeface="SimSun"/>
                <a:cs typeface="SimSun"/>
              </a:rPr>
              <a:t>这个简单的例子，提取其中的关键部分，看一下实际应用中如何衔接</a:t>
            </a:r>
            <a:r>
              <a:rPr sz="950" spc="-220" dirty="0">
                <a:solidFill>
                  <a:srgbClr val="212121"/>
                </a:solidFill>
                <a:latin typeface="SimSun"/>
                <a:cs typeface="SimSun"/>
              </a:rPr>
              <a:t> </a:t>
            </a:r>
            <a:r>
              <a:rPr sz="950" spc="20" dirty="0">
                <a:solidFill>
                  <a:srgbClr val="212121"/>
                </a:solidFill>
                <a:latin typeface="SimSun"/>
                <a:cs typeface="SimSun"/>
              </a:rPr>
              <a:t>Flux</a:t>
            </a:r>
            <a:r>
              <a:rPr sz="950" spc="-220" dirty="0">
                <a:solidFill>
                  <a:srgbClr val="212121"/>
                </a:solidFill>
                <a:latin typeface="SimSun"/>
                <a:cs typeface="SimSun"/>
              </a:rPr>
              <a:t> </a:t>
            </a:r>
            <a:r>
              <a:rPr sz="950" spc="10" dirty="0">
                <a:solidFill>
                  <a:srgbClr val="212121"/>
                </a:solidFill>
                <a:latin typeface="SimSun"/>
                <a:cs typeface="SimSun"/>
              </a:rPr>
              <a:t>整个流  程，希望能对</a:t>
            </a:r>
            <a:r>
              <a:rPr sz="950" spc="-254" dirty="0">
                <a:solidFill>
                  <a:srgbClr val="212121"/>
                </a:solidFill>
                <a:latin typeface="SimSun"/>
                <a:cs typeface="SimSun"/>
              </a:rPr>
              <a:t> </a:t>
            </a:r>
            <a:r>
              <a:rPr sz="950" spc="20" dirty="0">
                <a:solidFill>
                  <a:srgbClr val="212121"/>
                </a:solidFill>
                <a:latin typeface="SimSun"/>
                <a:cs typeface="SimSun"/>
              </a:rPr>
              <a:t>Flux</a:t>
            </a:r>
            <a:r>
              <a:rPr sz="950" spc="-254" dirty="0">
                <a:solidFill>
                  <a:srgbClr val="212121"/>
                </a:solidFill>
                <a:latin typeface="SimSun"/>
                <a:cs typeface="SimSun"/>
              </a:rPr>
              <a:t> </a:t>
            </a:r>
            <a:r>
              <a:rPr sz="950" spc="10" dirty="0">
                <a:solidFill>
                  <a:srgbClr val="212121"/>
                </a:solidFill>
                <a:latin typeface="SimSun"/>
                <a:cs typeface="SimSun"/>
              </a:rPr>
              <a:t>各个部分有更直观深入的理解。</a:t>
            </a:r>
            <a:endParaRPr sz="950">
              <a:latin typeface="SimSun"/>
              <a:cs typeface="SimSun"/>
            </a:endParaRPr>
          </a:p>
        </p:txBody>
      </p:sp>
      <p:sp>
        <p:nvSpPr>
          <p:cNvPr id="8" name="object 8"/>
          <p:cNvSpPr txBox="1"/>
          <p:nvPr/>
        </p:nvSpPr>
        <p:spPr>
          <a:xfrm>
            <a:off x="732500" y="5019675"/>
            <a:ext cx="6076315" cy="1194435"/>
          </a:xfrm>
          <a:prstGeom prst="rect">
            <a:avLst/>
          </a:prstGeom>
        </p:spPr>
        <p:txBody>
          <a:bodyPr vert="horz" wrap="square" lIns="0" tIns="0" rIns="0" bIns="0" rtlCol="0">
            <a:spAutoFit/>
          </a:bodyPr>
          <a:lstStyle/>
          <a:p>
            <a:pPr marL="139700">
              <a:lnSpc>
                <a:spcPct val="100000"/>
              </a:lnSpc>
            </a:pPr>
            <a:r>
              <a:rPr sz="1150" spc="15" dirty="0">
                <a:solidFill>
                  <a:srgbClr val="212121"/>
                </a:solidFill>
                <a:latin typeface="SimSun"/>
                <a:cs typeface="SimSun"/>
              </a:rPr>
              <a:t>Action</a:t>
            </a:r>
            <a:endParaRPr sz="1150">
              <a:latin typeface="SimSun"/>
              <a:cs typeface="SimSun"/>
            </a:endParaRPr>
          </a:p>
          <a:p>
            <a:pPr>
              <a:lnSpc>
                <a:spcPct val="100000"/>
              </a:lnSpc>
            </a:pPr>
            <a:endParaRPr sz="1100">
              <a:latin typeface="Times New Roman"/>
              <a:cs typeface="Times New Roman"/>
            </a:endParaRPr>
          </a:p>
          <a:p>
            <a:pPr marL="12700" marR="5080" algn="just">
              <a:lnSpc>
                <a:spcPct val="168400"/>
              </a:lnSpc>
              <a:spcBef>
                <a:spcPts val="875"/>
              </a:spcBef>
            </a:pPr>
            <a:r>
              <a:rPr sz="950" spc="10" dirty="0">
                <a:solidFill>
                  <a:srgbClr val="212121"/>
                </a:solidFill>
                <a:latin typeface="SimSun"/>
                <a:cs typeface="SimSun"/>
              </a:rPr>
              <a:t>首先要创建动作，通过定义一些 </a:t>
            </a:r>
            <a:r>
              <a:rPr sz="950" dirty="0">
                <a:solidFill>
                  <a:srgbClr val="212121"/>
                </a:solidFill>
                <a:latin typeface="SimSun"/>
                <a:cs typeface="SimSun"/>
              </a:rPr>
              <a:t>action </a:t>
            </a:r>
            <a:r>
              <a:rPr sz="950" spc="5" dirty="0">
                <a:solidFill>
                  <a:srgbClr val="212121"/>
                </a:solidFill>
                <a:latin typeface="SimSun"/>
                <a:cs typeface="SimSun"/>
              </a:rPr>
              <a:t>creator</a:t>
            </a:r>
            <a:r>
              <a:rPr sz="950" spc="-335" dirty="0">
                <a:solidFill>
                  <a:srgbClr val="212121"/>
                </a:solidFill>
                <a:latin typeface="SimSun"/>
                <a:cs typeface="SimSun"/>
              </a:rPr>
              <a:t> </a:t>
            </a:r>
            <a:r>
              <a:rPr sz="950" spc="10" dirty="0">
                <a:solidFill>
                  <a:srgbClr val="212121"/>
                </a:solidFill>
                <a:latin typeface="SimSun"/>
                <a:cs typeface="SimSun"/>
              </a:rPr>
              <a:t>方法来创建，这些方法用来暴露给外部调用，通过 </a:t>
            </a:r>
            <a:r>
              <a:rPr sz="900" spc="15" dirty="0">
                <a:solidFill>
                  <a:srgbClr val="212121"/>
                </a:solidFill>
                <a:latin typeface="SimSun"/>
                <a:cs typeface="SimSun"/>
              </a:rPr>
              <a:t>dispatch </a:t>
            </a:r>
            <a:r>
              <a:rPr sz="950" spc="10" dirty="0">
                <a:solidFill>
                  <a:srgbClr val="212121"/>
                </a:solidFill>
                <a:latin typeface="SimSun"/>
                <a:cs typeface="SimSun"/>
              </a:rPr>
              <a:t>分  发对应的动作，所以</a:t>
            </a:r>
            <a:r>
              <a:rPr sz="950" spc="-210" dirty="0">
                <a:solidFill>
                  <a:srgbClr val="212121"/>
                </a:solidFill>
                <a:latin typeface="SimSun"/>
                <a:cs typeface="SimSun"/>
              </a:rPr>
              <a:t> </a:t>
            </a:r>
            <a:r>
              <a:rPr sz="950" dirty="0">
                <a:solidFill>
                  <a:srgbClr val="212121"/>
                </a:solidFill>
                <a:latin typeface="SimSun"/>
                <a:cs typeface="SimSun"/>
              </a:rPr>
              <a:t>action</a:t>
            </a:r>
            <a:r>
              <a:rPr sz="950" spc="-210" dirty="0">
                <a:solidFill>
                  <a:srgbClr val="212121"/>
                </a:solidFill>
                <a:latin typeface="SimSun"/>
                <a:cs typeface="SimSun"/>
              </a:rPr>
              <a:t> </a:t>
            </a:r>
            <a:r>
              <a:rPr sz="950" spc="5" dirty="0">
                <a:solidFill>
                  <a:srgbClr val="212121"/>
                </a:solidFill>
                <a:latin typeface="SimSun"/>
                <a:cs typeface="SimSun"/>
              </a:rPr>
              <a:t>creator</a:t>
            </a:r>
            <a:r>
              <a:rPr sz="950" spc="-204" dirty="0">
                <a:solidFill>
                  <a:srgbClr val="212121"/>
                </a:solidFill>
                <a:latin typeface="SimSun"/>
                <a:cs typeface="SimSun"/>
              </a:rPr>
              <a:t> </a:t>
            </a:r>
            <a:r>
              <a:rPr sz="950" spc="10" dirty="0">
                <a:solidFill>
                  <a:srgbClr val="212121"/>
                </a:solidFill>
                <a:latin typeface="SimSun"/>
                <a:cs typeface="SimSun"/>
              </a:rPr>
              <a:t>也称作</a:t>
            </a:r>
            <a:r>
              <a:rPr sz="950" spc="-210" dirty="0">
                <a:solidFill>
                  <a:srgbClr val="212121"/>
                </a:solidFill>
                <a:latin typeface="SimSun"/>
                <a:cs typeface="SimSun"/>
              </a:rPr>
              <a:t> </a:t>
            </a:r>
            <a:r>
              <a:rPr sz="950" spc="20" dirty="0">
                <a:solidFill>
                  <a:srgbClr val="212121"/>
                </a:solidFill>
                <a:latin typeface="SimSun"/>
                <a:cs typeface="SimSun"/>
              </a:rPr>
              <a:t>dispatcher</a:t>
            </a:r>
            <a:r>
              <a:rPr sz="950" spc="-210" dirty="0">
                <a:solidFill>
                  <a:srgbClr val="212121"/>
                </a:solidFill>
                <a:latin typeface="SimSun"/>
                <a:cs typeface="SimSun"/>
              </a:rPr>
              <a:t> </a:t>
            </a:r>
            <a:r>
              <a:rPr sz="950" spc="20" dirty="0">
                <a:solidFill>
                  <a:srgbClr val="212121"/>
                </a:solidFill>
                <a:latin typeface="SimSun"/>
                <a:cs typeface="SimSun"/>
              </a:rPr>
              <a:t>helper</a:t>
            </a:r>
            <a:r>
              <a:rPr sz="950" spc="-210" dirty="0">
                <a:solidFill>
                  <a:srgbClr val="212121"/>
                </a:solidFill>
                <a:latin typeface="SimSun"/>
                <a:cs typeface="SimSun"/>
              </a:rPr>
              <a:t> </a:t>
            </a:r>
            <a:r>
              <a:rPr sz="950" spc="114" dirty="0">
                <a:solidFill>
                  <a:srgbClr val="212121"/>
                </a:solidFill>
                <a:latin typeface="SimSun"/>
                <a:cs typeface="SimSun"/>
              </a:rPr>
              <a:t>methods</a:t>
            </a:r>
            <a:r>
              <a:rPr sz="950" spc="-204" dirty="0">
                <a:solidFill>
                  <a:srgbClr val="212121"/>
                </a:solidFill>
                <a:latin typeface="SimSun"/>
                <a:cs typeface="SimSun"/>
              </a:rPr>
              <a:t> </a:t>
            </a:r>
            <a:r>
              <a:rPr sz="950" spc="10" dirty="0">
                <a:solidFill>
                  <a:srgbClr val="212121"/>
                </a:solidFill>
                <a:latin typeface="SimSun"/>
                <a:cs typeface="SimSun"/>
              </a:rPr>
              <a:t>辅助</a:t>
            </a:r>
            <a:r>
              <a:rPr sz="950" spc="-210" dirty="0">
                <a:solidFill>
                  <a:srgbClr val="212121"/>
                </a:solidFill>
                <a:latin typeface="SimSun"/>
                <a:cs typeface="SimSun"/>
              </a:rPr>
              <a:t> </a:t>
            </a:r>
            <a:r>
              <a:rPr sz="950" spc="15" dirty="0">
                <a:solidFill>
                  <a:srgbClr val="212121"/>
                </a:solidFill>
                <a:latin typeface="SimSun"/>
                <a:cs typeface="SimSun"/>
              </a:rPr>
              <a:t>dipatcher</a:t>
            </a:r>
            <a:r>
              <a:rPr sz="950" spc="-210" dirty="0">
                <a:solidFill>
                  <a:srgbClr val="212121"/>
                </a:solidFill>
                <a:latin typeface="SimSun"/>
                <a:cs typeface="SimSun"/>
              </a:rPr>
              <a:t> </a:t>
            </a:r>
            <a:r>
              <a:rPr sz="950" spc="10" dirty="0">
                <a:solidFill>
                  <a:srgbClr val="212121"/>
                </a:solidFill>
                <a:latin typeface="SimSun"/>
                <a:cs typeface="SimSun"/>
              </a:rPr>
              <a:t>分发。</a:t>
            </a:r>
            <a:r>
              <a:rPr sz="950" spc="-210" dirty="0">
                <a:solidFill>
                  <a:srgbClr val="212121"/>
                </a:solidFill>
                <a:latin typeface="SimSun"/>
                <a:cs typeface="SimSun"/>
              </a:rPr>
              <a:t> </a:t>
            </a:r>
            <a:r>
              <a:rPr sz="950" spc="10" dirty="0">
                <a:solidFill>
                  <a:srgbClr val="212121"/>
                </a:solidFill>
                <a:latin typeface="SimSun"/>
                <a:cs typeface="SimSun"/>
              </a:rPr>
              <a:t>参见</a:t>
            </a:r>
            <a:r>
              <a:rPr sz="950" spc="-210" dirty="0">
                <a:solidFill>
                  <a:srgbClr val="212121"/>
                </a:solidFill>
                <a:latin typeface="SimSun"/>
                <a:cs typeface="SimSun"/>
              </a:rPr>
              <a:t> </a:t>
            </a:r>
            <a:r>
              <a:rPr sz="950" u="sng" spc="-15" dirty="0">
                <a:solidFill>
                  <a:srgbClr val="3379B6"/>
                </a:solidFill>
                <a:latin typeface="SimSun"/>
                <a:cs typeface="SimSun"/>
              </a:rPr>
              <a:t>actions/  </a:t>
            </a:r>
            <a:r>
              <a:rPr sz="950" u="sng" spc="25" dirty="0">
                <a:solidFill>
                  <a:srgbClr val="3379B6"/>
                </a:solidFill>
                <a:latin typeface="SimSun"/>
                <a:cs typeface="SimSun"/>
              </a:rPr>
              <a:t>TodoActions.js</a:t>
            </a:r>
            <a:endParaRPr sz="950">
              <a:latin typeface="SimSun"/>
              <a:cs typeface="SimSun"/>
            </a:endParaRPr>
          </a:p>
        </p:txBody>
      </p:sp>
      <p:sp>
        <p:nvSpPr>
          <p:cNvPr id="9" name="object 9"/>
          <p:cNvSpPr txBox="1"/>
          <p:nvPr/>
        </p:nvSpPr>
        <p:spPr>
          <a:xfrm>
            <a:off x="745200" y="6378823"/>
            <a:ext cx="6069965" cy="3329940"/>
          </a:xfrm>
          <a:prstGeom prst="rect">
            <a:avLst/>
          </a:prstGeom>
          <a:solidFill>
            <a:srgbClr val="EDEDED"/>
          </a:solidFill>
        </p:spPr>
        <p:txBody>
          <a:bodyPr vert="horz" wrap="square" lIns="0" tIns="9525" rIns="0" bIns="0" rtlCol="0">
            <a:spAutoFit/>
          </a:bodyPr>
          <a:lstStyle/>
          <a:p>
            <a:pPr marL="47625" marR="2665730">
              <a:lnSpc>
                <a:spcPct val="100000"/>
              </a:lnSpc>
              <a:spcBef>
                <a:spcPts val="75"/>
              </a:spcBef>
            </a:pPr>
            <a:r>
              <a:rPr sz="900" spc="20" dirty="0">
                <a:solidFill>
                  <a:srgbClr val="8958A7"/>
                </a:solidFill>
                <a:latin typeface="SimSun"/>
                <a:cs typeface="SimSun"/>
              </a:rPr>
              <a:t>var</a:t>
            </a:r>
            <a:r>
              <a:rPr sz="900" spc="-175" dirty="0">
                <a:solidFill>
                  <a:srgbClr val="8958A7"/>
                </a:solidFill>
                <a:latin typeface="SimSun"/>
                <a:cs typeface="SimSun"/>
              </a:rPr>
              <a:t> </a:t>
            </a:r>
            <a:r>
              <a:rPr sz="900" spc="55" dirty="0">
                <a:solidFill>
                  <a:srgbClr val="212121"/>
                </a:solidFill>
                <a:latin typeface="SimSun"/>
                <a:cs typeface="SimSun"/>
              </a:rPr>
              <a:t>AppDispatcher</a:t>
            </a:r>
            <a:r>
              <a:rPr sz="900" spc="-175" dirty="0">
                <a:solidFill>
                  <a:srgbClr val="212121"/>
                </a:solidFill>
                <a:latin typeface="SimSun"/>
                <a:cs typeface="SimSun"/>
              </a:rPr>
              <a:t> </a:t>
            </a:r>
            <a:r>
              <a:rPr sz="900" spc="125" dirty="0">
                <a:solidFill>
                  <a:srgbClr val="3D999E"/>
                </a:solidFill>
                <a:latin typeface="SimSun"/>
                <a:cs typeface="SimSun"/>
              </a:rPr>
              <a:t>=</a:t>
            </a:r>
            <a:r>
              <a:rPr sz="900" spc="-175" dirty="0">
                <a:solidFill>
                  <a:srgbClr val="3D999E"/>
                </a:solidFill>
                <a:latin typeface="SimSun"/>
                <a:cs typeface="SimSun"/>
              </a:rPr>
              <a:t> </a:t>
            </a:r>
            <a:r>
              <a:rPr sz="900" spc="-25" dirty="0">
                <a:solidFill>
                  <a:srgbClr val="212121"/>
                </a:solidFill>
                <a:latin typeface="SimSun"/>
                <a:cs typeface="SimSun"/>
              </a:rPr>
              <a:t>require(</a:t>
            </a:r>
            <a:r>
              <a:rPr sz="900" spc="-25" dirty="0">
                <a:solidFill>
                  <a:srgbClr val="708B00"/>
                </a:solidFill>
                <a:latin typeface="SimSun"/>
                <a:cs typeface="SimSun"/>
              </a:rPr>
              <a:t>'../dispatcher/AppDispatcher'</a:t>
            </a:r>
            <a:r>
              <a:rPr sz="900" spc="-25" dirty="0">
                <a:solidFill>
                  <a:srgbClr val="212121"/>
                </a:solidFill>
                <a:latin typeface="SimSun"/>
                <a:cs typeface="SimSun"/>
              </a:rPr>
              <a:t>)</a:t>
            </a:r>
            <a:r>
              <a:rPr sz="900" spc="-25" dirty="0">
                <a:solidFill>
                  <a:srgbClr val="3D999E"/>
                </a:solidFill>
                <a:latin typeface="SimSun"/>
                <a:cs typeface="SimSun"/>
              </a:rPr>
              <a:t>;  </a:t>
            </a:r>
            <a:r>
              <a:rPr sz="900" spc="20" dirty="0">
                <a:solidFill>
                  <a:srgbClr val="8958A7"/>
                </a:solidFill>
                <a:latin typeface="SimSun"/>
                <a:cs typeface="SimSun"/>
              </a:rPr>
              <a:t>var</a:t>
            </a:r>
            <a:r>
              <a:rPr sz="900" spc="-210" dirty="0">
                <a:solidFill>
                  <a:srgbClr val="8958A7"/>
                </a:solidFill>
                <a:latin typeface="SimSun"/>
                <a:cs typeface="SimSun"/>
              </a:rPr>
              <a:t> </a:t>
            </a:r>
            <a:r>
              <a:rPr sz="900" spc="75" dirty="0">
                <a:solidFill>
                  <a:srgbClr val="212121"/>
                </a:solidFill>
                <a:latin typeface="SimSun"/>
                <a:cs typeface="SimSun"/>
              </a:rPr>
              <a:t>TodoConstants</a:t>
            </a:r>
            <a:r>
              <a:rPr sz="900" spc="-210" dirty="0">
                <a:solidFill>
                  <a:srgbClr val="212121"/>
                </a:solidFill>
                <a:latin typeface="SimSun"/>
                <a:cs typeface="SimSun"/>
              </a:rPr>
              <a:t> </a:t>
            </a:r>
            <a:r>
              <a:rPr sz="900" spc="125" dirty="0">
                <a:solidFill>
                  <a:srgbClr val="3D999E"/>
                </a:solidFill>
                <a:latin typeface="SimSun"/>
                <a:cs typeface="SimSun"/>
              </a:rPr>
              <a:t>=</a:t>
            </a:r>
            <a:r>
              <a:rPr sz="900" spc="-210" dirty="0">
                <a:solidFill>
                  <a:srgbClr val="3D999E"/>
                </a:solidFill>
                <a:latin typeface="SimSun"/>
                <a:cs typeface="SimSun"/>
              </a:rPr>
              <a:t> </a:t>
            </a:r>
            <a:r>
              <a:rPr sz="900" spc="-10" dirty="0">
                <a:solidFill>
                  <a:srgbClr val="212121"/>
                </a:solidFill>
                <a:latin typeface="SimSun"/>
                <a:cs typeface="SimSun"/>
              </a:rPr>
              <a:t>require(</a:t>
            </a:r>
            <a:r>
              <a:rPr sz="900" spc="-10" dirty="0">
                <a:solidFill>
                  <a:srgbClr val="708B00"/>
                </a:solidFill>
                <a:latin typeface="SimSun"/>
                <a:cs typeface="SimSun"/>
              </a:rPr>
              <a:t>'../constants/TodoConstants'</a:t>
            </a:r>
            <a:r>
              <a:rPr sz="900" spc="-10" dirty="0">
                <a:solidFill>
                  <a:srgbClr val="212121"/>
                </a:solidFill>
                <a:latin typeface="SimSun"/>
                <a:cs typeface="SimSun"/>
              </a:rPr>
              <a:t>)</a:t>
            </a:r>
            <a:r>
              <a:rPr sz="900" spc="-1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173990" marR="4645025" indent="-127000">
              <a:lnSpc>
                <a:spcPct val="100000"/>
              </a:lnSpc>
            </a:pPr>
            <a:r>
              <a:rPr sz="900" spc="20" dirty="0">
                <a:solidFill>
                  <a:srgbClr val="8958A7"/>
                </a:solidFill>
                <a:latin typeface="SimSun"/>
                <a:cs typeface="SimSun"/>
              </a:rPr>
              <a:t>var </a:t>
            </a:r>
            <a:r>
              <a:rPr sz="900" spc="55" dirty="0">
                <a:solidFill>
                  <a:srgbClr val="212121"/>
                </a:solidFill>
                <a:latin typeface="SimSun"/>
                <a:cs typeface="SimSun"/>
              </a:rPr>
              <a:t>TodoActions </a:t>
            </a:r>
            <a:r>
              <a:rPr sz="900" spc="125" dirty="0">
                <a:solidFill>
                  <a:srgbClr val="3D999E"/>
                </a:solidFill>
                <a:latin typeface="SimSun"/>
                <a:cs typeface="SimSun"/>
              </a:rPr>
              <a:t>= </a:t>
            </a:r>
            <a:r>
              <a:rPr sz="900" spc="-114" dirty="0">
                <a:solidFill>
                  <a:srgbClr val="212121"/>
                </a:solidFill>
                <a:latin typeface="SimSun"/>
                <a:cs typeface="SimSun"/>
              </a:rPr>
              <a:t>{  </a:t>
            </a:r>
            <a:r>
              <a:rPr sz="900" spc="-10" dirty="0">
                <a:solidFill>
                  <a:srgbClr val="212121"/>
                </a:solidFill>
                <a:latin typeface="SimSun"/>
                <a:cs typeface="SimSun"/>
              </a:rPr>
              <a:t>create</a:t>
            </a:r>
            <a:r>
              <a:rPr sz="900" spc="-10" dirty="0">
                <a:solidFill>
                  <a:srgbClr val="3D999E"/>
                </a:solidFill>
                <a:latin typeface="SimSun"/>
                <a:cs typeface="SimSun"/>
              </a:rPr>
              <a:t>:</a:t>
            </a:r>
            <a:r>
              <a:rPr sz="900" spc="-225"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(text)</a:t>
            </a:r>
            <a:r>
              <a:rPr sz="900" spc="-229"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20" dirty="0">
                <a:solidFill>
                  <a:srgbClr val="212121"/>
                </a:solidFill>
                <a:latin typeface="SimSun"/>
                <a:cs typeface="SimSun"/>
              </a:rPr>
              <a:t>AppDispatcher.dispatch({</a:t>
            </a:r>
            <a:endParaRPr sz="900">
              <a:latin typeface="SimSun"/>
              <a:cs typeface="SimSun"/>
            </a:endParaRPr>
          </a:p>
          <a:p>
            <a:pPr marL="427990" marR="3046095">
              <a:lnSpc>
                <a:spcPct val="100000"/>
              </a:lnSpc>
            </a:pPr>
            <a:r>
              <a:rPr sz="900" spc="20" dirty="0">
                <a:solidFill>
                  <a:srgbClr val="212121"/>
                </a:solidFill>
                <a:latin typeface="SimSun"/>
                <a:cs typeface="SimSun"/>
              </a:rPr>
              <a:t>actionType</a:t>
            </a:r>
            <a:r>
              <a:rPr sz="900" spc="20" dirty="0">
                <a:solidFill>
                  <a:srgbClr val="3D999E"/>
                </a:solidFill>
                <a:latin typeface="SimSun"/>
                <a:cs typeface="SimSun"/>
              </a:rPr>
              <a:t>:</a:t>
            </a:r>
            <a:r>
              <a:rPr sz="900" spc="-180" dirty="0">
                <a:solidFill>
                  <a:srgbClr val="3D999E"/>
                </a:solidFill>
                <a:latin typeface="SimSun"/>
                <a:cs typeface="SimSun"/>
              </a:rPr>
              <a:t> </a:t>
            </a:r>
            <a:r>
              <a:rPr sz="900" spc="120" dirty="0">
                <a:solidFill>
                  <a:srgbClr val="212121"/>
                </a:solidFill>
                <a:latin typeface="SimSun"/>
                <a:cs typeface="SimSun"/>
              </a:rPr>
              <a:t>TodoConstants.TODO_CREATE</a:t>
            </a:r>
            <a:r>
              <a:rPr sz="900" spc="120" dirty="0">
                <a:solidFill>
                  <a:srgbClr val="3D999E"/>
                </a:solidFill>
                <a:latin typeface="SimSun"/>
                <a:cs typeface="SimSun"/>
              </a:rPr>
              <a:t>,  </a:t>
            </a:r>
            <a:r>
              <a:rPr sz="900" spc="-70" dirty="0">
                <a:solidFill>
                  <a:srgbClr val="212121"/>
                </a:solidFill>
                <a:latin typeface="SimSun"/>
                <a:cs typeface="SimSun"/>
              </a:rPr>
              <a:t>text</a:t>
            </a:r>
            <a:r>
              <a:rPr sz="900" spc="-70" dirty="0">
                <a:solidFill>
                  <a:srgbClr val="3D999E"/>
                </a:solidFill>
                <a:latin typeface="SimSun"/>
                <a:cs typeface="SimSun"/>
              </a:rPr>
              <a:t>:</a:t>
            </a:r>
            <a:r>
              <a:rPr sz="900" spc="-275" dirty="0">
                <a:solidFill>
                  <a:srgbClr val="3D999E"/>
                </a:solidFill>
                <a:latin typeface="SimSun"/>
                <a:cs typeface="SimSun"/>
              </a:rPr>
              <a:t> </a:t>
            </a:r>
            <a:r>
              <a:rPr sz="900" spc="-40" dirty="0">
                <a:solidFill>
                  <a:srgbClr val="212121"/>
                </a:solidFill>
                <a:latin typeface="SimSun"/>
                <a:cs typeface="SimSun"/>
              </a:rPr>
              <a:t>text</a:t>
            </a:r>
            <a:endParaRPr sz="900">
              <a:latin typeface="SimSun"/>
              <a:cs typeface="SimSun"/>
            </a:endParaRPr>
          </a:p>
          <a:p>
            <a:pPr marL="300990">
              <a:lnSpc>
                <a:spcPct val="100000"/>
              </a:lnSpc>
            </a:pP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300990" marR="4200525" indent="-127000">
              <a:lnSpc>
                <a:spcPct val="100000"/>
              </a:lnSpc>
            </a:pPr>
            <a:r>
              <a:rPr sz="900" spc="35" dirty="0">
                <a:solidFill>
                  <a:srgbClr val="212121"/>
                </a:solidFill>
                <a:latin typeface="SimSun"/>
                <a:cs typeface="SimSun"/>
              </a:rPr>
              <a:t>updateText</a:t>
            </a:r>
            <a:r>
              <a:rPr sz="900" spc="35" dirty="0">
                <a:solidFill>
                  <a:srgbClr val="3D999E"/>
                </a:solidFill>
                <a:latin typeface="SimSun"/>
                <a:cs typeface="SimSun"/>
              </a:rPr>
              <a:t>:</a:t>
            </a:r>
            <a:r>
              <a:rPr sz="900" spc="-229" dirty="0">
                <a:solidFill>
                  <a:srgbClr val="3D999E"/>
                </a:solidFill>
                <a:latin typeface="SimSun"/>
                <a:cs typeface="SimSun"/>
              </a:rPr>
              <a:t> </a:t>
            </a:r>
            <a:r>
              <a:rPr sz="900" spc="-45" dirty="0">
                <a:solidFill>
                  <a:srgbClr val="8958A7"/>
                </a:solidFill>
                <a:latin typeface="SimSun"/>
                <a:cs typeface="SimSun"/>
              </a:rPr>
              <a:t>function</a:t>
            </a:r>
            <a:r>
              <a:rPr sz="900" spc="-45" dirty="0">
                <a:solidFill>
                  <a:srgbClr val="212121"/>
                </a:solidFill>
                <a:latin typeface="SimSun"/>
                <a:cs typeface="SimSun"/>
              </a:rPr>
              <a:t>(id</a:t>
            </a:r>
            <a:r>
              <a:rPr sz="900" spc="-45" dirty="0">
                <a:solidFill>
                  <a:srgbClr val="3D999E"/>
                </a:solidFill>
                <a:latin typeface="SimSun"/>
                <a:cs typeface="SimSun"/>
              </a:rPr>
              <a:t>,</a:t>
            </a:r>
            <a:r>
              <a:rPr sz="900" spc="-229" dirty="0">
                <a:solidFill>
                  <a:srgbClr val="3D999E"/>
                </a:solidFill>
                <a:latin typeface="SimSun"/>
                <a:cs typeface="SimSun"/>
              </a:rPr>
              <a:t> </a:t>
            </a:r>
            <a:r>
              <a:rPr sz="900" spc="-55" dirty="0">
                <a:solidFill>
                  <a:srgbClr val="212121"/>
                </a:solidFill>
                <a:latin typeface="SimSun"/>
                <a:cs typeface="SimSun"/>
              </a:rPr>
              <a:t>text)</a:t>
            </a:r>
            <a:r>
              <a:rPr sz="900" spc="-229" dirty="0">
                <a:solidFill>
                  <a:srgbClr val="212121"/>
                </a:solidFill>
                <a:latin typeface="SimSun"/>
                <a:cs typeface="SimSun"/>
              </a:rPr>
              <a:t> </a:t>
            </a:r>
            <a:r>
              <a:rPr sz="900" spc="-114" dirty="0">
                <a:solidFill>
                  <a:srgbClr val="212121"/>
                </a:solidFill>
                <a:latin typeface="SimSun"/>
                <a:cs typeface="SimSun"/>
              </a:rPr>
              <a:t>{  </a:t>
            </a:r>
            <a:r>
              <a:rPr sz="900" spc="20" dirty="0">
                <a:solidFill>
                  <a:srgbClr val="212121"/>
                </a:solidFill>
                <a:latin typeface="SimSun"/>
                <a:cs typeface="SimSun"/>
              </a:rPr>
              <a:t>AppDispatcher.dispatch({</a:t>
            </a:r>
            <a:endParaRPr sz="900">
              <a:latin typeface="SimSun"/>
              <a:cs typeface="SimSun"/>
            </a:endParaRPr>
          </a:p>
          <a:p>
            <a:pPr marL="427990" marR="2644140">
              <a:lnSpc>
                <a:spcPct val="100000"/>
              </a:lnSpc>
            </a:pPr>
            <a:r>
              <a:rPr sz="900" spc="20" dirty="0">
                <a:solidFill>
                  <a:srgbClr val="212121"/>
                </a:solidFill>
                <a:latin typeface="SimSun"/>
                <a:cs typeface="SimSun"/>
              </a:rPr>
              <a:t>actionType</a:t>
            </a:r>
            <a:r>
              <a:rPr sz="900" spc="20" dirty="0">
                <a:solidFill>
                  <a:srgbClr val="3D999E"/>
                </a:solidFill>
                <a:latin typeface="SimSun"/>
                <a:cs typeface="SimSun"/>
              </a:rPr>
              <a:t>:</a:t>
            </a:r>
            <a:r>
              <a:rPr sz="900" spc="-175" dirty="0">
                <a:solidFill>
                  <a:srgbClr val="3D999E"/>
                </a:solidFill>
                <a:latin typeface="SimSun"/>
                <a:cs typeface="SimSun"/>
              </a:rPr>
              <a:t> </a:t>
            </a:r>
            <a:r>
              <a:rPr sz="900" spc="130" dirty="0">
                <a:solidFill>
                  <a:srgbClr val="212121"/>
                </a:solidFill>
                <a:latin typeface="SimSun"/>
                <a:cs typeface="SimSun"/>
              </a:rPr>
              <a:t>TodoConstants.TODO_UPDATE_TEXT</a:t>
            </a:r>
            <a:r>
              <a:rPr sz="900" spc="130" dirty="0">
                <a:solidFill>
                  <a:srgbClr val="3D999E"/>
                </a:solidFill>
                <a:latin typeface="SimSun"/>
                <a:cs typeface="SimSun"/>
              </a:rPr>
              <a:t>,  </a:t>
            </a:r>
            <a:r>
              <a:rPr sz="900" spc="-110" dirty="0">
                <a:solidFill>
                  <a:srgbClr val="212121"/>
                </a:solidFill>
                <a:latin typeface="SimSun"/>
                <a:cs typeface="SimSun"/>
              </a:rPr>
              <a:t>id</a:t>
            </a:r>
            <a:r>
              <a:rPr sz="900" spc="-110" dirty="0">
                <a:solidFill>
                  <a:srgbClr val="3D999E"/>
                </a:solidFill>
                <a:latin typeface="SimSun"/>
                <a:cs typeface="SimSun"/>
              </a:rPr>
              <a:t>:</a:t>
            </a:r>
            <a:r>
              <a:rPr sz="900" spc="-290" dirty="0">
                <a:solidFill>
                  <a:srgbClr val="3D999E"/>
                </a:solidFill>
                <a:latin typeface="SimSun"/>
                <a:cs typeface="SimSun"/>
              </a:rPr>
              <a:t> </a:t>
            </a:r>
            <a:r>
              <a:rPr sz="900" spc="-114" dirty="0">
                <a:solidFill>
                  <a:srgbClr val="212121"/>
                </a:solidFill>
                <a:latin typeface="SimSun"/>
                <a:cs typeface="SimSun"/>
              </a:rPr>
              <a:t>id</a:t>
            </a:r>
            <a:r>
              <a:rPr sz="900" spc="-114" dirty="0">
                <a:solidFill>
                  <a:srgbClr val="3D999E"/>
                </a:solidFill>
                <a:latin typeface="SimSun"/>
                <a:cs typeface="SimSun"/>
              </a:rPr>
              <a:t>,</a:t>
            </a:r>
            <a:endParaRPr sz="900">
              <a:latin typeface="SimSun"/>
              <a:cs typeface="SimSun"/>
            </a:endParaRPr>
          </a:p>
          <a:p>
            <a:pPr marL="427990">
              <a:lnSpc>
                <a:spcPct val="100000"/>
              </a:lnSpc>
            </a:pPr>
            <a:r>
              <a:rPr sz="900" spc="-70" dirty="0">
                <a:solidFill>
                  <a:srgbClr val="212121"/>
                </a:solidFill>
                <a:latin typeface="SimSun"/>
                <a:cs typeface="SimSun"/>
              </a:rPr>
              <a:t>text</a:t>
            </a:r>
            <a:r>
              <a:rPr sz="900" spc="-70" dirty="0">
                <a:solidFill>
                  <a:srgbClr val="3D999E"/>
                </a:solidFill>
                <a:latin typeface="SimSun"/>
                <a:cs typeface="SimSun"/>
              </a:rPr>
              <a:t>:</a:t>
            </a:r>
            <a:r>
              <a:rPr sz="900" spc="-275" dirty="0">
                <a:solidFill>
                  <a:srgbClr val="3D999E"/>
                </a:solidFill>
                <a:latin typeface="SimSun"/>
                <a:cs typeface="SimSun"/>
              </a:rPr>
              <a:t> </a:t>
            </a:r>
            <a:r>
              <a:rPr sz="900" spc="-40" dirty="0">
                <a:solidFill>
                  <a:srgbClr val="212121"/>
                </a:solidFill>
                <a:latin typeface="SimSun"/>
                <a:cs typeface="SimSun"/>
              </a:rPr>
              <a:t>text</a:t>
            </a:r>
            <a:endParaRPr sz="900">
              <a:latin typeface="SimSun"/>
              <a:cs typeface="SimSun"/>
            </a:endParaRPr>
          </a:p>
          <a:p>
            <a:pPr marL="300990">
              <a:lnSpc>
                <a:spcPct val="100000"/>
              </a:lnSpc>
            </a:pP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173990" marR="4191635">
              <a:lnSpc>
                <a:spcPct val="100000"/>
              </a:lnSpc>
            </a:pPr>
            <a:r>
              <a:rPr sz="900" spc="-185" dirty="0">
                <a:solidFill>
                  <a:srgbClr val="8E8F8B"/>
                </a:solidFill>
                <a:latin typeface="SimSun"/>
                <a:cs typeface="SimSun"/>
              </a:rPr>
              <a:t>// </a:t>
            </a:r>
            <a:r>
              <a:rPr sz="900" dirty="0">
                <a:solidFill>
                  <a:srgbClr val="8E8F8B"/>
                </a:solidFill>
                <a:latin typeface="SimSun"/>
                <a:cs typeface="SimSun"/>
              </a:rPr>
              <a:t>不带 </a:t>
            </a:r>
            <a:r>
              <a:rPr sz="900" spc="50" dirty="0">
                <a:solidFill>
                  <a:srgbClr val="8E8F8B"/>
                </a:solidFill>
                <a:latin typeface="SimSun"/>
                <a:cs typeface="SimSun"/>
              </a:rPr>
              <a:t>payload </a:t>
            </a:r>
            <a:r>
              <a:rPr sz="900" dirty="0">
                <a:solidFill>
                  <a:srgbClr val="8E8F8B"/>
                </a:solidFill>
                <a:latin typeface="SimSun"/>
                <a:cs typeface="SimSun"/>
              </a:rPr>
              <a:t>数据的动作  </a:t>
            </a:r>
            <a:r>
              <a:rPr sz="900" spc="10" dirty="0">
                <a:solidFill>
                  <a:srgbClr val="212121"/>
                </a:solidFill>
                <a:latin typeface="SimSun"/>
                <a:cs typeface="SimSun"/>
              </a:rPr>
              <a:t>toggleCompleteAll</a:t>
            </a:r>
            <a:r>
              <a:rPr sz="900" spc="10" dirty="0">
                <a:solidFill>
                  <a:srgbClr val="3D999E"/>
                </a:solidFill>
                <a:latin typeface="SimSun"/>
                <a:cs typeface="SimSun"/>
              </a:rPr>
              <a:t>:</a:t>
            </a:r>
            <a:r>
              <a:rPr sz="900" spc="-21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1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20" dirty="0">
                <a:solidFill>
                  <a:srgbClr val="212121"/>
                </a:solidFill>
                <a:latin typeface="SimSun"/>
                <a:cs typeface="SimSun"/>
              </a:rPr>
              <a:t>AppDispatcher.dispatch({</a:t>
            </a:r>
            <a:endParaRPr sz="900">
              <a:latin typeface="SimSun"/>
              <a:cs typeface="SimSun"/>
            </a:endParaRPr>
          </a:p>
          <a:p>
            <a:pPr marL="427990">
              <a:lnSpc>
                <a:spcPct val="100000"/>
              </a:lnSpc>
            </a:pPr>
            <a:r>
              <a:rPr sz="900" spc="20" dirty="0">
                <a:solidFill>
                  <a:srgbClr val="212121"/>
                </a:solidFill>
                <a:latin typeface="SimSun"/>
                <a:cs typeface="SimSun"/>
              </a:rPr>
              <a:t>actionType</a:t>
            </a:r>
            <a:r>
              <a:rPr sz="900" spc="20" dirty="0">
                <a:solidFill>
                  <a:srgbClr val="3D999E"/>
                </a:solidFill>
                <a:latin typeface="SimSun"/>
                <a:cs typeface="SimSun"/>
              </a:rPr>
              <a:t>:</a:t>
            </a:r>
            <a:r>
              <a:rPr sz="900" spc="-210" dirty="0">
                <a:solidFill>
                  <a:srgbClr val="3D999E"/>
                </a:solidFill>
                <a:latin typeface="SimSun"/>
                <a:cs typeface="SimSun"/>
              </a:rPr>
              <a:t> </a:t>
            </a:r>
            <a:r>
              <a:rPr sz="900" spc="160" dirty="0">
                <a:solidFill>
                  <a:srgbClr val="212121"/>
                </a:solidFill>
                <a:latin typeface="SimSun"/>
                <a:cs typeface="SimSun"/>
              </a:rPr>
              <a:t>TodoConstants.TODO_TOGGLE_COMPLETE_ALL</a:t>
            </a:r>
            <a:endParaRPr sz="900">
              <a:latin typeface="SimSun"/>
              <a:cs typeface="SimSun"/>
            </a:endParaRPr>
          </a:p>
          <a:p>
            <a:pPr marL="300990">
              <a:lnSpc>
                <a:spcPct val="100000"/>
              </a:lnSpc>
            </a:pP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p:txBody>
      </p:sp>
      <p:sp>
        <p:nvSpPr>
          <p:cNvPr id="10" name="object 10"/>
          <p:cNvSpPr txBox="1"/>
          <p:nvPr/>
        </p:nvSpPr>
        <p:spPr>
          <a:xfrm>
            <a:off x="5871425" y="777138"/>
            <a:ext cx="955675"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70" dirty="0">
                <a:solidFill>
                  <a:srgbClr val="999999"/>
                </a:solidFill>
                <a:latin typeface="SimSun"/>
                <a:cs typeface="SimSun"/>
              </a:rPr>
              <a:t>5</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Data</a:t>
            </a:r>
            <a:r>
              <a:rPr sz="700" spc="-175" dirty="0">
                <a:solidFill>
                  <a:srgbClr val="999999"/>
                </a:solidFill>
                <a:latin typeface="SimSun"/>
                <a:cs typeface="SimSun"/>
              </a:rPr>
              <a:t> </a:t>
            </a:r>
            <a:r>
              <a:rPr sz="700" spc="55" dirty="0">
                <a:solidFill>
                  <a:srgbClr val="999999"/>
                </a:solidFill>
                <a:latin typeface="SimSun"/>
                <a:cs typeface="SimSun"/>
              </a:rPr>
              <a:t>Flow</a:t>
            </a:r>
            <a:r>
              <a:rPr sz="700" spc="-175" dirty="0">
                <a:solidFill>
                  <a:srgbClr val="999999"/>
                </a:solidFill>
                <a:latin typeface="SimSun"/>
                <a:cs typeface="SimSun"/>
              </a:rPr>
              <a:t> | </a:t>
            </a:r>
            <a:r>
              <a:rPr sz="700" spc="85" dirty="0">
                <a:solidFill>
                  <a:srgbClr val="999999"/>
                </a:solidFill>
                <a:latin typeface="SimSun"/>
                <a:cs typeface="SimSun"/>
              </a:rPr>
              <a:t>40</a:t>
            </a:r>
            <a:endParaRPr sz="700">
              <a:latin typeface="SimSun"/>
              <a:cs typeface="SimSu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7392" y="3074035"/>
            <a:ext cx="0" cy="243840"/>
          </a:xfrm>
          <a:custGeom>
            <a:avLst/>
            <a:gdLst/>
            <a:ahLst/>
            <a:cxnLst/>
            <a:rect l="l" t="t" r="r" b="b"/>
            <a:pathLst>
              <a:path h="243839">
                <a:moveTo>
                  <a:pt x="0" y="0"/>
                </a:moveTo>
                <a:lnTo>
                  <a:pt x="0" y="243840"/>
                </a:lnTo>
              </a:path>
            </a:pathLst>
          </a:custGeom>
          <a:ln w="24384">
            <a:solidFill>
              <a:srgbClr val="DDDDDD"/>
            </a:solidFill>
          </a:ln>
        </p:spPr>
        <p:txBody>
          <a:bodyPr wrap="square" lIns="0" tIns="0" rIns="0" bIns="0" rtlCol="0"/>
          <a:lstStyle/>
          <a:p>
            <a:endParaRPr/>
          </a:p>
        </p:txBody>
      </p:sp>
      <p:sp>
        <p:nvSpPr>
          <p:cNvPr id="3" name="object 3"/>
          <p:cNvSpPr/>
          <p:nvPr/>
        </p:nvSpPr>
        <p:spPr>
          <a:xfrm>
            <a:off x="759830" y="4213225"/>
            <a:ext cx="0" cy="241935"/>
          </a:xfrm>
          <a:custGeom>
            <a:avLst/>
            <a:gdLst/>
            <a:ahLst/>
            <a:cxnLst/>
            <a:rect l="l" t="t" r="r" b="b"/>
            <a:pathLst>
              <a:path h="241935">
                <a:moveTo>
                  <a:pt x="0" y="0"/>
                </a:moveTo>
                <a:lnTo>
                  <a:pt x="0" y="241553"/>
                </a:lnTo>
              </a:path>
            </a:pathLst>
          </a:custGeom>
          <a:ln w="29260">
            <a:solidFill>
              <a:srgbClr val="1FA640"/>
            </a:solidFill>
          </a:ln>
        </p:spPr>
        <p:txBody>
          <a:bodyPr wrap="square" lIns="0" tIns="0" rIns="0" bIns="0" rtlCol="0"/>
          <a:lstStyle/>
          <a:p>
            <a:endParaRPr/>
          </a:p>
        </p:txBody>
      </p:sp>
      <p:sp>
        <p:nvSpPr>
          <p:cNvPr id="4" name="object 4"/>
          <p:cNvSpPr txBox="1"/>
          <p:nvPr/>
        </p:nvSpPr>
        <p:spPr>
          <a:xfrm>
            <a:off x="745200" y="1176655"/>
            <a:ext cx="6069965" cy="312420"/>
          </a:xfrm>
          <a:prstGeom prst="rect">
            <a:avLst/>
          </a:prstGeom>
          <a:solidFill>
            <a:srgbClr val="EDEDED"/>
          </a:solidFill>
        </p:spPr>
        <p:txBody>
          <a:bodyPr vert="horz" wrap="square" lIns="0" tIns="9525" rIns="0" bIns="0" rtlCol="0">
            <a:spAutoFit/>
          </a:bodyPr>
          <a:lstStyle/>
          <a:p>
            <a:pPr marL="173990">
              <a:lnSpc>
                <a:spcPct val="100000"/>
              </a:lnSpc>
              <a:spcBef>
                <a:spcPts val="75"/>
              </a:spcBef>
            </a:pPr>
            <a:r>
              <a:rPr sz="900" spc="-120" dirty="0">
                <a:solidFill>
                  <a:srgbClr val="212121"/>
                </a:solidFill>
                <a:latin typeface="SimSun"/>
                <a:cs typeface="SimSun"/>
              </a:rPr>
              <a:t>}</a:t>
            </a:r>
            <a:endParaRPr sz="900">
              <a:latin typeface="SimSun"/>
              <a:cs typeface="SimSun"/>
            </a:endParaRPr>
          </a:p>
          <a:p>
            <a:pPr marL="47625">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p:txBody>
      </p:sp>
      <p:sp>
        <p:nvSpPr>
          <p:cNvPr id="5" name="object 5"/>
          <p:cNvSpPr txBox="1"/>
          <p:nvPr/>
        </p:nvSpPr>
        <p:spPr>
          <a:xfrm>
            <a:off x="745200" y="1650222"/>
            <a:ext cx="5094605" cy="170815"/>
          </a:xfrm>
          <a:prstGeom prst="rect">
            <a:avLst/>
          </a:prstGeom>
          <a:solidFill>
            <a:srgbClr val="EDEDED"/>
          </a:solidFill>
        </p:spPr>
        <p:txBody>
          <a:bodyPr vert="horz" wrap="square" lIns="0" tIns="635" rIns="0" bIns="0" rtlCol="0">
            <a:spAutoFit/>
          </a:bodyPr>
          <a:lstStyle/>
          <a:p>
            <a:pPr marL="47625">
              <a:lnSpc>
                <a:spcPct val="100000"/>
              </a:lnSpc>
              <a:spcBef>
                <a:spcPts val="5"/>
              </a:spcBef>
            </a:pPr>
            <a:r>
              <a:rPr sz="900" spc="55" dirty="0">
                <a:solidFill>
                  <a:srgbClr val="212121"/>
                </a:solidFill>
                <a:latin typeface="SimSun"/>
                <a:cs typeface="SimSun"/>
              </a:rPr>
              <a:t>AppDispatcher </a:t>
            </a:r>
            <a:r>
              <a:rPr sz="950" spc="10" dirty="0">
                <a:solidFill>
                  <a:srgbClr val="212121"/>
                </a:solidFill>
                <a:latin typeface="SimSun"/>
                <a:cs typeface="SimSun"/>
              </a:rPr>
              <a:t>直接继承自</a:t>
            </a:r>
            <a:r>
              <a:rPr sz="950" spc="-65" dirty="0">
                <a:solidFill>
                  <a:srgbClr val="212121"/>
                </a:solidFill>
                <a:latin typeface="SimSun"/>
                <a:cs typeface="SimSun"/>
              </a:rPr>
              <a:t> </a:t>
            </a:r>
            <a:r>
              <a:rPr sz="950" spc="5" dirty="0">
                <a:solidFill>
                  <a:srgbClr val="212121"/>
                </a:solidFill>
                <a:latin typeface="SimSun"/>
                <a:cs typeface="SimSun"/>
              </a:rPr>
              <a:t>Dispatcher.js，在这个简单的例子中没有提供什么额外的功能。</a:t>
            </a:r>
            <a:endParaRPr sz="950">
              <a:latin typeface="SimSun"/>
              <a:cs typeface="SimSun"/>
            </a:endParaRPr>
          </a:p>
        </p:txBody>
      </p:sp>
      <p:sp>
        <p:nvSpPr>
          <p:cNvPr id="6" name="object 6"/>
          <p:cNvSpPr txBox="1"/>
          <p:nvPr/>
        </p:nvSpPr>
        <p:spPr>
          <a:xfrm>
            <a:off x="5827560" y="1650222"/>
            <a:ext cx="96901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75" dirty="0">
                <a:solidFill>
                  <a:srgbClr val="212121"/>
                </a:solidFill>
                <a:latin typeface="SimSun"/>
                <a:cs typeface="SimSun"/>
              </a:rPr>
              <a:t>TodoConstants</a:t>
            </a:r>
            <a:endParaRPr sz="900">
              <a:latin typeface="SimSun"/>
              <a:cs typeface="SimSun"/>
            </a:endParaRPr>
          </a:p>
        </p:txBody>
      </p:sp>
      <p:sp>
        <p:nvSpPr>
          <p:cNvPr id="7" name="object 7"/>
          <p:cNvSpPr txBox="1"/>
          <p:nvPr/>
        </p:nvSpPr>
        <p:spPr>
          <a:xfrm>
            <a:off x="732500" y="1895157"/>
            <a:ext cx="5997575" cy="19894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定义了动作的类型名称常量。</a:t>
            </a:r>
            <a:endParaRPr sz="950">
              <a:latin typeface="SimSun"/>
              <a:cs typeface="SimSun"/>
            </a:endParaRPr>
          </a:p>
          <a:p>
            <a:pPr>
              <a:lnSpc>
                <a:spcPct val="100000"/>
              </a:lnSpc>
              <a:spcBef>
                <a:spcPts val="40"/>
              </a:spcBef>
            </a:pPr>
            <a:endParaRPr sz="800">
              <a:latin typeface="Times New Roman"/>
              <a:cs typeface="Times New Roman"/>
            </a:endParaRPr>
          </a:p>
          <a:p>
            <a:pPr marL="12700" marR="5080">
              <a:lnSpc>
                <a:spcPct val="168400"/>
              </a:lnSpc>
            </a:pPr>
            <a:r>
              <a:rPr sz="950" spc="10" dirty="0">
                <a:solidFill>
                  <a:srgbClr val="212121"/>
                </a:solidFill>
                <a:latin typeface="SimSun"/>
                <a:cs typeface="SimSun"/>
              </a:rPr>
              <a:t>类似 </a:t>
            </a:r>
            <a:r>
              <a:rPr sz="900" spc="20" dirty="0">
                <a:solidFill>
                  <a:srgbClr val="212121"/>
                </a:solidFill>
                <a:latin typeface="SimSun"/>
                <a:cs typeface="SimSun"/>
              </a:rPr>
              <a:t>create </a:t>
            </a:r>
            <a:r>
              <a:rPr sz="950" spc="10" dirty="0">
                <a:solidFill>
                  <a:srgbClr val="212121"/>
                </a:solidFill>
                <a:latin typeface="SimSun"/>
                <a:cs typeface="SimSun"/>
              </a:rPr>
              <a:t>、 </a:t>
            </a:r>
            <a:r>
              <a:rPr sz="900" spc="55" dirty="0">
                <a:solidFill>
                  <a:srgbClr val="212121"/>
                </a:solidFill>
                <a:latin typeface="SimSun"/>
                <a:cs typeface="SimSun"/>
              </a:rPr>
              <a:t>updateText </a:t>
            </a:r>
            <a:r>
              <a:rPr sz="950" spc="10" dirty="0">
                <a:solidFill>
                  <a:srgbClr val="212121"/>
                </a:solidFill>
                <a:latin typeface="SimSun"/>
                <a:cs typeface="SimSun"/>
              </a:rPr>
              <a:t>就是 </a:t>
            </a:r>
            <a:r>
              <a:rPr sz="950" dirty="0">
                <a:solidFill>
                  <a:srgbClr val="212121"/>
                </a:solidFill>
                <a:latin typeface="SimSun"/>
                <a:cs typeface="SimSun"/>
              </a:rPr>
              <a:t>action </a:t>
            </a:r>
            <a:r>
              <a:rPr sz="950" spc="5" dirty="0">
                <a:solidFill>
                  <a:srgbClr val="212121"/>
                </a:solidFill>
                <a:latin typeface="SimSun"/>
                <a:cs typeface="SimSun"/>
              </a:rPr>
              <a:t>creator，这两个动作会通过 </a:t>
            </a:r>
            <a:r>
              <a:rPr sz="950" spc="100" dirty="0">
                <a:solidFill>
                  <a:srgbClr val="212121"/>
                </a:solidFill>
                <a:latin typeface="SimSun"/>
                <a:cs typeface="SimSun"/>
              </a:rPr>
              <a:t>View </a:t>
            </a:r>
            <a:r>
              <a:rPr sz="950" spc="10" dirty="0">
                <a:solidFill>
                  <a:srgbClr val="212121"/>
                </a:solidFill>
                <a:latin typeface="SimSun"/>
                <a:cs typeface="SimSun"/>
              </a:rPr>
              <a:t>上的用户交互触发（比如输入  框）。</a:t>
            </a:r>
            <a:r>
              <a:rPr sz="950" spc="-245" dirty="0">
                <a:solidFill>
                  <a:srgbClr val="212121"/>
                </a:solidFill>
                <a:latin typeface="SimSun"/>
                <a:cs typeface="SimSun"/>
              </a:rPr>
              <a:t> </a:t>
            </a:r>
            <a:r>
              <a:rPr sz="950" spc="10" dirty="0">
                <a:solidFill>
                  <a:srgbClr val="212121"/>
                </a:solidFill>
                <a:latin typeface="SimSun"/>
                <a:cs typeface="SimSun"/>
              </a:rPr>
              <a:t>除了用户交互会创建动作，服务端接口调用也可以用来创建动作，比如通过</a:t>
            </a:r>
            <a:r>
              <a:rPr sz="950" spc="-245" dirty="0">
                <a:solidFill>
                  <a:srgbClr val="212121"/>
                </a:solidFill>
                <a:latin typeface="SimSun"/>
                <a:cs typeface="SimSun"/>
              </a:rPr>
              <a:t> </a:t>
            </a:r>
            <a:r>
              <a:rPr sz="950" spc="40" dirty="0">
                <a:solidFill>
                  <a:srgbClr val="212121"/>
                </a:solidFill>
                <a:latin typeface="SimSun"/>
                <a:cs typeface="SimSun"/>
              </a:rPr>
              <a:t>Ajax</a:t>
            </a:r>
            <a:r>
              <a:rPr sz="950" spc="-245" dirty="0">
                <a:solidFill>
                  <a:srgbClr val="212121"/>
                </a:solidFill>
                <a:latin typeface="SimSun"/>
                <a:cs typeface="SimSun"/>
              </a:rPr>
              <a:t> </a:t>
            </a:r>
            <a:r>
              <a:rPr sz="950" spc="10" dirty="0">
                <a:solidFill>
                  <a:srgbClr val="212121"/>
                </a:solidFill>
                <a:latin typeface="SimSun"/>
                <a:cs typeface="SimSun"/>
              </a:rPr>
              <a:t>请求的一些初始数据也  可以创建动作提供给</a:t>
            </a:r>
            <a:r>
              <a:rPr sz="950" spc="-225" dirty="0">
                <a:solidFill>
                  <a:srgbClr val="212121"/>
                </a:solidFill>
                <a:latin typeface="SimSun"/>
                <a:cs typeface="SimSun"/>
              </a:rPr>
              <a:t> </a:t>
            </a:r>
            <a:r>
              <a:rPr sz="950" spc="15" dirty="0">
                <a:solidFill>
                  <a:srgbClr val="212121"/>
                </a:solidFill>
                <a:latin typeface="SimSun"/>
                <a:cs typeface="SimSun"/>
              </a:rPr>
              <a:t>dispatcher，再分发给</a:t>
            </a:r>
            <a:r>
              <a:rPr sz="950" spc="-225" dirty="0">
                <a:solidFill>
                  <a:srgbClr val="212121"/>
                </a:solidFill>
                <a:latin typeface="SimSun"/>
                <a:cs typeface="SimSun"/>
              </a:rPr>
              <a:t> </a:t>
            </a:r>
            <a:r>
              <a:rPr sz="950" spc="10" dirty="0">
                <a:solidFill>
                  <a:srgbClr val="212121"/>
                </a:solidFill>
                <a:latin typeface="SimSun"/>
                <a:cs typeface="SimSun"/>
              </a:rPr>
              <a:t>store</a:t>
            </a:r>
            <a:r>
              <a:rPr sz="950" spc="-225" dirty="0">
                <a:solidFill>
                  <a:srgbClr val="212121"/>
                </a:solidFill>
                <a:latin typeface="SimSun"/>
                <a:cs typeface="SimSun"/>
              </a:rPr>
              <a:t> </a:t>
            </a:r>
            <a:r>
              <a:rPr sz="950" spc="10" dirty="0">
                <a:solidFill>
                  <a:srgbClr val="212121"/>
                </a:solidFill>
                <a:latin typeface="SimSun"/>
                <a:cs typeface="SimSun"/>
              </a:rPr>
              <a:t>使用这些初始数据。</a:t>
            </a:r>
            <a:endParaRPr sz="950">
              <a:latin typeface="SimSun"/>
              <a:cs typeface="SimSun"/>
            </a:endParaRPr>
          </a:p>
          <a:p>
            <a:pPr>
              <a:lnSpc>
                <a:spcPct val="100000"/>
              </a:lnSpc>
            </a:pPr>
            <a:endParaRPr sz="900">
              <a:latin typeface="Times New Roman"/>
              <a:cs typeface="Times New Roman"/>
            </a:endParaRPr>
          </a:p>
          <a:p>
            <a:pPr marL="97790">
              <a:lnSpc>
                <a:spcPct val="100000"/>
              </a:lnSpc>
              <a:spcBef>
                <a:spcPts val="705"/>
              </a:spcBef>
            </a:pPr>
            <a:r>
              <a:rPr sz="950" dirty="0">
                <a:solidFill>
                  <a:srgbClr val="999999"/>
                </a:solidFill>
                <a:latin typeface="SimSun"/>
                <a:cs typeface="SimSun"/>
              </a:rPr>
              <a:t>action</a:t>
            </a:r>
            <a:r>
              <a:rPr sz="950" spc="-204" dirty="0">
                <a:solidFill>
                  <a:srgbClr val="999999"/>
                </a:solidFill>
                <a:latin typeface="SimSun"/>
                <a:cs typeface="SimSun"/>
              </a:rPr>
              <a:t> </a:t>
            </a:r>
            <a:r>
              <a:rPr sz="950" spc="15" dirty="0">
                <a:solidFill>
                  <a:srgbClr val="999999"/>
                </a:solidFill>
                <a:latin typeface="SimSun"/>
                <a:cs typeface="SimSun"/>
              </a:rPr>
              <a:t>creators</a:t>
            </a:r>
            <a:r>
              <a:rPr sz="950" spc="-204" dirty="0">
                <a:solidFill>
                  <a:srgbClr val="999999"/>
                </a:solidFill>
                <a:latin typeface="SimSun"/>
                <a:cs typeface="SimSun"/>
              </a:rPr>
              <a:t> </a:t>
            </a:r>
            <a:r>
              <a:rPr sz="950" spc="45" dirty="0">
                <a:solidFill>
                  <a:srgbClr val="999999"/>
                </a:solidFill>
                <a:latin typeface="SimSun"/>
                <a:cs typeface="SimSun"/>
              </a:rPr>
              <a:t>are</a:t>
            </a:r>
            <a:r>
              <a:rPr sz="950" spc="-204" dirty="0">
                <a:solidFill>
                  <a:srgbClr val="999999"/>
                </a:solidFill>
                <a:latin typeface="SimSun"/>
                <a:cs typeface="SimSun"/>
              </a:rPr>
              <a:t> </a:t>
            </a:r>
            <a:r>
              <a:rPr sz="950" spc="25" dirty="0">
                <a:solidFill>
                  <a:srgbClr val="999999"/>
                </a:solidFill>
                <a:latin typeface="SimSun"/>
                <a:cs typeface="SimSun"/>
              </a:rPr>
              <a:t>nothing</a:t>
            </a:r>
            <a:r>
              <a:rPr sz="950" spc="-204" dirty="0">
                <a:solidFill>
                  <a:srgbClr val="999999"/>
                </a:solidFill>
                <a:latin typeface="SimSun"/>
                <a:cs typeface="SimSun"/>
              </a:rPr>
              <a:t> </a:t>
            </a:r>
            <a:r>
              <a:rPr sz="950" spc="135" dirty="0">
                <a:solidFill>
                  <a:srgbClr val="999999"/>
                </a:solidFill>
                <a:latin typeface="SimSun"/>
                <a:cs typeface="SimSun"/>
              </a:rPr>
              <a:t>more</a:t>
            </a:r>
            <a:r>
              <a:rPr sz="950" spc="-204" dirty="0">
                <a:solidFill>
                  <a:srgbClr val="999999"/>
                </a:solidFill>
                <a:latin typeface="SimSun"/>
                <a:cs typeface="SimSun"/>
              </a:rPr>
              <a:t> </a:t>
            </a:r>
            <a:r>
              <a:rPr sz="950" spc="50" dirty="0">
                <a:solidFill>
                  <a:srgbClr val="999999"/>
                </a:solidFill>
                <a:latin typeface="SimSun"/>
                <a:cs typeface="SimSun"/>
              </a:rPr>
              <a:t>than</a:t>
            </a:r>
            <a:r>
              <a:rPr sz="950" spc="-204" dirty="0">
                <a:solidFill>
                  <a:srgbClr val="999999"/>
                </a:solidFill>
                <a:latin typeface="SimSun"/>
                <a:cs typeface="SimSun"/>
              </a:rPr>
              <a:t> </a:t>
            </a:r>
            <a:r>
              <a:rPr sz="950" spc="125" dirty="0">
                <a:solidFill>
                  <a:srgbClr val="999999"/>
                </a:solidFill>
                <a:latin typeface="SimSun"/>
                <a:cs typeface="SimSun"/>
              </a:rPr>
              <a:t>a</a:t>
            </a:r>
            <a:r>
              <a:rPr sz="950" spc="-204" dirty="0">
                <a:solidFill>
                  <a:srgbClr val="999999"/>
                </a:solidFill>
                <a:latin typeface="SimSun"/>
                <a:cs typeface="SimSun"/>
              </a:rPr>
              <a:t> </a:t>
            </a:r>
            <a:r>
              <a:rPr sz="950" spc="-90" dirty="0">
                <a:solidFill>
                  <a:srgbClr val="999999"/>
                </a:solidFill>
                <a:latin typeface="SimSun"/>
                <a:cs typeface="SimSun"/>
              </a:rPr>
              <a:t>call</a:t>
            </a:r>
            <a:r>
              <a:rPr sz="950" spc="-204" dirty="0">
                <a:solidFill>
                  <a:srgbClr val="999999"/>
                </a:solidFill>
                <a:latin typeface="SimSun"/>
                <a:cs typeface="SimSun"/>
              </a:rPr>
              <a:t> </a:t>
            </a:r>
            <a:r>
              <a:rPr sz="950" spc="-50" dirty="0">
                <a:solidFill>
                  <a:srgbClr val="999999"/>
                </a:solidFill>
                <a:latin typeface="SimSun"/>
                <a:cs typeface="SimSun"/>
              </a:rPr>
              <a:t>into</a:t>
            </a:r>
            <a:r>
              <a:rPr sz="950" spc="-204" dirty="0">
                <a:solidFill>
                  <a:srgbClr val="999999"/>
                </a:solidFill>
                <a:latin typeface="SimSun"/>
                <a:cs typeface="SimSun"/>
              </a:rPr>
              <a:t> </a:t>
            </a:r>
            <a:r>
              <a:rPr sz="950" spc="25" dirty="0">
                <a:solidFill>
                  <a:srgbClr val="999999"/>
                </a:solidFill>
                <a:latin typeface="SimSun"/>
                <a:cs typeface="SimSun"/>
              </a:rPr>
              <a:t>the</a:t>
            </a:r>
            <a:r>
              <a:rPr sz="950" spc="-204" dirty="0">
                <a:solidFill>
                  <a:srgbClr val="999999"/>
                </a:solidFill>
                <a:latin typeface="SimSun"/>
                <a:cs typeface="SimSun"/>
              </a:rPr>
              <a:t> </a:t>
            </a:r>
            <a:r>
              <a:rPr sz="950" dirty="0">
                <a:solidFill>
                  <a:srgbClr val="999999"/>
                </a:solidFill>
                <a:latin typeface="SimSun"/>
                <a:cs typeface="SimSun"/>
              </a:rPr>
              <a:t>dispatcher.</a:t>
            </a:r>
            <a:endParaRPr sz="950">
              <a:latin typeface="SimSun"/>
              <a:cs typeface="SimSun"/>
            </a:endParaRPr>
          </a:p>
          <a:p>
            <a:pPr>
              <a:lnSpc>
                <a:spcPct val="100000"/>
              </a:lnSpc>
              <a:spcBef>
                <a:spcPts val="40"/>
              </a:spcBef>
            </a:pPr>
            <a:endParaRPr sz="800">
              <a:latin typeface="Times New Roman"/>
              <a:cs typeface="Times New Roman"/>
            </a:endParaRPr>
          </a:p>
          <a:p>
            <a:pPr marL="12700" marR="43180">
              <a:lnSpc>
                <a:spcPct val="168400"/>
              </a:lnSpc>
            </a:pPr>
            <a:r>
              <a:rPr sz="950" spc="15" dirty="0">
                <a:solidFill>
                  <a:srgbClr val="212121"/>
                </a:solidFill>
                <a:latin typeface="SimSun"/>
                <a:cs typeface="SimSun"/>
              </a:rPr>
              <a:t>可以看到所谓动作就是用来封装传递数据的，动作只是一个简单的对象，包含两部分：payload（数据）和</a:t>
            </a:r>
            <a:r>
              <a:rPr sz="950" spc="-220" dirty="0">
                <a:solidFill>
                  <a:srgbClr val="212121"/>
                </a:solidFill>
                <a:latin typeface="SimSun"/>
                <a:cs typeface="SimSun"/>
              </a:rPr>
              <a:t> </a:t>
            </a:r>
            <a:r>
              <a:rPr sz="950" spc="5" dirty="0">
                <a:solidFill>
                  <a:srgbClr val="212121"/>
                </a:solidFill>
                <a:latin typeface="SimSun"/>
                <a:cs typeface="SimSun"/>
              </a:rPr>
              <a:t>typ  </a:t>
            </a:r>
            <a:r>
              <a:rPr sz="950" spc="30" dirty="0">
                <a:solidFill>
                  <a:srgbClr val="212121"/>
                </a:solidFill>
                <a:latin typeface="SimSun"/>
                <a:cs typeface="SimSun"/>
              </a:rPr>
              <a:t>e（类型），type</a:t>
            </a:r>
            <a:r>
              <a:rPr sz="950" spc="-295" dirty="0">
                <a:solidFill>
                  <a:srgbClr val="212121"/>
                </a:solidFill>
                <a:latin typeface="SimSun"/>
                <a:cs typeface="SimSun"/>
              </a:rPr>
              <a:t> </a:t>
            </a:r>
            <a:r>
              <a:rPr sz="950" spc="10" dirty="0">
                <a:solidFill>
                  <a:srgbClr val="212121"/>
                </a:solidFill>
                <a:latin typeface="SimSun"/>
                <a:cs typeface="SimSun"/>
              </a:rPr>
              <a:t>是一个字符串常量，用来标识动作。</a:t>
            </a:r>
            <a:endParaRPr sz="950">
              <a:latin typeface="SimSun"/>
              <a:cs typeface="SimSun"/>
            </a:endParaRPr>
          </a:p>
        </p:txBody>
      </p:sp>
      <p:sp>
        <p:nvSpPr>
          <p:cNvPr id="8" name="object 8"/>
          <p:cNvSpPr txBox="1"/>
          <p:nvPr/>
        </p:nvSpPr>
        <p:spPr>
          <a:xfrm>
            <a:off x="859937" y="4234815"/>
            <a:ext cx="419100" cy="191770"/>
          </a:xfrm>
          <a:prstGeom prst="rect">
            <a:avLst/>
          </a:prstGeom>
        </p:spPr>
        <p:txBody>
          <a:bodyPr vert="horz" wrap="square" lIns="0" tIns="0" rIns="0" bIns="0" rtlCol="0">
            <a:spAutoFit/>
          </a:bodyPr>
          <a:lstStyle/>
          <a:p>
            <a:pPr marL="12700">
              <a:lnSpc>
                <a:spcPct val="100000"/>
              </a:lnSpc>
            </a:pPr>
            <a:r>
              <a:rPr sz="1150" spc="40" dirty="0">
                <a:solidFill>
                  <a:srgbClr val="212121"/>
                </a:solidFill>
                <a:latin typeface="SimSun"/>
                <a:cs typeface="SimSun"/>
              </a:rPr>
              <a:t>Store</a:t>
            </a:r>
            <a:endParaRPr sz="1150">
              <a:latin typeface="SimSun"/>
              <a:cs typeface="SimSun"/>
            </a:endParaRPr>
          </a:p>
        </p:txBody>
      </p:sp>
      <p:sp>
        <p:nvSpPr>
          <p:cNvPr id="9" name="object 9"/>
          <p:cNvSpPr txBox="1"/>
          <p:nvPr/>
        </p:nvSpPr>
        <p:spPr>
          <a:xfrm>
            <a:off x="732500" y="4780851"/>
            <a:ext cx="5490210" cy="160655"/>
          </a:xfrm>
          <a:prstGeom prst="rect">
            <a:avLst/>
          </a:prstGeom>
        </p:spPr>
        <p:txBody>
          <a:bodyPr vert="horz" wrap="square" lIns="0" tIns="0" rIns="0" bIns="0" rtlCol="0">
            <a:spAutoFit/>
          </a:bodyPr>
          <a:lstStyle/>
          <a:p>
            <a:pPr marL="12700">
              <a:lnSpc>
                <a:spcPct val="100000"/>
              </a:lnSpc>
            </a:pPr>
            <a:r>
              <a:rPr sz="950" spc="45" dirty="0">
                <a:solidFill>
                  <a:srgbClr val="212121"/>
                </a:solidFill>
                <a:latin typeface="SimSun"/>
                <a:cs typeface="SimSun"/>
              </a:rPr>
              <a:t>Stores</a:t>
            </a:r>
            <a:r>
              <a:rPr sz="950" spc="-220" dirty="0">
                <a:solidFill>
                  <a:srgbClr val="212121"/>
                </a:solidFill>
                <a:latin typeface="SimSun"/>
                <a:cs typeface="SimSun"/>
              </a:rPr>
              <a:t> </a:t>
            </a:r>
            <a:r>
              <a:rPr sz="950" spc="10" dirty="0">
                <a:solidFill>
                  <a:srgbClr val="212121"/>
                </a:solidFill>
                <a:latin typeface="SimSun"/>
                <a:cs typeface="SimSun"/>
              </a:rPr>
              <a:t>包含应用的状态和逻辑，不同的</a:t>
            </a:r>
            <a:r>
              <a:rPr sz="950" spc="-220" dirty="0">
                <a:solidFill>
                  <a:srgbClr val="212121"/>
                </a:solidFill>
                <a:latin typeface="SimSun"/>
                <a:cs typeface="SimSun"/>
              </a:rPr>
              <a:t> </a:t>
            </a:r>
            <a:r>
              <a:rPr sz="950" spc="40" dirty="0">
                <a:solidFill>
                  <a:srgbClr val="212121"/>
                </a:solidFill>
                <a:latin typeface="SimSun"/>
                <a:cs typeface="SimSun"/>
              </a:rPr>
              <a:t>Store</a:t>
            </a:r>
            <a:r>
              <a:rPr sz="950" spc="-220" dirty="0">
                <a:solidFill>
                  <a:srgbClr val="212121"/>
                </a:solidFill>
                <a:latin typeface="SimSun"/>
                <a:cs typeface="SimSun"/>
              </a:rPr>
              <a:t> </a:t>
            </a:r>
            <a:r>
              <a:rPr sz="950" spc="10" dirty="0">
                <a:solidFill>
                  <a:srgbClr val="212121"/>
                </a:solidFill>
                <a:latin typeface="SimSun"/>
                <a:cs typeface="SimSun"/>
              </a:rPr>
              <a:t>管理应用中不同部分的状态。如</a:t>
            </a:r>
            <a:r>
              <a:rPr sz="950" spc="-215" dirty="0">
                <a:solidFill>
                  <a:srgbClr val="212121"/>
                </a:solidFill>
                <a:latin typeface="SimSun"/>
                <a:cs typeface="SimSun"/>
              </a:rPr>
              <a:t> </a:t>
            </a:r>
            <a:r>
              <a:rPr sz="950" u="sng" spc="15" dirty="0">
                <a:solidFill>
                  <a:srgbClr val="3379B6"/>
                </a:solidFill>
                <a:latin typeface="SimSun"/>
                <a:cs typeface="SimSun"/>
              </a:rPr>
              <a:t>stores/TodoStore.js</a:t>
            </a:r>
            <a:endParaRPr sz="950">
              <a:latin typeface="SimSun"/>
              <a:cs typeface="SimSun"/>
            </a:endParaRPr>
          </a:p>
        </p:txBody>
      </p:sp>
      <p:sp>
        <p:nvSpPr>
          <p:cNvPr id="10" name="object 10"/>
          <p:cNvSpPr txBox="1"/>
          <p:nvPr/>
        </p:nvSpPr>
        <p:spPr>
          <a:xfrm>
            <a:off x="745200" y="5106284"/>
            <a:ext cx="6069965" cy="4838700"/>
          </a:xfrm>
          <a:prstGeom prst="rect">
            <a:avLst/>
          </a:prstGeom>
          <a:solidFill>
            <a:srgbClr val="EDEDED"/>
          </a:solidFill>
        </p:spPr>
        <p:txBody>
          <a:bodyPr vert="horz" wrap="square" lIns="0" tIns="9525" rIns="0" bIns="0" rtlCol="0">
            <a:spAutoFit/>
          </a:bodyPr>
          <a:lstStyle/>
          <a:p>
            <a:pPr marL="47625" marR="2698750">
              <a:lnSpc>
                <a:spcPct val="100000"/>
              </a:lnSpc>
              <a:spcBef>
                <a:spcPts val="75"/>
              </a:spcBef>
            </a:pPr>
            <a:r>
              <a:rPr sz="900" spc="20" dirty="0">
                <a:solidFill>
                  <a:srgbClr val="8958A7"/>
                </a:solidFill>
                <a:latin typeface="SimSun"/>
                <a:cs typeface="SimSun"/>
              </a:rPr>
              <a:t>var</a:t>
            </a:r>
            <a:r>
              <a:rPr sz="900" spc="-165" dirty="0">
                <a:solidFill>
                  <a:srgbClr val="8958A7"/>
                </a:solidFill>
                <a:latin typeface="SimSun"/>
                <a:cs typeface="SimSun"/>
              </a:rPr>
              <a:t> </a:t>
            </a:r>
            <a:r>
              <a:rPr sz="900" spc="55" dirty="0">
                <a:solidFill>
                  <a:srgbClr val="212121"/>
                </a:solidFill>
                <a:latin typeface="SimSun"/>
                <a:cs typeface="SimSun"/>
              </a:rPr>
              <a:t>AppDispatcher</a:t>
            </a:r>
            <a:r>
              <a:rPr sz="900" spc="-165" dirty="0">
                <a:solidFill>
                  <a:srgbClr val="212121"/>
                </a:solidFill>
                <a:latin typeface="SimSun"/>
                <a:cs typeface="SimSun"/>
              </a:rPr>
              <a:t> </a:t>
            </a:r>
            <a:r>
              <a:rPr sz="900" spc="125" dirty="0">
                <a:solidFill>
                  <a:srgbClr val="3D999E"/>
                </a:solidFill>
                <a:latin typeface="SimSun"/>
                <a:cs typeface="SimSun"/>
              </a:rPr>
              <a:t>=</a:t>
            </a:r>
            <a:r>
              <a:rPr sz="900" spc="-165" dirty="0">
                <a:solidFill>
                  <a:srgbClr val="3D999E"/>
                </a:solidFill>
                <a:latin typeface="SimSun"/>
                <a:cs typeface="SimSun"/>
              </a:rPr>
              <a:t> </a:t>
            </a:r>
            <a:r>
              <a:rPr sz="900" spc="-25" dirty="0">
                <a:solidFill>
                  <a:srgbClr val="212121"/>
                </a:solidFill>
                <a:latin typeface="SimSun"/>
                <a:cs typeface="SimSun"/>
              </a:rPr>
              <a:t>require(</a:t>
            </a:r>
            <a:r>
              <a:rPr sz="900" spc="-25" dirty="0">
                <a:solidFill>
                  <a:srgbClr val="708B00"/>
                </a:solidFill>
                <a:latin typeface="SimSun"/>
                <a:cs typeface="SimSun"/>
              </a:rPr>
              <a:t>'../dispatcher/AppDispatcher'</a:t>
            </a:r>
            <a:r>
              <a:rPr sz="900" spc="-25" dirty="0">
                <a:solidFill>
                  <a:srgbClr val="212121"/>
                </a:solidFill>
                <a:latin typeface="SimSun"/>
                <a:cs typeface="SimSun"/>
              </a:rPr>
              <a:t>)</a:t>
            </a:r>
            <a:r>
              <a:rPr sz="900" spc="-25" dirty="0">
                <a:solidFill>
                  <a:srgbClr val="3D999E"/>
                </a:solidFill>
                <a:latin typeface="SimSun"/>
                <a:cs typeface="SimSun"/>
              </a:rPr>
              <a:t>;  </a:t>
            </a:r>
            <a:r>
              <a:rPr sz="900" spc="20" dirty="0">
                <a:solidFill>
                  <a:srgbClr val="8958A7"/>
                </a:solidFill>
                <a:latin typeface="SimSun"/>
                <a:cs typeface="SimSun"/>
              </a:rPr>
              <a:t>var</a:t>
            </a:r>
            <a:r>
              <a:rPr sz="900" spc="-180" dirty="0">
                <a:solidFill>
                  <a:srgbClr val="8958A7"/>
                </a:solidFill>
                <a:latin typeface="SimSun"/>
                <a:cs typeface="SimSun"/>
              </a:rPr>
              <a:t> </a:t>
            </a:r>
            <a:r>
              <a:rPr sz="900" spc="25" dirty="0">
                <a:solidFill>
                  <a:srgbClr val="212121"/>
                </a:solidFill>
                <a:latin typeface="SimSun"/>
                <a:cs typeface="SimSun"/>
              </a:rPr>
              <a:t>EventEmitter</a:t>
            </a:r>
            <a:r>
              <a:rPr sz="900" spc="-180" dirty="0">
                <a:solidFill>
                  <a:srgbClr val="212121"/>
                </a:solidFill>
                <a:latin typeface="SimSun"/>
                <a:cs typeface="SimSun"/>
              </a:rPr>
              <a:t> </a:t>
            </a:r>
            <a:r>
              <a:rPr sz="900" spc="125" dirty="0">
                <a:solidFill>
                  <a:srgbClr val="3D999E"/>
                </a:solidFill>
                <a:latin typeface="SimSun"/>
                <a:cs typeface="SimSun"/>
              </a:rPr>
              <a:t>=</a:t>
            </a:r>
            <a:r>
              <a:rPr sz="900" spc="-180" dirty="0">
                <a:solidFill>
                  <a:srgbClr val="3D999E"/>
                </a:solidFill>
                <a:latin typeface="SimSun"/>
                <a:cs typeface="SimSun"/>
              </a:rPr>
              <a:t> </a:t>
            </a:r>
            <a:r>
              <a:rPr sz="900" spc="-20" dirty="0">
                <a:solidFill>
                  <a:srgbClr val="212121"/>
                </a:solidFill>
                <a:latin typeface="SimSun"/>
                <a:cs typeface="SimSun"/>
              </a:rPr>
              <a:t>require(</a:t>
            </a:r>
            <a:r>
              <a:rPr sz="900" spc="-20" dirty="0">
                <a:solidFill>
                  <a:srgbClr val="708B00"/>
                </a:solidFill>
                <a:latin typeface="SimSun"/>
                <a:cs typeface="SimSun"/>
              </a:rPr>
              <a:t>'events'</a:t>
            </a:r>
            <a:r>
              <a:rPr sz="900" spc="-20" dirty="0">
                <a:solidFill>
                  <a:srgbClr val="212121"/>
                </a:solidFill>
                <a:latin typeface="SimSun"/>
                <a:cs typeface="SimSun"/>
              </a:rPr>
              <a:t>).EventEmitter</a:t>
            </a:r>
            <a:r>
              <a:rPr sz="900" spc="-20" dirty="0">
                <a:solidFill>
                  <a:srgbClr val="3D999E"/>
                </a:solidFill>
                <a:latin typeface="SimSun"/>
                <a:cs typeface="SimSun"/>
              </a:rPr>
              <a:t>;</a:t>
            </a:r>
            <a:endParaRPr sz="900">
              <a:latin typeface="SimSun"/>
              <a:cs typeface="SimSun"/>
            </a:endParaRPr>
          </a:p>
          <a:p>
            <a:pPr marL="47625" marR="2665730">
              <a:lnSpc>
                <a:spcPct val="100000"/>
              </a:lnSpc>
            </a:pPr>
            <a:r>
              <a:rPr sz="900" spc="20" dirty="0">
                <a:solidFill>
                  <a:srgbClr val="8958A7"/>
                </a:solidFill>
                <a:latin typeface="SimSun"/>
                <a:cs typeface="SimSun"/>
              </a:rPr>
              <a:t>var</a:t>
            </a:r>
            <a:r>
              <a:rPr sz="900" spc="-210" dirty="0">
                <a:solidFill>
                  <a:srgbClr val="8958A7"/>
                </a:solidFill>
                <a:latin typeface="SimSun"/>
                <a:cs typeface="SimSun"/>
              </a:rPr>
              <a:t> </a:t>
            </a:r>
            <a:r>
              <a:rPr sz="900" spc="75" dirty="0">
                <a:solidFill>
                  <a:srgbClr val="212121"/>
                </a:solidFill>
                <a:latin typeface="SimSun"/>
                <a:cs typeface="SimSun"/>
              </a:rPr>
              <a:t>TodoConstants</a:t>
            </a:r>
            <a:r>
              <a:rPr sz="900" spc="-210" dirty="0">
                <a:solidFill>
                  <a:srgbClr val="212121"/>
                </a:solidFill>
                <a:latin typeface="SimSun"/>
                <a:cs typeface="SimSun"/>
              </a:rPr>
              <a:t> </a:t>
            </a:r>
            <a:r>
              <a:rPr sz="900" spc="125" dirty="0">
                <a:solidFill>
                  <a:srgbClr val="3D999E"/>
                </a:solidFill>
                <a:latin typeface="SimSun"/>
                <a:cs typeface="SimSun"/>
              </a:rPr>
              <a:t>=</a:t>
            </a:r>
            <a:r>
              <a:rPr sz="900" spc="-210" dirty="0">
                <a:solidFill>
                  <a:srgbClr val="3D999E"/>
                </a:solidFill>
                <a:latin typeface="SimSun"/>
                <a:cs typeface="SimSun"/>
              </a:rPr>
              <a:t> </a:t>
            </a:r>
            <a:r>
              <a:rPr sz="900" spc="-10" dirty="0">
                <a:solidFill>
                  <a:srgbClr val="212121"/>
                </a:solidFill>
                <a:latin typeface="SimSun"/>
                <a:cs typeface="SimSun"/>
              </a:rPr>
              <a:t>require(</a:t>
            </a:r>
            <a:r>
              <a:rPr sz="900" spc="-10" dirty="0">
                <a:solidFill>
                  <a:srgbClr val="708B00"/>
                </a:solidFill>
                <a:latin typeface="SimSun"/>
                <a:cs typeface="SimSun"/>
              </a:rPr>
              <a:t>'../constants/TodoConstants'</a:t>
            </a:r>
            <a:r>
              <a:rPr sz="900" spc="-10" dirty="0">
                <a:solidFill>
                  <a:srgbClr val="212121"/>
                </a:solidFill>
                <a:latin typeface="SimSun"/>
                <a:cs typeface="SimSun"/>
              </a:rPr>
              <a:t>)</a:t>
            </a:r>
            <a:r>
              <a:rPr sz="900" spc="-10" dirty="0">
                <a:solidFill>
                  <a:srgbClr val="3D999E"/>
                </a:solidFill>
                <a:latin typeface="SimSun"/>
                <a:cs typeface="SimSun"/>
              </a:rPr>
              <a:t>;  </a:t>
            </a:r>
            <a:r>
              <a:rPr sz="900" spc="20" dirty="0">
                <a:solidFill>
                  <a:srgbClr val="8958A7"/>
                </a:solidFill>
                <a:latin typeface="SimSun"/>
                <a:cs typeface="SimSun"/>
              </a:rPr>
              <a:t>var</a:t>
            </a:r>
            <a:r>
              <a:rPr sz="900" spc="-190" dirty="0">
                <a:solidFill>
                  <a:srgbClr val="8958A7"/>
                </a:solidFill>
                <a:latin typeface="SimSun"/>
                <a:cs typeface="SimSun"/>
              </a:rPr>
              <a:t> </a:t>
            </a:r>
            <a:r>
              <a:rPr sz="900" spc="35" dirty="0">
                <a:solidFill>
                  <a:srgbClr val="212121"/>
                </a:solidFill>
                <a:latin typeface="SimSun"/>
                <a:cs typeface="SimSun"/>
              </a:rPr>
              <a:t>assign</a:t>
            </a:r>
            <a:r>
              <a:rPr sz="900" spc="-190" dirty="0">
                <a:solidFill>
                  <a:srgbClr val="212121"/>
                </a:solidFill>
                <a:latin typeface="SimSun"/>
                <a:cs typeface="SimSun"/>
              </a:rPr>
              <a:t> </a:t>
            </a:r>
            <a:r>
              <a:rPr sz="900" spc="125" dirty="0">
                <a:solidFill>
                  <a:srgbClr val="3D999E"/>
                </a:solidFill>
                <a:latin typeface="SimSun"/>
                <a:cs typeface="SimSun"/>
              </a:rPr>
              <a:t>=</a:t>
            </a:r>
            <a:r>
              <a:rPr sz="900" spc="-190" dirty="0">
                <a:solidFill>
                  <a:srgbClr val="3D999E"/>
                </a:solidFill>
                <a:latin typeface="SimSun"/>
                <a:cs typeface="SimSun"/>
              </a:rPr>
              <a:t> </a:t>
            </a:r>
            <a:r>
              <a:rPr sz="900" spc="-30" dirty="0">
                <a:solidFill>
                  <a:srgbClr val="212121"/>
                </a:solidFill>
                <a:latin typeface="SimSun"/>
                <a:cs typeface="SimSun"/>
              </a:rPr>
              <a:t>require(</a:t>
            </a:r>
            <a:r>
              <a:rPr sz="900" spc="-30" dirty="0">
                <a:solidFill>
                  <a:srgbClr val="708B00"/>
                </a:solidFill>
                <a:latin typeface="SimSun"/>
                <a:cs typeface="SimSun"/>
              </a:rPr>
              <a:t>'object-assign'</a:t>
            </a:r>
            <a:r>
              <a:rPr sz="900" spc="-30" dirty="0">
                <a:solidFill>
                  <a:srgbClr val="212121"/>
                </a:solidFill>
                <a:latin typeface="SimSun"/>
                <a:cs typeface="SimSun"/>
              </a:rPr>
              <a:t>)</a:t>
            </a:r>
            <a:r>
              <a:rPr sz="900" spc="-30" dirty="0">
                <a:solidFill>
                  <a:srgbClr val="3D999E"/>
                </a:solidFill>
                <a:latin typeface="SimSun"/>
                <a:cs typeface="SimSun"/>
              </a:rPr>
              <a:t>;</a:t>
            </a:r>
            <a:endParaRPr sz="900">
              <a:latin typeface="SimSun"/>
              <a:cs typeface="SimSun"/>
            </a:endParaRPr>
          </a:p>
          <a:p>
            <a:pPr marL="47625" marR="4124325">
              <a:lnSpc>
                <a:spcPct val="200000"/>
              </a:lnSpc>
            </a:pPr>
            <a:r>
              <a:rPr sz="900" spc="20" dirty="0">
                <a:solidFill>
                  <a:srgbClr val="8958A7"/>
                </a:solidFill>
                <a:latin typeface="SimSun"/>
                <a:cs typeface="SimSun"/>
              </a:rPr>
              <a:t>var</a:t>
            </a:r>
            <a:r>
              <a:rPr sz="900" spc="-215" dirty="0">
                <a:solidFill>
                  <a:srgbClr val="8958A7"/>
                </a:solidFill>
                <a:latin typeface="SimSun"/>
                <a:cs typeface="SimSun"/>
              </a:rPr>
              <a:t> </a:t>
            </a:r>
            <a:r>
              <a:rPr sz="900" spc="229" dirty="0">
                <a:solidFill>
                  <a:srgbClr val="212121"/>
                </a:solidFill>
                <a:latin typeface="SimSun"/>
                <a:cs typeface="SimSun"/>
              </a:rPr>
              <a:t>CHANGE_EVENT</a:t>
            </a:r>
            <a:r>
              <a:rPr sz="900" spc="-210" dirty="0">
                <a:solidFill>
                  <a:srgbClr val="212121"/>
                </a:solidFill>
                <a:latin typeface="SimSun"/>
                <a:cs typeface="SimSun"/>
              </a:rPr>
              <a:t> </a:t>
            </a:r>
            <a:r>
              <a:rPr sz="900" spc="125" dirty="0">
                <a:solidFill>
                  <a:srgbClr val="3D999E"/>
                </a:solidFill>
                <a:latin typeface="SimSun"/>
                <a:cs typeface="SimSun"/>
              </a:rPr>
              <a:t>=</a:t>
            </a:r>
            <a:r>
              <a:rPr sz="900" spc="-215" dirty="0">
                <a:solidFill>
                  <a:srgbClr val="3D999E"/>
                </a:solidFill>
                <a:latin typeface="SimSun"/>
                <a:cs typeface="SimSun"/>
              </a:rPr>
              <a:t> </a:t>
            </a:r>
            <a:r>
              <a:rPr sz="900" spc="-15" dirty="0">
                <a:solidFill>
                  <a:srgbClr val="708B00"/>
                </a:solidFill>
                <a:latin typeface="SimSun"/>
                <a:cs typeface="SimSun"/>
              </a:rPr>
              <a:t>'change'</a:t>
            </a:r>
            <a:r>
              <a:rPr sz="900" spc="-15" dirty="0">
                <a:solidFill>
                  <a:srgbClr val="3D999E"/>
                </a:solidFill>
                <a:latin typeface="SimSun"/>
                <a:cs typeface="SimSun"/>
              </a:rPr>
              <a:t>;  </a:t>
            </a:r>
            <a:r>
              <a:rPr sz="900" spc="20" dirty="0">
                <a:solidFill>
                  <a:srgbClr val="8958A7"/>
                </a:solidFill>
                <a:latin typeface="SimSun"/>
                <a:cs typeface="SimSun"/>
              </a:rPr>
              <a:t>var</a:t>
            </a:r>
            <a:r>
              <a:rPr sz="900" spc="-225" dirty="0">
                <a:solidFill>
                  <a:srgbClr val="8958A7"/>
                </a:solidFill>
                <a:latin typeface="SimSun"/>
                <a:cs typeface="SimSun"/>
              </a:rPr>
              <a:t> </a:t>
            </a:r>
            <a:r>
              <a:rPr sz="900" spc="60" dirty="0">
                <a:solidFill>
                  <a:srgbClr val="212121"/>
                </a:solidFill>
                <a:latin typeface="SimSun"/>
                <a:cs typeface="SimSun"/>
              </a:rPr>
              <a:t>_todos</a:t>
            </a:r>
            <a:r>
              <a:rPr sz="900" spc="-225" dirty="0">
                <a:solidFill>
                  <a:srgbClr val="212121"/>
                </a:solidFill>
                <a:latin typeface="SimSun"/>
                <a:cs typeface="SimSun"/>
              </a:rPr>
              <a:t> </a:t>
            </a:r>
            <a:r>
              <a:rPr sz="900" spc="125" dirty="0">
                <a:solidFill>
                  <a:srgbClr val="3D999E"/>
                </a:solidFill>
                <a:latin typeface="SimSun"/>
                <a:cs typeface="SimSun"/>
              </a:rPr>
              <a:t>=</a:t>
            </a:r>
            <a:r>
              <a:rPr sz="900" spc="-225" dirty="0">
                <a:solidFill>
                  <a:srgbClr val="3D999E"/>
                </a:solidFill>
                <a:latin typeface="SimSun"/>
                <a:cs typeface="SimSun"/>
              </a:rPr>
              <a:t> </a:t>
            </a: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47625" marR="4658360">
              <a:lnSpc>
                <a:spcPct val="100000"/>
              </a:lnSpc>
            </a:pPr>
            <a:r>
              <a:rPr sz="900" spc="-185" dirty="0">
                <a:solidFill>
                  <a:srgbClr val="8E8F8B"/>
                </a:solidFill>
                <a:latin typeface="SimSun"/>
                <a:cs typeface="SimSun"/>
              </a:rPr>
              <a:t>//</a:t>
            </a:r>
            <a:r>
              <a:rPr sz="900" spc="-300" dirty="0">
                <a:solidFill>
                  <a:srgbClr val="8E8F8B"/>
                </a:solidFill>
                <a:latin typeface="SimSun"/>
                <a:cs typeface="SimSun"/>
              </a:rPr>
              <a:t> </a:t>
            </a:r>
            <a:r>
              <a:rPr sz="900" dirty="0">
                <a:solidFill>
                  <a:srgbClr val="8E8F8B"/>
                </a:solidFill>
                <a:latin typeface="SimSun"/>
                <a:cs typeface="SimSun"/>
              </a:rPr>
              <a:t>先定义一些数据处理方法  </a:t>
            </a:r>
            <a:r>
              <a:rPr sz="900" spc="-15" dirty="0">
                <a:solidFill>
                  <a:srgbClr val="8958A7"/>
                </a:solidFill>
                <a:latin typeface="SimSun"/>
                <a:cs typeface="SimSun"/>
              </a:rPr>
              <a:t>function</a:t>
            </a:r>
            <a:r>
              <a:rPr sz="900" spc="-204" dirty="0">
                <a:solidFill>
                  <a:srgbClr val="8958A7"/>
                </a:solidFill>
                <a:latin typeface="SimSun"/>
                <a:cs typeface="SimSun"/>
              </a:rPr>
              <a:t> </a:t>
            </a:r>
            <a:r>
              <a:rPr sz="900" spc="-25" dirty="0">
                <a:solidFill>
                  <a:srgbClr val="212121"/>
                </a:solidFill>
                <a:latin typeface="SimSun"/>
                <a:cs typeface="SimSun"/>
              </a:rPr>
              <a:t>create(text)</a:t>
            </a:r>
            <a:r>
              <a:rPr sz="900" spc="-210"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173990">
              <a:lnSpc>
                <a:spcPct val="100000"/>
              </a:lnSpc>
            </a:pPr>
            <a:r>
              <a:rPr sz="900" spc="20" dirty="0">
                <a:solidFill>
                  <a:srgbClr val="8958A7"/>
                </a:solidFill>
                <a:latin typeface="SimSun"/>
                <a:cs typeface="SimSun"/>
              </a:rPr>
              <a:t>var</a:t>
            </a:r>
            <a:r>
              <a:rPr sz="900" spc="-200" dirty="0">
                <a:solidFill>
                  <a:srgbClr val="8958A7"/>
                </a:solidFill>
                <a:latin typeface="SimSun"/>
                <a:cs typeface="SimSun"/>
              </a:rPr>
              <a:t> </a:t>
            </a:r>
            <a:r>
              <a:rPr sz="900" spc="-75" dirty="0">
                <a:solidFill>
                  <a:srgbClr val="212121"/>
                </a:solidFill>
                <a:latin typeface="SimSun"/>
                <a:cs typeface="SimSun"/>
              </a:rPr>
              <a:t>id</a:t>
            </a:r>
            <a:r>
              <a:rPr sz="900" spc="-200" dirty="0">
                <a:solidFill>
                  <a:srgbClr val="212121"/>
                </a:solidFill>
                <a:latin typeface="SimSun"/>
                <a:cs typeface="SimSun"/>
              </a:rPr>
              <a:t> </a:t>
            </a:r>
            <a:r>
              <a:rPr sz="900" spc="125" dirty="0">
                <a:solidFill>
                  <a:srgbClr val="3D999E"/>
                </a:solidFill>
                <a:latin typeface="SimSun"/>
                <a:cs typeface="SimSun"/>
              </a:rPr>
              <a:t>=</a:t>
            </a:r>
            <a:r>
              <a:rPr sz="900" spc="-200" dirty="0">
                <a:solidFill>
                  <a:srgbClr val="3D999E"/>
                </a:solidFill>
                <a:latin typeface="SimSun"/>
                <a:cs typeface="SimSun"/>
              </a:rPr>
              <a:t> </a:t>
            </a:r>
            <a:r>
              <a:rPr sz="900" spc="105" dirty="0">
                <a:solidFill>
                  <a:srgbClr val="212121"/>
                </a:solidFill>
                <a:latin typeface="SimSun"/>
                <a:cs typeface="SimSun"/>
              </a:rPr>
              <a:t>(</a:t>
            </a:r>
            <a:r>
              <a:rPr sz="900" spc="105" dirty="0">
                <a:solidFill>
                  <a:srgbClr val="3D999E"/>
                </a:solidFill>
                <a:latin typeface="SimSun"/>
                <a:cs typeface="SimSun"/>
              </a:rPr>
              <a:t>+</a:t>
            </a:r>
            <a:r>
              <a:rPr sz="900" spc="105" dirty="0">
                <a:solidFill>
                  <a:srgbClr val="8958A7"/>
                </a:solidFill>
                <a:latin typeface="SimSun"/>
                <a:cs typeface="SimSun"/>
              </a:rPr>
              <a:t>new</a:t>
            </a:r>
            <a:r>
              <a:rPr sz="900" spc="-200" dirty="0">
                <a:solidFill>
                  <a:srgbClr val="8958A7"/>
                </a:solidFill>
                <a:latin typeface="SimSun"/>
                <a:cs typeface="SimSun"/>
              </a:rPr>
              <a:t> </a:t>
            </a:r>
            <a:r>
              <a:rPr sz="900" spc="15" dirty="0">
                <a:solidFill>
                  <a:srgbClr val="8958A7"/>
                </a:solidFill>
                <a:latin typeface="SimSun"/>
                <a:cs typeface="SimSun"/>
              </a:rPr>
              <a:t>Date</a:t>
            </a:r>
            <a:r>
              <a:rPr sz="900" spc="15" dirty="0">
                <a:solidFill>
                  <a:srgbClr val="212121"/>
                </a:solidFill>
                <a:latin typeface="SimSun"/>
                <a:cs typeface="SimSun"/>
              </a:rPr>
              <a:t>()</a:t>
            </a:r>
            <a:r>
              <a:rPr sz="900" spc="-204" dirty="0">
                <a:solidFill>
                  <a:srgbClr val="212121"/>
                </a:solidFill>
                <a:latin typeface="SimSun"/>
                <a:cs typeface="SimSun"/>
              </a:rPr>
              <a:t> </a:t>
            </a:r>
            <a:r>
              <a:rPr sz="900" spc="140" dirty="0">
                <a:solidFill>
                  <a:srgbClr val="3D999E"/>
                </a:solidFill>
                <a:latin typeface="SimSun"/>
                <a:cs typeface="SimSun"/>
              </a:rPr>
              <a:t>+</a:t>
            </a:r>
            <a:r>
              <a:rPr sz="900" spc="-204" dirty="0">
                <a:solidFill>
                  <a:srgbClr val="3D999E"/>
                </a:solidFill>
                <a:latin typeface="SimSun"/>
                <a:cs typeface="SimSun"/>
              </a:rPr>
              <a:t> </a:t>
            </a:r>
            <a:r>
              <a:rPr sz="900" spc="25" dirty="0">
                <a:solidFill>
                  <a:srgbClr val="8958A7"/>
                </a:solidFill>
                <a:latin typeface="SimSun"/>
                <a:cs typeface="SimSun"/>
              </a:rPr>
              <a:t>Math</a:t>
            </a:r>
            <a:r>
              <a:rPr sz="900" spc="25" dirty="0">
                <a:solidFill>
                  <a:srgbClr val="212121"/>
                </a:solidFill>
                <a:latin typeface="SimSun"/>
                <a:cs typeface="SimSun"/>
              </a:rPr>
              <a:t>.floor(</a:t>
            </a:r>
            <a:r>
              <a:rPr sz="900" spc="25" dirty="0">
                <a:solidFill>
                  <a:srgbClr val="8958A7"/>
                </a:solidFill>
                <a:latin typeface="SimSun"/>
                <a:cs typeface="SimSun"/>
              </a:rPr>
              <a:t>Math</a:t>
            </a:r>
            <a:r>
              <a:rPr sz="900" spc="25" dirty="0">
                <a:solidFill>
                  <a:srgbClr val="212121"/>
                </a:solidFill>
                <a:latin typeface="SimSun"/>
                <a:cs typeface="SimSun"/>
              </a:rPr>
              <a:t>.random()</a:t>
            </a:r>
            <a:r>
              <a:rPr sz="900" spc="-204" dirty="0">
                <a:solidFill>
                  <a:srgbClr val="212121"/>
                </a:solidFill>
                <a:latin typeface="SimSun"/>
                <a:cs typeface="SimSun"/>
              </a:rPr>
              <a:t> </a:t>
            </a:r>
            <a:r>
              <a:rPr sz="900" spc="-45" dirty="0">
                <a:solidFill>
                  <a:srgbClr val="3D999E"/>
                </a:solidFill>
                <a:latin typeface="SimSun"/>
                <a:cs typeface="SimSun"/>
              </a:rPr>
              <a:t>*</a:t>
            </a:r>
            <a:r>
              <a:rPr sz="900" spc="-204" dirty="0">
                <a:solidFill>
                  <a:srgbClr val="3D999E"/>
                </a:solidFill>
                <a:latin typeface="SimSun"/>
                <a:cs typeface="SimSun"/>
              </a:rPr>
              <a:t> </a:t>
            </a:r>
            <a:r>
              <a:rPr sz="900" spc="-5" dirty="0">
                <a:solidFill>
                  <a:srgbClr val="212121"/>
                </a:solidFill>
                <a:latin typeface="SimSun"/>
                <a:cs typeface="SimSun"/>
              </a:rPr>
              <a:t>999999)).toString(36)</a:t>
            </a:r>
            <a:r>
              <a:rPr sz="900" spc="-5" dirty="0">
                <a:solidFill>
                  <a:srgbClr val="3D999E"/>
                </a:solidFill>
                <a:latin typeface="SimSun"/>
                <a:cs typeface="SimSun"/>
              </a:rPr>
              <a:t>;</a:t>
            </a:r>
            <a:endParaRPr sz="900">
              <a:latin typeface="SimSun"/>
              <a:cs typeface="SimSun"/>
            </a:endParaRPr>
          </a:p>
          <a:p>
            <a:pPr marL="300990" marR="5149850" indent="-127000">
              <a:lnSpc>
                <a:spcPct val="100000"/>
              </a:lnSpc>
            </a:pPr>
            <a:r>
              <a:rPr sz="900" spc="-15" dirty="0">
                <a:solidFill>
                  <a:srgbClr val="212121"/>
                </a:solidFill>
                <a:latin typeface="SimSun"/>
                <a:cs typeface="SimSun"/>
              </a:rPr>
              <a:t>_todos[id]</a:t>
            </a:r>
            <a:r>
              <a:rPr sz="900" spc="-229" dirty="0">
                <a:solidFill>
                  <a:srgbClr val="212121"/>
                </a:solidFill>
                <a:latin typeface="SimSun"/>
                <a:cs typeface="SimSun"/>
              </a:rPr>
              <a:t> </a:t>
            </a:r>
            <a:r>
              <a:rPr sz="900" spc="125" dirty="0">
                <a:solidFill>
                  <a:srgbClr val="3D999E"/>
                </a:solidFill>
                <a:latin typeface="SimSun"/>
                <a:cs typeface="SimSun"/>
              </a:rPr>
              <a:t>=</a:t>
            </a:r>
            <a:r>
              <a:rPr sz="900" spc="-229" dirty="0">
                <a:solidFill>
                  <a:srgbClr val="3D999E"/>
                </a:solidFill>
                <a:latin typeface="SimSun"/>
                <a:cs typeface="SimSun"/>
              </a:rPr>
              <a:t> </a:t>
            </a:r>
            <a:r>
              <a:rPr sz="900" spc="-114" dirty="0">
                <a:solidFill>
                  <a:srgbClr val="212121"/>
                </a:solidFill>
                <a:latin typeface="SimSun"/>
                <a:cs typeface="SimSun"/>
              </a:rPr>
              <a:t>{  </a:t>
            </a:r>
            <a:r>
              <a:rPr sz="900" spc="-110" dirty="0">
                <a:solidFill>
                  <a:srgbClr val="212121"/>
                </a:solidFill>
                <a:latin typeface="SimSun"/>
                <a:cs typeface="SimSun"/>
              </a:rPr>
              <a:t>id</a:t>
            </a:r>
            <a:r>
              <a:rPr sz="900" spc="-110" dirty="0">
                <a:solidFill>
                  <a:srgbClr val="3D999E"/>
                </a:solidFill>
                <a:latin typeface="SimSun"/>
                <a:cs typeface="SimSun"/>
              </a:rPr>
              <a:t>:</a:t>
            </a:r>
            <a:r>
              <a:rPr sz="900" spc="-290" dirty="0">
                <a:solidFill>
                  <a:srgbClr val="3D999E"/>
                </a:solidFill>
                <a:latin typeface="SimSun"/>
                <a:cs typeface="SimSun"/>
              </a:rPr>
              <a:t> </a:t>
            </a:r>
            <a:r>
              <a:rPr sz="900" spc="-114" dirty="0">
                <a:solidFill>
                  <a:srgbClr val="212121"/>
                </a:solidFill>
                <a:latin typeface="SimSun"/>
                <a:cs typeface="SimSun"/>
              </a:rPr>
              <a:t>id</a:t>
            </a:r>
            <a:r>
              <a:rPr sz="900" spc="-114" dirty="0">
                <a:solidFill>
                  <a:srgbClr val="3D999E"/>
                </a:solidFill>
                <a:latin typeface="SimSun"/>
                <a:cs typeface="SimSun"/>
              </a:rPr>
              <a:t>,</a:t>
            </a:r>
            <a:endParaRPr sz="900">
              <a:latin typeface="SimSun"/>
              <a:cs typeface="SimSun"/>
            </a:endParaRPr>
          </a:p>
          <a:p>
            <a:pPr marL="300990" marR="4874895">
              <a:lnSpc>
                <a:spcPct val="100000"/>
              </a:lnSpc>
            </a:pPr>
            <a:r>
              <a:rPr sz="900" spc="30" dirty="0">
                <a:solidFill>
                  <a:srgbClr val="212121"/>
                </a:solidFill>
                <a:latin typeface="SimSun"/>
                <a:cs typeface="SimSun"/>
              </a:rPr>
              <a:t>complete</a:t>
            </a:r>
            <a:r>
              <a:rPr sz="900" spc="30" dirty="0">
                <a:solidFill>
                  <a:srgbClr val="3D999E"/>
                </a:solidFill>
                <a:latin typeface="SimSun"/>
                <a:cs typeface="SimSun"/>
              </a:rPr>
              <a:t>:</a:t>
            </a:r>
            <a:r>
              <a:rPr sz="900" spc="-265" dirty="0">
                <a:solidFill>
                  <a:srgbClr val="3D999E"/>
                </a:solidFill>
                <a:latin typeface="SimSun"/>
                <a:cs typeface="SimSun"/>
              </a:rPr>
              <a:t> </a:t>
            </a:r>
            <a:r>
              <a:rPr sz="900" spc="-55" dirty="0">
                <a:solidFill>
                  <a:srgbClr val="8958A7"/>
                </a:solidFill>
                <a:latin typeface="SimSun"/>
                <a:cs typeface="SimSun"/>
              </a:rPr>
              <a:t>false</a:t>
            </a:r>
            <a:r>
              <a:rPr sz="900" spc="-55" dirty="0">
                <a:solidFill>
                  <a:srgbClr val="3D999E"/>
                </a:solidFill>
                <a:latin typeface="SimSun"/>
                <a:cs typeface="SimSun"/>
              </a:rPr>
              <a:t>,  </a:t>
            </a:r>
            <a:r>
              <a:rPr sz="900" spc="-70" dirty="0">
                <a:solidFill>
                  <a:srgbClr val="212121"/>
                </a:solidFill>
                <a:latin typeface="SimSun"/>
                <a:cs typeface="SimSun"/>
              </a:rPr>
              <a:t>text</a:t>
            </a:r>
            <a:r>
              <a:rPr sz="900" spc="-70" dirty="0">
                <a:solidFill>
                  <a:srgbClr val="3D999E"/>
                </a:solidFill>
                <a:latin typeface="SimSun"/>
                <a:cs typeface="SimSun"/>
              </a:rPr>
              <a:t>:</a:t>
            </a:r>
            <a:r>
              <a:rPr sz="900" spc="-275" dirty="0">
                <a:solidFill>
                  <a:srgbClr val="3D999E"/>
                </a:solidFill>
                <a:latin typeface="SimSun"/>
                <a:cs typeface="SimSun"/>
              </a:rPr>
              <a:t> </a:t>
            </a:r>
            <a:r>
              <a:rPr sz="900" spc="-40" dirty="0">
                <a:solidFill>
                  <a:srgbClr val="212121"/>
                </a:solidFill>
                <a:latin typeface="SimSun"/>
                <a:cs typeface="SimSun"/>
              </a:rPr>
              <a:t>text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47625">
              <a:lnSpc>
                <a:spcPct val="100000"/>
              </a:lnSpc>
            </a:pPr>
            <a:r>
              <a:rPr sz="900" spc="-120" dirty="0">
                <a:solidFill>
                  <a:srgbClr val="212121"/>
                </a:solidFill>
                <a:latin typeface="SimSun"/>
                <a:cs typeface="SimSun"/>
              </a:rPr>
              <a:t>}</a:t>
            </a:r>
            <a:endParaRPr sz="900">
              <a:latin typeface="SimSun"/>
              <a:cs typeface="SimSun"/>
            </a:endParaRPr>
          </a:p>
          <a:p>
            <a:pPr marL="47625">
              <a:lnSpc>
                <a:spcPct val="100000"/>
              </a:lnSpc>
            </a:pPr>
            <a:r>
              <a:rPr sz="900" spc="-15" dirty="0">
                <a:solidFill>
                  <a:srgbClr val="8958A7"/>
                </a:solidFill>
                <a:latin typeface="SimSun"/>
                <a:cs typeface="SimSun"/>
              </a:rPr>
              <a:t>function</a:t>
            </a:r>
            <a:r>
              <a:rPr sz="900" spc="-200" dirty="0">
                <a:solidFill>
                  <a:srgbClr val="8958A7"/>
                </a:solidFill>
                <a:latin typeface="SimSun"/>
                <a:cs typeface="SimSun"/>
              </a:rPr>
              <a:t> </a:t>
            </a:r>
            <a:r>
              <a:rPr sz="900" spc="-10" dirty="0">
                <a:solidFill>
                  <a:srgbClr val="212121"/>
                </a:solidFill>
                <a:latin typeface="SimSun"/>
                <a:cs typeface="SimSun"/>
              </a:rPr>
              <a:t>update(id</a:t>
            </a:r>
            <a:r>
              <a:rPr sz="900" spc="-10" dirty="0">
                <a:solidFill>
                  <a:srgbClr val="3D999E"/>
                </a:solidFill>
                <a:latin typeface="SimSun"/>
                <a:cs typeface="SimSun"/>
              </a:rPr>
              <a:t>,</a:t>
            </a:r>
            <a:r>
              <a:rPr sz="900" spc="-200" dirty="0">
                <a:solidFill>
                  <a:srgbClr val="3D999E"/>
                </a:solidFill>
                <a:latin typeface="SimSun"/>
                <a:cs typeface="SimSun"/>
              </a:rPr>
              <a:t> </a:t>
            </a:r>
            <a:r>
              <a:rPr sz="900" spc="40" dirty="0">
                <a:solidFill>
                  <a:srgbClr val="212121"/>
                </a:solidFill>
                <a:latin typeface="SimSun"/>
                <a:cs typeface="SimSun"/>
              </a:rPr>
              <a:t>updates)</a:t>
            </a:r>
            <a:r>
              <a:rPr sz="900" spc="-204"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173990">
              <a:lnSpc>
                <a:spcPct val="100000"/>
              </a:lnSpc>
            </a:pPr>
            <a:r>
              <a:rPr sz="900" spc="-15" dirty="0">
                <a:solidFill>
                  <a:srgbClr val="212121"/>
                </a:solidFill>
                <a:latin typeface="SimSun"/>
                <a:cs typeface="SimSun"/>
              </a:rPr>
              <a:t>_todos[id]</a:t>
            </a:r>
            <a:r>
              <a:rPr sz="900" spc="-190" dirty="0">
                <a:solidFill>
                  <a:srgbClr val="212121"/>
                </a:solidFill>
                <a:latin typeface="SimSun"/>
                <a:cs typeface="SimSun"/>
              </a:rPr>
              <a:t> </a:t>
            </a:r>
            <a:r>
              <a:rPr sz="900" spc="125" dirty="0">
                <a:solidFill>
                  <a:srgbClr val="3D999E"/>
                </a:solidFill>
                <a:latin typeface="SimSun"/>
                <a:cs typeface="SimSun"/>
              </a:rPr>
              <a:t>=</a:t>
            </a:r>
            <a:r>
              <a:rPr sz="900" spc="-190" dirty="0">
                <a:solidFill>
                  <a:srgbClr val="3D999E"/>
                </a:solidFill>
                <a:latin typeface="SimSun"/>
                <a:cs typeface="SimSun"/>
              </a:rPr>
              <a:t> </a:t>
            </a:r>
            <a:r>
              <a:rPr sz="900" spc="-35" dirty="0">
                <a:solidFill>
                  <a:srgbClr val="212121"/>
                </a:solidFill>
                <a:latin typeface="SimSun"/>
                <a:cs typeface="SimSun"/>
              </a:rPr>
              <a:t>assign({}</a:t>
            </a:r>
            <a:r>
              <a:rPr sz="900" spc="-35" dirty="0">
                <a:solidFill>
                  <a:srgbClr val="3D999E"/>
                </a:solidFill>
                <a:latin typeface="SimSun"/>
                <a:cs typeface="SimSun"/>
              </a:rPr>
              <a:t>,</a:t>
            </a:r>
            <a:r>
              <a:rPr sz="900" spc="-190" dirty="0">
                <a:solidFill>
                  <a:srgbClr val="3D999E"/>
                </a:solidFill>
                <a:latin typeface="SimSun"/>
                <a:cs typeface="SimSun"/>
              </a:rPr>
              <a:t> </a:t>
            </a:r>
            <a:r>
              <a:rPr sz="900" spc="-30" dirty="0">
                <a:solidFill>
                  <a:srgbClr val="212121"/>
                </a:solidFill>
                <a:latin typeface="SimSun"/>
                <a:cs typeface="SimSun"/>
              </a:rPr>
              <a:t>_todos[id]</a:t>
            </a:r>
            <a:r>
              <a:rPr sz="900" spc="-30" dirty="0">
                <a:solidFill>
                  <a:srgbClr val="3D999E"/>
                </a:solidFill>
                <a:latin typeface="SimSun"/>
                <a:cs typeface="SimSun"/>
              </a:rPr>
              <a:t>,</a:t>
            </a:r>
            <a:r>
              <a:rPr sz="900" spc="-190" dirty="0">
                <a:solidFill>
                  <a:srgbClr val="3D999E"/>
                </a:solidFill>
                <a:latin typeface="SimSun"/>
                <a:cs typeface="SimSun"/>
              </a:rPr>
              <a:t> </a:t>
            </a:r>
            <a:r>
              <a:rPr sz="900" spc="15" dirty="0">
                <a:solidFill>
                  <a:srgbClr val="212121"/>
                </a:solidFill>
                <a:latin typeface="SimSun"/>
                <a:cs typeface="SimSun"/>
              </a:rPr>
              <a:t>updates)</a:t>
            </a:r>
            <a:r>
              <a:rPr sz="900" spc="15" dirty="0">
                <a:solidFill>
                  <a:srgbClr val="3D999E"/>
                </a:solidFill>
                <a:latin typeface="SimSun"/>
                <a:cs typeface="SimSun"/>
              </a:rPr>
              <a:t>;</a:t>
            </a:r>
            <a:endParaRPr sz="900">
              <a:latin typeface="SimSun"/>
              <a:cs typeface="SimSun"/>
            </a:endParaRPr>
          </a:p>
          <a:p>
            <a:pPr marL="47625">
              <a:lnSpc>
                <a:spcPct val="100000"/>
              </a:lnSpc>
            </a:pPr>
            <a:r>
              <a:rPr sz="900" spc="-120" dirty="0">
                <a:solidFill>
                  <a:srgbClr val="212121"/>
                </a:solidFill>
                <a:latin typeface="SimSun"/>
                <a:cs typeface="SimSun"/>
              </a:rPr>
              <a:t>}</a:t>
            </a:r>
            <a:endParaRPr sz="900">
              <a:latin typeface="SimSun"/>
              <a:cs typeface="SimSun"/>
            </a:endParaRPr>
          </a:p>
          <a:p>
            <a:pPr marL="47625">
              <a:lnSpc>
                <a:spcPct val="100000"/>
              </a:lnSpc>
            </a:pPr>
            <a:r>
              <a:rPr sz="900" spc="-185" dirty="0">
                <a:solidFill>
                  <a:srgbClr val="8E8F8B"/>
                </a:solidFill>
                <a:latin typeface="SimSun"/>
                <a:cs typeface="SimSun"/>
              </a:rPr>
              <a:t>//</a:t>
            </a:r>
            <a:r>
              <a:rPr sz="900" spc="-305" dirty="0">
                <a:solidFill>
                  <a:srgbClr val="8E8F8B"/>
                </a:solidFill>
                <a:latin typeface="SimSun"/>
                <a:cs typeface="SimSun"/>
              </a:rPr>
              <a:t> </a:t>
            </a:r>
            <a:r>
              <a:rPr sz="900" spc="-180" dirty="0">
                <a:solidFill>
                  <a:srgbClr val="8E8F8B"/>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47625">
              <a:lnSpc>
                <a:spcPct val="100000"/>
              </a:lnSpc>
            </a:pPr>
            <a:r>
              <a:rPr sz="900" spc="20" dirty="0">
                <a:solidFill>
                  <a:srgbClr val="8958A7"/>
                </a:solidFill>
                <a:latin typeface="SimSun"/>
                <a:cs typeface="SimSun"/>
              </a:rPr>
              <a:t>var</a:t>
            </a:r>
            <a:r>
              <a:rPr sz="900" spc="-195" dirty="0">
                <a:solidFill>
                  <a:srgbClr val="8958A7"/>
                </a:solidFill>
                <a:latin typeface="SimSun"/>
                <a:cs typeface="SimSun"/>
              </a:rPr>
              <a:t> </a:t>
            </a:r>
            <a:r>
              <a:rPr sz="900" spc="70" dirty="0">
                <a:solidFill>
                  <a:srgbClr val="212121"/>
                </a:solidFill>
                <a:latin typeface="SimSun"/>
                <a:cs typeface="SimSun"/>
              </a:rPr>
              <a:t>TodoStore</a:t>
            </a:r>
            <a:r>
              <a:rPr sz="900" spc="-195" dirty="0">
                <a:solidFill>
                  <a:srgbClr val="212121"/>
                </a:solidFill>
                <a:latin typeface="SimSun"/>
                <a:cs typeface="SimSun"/>
              </a:rPr>
              <a:t> </a:t>
            </a:r>
            <a:r>
              <a:rPr sz="900" spc="125" dirty="0">
                <a:solidFill>
                  <a:srgbClr val="3D999E"/>
                </a:solidFill>
                <a:latin typeface="SimSun"/>
                <a:cs typeface="SimSun"/>
              </a:rPr>
              <a:t>=</a:t>
            </a:r>
            <a:r>
              <a:rPr sz="900" spc="-195" dirty="0">
                <a:solidFill>
                  <a:srgbClr val="3D999E"/>
                </a:solidFill>
                <a:latin typeface="SimSun"/>
                <a:cs typeface="SimSun"/>
              </a:rPr>
              <a:t> </a:t>
            </a:r>
            <a:r>
              <a:rPr sz="900" spc="-35" dirty="0">
                <a:solidFill>
                  <a:srgbClr val="212121"/>
                </a:solidFill>
                <a:latin typeface="SimSun"/>
                <a:cs typeface="SimSun"/>
              </a:rPr>
              <a:t>assign({}</a:t>
            </a:r>
            <a:r>
              <a:rPr sz="900" spc="-35" dirty="0">
                <a:solidFill>
                  <a:srgbClr val="3D999E"/>
                </a:solidFill>
                <a:latin typeface="SimSun"/>
                <a:cs typeface="SimSun"/>
              </a:rPr>
              <a:t>,</a:t>
            </a:r>
            <a:r>
              <a:rPr sz="900" spc="-195" dirty="0">
                <a:solidFill>
                  <a:srgbClr val="3D999E"/>
                </a:solidFill>
                <a:latin typeface="SimSun"/>
                <a:cs typeface="SimSun"/>
              </a:rPr>
              <a:t> </a:t>
            </a:r>
            <a:r>
              <a:rPr sz="900" spc="5" dirty="0">
                <a:solidFill>
                  <a:srgbClr val="212121"/>
                </a:solidFill>
                <a:latin typeface="SimSun"/>
                <a:cs typeface="SimSun"/>
              </a:rPr>
              <a:t>EventEmitter.</a:t>
            </a:r>
            <a:r>
              <a:rPr sz="900" spc="5" dirty="0">
                <a:solidFill>
                  <a:srgbClr val="8958A7"/>
                </a:solidFill>
                <a:latin typeface="SimSun"/>
                <a:cs typeface="SimSun"/>
              </a:rPr>
              <a:t>prototype</a:t>
            </a:r>
            <a:r>
              <a:rPr sz="900" spc="5" dirty="0">
                <a:solidFill>
                  <a:srgbClr val="3D999E"/>
                </a:solidFill>
                <a:latin typeface="SimSun"/>
                <a:cs typeface="SimSun"/>
              </a:rPr>
              <a:t>,</a:t>
            </a:r>
            <a:r>
              <a:rPr sz="900" spc="-195" dirty="0">
                <a:solidFill>
                  <a:srgbClr val="3D999E"/>
                </a:solidFill>
                <a:latin typeface="SimSun"/>
                <a:cs typeface="SimSun"/>
              </a:rPr>
              <a:t> </a:t>
            </a:r>
            <a:r>
              <a:rPr sz="900" spc="-114" dirty="0">
                <a:solidFill>
                  <a:srgbClr val="212121"/>
                </a:solidFill>
                <a:latin typeface="SimSun"/>
                <a:cs typeface="SimSun"/>
              </a:rPr>
              <a:t>{</a:t>
            </a:r>
            <a:endParaRPr sz="900">
              <a:latin typeface="SimSun"/>
              <a:cs typeface="SimSun"/>
            </a:endParaRPr>
          </a:p>
          <a:p>
            <a:pPr marL="173990" marR="3769995">
              <a:lnSpc>
                <a:spcPct val="100000"/>
              </a:lnSpc>
            </a:pPr>
            <a:r>
              <a:rPr sz="900" spc="-185" dirty="0">
                <a:solidFill>
                  <a:srgbClr val="8E8F8B"/>
                </a:solidFill>
                <a:latin typeface="SimSun"/>
                <a:cs typeface="SimSun"/>
              </a:rPr>
              <a:t>//</a:t>
            </a:r>
            <a:r>
              <a:rPr sz="900" spc="-225" dirty="0">
                <a:solidFill>
                  <a:srgbClr val="8E8F8B"/>
                </a:solidFill>
                <a:latin typeface="SimSun"/>
                <a:cs typeface="SimSun"/>
              </a:rPr>
              <a:t> </a:t>
            </a:r>
            <a:r>
              <a:rPr sz="900" spc="20" dirty="0">
                <a:solidFill>
                  <a:srgbClr val="8E8F8B"/>
                </a:solidFill>
                <a:latin typeface="SimSun"/>
                <a:cs typeface="SimSun"/>
              </a:rPr>
              <a:t>Getter</a:t>
            </a:r>
            <a:r>
              <a:rPr sz="900" spc="-225" dirty="0">
                <a:solidFill>
                  <a:srgbClr val="8E8F8B"/>
                </a:solidFill>
                <a:latin typeface="SimSun"/>
                <a:cs typeface="SimSun"/>
              </a:rPr>
              <a:t> </a:t>
            </a:r>
            <a:r>
              <a:rPr sz="900" dirty="0">
                <a:solidFill>
                  <a:srgbClr val="8E8F8B"/>
                </a:solidFill>
                <a:latin typeface="SimSun"/>
                <a:cs typeface="SimSun"/>
              </a:rPr>
              <a:t>方法暴露给外部获取</a:t>
            </a:r>
            <a:r>
              <a:rPr sz="900" spc="-225" dirty="0">
                <a:solidFill>
                  <a:srgbClr val="8E8F8B"/>
                </a:solidFill>
                <a:latin typeface="SimSun"/>
                <a:cs typeface="SimSun"/>
              </a:rPr>
              <a:t> </a:t>
            </a:r>
            <a:r>
              <a:rPr sz="900" spc="30" dirty="0">
                <a:solidFill>
                  <a:srgbClr val="8E8F8B"/>
                </a:solidFill>
                <a:latin typeface="SimSun"/>
                <a:cs typeface="SimSun"/>
              </a:rPr>
              <a:t>Store</a:t>
            </a:r>
            <a:r>
              <a:rPr sz="900" spc="-225" dirty="0">
                <a:solidFill>
                  <a:srgbClr val="8E8F8B"/>
                </a:solidFill>
                <a:latin typeface="SimSun"/>
                <a:cs typeface="SimSun"/>
              </a:rPr>
              <a:t> </a:t>
            </a:r>
            <a:r>
              <a:rPr sz="900" dirty="0">
                <a:solidFill>
                  <a:srgbClr val="8E8F8B"/>
                </a:solidFill>
                <a:latin typeface="SimSun"/>
                <a:cs typeface="SimSun"/>
              </a:rPr>
              <a:t>数据  </a:t>
            </a:r>
            <a:r>
              <a:rPr sz="900" spc="-65" dirty="0">
                <a:solidFill>
                  <a:srgbClr val="212121"/>
                </a:solidFill>
                <a:latin typeface="SimSun"/>
                <a:cs typeface="SimSun"/>
              </a:rPr>
              <a:t>getAll</a:t>
            </a:r>
            <a:r>
              <a:rPr sz="900" spc="-65"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37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5" dirty="0">
                <a:solidFill>
                  <a:srgbClr val="8958A7"/>
                </a:solidFill>
                <a:latin typeface="SimSun"/>
                <a:cs typeface="SimSun"/>
              </a:rPr>
              <a:t>return</a:t>
            </a:r>
            <a:r>
              <a:rPr sz="900" spc="-280" dirty="0">
                <a:solidFill>
                  <a:srgbClr val="8958A7"/>
                </a:solidFill>
                <a:latin typeface="SimSun"/>
                <a:cs typeface="SimSun"/>
              </a:rPr>
              <a:t> </a:t>
            </a:r>
            <a:r>
              <a:rPr sz="900" spc="25" dirty="0">
                <a:solidFill>
                  <a:srgbClr val="212121"/>
                </a:solidFill>
                <a:latin typeface="SimSun"/>
                <a:cs typeface="SimSun"/>
              </a:rPr>
              <a:t>_todos</a:t>
            </a:r>
            <a:r>
              <a:rPr sz="900" spc="25" dirty="0">
                <a:solidFill>
                  <a:srgbClr val="3D999E"/>
                </a:solidFill>
                <a:latin typeface="SimSun"/>
                <a:cs typeface="SimSun"/>
              </a:rPr>
              <a: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173990" marR="4527550">
              <a:lnSpc>
                <a:spcPct val="100000"/>
              </a:lnSpc>
            </a:pPr>
            <a:r>
              <a:rPr sz="900" spc="-185" dirty="0">
                <a:solidFill>
                  <a:srgbClr val="8E8F8B"/>
                </a:solidFill>
                <a:latin typeface="SimSun"/>
                <a:cs typeface="SimSun"/>
              </a:rPr>
              <a:t>// </a:t>
            </a:r>
            <a:r>
              <a:rPr sz="900" dirty="0">
                <a:solidFill>
                  <a:srgbClr val="8E8F8B"/>
                </a:solidFill>
                <a:latin typeface="SimSun"/>
                <a:cs typeface="SimSun"/>
              </a:rPr>
              <a:t>触发 </a:t>
            </a:r>
            <a:r>
              <a:rPr sz="900" spc="100" dirty="0">
                <a:solidFill>
                  <a:srgbClr val="8E8F8B"/>
                </a:solidFill>
                <a:latin typeface="SimSun"/>
                <a:cs typeface="SimSun"/>
              </a:rPr>
              <a:t>change </a:t>
            </a:r>
            <a:r>
              <a:rPr sz="900" dirty="0">
                <a:solidFill>
                  <a:srgbClr val="8E8F8B"/>
                </a:solidFill>
                <a:latin typeface="SimSun"/>
                <a:cs typeface="SimSun"/>
              </a:rPr>
              <a:t>事件  </a:t>
            </a:r>
            <a:r>
              <a:rPr sz="900" spc="65" dirty="0">
                <a:solidFill>
                  <a:srgbClr val="212121"/>
                </a:solidFill>
                <a:latin typeface="SimSun"/>
                <a:cs typeface="SimSun"/>
              </a:rPr>
              <a:t>emitChange</a:t>
            </a:r>
            <a:r>
              <a:rPr sz="900" spc="65" dirty="0">
                <a:solidFill>
                  <a:srgbClr val="3D999E"/>
                </a:solidFill>
                <a:latin typeface="SimSun"/>
                <a:cs typeface="SimSun"/>
              </a:rPr>
              <a:t>:</a:t>
            </a:r>
            <a:r>
              <a:rPr sz="900" spc="-225"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29"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85" dirty="0">
                <a:solidFill>
                  <a:srgbClr val="8958A7"/>
                </a:solidFill>
                <a:latin typeface="SimSun"/>
                <a:cs typeface="SimSun"/>
              </a:rPr>
              <a:t>this</a:t>
            </a:r>
            <a:r>
              <a:rPr sz="900" spc="85" dirty="0">
                <a:solidFill>
                  <a:srgbClr val="212121"/>
                </a:solidFill>
                <a:latin typeface="SimSun"/>
                <a:cs typeface="SimSun"/>
              </a:rPr>
              <a:t>.emit(CHANGE_EVENT)</a:t>
            </a:r>
            <a:r>
              <a:rPr sz="900" spc="85" dirty="0">
                <a:solidFill>
                  <a:srgbClr val="3D999E"/>
                </a:solidFill>
                <a:latin typeface="SimSun"/>
                <a:cs typeface="SimSun"/>
              </a:rPr>
              <a: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173990" marR="3637915">
              <a:lnSpc>
                <a:spcPct val="100000"/>
              </a:lnSpc>
            </a:pPr>
            <a:r>
              <a:rPr sz="900" spc="-185" dirty="0">
                <a:solidFill>
                  <a:srgbClr val="8E8F8B"/>
                </a:solidFill>
                <a:latin typeface="SimSun"/>
                <a:cs typeface="SimSun"/>
              </a:rPr>
              <a:t>// </a:t>
            </a:r>
            <a:r>
              <a:rPr sz="900" dirty="0">
                <a:solidFill>
                  <a:srgbClr val="8E8F8B"/>
                </a:solidFill>
                <a:latin typeface="SimSun"/>
                <a:cs typeface="SimSun"/>
              </a:rPr>
              <a:t>提供给外部 </a:t>
            </a:r>
            <a:r>
              <a:rPr sz="900" spc="90" dirty="0">
                <a:solidFill>
                  <a:srgbClr val="8E8F8B"/>
                </a:solidFill>
                <a:latin typeface="SimSun"/>
                <a:cs typeface="SimSun"/>
              </a:rPr>
              <a:t>View </a:t>
            </a:r>
            <a:r>
              <a:rPr sz="900" dirty="0">
                <a:solidFill>
                  <a:srgbClr val="8E8F8B"/>
                </a:solidFill>
                <a:latin typeface="SimSun"/>
                <a:cs typeface="SimSun"/>
              </a:rPr>
              <a:t>绑定 </a:t>
            </a:r>
            <a:r>
              <a:rPr sz="900" spc="100" dirty="0">
                <a:solidFill>
                  <a:srgbClr val="8E8F8B"/>
                </a:solidFill>
                <a:latin typeface="SimSun"/>
                <a:cs typeface="SimSun"/>
              </a:rPr>
              <a:t>change </a:t>
            </a:r>
            <a:r>
              <a:rPr sz="900" dirty="0">
                <a:solidFill>
                  <a:srgbClr val="8E8F8B"/>
                </a:solidFill>
                <a:latin typeface="SimSun"/>
                <a:cs typeface="SimSun"/>
              </a:rPr>
              <a:t>事件  </a:t>
            </a:r>
            <a:r>
              <a:rPr sz="900" spc="50" dirty="0">
                <a:solidFill>
                  <a:srgbClr val="212121"/>
                </a:solidFill>
                <a:latin typeface="SimSun"/>
                <a:cs typeface="SimSun"/>
              </a:rPr>
              <a:t>addChangeListener</a:t>
            </a:r>
            <a:r>
              <a:rPr sz="900" spc="50" dirty="0">
                <a:solidFill>
                  <a:srgbClr val="3D999E"/>
                </a:solidFill>
                <a:latin typeface="SimSun"/>
                <a:cs typeface="SimSun"/>
              </a:rPr>
              <a:t>:</a:t>
            </a:r>
            <a:r>
              <a:rPr sz="900" spc="-350" dirty="0">
                <a:solidFill>
                  <a:srgbClr val="3D999E"/>
                </a:solidFill>
                <a:latin typeface="SimSun"/>
                <a:cs typeface="SimSun"/>
              </a:rPr>
              <a:t> </a:t>
            </a:r>
            <a:r>
              <a:rPr sz="900" spc="-20" dirty="0">
                <a:solidFill>
                  <a:srgbClr val="8958A7"/>
                </a:solidFill>
                <a:latin typeface="SimSun"/>
                <a:cs typeface="SimSun"/>
              </a:rPr>
              <a:t>function</a:t>
            </a:r>
            <a:r>
              <a:rPr sz="900" spc="-20" dirty="0">
                <a:solidFill>
                  <a:srgbClr val="212121"/>
                </a:solidFill>
                <a:latin typeface="SimSun"/>
                <a:cs typeface="SimSun"/>
              </a:rPr>
              <a:t>(callback) </a:t>
            </a:r>
            <a:r>
              <a:rPr sz="900" spc="-114" dirty="0">
                <a:solidFill>
                  <a:srgbClr val="212121"/>
                </a:solidFill>
                <a:latin typeface="SimSun"/>
                <a:cs typeface="SimSun"/>
              </a:rPr>
              <a:t>{</a:t>
            </a:r>
            <a:endParaRPr sz="900">
              <a:latin typeface="SimSun"/>
              <a:cs typeface="SimSun"/>
            </a:endParaRPr>
          </a:p>
          <a:p>
            <a:pPr marL="300990">
              <a:lnSpc>
                <a:spcPct val="100000"/>
              </a:lnSpc>
            </a:pPr>
            <a:r>
              <a:rPr sz="900" spc="110" dirty="0">
                <a:solidFill>
                  <a:srgbClr val="8958A7"/>
                </a:solidFill>
                <a:latin typeface="SimSun"/>
                <a:cs typeface="SimSun"/>
              </a:rPr>
              <a:t>this</a:t>
            </a:r>
            <a:r>
              <a:rPr sz="900" spc="110" dirty="0">
                <a:solidFill>
                  <a:srgbClr val="212121"/>
                </a:solidFill>
                <a:latin typeface="SimSun"/>
                <a:cs typeface="SimSun"/>
              </a:rPr>
              <a:t>.on(CHANGE_EVENT</a:t>
            </a:r>
            <a:r>
              <a:rPr sz="900" spc="110" dirty="0">
                <a:solidFill>
                  <a:srgbClr val="3D999E"/>
                </a:solidFill>
                <a:latin typeface="SimSun"/>
                <a:cs typeface="SimSun"/>
              </a:rPr>
              <a:t>,</a:t>
            </a:r>
            <a:r>
              <a:rPr sz="900" spc="-285" dirty="0">
                <a:solidFill>
                  <a:srgbClr val="3D999E"/>
                </a:solidFill>
                <a:latin typeface="SimSun"/>
                <a:cs typeface="SimSun"/>
              </a:rPr>
              <a:t> </a:t>
            </a:r>
            <a:r>
              <a:rPr sz="900" spc="-30" dirty="0">
                <a:solidFill>
                  <a:srgbClr val="212121"/>
                </a:solidFill>
                <a:latin typeface="SimSun"/>
                <a:cs typeface="SimSun"/>
              </a:rPr>
              <a:t>callback)</a:t>
            </a:r>
            <a:r>
              <a:rPr sz="900" spc="-30" dirty="0">
                <a:solidFill>
                  <a:srgbClr val="3D999E"/>
                </a:solidFill>
                <a:latin typeface="SimSun"/>
                <a:cs typeface="SimSun"/>
              </a:rPr>
              <a:t>;</a:t>
            </a:r>
            <a:endParaRPr sz="900">
              <a:latin typeface="SimSun"/>
              <a:cs typeface="SimSun"/>
            </a:endParaRPr>
          </a:p>
        </p:txBody>
      </p:sp>
      <p:sp>
        <p:nvSpPr>
          <p:cNvPr id="11" name="object 11"/>
          <p:cNvSpPr txBox="1"/>
          <p:nvPr/>
        </p:nvSpPr>
        <p:spPr>
          <a:xfrm>
            <a:off x="5883237" y="777138"/>
            <a:ext cx="944244"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70" dirty="0">
                <a:solidFill>
                  <a:srgbClr val="999999"/>
                </a:solidFill>
                <a:latin typeface="SimSun"/>
                <a:cs typeface="SimSun"/>
              </a:rPr>
              <a:t>5</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Data</a:t>
            </a:r>
            <a:r>
              <a:rPr sz="700" spc="-175" dirty="0">
                <a:solidFill>
                  <a:srgbClr val="999999"/>
                </a:solidFill>
                <a:latin typeface="SimSun"/>
                <a:cs typeface="SimSun"/>
              </a:rPr>
              <a:t> </a:t>
            </a:r>
            <a:r>
              <a:rPr sz="700" spc="55" dirty="0">
                <a:solidFill>
                  <a:srgbClr val="999999"/>
                </a:solidFill>
                <a:latin typeface="SimSun"/>
                <a:cs typeface="SimSun"/>
              </a:rPr>
              <a:t>Flow</a:t>
            </a:r>
            <a:r>
              <a:rPr sz="700" spc="-175" dirty="0">
                <a:solidFill>
                  <a:srgbClr val="999999"/>
                </a:solidFill>
                <a:latin typeface="SimSun"/>
                <a:cs typeface="SimSun"/>
              </a:rPr>
              <a:t> | </a:t>
            </a:r>
            <a:r>
              <a:rPr sz="700" spc="40" dirty="0">
                <a:solidFill>
                  <a:srgbClr val="999999"/>
                </a:solidFill>
                <a:latin typeface="SimSun"/>
                <a:cs typeface="SimSun"/>
              </a:rPr>
              <a:t>41</a:t>
            </a:r>
            <a:endParaRPr sz="700">
              <a:latin typeface="SimSun"/>
              <a:cs typeface="SimSu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9830" y="6392545"/>
            <a:ext cx="0" cy="241935"/>
          </a:xfrm>
          <a:custGeom>
            <a:avLst/>
            <a:gdLst/>
            <a:ahLst/>
            <a:cxnLst/>
            <a:rect l="l" t="t" r="r" b="b"/>
            <a:pathLst>
              <a:path h="241934">
                <a:moveTo>
                  <a:pt x="0" y="0"/>
                </a:moveTo>
                <a:lnTo>
                  <a:pt x="0" y="241553"/>
                </a:lnTo>
              </a:path>
            </a:pathLst>
          </a:custGeom>
          <a:ln w="29260">
            <a:solidFill>
              <a:srgbClr val="1FA640"/>
            </a:solidFill>
          </a:ln>
        </p:spPr>
        <p:txBody>
          <a:bodyPr wrap="square" lIns="0" tIns="0" rIns="0" bIns="0" rtlCol="0"/>
          <a:lstStyle/>
          <a:p>
            <a:endParaRPr/>
          </a:p>
        </p:txBody>
      </p:sp>
      <p:sp>
        <p:nvSpPr>
          <p:cNvPr id="3" name="object 3"/>
          <p:cNvSpPr txBox="1"/>
          <p:nvPr/>
        </p:nvSpPr>
        <p:spPr>
          <a:xfrm>
            <a:off x="745200" y="1176655"/>
            <a:ext cx="6069965" cy="3467100"/>
          </a:xfrm>
          <a:prstGeom prst="rect">
            <a:avLst/>
          </a:prstGeom>
          <a:solidFill>
            <a:srgbClr val="EDEDED"/>
          </a:solidFill>
        </p:spPr>
        <p:txBody>
          <a:bodyPr vert="horz" wrap="square" lIns="0" tIns="9525" rIns="0" bIns="0" rtlCol="0">
            <a:spAutoFit/>
          </a:bodyPr>
          <a:lstStyle/>
          <a:p>
            <a:pPr marL="173990">
              <a:lnSpc>
                <a:spcPct val="100000"/>
              </a:lnSpc>
              <a:spcBef>
                <a:spcPts val="75"/>
              </a:spcBef>
            </a:pPr>
            <a:r>
              <a:rPr sz="900" spc="-120" dirty="0">
                <a:solidFill>
                  <a:srgbClr val="212121"/>
                </a:solidFill>
                <a:latin typeface="SimSun"/>
                <a:cs typeface="SimSun"/>
              </a:rPr>
              <a:t>}</a:t>
            </a:r>
            <a:endParaRPr sz="900">
              <a:latin typeface="SimSun"/>
              <a:cs typeface="SimSun"/>
            </a:endParaRPr>
          </a:p>
          <a:p>
            <a:pPr marL="47625">
              <a:lnSpc>
                <a:spcPct val="100000"/>
              </a:lnSpc>
            </a:pP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47625" marR="2519045">
              <a:lnSpc>
                <a:spcPct val="100000"/>
              </a:lnSpc>
            </a:pPr>
            <a:r>
              <a:rPr sz="900" spc="-185" dirty="0">
                <a:solidFill>
                  <a:srgbClr val="8E8F8B"/>
                </a:solidFill>
                <a:latin typeface="SimSun"/>
                <a:cs typeface="SimSun"/>
              </a:rPr>
              <a:t>//</a:t>
            </a:r>
            <a:r>
              <a:rPr sz="900" spc="-215" dirty="0">
                <a:solidFill>
                  <a:srgbClr val="8E8F8B"/>
                </a:solidFill>
                <a:latin typeface="SimSun"/>
                <a:cs typeface="SimSun"/>
              </a:rPr>
              <a:t> </a:t>
            </a:r>
            <a:r>
              <a:rPr sz="900" dirty="0">
                <a:solidFill>
                  <a:srgbClr val="8E8F8B"/>
                </a:solidFill>
                <a:latin typeface="SimSun"/>
                <a:cs typeface="SimSun"/>
              </a:rPr>
              <a:t>注册到</a:t>
            </a:r>
            <a:r>
              <a:rPr sz="900" spc="-215" dirty="0">
                <a:solidFill>
                  <a:srgbClr val="8E8F8B"/>
                </a:solidFill>
                <a:latin typeface="SimSun"/>
                <a:cs typeface="SimSun"/>
              </a:rPr>
              <a:t> </a:t>
            </a:r>
            <a:r>
              <a:rPr sz="900" spc="5" dirty="0">
                <a:solidFill>
                  <a:srgbClr val="8E8F8B"/>
                </a:solidFill>
                <a:latin typeface="SimSun"/>
                <a:cs typeface="SimSun"/>
              </a:rPr>
              <a:t>dispatcher，通过动作类型过滤处理当前</a:t>
            </a:r>
            <a:r>
              <a:rPr sz="900" spc="-215" dirty="0">
                <a:solidFill>
                  <a:srgbClr val="8E8F8B"/>
                </a:solidFill>
                <a:latin typeface="SimSun"/>
                <a:cs typeface="SimSun"/>
              </a:rPr>
              <a:t> </a:t>
            </a:r>
            <a:r>
              <a:rPr sz="900" spc="30" dirty="0">
                <a:solidFill>
                  <a:srgbClr val="8E8F8B"/>
                </a:solidFill>
                <a:latin typeface="SimSun"/>
                <a:cs typeface="SimSun"/>
              </a:rPr>
              <a:t>Store</a:t>
            </a:r>
            <a:r>
              <a:rPr sz="900" spc="-215" dirty="0">
                <a:solidFill>
                  <a:srgbClr val="8E8F8B"/>
                </a:solidFill>
                <a:latin typeface="SimSun"/>
                <a:cs typeface="SimSun"/>
              </a:rPr>
              <a:t> </a:t>
            </a:r>
            <a:r>
              <a:rPr sz="900" dirty="0">
                <a:solidFill>
                  <a:srgbClr val="8E8F8B"/>
                </a:solidFill>
                <a:latin typeface="SimSun"/>
                <a:cs typeface="SimSun"/>
              </a:rPr>
              <a:t>关心的动作  </a:t>
            </a:r>
            <a:r>
              <a:rPr sz="900" spc="-5" dirty="0">
                <a:solidFill>
                  <a:srgbClr val="212121"/>
                </a:solidFill>
                <a:latin typeface="SimSun"/>
                <a:cs typeface="SimSun"/>
              </a:rPr>
              <a:t>AppDispatcher.register(</a:t>
            </a:r>
            <a:r>
              <a:rPr sz="900" spc="-5" dirty="0">
                <a:solidFill>
                  <a:srgbClr val="8958A7"/>
                </a:solidFill>
                <a:latin typeface="SimSun"/>
                <a:cs typeface="SimSun"/>
              </a:rPr>
              <a:t>function</a:t>
            </a:r>
            <a:r>
              <a:rPr sz="900" spc="-5" dirty="0">
                <a:solidFill>
                  <a:srgbClr val="212121"/>
                </a:solidFill>
                <a:latin typeface="SimSun"/>
                <a:cs typeface="SimSun"/>
              </a:rPr>
              <a:t>(action)</a:t>
            </a:r>
            <a:r>
              <a:rPr sz="900" spc="-210"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173990">
              <a:lnSpc>
                <a:spcPct val="100000"/>
              </a:lnSpc>
            </a:pPr>
            <a:r>
              <a:rPr sz="900" spc="20" dirty="0">
                <a:solidFill>
                  <a:srgbClr val="8958A7"/>
                </a:solidFill>
                <a:latin typeface="SimSun"/>
                <a:cs typeface="SimSun"/>
              </a:rPr>
              <a:t>var</a:t>
            </a:r>
            <a:r>
              <a:rPr sz="900" spc="-280" dirty="0">
                <a:solidFill>
                  <a:srgbClr val="8958A7"/>
                </a:solidFill>
                <a:latin typeface="SimSun"/>
                <a:cs typeface="SimSun"/>
              </a:rPr>
              <a:t> </a:t>
            </a:r>
            <a:r>
              <a:rPr sz="900" spc="-70" dirty="0">
                <a:solidFill>
                  <a:srgbClr val="212121"/>
                </a:solidFill>
                <a:latin typeface="SimSun"/>
                <a:cs typeface="SimSun"/>
              </a:rPr>
              <a:t>text</a:t>
            </a:r>
            <a:r>
              <a:rPr sz="900" spc="-7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173990">
              <a:lnSpc>
                <a:spcPct val="100000"/>
              </a:lnSpc>
            </a:pPr>
            <a:r>
              <a:rPr sz="900" dirty="0">
                <a:solidFill>
                  <a:srgbClr val="8958A7"/>
                </a:solidFill>
                <a:latin typeface="SimSun"/>
                <a:cs typeface="SimSun"/>
              </a:rPr>
              <a:t>switch</a:t>
            </a:r>
            <a:r>
              <a:rPr sz="900" dirty="0">
                <a:solidFill>
                  <a:srgbClr val="212121"/>
                </a:solidFill>
                <a:latin typeface="SimSun"/>
                <a:cs typeface="SimSun"/>
              </a:rPr>
              <a:t>(action.actionType)</a:t>
            </a:r>
            <a:r>
              <a:rPr sz="900" spc="-204"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427990" marR="3557904" indent="-127000">
              <a:lnSpc>
                <a:spcPct val="100000"/>
              </a:lnSpc>
            </a:pPr>
            <a:r>
              <a:rPr sz="900" spc="85" dirty="0">
                <a:solidFill>
                  <a:srgbClr val="8958A7"/>
                </a:solidFill>
                <a:latin typeface="SimSun"/>
                <a:cs typeface="SimSun"/>
              </a:rPr>
              <a:t>case</a:t>
            </a:r>
            <a:r>
              <a:rPr sz="900" spc="-175" dirty="0">
                <a:solidFill>
                  <a:srgbClr val="8958A7"/>
                </a:solidFill>
                <a:latin typeface="SimSun"/>
                <a:cs typeface="SimSun"/>
              </a:rPr>
              <a:t> </a:t>
            </a:r>
            <a:r>
              <a:rPr sz="900" spc="120" dirty="0">
                <a:solidFill>
                  <a:srgbClr val="212121"/>
                </a:solidFill>
                <a:latin typeface="SimSun"/>
                <a:cs typeface="SimSun"/>
              </a:rPr>
              <a:t>TodoConstants.TODO_CREATE</a:t>
            </a:r>
            <a:r>
              <a:rPr sz="900" spc="120" dirty="0">
                <a:solidFill>
                  <a:srgbClr val="3D999E"/>
                </a:solidFill>
                <a:latin typeface="SimSun"/>
                <a:cs typeface="SimSun"/>
              </a:rPr>
              <a:t>:  </a:t>
            </a:r>
            <a:r>
              <a:rPr sz="900" spc="-40" dirty="0">
                <a:solidFill>
                  <a:srgbClr val="212121"/>
                </a:solidFill>
                <a:latin typeface="SimSun"/>
                <a:cs typeface="SimSun"/>
              </a:rPr>
              <a:t>text</a:t>
            </a:r>
            <a:r>
              <a:rPr sz="900" spc="-215" dirty="0">
                <a:solidFill>
                  <a:srgbClr val="212121"/>
                </a:solidFill>
                <a:latin typeface="SimSun"/>
                <a:cs typeface="SimSun"/>
              </a:rPr>
              <a:t> </a:t>
            </a:r>
            <a:r>
              <a:rPr sz="900" spc="125" dirty="0">
                <a:solidFill>
                  <a:srgbClr val="3D999E"/>
                </a:solidFill>
                <a:latin typeface="SimSun"/>
                <a:cs typeface="SimSun"/>
              </a:rPr>
              <a:t>=</a:t>
            </a:r>
            <a:r>
              <a:rPr sz="900" spc="-215" dirty="0">
                <a:solidFill>
                  <a:srgbClr val="3D999E"/>
                </a:solidFill>
                <a:latin typeface="SimSun"/>
                <a:cs typeface="SimSun"/>
              </a:rPr>
              <a:t> </a:t>
            </a:r>
            <a:r>
              <a:rPr sz="900" spc="-60" dirty="0">
                <a:solidFill>
                  <a:srgbClr val="212121"/>
                </a:solidFill>
                <a:latin typeface="SimSun"/>
                <a:cs typeface="SimSun"/>
              </a:rPr>
              <a:t>action.text.trim()</a:t>
            </a:r>
            <a:r>
              <a:rPr sz="900" spc="-60" dirty="0">
                <a:solidFill>
                  <a:srgbClr val="3D999E"/>
                </a:solidFill>
                <a:latin typeface="SimSun"/>
                <a:cs typeface="SimSun"/>
              </a:rPr>
              <a:t>;</a:t>
            </a:r>
            <a:endParaRPr sz="900">
              <a:latin typeface="SimSun"/>
              <a:cs typeface="SimSun"/>
            </a:endParaRPr>
          </a:p>
          <a:p>
            <a:pPr marL="554355" marR="4817745" indent="-127000">
              <a:lnSpc>
                <a:spcPct val="100000"/>
              </a:lnSpc>
            </a:pPr>
            <a:r>
              <a:rPr sz="900" spc="-220" dirty="0">
                <a:solidFill>
                  <a:srgbClr val="8958A7"/>
                </a:solidFill>
                <a:latin typeface="SimSun"/>
                <a:cs typeface="SimSun"/>
              </a:rPr>
              <a:t>if </a:t>
            </a:r>
            <a:r>
              <a:rPr sz="900" spc="-55" dirty="0">
                <a:solidFill>
                  <a:srgbClr val="212121"/>
                </a:solidFill>
                <a:latin typeface="SimSun"/>
                <a:cs typeface="SimSun"/>
              </a:rPr>
              <a:t>(text </a:t>
            </a:r>
            <a:r>
              <a:rPr sz="900" spc="30" dirty="0">
                <a:solidFill>
                  <a:srgbClr val="3D999E"/>
                </a:solidFill>
                <a:latin typeface="SimSun"/>
                <a:cs typeface="SimSun"/>
              </a:rPr>
              <a:t>!== </a:t>
            </a:r>
            <a:r>
              <a:rPr sz="900" spc="-229" dirty="0">
                <a:solidFill>
                  <a:srgbClr val="708B00"/>
                </a:solidFill>
                <a:latin typeface="SimSun"/>
                <a:cs typeface="SimSun"/>
              </a:rPr>
              <a:t>''</a:t>
            </a:r>
            <a:r>
              <a:rPr sz="900" spc="-229" dirty="0">
                <a:solidFill>
                  <a:srgbClr val="212121"/>
                </a:solidFill>
                <a:latin typeface="SimSun"/>
                <a:cs typeface="SimSun"/>
              </a:rPr>
              <a:t>) </a:t>
            </a:r>
            <a:r>
              <a:rPr sz="900" spc="-114" dirty="0">
                <a:solidFill>
                  <a:srgbClr val="212121"/>
                </a:solidFill>
                <a:latin typeface="SimSun"/>
                <a:cs typeface="SimSun"/>
              </a:rPr>
              <a:t>{  </a:t>
            </a:r>
            <a:r>
              <a:rPr sz="900" spc="20" dirty="0">
                <a:solidFill>
                  <a:srgbClr val="212121"/>
                </a:solidFill>
                <a:latin typeface="SimSun"/>
                <a:cs typeface="SimSun"/>
              </a:rPr>
              <a:t>create</a:t>
            </a:r>
            <a:r>
              <a:rPr sz="900" spc="-114" dirty="0">
                <a:solidFill>
                  <a:srgbClr val="212121"/>
                </a:solidFill>
                <a:latin typeface="SimSun"/>
                <a:cs typeface="SimSun"/>
              </a:rPr>
              <a:t>(</a:t>
            </a:r>
            <a:r>
              <a:rPr sz="900" spc="-40" dirty="0">
                <a:solidFill>
                  <a:srgbClr val="212121"/>
                </a:solidFill>
                <a:latin typeface="SimSun"/>
                <a:cs typeface="SimSun"/>
              </a:rPr>
              <a:t>text</a:t>
            </a:r>
            <a:r>
              <a:rPr sz="900" spc="-120" dirty="0">
                <a:solidFill>
                  <a:srgbClr val="212121"/>
                </a:solidFill>
                <a:latin typeface="SimSun"/>
                <a:cs typeface="SimSun"/>
              </a:rPr>
              <a:t>)</a:t>
            </a:r>
            <a:r>
              <a:rPr sz="900" spc="-180" dirty="0">
                <a:solidFill>
                  <a:srgbClr val="3D999E"/>
                </a:solidFill>
                <a:latin typeface="SimSun"/>
                <a:cs typeface="SimSun"/>
              </a:rPr>
              <a:t>;</a:t>
            </a:r>
            <a:endParaRPr sz="900">
              <a:latin typeface="SimSun"/>
              <a:cs typeface="SimSun"/>
            </a:endParaRPr>
          </a:p>
          <a:p>
            <a:pPr marL="427990">
              <a:lnSpc>
                <a:spcPct val="100000"/>
              </a:lnSpc>
            </a:pPr>
            <a:r>
              <a:rPr sz="900" spc="-120" dirty="0">
                <a:solidFill>
                  <a:srgbClr val="212121"/>
                </a:solidFill>
                <a:latin typeface="SimSun"/>
                <a:cs typeface="SimSun"/>
              </a:rPr>
              <a:t>}</a:t>
            </a:r>
            <a:endParaRPr sz="900">
              <a:latin typeface="SimSun"/>
              <a:cs typeface="SimSun"/>
            </a:endParaRPr>
          </a:p>
          <a:p>
            <a:pPr marL="427990" marR="4193540">
              <a:lnSpc>
                <a:spcPct val="100000"/>
              </a:lnSpc>
            </a:pPr>
            <a:r>
              <a:rPr sz="900" spc="45" dirty="0">
                <a:solidFill>
                  <a:srgbClr val="212121"/>
                </a:solidFill>
                <a:latin typeface="SimSun"/>
                <a:cs typeface="SimSun"/>
              </a:rPr>
              <a:t>TodoStore.</a:t>
            </a:r>
            <a:r>
              <a:rPr sz="900" spc="90" dirty="0">
                <a:solidFill>
                  <a:srgbClr val="212121"/>
                </a:solidFill>
                <a:latin typeface="SimSun"/>
                <a:cs typeface="SimSun"/>
              </a:rPr>
              <a:t>emitChange</a:t>
            </a:r>
            <a:r>
              <a:rPr sz="900" spc="-114" dirty="0">
                <a:solidFill>
                  <a:srgbClr val="212121"/>
                </a:solidFill>
                <a:latin typeface="SimSun"/>
                <a:cs typeface="SimSun"/>
              </a:rPr>
              <a:t>(</a:t>
            </a:r>
            <a:r>
              <a:rPr sz="900" spc="-120" dirty="0">
                <a:solidFill>
                  <a:srgbClr val="212121"/>
                </a:solidFill>
                <a:latin typeface="SimSun"/>
                <a:cs typeface="SimSun"/>
              </a:rPr>
              <a:t>)</a:t>
            </a:r>
            <a:r>
              <a:rPr sz="900" spc="-180" dirty="0">
                <a:solidFill>
                  <a:srgbClr val="3D999E"/>
                </a:solidFill>
                <a:latin typeface="SimSun"/>
                <a:cs typeface="SimSun"/>
              </a:rPr>
              <a:t>;  </a:t>
            </a:r>
            <a:r>
              <a:rPr sz="900" spc="15" dirty="0">
                <a:solidFill>
                  <a:srgbClr val="8958A7"/>
                </a:solidFill>
                <a:latin typeface="SimSun"/>
                <a:cs typeface="SimSun"/>
              </a:rPr>
              <a:t>break</a:t>
            </a:r>
            <a:r>
              <a:rPr sz="900" spc="15"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427990" marR="3155950" indent="-127000">
              <a:lnSpc>
                <a:spcPct val="100000"/>
              </a:lnSpc>
            </a:pPr>
            <a:r>
              <a:rPr sz="900" spc="85" dirty="0">
                <a:solidFill>
                  <a:srgbClr val="8958A7"/>
                </a:solidFill>
                <a:latin typeface="SimSun"/>
                <a:cs typeface="SimSun"/>
              </a:rPr>
              <a:t>case</a:t>
            </a:r>
            <a:r>
              <a:rPr sz="900" spc="-170" dirty="0">
                <a:solidFill>
                  <a:srgbClr val="8958A7"/>
                </a:solidFill>
                <a:latin typeface="SimSun"/>
                <a:cs typeface="SimSun"/>
              </a:rPr>
              <a:t> </a:t>
            </a:r>
            <a:r>
              <a:rPr sz="900" spc="130" dirty="0">
                <a:solidFill>
                  <a:srgbClr val="212121"/>
                </a:solidFill>
                <a:latin typeface="SimSun"/>
                <a:cs typeface="SimSun"/>
              </a:rPr>
              <a:t>TodoConstants.TODO_UPDATE_TEXT</a:t>
            </a:r>
            <a:r>
              <a:rPr sz="900" spc="130" dirty="0">
                <a:solidFill>
                  <a:srgbClr val="3D999E"/>
                </a:solidFill>
                <a:latin typeface="SimSun"/>
                <a:cs typeface="SimSun"/>
              </a:rPr>
              <a:t>:  </a:t>
            </a:r>
            <a:r>
              <a:rPr sz="900" spc="-40" dirty="0">
                <a:solidFill>
                  <a:srgbClr val="212121"/>
                </a:solidFill>
                <a:latin typeface="SimSun"/>
                <a:cs typeface="SimSun"/>
              </a:rPr>
              <a:t>text</a:t>
            </a:r>
            <a:r>
              <a:rPr sz="900" spc="-215" dirty="0">
                <a:solidFill>
                  <a:srgbClr val="212121"/>
                </a:solidFill>
                <a:latin typeface="SimSun"/>
                <a:cs typeface="SimSun"/>
              </a:rPr>
              <a:t> </a:t>
            </a:r>
            <a:r>
              <a:rPr sz="900" spc="125" dirty="0">
                <a:solidFill>
                  <a:srgbClr val="3D999E"/>
                </a:solidFill>
                <a:latin typeface="SimSun"/>
                <a:cs typeface="SimSun"/>
              </a:rPr>
              <a:t>=</a:t>
            </a:r>
            <a:r>
              <a:rPr sz="900" spc="-215" dirty="0">
                <a:solidFill>
                  <a:srgbClr val="3D999E"/>
                </a:solidFill>
                <a:latin typeface="SimSun"/>
                <a:cs typeface="SimSun"/>
              </a:rPr>
              <a:t> </a:t>
            </a:r>
            <a:r>
              <a:rPr sz="900" spc="-60" dirty="0">
                <a:solidFill>
                  <a:srgbClr val="212121"/>
                </a:solidFill>
                <a:latin typeface="SimSun"/>
                <a:cs typeface="SimSun"/>
              </a:rPr>
              <a:t>action.text.trim()</a:t>
            </a:r>
            <a:r>
              <a:rPr sz="900" spc="-60" dirty="0">
                <a:solidFill>
                  <a:srgbClr val="3D999E"/>
                </a:solidFill>
                <a:latin typeface="SimSun"/>
                <a:cs typeface="SimSun"/>
              </a:rPr>
              <a:t>;</a:t>
            </a:r>
            <a:endParaRPr sz="900">
              <a:latin typeface="SimSun"/>
              <a:cs typeface="SimSun"/>
            </a:endParaRPr>
          </a:p>
          <a:p>
            <a:pPr marL="427990">
              <a:lnSpc>
                <a:spcPct val="100000"/>
              </a:lnSpc>
            </a:pPr>
            <a:r>
              <a:rPr sz="900" spc="-220" dirty="0">
                <a:solidFill>
                  <a:srgbClr val="8958A7"/>
                </a:solidFill>
                <a:latin typeface="SimSun"/>
                <a:cs typeface="SimSun"/>
              </a:rPr>
              <a:t>if </a:t>
            </a:r>
            <a:r>
              <a:rPr sz="900" spc="-55" dirty="0">
                <a:solidFill>
                  <a:srgbClr val="212121"/>
                </a:solidFill>
                <a:latin typeface="SimSun"/>
                <a:cs typeface="SimSun"/>
              </a:rPr>
              <a:t>(text </a:t>
            </a:r>
            <a:r>
              <a:rPr sz="900" spc="30" dirty="0">
                <a:solidFill>
                  <a:srgbClr val="3D999E"/>
                </a:solidFill>
                <a:latin typeface="SimSun"/>
                <a:cs typeface="SimSun"/>
              </a:rPr>
              <a:t>!==</a:t>
            </a:r>
            <a:r>
              <a:rPr sz="900" spc="-370" dirty="0">
                <a:solidFill>
                  <a:srgbClr val="3D999E"/>
                </a:solidFill>
                <a:latin typeface="SimSun"/>
                <a:cs typeface="SimSun"/>
              </a:rPr>
              <a:t> </a:t>
            </a:r>
            <a:r>
              <a:rPr sz="900" spc="-229" dirty="0">
                <a:solidFill>
                  <a:srgbClr val="708B00"/>
                </a:solidFill>
                <a:latin typeface="SimSun"/>
                <a:cs typeface="SimSun"/>
              </a:rPr>
              <a:t>''</a:t>
            </a:r>
            <a:r>
              <a:rPr sz="900" spc="-229"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554355">
              <a:lnSpc>
                <a:spcPct val="100000"/>
              </a:lnSpc>
            </a:pPr>
            <a:r>
              <a:rPr sz="900" spc="-15" dirty="0">
                <a:solidFill>
                  <a:srgbClr val="212121"/>
                </a:solidFill>
                <a:latin typeface="SimSun"/>
                <a:cs typeface="SimSun"/>
              </a:rPr>
              <a:t>update(action.id</a:t>
            </a:r>
            <a:r>
              <a:rPr sz="900" spc="-15" dirty="0">
                <a:solidFill>
                  <a:srgbClr val="3D999E"/>
                </a:solidFill>
                <a:latin typeface="SimSun"/>
                <a:cs typeface="SimSun"/>
              </a:rPr>
              <a:t>,</a:t>
            </a:r>
            <a:r>
              <a:rPr sz="900" spc="-235" dirty="0">
                <a:solidFill>
                  <a:srgbClr val="3D999E"/>
                </a:solidFill>
                <a:latin typeface="SimSun"/>
                <a:cs typeface="SimSun"/>
              </a:rPr>
              <a:t> </a:t>
            </a:r>
            <a:r>
              <a:rPr sz="900" spc="-75" dirty="0">
                <a:solidFill>
                  <a:srgbClr val="212121"/>
                </a:solidFill>
                <a:latin typeface="SimSun"/>
                <a:cs typeface="SimSun"/>
              </a:rPr>
              <a:t>{text</a:t>
            </a:r>
            <a:r>
              <a:rPr sz="900" spc="-75" dirty="0">
                <a:solidFill>
                  <a:srgbClr val="3D999E"/>
                </a:solidFill>
                <a:latin typeface="SimSun"/>
                <a:cs typeface="SimSun"/>
              </a:rPr>
              <a:t>:</a:t>
            </a:r>
            <a:r>
              <a:rPr sz="900" spc="-235" dirty="0">
                <a:solidFill>
                  <a:srgbClr val="3D999E"/>
                </a:solidFill>
                <a:latin typeface="SimSun"/>
                <a:cs typeface="SimSun"/>
              </a:rPr>
              <a:t> </a:t>
            </a:r>
            <a:r>
              <a:rPr sz="900" spc="-85" dirty="0">
                <a:solidFill>
                  <a:srgbClr val="212121"/>
                </a:solidFill>
                <a:latin typeface="SimSun"/>
                <a:cs typeface="SimSun"/>
              </a:rPr>
              <a:t>text})</a:t>
            </a:r>
            <a:r>
              <a:rPr sz="900" spc="-85" dirty="0">
                <a:solidFill>
                  <a:srgbClr val="3D999E"/>
                </a:solidFill>
                <a:latin typeface="SimSun"/>
                <a:cs typeface="SimSun"/>
              </a:rPr>
              <a:t>;</a:t>
            </a:r>
            <a:endParaRPr sz="900">
              <a:latin typeface="SimSun"/>
              <a:cs typeface="SimSun"/>
            </a:endParaRPr>
          </a:p>
          <a:p>
            <a:pPr marL="427990">
              <a:lnSpc>
                <a:spcPct val="100000"/>
              </a:lnSpc>
            </a:pPr>
            <a:r>
              <a:rPr sz="900" spc="-120" dirty="0">
                <a:solidFill>
                  <a:srgbClr val="212121"/>
                </a:solidFill>
                <a:latin typeface="SimSun"/>
                <a:cs typeface="SimSun"/>
              </a:rPr>
              <a:t>}</a:t>
            </a:r>
            <a:endParaRPr sz="900">
              <a:latin typeface="SimSun"/>
              <a:cs typeface="SimSun"/>
            </a:endParaRPr>
          </a:p>
          <a:p>
            <a:pPr marL="427990" marR="4193540">
              <a:lnSpc>
                <a:spcPct val="100000"/>
              </a:lnSpc>
            </a:pPr>
            <a:r>
              <a:rPr sz="900" spc="45" dirty="0">
                <a:solidFill>
                  <a:srgbClr val="212121"/>
                </a:solidFill>
                <a:latin typeface="SimSun"/>
                <a:cs typeface="SimSun"/>
              </a:rPr>
              <a:t>TodoStore.</a:t>
            </a:r>
            <a:r>
              <a:rPr sz="900" spc="90" dirty="0">
                <a:solidFill>
                  <a:srgbClr val="212121"/>
                </a:solidFill>
                <a:latin typeface="SimSun"/>
                <a:cs typeface="SimSun"/>
              </a:rPr>
              <a:t>emitChange</a:t>
            </a:r>
            <a:r>
              <a:rPr sz="900" spc="-114" dirty="0">
                <a:solidFill>
                  <a:srgbClr val="212121"/>
                </a:solidFill>
                <a:latin typeface="SimSun"/>
                <a:cs typeface="SimSun"/>
              </a:rPr>
              <a:t>(</a:t>
            </a:r>
            <a:r>
              <a:rPr sz="900" spc="-120" dirty="0">
                <a:solidFill>
                  <a:srgbClr val="212121"/>
                </a:solidFill>
                <a:latin typeface="SimSun"/>
                <a:cs typeface="SimSun"/>
              </a:rPr>
              <a:t>)</a:t>
            </a:r>
            <a:r>
              <a:rPr sz="900" spc="-180" dirty="0">
                <a:solidFill>
                  <a:srgbClr val="3D999E"/>
                </a:solidFill>
                <a:latin typeface="SimSun"/>
                <a:cs typeface="SimSun"/>
              </a:rPr>
              <a:t>;  </a:t>
            </a:r>
            <a:r>
              <a:rPr sz="900" spc="15" dirty="0">
                <a:solidFill>
                  <a:srgbClr val="8958A7"/>
                </a:solidFill>
                <a:latin typeface="SimSun"/>
                <a:cs typeface="SimSun"/>
              </a:rPr>
              <a:t>break</a:t>
            </a:r>
            <a:r>
              <a:rPr sz="900" spc="15" dirty="0">
                <a:solidFill>
                  <a:srgbClr val="3D999E"/>
                </a:solidFill>
                <a:latin typeface="SimSun"/>
                <a:cs typeface="SimSun"/>
              </a:rPr>
              <a:t>;</a:t>
            </a:r>
            <a:endParaRPr sz="900">
              <a:latin typeface="SimSun"/>
              <a:cs typeface="SimSun"/>
            </a:endParaRPr>
          </a:p>
          <a:p>
            <a:pPr marL="173990">
              <a:lnSpc>
                <a:spcPct val="100000"/>
              </a:lnSpc>
            </a:pPr>
            <a:r>
              <a:rPr sz="900" spc="-120" dirty="0">
                <a:solidFill>
                  <a:srgbClr val="212121"/>
                </a:solidFill>
                <a:latin typeface="SimSun"/>
                <a:cs typeface="SimSun"/>
              </a:rPr>
              <a:t>}</a:t>
            </a:r>
            <a:endParaRPr sz="900">
              <a:latin typeface="SimSun"/>
              <a:cs typeface="SimSun"/>
            </a:endParaRPr>
          </a:p>
          <a:p>
            <a:pPr marL="47625">
              <a:lnSpc>
                <a:spcPct val="100000"/>
              </a:lnSpc>
            </a:pP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p:txBody>
      </p:sp>
      <p:sp>
        <p:nvSpPr>
          <p:cNvPr id="4" name="object 4"/>
          <p:cNvSpPr txBox="1"/>
          <p:nvPr/>
        </p:nvSpPr>
        <p:spPr>
          <a:xfrm>
            <a:off x="732500" y="4706967"/>
            <a:ext cx="6047105" cy="1356995"/>
          </a:xfrm>
          <a:prstGeom prst="rect">
            <a:avLst/>
          </a:prstGeom>
        </p:spPr>
        <p:txBody>
          <a:bodyPr vert="horz" wrap="square" lIns="0" tIns="0" rIns="0" bIns="0" rtlCol="0">
            <a:spAutoFit/>
          </a:bodyPr>
          <a:lstStyle/>
          <a:p>
            <a:pPr marL="12700" marR="5080">
              <a:lnSpc>
                <a:spcPct val="168400"/>
              </a:lnSpc>
            </a:pPr>
            <a:r>
              <a:rPr sz="950" spc="10" dirty="0">
                <a:solidFill>
                  <a:srgbClr val="212121"/>
                </a:solidFill>
                <a:latin typeface="SimSun"/>
                <a:cs typeface="SimSun"/>
              </a:rPr>
              <a:t>在</a:t>
            </a:r>
            <a:r>
              <a:rPr sz="950" spc="-220" dirty="0">
                <a:solidFill>
                  <a:srgbClr val="212121"/>
                </a:solidFill>
                <a:latin typeface="SimSun"/>
                <a:cs typeface="SimSun"/>
              </a:rPr>
              <a:t> </a:t>
            </a:r>
            <a:r>
              <a:rPr sz="950" spc="40" dirty="0">
                <a:solidFill>
                  <a:srgbClr val="212121"/>
                </a:solidFill>
                <a:latin typeface="SimSun"/>
                <a:cs typeface="SimSun"/>
              </a:rPr>
              <a:t>Store</a:t>
            </a:r>
            <a:r>
              <a:rPr sz="950" spc="-220" dirty="0">
                <a:solidFill>
                  <a:srgbClr val="212121"/>
                </a:solidFill>
                <a:latin typeface="SimSun"/>
                <a:cs typeface="SimSun"/>
              </a:rPr>
              <a:t> </a:t>
            </a:r>
            <a:r>
              <a:rPr sz="950" spc="10" dirty="0">
                <a:solidFill>
                  <a:srgbClr val="212121"/>
                </a:solidFill>
                <a:latin typeface="SimSun"/>
                <a:cs typeface="SimSun"/>
              </a:rPr>
              <a:t>注册给</a:t>
            </a:r>
            <a:r>
              <a:rPr sz="950" spc="-220" dirty="0">
                <a:solidFill>
                  <a:srgbClr val="212121"/>
                </a:solidFill>
                <a:latin typeface="SimSun"/>
                <a:cs typeface="SimSun"/>
              </a:rPr>
              <a:t> </a:t>
            </a:r>
            <a:r>
              <a:rPr sz="950" spc="20" dirty="0">
                <a:solidFill>
                  <a:srgbClr val="212121"/>
                </a:solidFill>
                <a:latin typeface="SimSun"/>
                <a:cs typeface="SimSun"/>
              </a:rPr>
              <a:t>dispatcher</a:t>
            </a:r>
            <a:r>
              <a:rPr sz="950" spc="-220" dirty="0">
                <a:solidFill>
                  <a:srgbClr val="212121"/>
                </a:solidFill>
                <a:latin typeface="SimSun"/>
                <a:cs typeface="SimSun"/>
              </a:rPr>
              <a:t> </a:t>
            </a:r>
            <a:r>
              <a:rPr sz="950" spc="10" dirty="0">
                <a:solidFill>
                  <a:srgbClr val="212121"/>
                </a:solidFill>
                <a:latin typeface="SimSun"/>
                <a:cs typeface="SimSun"/>
              </a:rPr>
              <a:t>的回调函数中会接受到分发的</a:t>
            </a:r>
            <a:r>
              <a:rPr sz="950" spc="-220" dirty="0">
                <a:solidFill>
                  <a:srgbClr val="212121"/>
                </a:solidFill>
                <a:latin typeface="SimSun"/>
                <a:cs typeface="SimSun"/>
              </a:rPr>
              <a:t> </a:t>
            </a:r>
            <a:r>
              <a:rPr sz="950" spc="5" dirty="0">
                <a:solidFill>
                  <a:srgbClr val="212121"/>
                </a:solidFill>
                <a:latin typeface="SimSun"/>
                <a:cs typeface="SimSun"/>
              </a:rPr>
              <a:t>action，因为每个</a:t>
            </a:r>
            <a:r>
              <a:rPr sz="950" spc="-220" dirty="0">
                <a:solidFill>
                  <a:srgbClr val="212121"/>
                </a:solidFill>
                <a:latin typeface="SimSun"/>
                <a:cs typeface="SimSun"/>
              </a:rPr>
              <a:t> </a:t>
            </a:r>
            <a:r>
              <a:rPr sz="950" dirty="0">
                <a:solidFill>
                  <a:srgbClr val="212121"/>
                </a:solidFill>
                <a:latin typeface="SimSun"/>
                <a:cs typeface="SimSun"/>
              </a:rPr>
              <a:t>action</a:t>
            </a:r>
            <a:r>
              <a:rPr sz="950" spc="-220" dirty="0">
                <a:solidFill>
                  <a:srgbClr val="212121"/>
                </a:solidFill>
                <a:latin typeface="SimSun"/>
                <a:cs typeface="SimSun"/>
              </a:rPr>
              <a:t> </a:t>
            </a:r>
            <a:r>
              <a:rPr sz="950" spc="10" dirty="0">
                <a:solidFill>
                  <a:srgbClr val="212121"/>
                </a:solidFill>
                <a:latin typeface="SimSun"/>
                <a:cs typeface="SimSun"/>
              </a:rPr>
              <a:t>都会分发给所有注册的回  调，所以回调函数里面要判断这个</a:t>
            </a:r>
            <a:r>
              <a:rPr sz="950" spc="-220" dirty="0">
                <a:solidFill>
                  <a:srgbClr val="212121"/>
                </a:solidFill>
                <a:latin typeface="SimSun"/>
                <a:cs typeface="SimSun"/>
              </a:rPr>
              <a:t> </a:t>
            </a:r>
            <a:r>
              <a:rPr sz="950" dirty="0">
                <a:solidFill>
                  <a:srgbClr val="212121"/>
                </a:solidFill>
                <a:latin typeface="SimSun"/>
                <a:cs typeface="SimSun"/>
              </a:rPr>
              <a:t>action</a:t>
            </a:r>
            <a:r>
              <a:rPr sz="950" spc="-220" dirty="0">
                <a:solidFill>
                  <a:srgbClr val="212121"/>
                </a:solidFill>
                <a:latin typeface="SimSun"/>
                <a:cs typeface="SimSun"/>
              </a:rPr>
              <a:t> </a:t>
            </a:r>
            <a:r>
              <a:rPr sz="950" spc="10" dirty="0">
                <a:solidFill>
                  <a:srgbClr val="212121"/>
                </a:solidFill>
                <a:latin typeface="SimSun"/>
                <a:cs typeface="SimSun"/>
              </a:rPr>
              <a:t>的</a:t>
            </a:r>
            <a:r>
              <a:rPr sz="950" spc="-220" dirty="0">
                <a:solidFill>
                  <a:srgbClr val="212121"/>
                </a:solidFill>
                <a:latin typeface="SimSun"/>
                <a:cs typeface="SimSun"/>
              </a:rPr>
              <a:t> </a:t>
            </a:r>
            <a:r>
              <a:rPr sz="950" spc="35" dirty="0">
                <a:solidFill>
                  <a:srgbClr val="212121"/>
                </a:solidFill>
                <a:latin typeface="SimSun"/>
                <a:cs typeface="SimSun"/>
              </a:rPr>
              <a:t>type</a:t>
            </a:r>
            <a:r>
              <a:rPr sz="950" spc="-220" dirty="0">
                <a:solidFill>
                  <a:srgbClr val="212121"/>
                </a:solidFill>
                <a:latin typeface="SimSun"/>
                <a:cs typeface="SimSun"/>
              </a:rPr>
              <a:t> </a:t>
            </a:r>
            <a:r>
              <a:rPr sz="950" spc="10" dirty="0">
                <a:solidFill>
                  <a:srgbClr val="212121"/>
                </a:solidFill>
                <a:latin typeface="SimSun"/>
                <a:cs typeface="SimSun"/>
              </a:rPr>
              <a:t>并调用相关的内部方法处理更新</a:t>
            </a:r>
            <a:r>
              <a:rPr sz="950" spc="-220" dirty="0">
                <a:solidFill>
                  <a:srgbClr val="212121"/>
                </a:solidFill>
                <a:latin typeface="SimSun"/>
                <a:cs typeface="SimSun"/>
              </a:rPr>
              <a:t> </a:t>
            </a:r>
            <a:r>
              <a:rPr sz="950" dirty="0">
                <a:solidFill>
                  <a:srgbClr val="212121"/>
                </a:solidFill>
                <a:latin typeface="SimSun"/>
                <a:cs typeface="SimSun"/>
              </a:rPr>
              <a:t>action</a:t>
            </a:r>
            <a:r>
              <a:rPr sz="950" spc="-220" dirty="0">
                <a:solidFill>
                  <a:srgbClr val="212121"/>
                </a:solidFill>
                <a:latin typeface="SimSun"/>
                <a:cs typeface="SimSun"/>
              </a:rPr>
              <a:t> </a:t>
            </a:r>
            <a:r>
              <a:rPr sz="950" spc="15" dirty="0">
                <a:solidFill>
                  <a:srgbClr val="212121"/>
                </a:solidFill>
                <a:latin typeface="SimSun"/>
                <a:cs typeface="SimSun"/>
              </a:rPr>
              <a:t>带过来的数据（paylo  </a:t>
            </a:r>
            <a:r>
              <a:rPr sz="950" spc="40" dirty="0">
                <a:solidFill>
                  <a:srgbClr val="212121"/>
                </a:solidFill>
                <a:latin typeface="SimSun"/>
                <a:cs typeface="SimSun"/>
              </a:rPr>
              <a:t>ad），再通知</a:t>
            </a:r>
            <a:r>
              <a:rPr sz="950" spc="-250" dirty="0">
                <a:solidFill>
                  <a:srgbClr val="212121"/>
                </a:solidFill>
                <a:latin typeface="SimSun"/>
                <a:cs typeface="SimSun"/>
              </a:rPr>
              <a:t> </a:t>
            </a:r>
            <a:r>
              <a:rPr sz="950" spc="55" dirty="0">
                <a:solidFill>
                  <a:srgbClr val="212121"/>
                </a:solidFill>
                <a:latin typeface="SimSun"/>
                <a:cs typeface="SimSun"/>
              </a:rPr>
              <a:t>view</a:t>
            </a:r>
            <a:r>
              <a:rPr sz="950" spc="-250" dirty="0">
                <a:solidFill>
                  <a:srgbClr val="212121"/>
                </a:solidFill>
                <a:latin typeface="SimSun"/>
                <a:cs typeface="SimSun"/>
              </a:rPr>
              <a:t> </a:t>
            </a:r>
            <a:r>
              <a:rPr sz="950" spc="10" dirty="0">
                <a:solidFill>
                  <a:srgbClr val="212121"/>
                </a:solidFill>
                <a:latin typeface="SimSun"/>
                <a:cs typeface="SimSun"/>
              </a:rPr>
              <a:t>数据变更。</a:t>
            </a:r>
            <a:endParaRPr sz="950">
              <a:latin typeface="SimSun"/>
              <a:cs typeface="SimSun"/>
            </a:endParaRPr>
          </a:p>
          <a:p>
            <a:pPr>
              <a:lnSpc>
                <a:spcPct val="100000"/>
              </a:lnSpc>
              <a:spcBef>
                <a:spcPts val="40"/>
              </a:spcBef>
            </a:pPr>
            <a:endParaRPr sz="800">
              <a:latin typeface="Times New Roman"/>
              <a:cs typeface="Times New Roman"/>
            </a:endParaRPr>
          </a:p>
          <a:p>
            <a:pPr marL="12700" marR="268605">
              <a:lnSpc>
                <a:spcPct val="168400"/>
              </a:lnSpc>
            </a:pPr>
            <a:r>
              <a:rPr sz="950" spc="40" dirty="0">
                <a:solidFill>
                  <a:srgbClr val="212121"/>
                </a:solidFill>
                <a:latin typeface="SimSun"/>
                <a:cs typeface="SimSun"/>
              </a:rPr>
              <a:t>Store</a:t>
            </a:r>
            <a:r>
              <a:rPr sz="950" spc="-225" dirty="0">
                <a:solidFill>
                  <a:srgbClr val="212121"/>
                </a:solidFill>
                <a:latin typeface="SimSun"/>
                <a:cs typeface="SimSun"/>
              </a:rPr>
              <a:t> </a:t>
            </a:r>
            <a:r>
              <a:rPr sz="950" spc="10" dirty="0">
                <a:solidFill>
                  <a:srgbClr val="212121"/>
                </a:solidFill>
                <a:latin typeface="SimSun"/>
                <a:cs typeface="SimSun"/>
              </a:rPr>
              <a:t>里面不会暴露直接操作数据的方法给外部，暴露给外部调用的方法都是</a:t>
            </a:r>
            <a:r>
              <a:rPr sz="950" spc="-225" dirty="0">
                <a:solidFill>
                  <a:srgbClr val="212121"/>
                </a:solidFill>
                <a:latin typeface="SimSun"/>
                <a:cs typeface="SimSun"/>
              </a:rPr>
              <a:t> </a:t>
            </a:r>
            <a:r>
              <a:rPr sz="950" spc="25" dirty="0">
                <a:solidFill>
                  <a:srgbClr val="212121"/>
                </a:solidFill>
                <a:latin typeface="SimSun"/>
                <a:cs typeface="SimSun"/>
              </a:rPr>
              <a:t>Getter</a:t>
            </a:r>
            <a:r>
              <a:rPr sz="950" spc="-225" dirty="0">
                <a:solidFill>
                  <a:srgbClr val="212121"/>
                </a:solidFill>
                <a:latin typeface="SimSun"/>
                <a:cs typeface="SimSun"/>
              </a:rPr>
              <a:t> </a:t>
            </a:r>
            <a:r>
              <a:rPr sz="950" spc="10" dirty="0">
                <a:solidFill>
                  <a:srgbClr val="212121"/>
                </a:solidFill>
                <a:latin typeface="SimSun"/>
                <a:cs typeface="SimSun"/>
              </a:rPr>
              <a:t>方法，没有</a:t>
            </a:r>
            <a:r>
              <a:rPr sz="950" spc="-225" dirty="0">
                <a:solidFill>
                  <a:srgbClr val="212121"/>
                </a:solidFill>
                <a:latin typeface="SimSun"/>
                <a:cs typeface="SimSun"/>
              </a:rPr>
              <a:t> </a:t>
            </a:r>
            <a:r>
              <a:rPr sz="950" spc="5" dirty="0">
                <a:solidFill>
                  <a:srgbClr val="212121"/>
                </a:solidFill>
                <a:latin typeface="SimSun"/>
                <a:cs typeface="SimSun"/>
              </a:rPr>
              <a:t>Setter</a:t>
            </a:r>
            <a:r>
              <a:rPr sz="950" spc="-225" dirty="0">
                <a:solidFill>
                  <a:srgbClr val="212121"/>
                </a:solidFill>
                <a:latin typeface="SimSun"/>
                <a:cs typeface="SimSun"/>
              </a:rPr>
              <a:t> </a:t>
            </a:r>
            <a:r>
              <a:rPr sz="950" spc="10" dirty="0">
                <a:solidFill>
                  <a:srgbClr val="212121"/>
                </a:solidFill>
                <a:latin typeface="SimSun"/>
                <a:cs typeface="SimSun"/>
              </a:rPr>
              <a:t>方  法，唯一更新数据的手段就是通过在</a:t>
            </a:r>
            <a:r>
              <a:rPr sz="950" spc="-250" dirty="0">
                <a:solidFill>
                  <a:srgbClr val="212121"/>
                </a:solidFill>
                <a:latin typeface="SimSun"/>
                <a:cs typeface="SimSun"/>
              </a:rPr>
              <a:t> </a:t>
            </a:r>
            <a:r>
              <a:rPr sz="950" spc="20" dirty="0">
                <a:solidFill>
                  <a:srgbClr val="212121"/>
                </a:solidFill>
                <a:latin typeface="SimSun"/>
                <a:cs typeface="SimSun"/>
              </a:rPr>
              <a:t>dispatcher</a:t>
            </a:r>
            <a:r>
              <a:rPr sz="950" spc="-250" dirty="0">
                <a:solidFill>
                  <a:srgbClr val="212121"/>
                </a:solidFill>
                <a:latin typeface="SimSun"/>
                <a:cs typeface="SimSun"/>
              </a:rPr>
              <a:t> </a:t>
            </a:r>
            <a:r>
              <a:rPr sz="950" spc="10" dirty="0">
                <a:solidFill>
                  <a:srgbClr val="212121"/>
                </a:solidFill>
                <a:latin typeface="SimSun"/>
                <a:cs typeface="SimSun"/>
              </a:rPr>
              <a:t>注册的回调函数。</a:t>
            </a:r>
            <a:endParaRPr sz="950">
              <a:latin typeface="SimSun"/>
              <a:cs typeface="SimSun"/>
            </a:endParaRPr>
          </a:p>
        </p:txBody>
      </p:sp>
      <p:sp>
        <p:nvSpPr>
          <p:cNvPr id="5" name="object 5"/>
          <p:cNvSpPr txBox="1"/>
          <p:nvPr/>
        </p:nvSpPr>
        <p:spPr>
          <a:xfrm>
            <a:off x="732500" y="6414134"/>
            <a:ext cx="6025515" cy="950594"/>
          </a:xfrm>
          <a:prstGeom prst="rect">
            <a:avLst/>
          </a:prstGeom>
        </p:spPr>
        <p:txBody>
          <a:bodyPr vert="horz" wrap="square" lIns="0" tIns="0" rIns="0" bIns="0" rtlCol="0">
            <a:spAutoFit/>
          </a:bodyPr>
          <a:lstStyle/>
          <a:p>
            <a:pPr marL="139700">
              <a:lnSpc>
                <a:spcPct val="100000"/>
              </a:lnSpc>
            </a:pPr>
            <a:r>
              <a:rPr sz="1150" spc="114" dirty="0">
                <a:solidFill>
                  <a:srgbClr val="212121"/>
                </a:solidFill>
                <a:latin typeface="SimSun"/>
                <a:cs typeface="SimSun"/>
              </a:rPr>
              <a:t>View</a:t>
            </a:r>
            <a:endParaRPr sz="1150">
              <a:latin typeface="SimSun"/>
              <a:cs typeface="SimSun"/>
            </a:endParaRPr>
          </a:p>
          <a:p>
            <a:pPr>
              <a:lnSpc>
                <a:spcPct val="100000"/>
              </a:lnSpc>
            </a:pPr>
            <a:endParaRPr sz="1100">
              <a:latin typeface="Times New Roman"/>
              <a:cs typeface="Times New Roman"/>
            </a:endParaRPr>
          </a:p>
          <a:p>
            <a:pPr marL="12700" marR="5080">
              <a:lnSpc>
                <a:spcPct val="168400"/>
              </a:lnSpc>
              <a:spcBef>
                <a:spcPts val="875"/>
              </a:spcBef>
            </a:pPr>
            <a:r>
              <a:rPr sz="950" spc="100" dirty="0">
                <a:solidFill>
                  <a:srgbClr val="212121"/>
                </a:solidFill>
                <a:latin typeface="SimSun"/>
                <a:cs typeface="SimSun"/>
              </a:rPr>
              <a:t>View</a:t>
            </a:r>
            <a:r>
              <a:rPr sz="950" spc="-220" dirty="0">
                <a:solidFill>
                  <a:srgbClr val="212121"/>
                </a:solidFill>
                <a:latin typeface="SimSun"/>
                <a:cs typeface="SimSun"/>
              </a:rPr>
              <a:t> </a:t>
            </a:r>
            <a:r>
              <a:rPr sz="950" spc="10" dirty="0">
                <a:solidFill>
                  <a:srgbClr val="212121"/>
                </a:solidFill>
                <a:latin typeface="SimSun"/>
                <a:cs typeface="SimSun"/>
              </a:rPr>
              <a:t>就是</a:t>
            </a:r>
            <a:r>
              <a:rPr sz="950" spc="-220" dirty="0">
                <a:solidFill>
                  <a:srgbClr val="212121"/>
                </a:solidFill>
                <a:latin typeface="SimSun"/>
                <a:cs typeface="SimSun"/>
              </a:rPr>
              <a:t> </a:t>
            </a:r>
            <a:r>
              <a:rPr sz="950" spc="85" dirty="0">
                <a:solidFill>
                  <a:srgbClr val="212121"/>
                </a:solidFill>
                <a:latin typeface="SimSun"/>
                <a:cs typeface="SimSun"/>
              </a:rPr>
              <a:t>React</a:t>
            </a:r>
            <a:r>
              <a:rPr sz="950" spc="-220" dirty="0">
                <a:solidFill>
                  <a:srgbClr val="212121"/>
                </a:solidFill>
                <a:latin typeface="SimSun"/>
                <a:cs typeface="SimSun"/>
              </a:rPr>
              <a:t> </a:t>
            </a:r>
            <a:r>
              <a:rPr sz="950" spc="10" dirty="0">
                <a:solidFill>
                  <a:srgbClr val="212121"/>
                </a:solidFill>
                <a:latin typeface="SimSun"/>
                <a:cs typeface="SimSun"/>
              </a:rPr>
              <a:t>组件，从</a:t>
            </a:r>
            <a:r>
              <a:rPr sz="950" spc="-220" dirty="0">
                <a:solidFill>
                  <a:srgbClr val="212121"/>
                </a:solidFill>
                <a:latin typeface="SimSun"/>
                <a:cs typeface="SimSun"/>
              </a:rPr>
              <a:t> </a:t>
            </a:r>
            <a:r>
              <a:rPr sz="950" spc="40" dirty="0">
                <a:solidFill>
                  <a:srgbClr val="212121"/>
                </a:solidFill>
                <a:latin typeface="SimSun"/>
                <a:cs typeface="SimSun"/>
              </a:rPr>
              <a:t>Store</a:t>
            </a:r>
            <a:r>
              <a:rPr sz="950" spc="-220" dirty="0">
                <a:solidFill>
                  <a:srgbClr val="212121"/>
                </a:solidFill>
                <a:latin typeface="SimSun"/>
                <a:cs typeface="SimSun"/>
              </a:rPr>
              <a:t> </a:t>
            </a:r>
            <a:r>
              <a:rPr sz="950" spc="10" dirty="0">
                <a:solidFill>
                  <a:srgbClr val="212121"/>
                </a:solidFill>
                <a:latin typeface="SimSun"/>
                <a:cs typeface="SimSun"/>
              </a:rPr>
              <a:t>获取状态（数据），绑定</a:t>
            </a:r>
            <a:r>
              <a:rPr sz="950" spc="-220" dirty="0">
                <a:solidFill>
                  <a:srgbClr val="212121"/>
                </a:solidFill>
                <a:latin typeface="SimSun"/>
                <a:cs typeface="SimSun"/>
              </a:rPr>
              <a:t> </a:t>
            </a:r>
            <a:r>
              <a:rPr sz="950" spc="114" dirty="0">
                <a:solidFill>
                  <a:srgbClr val="212121"/>
                </a:solidFill>
                <a:latin typeface="SimSun"/>
                <a:cs typeface="SimSun"/>
              </a:rPr>
              <a:t>change</a:t>
            </a:r>
            <a:r>
              <a:rPr sz="950" spc="-220" dirty="0">
                <a:solidFill>
                  <a:srgbClr val="212121"/>
                </a:solidFill>
                <a:latin typeface="SimSun"/>
                <a:cs typeface="SimSun"/>
              </a:rPr>
              <a:t> </a:t>
            </a:r>
            <a:r>
              <a:rPr sz="950" spc="10" dirty="0">
                <a:solidFill>
                  <a:srgbClr val="212121"/>
                </a:solidFill>
                <a:latin typeface="SimSun"/>
                <a:cs typeface="SimSun"/>
              </a:rPr>
              <a:t>事件处理。如</a:t>
            </a:r>
            <a:r>
              <a:rPr sz="950" spc="-215" dirty="0">
                <a:solidFill>
                  <a:srgbClr val="212121"/>
                </a:solidFill>
                <a:latin typeface="SimSun"/>
                <a:cs typeface="SimSun"/>
              </a:rPr>
              <a:t> </a:t>
            </a:r>
            <a:r>
              <a:rPr sz="950" u="sng" spc="85" dirty="0">
                <a:solidFill>
                  <a:srgbClr val="3379B6"/>
                </a:solidFill>
                <a:latin typeface="SimSun"/>
                <a:cs typeface="SimSun"/>
              </a:rPr>
              <a:t>components/TodoApp.re  </a:t>
            </a:r>
            <a:r>
              <a:rPr sz="950" u="sng" spc="-60" dirty="0">
                <a:solidFill>
                  <a:srgbClr val="3379B6"/>
                </a:solidFill>
                <a:latin typeface="SimSun"/>
                <a:cs typeface="SimSun"/>
              </a:rPr>
              <a:t>act.js</a:t>
            </a:r>
            <a:endParaRPr sz="950">
              <a:latin typeface="SimSun"/>
              <a:cs typeface="SimSun"/>
            </a:endParaRPr>
          </a:p>
        </p:txBody>
      </p:sp>
      <p:sp>
        <p:nvSpPr>
          <p:cNvPr id="6" name="object 6"/>
          <p:cNvSpPr txBox="1"/>
          <p:nvPr/>
        </p:nvSpPr>
        <p:spPr>
          <a:xfrm>
            <a:off x="745200" y="7529444"/>
            <a:ext cx="6069965" cy="2369820"/>
          </a:xfrm>
          <a:prstGeom prst="rect">
            <a:avLst/>
          </a:prstGeom>
          <a:solidFill>
            <a:srgbClr val="EDEDED"/>
          </a:solidFill>
        </p:spPr>
        <p:txBody>
          <a:bodyPr vert="horz" wrap="square" lIns="0" tIns="9525" rIns="0" bIns="0" rtlCol="0">
            <a:spAutoFit/>
          </a:bodyPr>
          <a:lstStyle/>
          <a:p>
            <a:pPr marL="47625">
              <a:lnSpc>
                <a:spcPct val="100000"/>
              </a:lnSpc>
              <a:spcBef>
                <a:spcPts val="75"/>
              </a:spcBef>
            </a:pPr>
            <a:r>
              <a:rPr sz="900" spc="20" dirty="0">
                <a:solidFill>
                  <a:srgbClr val="8958A7"/>
                </a:solidFill>
                <a:latin typeface="SimSun"/>
                <a:cs typeface="SimSun"/>
              </a:rPr>
              <a:t>var</a:t>
            </a:r>
            <a:r>
              <a:rPr sz="900" spc="-210" dirty="0">
                <a:solidFill>
                  <a:srgbClr val="8958A7"/>
                </a:solidFill>
                <a:latin typeface="SimSun"/>
                <a:cs typeface="SimSun"/>
              </a:rPr>
              <a:t> </a:t>
            </a:r>
            <a:r>
              <a:rPr sz="900" spc="75" dirty="0">
                <a:solidFill>
                  <a:srgbClr val="212121"/>
                </a:solidFill>
                <a:latin typeface="SimSun"/>
                <a:cs typeface="SimSun"/>
              </a:rPr>
              <a:t>React</a:t>
            </a:r>
            <a:r>
              <a:rPr sz="900" spc="-210" dirty="0">
                <a:solidFill>
                  <a:srgbClr val="212121"/>
                </a:solidFill>
                <a:latin typeface="SimSun"/>
                <a:cs typeface="SimSun"/>
              </a:rPr>
              <a:t> </a:t>
            </a:r>
            <a:r>
              <a:rPr sz="900" spc="125" dirty="0">
                <a:solidFill>
                  <a:srgbClr val="3D999E"/>
                </a:solidFill>
                <a:latin typeface="SimSun"/>
                <a:cs typeface="SimSun"/>
              </a:rPr>
              <a:t>=</a:t>
            </a:r>
            <a:r>
              <a:rPr sz="900" spc="-210" dirty="0">
                <a:solidFill>
                  <a:srgbClr val="3D999E"/>
                </a:solidFill>
                <a:latin typeface="SimSun"/>
                <a:cs typeface="SimSun"/>
              </a:rPr>
              <a:t> </a:t>
            </a:r>
            <a:r>
              <a:rPr sz="900" spc="-60" dirty="0">
                <a:solidFill>
                  <a:srgbClr val="212121"/>
                </a:solidFill>
                <a:latin typeface="SimSun"/>
                <a:cs typeface="SimSun"/>
              </a:rPr>
              <a:t>require(</a:t>
            </a:r>
            <a:r>
              <a:rPr sz="900" spc="-60" dirty="0">
                <a:solidFill>
                  <a:srgbClr val="708B00"/>
                </a:solidFill>
                <a:latin typeface="SimSun"/>
                <a:cs typeface="SimSun"/>
              </a:rPr>
              <a:t>'react'</a:t>
            </a:r>
            <a:r>
              <a:rPr sz="900" spc="-60" dirty="0">
                <a:solidFill>
                  <a:srgbClr val="212121"/>
                </a:solidFill>
                <a:latin typeface="SimSun"/>
                <a:cs typeface="SimSun"/>
              </a:rPr>
              <a:t>)</a:t>
            </a:r>
            <a:r>
              <a:rPr sz="900" spc="-60" dirty="0">
                <a:solidFill>
                  <a:srgbClr val="3D999E"/>
                </a:solidFill>
                <a:latin typeface="SimSun"/>
                <a:cs typeface="SimSun"/>
              </a:rPr>
              <a:t>;</a:t>
            </a:r>
            <a:endParaRPr sz="900">
              <a:latin typeface="SimSun"/>
              <a:cs typeface="SimSun"/>
            </a:endParaRPr>
          </a:p>
          <a:p>
            <a:pPr marL="47625">
              <a:lnSpc>
                <a:spcPct val="100000"/>
              </a:lnSpc>
            </a:pPr>
            <a:r>
              <a:rPr sz="900" spc="20" dirty="0">
                <a:solidFill>
                  <a:srgbClr val="8958A7"/>
                </a:solidFill>
                <a:latin typeface="SimSun"/>
                <a:cs typeface="SimSun"/>
              </a:rPr>
              <a:t>var</a:t>
            </a:r>
            <a:r>
              <a:rPr sz="900" spc="-180" dirty="0">
                <a:solidFill>
                  <a:srgbClr val="8958A7"/>
                </a:solidFill>
                <a:latin typeface="SimSun"/>
                <a:cs typeface="SimSun"/>
              </a:rPr>
              <a:t> </a:t>
            </a:r>
            <a:r>
              <a:rPr sz="900" spc="70" dirty="0">
                <a:solidFill>
                  <a:srgbClr val="212121"/>
                </a:solidFill>
                <a:latin typeface="SimSun"/>
                <a:cs typeface="SimSun"/>
              </a:rPr>
              <a:t>TodoStore</a:t>
            </a:r>
            <a:r>
              <a:rPr sz="900" spc="-180" dirty="0">
                <a:solidFill>
                  <a:srgbClr val="212121"/>
                </a:solidFill>
                <a:latin typeface="SimSun"/>
                <a:cs typeface="SimSun"/>
              </a:rPr>
              <a:t> </a:t>
            </a:r>
            <a:r>
              <a:rPr sz="900" spc="125" dirty="0">
                <a:solidFill>
                  <a:srgbClr val="3D999E"/>
                </a:solidFill>
                <a:latin typeface="SimSun"/>
                <a:cs typeface="SimSun"/>
              </a:rPr>
              <a:t>=</a:t>
            </a:r>
            <a:r>
              <a:rPr sz="900" spc="-180" dirty="0">
                <a:solidFill>
                  <a:srgbClr val="3D999E"/>
                </a:solidFill>
                <a:latin typeface="SimSun"/>
                <a:cs typeface="SimSun"/>
              </a:rPr>
              <a:t> </a:t>
            </a:r>
            <a:r>
              <a:rPr sz="900" spc="-35" dirty="0">
                <a:solidFill>
                  <a:srgbClr val="212121"/>
                </a:solidFill>
                <a:latin typeface="SimSun"/>
                <a:cs typeface="SimSun"/>
              </a:rPr>
              <a:t>require(</a:t>
            </a:r>
            <a:r>
              <a:rPr sz="900" spc="-35" dirty="0">
                <a:solidFill>
                  <a:srgbClr val="708B00"/>
                </a:solidFill>
                <a:latin typeface="SimSun"/>
                <a:cs typeface="SimSun"/>
              </a:rPr>
              <a:t>'../stores/TodoStore'</a:t>
            </a:r>
            <a:r>
              <a:rPr sz="900" spc="-35" dirty="0">
                <a:solidFill>
                  <a:srgbClr val="212121"/>
                </a:solidFill>
                <a:latin typeface="SimSun"/>
                <a:cs typeface="SimSun"/>
              </a:rPr>
              <a:t>)</a:t>
            </a:r>
            <a:r>
              <a:rPr sz="900" spc="-35"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173990" marR="4605020" indent="-127000">
              <a:lnSpc>
                <a:spcPct val="100000"/>
              </a:lnSpc>
            </a:pPr>
            <a:r>
              <a:rPr sz="900" spc="-15" dirty="0">
                <a:solidFill>
                  <a:srgbClr val="8958A7"/>
                </a:solidFill>
                <a:latin typeface="SimSun"/>
                <a:cs typeface="SimSun"/>
              </a:rPr>
              <a:t>function</a:t>
            </a:r>
            <a:r>
              <a:rPr sz="900" spc="-225" dirty="0">
                <a:solidFill>
                  <a:srgbClr val="8958A7"/>
                </a:solidFill>
                <a:latin typeface="SimSun"/>
                <a:cs typeface="SimSun"/>
              </a:rPr>
              <a:t> </a:t>
            </a:r>
            <a:r>
              <a:rPr sz="900" spc="30" dirty="0">
                <a:solidFill>
                  <a:srgbClr val="212121"/>
                </a:solidFill>
                <a:latin typeface="SimSun"/>
                <a:cs typeface="SimSun"/>
              </a:rPr>
              <a:t>getTodoState()</a:t>
            </a:r>
            <a:r>
              <a:rPr sz="900" spc="-229" dirty="0">
                <a:solidFill>
                  <a:srgbClr val="212121"/>
                </a:solidFill>
                <a:latin typeface="SimSun"/>
                <a:cs typeface="SimSun"/>
              </a:rPr>
              <a:t> </a:t>
            </a:r>
            <a:r>
              <a:rPr sz="900" spc="-114" dirty="0">
                <a:solidFill>
                  <a:srgbClr val="212121"/>
                </a:solidFill>
                <a:latin typeface="SimSun"/>
                <a:cs typeface="SimSun"/>
              </a:rPr>
              <a:t>{  </a:t>
            </a:r>
            <a:r>
              <a:rPr sz="900" spc="-5" dirty="0">
                <a:solidFill>
                  <a:srgbClr val="8958A7"/>
                </a:solidFill>
                <a:latin typeface="SimSun"/>
                <a:cs typeface="SimSun"/>
              </a:rPr>
              <a:t>return</a:t>
            </a:r>
            <a:r>
              <a:rPr sz="900" spc="-300" dirty="0">
                <a:solidFill>
                  <a:srgbClr val="8958A7"/>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marR="3249930">
              <a:lnSpc>
                <a:spcPct val="100000"/>
              </a:lnSpc>
            </a:pPr>
            <a:r>
              <a:rPr sz="900" spc="-5" dirty="0">
                <a:solidFill>
                  <a:srgbClr val="212121"/>
                </a:solidFill>
                <a:latin typeface="SimSun"/>
                <a:cs typeface="SimSun"/>
              </a:rPr>
              <a:t>allTodos</a:t>
            </a:r>
            <a:r>
              <a:rPr sz="900" spc="-5" dirty="0">
                <a:solidFill>
                  <a:srgbClr val="3D999E"/>
                </a:solidFill>
                <a:latin typeface="SimSun"/>
                <a:cs typeface="SimSun"/>
              </a:rPr>
              <a:t>: </a:t>
            </a:r>
            <a:r>
              <a:rPr sz="900" spc="-10" dirty="0">
                <a:solidFill>
                  <a:srgbClr val="212121"/>
                </a:solidFill>
                <a:latin typeface="SimSun"/>
                <a:cs typeface="SimSun"/>
              </a:rPr>
              <a:t>TodoStore.getAll()</a:t>
            </a:r>
            <a:r>
              <a:rPr sz="900" spc="-10" dirty="0">
                <a:solidFill>
                  <a:srgbClr val="3D999E"/>
                </a:solidFill>
                <a:latin typeface="SimSun"/>
                <a:cs typeface="SimSun"/>
              </a:rPr>
              <a:t>,  </a:t>
            </a:r>
            <a:r>
              <a:rPr sz="900" spc="20" dirty="0">
                <a:solidFill>
                  <a:srgbClr val="212121"/>
                </a:solidFill>
                <a:latin typeface="SimSun"/>
                <a:cs typeface="SimSun"/>
              </a:rPr>
              <a:t>areAllComplete</a:t>
            </a:r>
            <a:r>
              <a:rPr sz="900" spc="20" dirty="0">
                <a:solidFill>
                  <a:srgbClr val="3D999E"/>
                </a:solidFill>
                <a:latin typeface="SimSun"/>
                <a:cs typeface="SimSun"/>
              </a:rPr>
              <a:t>:</a:t>
            </a:r>
            <a:r>
              <a:rPr sz="900" spc="-180" dirty="0">
                <a:solidFill>
                  <a:srgbClr val="3D999E"/>
                </a:solidFill>
                <a:latin typeface="SimSun"/>
                <a:cs typeface="SimSun"/>
              </a:rPr>
              <a:t> </a:t>
            </a:r>
            <a:r>
              <a:rPr sz="900" spc="25" dirty="0">
                <a:solidFill>
                  <a:srgbClr val="212121"/>
                </a:solidFill>
                <a:latin typeface="SimSun"/>
                <a:cs typeface="SimSun"/>
              </a:rPr>
              <a:t>TodoStore.areAllComplete()</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47625">
              <a:lnSpc>
                <a:spcPct val="100000"/>
              </a:lnSpc>
            </a:pPr>
            <a:r>
              <a:rPr sz="900" spc="-120" dirty="0">
                <a:solidFill>
                  <a:srgbClr val="212121"/>
                </a:solidFill>
                <a:latin typeface="SimSun"/>
                <a:cs typeface="SimSun"/>
              </a:rPr>
              <a:t>}</a:t>
            </a:r>
            <a:endParaRPr sz="900">
              <a:latin typeface="SimSun"/>
              <a:cs typeface="SimSun"/>
            </a:endParaRPr>
          </a:p>
          <a:p>
            <a:pPr marL="173990" marR="4013200" indent="-127000">
              <a:lnSpc>
                <a:spcPct val="200000"/>
              </a:lnSpc>
            </a:pPr>
            <a:r>
              <a:rPr sz="900" spc="20" dirty="0">
                <a:solidFill>
                  <a:srgbClr val="8958A7"/>
                </a:solidFill>
                <a:latin typeface="SimSun"/>
                <a:cs typeface="SimSun"/>
              </a:rPr>
              <a:t>var</a:t>
            </a:r>
            <a:r>
              <a:rPr sz="900" spc="-229" dirty="0">
                <a:solidFill>
                  <a:srgbClr val="8958A7"/>
                </a:solidFill>
                <a:latin typeface="SimSun"/>
                <a:cs typeface="SimSun"/>
              </a:rPr>
              <a:t> </a:t>
            </a:r>
            <a:r>
              <a:rPr sz="900" spc="130" dirty="0">
                <a:solidFill>
                  <a:srgbClr val="212121"/>
                </a:solidFill>
                <a:latin typeface="SimSun"/>
                <a:cs typeface="SimSun"/>
              </a:rPr>
              <a:t>TodoApp</a:t>
            </a:r>
            <a:r>
              <a:rPr sz="900" spc="-229" dirty="0">
                <a:solidFill>
                  <a:srgbClr val="212121"/>
                </a:solidFill>
                <a:latin typeface="SimSun"/>
                <a:cs typeface="SimSun"/>
              </a:rPr>
              <a:t> </a:t>
            </a:r>
            <a:r>
              <a:rPr sz="900" spc="125" dirty="0">
                <a:solidFill>
                  <a:srgbClr val="3D999E"/>
                </a:solidFill>
                <a:latin typeface="SimSun"/>
                <a:cs typeface="SimSun"/>
              </a:rPr>
              <a:t>=</a:t>
            </a:r>
            <a:r>
              <a:rPr sz="900" spc="-229" dirty="0">
                <a:solidFill>
                  <a:srgbClr val="3D999E"/>
                </a:solidFill>
                <a:latin typeface="SimSun"/>
                <a:cs typeface="SimSun"/>
              </a:rPr>
              <a:t> </a:t>
            </a:r>
            <a:r>
              <a:rPr sz="900" spc="20" dirty="0">
                <a:solidFill>
                  <a:srgbClr val="212121"/>
                </a:solidFill>
                <a:latin typeface="SimSun"/>
                <a:cs typeface="SimSun"/>
              </a:rPr>
              <a:t>React.createClass({  </a:t>
            </a:r>
            <a:r>
              <a:rPr sz="900" spc="-60" dirty="0">
                <a:solidFill>
                  <a:srgbClr val="212121"/>
                </a:solidFill>
                <a:latin typeface="SimSun"/>
                <a:cs typeface="SimSun"/>
              </a:rPr>
              <a:t>getInitialState</a:t>
            </a:r>
            <a:r>
              <a:rPr sz="900" spc="-6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370"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5" dirty="0">
                <a:solidFill>
                  <a:srgbClr val="8958A7"/>
                </a:solidFill>
                <a:latin typeface="SimSun"/>
                <a:cs typeface="SimSun"/>
              </a:rPr>
              <a:t>return</a:t>
            </a:r>
            <a:r>
              <a:rPr sz="900" spc="-265" dirty="0">
                <a:solidFill>
                  <a:srgbClr val="8958A7"/>
                </a:solidFill>
                <a:latin typeface="SimSun"/>
                <a:cs typeface="SimSun"/>
              </a:rPr>
              <a:t> </a:t>
            </a:r>
            <a:r>
              <a:rPr sz="900" spc="15" dirty="0">
                <a:solidFill>
                  <a:srgbClr val="212121"/>
                </a:solidFill>
                <a:latin typeface="SimSun"/>
                <a:cs typeface="SimSun"/>
              </a:rPr>
              <a:t>getTodoState()</a:t>
            </a:r>
            <a:r>
              <a:rPr sz="900" spc="15" dirty="0">
                <a:solidFill>
                  <a:srgbClr val="3D999E"/>
                </a:solidFill>
                <a:latin typeface="SimSun"/>
                <a:cs typeface="SimSun"/>
              </a:rPr>
              <a: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173990">
              <a:lnSpc>
                <a:spcPct val="100000"/>
              </a:lnSpc>
            </a:pPr>
            <a:r>
              <a:rPr sz="900" spc="80" dirty="0">
                <a:solidFill>
                  <a:srgbClr val="212121"/>
                </a:solidFill>
                <a:latin typeface="SimSun"/>
                <a:cs typeface="SimSun"/>
              </a:rPr>
              <a:t>componentDidMount</a:t>
            </a:r>
            <a:r>
              <a:rPr sz="900" spc="80" dirty="0">
                <a:solidFill>
                  <a:srgbClr val="3D999E"/>
                </a:solidFill>
                <a:latin typeface="SimSun"/>
                <a:cs typeface="SimSun"/>
              </a:rPr>
              <a:t>:</a:t>
            </a:r>
            <a:r>
              <a:rPr sz="900" spc="-229"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3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p:txBody>
      </p:sp>
      <p:sp>
        <p:nvSpPr>
          <p:cNvPr id="7" name="object 7"/>
          <p:cNvSpPr txBox="1"/>
          <p:nvPr/>
        </p:nvSpPr>
        <p:spPr>
          <a:xfrm>
            <a:off x="5872467" y="777138"/>
            <a:ext cx="954405"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70" dirty="0">
                <a:solidFill>
                  <a:srgbClr val="999999"/>
                </a:solidFill>
                <a:latin typeface="SimSun"/>
                <a:cs typeface="SimSun"/>
              </a:rPr>
              <a:t>5</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Data</a:t>
            </a:r>
            <a:r>
              <a:rPr sz="700" spc="-175" dirty="0">
                <a:solidFill>
                  <a:srgbClr val="999999"/>
                </a:solidFill>
                <a:latin typeface="SimSun"/>
                <a:cs typeface="SimSun"/>
              </a:rPr>
              <a:t> </a:t>
            </a:r>
            <a:r>
              <a:rPr sz="700" spc="55" dirty="0">
                <a:solidFill>
                  <a:srgbClr val="999999"/>
                </a:solidFill>
                <a:latin typeface="SimSun"/>
                <a:cs typeface="SimSun"/>
              </a:rPr>
              <a:t>Flow</a:t>
            </a:r>
            <a:r>
              <a:rPr sz="700" spc="-175" dirty="0">
                <a:solidFill>
                  <a:srgbClr val="999999"/>
                </a:solidFill>
                <a:latin typeface="SimSun"/>
                <a:cs typeface="SimSun"/>
              </a:rPr>
              <a:t> | </a:t>
            </a:r>
            <a:r>
              <a:rPr sz="700" spc="80" dirty="0">
                <a:solidFill>
                  <a:srgbClr val="999999"/>
                </a:solidFill>
                <a:latin typeface="SimSun"/>
                <a:cs typeface="SimSun"/>
              </a:rPr>
              <a:t>42</a:t>
            </a:r>
            <a:endParaRPr sz="700">
              <a:latin typeface="SimSun"/>
              <a:cs typeface="SimSu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9830" y="4167504"/>
            <a:ext cx="0" cy="241935"/>
          </a:xfrm>
          <a:custGeom>
            <a:avLst/>
            <a:gdLst/>
            <a:ahLst/>
            <a:cxnLst/>
            <a:rect l="l" t="t" r="r" b="b"/>
            <a:pathLst>
              <a:path h="241935">
                <a:moveTo>
                  <a:pt x="0" y="0"/>
                </a:moveTo>
                <a:lnTo>
                  <a:pt x="0" y="241554"/>
                </a:lnTo>
              </a:path>
            </a:pathLst>
          </a:custGeom>
          <a:ln w="29260">
            <a:solidFill>
              <a:srgbClr val="1FA640"/>
            </a:solidFill>
          </a:ln>
        </p:spPr>
        <p:txBody>
          <a:bodyPr wrap="square" lIns="0" tIns="0" rIns="0" bIns="0" rtlCol="0"/>
          <a:lstStyle/>
          <a:p>
            <a:endParaRPr/>
          </a:p>
        </p:txBody>
      </p:sp>
      <p:sp>
        <p:nvSpPr>
          <p:cNvPr id="3" name="object 3"/>
          <p:cNvSpPr txBox="1"/>
          <p:nvPr/>
        </p:nvSpPr>
        <p:spPr>
          <a:xfrm>
            <a:off x="745200" y="1176655"/>
            <a:ext cx="6069965" cy="2095500"/>
          </a:xfrm>
          <a:prstGeom prst="rect">
            <a:avLst/>
          </a:prstGeom>
          <a:solidFill>
            <a:srgbClr val="EDEDED"/>
          </a:solidFill>
        </p:spPr>
        <p:txBody>
          <a:bodyPr vert="horz" wrap="square" lIns="0" tIns="9525" rIns="0" bIns="0" rtlCol="0">
            <a:spAutoFit/>
          </a:bodyPr>
          <a:lstStyle/>
          <a:p>
            <a:pPr marL="300990">
              <a:lnSpc>
                <a:spcPct val="100000"/>
              </a:lnSpc>
              <a:spcBef>
                <a:spcPts val="75"/>
              </a:spcBef>
            </a:pPr>
            <a:r>
              <a:rPr sz="900" spc="45" dirty="0">
                <a:solidFill>
                  <a:srgbClr val="212121"/>
                </a:solidFill>
                <a:latin typeface="SimSun"/>
                <a:cs typeface="SimSun"/>
              </a:rPr>
              <a:t>TodoStore.addChangeListener(</a:t>
            </a:r>
            <a:r>
              <a:rPr sz="900" spc="45" dirty="0">
                <a:solidFill>
                  <a:srgbClr val="8958A7"/>
                </a:solidFill>
                <a:latin typeface="SimSun"/>
                <a:cs typeface="SimSun"/>
              </a:rPr>
              <a:t>this</a:t>
            </a:r>
            <a:r>
              <a:rPr sz="900" spc="45" dirty="0">
                <a:solidFill>
                  <a:srgbClr val="212121"/>
                </a:solidFill>
                <a:latin typeface="SimSun"/>
                <a:cs typeface="SimSun"/>
              </a:rPr>
              <a:t>._onChange)</a:t>
            </a:r>
            <a:r>
              <a:rPr sz="900" spc="45" dirty="0">
                <a:solidFill>
                  <a:srgbClr val="3D999E"/>
                </a:solidFill>
                <a:latin typeface="SimSun"/>
                <a:cs typeface="SimSun"/>
              </a:rPr>
              <a: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300990" marR="2774315" indent="-127000">
              <a:lnSpc>
                <a:spcPct val="100000"/>
              </a:lnSpc>
            </a:pPr>
            <a:r>
              <a:rPr sz="900" spc="65" dirty="0">
                <a:solidFill>
                  <a:srgbClr val="212121"/>
                </a:solidFill>
                <a:latin typeface="SimSun"/>
                <a:cs typeface="SimSun"/>
              </a:rPr>
              <a:t>componentWillUnmount</a:t>
            </a:r>
            <a:r>
              <a:rPr sz="900" spc="65"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 </a:t>
            </a:r>
            <a:r>
              <a:rPr sz="900" spc="-114" dirty="0">
                <a:solidFill>
                  <a:srgbClr val="212121"/>
                </a:solidFill>
                <a:latin typeface="SimSun"/>
                <a:cs typeface="SimSun"/>
              </a:rPr>
              <a:t>{  </a:t>
            </a:r>
            <a:r>
              <a:rPr sz="900" spc="45" dirty="0">
                <a:solidFill>
                  <a:srgbClr val="212121"/>
                </a:solidFill>
                <a:latin typeface="SimSun"/>
                <a:cs typeface="SimSun"/>
              </a:rPr>
              <a:t>TodoStore.</a:t>
            </a:r>
            <a:r>
              <a:rPr sz="900" spc="75" dirty="0">
                <a:solidFill>
                  <a:srgbClr val="212121"/>
                </a:solidFill>
                <a:latin typeface="SimSun"/>
                <a:cs typeface="SimSun"/>
              </a:rPr>
              <a:t>removeChangeListener</a:t>
            </a:r>
            <a:r>
              <a:rPr sz="900" spc="-114" dirty="0">
                <a:solidFill>
                  <a:srgbClr val="212121"/>
                </a:solidFill>
                <a:latin typeface="SimSun"/>
                <a:cs typeface="SimSun"/>
              </a:rPr>
              <a:t>(</a:t>
            </a:r>
            <a:r>
              <a:rPr sz="900" spc="-60" dirty="0">
                <a:solidFill>
                  <a:srgbClr val="8958A7"/>
                </a:solidFill>
                <a:latin typeface="SimSun"/>
                <a:cs typeface="SimSun"/>
              </a:rPr>
              <a:t>this</a:t>
            </a:r>
            <a:r>
              <a:rPr sz="900" spc="100" dirty="0">
                <a:solidFill>
                  <a:srgbClr val="212121"/>
                </a:solidFill>
                <a:latin typeface="SimSun"/>
                <a:cs typeface="SimSun"/>
              </a:rPr>
              <a:t>._onChange</a:t>
            </a:r>
            <a:r>
              <a:rPr sz="900" spc="-120" dirty="0">
                <a:solidFill>
                  <a:srgbClr val="212121"/>
                </a:solidFill>
                <a:latin typeface="SimSun"/>
                <a:cs typeface="SimSun"/>
              </a:rPr>
              <a:t>)</a:t>
            </a:r>
            <a:r>
              <a:rPr sz="900" spc="-180" dirty="0">
                <a:solidFill>
                  <a:srgbClr val="3D999E"/>
                </a:solidFill>
                <a:latin typeface="SimSun"/>
                <a:cs typeface="SimSun"/>
              </a:rPr>
              <a: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173990">
              <a:lnSpc>
                <a:spcPct val="100000"/>
              </a:lnSpc>
            </a:pPr>
            <a:r>
              <a:rPr sz="900" spc="5" dirty="0">
                <a:solidFill>
                  <a:srgbClr val="212121"/>
                </a:solidFill>
                <a:latin typeface="SimSun"/>
                <a:cs typeface="SimSun"/>
              </a:rPr>
              <a:t>render</a:t>
            </a:r>
            <a:r>
              <a:rPr sz="900" spc="5" dirty="0">
                <a:solidFill>
                  <a:srgbClr val="3D999E"/>
                </a:solidFill>
                <a:latin typeface="SimSun"/>
                <a:cs typeface="SimSun"/>
              </a:rPr>
              <a:t>:</a:t>
            </a:r>
            <a:r>
              <a:rPr sz="900" spc="-22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2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5" dirty="0">
                <a:solidFill>
                  <a:srgbClr val="8958A7"/>
                </a:solidFill>
                <a:latin typeface="SimSun"/>
                <a:cs typeface="SimSun"/>
              </a:rPr>
              <a:t>return</a:t>
            </a:r>
            <a:r>
              <a:rPr sz="900" spc="-290" dirty="0">
                <a:solidFill>
                  <a:srgbClr val="8958A7"/>
                </a:solidFill>
                <a:latin typeface="SimSun"/>
                <a:cs typeface="SimSun"/>
              </a:rPr>
              <a:t> </a:t>
            </a:r>
            <a:r>
              <a:rPr sz="900" spc="-45" dirty="0">
                <a:solidFill>
                  <a:srgbClr val="3D999E"/>
                </a:solidFill>
                <a:latin typeface="SimSun"/>
                <a:cs typeface="SimSun"/>
              </a:rPr>
              <a:t>&lt;</a:t>
            </a:r>
            <a:r>
              <a:rPr sz="900" spc="-45" dirty="0">
                <a:solidFill>
                  <a:srgbClr val="212121"/>
                </a:solidFill>
                <a:latin typeface="SimSun"/>
                <a:cs typeface="SimSun"/>
              </a:rPr>
              <a:t>div</a:t>
            </a:r>
            <a:r>
              <a:rPr sz="900" spc="-45" dirty="0">
                <a:solidFill>
                  <a:srgbClr val="3D999E"/>
                </a:solidFill>
                <a:latin typeface="SimSun"/>
                <a:cs typeface="SimSun"/>
              </a:rPr>
              <a:t>&gt;</a:t>
            </a:r>
            <a:r>
              <a:rPr sz="900" spc="-45" dirty="0">
                <a:solidFill>
                  <a:srgbClr val="212121"/>
                </a:solidFill>
                <a:latin typeface="SimSun"/>
                <a:cs typeface="SimSun"/>
              </a:rPr>
              <a:t>/*...*/</a:t>
            </a:r>
            <a:r>
              <a:rPr sz="900" spc="-45" dirty="0">
                <a:solidFill>
                  <a:srgbClr val="3D999E"/>
                </a:solidFill>
                <a:latin typeface="SimSun"/>
                <a:cs typeface="SimSun"/>
              </a:rPr>
              <a:t>&lt;/</a:t>
            </a:r>
            <a:r>
              <a:rPr sz="900" spc="-45" dirty="0">
                <a:solidFill>
                  <a:srgbClr val="212121"/>
                </a:solidFill>
                <a:latin typeface="SimSun"/>
                <a:cs typeface="SimSun"/>
              </a:rPr>
              <a:t>div</a:t>
            </a:r>
            <a:r>
              <a:rPr sz="900" spc="-45" dirty="0">
                <a:solidFill>
                  <a:srgbClr val="3D999E"/>
                </a:solidFill>
                <a:latin typeface="SimSun"/>
                <a:cs typeface="SimSun"/>
              </a:rPr>
              <a:t>&gt;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a:lnSpc>
                <a:spcPct val="100000"/>
              </a:lnSpc>
              <a:spcBef>
                <a:spcPts val="45"/>
              </a:spcBef>
            </a:pPr>
            <a:endParaRPr sz="900">
              <a:latin typeface="Times New Roman"/>
              <a:cs typeface="Times New Roman"/>
            </a:endParaRPr>
          </a:p>
          <a:p>
            <a:pPr marL="300990" marR="4076700" indent="-127000">
              <a:lnSpc>
                <a:spcPct val="100000"/>
              </a:lnSpc>
            </a:pPr>
            <a:r>
              <a:rPr sz="900" spc="100" dirty="0">
                <a:solidFill>
                  <a:srgbClr val="212121"/>
                </a:solidFill>
                <a:latin typeface="SimSun"/>
                <a:cs typeface="SimSun"/>
              </a:rPr>
              <a:t>_onChange</a:t>
            </a:r>
            <a:r>
              <a:rPr sz="900" spc="10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 </a:t>
            </a:r>
            <a:r>
              <a:rPr sz="900" spc="-114" dirty="0">
                <a:solidFill>
                  <a:srgbClr val="212121"/>
                </a:solidFill>
                <a:latin typeface="SimSun"/>
                <a:cs typeface="SimSun"/>
              </a:rPr>
              <a:t>{  </a:t>
            </a:r>
            <a:r>
              <a:rPr sz="900" spc="-60" dirty="0">
                <a:solidFill>
                  <a:srgbClr val="8958A7"/>
                </a:solidFill>
                <a:latin typeface="SimSun"/>
                <a:cs typeface="SimSun"/>
              </a:rPr>
              <a:t>this</a:t>
            </a:r>
            <a:r>
              <a:rPr sz="900" spc="-180" dirty="0">
                <a:solidFill>
                  <a:srgbClr val="212121"/>
                </a:solidFill>
                <a:latin typeface="SimSun"/>
                <a:cs typeface="SimSun"/>
              </a:rPr>
              <a:t>.</a:t>
            </a:r>
            <a:r>
              <a:rPr sz="900" spc="15" dirty="0">
                <a:solidFill>
                  <a:srgbClr val="212121"/>
                </a:solidFill>
                <a:latin typeface="SimSun"/>
                <a:cs typeface="SimSun"/>
              </a:rPr>
              <a:t>setState</a:t>
            </a:r>
            <a:r>
              <a:rPr sz="900" spc="-114" dirty="0">
                <a:solidFill>
                  <a:srgbClr val="212121"/>
                </a:solidFill>
                <a:latin typeface="SimSun"/>
                <a:cs typeface="SimSun"/>
              </a:rPr>
              <a:t>(</a:t>
            </a:r>
            <a:r>
              <a:rPr sz="900" spc="55" dirty="0">
                <a:solidFill>
                  <a:srgbClr val="212121"/>
                </a:solidFill>
                <a:latin typeface="SimSun"/>
                <a:cs typeface="SimSun"/>
              </a:rPr>
              <a:t>getTodoState</a:t>
            </a:r>
            <a:r>
              <a:rPr sz="900" spc="-114" dirty="0">
                <a:solidFill>
                  <a:srgbClr val="212121"/>
                </a:solidFill>
                <a:latin typeface="SimSun"/>
                <a:cs typeface="SimSun"/>
              </a:rPr>
              <a:t>(</a:t>
            </a:r>
            <a:r>
              <a:rPr sz="900" spc="-120" dirty="0">
                <a:solidFill>
                  <a:srgbClr val="212121"/>
                </a:solidFill>
                <a:latin typeface="SimSun"/>
                <a:cs typeface="SimSun"/>
              </a:rPr>
              <a:t>))</a:t>
            </a:r>
            <a:r>
              <a:rPr sz="900" spc="-180" dirty="0">
                <a:solidFill>
                  <a:srgbClr val="3D999E"/>
                </a:solidFill>
                <a:latin typeface="SimSun"/>
                <a:cs typeface="SimSun"/>
              </a:rPr>
              <a:t>;</a:t>
            </a:r>
            <a:endParaRPr sz="900">
              <a:latin typeface="SimSun"/>
              <a:cs typeface="SimSun"/>
            </a:endParaRPr>
          </a:p>
          <a:p>
            <a:pPr marL="173990">
              <a:lnSpc>
                <a:spcPct val="100000"/>
              </a:lnSpc>
            </a:pPr>
            <a:r>
              <a:rPr sz="900" spc="-120" dirty="0">
                <a:solidFill>
                  <a:srgbClr val="212121"/>
                </a:solidFill>
                <a:latin typeface="SimSun"/>
                <a:cs typeface="SimSun"/>
              </a:rPr>
              <a:t>}</a:t>
            </a:r>
            <a:endParaRPr sz="900">
              <a:latin typeface="SimSun"/>
              <a:cs typeface="SimSun"/>
            </a:endParaRPr>
          </a:p>
          <a:p>
            <a:pPr marL="47625">
              <a:lnSpc>
                <a:spcPct val="100000"/>
              </a:lnSpc>
            </a:pPr>
            <a:r>
              <a:rPr sz="900" spc="-140" dirty="0">
                <a:solidFill>
                  <a:srgbClr val="212121"/>
                </a:solidFill>
                <a:latin typeface="SimSun"/>
                <a:cs typeface="SimSun"/>
              </a:rPr>
              <a:t>})</a:t>
            </a:r>
            <a:r>
              <a:rPr sz="900" spc="-140" dirty="0">
                <a:solidFill>
                  <a:srgbClr val="3D999E"/>
                </a:solidFill>
                <a:latin typeface="SimSun"/>
                <a:cs typeface="SimSun"/>
              </a:rPr>
              <a:t>;</a:t>
            </a:r>
            <a:endParaRPr sz="900">
              <a:latin typeface="SimSun"/>
              <a:cs typeface="SimSun"/>
            </a:endParaRPr>
          </a:p>
        </p:txBody>
      </p:sp>
      <p:sp>
        <p:nvSpPr>
          <p:cNvPr id="4" name="object 4"/>
          <p:cNvSpPr txBox="1"/>
          <p:nvPr/>
        </p:nvSpPr>
        <p:spPr>
          <a:xfrm>
            <a:off x="732500" y="3335367"/>
            <a:ext cx="6041390" cy="503555"/>
          </a:xfrm>
          <a:prstGeom prst="rect">
            <a:avLst/>
          </a:prstGeom>
        </p:spPr>
        <p:txBody>
          <a:bodyPr vert="horz" wrap="square" lIns="0" tIns="0" rIns="0" bIns="0" rtlCol="0">
            <a:spAutoFit/>
          </a:bodyPr>
          <a:lstStyle/>
          <a:p>
            <a:pPr marL="12700" marR="5080">
              <a:lnSpc>
                <a:spcPct val="168400"/>
              </a:lnSpc>
            </a:pPr>
            <a:r>
              <a:rPr sz="950" spc="10" dirty="0">
                <a:solidFill>
                  <a:srgbClr val="212121"/>
                </a:solidFill>
                <a:latin typeface="SimSun"/>
                <a:cs typeface="SimSun"/>
              </a:rPr>
              <a:t>一个</a:t>
            </a:r>
            <a:r>
              <a:rPr sz="950" spc="-215" dirty="0">
                <a:solidFill>
                  <a:srgbClr val="212121"/>
                </a:solidFill>
                <a:latin typeface="SimSun"/>
                <a:cs typeface="SimSun"/>
              </a:rPr>
              <a:t> </a:t>
            </a:r>
            <a:r>
              <a:rPr sz="950" spc="100" dirty="0">
                <a:solidFill>
                  <a:srgbClr val="212121"/>
                </a:solidFill>
                <a:latin typeface="SimSun"/>
                <a:cs typeface="SimSun"/>
              </a:rPr>
              <a:t>View</a:t>
            </a:r>
            <a:r>
              <a:rPr sz="950" spc="-215" dirty="0">
                <a:solidFill>
                  <a:srgbClr val="212121"/>
                </a:solidFill>
                <a:latin typeface="SimSun"/>
                <a:cs typeface="SimSun"/>
              </a:rPr>
              <a:t> </a:t>
            </a:r>
            <a:r>
              <a:rPr sz="950" spc="10" dirty="0">
                <a:solidFill>
                  <a:srgbClr val="212121"/>
                </a:solidFill>
                <a:latin typeface="SimSun"/>
                <a:cs typeface="SimSun"/>
              </a:rPr>
              <a:t>可能关联多个</a:t>
            </a:r>
            <a:r>
              <a:rPr sz="950" spc="-215" dirty="0">
                <a:solidFill>
                  <a:srgbClr val="212121"/>
                </a:solidFill>
                <a:latin typeface="SimSun"/>
                <a:cs typeface="SimSun"/>
              </a:rPr>
              <a:t> </a:t>
            </a:r>
            <a:r>
              <a:rPr sz="950" spc="40" dirty="0">
                <a:solidFill>
                  <a:srgbClr val="212121"/>
                </a:solidFill>
                <a:latin typeface="SimSun"/>
                <a:cs typeface="SimSun"/>
              </a:rPr>
              <a:t>Store</a:t>
            </a:r>
            <a:r>
              <a:rPr sz="950" spc="-215" dirty="0">
                <a:solidFill>
                  <a:srgbClr val="212121"/>
                </a:solidFill>
                <a:latin typeface="SimSun"/>
                <a:cs typeface="SimSun"/>
              </a:rPr>
              <a:t> </a:t>
            </a:r>
            <a:r>
              <a:rPr sz="950" spc="10" dirty="0">
                <a:solidFill>
                  <a:srgbClr val="212121"/>
                </a:solidFill>
                <a:latin typeface="SimSun"/>
                <a:cs typeface="SimSun"/>
              </a:rPr>
              <a:t>来管理不同部分的状态，得益于</a:t>
            </a:r>
            <a:r>
              <a:rPr sz="950" spc="-215" dirty="0">
                <a:solidFill>
                  <a:srgbClr val="212121"/>
                </a:solidFill>
                <a:latin typeface="SimSun"/>
                <a:cs typeface="SimSun"/>
              </a:rPr>
              <a:t> </a:t>
            </a:r>
            <a:r>
              <a:rPr sz="950" spc="85" dirty="0">
                <a:solidFill>
                  <a:srgbClr val="212121"/>
                </a:solidFill>
                <a:latin typeface="SimSun"/>
                <a:cs typeface="SimSun"/>
              </a:rPr>
              <a:t>React</a:t>
            </a:r>
            <a:r>
              <a:rPr sz="950" spc="-215" dirty="0">
                <a:solidFill>
                  <a:srgbClr val="212121"/>
                </a:solidFill>
                <a:latin typeface="SimSun"/>
                <a:cs typeface="SimSun"/>
              </a:rPr>
              <a:t> </a:t>
            </a:r>
            <a:r>
              <a:rPr sz="950" spc="10" dirty="0">
                <a:solidFill>
                  <a:srgbClr val="212121"/>
                </a:solidFill>
                <a:latin typeface="SimSun"/>
                <a:cs typeface="SimSun"/>
              </a:rPr>
              <a:t>更新</a:t>
            </a:r>
            <a:r>
              <a:rPr sz="950" spc="-215" dirty="0">
                <a:solidFill>
                  <a:srgbClr val="212121"/>
                </a:solidFill>
                <a:latin typeface="SimSun"/>
                <a:cs typeface="SimSun"/>
              </a:rPr>
              <a:t> </a:t>
            </a:r>
            <a:r>
              <a:rPr sz="950" spc="100" dirty="0">
                <a:solidFill>
                  <a:srgbClr val="212121"/>
                </a:solidFill>
                <a:latin typeface="SimSun"/>
                <a:cs typeface="SimSun"/>
              </a:rPr>
              <a:t>View</a:t>
            </a:r>
            <a:r>
              <a:rPr sz="950" spc="-215" dirty="0">
                <a:solidFill>
                  <a:srgbClr val="212121"/>
                </a:solidFill>
                <a:latin typeface="SimSun"/>
                <a:cs typeface="SimSun"/>
              </a:rPr>
              <a:t> </a:t>
            </a:r>
            <a:r>
              <a:rPr sz="950" spc="10" dirty="0">
                <a:solidFill>
                  <a:srgbClr val="212121"/>
                </a:solidFill>
                <a:latin typeface="SimSun"/>
                <a:cs typeface="SimSun"/>
              </a:rPr>
              <a:t>如此简单（</a:t>
            </a:r>
            <a:r>
              <a:rPr sz="950" spc="-100" dirty="0">
                <a:solidFill>
                  <a:srgbClr val="212121"/>
                </a:solidFill>
                <a:latin typeface="SimSun"/>
                <a:cs typeface="SimSun"/>
              </a:rPr>
              <a:t> </a:t>
            </a:r>
            <a:r>
              <a:rPr sz="900" spc="15" dirty="0">
                <a:solidFill>
                  <a:srgbClr val="212121"/>
                </a:solidFill>
                <a:latin typeface="SimSun"/>
                <a:cs typeface="SimSun"/>
              </a:rPr>
              <a:t>setState</a:t>
            </a:r>
            <a:r>
              <a:rPr sz="900" spc="-80" dirty="0">
                <a:solidFill>
                  <a:srgbClr val="212121"/>
                </a:solidFill>
                <a:latin typeface="SimSun"/>
                <a:cs typeface="SimSun"/>
              </a:rPr>
              <a:t> </a:t>
            </a:r>
            <a:r>
              <a:rPr sz="950" spc="10" dirty="0">
                <a:solidFill>
                  <a:srgbClr val="212121"/>
                </a:solidFill>
                <a:latin typeface="SimSun"/>
                <a:cs typeface="SimSun"/>
              </a:rPr>
              <a:t>），复  杂的逻辑都被</a:t>
            </a:r>
            <a:r>
              <a:rPr sz="950" spc="-260" dirty="0">
                <a:solidFill>
                  <a:srgbClr val="212121"/>
                </a:solidFill>
                <a:latin typeface="SimSun"/>
                <a:cs typeface="SimSun"/>
              </a:rPr>
              <a:t> </a:t>
            </a:r>
            <a:r>
              <a:rPr sz="950" spc="40" dirty="0">
                <a:solidFill>
                  <a:srgbClr val="212121"/>
                </a:solidFill>
                <a:latin typeface="SimSun"/>
                <a:cs typeface="SimSun"/>
              </a:rPr>
              <a:t>Store</a:t>
            </a:r>
            <a:r>
              <a:rPr sz="950" spc="-260" dirty="0">
                <a:solidFill>
                  <a:srgbClr val="212121"/>
                </a:solidFill>
                <a:latin typeface="SimSun"/>
                <a:cs typeface="SimSun"/>
              </a:rPr>
              <a:t> </a:t>
            </a:r>
            <a:r>
              <a:rPr sz="950" spc="10" dirty="0">
                <a:solidFill>
                  <a:srgbClr val="212121"/>
                </a:solidFill>
                <a:latin typeface="SimSun"/>
                <a:cs typeface="SimSun"/>
              </a:rPr>
              <a:t>隔离了。</a:t>
            </a:r>
            <a:endParaRPr sz="950">
              <a:latin typeface="SimSun"/>
              <a:cs typeface="SimSun"/>
            </a:endParaRPr>
          </a:p>
        </p:txBody>
      </p:sp>
      <p:sp>
        <p:nvSpPr>
          <p:cNvPr id="5" name="object 5"/>
          <p:cNvSpPr txBox="1"/>
          <p:nvPr/>
        </p:nvSpPr>
        <p:spPr>
          <a:xfrm>
            <a:off x="859937" y="4189095"/>
            <a:ext cx="610870" cy="191770"/>
          </a:xfrm>
          <a:prstGeom prst="rect">
            <a:avLst/>
          </a:prstGeom>
        </p:spPr>
        <p:txBody>
          <a:bodyPr vert="horz" wrap="square" lIns="0" tIns="0" rIns="0" bIns="0" rtlCol="0">
            <a:spAutoFit/>
          </a:bodyPr>
          <a:lstStyle/>
          <a:p>
            <a:pPr marL="12700">
              <a:lnSpc>
                <a:spcPct val="100000"/>
              </a:lnSpc>
            </a:pPr>
            <a:r>
              <a:rPr sz="1150" dirty="0">
                <a:solidFill>
                  <a:srgbClr val="212121"/>
                </a:solidFill>
                <a:latin typeface="SimSun"/>
                <a:cs typeface="SimSun"/>
              </a:rPr>
              <a:t>更多资料</a:t>
            </a:r>
            <a:endParaRPr sz="1150">
              <a:latin typeface="SimSun"/>
              <a:cs typeface="SimSun"/>
            </a:endParaRPr>
          </a:p>
        </p:txBody>
      </p:sp>
      <p:sp>
        <p:nvSpPr>
          <p:cNvPr id="6" name="object 6"/>
          <p:cNvSpPr txBox="1"/>
          <p:nvPr/>
        </p:nvSpPr>
        <p:spPr>
          <a:xfrm>
            <a:off x="802826" y="4735131"/>
            <a:ext cx="2782570" cy="465455"/>
          </a:xfrm>
          <a:prstGeom prst="rect">
            <a:avLst/>
          </a:prstGeom>
        </p:spPr>
        <p:txBody>
          <a:bodyPr vert="horz" wrap="square" lIns="0" tIns="0" rIns="0" bIns="0" rtlCol="0">
            <a:spAutoFit/>
          </a:bodyPr>
          <a:lstStyle/>
          <a:p>
            <a:pPr marL="186055" indent="-173355">
              <a:lnSpc>
                <a:spcPct val="100000"/>
              </a:lnSpc>
              <a:buClr>
                <a:srgbClr val="212121"/>
              </a:buClr>
              <a:buFont typeface="Verdana"/>
              <a:buChar char="•"/>
              <a:tabLst>
                <a:tab pos="186690" algn="l"/>
              </a:tabLst>
            </a:pPr>
            <a:r>
              <a:rPr sz="950" u="sng" spc="20" dirty="0">
                <a:solidFill>
                  <a:srgbClr val="3379B6"/>
                </a:solidFill>
                <a:latin typeface="SimSun"/>
                <a:cs typeface="SimSun"/>
              </a:rPr>
              <a:t>Flux</a:t>
            </a:r>
            <a:r>
              <a:rPr sz="950" u="sng" spc="-229" dirty="0">
                <a:solidFill>
                  <a:srgbClr val="3379B6"/>
                </a:solidFill>
                <a:latin typeface="SimSun"/>
                <a:cs typeface="SimSun"/>
              </a:rPr>
              <a:t> </a:t>
            </a:r>
            <a:r>
              <a:rPr sz="950" u="sng" spc="35" dirty="0">
                <a:solidFill>
                  <a:srgbClr val="3379B6"/>
                </a:solidFill>
                <a:latin typeface="SimSun"/>
                <a:cs typeface="SimSun"/>
              </a:rPr>
              <a:t>chat</a:t>
            </a:r>
            <a:r>
              <a:rPr sz="950" u="sng" spc="-229" dirty="0">
                <a:solidFill>
                  <a:srgbClr val="3379B6"/>
                </a:solidFill>
                <a:latin typeface="SimSun"/>
                <a:cs typeface="SimSun"/>
              </a:rPr>
              <a:t> </a:t>
            </a:r>
            <a:r>
              <a:rPr sz="950" spc="10" dirty="0">
                <a:solidFill>
                  <a:srgbClr val="212121"/>
                </a:solidFill>
                <a:latin typeface="SimSun"/>
                <a:cs typeface="SimSun"/>
              </a:rPr>
              <a:t>很简洁明了的一个</a:t>
            </a:r>
            <a:r>
              <a:rPr sz="950" spc="-229" dirty="0">
                <a:solidFill>
                  <a:srgbClr val="212121"/>
                </a:solidFill>
                <a:latin typeface="SimSun"/>
                <a:cs typeface="SimSun"/>
              </a:rPr>
              <a:t> </a:t>
            </a:r>
            <a:r>
              <a:rPr sz="950" spc="-15" dirty="0">
                <a:solidFill>
                  <a:srgbClr val="212121"/>
                </a:solidFill>
                <a:latin typeface="SimSun"/>
                <a:cs typeface="SimSun"/>
              </a:rPr>
              <a:t>Slide</a:t>
            </a:r>
            <a:endParaRPr sz="950">
              <a:latin typeface="SimSun"/>
              <a:cs typeface="SimSun"/>
            </a:endParaRPr>
          </a:p>
          <a:p>
            <a:pPr>
              <a:lnSpc>
                <a:spcPct val="100000"/>
              </a:lnSpc>
              <a:spcBef>
                <a:spcPts val="50"/>
              </a:spcBef>
              <a:buClr>
                <a:srgbClr val="212121"/>
              </a:buClr>
              <a:buFont typeface="Verdana"/>
              <a:buChar char="•"/>
            </a:pPr>
            <a:endParaRPr sz="1050">
              <a:latin typeface="Times New Roman"/>
              <a:cs typeface="Times New Roman"/>
            </a:endParaRPr>
          </a:p>
          <a:p>
            <a:pPr marL="186055" indent="-173355">
              <a:lnSpc>
                <a:spcPct val="100000"/>
              </a:lnSpc>
              <a:buClr>
                <a:srgbClr val="212121"/>
              </a:buClr>
              <a:buFont typeface="Verdana"/>
              <a:buChar char="•"/>
              <a:tabLst>
                <a:tab pos="186690" algn="l"/>
              </a:tabLst>
            </a:pPr>
            <a:r>
              <a:rPr sz="950" u="sng" spc="5" dirty="0">
                <a:solidFill>
                  <a:srgbClr val="3379B6"/>
                </a:solidFill>
                <a:latin typeface="SimSun"/>
                <a:cs typeface="SimSun"/>
              </a:rPr>
              <a:t>flux-chat</a:t>
            </a:r>
            <a:r>
              <a:rPr sz="950" u="sng" spc="-225" dirty="0">
                <a:solidFill>
                  <a:srgbClr val="3379B6"/>
                </a:solidFill>
                <a:latin typeface="SimSun"/>
                <a:cs typeface="SimSun"/>
              </a:rPr>
              <a:t> </a:t>
            </a:r>
            <a:r>
              <a:rPr sz="950" u="sng" spc="65" dirty="0">
                <a:solidFill>
                  <a:srgbClr val="3379B6"/>
                </a:solidFill>
                <a:latin typeface="SimSun"/>
                <a:cs typeface="SimSun"/>
              </a:rPr>
              <a:t>source</a:t>
            </a:r>
            <a:r>
              <a:rPr sz="950" u="sng" spc="-225" dirty="0">
                <a:solidFill>
                  <a:srgbClr val="3379B6"/>
                </a:solidFill>
                <a:latin typeface="SimSun"/>
                <a:cs typeface="SimSun"/>
              </a:rPr>
              <a:t> </a:t>
            </a:r>
            <a:r>
              <a:rPr sz="950" u="sng" spc="105" dirty="0">
                <a:solidFill>
                  <a:srgbClr val="3379B6"/>
                </a:solidFill>
                <a:latin typeface="SimSun"/>
                <a:cs typeface="SimSun"/>
              </a:rPr>
              <a:t>code</a:t>
            </a:r>
            <a:r>
              <a:rPr sz="950" u="sng" spc="-220" dirty="0">
                <a:solidFill>
                  <a:srgbClr val="3379B6"/>
                </a:solidFill>
                <a:latin typeface="SimSun"/>
                <a:cs typeface="SimSun"/>
              </a:rPr>
              <a:t> </a:t>
            </a:r>
            <a:r>
              <a:rPr sz="950" spc="10" dirty="0">
                <a:solidFill>
                  <a:srgbClr val="212121"/>
                </a:solidFill>
                <a:latin typeface="SimSun"/>
                <a:cs typeface="SimSun"/>
              </a:rPr>
              <a:t>一个更复杂一点的例子</a:t>
            </a:r>
            <a:endParaRPr sz="950">
              <a:latin typeface="SimSun"/>
              <a:cs typeface="SimSun"/>
            </a:endParaRPr>
          </a:p>
        </p:txBody>
      </p:sp>
      <p:sp>
        <p:nvSpPr>
          <p:cNvPr id="7" name="object 7"/>
          <p:cNvSpPr txBox="1"/>
          <p:nvPr/>
        </p:nvSpPr>
        <p:spPr>
          <a:xfrm>
            <a:off x="5872124" y="777138"/>
            <a:ext cx="955040"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0" dirty="0">
                <a:solidFill>
                  <a:srgbClr val="999999"/>
                </a:solidFill>
                <a:latin typeface="SimSun"/>
                <a:cs typeface="SimSun"/>
              </a:rPr>
              <a:t> </a:t>
            </a:r>
            <a:r>
              <a:rPr sz="700" spc="70" dirty="0">
                <a:solidFill>
                  <a:srgbClr val="999999"/>
                </a:solidFill>
                <a:latin typeface="SimSun"/>
                <a:cs typeface="SimSun"/>
              </a:rPr>
              <a:t>5</a:t>
            </a:r>
            <a:r>
              <a:rPr sz="700" spc="-170" dirty="0">
                <a:solidFill>
                  <a:srgbClr val="999999"/>
                </a:solidFill>
                <a:latin typeface="SimSun"/>
                <a:cs typeface="SimSun"/>
              </a:rPr>
              <a:t> </a:t>
            </a:r>
            <a:r>
              <a:rPr sz="700" dirty="0">
                <a:solidFill>
                  <a:srgbClr val="999999"/>
                </a:solidFill>
                <a:latin typeface="SimSun"/>
                <a:cs typeface="SimSun"/>
              </a:rPr>
              <a:t>章</a:t>
            </a:r>
            <a:r>
              <a:rPr sz="700" spc="-170" dirty="0">
                <a:solidFill>
                  <a:srgbClr val="999999"/>
                </a:solidFill>
                <a:latin typeface="SimSun"/>
                <a:cs typeface="SimSun"/>
              </a:rPr>
              <a:t> </a:t>
            </a:r>
            <a:r>
              <a:rPr sz="700" spc="60" dirty="0">
                <a:solidFill>
                  <a:srgbClr val="999999"/>
                </a:solidFill>
                <a:latin typeface="SimSun"/>
                <a:cs typeface="SimSun"/>
              </a:rPr>
              <a:t>Data</a:t>
            </a:r>
            <a:r>
              <a:rPr sz="700" spc="-170" dirty="0">
                <a:solidFill>
                  <a:srgbClr val="999999"/>
                </a:solidFill>
                <a:latin typeface="SimSun"/>
                <a:cs typeface="SimSun"/>
              </a:rPr>
              <a:t> </a:t>
            </a:r>
            <a:r>
              <a:rPr sz="700" spc="55" dirty="0">
                <a:solidFill>
                  <a:srgbClr val="999999"/>
                </a:solidFill>
                <a:latin typeface="SimSun"/>
                <a:cs typeface="SimSun"/>
              </a:rPr>
              <a:t>Flow</a:t>
            </a:r>
            <a:r>
              <a:rPr sz="700" spc="-170" dirty="0">
                <a:solidFill>
                  <a:srgbClr val="999999"/>
                </a:solidFill>
                <a:latin typeface="SimSun"/>
                <a:cs typeface="SimSun"/>
              </a:rPr>
              <a:t> </a:t>
            </a:r>
            <a:r>
              <a:rPr sz="700" spc="-175" dirty="0">
                <a:solidFill>
                  <a:srgbClr val="999999"/>
                </a:solidFill>
                <a:latin typeface="SimSun"/>
                <a:cs typeface="SimSun"/>
              </a:rPr>
              <a:t>|</a:t>
            </a:r>
            <a:r>
              <a:rPr sz="700" spc="-170" dirty="0">
                <a:solidFill>
                  <a:srgbClr val="999999"/>
                </a:solidFill>
                <a:latin typeface="SimSun"/>
                <a:cs typeface="SimSun"/>
              </a:rPr>
              <a:t> </a:t>
            </a:r>
            <a:r>
              <a:rPr sz="700" spc="80" dirty="0">
                <a:solidFill>
                  <a:srgbClr val="999999"/>
                </a:solidFill>
                <a:latin typeface="SimSun"/>
                <a:cs typeface="SimSun"/>
              </a:rPr>
              <a:t>43</a:t>
            </a:r>
            <a:endParaRPr sz="700">
              <a:latin typeface="SimSun"/>
              <a:cs typeface="SimSu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8950" y="90799"/>
            <a:ext cx="7048500" cy="104775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377196" y="4305934"/>
            <a:ext cx="832485" cy="0"/>
          </a:xfrm>
          <a:custGeom>
            <a:avLst/>
            <a:gdLst/>
            <a:ahLst/>
            <a:cxnLst/>
            <a:rect l="l" t="t" r="r" b="b"/>
            <a:pathLst>
              <a:path w="832485">
                <a:moveTo>
                  <a:pt x="0" y="0"/>
                </a:moveTo>
                <a:lnTo>
                  <a:pt x="832012" y="0"/>
                </a:lnTo>
              </a:path>
            </a:pathLst>
          </a:custGeom>
          <a:ln w="31750">
            <a:solidFill>
              <a:srgbClr val="1FA640"/>
            </a:solidFill>
          </a:ln>
        </p:spPr>
        <p:txBody>
          <a:bodyPr wrap="square" lIns="0" tIns="0" rIns="0" bIns="0" rtlCol="0"/>
          <a:lstStyle/>
          <a:p>
            <a:endParaRPr/>
          </a:p>
        </p:txBody>
      </p:sp>
      <p:sp>
        <p:nvSpPr>
          <p:cNvPr id="4" name="object 4"/>
          <p:cNvSpPr/>
          <p:nvPr/>
        </p:nvSpPr>
        <p:spPr>
          <a:xfrm>
            <a:off x="3393287" y="3681729"/>
            <a:ext cx="0" cy="608330"/>
          </a:xfrm>
          <a:custGeom>
            <a:avLst/>
            <a:gdLst/>
            <a:ahLst/>
            <a:cxnLst/>
            <a:rect l="l" t="t" r="r" b="b"/>
            <a:pathLst>
              <a:path h="608329">
                <a:moveTo>
                  <a:pt x="0" y="0"/>
                </a:moveTo>
                <a:lnTo>
                  <a:pt x="0" y="608329"/>
                </a:lnTo>
              </a:path>
            </a:pathLst>
          </a:custGeom>
          <a:ln w="32181">
            <a:solidFill>
              <a:srgbClr val="1FA640"/>
            </a:solidFill>
          </a:ln>
        </p:spPr>
        <p:txBody>
          <a:bodyPr wrap="square" lIns="0" tIns="0" rIns="0" bIns="0" rtlCol="0"/>
          <a:lstStyle/>
          <a:p>
            <a:endParaRPr/>
          </a:p>
        </p:txBody>
      </p:sp>
      <p:sp>
        <p:nvSpPr>
          <p:cNvPr id="5" name="object 5"/>
          <p:cNvSpPr/>
          <p:nvPr/>
        </p:nvSpPr>
        <p:spPr>
          <a:xfrm>
            <a:off x="3377196" y="3423920"/>
            <a:ext cx="832485" cy="257810"/>
          </a:xfrm>
          <a:custGeom>
            <a:avLst/>
            <a:gdLst/>
            <a:ahLst/>
            <a:cxnLst/>
            <a:rect l="l" t="t" r="r" b="b"/>
            <a:pathLst>
              <a:path w="832485" h="257810">
                <a:moveTo>
                  <a:pt x="0" y="257809"/>
                </a:moveTo>
                <a:lnTo>
                  <a:pt x="832012" y="257809"/>
                </a:lnTo>
                <a:lnTo>
                  <a:pt x="832012" y="0"/>
                </a:lnTo>
                <a:lnTo>
                  <a:pt x="0" y="0"/>
                </a:lnTo>
                <a:lnTo>
                  <a:pt x="0" y="257809"/>
                </a:lnTo>
                <a:close/>
              </a:path>
            </a:pathLst>
          </a:custGeom>
          <a:solidFill>
            <a:srgbClr val="1FA640"/>
          </a:solidFill>
        </p:spPr>
        <p:txBody>
          <a:bodyPr wrap="square" lIns="0" tIns="0" rIns="0" bIns="0" rtlCol="0"/>
          <a:lstStyle/>
          <a:p>
            <a:endParaRPr/>
          </a:p>
        </p:txBody>
      </p:sp>
      <p:sp>
        <p:nvSpPr>
          <p:cNvPr id="6" name="object 6"/>
          <p:cNvSpPr/>
          <p:nvPr/>
        </p:nvSpPr>
        <p:spPr>
          <a:xfrm>
            <a:off x="4193113" y="3682047"/>
            <a:ext cx="0" cy="607695"/>
          </a:xfrm>
          <a:custGeom>
            <a:avLst/>
            <a:gdLst/>
            <a:ahLst/>
            <a:cxnLst/>
            <a:rect l="l" t="t" r="r" b="b"/>
            <a:pathLst>
              <a:path h="607695">
                <a:moveTo>
                  <a:pt x="0" y="0"/>
                </a:moveTo>
                <a:lnTo>
                  <a:pt x="0" y="607618"/>
                </a:lnTo>
              </a:path>
            </a:pathLst>
          </a:custGeom>
          <a:ln w="32191">
            <a:solidFill>
              <a:srgbClr val="1FA640"/>
            </a:solidFill>
          </a:ln>
        </p:spPr>
        <p:txBody>
          <a:bodyPr wrap="square" lIns="0" tIns="0" rIns="0" bIns="0" rtlCol="0"/>
          <a:lstStyle/>
          <a:p>
            <a:endParaRPr/>
          </a:p>
        </p:txBody>
      </p:sp>
      <p:sp>
        <p:nvSpPr>
          <p:cNvPr id="7" name="object 7"/>
          <p:cNvSpPr txBox="1"/>
          <p:nvPr/>
        </p:nvSpPr>
        <p:spPr>
          <a:xfrm>
            <a:off x="3465066" y="4348848"/>
            <a:ext cx="669290" cy="402590"/>
          </a:xfrm>
          <a:prstGeom prst="rect">
            <a:avLst/>
          </a:prstGeom>
        </p:spPr>
        <p:txBody>
          <a:bodyPr vert="horz" wrap="square" lIns="0" tIns="0" rIns="0" bIns="0" rtlCol="0">
            <a:spAutoFit/>
          </a:bodyPr>
          <a:lstStyle/>
          <a:p>
            <a:pPr marL="12700">
              <a:lnSpc>
                <a:spcPct val="100000"/>
              </a:lnSpc>
            </a:pPr>
            <a:r>
              <a:rPr sz="2500" spc="30" dirty="0">
                <a:solidFill>
                  <a:srgbClr val="1FA640"/>
                </a:solidFill>
                <a:latin typeface="SimSun"/>
                <a:cs typeface="SimSun"/>
              </a:rPr>
              <a:t>表单</a:t>
            </a:r>
            <a:endParaRPr sz="2500">
              <a:latin typeface="SimSun"/>
              <a:cs typeface="SimSu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txBox="1"/>
          <p:nvPr/>
        </p:nvSpPr>
        <p:spPr>
          <a:xfrm>
            <a:off x="735914" y="1297622"/>
            <a:ext cx="130175" cy="222250"/>
          </a:xfrm>
          <a:prstGeom prst="rect">
            <a:avLst/>
          </a:prstGeom>
        </p:spPr>
        <p:txBody>
          <a:bodyPr vert="horz" wrap="square" lIns="0" tIns="0" rIns="0" bIns="0" rtlCol="0">
            <a:spAutoFit/>
          </a:bodyPr>
          <a:lstStyle/>
          <a:p>
            <a:pPr marL="12700">
              <a:lnSpc>
                <a:spcPct val="100000"/>
              </a:lnSpc>
            </a:pPr>
            <a:r>
              <a:rPr sz="1350" spc="145" dirty="0">
                <a:solidFill>
                  <a:srgbClr val="212121"/>
                </a:solidFill>
                <a:latin typeface="SimSun"/>
                <a:cs typeface="SimSun"/>
              </a:rPr>
              <a:t>#</a:t>
            </a:r>
            <a:endParaRPr sz="1350">
              <a:latin typeface="SimSun"/>
              <a:cs typeface="SimSun"/>
            </a:endParaRPr>
          </a:p>
        </p:txBody>
      </p:sp>
      <p:sp>
        <p:nvSpPr>
          <p:cNvPr id="4" name="object 4"/>
          <p:cNvSpPr txBox="1"/>
          <p:nvPr/>
        </p:nvSpPr>
        <p:spPr>
          <a:xfrm>
            <a:off x="732500" y="2111184"/>
            <a:ext cx="6068695" cy="1379855"/>
          </a:xfrm>
          <a:prstGeom prst="rect">
            <a:avLst/>
          </a:prstGeom>
        </p:spPr>
        <p:txBody>
          <a:bodyPr vert="horz" wrap="square" lIns="0" tIns="0" rIns="0" bIns="0" rtlCol="0">
            <a:spAutoFit/>
          </a:bodyPr>
          <a:lstStyle/>
          <a:p>
            <a:pPr marL="12700">
              <a:lnSpc>
                <a:spcPct val="100000"/>
              </a:lnSpc>
            </a:pPr>
            <a:r>
              <a:rPr sz="950" spc="180" dirty="0">
                <a:solidFill>
                  <a:srgbClr val="212121"/>
                </a:solidFill>
                <a:latin typeface="SimSun"/>
                <a:cs typeface="SimSun"/>
              </a:rPr>
              <a:t>JSX</a:t>
            </a:r>
            <a:endParaRPr sz="950">
              <a:latin typeface="SimSun"/>
              <a:cs typeface="SimSun"/>
            </a:endParaRPr>
          </a:p>
          <a:p>
            <a:pPr>
              <a:lnSpc>
                <a:spcPct val="100000"/>
              </a:lnSpc>
              <a:spcBef>
                <a:spcPts val="40"/>
              </a:spcBef>
            </a:pPr>
            <a:endParaRPr sz="800">
              <a:latin typeface="Times New Roman"/>
              <a:cs typeface="Times New Roman"/>
            </a:endParaRPr>
          </a:p>
          <a:p>
            <a:pPr marL="12700" marR="5080">
              <a:lnSpc>
                <a:spcPct val="168400"/>
              </a:lnSpc>
            </a:pPr>
            <a:r>
              <a:rPr sz="950" spc="10" dirty="0">
                <a:solidFill>
                  <a:srgbClr val="212121"/>
                </a:solidFill>
                <a:latin typeface="SimSun"/>
                <a:cs typeface="SimSun"/>
              </a:rPr>
              <a:t>从上面的代码可以看到将</a:t>
            </a:r>
            <a:r>
              <a:rPr sz="950" spc="-220" dirty="0">
                <a:solidFill>
                  <a:srgbClr val="212121"/>
                </a:solidFill>
                <a:latin typeface="SimSun"/>
                <a:cs typeface="SimSun"/>
              </a:rPr>
              <a:t> </a:t>
            </a:r>
            <a:r>
              <a:rPr sz="950" spc="250" dirty="0">
                <a:solidFill>
                  <a:srgbClr val="212121"/>
                </a:solidFill>
                <a:latin typeface="SimSun"/>
                <a:cs typeface="SimSun"/>
              </a:rPr>
              <a:t>HTML</a:t>
            </a:r>
            <a:r>
              <a:rPr sz="950" spc="-220" dirty="0">
                <a:solidFill>
                  <a:srgbClr val="212121"/>
                </a:solidFill>
                <a:latin typeface="SimSun"/>
                <a:cs typeface="SimSun"/>
              </a:rPr>
              <a:t> </a:t>
            </a:r>
            <a:r>
              <a:rPr sz="950" spc="10" dirty="0">
                <a:solidFill>
                  <a:srgbClr val="212121"/>
                </a:solidFill>
                <a:latin typeface="SimSun"/>
                <a:cs typeface="SimSun"/>
              </a:rPr>
              <a:t>直接嵌入了</a:t>
            </a:r>
            <a:r>
              <a:rPr sz="950" spc="-220" dirty="0">
                <a:solidFill>
                  <a:srgbClr val="212121"/>
                </a:solidFill>
                <a:latin typeface="SimSun"/>
                <a:cs typeface="SimSun"/>
              </a:rPr>
              <a:t> </a:t>
            </a:r>
            <a:r>
              <a:rPr sz="950" spc="150" dirty="0">
                <a:solidFill>
                  <a:srgbClr val="212121"/>
                </a:solidFill>
                <a:latin typeface="SimSun"/>
                <a:cs typeface="SimSun"/>
              </a:rPr>
              <a:t>JS</a:t>
            </a:r>
            <a:r>
              <a:rPr sz="950" spc="-220" dirty="0">
                <a:solidFill>
                  <a:srgbClr val="212121"/>
                </a:solidFill>
                <a:latin typeface="SimSun"/>
                <a:cs typeface="SimSun"/>
              </a:rPr>
              <a:t> </a:t>
            </a:r>
            <a:r>
              <a:rPr sz="950" spc="10" dirty="0">
                <a:solidFill>
                  <a:srgbClr val="212121"/>
                </a:solidFill>
                <a:latin typeface="SimSun"/>
                <a:cs typeface="SimSun"/>
              </a:rPr>
              <a:t>代码里面，这个就是</a:t>
            </a:r>
            <a:r>
              <a:rPr sz="950" spc="-220" dirty="0">
                <a:solidFill>
                  <a:srgbClr val="212121"/>
                </a:solidFill>
                <a:latin typeface="SimSun"/>
                <a:cs typeface="SimSun"/>
              </a:rPr>
              <a:t> </a:t>
            </a:r>
            <a:r>
              <a:rPr sz="950" spc="85" dirty="0">
                <a:solidFill>
                  <a:srgbClr val="212121"/>
                </a:solidFill>
                <a:latin typeface="SimSun"/>
                <a:cs typeface="SimSun"/>
              </a:rPr>
              <a:t>React</a:t>
            </a:r>
            <a:r>
              <a:rPr sz="950" spc="-220" dirty="0">
                <a:solidFill>
                  <a:srgbClr val="212121"/>
                </a:solidFill>
                <a:latin typeface="SimSun"/>
                <a:cs typeface="SimSun"/>
              </a:rPr>
              <a:t> </a:t>
            </a:r>
            <a:r>
              <a:rPr sz="950" spc="10" dirty="0">
                <a:solidFill>
                  <a:srgbClr val="212121"/>
                </a:solidFill>
                <a:latin typeface="SimSun"/>
                <a:cs typeface="SimSun"/>
              </a:rPr>
              <a:t>提出的一种叫</a:t>
            </a:r>
            <a:r>
              <a:rPr sz="950" spc="-215" dirty="0">
                <a:solidFill>
                  <a:srgbClr val="212121"/>
                </a:solidFill>
                <a:latin typeface="SimSun"/>
                <a:cs typeface="SimSun"/>
              </a:rPr>
              <a:t> </a:t>
            </a:r>
            <a:r>
              <a:rPr sz="950" spc="180" dirty="0">
                <a:solidFill>
                  <a:srgbClr val="212121"/>
                </a:solidFill>
                <a:latin typeface="SimSun"/>
                <a:cs typeface="SimSun"/>
              </a:rPr>
              <a:t>JSX</a:t>
            </a:r>
            <a:r>
              <a:rPr sz="950" spc="-220" dirty="0">
                <a:solidFill>
                  <a:srgbClr val="212121"/>
                </a:solidFill>
                <a:latin typeface="SimSun"/>
                <a:cs typeface="SimSun"/>
              </a:rPr>
              <a:t> </a:t>
            </a:r>
            <a:r>
              <a:rPr sz="950" spc="10" dirty="0">
                <a:solidFill>
                  <a:srgbClr val="212121"/>
                </a:solidFill>
                <a:latin typeface="SimSun"/>
                <a:cs typeface="SimSun"/>
              </a:rPr>
              <a:t>的语法，这应该  是最开始接触</a:t>
            </a:r>
            <a:r>
              <a:rPr sz="950" spc="-254" dirty="0">
                <a:solidFill>
                  <a:srgbClr val="212121"/>
                </a:solidFill>
                <a:latin typeface="SimSun"/>
                <a:cs typeface="SimSun"/>
              </a:rPr>
              <a:t> </a:t>
            </a:r>
            <a:r>
              <a:rPr sz="950" spc="85" dirty="0">
                <a:solidFill>
                  <a:srgbClr val="212121"/>
                </a:solidFill>
                <a:latin typeface="SimSun"/>
                <a:cs typeface="SimSun"/>
              </a:rPr>
              <a:t>React</a:t>
            </a:r>
            <a:r>
              <a:rPr sz="950" spc="-254" dirty="0">
                <a:solidFill>
                  <a:srgbClr val="212121"/>
                </a:solidFill>
                <a:latin typeface="SimSun"/>
                <a:cs typeface="SimSun"/>
              </a:rPr>
              <a:t> </a:t>
            </a:r>
            <a:r>
              <a:rPr sz="950" spc="10" dirty="0">
                <a:solidFill>
                  <a:srgbClr val="212121"/>
                </a:solidFill>
                <a:latin typeface="SimSun"/>
                <a:cs typeface="SimSun"/>
              </a:rPr>
              <a:t>最不能接受的设定之一，因为被代码分离“洗脑”太久了。</a:t>
            </a:r>
            <a:endParaRPr sz="950">
              <a:latin typeface="SimSun"/>
              <a:cs typeface="SimSun"/>
            </a:endParaRPr>
          </a:p>
          <a:p>
            <a:pPr>
              <a:lnSpc>
                <a:spcPct val="100000"/>
              </a:lnSpc>
              <a:spcBef>
                <a:spcPts val="40"/>
              </a:spcBef>
            </a:pPr>
            <a:endParaRPr sz="800">
              <a:latin typeface="Times New Roman"/>
              <a:cs typeface="Times New Roman"/>
            </a:endParaRPr>
          </a:p>
          <a:p>
            <a:pPr marL="12700" marR="276860">
              <a:lnSpc>
                <a:spcPct val="168400"/>
              </a:lnSpc>
            </a:pPr>
            <a:r>
              <a:rPr sz="950" spc="10" dirty="0">
                <a:solidFill>
                  <a:srgbClr val="212121"/>
                </a:solidFill>
                <a:latin typeface="SimSun"/>
                <a:cs typeface="SimSun"/>
              </a:rPr>
              <a:t>好消息是你可以不一定使用这种语法，后面会进一步介绍</a:t>
            </a:r>
            <a:r>
              <a:rPr sz="950" spc="-250" dirty="0">
                <a:solidFill>
                  <a:srgbClr val="212121"/>
                </a:solidFill>
                <a:latin typeface="SimSun"/>
                <a:cs typeface="SimSun"/>
              </a:rPr>
              <a:t> </a:t>
            </a:r>
            <a:r>
              <a:rPr sz="950" spc="30" dirty="0">
                <a:solidFill>
                  <a:srgbClr val="212121"/>
                </a:solidFill>
                <a:latin typeface="SimSun"/>
                <a:cs typeface="SimSun"/>
              </a:rPr>
              <a:t>JSX，到时候你可能就会喜欢上了。现在要知道的  </a:t>
            </a:r>
            <a:r>
              <a:rPr sz="950" spc="10" dirty="0">
                <a:solidFill>
                  <a:srgbClr val="212121"/>
                </a:solidFill>
                <a:latin typeface="SimSun"/>
                <a:cs typeface="SimSun"/>
              </a:rPr>
              <a:t>是，要使用包含</a:t>
            </a:r>
            <a:r>
              <a:rPr sz="950" spc="-235" dirty="0">
                <a:solidFill>
                  <a:srgbClr val="212121"/>
                </a:solidFill>
                <a:latin typeface="SimSun"/>
                <a:cs typeface="SimSun"/>
              </a:rPr>
              <a:t> </a:t>
            </a:r>
            <a:r>
              <a:rPr sz="950" spc="180" dirty="0">
                <a:solidFill>
                  <a:srgbClr val="212121"/>
                </a:solidFill>
                <a:latin typeface="SimSun"/>
                <a:cs typeface="SimSun"/>
              </a:rPr>
              <a:t>JSX</a:t>
            </a:r>
            <a:r>
              <a:rPr sz="950" spc="-235" dirty="0">
                <a:solidFill>
                  <a:srgbClr val="212121"/>
                </a:solidFill>
                <a:latin typeface="SimSun"/>
                <a:cs typeface="SimSun"/>
              </a:rPr>
              <a:t> </a:t>
            </a:r>
            <a:r>
              <a:rPr sz="950" spc="10" dirty="0">
                <a:solidFill>
                  <a:srgbClr val="212121"/>
                </a:solidFill>
                <a:latin typeface="SimSun"/>
                <a:cs typeface="SimSun"/>
              </a:rPr>
              <a:t>的组件，是需要“编译”输出</a:t>
            </a:r>
            <a:r>
              <a:rPr sz="950" spc="-235" dirty="0">
                <a:solidFill>
                  <a:srgbClr val="212121"/>
                </a:solidFill>
                <a:latin typeface="SimSun"/>
                <a:cs typeface="SimSun"/>
              </a:rPr>
              <a:t> </a:t>
            </a:r>
            <a:r>
              <a:rPr sz="950" spc="150" dirty="0">
                <a:solidFill>
                  <a:srgbClr val="212121"/>
                </a:solidFill>
                <a:latin typeface="SimSun"/>
                <a:cs typeface="SimSun"/>
              </a:rPr>
              <a:t>JS</a:t>
            </a:r>
            <a:r>
              <a:rPr sz="950" spc="-235" dirty="0">
                <a:solidFill>
                  <a:srgbClr val="212121"/>
                </a:solidFill>
                <a:latin typeface="SimSun"/>
                <a:cs typeface="SimSun"/>
              </a:rPr>
              <a:t> </a:t>
            </a:r>
            <a:r>
              <a:rPr sz="950" spc="10" dirty="0">
                <a:solidFill>
                  <a:srgbClr val="212121"/>
                </a:solidFill>
                <a:latin typeface="SimSun"/>
                <a:cs typeface="SimSun"/>
              </a:rPr>
              <a:t>代码才能使用的，之后就会讲到开发环境。</a:t>
            </a:r>
            <a:endParaRPr sz="950">
              <a:latin typeface="SimSun"/>
              <a:cs typeface="SimSun"/>
            </a:endParaRPr>
          </a:p>
        </p:txBody>
      </p:sp>
      <p:sp>
        <p:nvSpPr>
          <p:cNvPr id="5" name="object 5"/>
          <p:cNvSpPr txBox="1"/>
          <p:nvPr/>
        </p:nvSpPr>
        <p:spPr>
          <a:xfrm>
            <a:off x="5916917" y="777138"/>
            <a:ext cx="910590"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10" dirty="0">
                <a:solidFill>
                  <a:srgbClr val="999999"/>
                </a:solidFill>
                <a:latin typeface="SimSun"/>
                <a:cs typeface="SimSun"/>
              </a:rPr>
              <a:t>1</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概览</a:t>
            </a:r>
            <a:r>
              <a:rPr sz="700" spc="-175" dirty="0">
                <a:solidFill>
                  <a:srgbClr val="999999"/>
                </a:solidFill>
                <a:latin typeface="SimSun"/>
                <a:cs typeface="SimSun"/>
              </a:rPr>
              <a:t> | </a:t>
            </a:r>
            <a:r>
              <a:rPr sz="700" spc="70" dirty="0">
                <a:solidFill>
                  <a:srgbClr val="999999"/>
                </a:solidFill>
                <a:latin typeface="SimSun"/>
                <a:cs typeface="SimSun"/>
              </a:rPr>
              <a:t>7</a:t>
            </a:r>
            <a:endParaRPr sz="700">
              <a:latin typeface="SimSun"/>
              <a:cs typeface="SimSun"/>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txBox="1"/>
          <p:nvPr/>
        </p:nvSpPr>
        <p:spPr>
          <a:xfrm>
            <a:off x="735914" y="1297622"/>
            <a:ext cx="130175" cy="222250"/>
          </a:xfrm>
          <a:prstGeom prst="rect">
            <a:avLst/>
          </a:prstGeom>
        </p:spPr>
        <p:txBody>
          <a:bodyPr vert="horz" wrap="square" lIns="0" tIns="0" rIns="0" bIns="0" rtlCol="0">
            <a:spAutoFit/>
          </a:bodyPr>
          <a:lstStyle/>
          <a:p>
            <a:pPr marL="12700">
              <a:lnSpc>
                <a:spcPct val="100000"/>
              </a:lnSpc>
            </a:pPr>
            <a:r>
              <a:rPr sz="1350" spc="145" dirty="0">
                <a:solidFill>
                  <a:srgbClr val="212121"/>
                </a:solidFill>
                <a:latin typeface="SimSun"/>
                <a:cs typeface="SimSun"/>
              </a:rPr>
              <a:t>#</a:t>
            </a:r>
            <a:endParaRPr sz="1350">
              <a:latin typeface="SimSun"/>
              <a:cs typeface="SimSun"/>
            </a:endParaRPr>
          </a:p>
        </p:txBody>
      </p:sp>
      <p:sp>
        <p:nvSpPr>
          <p:cNvPr id="4" name="object 4"/>
          <p:cNvSpPr txBox="1"/>
          <p:nvPr/>
        </p:nvSpPr>
        <p:spPr>
          <a:xfrm>
            <a:off x="732500" y="2111184"/>
            <a:ext cx="2768600" cy="90106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状态属性</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10" dirty="0">
                <a:solidFill>
                  <a:srgbClr val="212121"/>
                </a:solidFill>
                <a:latin typeface="SimSun"/>
                <a:cs typeface="SimSun"/>
              </a:rPr>
              <a:t>表单元素有这么几种属于状态的属性：</a:t>
            </a:r>
            <a:endParaRPr sz="950">
              <a:latin typeface="SimSun"/>
              <a:cs typeface="SimSun"/>
            </a:endParaRPr>
          </a:p>
          <a:p>
            <a:pPr>
              <a:lnSpc>
                <a:spcPct val="100000"/>
              </a:lnSpc>
            </a:pPr>
            <a:endParaRPr sz="900">
              <a:latin typeface="Times New Roman"/>
              <a:cs typeface="Times New Roman"/>
            </a:endParaRPr>
          </a:p>
          <a:p>
            <a:pPr marL="304165" indent="-221615">
              <a:lnSpc>
                <a:spcPct val="100000"/>
              </a:lnSpc>
              <a:spcBef>
                <a:spcPts val="705"/>
              </a:spcBef>
              <a:buSzPct val="105555"/>
              <a:buFont typeface="Verdana"/>
              <a:buChar char="•"/>
              <a:tabLst>
                <a:tab pos="303530" algn="l"/>
                <a:tab pos="304165" algn="l"/>
              </a:tabLst>
            </a:pPr>
            <a:r>
              <a:rPr sz="900" spc="25" dirty="0">
                <a:solidFill>
                  <a:srgbClr val="212121"/>
                </a:solidFill>
                <a:latin typeface="SimSun"/>
                <a:cs typeface="SimSun"/>
              </a:rPr>
              <a:t>value </a:t>
            </a:r>
            <a:r>
              <a:rPr sz="950" spc="10" dirty="0">
                <a:solidFill>
                  <a:srgbClr val="212121"/>
                </a:solidFill>
                <a:latin typeface="SimSun"/>
                <a:cs typeface="SimSun"/>
              </a:rPr>
              <a:t>，对应 </a:t>
            </a:r>
            <a:r>
              <a:rPr sz="900" spc="25" dirty="0">
                <a:solidFill>
                  <a:srgbClr val="212121"/>
                </a:solidFill>
                <a:latin typeface="SimSun"/>
                <a:cs typeface="SimSun"/>
              </a:rPr>
              <a:t>&lt;input&gt; </a:t>
            </a:r>
            <a:r>
              <a:rPr sz="950" spc="10" dirty="0">
                <a:solidFill>
                  <a:srgbClr val="212121"/>
                </a:solidFill>
                <a:latin typeface="SimSun"/>
                <a:cs typeface="SimSun"/>
              </a:rPr>
              <a:t>和 </a:t>
            </a:r>
            <a:r>
              <a:rPr sz="900" spc="35" dirty="0">
                <a:solidFill>
                  <a:srgbClr val="212121"/>
                </a:solidFill>
                <a:latin typeface="SimSun"/>
                <a:cs typeface="SimSun"/>
              </a:rPr>
              <a:t>&lt;textarea&gt;</a:t>
            </a:r>
            <a:r>
              <a:rPr sz="900" spc="509" dirty="0">
                <a:solidFill>
                  <a:srgbClr val="212121"/>
                </a:solidFill>
                <a:latin typeface="SimSun"/>
                <a:cs typeface="SimSun"/>
              </a:rPr>
              <a:t> </a:t>
            </a:r>
            <a:r>
              <a:rPr sz="950" spc="10" dirty="0">
                <a:solidFill>
                  <a:srgbClr val="212121"/>
                </a:solidFill>
                <a:latin typeface="SimSun"/>
                <a:cs typeface="SimSun"/>
              </a:rPr>
              <a:t>所有</a:t>
            </a:r>
            <a:endParaRPr sz="950">
              <a:latin typeface="SimSun"/>
              <a:cs typeface="SimSun"/>
            </a:endParaRPr>
          </a:p>
        </p:txBody>
      </p:sp>
      <p:sp>
        <p:nvSpPr>
          <p:cNvPr id="5" name="object 5"/>
          <p:cNvSpPr txBox="1"/>
          <p:nvPr/>
        </p:nvSpPr>
        <p:spPr>
          <a:xfrm>
            <a:off x="3160445" y="3146409"/>
            <a:ext cx="37782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10" dirty="0">
                <a:solidFill>
                  <a:srgbClr val="212121"/>
                </a:solidFill>
                <a:latin typeface="SimSun"/>
                <a:cs typeface="SimSun"/>
              </a:rPr>
              <a:t>radio</a:t>
            </a:r>
            <a:endParaRPr sz="900">
              <a:latin typeface="SimSun"/>
              <a:cs typeface="SimSun"/>
            </a:endParaRPr>
          </a:p>
        </p:txBody>
      </p:sp>
      <p:sp>
        <p:nvSpPr>
          <p:cNvPr id="6" name="object 6"/>
          <p:cNvSpPr txBox="1"/>
          <p:nvPr/>
        </p:nvSpPr>
        <p:spPr>
          <a:xfrm>
            <a:off x="3558984" y="3147504"/>
            <a:ext cx="14732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的</a:t>
            </a:r>
            <a:endParaRPr sz="950">
              <a:latin typeface="SimSun"/>
              <a:cs typeface="SimSun"/>
            </a:endParaRPr>
          </a:p>
        </p:txBody>
      </p:sp>
      <p:sp>
        <p:nvSpPr>
          <p:cNvPr id="7" name="object 7"/>
          <p:cNvSpPr txBox="1"/>
          <p:nvPr/>
        </p:nvSpPr>
        <p:spPr>
          <a:xfrm>
            <a:off x="3727412" y="3146409"/>
            <a:ext cx="521334"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25" dirty="0">
                <a:solidFill>
                  <a:srgbClr val="212121"/>
                </a:solidFill>
                <a:latin typeface="SimSun"/>
                <a:cs typeface="SimSun"/>
              </a:rPr>
              <a:t>&lt;input&gt;</a:t>
            </a:r>
            <a:endParaRPr sz="900">
              <a:latin typeface="SimSun"/>
              <a:cs typeface="SimSun"/>
            </a:endParaRPr>
          </a:p>
        </p:txBody>
      </p:sp>
      <p:sp>
        <p:nvSpPr>
          <p:cNvPr id="8" name="object 8"/>
          <p:cNvSpPr txBox="1"/>
          <p:nvPr/>
        </p:nvSpPr>
        <p:spPr>
          <a:xfrm>
            <a:off x="4269282" y="3147504"/>
            <a:ext cx="26924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所有</a:t>
            </a:r>
            <a:endParaRPr sz="950">
              <a:latin typeface="SimSun"/>
              <a:cs typeface="SimSun"/>
            </a:endParaRPr>
          </a:p>
        </p:txBody>
      </p:sp>
      <p:sp>
        <p:nvSpPr>
          <p:cNvPr id="9" name="object 9"/>
          <p:cNvSpPr txBox="1"/>
          <p:nvPr/>
        </p:nvSpPr>
        <p:spPr>
          <a:xfrm>
            <a:off x="802826" y="3147504"/>
            <a:ext cx="2336800" cy="474345"/>
          </a:xfrm>
          <a:prstGeom prst="rect">
            <a:avLst/>
          </a:prstGeom>
        </p:spPr>
        <p:txBody>
          <a:bodyPr vert="horz" wrap="square" lIns="0" tIns="0" rIns="0" bIns="0" rtlCol="0">
            <a:spAutoFit/>
          </a:bodyPr>
          <a:lstStyle/>
          <a:p>
            <a:pPr marL="233679" indent="-220979">
              <a:lnSpc>
                <a:spcPct val="100000"/>
              </a:lnSpc>
              <a:buSzPct val="105555"/>
              <a:buFont typeface="Verdana"/>
              <a:buChar char="•"/>
              <a:tabLst>
                <a:tab pos="233679" algn="l"/>
                <a:tab pos="234315" algn="l"/>
              </a:tabLst>
            </a:pPr>
            <a:r>
              <a:rPr sz="900" spc="90" dirty="0">
                <a:solidFill>
                  <a:srgbClr val="212121"/>
                </a:solidFill>
                <a:latin typeface="SimSun"/>
                <a:cs typeface="SimSun"/>
              </a:rPr>
              <a:t>checked </a:t>
            </a:r>
            <a:r>
              <a:rPr sz="950" spc="10" dirty="0">
                <a:solidFill>
                  <a:srgbClr val="212121"/>
                </a:solidFill>
                <a:latin typeface="SimSun"/>
                <a:cs typeface="SimSun"/>
              </a:rPr>
              <a:t>，对应类型为 </a:t>
            </a:r>
            <a:r>
              <a:rPr sz="900" spc="85" dirty="0">
                <a:solidFill>
                  <a:srgbClr val="212121"/>
                </a:solidFill>
                <a:latin typeface="SimSun"/>
                <a:cs typeface="SimSun"/>
              </a:rPr>
              <a:t>checkbox</a:t>
            </a:r>
            <a:r>
              <a:rPr sz="900" spc="95" dirty="0">
                <a:solidFill>
                  <a:srgbClr val="212121"/>
                </a:solidFill>
                <a:latin typeface="SimSun"/>
                <a:cs typeface="SimSun"/>
              </a:rPr>
              <a:t> </a:t>
            </a:r>
            <a:r>
              <a:rPr sz="950" spc="10" dirty="0">
                <a:solidFill>
                  <a:srgbClr val="212121"/>
                </a:solidFill>
                <a:latin typeface="SimSun"/>
                <a:cs typeface="SimSun"/>
              </a:rPr>
              <a:t>和</a:t>
            </a:r>
            <a:endParaRPr sz="950">
              <a:latin typeface="SimSun"/>
              <a:cs typeface="SimSun"/>
            </a:endParaRPr>
          </a:p>
          <a:p>
            <a:pPr>
              <a:lnSpc>
                <a:spcPct val="100000"/>
              </a:lnSpc>
              <a:spcBef>
                <a:spcPts val="50"/>
              </a:spcBef>
              <a:buClr>
                <a:srgbClr val="212121"/>
              </a:buClr>
              <a:buFont typeface="Verdana"/>
              <a:buChar char="•"/>
            </a:pPr>
            <a:endParaRPr sz="1050">
              <a:latin typeface="Times New Roman"/>
              <a:cs typeface="Times New Roman"/>
            </a:endParaRPr>
          </a:p>
          <a:p>
            <a:pPr marL="233679" indent="-220979">
              <a:lnSpc>
                <a:spcPct val="100000"/>
              </a:lnSpc>
              <a:buSzPct val="105555"/>
              <a:buFont typeface="Verdana"/>
              <a:buChar char="•"/>
              <a:tabLst>
                <a:tab pos="233679" algn="l"/>
                <a:tab pos="234315" algn="l"/>
              </a:tabLst>
            </a:pPr>
            <a:r>
              <a:rPr sz="900" spc="20" dirty="0">
                <a:solidFill>
                  <a:srgbClr val="212121"/>
                </a:solidFill>
                <a:latin typeface="SimSun"/>
                <a:cs typeface="SimSun"/>
              </a:rPr>
              <a:t>selected </a:t>
            </a:r>
            <a:r>
              <a:rPr sz="950" spc="10" dirty="0">
                <a:solidFill>
                  <a:srgbClr val="212121"/>
                </a:solidFill>
                <a:latin typeface="SimSun"/>
                <a:cs typeface="SimSun"/>
              </a:rPr>
              <a:t>，对应 </a:t>
            </a:r>
            <a:r>
              <a:rPr sz="900" spc="35" dirty="0">
                <a:solidFill>
                  <a:srgbClr val="212121"/>
                </a:solidFill>
                <a:latin typeface="SimSun"/>
                <a:cs typeface="SimSun"/>
              </a:rPr>
              <a:t>&lt;option&gt;</a:t>
            </a:r>
            <a:r>
              <a:rPr sz="900" spc="170" dirty="0">
                <a:solidFill>
                  <a:srgbClr val="212121"/>
                </a:solidFill>
                <a:latin typeface="SimSun"/>
                <a:cs typeface="SimSun"/>
              </a:rPr>
              <a:t> </a:t>
            </a:r>
            <a:r>
              <a:rPr sz="950" spc="10" dirty="0">
                <a:solidFill>
                  <a:srgbClr val="212121"/>
                </a:solidFill>
                <a:latin typeface="SimSun"/>
                <a:cs typeface="SimSun"/>
              </a:rPr>
              <a:t>所有</a:t>
            </a:r>
            <a:endParaRPr sz="950">
              <a:latin typeface="SimSun"/>
              <a:cs typeface="SimSun"/>
            </a:endParaRPr>
          </a:p>
        </p:txBody>
      </p:sp>
      <p:sp>
        <p:nvSpPr>
          <p:cNvPr id="10" name="object 10"/>
          <p:cNvSpPr txBox="1"/>
          <p:nvPr/>
        </p:nvSpPr>
        <p:spPr>
          <a:xfrm>
            <a:off x="732500" y="3818064"/>
            <a:ext cx="1442720" cy="16954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在 </a:t>
            </a:r>
            <a:r>
              <a:rPr sz="950" spc="250" dirty="0">
                <a:solidFill>
                  <a:srgbClr val="212121"/>
                </a:solidFill>
                <a:latin typeface="SimSun"/>
                <a:cs typeface="SimSun"/>
              </a:rPr>
              <a:t>HTML</a:t>
            </a:r>
            <a:r>
              <a:rPr sz="950" spc="-340" dirty="0">
                <a:solidFill>
                  <a:srgbClr val="212121"/>
                </a:solidFill>
                <a:latin typeface="SimSun"/>
                <a:cs typeface="SimSun"/>
              </a:rPr>
              <a:t> </a:t>
            </a:r>
            <a:r>
              <a:rPr sz="950" spc="10" dirty="0">
                <a:solidFill>
                  <a:srgbClr val="212121"/>
                </a:solidFill>
                <a:latin typeface="SimSun"/>
                <a:cs typeface="SimSun"/>
              </a:rPr>
              <a:t>中 </a:t>
            </a:r>
            <a:r>
              <a:rPr sz="900" spc="35" dirty="0">
                <a:solidFill>
                  <a:srgbClr val="212121"/>
                </a:solidFill>
                <a:latin typeface="SimSun"/>
                <a:cs typeface="SimSun"/>
              </a:rPr>
              <a:t>&lt;textarea&gt;</a:t>
            </a:r>
            <a:endParaRPr sz="900">
              <a:latin typeface="SimSun"/>
              <a:cs typeface="SimSun"/>
            </a:endParaRPr>
          </a:p>
        </p:txBody>
      </p:sp>
      <p:sp>
        <p:nvSpPr>
          <p:cNvPr id="11" name="object 11"/>
          <p:cNvSpPr txBox="1"/>
          <p:nvPr/>
        </p:nvSpPr>
        <p:spPr>
          <a:xfrm>
            <a:off x="2196223" y="3818064"/>
            <a:ext cx="3133725" cy="161290"/>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的值可以由子节点（文本）赋值，但是在</a:t>
            </a:r>
            <a:r>
              <a:rPr sz="950" spc="-254" dirty="0">
                <a:solidFill>
                  <a:srgbClr val="212121"/>
                </a:solidFill>
                <a:latin typeface="SimSun"/>
                <a:cs typeface="SimSun"/>
              </a:rPr>
              <a:t> </a:t>
            </a:r>
            <a:r>
              <a:rPr sz="950" spc="85" dirty="0">
                <a:solidFill>
                  <a:srgbClr val="212121"/>
                </a:solidFill>
                <a:latin typeface="SimSun"/>
                <a:cs typeface="SimSun"/>
              </a:rPr>
              <a:t>React</a:t>
            </a:r>
            <a:r>
              <a:rPr sz="950" spc="-254" dirty="0">
                <a:solidFill>
                  <a:srgbClr val="212121"/>
                </a:solidFill>
                <a:latin typeface="SimSun"/>
                <a:cs typeface="SimSun"/>
              </a:rPr>
              <a:t> </a:t>
            </a:r>
            <a:r>
              <a:rPr sz="950" spc="10" dirty="0">
                <a:solidFill>
                  <a:srgbClr val="212121"/>
                </a:solidFill>
                <a:latin typeface="SimSun"/>
                <a:cs typeface="SimSun"/>
              </a:rPr>
              <a:t>中，要用</a:t>
            </a:r>
            <a:endParaRPr sz="950">
              <a:latin typeface="SimSun"/>
              <a:cs typeface="SimSun"/>
            </a:endParaRPr>
          </a:p>
        </p:txBody>
      </p:sp>
      <p:sp>
        <p:nvSpPr>
          <p:cNvPr id="12" name="object 12"/>
          <p:cNvSpPr txBox="1"/>
          <p:nvPr/>
        </p:nvSpPr>
        <p:spPr>
          <a:xfrm>
            <a:off x="5350751" y="3816969"/>
            <a:ext cx="39814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25" dirty="0">
                <a:solidFill>
                  <a:srgbClr val="212121"/>
                </a:solidFill>
                <a:latin typeface="SimSun"/>
                <a:cs typeface="SimSun"/>
              </a:rPr>
              <a:t>value</a:t>
            </a:r>
            <a:endParaRPr sz="900">
              <a:latin typeface="SimSun"/>
              <a:cs typeface="SimSun"/>
            </a:endParaRPr>
          </a:p>
        </p:txBody>
      </p:sp>
      <p:sp>
        <p:nvSpPr>
          <p:cNvPr id="13" name="object 13"/>
          <p:cNvSpPr txBox="1"/>
          <p:nvPr/>
        </p:nvSpPr>
        <p:spPr>
          <a:xfrm>
            <a:off x="5769825" y="3818064"/>
            <a:ext cx="513080" cy="161290"/>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来设置。</a:t>
            </a:r>
            <a:endParaRPr sz="950">
              <a:latin typeface="SimSun"/>
              <a:cs typeface="SimSun"/>
            </a:endParaRPr>
          </a:p>
        </p:txBody>
      </p:sp>
      <p:sp>
        <p:nvSpPr>
          <p:cNvPr id="14" name="object 14"/>
          <p:cNvSpPr txBox="1"/>
          <p:nvPr/>
        </p:nvSpPr>
        <p:spPr>
          <a:xfrm>
            <a:off x="732500" y="4183824"/>
            <a:ext cx="4437380" cy="52641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表单元素包含以上任意一种状态属性都支持 </a:t>
            </a:r>
            <a:r>
              <a:rPr sz="900" spc="130" dirty="0">
                <a:solidFill>
                  <a:srgbClr val="212121"/>
                </a:solidFill>
                <a:latin typeface="SimSun"/>
                <a:cs typeface="SimSun"/>
              </a:rPr>
              <a:t>onChange</a:t>
            </a:r>
            <a:r>
              <a:rPr sz="900" spc="254" dirty="0">
                <a:solidFill>
                  <a:srgbClr val="212121"/>
                </a:solidFill>
                <a:latin typeface="SimSun"/>
                <a:cs typeface="SimSun"/>
              </a:rPr>
              <a:t> </a:t>
            </a:r>
            <a:r>
              <a:rPr sz="950" spc="10" dirty="0">
                <a:solidFill>
                  <a:srgbClr val="212121"/>
                </a:solidFill>
                <a:latin typeface="SimSun"/>
                <a:cs typeface="SimSun"/>
              </a:rPr>
              <a:t>事件监听状态值的更改。</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10" dirty="0">
                <a:solidFill>
                  <a:srgbClr val="212121"/>
                </a:solidFill>
                <a:latin typeface="SimSun"/>
                <a:cs typeface="SimSun"/>
              </a:rPr>
              <a:t>针对这些状态属性不同的处理策略，表单元素在</a:t>
            </a:r>
            <a:r>
              <a:rPr sz="950" spc="-254" dirty="0">
                <a:solidFill>
                  <a:srgbClr val="212121"/>
                </a:solidFill>
                <a:latin typeface="SimSun"/>
                <a:cs typeface="SimSun"/>
              </a:rPr>
              <a:t> </a:t>
            </a:r>
            <a:r>
              <a:rPr sz="950" spc="85" dirty="0">
                <a:solidFill>
                  <a:srgbClr val="212121"/>
                </a:solidFill>
                <a:latin typeface="SimSun"/>
                <a:cs typeface="SimSun"/>
              </a:rPr>
              <a:t>React</a:t>
            </a:r>
            <a:r>
              <a:rPr sz="950" spc="-254" dirty="0">
                <a:solidFill>
                  <a:srgbClr val="212121"/>
                </a:solidFill>
                <a:latin typeface="SimSun"/>
                <a:cs typeface="SimSun"/>
              </a:rPr>
              <a:t> </a:t>
            </a:r>
            <a:r>
              <a:rPr sz="950" spc="10" dirty="0">
                <a:solidFill>
                  <a:srgbClr val="212121"/>
                </a:solidFill>
                <a:latin typeface="SimSun"/>
                <a:cs typeface="SimSun"/>
              </a:rPr>
              <a:t>里面有两种表现形式。</a:t>
            </a:r>
            <a:endParaRPr sz="950">
              <a:latin typeface="SimSun"/>
              <a:cs typeface="SimSun"/>
            </a:endParaRPr>
          </a:p>
        </p:txBody>
      </p:sp>
      <p:sp>
        <p:nvSpPr>
          <p:cNvPr id="15" name="object 15"/>
          <p:cNvSpPr txBox="1"/>
          <p:nvPr/>
        </p:nvSpPr>
        <p:spPr>
          <a:xfrm>
            <a:off x="6136741" y="777138"/>
            <a:ext cx="690880"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80" dirty="0">
                <a:solidFill>
                  <a:srgbClr val="999999"/>
                </a:solidFill>
                <a:latin typeface="SimSun"/>
                <a:cs typeface="SimSun"/>
              </a:rPr>
              <a:t> </a:t>
            </a:r>
            <a:r>
              <a:rPr sz="700" spc="75" dirty="0">
                <a:solidFill>
                  <a:srgbClr val="999999"/>
                </a:solidFill>
                <a:latin typeface="SimSun"/>
                <a:cs typeface="SimSun"/>
              </a:rPr>
              <a:t>6</a:t>
            </a:r>
            <a:r>
              <a:rPr sz="700" spc="-180" dirty="0">
                <a:solidFill>
                  <a:srgbClr val="999999"/>
                </a:solidFill>
                <a:latin typeface="SimSun"/>
                <a:cs typeface="SimSun"/>
              </a:rPr>
              <a:t> </a:t>
            </a:r>
            <a:r>
              <a:rPr sz="700" dirty="0">
                <a:solidFill>
                  <a:srgbClr val="999999"/>
                </a:solidFill>
                <a:latin typeface="SimSun"/>
                <a:cs typeface="SimSun"/>
              </a:rPr>
              <a:t>章</a:t>
            </a:r>
            <a:r>
              <a:rPr sz="700" spc="-180" dirty="0">
                <a:solidFill>
                  <a:srgbClr val="999999"/>
                </a:solidFill>
                <a:latin typeface="SimSun"/>
                <a:cs typeface="SimSun"/>
              </a:rPr>
              <a:t> </a:t>
            </a:r>
            <a:r>
              <a:rPr sz="700" dirty="0">
                <a:solidFill>
                  <a:srgbClr val="999999"/>
                </a:solidFill>
                <a:latin typeface="SimSun"/>
                <a:cs typeface="SimSun"/>
              </a:rPr>
              <a:t>表单</a:t>
            </a:r>
            <a:r>
              <a:rPr sz="700" spc="-180" dirty="0">
                <a:solidFill>
                  <a:srgbClr val="999999"/>
                </a:solidFill>
                <a:latin typeface="SimSun"/>
                <a:cs typeface="SimSun"/>
              </a:rPr>
              <a:t> </a:t>
            </a:r>
            <a:r>
              <a:rPr sz="700" spc="-175" dirty="0">
                <a:solidFill>
                  <a:srgbClr val="999999"/>
                </a:solidFill>
                <a:latin typeface="SimSun"/>
                <a:cs typeface="SimSun"/>
              </a:rPr>
              <a:t>|</a:t>
            </a:r>
            <a:r>
              <a:rPr sz="700" spc="-180" dirty="0">
                <a:solidFill>
                  <a:srgbClr val="999999"/>
                </a:solidFill>
                <a:latin typeface="SimSun"/>
                <a:cs typeface="SimSun"/>
              </a:rPr>
              <a:t> </a:t>
            </a:r>
            <a:r>
              <a:rPr sz="700" spc="80" dirty="0">
                <a:solidFill>
                  <a:srgbClr val="999999"/>
                </a:solidFill>
                <a:latin typeface="SimSun"/>
                <a:cs typeface="SimSun"/>
              </a:rPr>
              <a:t>47</a:t>
            </a:r>
            <a:endParaRPr sz="700">
              <a:latin typeface="SimSun"/>
              <a:cs typeface="SimSu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txBox="1"/>
          <p:nvPr/>
        </p:nvSpPr>
        <p:spPr>
          <a:xfrm>
            <a:off x="735914" y="1297622"/>
            <a:ext cx="130175" cy="222250"/>
          </a:xfrm>
          <a:prstGeom prst="rect">
            <a:avLst/>
          </a:prstGeom>
        </p:spPr>
        <p:txBody>
          <a:bodyPr vert="horz" wrap="square" lIns="0" tIns="0" rIns="0" bIns="0" rtlCol="0">
            <a:spAutoFit/>
          </a:bodyPr>
          <a:lstStyle/>
          <a:p>
            <a:pPr marL="12700">
              <a:lnSpc>
                <a:spcPct val="100000"/>
              </a:lnSpc>
            </a:pPr>
            <a:r>
              <a:rPr sz="1350" spc="145" dirty="0">
                <a:solidFill>
                  <a:srgbClr val="212121"/>
                </a:solidFill>
                <a:latin typeface="SimSun"/>
                <a:cs typeface="SimSun"/>
              </a:rPr>
              <a:t>#</a:t>
            </a:r>
            <a:endParaRPr sz="1350">
              <a:latin typeface="SimSun"/>
              <a:cs typeface="SimSun"/>
            </a:endParaRPr>
          </a:p>
        </p:txBody>
      </p:sp>
      <p:sp>
        <p:nvSpPr>
          <p:cNvPr id="4" name="object 4"/>
          <p:cNvSpPr txBox="1"/>
          <p:nvPr/>
        </p:nvSpPr>
        <p:spPr>
          <a:xfrm>
            <a:off x="732500" y="2111184"/>
            <a:ext cx="4414520" cy="52641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受控组件</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10" dirty="0">
                <a:solidFill>
                  <a:srgbClr val="212121"/>
                </a:solidFill>
                <a:latin typeface="SimSun"/>
                <a:cs typeface="SimSun"/>
              </a:rPr>
              <a:t>对于设置了上面提到的对应“状态属性“值的表单元素就是受控表单组件，比如：</a:t>
            </a:r>
            <a:endParaRPr sz="950">
              <a:latin typeface="SimSun"/>
              <a:cs typeface="SimSun"/>
            </a:endParaRPr>
          </a:p>
        </p:txBody>
      </p:sp>
      <p:sp>
        <p:nvSpPr>
          <p:cNvPr id="5" name="object 5"/>
          <p:cNvSpPr txBox="1"/>
          <p:nvPr/>
        </p:nvSpPr>
        <p:spPr>
          <a:xfrm>
            <a:off x="745200" y="2802382"/>
            <a:ext cx="6069965" cy="449580"/>
          </a:xfrm>
          <a:prstGeom prst="rect">
            <a:avLst/>
          </a:prstGeom>
          <a:solidFill>
            <a:srgbClr val="EDEDED"/>
          </a:solidFill>
        </p:spPr>
        <p:txBody>
          <a:bodyPr vert="horz" wrap="square" lIns="0" tIns="9525" rIns="0" bIns="0" rtlCol="0">
            <a:spAutoFit/>
          </a:bodyPr>
          <a:lstStyle/>
          <a:p>
            <a:pPr marL="47625">
              <a:lnSpc>
                <a:spcPct val="100000"/>
              </a:lnSpc>
              <a:spcBef>
                <a:spcPts val="75"/>
              </a:spcBef>
            </a:pPr>
            <a:r>
              <a:rPr sz="900" spc="5" dirty="0">
                <a:solidFill>
                  <a:srgbClr val="212121"/>
                </a:solidFill>
                <a:latin typeface="SimSun"/>
                <a:cs typeface="SimSun"/>
              </a:rPr>
              <a:t>render</a:t>
            </a:r>
            <a:r>
              <a:rPr sz="900" spc="5" dirty="0">
                <a:solidFill>
                  <a:srgbClr val="3D999E"/>
                </a:solidFill>
                <a:latin typeface="SimSun"/>
                <a:cs typeface="SimSun"/>
              </a:rPr>
              <a:t>:</a:t>
            </a:r>
            <a:r>
              <a:rPr sz="900" spc="-22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2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173990">
              <a:lnSpc>
                <a:spcPct val="100000"/>
              </a:lnSpc>
            </a:pPr>
            <a:r>
              <a:rPr sz="900" spc="-5" dirty="0">
                <a:solidFill>
                  <a:srgbClr val="8958A7"/>
                </a:solidFill>
                <a:latin typeface="SimSun"/>
                <a:cs typeface="SimSun"/>
              </a:rPr>
              <a:t>return</a:t>
            </a:r>
            <a:r>
              <a:rPr sz="900" spc="-190" dirty="0">
                <a:solidFill>
                  <a:srgbClr val="8958A7"/>
                </a:solidFill>
                <a:latin typeface="SimSun"/>
                <a:cs typeface="SimSun"/>
              </a:rPr>
              <a:t> </a:t>
            </a:r>
            <a:r>
              <a:rPr sz="900" spc="5" dirty="0">
                <a:solidFill>
                  <a:srgbClr val="3D999E"/>
                </a:solidFill>
                <a:latin typeface="SimSun"/>
                <a:cs typeface="SimSun"/>
              </a:rPr>
              <a:t>&lt;</a:t>
            </a:r>
            <a:r>
              <a:rPr sz="900" spc="5" dirty="0">
                <a:solidFill>
                  <a:srgbClr val="212121"/>
                </a:solidFill>
                <a:latin typeface="SimSun"/>
                <a:cs typeface="SimSun"/>
              </a:rPr>
              <a:t>input</a:t>
            </a:r>
            <a:r>
              <a:rPr sz="900" spc="-195" dirty="0">
                <a:solidFill>
                  <a:srgbClr val="212121"/>
                </a:solidFill>
                <a:latin typeface="SimSun"/>
                <a:cs typeface="SimSun"/>
              </a:rPr>
              <a:t> </a:t>
            </a:r>
            <a:r>
              <a:rPr sz="900" spc="-20" dirty="0">
                <a:solidFill>
                  <a:srgbClr val="212121"/>
                </a:solidFill>
                <a:latin typeface="SimSun"/>
                <a:cs typeface="SimSun"/>
              </a:rPr>
              <a:t>type</a:t>
            </a:r>
            <a:r>
              <a:rPr sz="900" spc="-20" dirty="0">
                <a:solidFill>
                  <a:srgbClr val="3D999E"/>
                </a:solidFill>
                <a:latin typeface="SimSun"/>
                <a:cs typeface="SimSun"/>
              </a:rPr>
              <a:t>=</a:t>
            </a:r>
            <a:r>
              <a:rPr sz="900" spc="-20" dirty="0">
                <a:solidFill>
                  <a:srgbClr val="708B00"/>
                </a:solidFill>
                <a:latin typeface="SimSun"/>
                <a:cs typeface="SimSun"/>
              </a:rPr>
              <a:t>"text"</a:t>
            </a:r>
            <a:r>
              <a:rPr sz="900" spc="-190" dirty="0">
                <a:solidFill>
                  <a:srgbClr val="708B00"/>
                </a:solidFill>
                <a:latin typeface="SimSun"/>
                <a:cs typeface="SimSun"/>
              </a:rPr>
              <a:t> </a:t>
            </a:r>
            <a:r>
              <a:rPr sz="900" spc="-30" dirty="0">
                <a:solidFill>
                  <a:srgbClr val="212121"/>
                </a:solidFill>
                <a:latin typeface="SimSun"/>
                <a:cs typeface="SimSun"/>
              </a:rPr>
              <a:t>value</a:t>
            </a:r>
            <a:r>
              <a:rPr sz="900" spc="-30" dirty="0">
                <a:solidFill>
                  <a:srgbClr val="3D999E"/>
                </a:solidFill>
                <a:latin typeface="SimSun"/>
                <a:cs typeface="SimSun"/>
              </a:rPr>
              <a:t>=</a:t>
            </a:r>
            <a:r>
              <a:rPr sz="900" spc="-30" dirty="0">
                <a:solidFill>
                  <a:srgbClr val="708B00"/>
                </a:solidFill>
                <a:latin typeface="SimSun"/>
                <a:cs typeface="SimSun"/>
              </a:rPr>
              <a:t>"hello"</a:t>
            </a:r>
            <a:r>
              <a:rPr sz="900" spc="-30" dirty="0">
                <a:solidFill>
                  <a:srgbClr val="3D999E"/>
                </a:solidFill>
                <a:latin typeface="SimSun"/>
                <a:cs typeface="SimSun"/>
              </a:rPr>
              <a:t>/&gt;;</a:t>
            </a:r>
            <a:endParaRPr sz="900">
              <a:latin typeface="SimSun"/>
              <a:cs typeface="SimSun"/>
            </a:endParaRPr>
          </a:p>
          <a:p>
            <a:pPr marL="47625">
              <a:lnSpc>
                <a:spcPct val="100000"/>
              </a:lnSpc>
            </a:pPr>
            <a:r>
              <a:rPr sz="900" spc="-120" dirty="0">
                <a:solidFill>
                  <a:srgbClr val="212121"/>
                </a:solidFill>
                <a:latin typeface="SimSun"/>
                <a:cs typeface="SimSun"/>
              </a:rPr>
              <a:t>}</a:t>
            </a:r>
            <a:endParaRPr sz="900">
              <a:latin typeface="SimSun"/>
              <a:cs typeface="SimSun"/>
            </a:endParaRPr>
          </a:p>
        </p:txBody>
      </p:sp>
      <p:sp>
        <p:nvSpPr>
          <p:cNvPr id="6" name="object 6"/>
          <p:cNvSpPr/>
          <p:nvPr/>
        </p:nvSpPr>
        <p:spPr>
          <a:xfrm>
            <a:off x="6587870" y="3656949"/>
            <a:ext cx="215265" cy="170815"/>
          </a:xfrm>
          <a:custGeom>
            <a:avLst/>
            <a:gdLst/>
            <a:ahLst/>
            <a:cxnLst/>
            <a:rect l="l" t="t" r="r" b="b"/>
            <a:pathLst>
              <a:path w="215265" h="170814">
                <a:moveTo>
                  <a:pt x="0" y="170258"/>
                </a:moveTo>
                <a:lnTo>
                  <a:pt x="215056" y="170258"/>
                </a:lnTo>
                <a:lnTo>
                  <a:pt x="215056" y="0"/>
                </a:lnTo>
                <a:lnTo>
                  <a:pt x="0" y="0"/>
                </a:lnTo>
                <a:lnTo>
                  <a:pt x="0" y="170258"/>
                </a:lnTo>
                <a:close/>
              </a:path>
            </a:pathLst>
          </a:custGeom>
          <a:solidFill>
            <a:srgbClr val="EDEDED"/>
          </a:solidFill>
        </p:spPr>
        <p:txBody>
          <a:bodyPr wrap="square" lIns="0" tIns="0" rIns="0" bIns="0" rtlCol="0"/>
          <a:lstStyle/>
          <a:p>
            <a:endParaRPr/>
          </a:p>
        </p:txBody>
      </p:sp>
      <p:sp>
        <p:nvSpPr>
          <p:cNvPr id="7" name="object 7"/>
          <p:cNvSpPr/>
          <p:nvPr/>
        </p:nvSpPr>
        <p:spPr>
          <a:xfrm>
            <a:off x="745200" y="3900789"/>
            <a:ext cx="143510" cy="170815"/>
          </a:xfrm>
          <a:custGeom>
            <a:avLst/>
            <a:gdLst/>
            <a:ahLst/>
            <a:cxnLst/>
            <a:rect l="l" t="t" r="r" b="b"/>
            <a:pathLst>
              <a:path w="143509" h="170814">
                <a:moveTo>
                  <a:pt x="0" y="170258"/>
                </a:moveTo>
                <a:lnTo>
                  <a:pt x="143172" y="170258"/>
                </a:lnTo>
                <a:lnTo>
                  <a:pt x="143172" y="0"/>
                </a:lnTo>
                <a:lnTo>
                  <a:pt x="0" y="0"/>
                </a:lnTo>
                <a:lnTo>
                  <a:pt x="0" y="170258"/>
                </a:lnTo>
                <a:close/>
              </a:path>
            </a:pathLst>
          </a:custGeom>
          <a:solidFill>
            <a:srgbClr val="EDEDED"/>
          </a:solidFill>
        </p:spPr>
        <p:txBody>
          <a:bodyPr wrap="square" lIns="0" tIns="0" rIns="0" bIns="0" rtlCol="0"/>
          <a:lstStyle/>
          <a:p>
            <a:endParaRPr/>
          </a:p>
        </p:txBody>
      </p:sp>
      <p:sp>
        <p:nvSpPr>
          <p:cNvPr id="8" name="object 8"/>
          <p:cNvSpPr txBox="1"/>
          <p:nvPr/>
        </p:nvSpPr>
        <p:spPr>
          <a:xfrm>
            <a:off x="732500" y="3315175"/>
            <a:ext cx="6083300" cy="1122045"/>
          </a:xfrm>
          <a:prstGeom prst="rect">
            <a:avLst/>
          </a:prstGeom>
        </p:spPr>
        <p:txBody>
          <a:bodyPr vert="horz" wrap="square" lIns="0" tIns="0" rIns="0" bIns="0" rtlCol="0">
            <a:spAutoFit/>
          </a:bodyPr>
          <a:lstStyle/>
          <a:p>
            <a:pPr marL="12700" marR="5080" algn="just">
              <a:lnSpc>
                <a:spcPct val="168400"/>
              </a:lnSpc>
            </a:pPr>
            <a:r>
              <a:rPr sz="950" spc="10" dirty="0">
                <a:solidFill>
                  <a:srgbClr val="212121"/>
                </a:solidFill>
                <a:latin typeface="SimSun"/>
                <a:cs typeface="SimSun"/>
              </a:rPr>
              <a:t>一个受控的表单组件，它所有状态属性更改涉及</a:t>
            </a:r>
            <a:r>
              <a:rPr sz="950" spc="-225" dirty="0">
                <a:solidFill>
                  <a:srgbClr val="212121"/>
                </a:solidFill>
                <a:latin typeface="SimSun"/>
                <a:cs typeface="SimSun"/>
              </a:rPr>
              <a:t> </a:t>
            </a:r>
            <a:r>
              <a:rPr sz="950" spc="40" dirty="0">
                <a:solidFill>
                  <a:srgbClr val="212121"/>
                </a:solidFill>
                <a:latin typeface="SimSun"/>
                <a:cs typeface="SimSun"/>
              </a:rPr>
              <a:t>UI</a:t>
            </a:r>
            <a:r>
              <a:rPr sz="950" spc="-225" dirty="0">
                <a:solidFill>
                  <a:srgbClr val="212121"/>
                </a:solidFill>
                <a:latin typeface="SimSun"/>
                <a:cs typeface="SimSun"/>
              </a:rPr>
              <a:t> </a:t>
            </a:r>
            <a:r>
              <a:rPr sz="950" spc="10" dirty="0">
                <a:solidFill>
                  <a:srgbClr val="212121"/>
                </a:solidFill>
                <a:latin typeface="SimSun"/>
                <a:cs typeface="SimSun"/>
              </a:rPr>
              <a:t>的变更都由</a:t>
            </a:r>
            <a:r>
              <a:rPr sz="950" spc="-225" dirty="0">
                <a:solidFill>
                  <a:srgbClr val="212121"/>
                </a:solidFill>
                <a:latin typeface="SimSun"/>
                <a:cs typeface="SimSun"/>
              </a:rPr>
              <a:t> </a:t>
            </a:r>
            <a:r>
              <a:rPr sz="950" spc="85" dirty="0">
                <a:solidFill>
                  <a:srgbClr val="212121"/>
                </a:solidFill>
                <a:latin typeface="SimSun"/>
                <a:cs typeface="SimSun"/>
              </a:rPr>
              <a:t>React</a:t>
            </a:r>
            <a:r>
              <a:rPr sz="950" spc="-225" dirty="0">
                <a:solidFill>
                  <a:srgbClr val="212121"/>
                </a:solidFill>
                <a:latin typeface="SimSun"/>
                <a:cs typeface="SimSun"/>
              </a:rPr>
              <a:t> </a:t>
            </a:r>
            <a:r>
              <a:rPr sz="950" spc="10" dirty="0">
                <a:solidFill>
                  <a:srgbClr val="212121"/>
                </a:solidFill>
                <a:latin typeface="SimSun"/>
                <a:cs typeface="SimSun"/>
              </a:rPr>
              <a:t>来控制（状态属性绑定</a:t>
            </a:r>
            <a:r>
              <a:rPr sz="950" spc="-225" dirty="0">
                <a:solidFill>
                  <a:srgbClr val="212121"/>
                </a:solidFill>
                <a:latin typeface="SimSun"/>
                <a:cs typeface="SimSun"/>
              </a:rPr>
              <a:t> </a:t>
            </a:r>
            <a:r>
              <a:rPr sz="950" spc="15" dirty="0">
                <a:solidFill>
                  <a:srgbClr val="212121"/>
                </a:solidFill>
                <a:latin typeface="SimSun"/>
                <a:cs typeface="SimSun"/>
              </a:rPr>
              <a:t>UI）。比如上面代  </a:t>
            </a:r>
            <a:r>
              <a:rPr sz="950" spc="10" dirty="0">
                <a:solidFill>
                  <a:srgbClr val="212121"/>
                </a:solidFill>
                <a:latin typeface="SimSun"/>
                <a:cs typeface="SimSun"/>
              </a:rPr>
              <a:t>码里的 </a:t>
            </a:r>
            <a:r>
              <a:rPr sz="900" spc="25" dirty="0">
                <a:solidFill>
                  <a:srgbClr val="212121"/>
                </a:solidFill>
                <a:latin typeface="SimSun"/>
                <a:cs typeface="SimSun"/>
              </a:rPr>
              <a:t>&lt;input&gt; </a:t>
            </a:r>
            <a:r>
              <a:rPr sz="950" spc="10" dirty="0">
                <a:solidFill>
                  <a:srgbClr val="212121"/>
                </a:solidFill>
                <a:latin typeface="SimSun"/>
                <a:cs typeface="SimSun"/>
              </a:rPr>
              <a:t>输入框，用户输入内容，用户输入的内容不会显示（输入框总是显示状态属性 </a:t>
            </a:r>
            <a:r>
              <a:rPr sz="900" spc="25" dirty="0">
                <a:solidFill>
                  <a:srgbClr val="212121"/>
                </a:solidFill>
                <a:latin typeface="SimSun"/>
                <a:cs typeface="SimSun"/>
              </a:rPr>
              <a:t>value </a:t>
            </a:r>
            <a:r>
              <a:rPr sz="950" spc="10" dirty="0">
                <a:solidFill>
                  <a:srgbClr val="212121"/>
                </a:solidFill>
                <a:latin typeface="SimSun"/>
                <a:cs typeface="SimSun"/>
              </a:rPr>
              <a:t>的值 </a:t>
            </a:r>
            <a:r>
              <a:rPr sz="900" spc="-15" dirty="0">
                <a:solidFill>
                  <a:srgbClr val="212121"/>
                </a:solidFill>
                <a:latin typeface="SimSun"/>
                <a:cs typeface="SimSun"/>
              </a:rPr>
              <a:t>hel  </a:t>
            </a:r>
            <a:r>
              <a:rPr sz="900" spc="-75" dirty="0">
                <a:solidFill>
                  <a:srgbClr val="212121"/>
                </a:solidFill>
                <a:latin typeface="SimSun"/>
                <a:cs typeface="SimSun"/>
              </a:rPr>
              <a:t>lo</a:t>
            </a:r>
            <a:r>
              <a:rPr sz="900" spc="5" dirty="0">
                <a:solidFill>
                  <a:srgbClr val="212121"/>
                </a:solidFill>
                <a:latin typeface="SimSun"/>
                <a:cs typeface="SimSun"/>
              </a:rPr>
              <a:t> </a:t>
            </a:r>
            <a:r>
              <a:rPr sz="950" spc="5" dirty="0">
                <a:solidFill>
                  <a:srgbClr val="212121"/>
                </a:solidFill>
                <a:latin typeface="SimSun"/>
                <a:cs typeface="SimSun"/>
              </a:rPr>
              <a:t>），这有点颠覆我们的认知了，所以说这是受控组件，不是原来默认的表单元素了。</a:t>
            </a:r>
            <a:endParaRPr sz="950">
              <a:latin typeface="SimSun"/>
              <a:cs typeface="SimSun"/>
            </a:endParaRPr>
          </a:p>
          <a:p>
            <a:pPr>
              <a:lnSpc>
                <a:spcPct val="100000"/>
              </a:lnSpc>
            </a:pPr>
            <a:endParaRPr sz="900">
              <a:latin typeface="Times New Roman"/>
              <a:cs typeface="Times New Roman"/>
            </a:endParaRPr>
          </a:p>
          <a:p>
            <a:pPr marL="12700" algn="just">
              <a:lnSpc>
                <a:spcPct val="100000"/>
              </a:lnSpc>
              <a:spcBef>
                <a:spcPts val="705"/>
              </a:spcBef>
            </a:pPr>
            <a:r>
              <a:rPr sz="950" spc="10" dirty="0">
                <a:solidFill>
                  <a:srgbClr val="212121"/>
                </a:solidFill>
                <a:latin typeface="SimSun"/>
                <a:cs typeface="SimSun"/>
              </a:rPr>
              <a:t>如果你希望输入的内容反馈到输入框，就要用 </a:t>
            </a:r>
            <a:r>
              <a:rPr sz="900" spc="130" dirty="0">
                <a:solidFill>
                  <a:srgbClr val="212121"/>
                </a:solidFill>
                <a:latin typeface="SimSun"/>
                <a:cs typeface="SimSun"/>
              </a:rPr>
              <a:t>onChange </a:t>
            </a:r>
            <a:r>
              <a:rPr sz="950" spc="10" dirty="0">
                <a:solidFill>
                  <a:srgbClr val="212121"/>
                </a:solidFill>
                <a:latin typeface="SimSun"/>
                <a:cs typeface="SimSun"/>
              </a:rPr>
              <a:t>事件改变状态属性 </a:t>
            </a:r>
            <a:r>
              <a:rPr sz="900" spc="25" dirty="0">
                <a:solidFill>
                  <a:srgbClr val="212121"/>
                </a:solidFill>
                <a:latin typeface="SimSun"/>
                <a:cs typeface="SimSun"/>
              </a:rPr>
              <a:t>value</a:t>
            </a:r>
            <a:r>
              <a:rPr sz="900" spc="480" dirty="0">
                <a:solidFill>
                  <a:srgbClr val="212121"/>
                </a:solidFill>
                <a:latin typeface="SimSun"/>
                <a:cs typeface="SimSun"/>
              </a:rPr>
              <a:t> </a:t>
            </a:r>
            <a:r>
              <a:rPr sz="950" spc="10" dirty="0">
                <a:solidFill>
                  <a:srgbClr val="212121"/>
                </a:solidFill>
                <a:latin typeface="SimSun"/>
                <a:cs typeface="SimSun"/>
              </a:rPr>
              <a:t>的值：</a:t>
            </a:r>
            <a:endParaRPr sz="950">
              <a:latin typeface="SimSun"/>
              <a:cs typeface="SimSun"/>
            </a:endParaRPr>
          </a:p>
        </p:txBody>
      </p:sp>
      <p:sp>
        <p:nvSpPr>
          <p:cNvPr id="9" name="object 9"/>
          <p:cNvSpPr txBox="1"/>
          <p:nvPr/>
        </p:nvSpPr>
        <p:spPr>
          <a:xfrm>
            <a:off x="745200" y="4593082"/>
            <a:ext cx="6069965" cy="1409700"/>
          </a:xfrm>
          <a:prstGeom prst="rect">
            <a:avLst/>
          </a:prstGeom>
          <a:solidFill>
            <a:srgbClr val="EDEDED"/>
          </a:solidFill>
        </p:spPr>
        <p:txBody>
          <a:bodyPr vert="horz" wrap="square" lIns="0" tIns="9525" rIns="0" bIns="0" rtlCol="0">
            <a:spAutoFit/>
          </a:bodyPr>
          <a:lstStyle/>
          <a:p>
            <a:pPr marL="173990" marR="4578350" indent="-127000">
              <a:lnSpc>
                <a:spcPct val="100000"/>
              </a:lnSpc>
              <a:spcBef>
                <a:spcPts val="75"/>
              </a:spcBef>
            </a:pPr>
            <a:r>
              <a:rPr sz="900" spc="-60" dirty="0">
                <a:solidFill>
                  <a:srgbClr val="212121"/>
                </a:solidFill>
                <a:latin typeface="SimSun"/>
                <a:cs typeface="SimSun"/>
              </a:rPr>
              <a:t>getInitialState</a:t>
            </a:r>
            <a:r>
              <a:rPr sz="900" spc="-6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370" dirty="0">
                <a:solidFill>
                  <a:srgbClr val="212121"/>
                </a:solidFill>
                <a:latin typeface="SimSun"/>
                <a:cs typeface="SimSun"/>
              </a:rPr>
              <a:t> </a:t>
            </a:r>
            <a:r>
              <a:rPr sz="900" spc="-114" dirty="0">
                <a:solidFill>
                  <a:srgbClr val="212121"/>
                </a:solidFill>
                <a:latin typeface="SimSun"/>
                <a:cs typeface="SimSun"/>
              </a:rPr>
              <a:t>{  </a:t>
            </a:r>
            <a:r>
              <a:rPr sz="900" spc="-5" dirty="0">
                <a:solidFill>
                  <a:srgbClr val="8958A7"/>
                </a:solidFill>
                <a:latin typeface="SimSun"/>
                <a:cs typeface="SimSun"/>
              </a:rPr>
              <a:t>return</a:t>
            </a:r>
            <a:r>
              <a:rPr sz="900" spc="-225" dirty="0">
                <a:solidFill>
                  <a:srgbClr val="8958A7"/>
                </a:solidFill>
                <a:latin typeface="SimSun"/>
                <a:cs typeface="SimSun"/>
              </a:rPr>
              <a:t> </a:t>
            </a:r>
            <a:r>
              <a:rPr sz="900" spc="-25" dirty="0">
                <a:solidFill>
                  <a:srgbClr val="212121"/>
                </a:solidFill>
                <a:latin typeface="SimSun"/>
                <a:cs typeface="SimSun"/>
              </a:rPr>
              <a:t>{value</a:t>
            </a:r>
            <a:r>
              <a:rPr sz="900" spc="-25" dirty="0">
                <a:solidFill>
                  <a:srgbClr val="3D999E"/>
                </a:solidFill>
                <a:latin typeface="SimSun"/>
                <a:cs typeface="SimSun"/>
              </a:rPr>
              <a:t>:</a:t>
            </a:r>
            <a:r>
              <a:rPr sz="900" spc="-225" dirty="0">
                <a:solidFill>
                  <a:srgbClr val="3D999E"/>
                </a:solidFill>
                <a:latin typeface="SimSun"/>
                <a:cs typeface="SimSun"/>
              </a:rPr>
              <a:t> </a:t>
            </a:r>
            <a:r>
              <a:rPr sz="900" spc="-120" dirty="0">
                <a:solidFill>
                  <a:srgbClr val="708B00"/>
                </a:solidFill>
                <a:latin typeface="SimSun"/>
                <a:cs typeface="SimSun"/>
              </a:rPr>
              <a:t>'hello'</a:t>
            </a:r>
            <a:r>
              <a:rPr sz="900" spc="-120" dirty="0">
                <a:solidFill>
                  <a:srgbClr val="212121"/>
                </a:solidFill>
                <a:latin typeface="SimSun"/>
                <a:cs typeface="SimSun"/>
              </a:rPr>
              <a:t>}</a:t>
            </a:r>
            <a:r>
              <a:rPr sz="900" spc="-120" dirty="0">
                <a:solidFill>
                  <a:srgbClr val="3D999E"/>
                </a:solidFill>
                <a:latin typeface="SimSun"/>
                <a:cs typeface="SimSun"/>
              </a:rPr>
              <a:t>;</a:t>
            </a:r>
            <a:endParaRPr sz="900">
              <a:latin typeface="SimSun"/>
              <a:cs typeface="SimSun"/>
            </a:endParaRPr>
          </a:p>
          <a:p>
            <a:pPr marL="47625">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173990" marR="3587750" indent="-127000">
              <a:lnSpc>
                <a:spcPct val="100000"/>
              </a:lnSpc>
            </a:pPr>
            <a:r>
              <a:rPr sz="900" spc="70" dirty="0">
                <a:solidFill>
                  <a:srgbClr val="212121"/>
                </a:solidFill>
                <a:latin typeface="SimSun"/>
                <a:cs typeface="SimSun"/>
              </a:rPr>
              <a:t>handleChange</a:t>
            </a:r>
            <a:r>
              <a:rPr sz="900" spc="70" dirty="0">
                <a:solidFill>
                  <a:srgbClr val="3D999E"/>
                </a:solidFill>
                <a:latin typeface="SimSun"/>
                <a:cs typeface="SimSun"/>
              </a:rPr>
              <a:t>: </a:t>
            </a:r>
            <a:r>
              <a:rPr sz="900" spc="-10" dirty="0">
                <a:solidFill>
                  <a:srgbClr val="8958A7"/>
                </a:solidFill>
                <a:latin typeface="SimSun"/>
                <a:cs typeface="SimSun"/>
              </a:rPr>
              <a:t>function</a:t>
            </a:r>
            <a:r>
              <a:rPr sz="900" spc="-10" dirty="0">
                <a:solidFill>
                  <a:srgbClr val="212121"/>
                </a:solidFill>
                <a:latin typeface="SimSun"/>
                <a:cs typeface="SimSun"/>
              </a:rPr>
              <a:t>(event) </a:t>
            </a:r>
            <a:r>
              <a:rPr sz="900" spc="-114" dirty="0">
                <a:solidFill>
                  <a:srgbClr val="212121"/>
                </a:solidFill>
                <a:latin typeface="SimSun"/>
                <a:cs typeface="SimSun"/>
              </a:rPr>
              <a:t>{  </a:t>
            </a:r>
            <a:r>
              <a:rPr sz="900" spc="-30" dirty="0">
                <a:solidFill>
                  <a:srgbClr val="8958A7"/>
                </a:solidFill>
                <a:latin typeface="SimSun"/>
                <a:cs typeface="SimSun"/>
              </a:rPr>
              <a:t>this</a:t>
            </a:r>
            <a:r>
              <a:rPr sz="900" spc="-30" dirty="0">
                <a:solidFill>
                  <a:srgbClr val="212121"/>
                </a:solidFill>
                <a:latin typeface="SimSun"/>
                <a:cs typeface="SimSun"/>
              </a:rPr>
              <a:t>.setState({value</a:t>
            </a:r>
            <a:r>
              <a:rPr sz="900" spc="-30" dirty="0">
                <a:solidFill>
                  <a:srgbClr val="3D999E"/>
                </a:solidFill>
                <a:latin typeface="SimSun"/>
                <a:cs typeface="SimSun"/>
              </a:rPr>
              <a:t>:</a:t>
            </a:r>
            <a:r>
              <a:rPr sz="900" spc="-200" dirty="0">
                <a:solidFill>
                  <a:srgbClr val="3D999E"/>
                </a:solidFill>
                <a:latin typeface="SimSun"/>
                <a:cs typeface="SimSun"/>
              </a:rPr>
              <a:t> </a:t>
            </a:r>
            <a:r>
              <a:rPr sz="900" spc="-25" dirty="0">
                <a:solidFill>
                  <a:srgbClr val="212121"/>
                </a:solidFill>
                <a:latin typeface="SimSun"/>
                <a:cs typeface="SimSun"/>
              </a:rPr>
              <a:t>event.target.value})</a:t>
            </a:r>
            <a:r>
              <a:rPr sz="900" spc="-25" dirty="0">
                <a:solidFill>
                  <a:srgbClr val="3D999E"/>
                </a:solidFill>
                <a:latin typeface="SimSun"/>
                <a:cs typeface="SimSun"/>
              </a:rPr>
              <a:t>;</a:t>
            </a:r>
            <a:endParaRPr sz="900">
              <a:latin typeface="SimSun"/>
              <a:cs typeface="SimSun"/>
            </a:endParaRPr>
          </a:p>
          <a:p>
            <a:pPr marL="47625">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47625">
              <a:lnSpc>
                <a:spcPct val="100000"/>
              </a:lnSpc>
            </a:pPr>
            <a:r>
              <a:rPr sz="900" spc="5" dirty="0">
                <a:solidFill>
                  <a:srgbClr val="212121"/>
                </a:solidFill>
                <a:latin typeface="SimSun"/>
                <a:cs typeface="SimSun"/>
              </a:rPr>
              <a:t>render</a:t>
            </a:r>
            <a:r>
              <a:rPr sz="900" spc="5" dirty="0">
                <a:solidFill>
                  <a:srgbClr val="3D999E"/>
                </a:solidFill>
                <a:latin typeface="SimSun"/>
                <a:cs typeface="SimSun"/>
              </a:rPr>
              <a:t>:</a:t>
            </a:r>
            <a:r>
              <a:rPr sz="900" spc="-22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2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173990">
              <a:lnSpc>
                <a:spcPct val="100000"/>
              </a:lnSpc>
            </a:pPr>
            <a:r>
              <a:rPr sz="900" spc="20" dirty="0">
                <a:solidFill>
                  <a:srgbClr val="8958A7"/>
                </a:solidFill>
                <a:latin typeface="SimSun"/>
                <a:cs typeface="SimSun"/>
              </a:rPr>
              <a:t>var</a:t>
            </a:r>
            <a:r>
              <a:rPr sz="900" spc="-229" dirty="0">
                <a:solidFill>
                  <a:srgbClr val="8958A7"/>
                </a:solidFill>
                <a:latin typeface="SimSun"/>
                <a:cs typeface="SimSun"/>
              </a:rPr>
              <a:t> </a:t>
            </a:r>
            <a:r>
              <a:rPr sz="900" spc="25" dirty="0">
                <a:solidFill>
                  <a:srgbClr val="212121"/>
                </a:solidFill>
                <a:latin typeface="SimSun"/>
                <a:cs typeface="SimSun"/>
              </a:rPr>
              <a:t>value</a:t>
            </a:r>
            <a:r>
              <a:rPr sz="900" spc="-229" dirty="0">
                <a:solidFill>
                  <a:srgbClr val="212121"/>
                </a:solidFill>
                <a:latin typeface="SimSun"/>
                <a:cs typeface="SimSun"/>
              </a:rPr>
              <a:t> </a:t>
            </a:r>
            <a:r>
              <a:rPr sz="900" spc="125" dirty="0">
                <a:solidFill>
                  <a:srgbClr val="3D999E"/>
                </a:solidFill>
                <a:latin typeface="SimSun"/>
                <a:cs typeface="SimSun"/>
              </a:rPr>
              <a:t>=</a:t>
            </a:r>
            <a:r>
              <a:rPr sz="900" spc="-229" dirty="0">
                <a:solidFill>
                  <a:srgbClr val="3D999E"/>
                </a:solidFill>
                <a:latin typeface="SimSun"/>
                <a:cs typeface="SimSun"/>
              </a:rPr>
              <a:t> </a:t>
            </a:r>
            <a:r>
              <a:rPr sz="900" spc="-40" dirty="0">
                <a:solidFill>
                  <a:srgbClr val="8958A7"/>
                </a:solidFill>
                <a:latin typeface="SimSun"/>
                <a:cs typeface="SimSun"/>
              </a:rPr>
              <a:t>this</a:t>
            </a:r>
            <a:r>
              <a:rPr sz="900" spc="-40" dirty="0">
                <a:solidFill>
                  <a:srgbClr val="212121"/>
                </a:solidFill>
                <a:latin typeface="SimSun"/>
                <a:cs typeface="SimSun"/>
              </a:rPr>
              <a:t>.state.value</a:t>
            </a:r>
            <a:r>
              <a:rPr sz="900" spc="-40" dirty="0">
                <a:solidFill>
                  <a:srgbClr val="3D999E"/>
                </a:solidFill>
                <a:latin typeface="SimSun"/>
                <a:cs typeface="SimSun"/>
              </a:rPr>
              <a:t>;</a:t>
            </a:r>
            <a:endParaRPr sz="900">
              <a:latin typeface="SimSun"/>
              <a:cs typeface="SimSun"/>
            </a:endParaRPr>
          </a:p>
          <a:p>
            <a:pPr marL="173990">
              <a:lnSpc>
                <a:spcPct val="100000"/>
              </a:lnSpc>
            </a:pPr>
            <a:r>
              <a:rPr sz="900" spc="-5" dirty="0">
                <a:solidFill>
                  <a:srgbClr val="8958A7"/>
                </a:solidFill>
                <a:latin typeface="SimSun"/>
                <a:cs typeface="SimSun"/>
              </a:rPr>
              <a:t>return</a:t>
            </a:r>
            <a:r>
              <a:rPr sz="900" spc="-175" dirty="0">
                <a:solidFill>
                  <a:srgbClr val="8958A7"/>
                </a:solidFill>
                <a:latin typeface="SimSun"/>
                <a:cs typeface="SimSun"/>
              </a:rPr>
              <a:t> </a:t>
            </a:r>
            <a:r>
              <a:rPr sz="900" spc="5" dirty="0">
                <a:solidFill>
                  <a:srgbClr val="3D999E"/>
                </a:solidFill>
                <a:latin typeface="SimSun"/>
                <a:cs typeface="SimSun"/>
              </a:rPr>
              <a:t>&lt;</a:t>
            </a:r>
            <a:r>
              <a:rPr sz="900" spc="5" dirty="0">
                <a:solidFill>
                  <a:srgbClr val="212121"/>
                </a:solidFill>
                <a:latin typeface="SimSun"/>
                <a:cs typeface="SimSun"/>
              </a:rPr>
              <a:t>input</a:t>
            </a:r>
            <a:r>
              <a:rPr sz="900" spc="-180" dirty="0">
                <a:solidFill>
                  <a:srgbClr val="212121"/>
                </a:solidFill>
                <a:latin typeface="SimSun"/>
                <a:cs typeface="SimSun"/>
              </a:rPr>
              <a:t> </a:t>
            </a:r>
            <a:r>
              <a:rPr sz="900" spc="-20" dirty="0">
                <a:solidFill>
                  <a:srgbClr val="212121"/>
                </a:solidFill>
                <a:latin typeface="SimSun"/>
                <a:cs typeface="SimSun"/>
              </a:rPr>
              <a:t>type</a:t>
            </a:r>
            <a:r>
              <a:rPr sz="900" spc="-20" dirty="0">
                <a:solidFill>
                  <a:srgbClr val="3D999E"/>
                </a:solidFill>
                <a:latin typeface="SimSun"/>
                <a:cs typeface="SimSun"/>
              </a:rPr>
              <a:t>=</a:t>
            </a:r>
            <a:r>
              <a:rPr sz="900" spc="-20" dirty="0">
                <a:solidFill>
                  <a:srgbClr val="708B00"/>
                </a:solidFill>
                <a:latin typeface="SimSun"/>
                <a:cs typeface="SimSun"/>
              </a:rPr>
              <a:t>"text"</a:t>
            </a:r>
            <a:r>
              <a:rPr sz="900" spc="-175" dirty="0">
                <a:solidFill>
                  <a:srgbClr val="708B00"/>
                </a:solidFill>
                <a:latin typeface="SimSun"/>
                <a:cs typeface="SimSun"/>
              </a:rPr>
              <a:t> </a:t>
            </a:r>
            <a:r>
              <a:rPr sz="900" spc="10" dirty="0">
                <a:solidFill>
                  <a:srgbClr val="212121"/>
                </a:solidFill>
                <a:latin typeface="SimSun"/>
                <a:cs typeface="SimSun"/>
              </a:rPr>
              <a:t>value</a:t>
            </a:r>
            <a:r>
              <a:rPr sz="900" spc="10" dirty="0">
                <a:solidFill>
                  <a:srgbClr val="3D999E"/>
                </a:solidFill>
                <a:latin typeface="SimSun"/>
                <a:cs typeface="SimSun"/>
              </a:rPr>
              <a:t>=</a:t>
            </a:r>
            <a:r>
              <a:rPr sz="900" spc="10" dirty="0">
                <a:solidFill>
                  <a:srgbClr val="212121"/>
                </a:solidFill>
                <a:latin typeface="SimSun"/>
                <a:cs typeface="SimSun"/>
              </a:rPr>
              <a:t>{value}</a:t>
            </a:r>
            <a:r>
              <a:rPr sz="900" spc="-180" dirty="0">
                <a:solidFill>
                  <a:srgbClr val="212121"/>
                </a:solidFill>
                <a:latin typeface="SimSun"/>
                <a:cs typeface="SimSun"/>
              </a:rPr>
              <a:t> </a:t>
            </a:r>
            <a:r>
              <a:rPr sz="900" spc="55" dirty="0">
                <a:solidFill>
                  <a:srgbClr val="212121"/>
                </a:solidFill>
                <a:latin typeface="SimSun"/>
                <a:cs typeface="SimSun"/>
              </a:rPr>
              <a:t>onChange</a:t>
            </a:r>
            <a:r>
              <a:rPr sz="900" spc="55" dirty="0">
                <a:solidFill>
                  <a:srgbClr val="3D999E"/>
                </a:solidFill>
                <a:latin typeface="SimSun"/>
                <a:cs typeface="SimSun"/>
              </a:rPr>
              <a:t>=</a:t>
            </a:r>
            <a:r>
              <a:rPr sz="900" spc="55" dirty="0">
                <a:solidFill>
                  <a:srgbClr val="212121"/>
                </a:solidFill>
                <a:latin typeface="SimSun"/>
                <a:cs typeface="SimSun"/>
              </a:rPr>
              <a:t>{</a:t>
            </a:r>
            <a:r>
              <a:rPr sz="900" spc="55" dirty="0">
                <a:solidFill>
                  <a:srgbClr val="8958A7"/>
                </a:solidFill>
                <a:latin typeface="SimSun"/>
                <a:cs typeface="SimSun"/>
              </a:rPr>
              <a:t>this</a:t>
            </a:r>
            <a:r>
              <a:rPr sz="900" spc="55" dirty="0">
                <a:solidFill>
                  <a:srgbClr val="212121"/>
                </a:solidFill>
                <a:latin typeface="SimSun"/>
                <a:cs typeface="SimSun"/>
              </a:rPr>
              <a:t>.handleChange}</a:t>
            </a:r>
            <a:r>
              <a:rPr sz="900" spc="-180" dirty="0">
                <a:solidFill>
                  <a:srgbClr val="212121"/>
                </a:solidFill>
                <a:latin typeface="SimSun"/>
                <a:cs typeface="SimSun"/>
              </a:rPr>
              <a:t> </a:t>
            </a:r>
            <a:r>
              <a:rPr sz="900" spc="-75" dirty="0">
                <a:solidFill>
                  <a:srgbClr val="3D999E"/>
                </a:solidFill>
                <a:latin typeface="SimSun"/>
                <a:cs typeface="SimSun"/>
              </a:rPr>
              <a:t>/&gt;;</a:t>
            </a:r>
            <a:endParaRPr sz="900">
              <a:latin typeface="SimSun"/>
              <a:cs typeface="SimSun"/>
            </a:endParaRPr>
          </a:p>
          <a:p>
            <a:pPr marL="47625">
              <a:lnSpc>
                <a:spcPct val="100000"/>
              </a:lnSpc>
            </a:pPr>
            <a:r>
              <a:rPr sz="900" spc="-120" dirty="0">
                <a:solidFill>
                  <a:srgbClr val="212121"/>
                </a:solidFill>
                <a:latin typeface="SimSun"/>
                <a:cs typeface="SimSun"/>
              </a:rPr>
              <a:t>}</a:t>
            </a:r>
            <a:endParaRPr sz="900">
              <a:latin typeface="SimSun"/>
              <a:cs typeface="SimSun"/>
            </a:endParaRPr>
          </a:p>
        </p:txBody>
      </p:sp>
      <p:sp>
        <p:nvSpPr>
          <p:cNvPr id="10" name="object 10"/>
          <p:cNvSpPr txBox="1"/>
          <p:nvPr/>
        </p:nvSpPr>
        <p:spPr>
          <a:xfrm>
            <a:off x="732500" y="6065994"/>
            <a:ext cx="5968365" cy="503555"/>
          </a:xfrm>
          <a:prstGeom prst="rect">
            <a:avLst/>
          </a:prstGeom>
        </p:spPr>
        <p:txBody>
          <a:bodyPr vert="horz" wrap="square" lIns="0" tIns="0" rIns="0" bIns="0" rtlCol="0">
            <a:spAutoFit/>
          </a:bodyPr>
          <a:lstStyle/>
          <a:p>
            <a:pPr marL="12700" marR="5080">
              <a:lnSpc>
                <a:spcPct val="168400"/>
              </a:lnSpc>
            </a:pPr>
            <a:r>
              <a:rPr sz="950" spc="10" dirty="0">
                <a:solidFill>
                  <a:srgbClr val="212121"/>
                </a:solidFill>
                <a:latin typeface="SimSun"/>
                <a:cs typeface="SimSun"/>
              </a:rPr>
              <a:t>使用这种模式非常容易实现类似对用户输入的验证，或者对用户交互做额外的处理，比如截断最多输入140个字  符：</a:t>
            </a:r>
            <a:endParaRPr sz="950">
              <a:latin typeface="SimSun"/>
              <a:cs typeface="SimSun"/>
            </a:endParaRPr>
          </a:p>
        </p:txBody>
      </p:sp>
      <p:sp>
        <p:nvSpPr>
          <p:cNvPr id="11" name="object 11"/>
          <p:cNvSpPr txBox="1"/>
          <p:nvPr/>
        </p:nvSpPr>
        <p:spPr>
          <a:xfrm>
            <a:off x="745200" y="6734302"/>
            <a:ext cx="6069965" cy="449580"/>
          </a:xfrm>
          <a:prstGeom prst="rect">
            <a:avLst/>
          </a:prstGeom>
          <a:solidFill>
            <a:srgbClr val="EDEDED"/>
          </a:solidFill>
        </p:spPr>
        <p:txBody>
          <a:bodyPr vert="horz" wrap="square" lIns="0" tIns="9525" rIns="0" bIns="0" rtlCol="0">
            <a:spAutoFit/>
          </a:bodyPr>
          <a:lstStyle/>
          <a:p>
            <a:pPr marL="47625">
              <a:lnSpc>
                <a:spcPct val="100000"/>
              </a:lnSpc>
              <a:spcBef>
                <a:spcPts val="75"/>
              </a:spcBef>
            </a:pPr>
            <a:r>
              <a:rPr sz="900" spc="70" dirty="0">
                <a:solidFill>
                  <a:srgbClr val="212121"/>
                </a:solidFill>
                <a:latin typeface="SimSun"/>
                <a:cs typeface="SimSun"/>
              </a:rPr>
              <a:t>handleChange</a:t>
            </a:r>
            <a:r>
              <a:rPr sz="900" spc="70" dirty="0">
                <a:solidFill>
                  <a:srgbClr val="3D999E"/>
                </a:solidFill>
                <a:latin typeface="SimSun"/>
                <a:cs typeface="SimSun"/>
              </a:rPr>
              <a:t>:</a:t>
            </a:r>
            <a:r>
              <a:rPr sz="900" spc="-200" dirty="0">
                <a:solidFill>
                  <a:srgbClr val="3D999E"/>
                </a:solidFill>
                <a:latin typeface="SimSun"/>
                <a:cs typeface="SimSun"/>
              </a:rPr>
              <a:t> </a:t>
            </a:r>
            <a:r>
              <a:rPr sz="900" spc="-10" dirty="0">
                <a:solidFill>
                  <a:srgbClr val="8958A7"/>
                </a:solidFill>
                <a:latin typeface="SimSun"/>
                <a:cs typeface="SimSun"/>
              </a:rPr>
              <a:t>function</a:t>
            </a:r>
            <a:r>
              <a:rPr sz="900" spc="-10" dirty="0">
                <a:solidFill>
                  <a:srgbClr val="212121"/>
                </a:solidFill>
                <a:latin typeface="SimSun"/>
                <a:cs typeface="SimSun"/>
              </a:rPr>
              <a:t>(event)</a:t>
            </a:r>
            <a:r>
              <a:rPr sz="900" spc="-204"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173990">
              <a:lnSpc>
                <a:spcPct val="100000"/>
              </a:lnSpc>
            </a:pPr>
            <a:r>
              <a:rPr sz="900" spc="-30" dirty="0">
                <a:solidFill>
                  <a:srgbClr val="8958A7"/>
                </a:solidFill>
                <a:latin typeface="SimSun"/>
                <a:cs typeface="SimSun"/>
              </a:rPr>
              <a:t>this</a:t>
            </a:r>
            <a:r>
              <a:rPr sz="900" spc="-30" dirty="0">
                <a:solidFill>
                  <a:srgbClr val="212121"/>
                </a:solidFill>
                <a:latin typeface="SimSun"/>
                <a:cs typeface="SimSun"/>
              </a:rPr>
              <a:t>.setState({value</a:t>
            </a:r>
            <a:r>
              <a:rPr sz="900" spc="-30" dirty="0">
                <a:solidFill>
                  <a:srgbClr val="3D999E"/>
                </a:solidFill>
                <a:latin typeface="SimSun"/>
                <a:cs typeface="SimSun"/>
              </a:rPr>
              <a:t>: </a:t>
            </a:r>
            <a:r>
              <a:rPr sz="900" spc="-15" dirty="0">
                <a:solidFill>
                  <a:srgbClr val="212121"/>
                </a:solidFill>
                <a:latin typeface="SimSun"/>
                <a:cs typeface="SimSun"/>
              </a:rPr>
              <a:t>event.target.value.substr(0</a:t>
            </a:r>
            <a:r>
              <a:rPr sz="900" spc="-15" dirty="0">
                <a:solidFill>
                  <a:srgbClr val="3D999E"/>
                </a:solidFill>
                <a:latin typeface="SimSun"/>
                <a:cs typeface="SimSun"/>
              </a:rPr>
              <a:t>,</a:t>
            </a:r>
            <a:r>
              <a:rPr sz="900" spc="-325" dirty="0">
                <a:solidFill>
                  <a:srgbClr val="3D999E"/>
                </a:solidFill>
                <a:latin typeface="SimSun"/>
                <a:cs typeface="SimSun"/>
              </a:rPr>
              <a:t> </a:t>
            </a:r>
            <a:r>
              <a:rPr sz="900" spc="-45" dirty="0">
                <a:solidFill>
                  <a:srgbClr val="212121"/>
                </a:solidFill>
                <a:latin typeface="SimSun"/>
                <a:cs typeface="SimSun"/>
              </a:rPr>
              <a:t>140)})</a:t>
            </a:r>
            <a:r>
              <a:rPr sz="900" spc="-45" dirty="0">
                <a:solidFill>
                  <a:srgbClr val="3D999E"/>
                </a:solidFill>
                <a:latin typeface="SimSun"/>
                <a:cs typeface="SimSun"/>
              </a:rPr>
              <a:t>;</a:t>
            </a:r>
            <a:endParaRPr sz="900">
              <a:latin typeface="SimSun"/>
              <a:cs typeface="SimSun"/>
            </a:endParaRPr>
          </a:p>
          <a:p>
            <a:pPr marL="47625">
              <a:lnSpc>
                <a:spcPct val="100000"/>
              </a:lnSpc>
            </a:pPr>
            <a:r>
              <a:rPr sz="900" spc="-120" dirty="0">
                <a:solidFill>
                  <a:srgbClr val="212121"/>
                </a:solidFill>
                <a:latin typeface="SimSun"/>
                <a:cs typeface="SimSun"/>
              </a:rPr>
              <a:t>}</a:t>
            </a:r>
            <a:endParaRPr sz="900">
              <a:latin typeface="SimSun"/>
              <a:cs typeface="SimSun"/>
            </a:endParaRPr>
          </a:p>
        </p:txBody>
      </p:sp>
      <p:sp>
        <p:nvSpPr>
          <p:cNvPr id="12" name="object 12"/>
          <p:cNvSpPr txBox="1"/>
          <p:nvPr/>
        </p:nvSpPr>
        <p:spPr>
          <a:xfrm>
            <a:off x="6135344" y="777138"/>
            <a:ext cx="692150"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80" dirty="0">
                <a:solidFill>
                  <a:srgbClr val="999999"/>
                </a:solidFill>
                <a:latin typeface="SimSun"/>
                <a:cs typeface="SimSun"/>
              </a:rPr>
              <a:t> </a:t>
            </a:r>
            <a:r>
              <a:rPr sz="700" spc="75" dirty="0">
                <a:solidFill>
                  <a:srgbClr val="999999"/>
                </a:solidFill>
                <a:latin typeface="SimSun"/>
                <a:cs typeface="SimSun"/>
              </a:rPr>
              <a:t>6</a:t>
            </a:r>
            <a:r>
              <a:rPr sz="700" spc="-180" dirty="0">
                <a:solidFill>
                  <a:srgbClr val="999999"/>
                </a:solidFill>
                <a:latin typeface="SimSun"/>
                <a:cs typeface="SimSun"/>
              </a:rPr>
              <a:t> </a:t>
            </a:r>
            <a:r>
              <a:rPr sz="700" dirty="0">
                <a:solidFill>
                  <a:srgbClr val="999999"/>
                </a:solidFill>
                <a:latin typeface="SimSun"/>
                <a:cs typeface="SimSun"/>
              </a:rPr>
              <a:t>章</a:t>
            </a:r>
            <a:r>
              <a:rPr sz="700" spc="-180" dirty="0">
                <a:solidFill>
                  <a:srgbClr val="999999"/>
                </a:solidFill>
                <a:latin typeface="SimSun"/>
                <a:cs typeface="SimSun"/>
              </a:rPr>
              <a:t> </a:t>
            </a:r>
            <a:r>
              <a:rPr sz="700" dirty="0">
                <a:solidFill>
                  <a:srgbClr val="999999"/>
                </a:solidFill>
                <a:latin typeface="SimSun"/>
                <a:cs typeface="SimSun"/>
              </a:rPr>
              <a:t>表单</a:t>
            </a:r>
            <a:r>
              <a:rPr sz="700" spc="-180" dirty="0">
                <a:solidFill>
                  <a:srgbClr val="999999"/>
                </a:solidFill>
                <a:latin typeface="SimSun"/>
                <a:cs typeface="SimSun"/>
              </a:rPr>
              <a:t> </a:t>
            </a:r>
            <a:r>
              <a:rPr sz="700" spc="-175" dirty="0">
                <a:solidFill>
                  <a:srgbClr val="999999"/>
                </a:solidFill>
                <a:latin typeface="SimSun"/>
                <a:cs typeface="SimSun"/>
              </a:rPr>
              <a:t>|</a:t>
            </a:r>
            <a:r>
              <a:rPr sz="700" spc="-180" dirty="0">
                <a:solidFill>
                  <a:srgbClr val="999999"/>
                </a:solidFill>
                <a:latin typeface="SimSun"/>
                <a:cs typeface="SimSun"/>
              </a:rPr>
              <a:t> </a:t>
            </a:r>
            <a:r>
              <a:rPr sz="700" spc="85" dirty="0">
                <a:solidFill>
                  <a:srgbClr val="999999"/>
                </a:solidFill>
                <a:latin typeface="SimSun"/>
                <a:cs typeface="SimSun"/>
              </a:rPr>
              <a:t>48</a:t>
            </a:r>
            <a:endParaRPr sz="700">
              <a:latin typeface="SimSun"/>
              <a:cs typeface="SimSu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txBox="1"/>
          <p:nvPr/>
        </p:nvSpPr>
        <p:spPr>
          <a:xfrm>
            <a:off x="735914" y="1297622"/>
            <a:ext cx="130175" cy="222250"/>
          </a:xfrm>
          <a:prstGeom prst="rect">
            <a:avLst/>
          </a:prstGeom>
        </p:spPr>
        <p:txBody>
          <a:bodyPr vert="horz" wrap="square" lIns="0" tIns="0" rIns="0" bIns="0" rtlCol="0">
            <a:spAutoFit/>
          </a:bodyPr>
          <a:lstStyle/>
          <a:p>
            <a:pPr marL="12700">
              <a:lnSpc>
                <a:spcPct val="100000"/>
              </a:lnSpc>
            </a:pPr>
            <a:r>
              <a:rPr sz="1350" spc="145" dirty="0">
                <a:solidFill>
                  <a:srgbClr val="212121"/>
                </a:solidFill>
                <a:latin typeface="SimSun"/>
                <a:cs typeface="SimSun"/>
              </a:rPr>
              <a:t>#</a:t>
            </a:r>
            <a:endParaRPr sz="1350">
              <a:latin typeface="SimSun"/>
              <a:cs typeface="SimSun"/>
            </a:endParaRPr>
          </a:p>
        </p:txBody>
      </p:sp>
      <p:sp>
        <p:nvSpPr>
          <p:cNvPr id="4" name="object 4"/>
          <p:cNvSpPr txBox="1"/>
          <p:nvPr/>
        </p:nvSpPr>
        <p:spPr>
          <a:xfrm>
            <a:off x="732500" y="2111184"/>
            <a:ext cx="63500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非受控组件</a:t>
            </a:r>
            <a:endParaRPr sz="950">
              <a:latin typeface="SimSun"/>
              <a:cs typeface="SimSun"/>
            </a:endParaRPr>
          </a:p>
        </p:txBody>
      </p:sp>
      <p:sp>
        <p:nvSpPr>
          <p:cNvPr id="5" name="object 5"/>
          <p:cNvSpPr txBox="1"/>
          <p:nvPr/>
        </p:nvSpPr>
        <p:spPr>
          <a:xfrm>
            <a:off x="5168138" y="2475849"/>
            <a:ext cx="28765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75" dirty="0">
                <a:solidFill>
                  <a:srgbClr val="212121"/>
                </a:solidFill>
                <a:latin typeface="SimSun"/>
                <a:cs typeface="SimSun"/>
              </a:rPr>
              <a:t>null</a:t>
            </a:r>
            <a:endParaRPr sz="900">
              <a:latin typeface="SimSun"/>
              <a:cs typeface="SimSun"/>
            </a:endParaRPr>
          </a:p>
        </p:txBody>
      </p:sp>
      <p:sp>
        <p:nvSpPr>
          <p:cNvPr id="6" name="object 6"/>
          <p:cNvSpPr txBox="1"/>
          <p:nvPr/>
        </p:nvSpPr>
        <p:spPr>
          <a:xfrm>
            <a:off x="5442673" y="2476944"/>
            <a:ext cx="124460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，这时候就是非受控组</a:t>
            </a:r>
            <a:endParaRPr sz="950">
              <a:latin typeface="SimSun"/>
              <a:cs typeface="SimSun"/>
            </a:endParaRPr>
          </a:p>
        </p:txBody>
      </p:sp>
      <p:sp>
        <p:nvSpPr>
          <p:cNvPr id="7" name="object 7"/>
          <p:cNvSpPr txBox="1"/>
          <p:nvPr/>
        </p:nvSpPr>
        <p:spPr>
          <a:xfrm>
            <a:off x="732500" y="2377914"/>
            <a:ext cx="4414520" cy="503555"/>
          </a:xfrm>
          <a:prstGeom prst="rect">
            <a:avLst/>
          </a:prstGeom>
        </p:spPr>
        <p:txBody>
          <a:bodyPr vert="horz" wrap="square" lIns="0" tIns="0" rIns="0" bIns="0" rtlCol="0">
            <a:spAutoFit/>
          </a:bodyPr>
          <a:lstStyle/>
          <a:p>
            <a:pPr marL="12700" marR="5080">
              <a:lnSpc>
                <a:spcPct val="168400"/>
              </a:lnSpc>
            </a:pPr>
            <a:r>
              <a:rPr sz="950" spc="5" dirty="0">
                <a:solidFill>
                  <a:srgbClr val="212121"/>
                </a:solidFill>
                <a:latin typeface="SimSun"/>
                <a:cs typeface="SimSun"/>
              </a:rPr>
              <a:t>和受控组件相对，如果表单元素没有设置自己的“状态属性”，或者属性值设置为  </a:t>
            </a:r>
            <a:r>
              <a:rPr sz="950" spc="10" dirty="0">
                <a:solidFill>
                  <a:srgbClr val="212121"/>
                </a:solidFill>
                <a:latin typeface="SimSun"/>
                <a:cs typeface="SimSun"/>
              </a:rPr>
              <a:t>件。</a:t>
            </a:r>
            <a:endParaRPr sz="950">
              <a:latin typeface="SimSun"/>
              <a:cs typeface="SimSun"/>
            </a:endParaRPr>
          </a:p>
        </p:txBody>
      </p:sp>
      <p:sp>
        <p:nvSpPr>
          <p:cNvPr id="8" name="object 8"/>
          <p:cNvSpPr txBox="1"/>
          <p:nvPr/>
        </p:nvSpPr>
        <p:spPr>
          <a:xfrm>
            <a:off x="732500" y="3086544"/>
            <a:ext cx="3865245" cy="89217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它的表现就符合普通的表单元素，正常响应用户的操作。</a:t>
            </a:r>
            <a:endParaRPr sz="950">
              <a:latin typeface="SimSun"/>
              <a:cs typeface="SimSun"/>
            </a:endParaRPr>
          </a:p>
          <a:p>
            <a:pPr marL="12700" marR="5080">
              <a:lnSpc>
                <a:spcPct val="252599"/>
              </a:lnSpc>
            </a:pPr>
            <a:r>
              <a:rPr sz="950" spc="10" dirty="0">
                <a:solidFill>
                  <a:srgbClr val="212121"/>
                </a:solidFill>
                <a:latin typeface="SimSun"/>
                <a:cs typeface="SimSun"/>
              </a:rPr>
              <a:t>同样，你也可以绑定 </a:t>
            </a:r>
            <a:r>
              <a:rPr sz="900" spc="130" dirty="0">
                <a:solidFill>
                  <a:srgbClr val="212121"/>
                </a:solidFill>
                <a:latin typeface="SimSun"/>
                <a:cs typeface="SimSun"/>
              </a:rPr>
              <a:t>onChange </a:t>
            </a:r>
            <a:r>
              <a:rPr sz="950" spc="10" dirty="0">
                <a:solidFill>
                  <a:srgbClr val="212121"/>
                </a:solidFill>
                <a:latin typeface="SimSun"/>
                <a:cs typeface="SimSun"/>
              </a:rPr>
              <a:t>事件处理交互。  如果你想要给“状态属性”设置默认值，就要用</a:t>
            </a:r>
            <a:r>
              <a:rPr sz="950" spc="-254" dirty="0">
                <a:solidFill>
                  <a:srgbClr val="212121"/>
                </a:solidFill>
                <a:latin typeface="SimSun"/>
                <a:cs typeface="SimSun"/>
              </a:rPr>
              <a:t> </a:t>
            </a:r>
            <a:r>
              <a:rPr sz="950" spc="85" dirty="0">
                <a:solidFill>
                  <a:srgbClr val="212121"/>
                </a:solidFill>
                <a:latin typeface="SimSun"/>
                <a:cs typeface="SimSun"/>
              </a:rPr>
              <a:t>React</a:t>
            </a:r>
            <a:r>
              <a:rPr sz="950" spc="-254" dirty="0">
                <a:solidFill>
                  <a:srgbClr val="212121"/>
                </a:solidFill>
                <a:latin typeface="SimSun"/>
                <a:cs typeface="SimSun"/>
              </a:rPr>
              <a:t> </a:t>
            </a:r>
            <a:r>
              <a:rPr sz="950" spc="10" dirty="0">
                <a:solidFill>
                  <a:srgbClr val="212121"/>
                </a:solidFill>
                <a:latin typeface="SimSun"/>
                <a:cs typeface="SimSun"/>
              </a:rPr>
              <a:t>提供的特殊属性</a:t>
            </a:r>
            <a:endParaRPr sz="950">
              <a:latin typeface="SimSun"/>
              <a:cs typeface="SimSun"/>
            </a:endParaRPr>
          </a:p>
        </p:txBody>
      </p:sp>
      <p:sp>
        <p:nvSpPr>
          <p:cNvPr id="9" name="object 9"/>
          <p:cNvSpPr txBox="1"/>
          <p:nvPr/>
        </p:nvSpPr>
        <p:spPr>
          <a:xfrm>
            <a:off x="4618545" y="3816969"/>
            <a:ext cx="80200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10" dirty="0">
                <a:solidFill>
                  <a:srgbClr val="212121"/>
                </a:solidFill>
                <a:latin typeface="SimSun"/>
                <a:cs typeface="SimSun"/>
              </a:rPr>
              <a:t>defaultValue</a:t>
            </a:r>
            <a:endParaRPr sz="900">
              <a:latin typeface="SimSun"/>
              <a:cs typeface="SimSun"/>
            </a:endParaRPr>
          </a:p>
        </p:txBody>
      </p:sp>
      <p:sp>
        <p:nvSpPr>
          <p:cNvPr id="10" name="object 10"/>
          <p:cNvSpPr txBox="1"/>
          <p:nvPr/>
        </p:nvSpPr>
        <p:spPr>
          <a:xfrm>
            <a:off x="5407431" y="3818064"/>
            <a:ext cx="39116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，对于</a:t>
            </a:r>
            <a:endParaRPr sz="950">
              <a:latin typeface="SimSun"/>
              <a:cs typeface="SimSun"/>
            </a:endParaRPr>
          </a:p>
        </p:txBody>
      </p:sp>
      <p:sp>
        <p:nvSpPr>
          <p:cNvPr id="11" name="object 11"/>
          <p:cNvSpPr txBox="1"/>
          <p:nvPr/>
        </p:nvSpPr>
        <p:spPr>
          <a:xfrm>
            <a:off x="5819698" y="3816969"/>
            <a:ext cx="57658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90" dirty="0">
                <a:solidFill>
                  <a:srgbClr val="212121"/>
                </a:solidFill>
                <a:latin typeface="SimSun"/>
                <a:cs typeface="SimSun"/>
              </a:rPr>
              <a:t>checked</a:t>
            </a:r>
            <a:endParaRPr sz="900">
              <a:latin typeface="SimSun"/>
              <a:cs typeface="SimSun"/>
            </a:endParaRPr>
          </a:p>
        </p:txBody>
      </p:sp>
      <p:sp>
        <p:nvSpPr>
          <p:cNvPr id="12" name="object 12"/>
          <p:cNvSpPr txBox="1"/>
          <p:nvPr/>
        </p:nvSpPr>
        <p:spPr>
          <a:xfrm>
            <a:off x="6416928" y="3818064"/>
            <a:ext cx="26924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会有</a:t>
            </a:r>
            <a:endParaRPr sz="950">
              <a:latin typeface="SimSun"/>
              <a:cs typeface="SimSun"/>
            </a:endParaRPr>
          </a:p>
        </p:txBody>
      </p:sp>
      <p:sp>
        <p:nvSpPr>
          <p:cNvPr id="13" name="object 13"/>
          <p:cNvSpPr txBox="1"/>
          <p:nvPr/>
        </p:nvSpPr>
        <p:spPr>
          <a:xfrm>
            <a:off x="745200" y="4060809"/>
            <a:ext cx="1118870" cy="170815"/>
          </a:xfrm>
          <a:prstGeom prst="rect">
            <a:avLst/>
          </a:prstGeom>
          <a:solidFill>
            <a:srgbClr val="EDEDED"/>
          </a:solidFill>
        </p:spPr>
        <p:txBody>
          <a:bodyPr vert="horz" wrap="square" lIns="0" tIns="635" rIns="0" bIns="0" rtlCol="0">
            <a:spAutoFit/>
          </a:bodyPr>
          <a:lstStyle/>
          <a:p>
            <a:pPr marL="47625">
              <a:lnSpc>
                <a:spcPct val="100000"/>
              </a:lnSpc>
              <a:spcBef>
                <a:spcPts val="5"/>
              </a:spcBef>
            </a:pPr>
            <a:r>
              <a:rPr sz="900" spc="45" dirty="0">
                <a:solidFill>
                  <a:srgbClr val="212121"/>
                </a:solidFill>
                <a:latin typeface="SimSun"/>
                <a:cs typeface="SimSun"/>
              </a:rPr>
              <a:t>defaultChecked</a:t>
            </a:r>
            <a:r>
              <a:rPr sz="900" spc="-114" dirty="0">
                <a:solidFill>
                  <a:srgbClr val="212121"/>
                </a:solidFill>
                <a:latin typeface="SimSun"/>
                <a:cs typeface="SimSun"/>
              </a:rPr>
              <a:t> </a:t>
            </a:r>
            <a:r>
              <a:rPr sz="950" spc="10" dirty="0">
                <a:solidFill>
                  <a:srgbClr val="212121"/>
                </a:solidFill>
                <a:latin typeface="SimSun"/>
                <a:cs typeface="SimSun"/>
              </a:rPr>
              <a:t>，</a:t>
            </a:r>
            <a:endParaRPr sz="950">
              <a:latin typeface="SimSun"/>
              <a:cs typeface="SimSun"/>
            </a:endParaRPr>
          </a:p>
        </p:txBody>
      </p:sp>
      <p:sp>
        <p:nvSpPr>
          <p:cNvPr id="14" name="object 14"/>
          <p:cNvSpPr txBox="1"/>
          <p:nvPr/>
        </p:nvSpPr>
        <p:spPr>
          <a:xfrm>
            <a:off x="1850872" y="4060809"/>
            <a:ext cx="1125855" cy="170815"/>
          </a:xfrm>
          <a:prstGeom prst="rect">
            <a:avLst/>
          </a:prstGeom>
          <a:solidFill>
            <a:srgbClr val="EDEDED"/>
          </a:solidFill>
        </p:spPr>
        <p:txBody>
          <a:bodyPr vert="horz" wrap="square" lIns="0" tIns="635" rIns="0" bIns="0" rtlCol="0">
            <a:spAutoFit/>
          </a:bodyPr>
          <a:lstStyle/>
          <a:p>
            <a:pPr marL="47625">
              <a:lnSpc>
                <a:spcPct val="100000"/>
              </a:lnSpc>
              <a:spcBef>
                <a:spcPts val="5"/>
              </a:spcBef>
            </a:pPr>
            <a:r>
              <a:rPr sz="900" spc="35" dirty="0">
                <a:solidFill>
                  <a:srgbClr val="212121"/>
                </a:solidFill>
                <a:latin typeface="SimSun"/>
                <a:cs typeface="SimSun"/>
              </a:rPr>
              <a:t>&lt;option&gt;</a:t>
            </a:r>
            <a:r>
              <a:rPr sz="900" spc="110" dirty="0">
                <a:solidFill>
                  <a:srgbClr val="212121"/>
                </a:solidFill>
                <a:latin typeface="SimSun"/>
                <a:cs typeface="SimSun"/>
              </a:rPr>
              <a:t> </a:t>
            </a:r>
            <a:r>
              <a:rPr sz="950" spc="10" dirty="0">
                <a:solidFill>
                  <a:srgbClr val="212121"/>
                </a:solidFill>
                <a:latin typeface="SimSun"/>
                <a:cs typeface="SimSun"/>
              </a:rPr>
              <a:t>也是使用</a:t>
            </a:r>
            <a:endParaRPr sz="950">
              <a:latin typeface="SimSun"/>
              <a:cs typeface="SimSun"/>
            </a:endParaRPr>
          </a:p>
        </p:txBody>
      </p:sp>
      <p:sp>
        <p:nvSpPr>
          <p:cNvPr id="15" name="object 15"/>
          <p:cNvSpPr txBox="1"/>
          <p:nvPr/>
        </p:nvSpPr>
        <p:spPr>
          <a:xfrm>
            <a:off x="2997479" y="4060809"/>
            <a:ext cx="936625" cy="170815"/>
          </a:xfrm>
          <a:prstGeom prst="rect">
            <a:avLst/>
          </a:prstGeom>
          <a:solidFill>
            <a:srgbClr val="EDEDED"/>
          </a:solidFill>
        </p:spPr>
        <p:txBody>
          <a:bodyPr vert="horz" wrap="square" lIns="0" tIns="635" rIns="0" bIns="0" rtlCol="0">
            <a:spAutoFit/>
          </a:bodyPr>
          <a:lstStyle/>
          <a:p>
            <a:pPr marL="47625">
              <a:lnSpc>
                <a:spcPct val="100000"/>
              </a:lnSpc>
              <a:spcBef>
                <a:spcPts val="5"/>
              </a:spcBef>
            </a:pPr>
            <a:r>
              <a:rPr sz="900" spc="10" dirty="0">
                <a:solidFill>
                  <a:srgbClr val="212121"/>
                </a:solidFill>
                <a:latin typeface="SimSun"/>
                <a:cs typeface="SimSun"/>
              </a:rPr>
              <a:t>defaultValue</a:t>
            </a:r>
            <a:r>
              <a:rPr sz="900" spc="-140" dirty="0">
                <a:solidFill>
                  <a:srgbClr val="212121"/>
                </a:solidFill>
                <a:latin typeface="SimSun"/>
                <a:cs typeface="SimSun"/>
              </a:rPr>
              <a:t> </a:t>
            </a:r>
            <a:r>
              <a:rPr sz="950" spc="10" dirty="0">
                <a:solidFill>
                  <a:srgbClr val="212121"/>
                </a:solidFill>
                <a:latin typeface="SimSun"/>
                <a:cs typeface="SimSun"/>
              </a:rPr>
              <a:t>。</a:t>
            </a:r>
            <a:endParaRPr sz="950">
              <a:latin typeface="SimSun"/>
              <a:cs typeface="SimSun"/>
            </a:endParaRPr>
          </a:p>
        </p:txBody>
      </p:sp>
      <p:sp>
        <p:nvSpPr>
          <p:cNvPr id="16" name="object 16"/>
          <p:cNvSpPr txBox="1"/>
          <p:nvPr/>
        </p:nvSpPr>
        <p:spPr>
          <a:xfrm>
            <a:off x="6134658" y="777138"/>
            <a:ext cx="692785"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80" dirty="0">
                <a:solidFill>
                  <a:srgbClr val="999999"/>
                </a:solidFill>
                <a:latin typeface="SimSun"/>
                <a:cs typeface="SimSun"/>
              </a:rPr>
              <a:t> </a:t>
            </a:r>
            <a:r>
              <a:rPr sz="700" spc="75" dirty="0">
                <a:solidFill>
                  <a:srgbClr val="999999"/>
                </a:solidFill>
                <a:latin typeface="SimSun"/>
                <a:cs typeface="SimSun"/>
              </a:rPr>
              <a:t>6</a:t>
            </a:r>
            <a:r>
              <a:rPr sz="700" spc="-180" dirty="0">
                <a:solidFill>
                  <a:srgbClr val="999999"/>
                </a:solidFill>
                <a:latin typeface="SimSun"/>
                <a:cs typeface="SimSun"/>
              </a:rPr>
              <a:t> </a:t>
            </a:r>
            <a:r>
              <a:rPr sz="700" dirty="0">
                <a:solidFill>
                  <a:srgbClr val="999999"/>
                </a:solidFill>
                <a:latin typeface="SimSun"/>
                <a:cs typeface="SimSun"/>
              </a:rPr>
              <a:t>章</a:t>
            </a:r>
            <a:r>
              <a:rPr sz="700" spc="-180" dirty="0">
                <a:solidFill>
                  <a:srgbClr val="999999"/>
                </a:solidFill>
                <a:latin typeface="SimSun"/>
                <a:cs typeface="SimSun"/>
              </a:rPr>
              <a:t> </a:t>
            </a:r>
            <a:r>
              <a:rPr sz="700" dirty="0">
                <a:solidFill>
                  <a:srgbClr val="999999"/>
                </a:solidFill>
                <a:latin typeface="SimSun"/>
                <a:cs typeface="SimSun"/>
              </a:rPr>
              <a:t>表单</a:t>
            </a:r>
            <a:r>
              <a:rPr sz="700" spc="-180" dirty="0">
                <a:solidFill>
                  <a:srgbClr val="999999"/>
                </a:solidFill>
                <a:latin typeface="SimSun"/>
                <a:cs typeface="SimSun"/>
              </a:rPr>
              <a:t> </a:t>
            </a:r>
            <a:r>
              <a:rPr sz="700" spc="-175" dirty="0">
                <a:solidFill>
                  <a:srgbClr val="999999"/>
                </a:solidFill>
                <a:latin typeface="SimSun"/>
                <a:cs typeface="SimSun"/>
              </a:rPr>
              <a:t>|</a:t>
            </a:r>
            <a:r>
              <a:rPr sz="700" spc="-180" dirty="0">
                <a:solidFill>
                  <a:srgbClr val="999999"/>
                </a:solidFill>
                <a:latin typeface="SimSun"/>
                <a:cs typeface="SimSun"/>
              </a:rPr>
              <a:t> </a:t>
            </a:r>
            <a:r>
              <a:rPr sz="700" spc="85" dirty="0">
                <a:solidFill>
                  <a:srgbClr val="999999"/>
                </a:solidFill>
                <a:latin typeface="SimSun"/>
                <a:cs typeface="SimSun"/>
              </a:rPr>
              <a:t>49</a:t>
            </a:r>
            <a:endParaRPr sz="700">
              <a:latin typeface="SimSun"/>
              <a:cs typeface="SimSu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txBox="1"/>
          <p:nvPr/>
        </p:nvSpPr>
        <p:spPr>
          <a:xfrm>
            <a:off x="735914" y="1297622"/>
            <a:ext cx="130175" cy="222250"/>
          </a:xfrm>
          <a:prstGeom prst="rect">
            <a:avLst/>
          </a:prstGeom>
        </p:spPr>
        <p:txBody>
          <a:bodyPr vert="horz" wrap="square" lIns="0" tIns="0" rIns="0" bIns="0" rtlCol="0">
            <a:spAutoFit/>
          </a:bodyPr>
          <a:lstStyle/>
          <a:p>
            <a:pPr marL="12700">
              <a:lnSpc>
                <a:spcPct val="100000"/>
              </a:lnSpc>
            </a:pPr>
            <a:r>
              <a:rPr sz="1350" spc="145" dirty="0">
                <a:solidFill>
                  <a:srgbClr val="212121"/>
                </a:solidFill>
                <a:latin typeface="SimSun"/>
                <a:cs typeface="SimSun"/>
              </a:rPr>
              <a:t>#</a:t>
            </a:r>
            <a:endParaRPr sz="1350">
              <a:latin typeface="SimSun"/>
              <a:cs typeface="SimSun"/>
            </a:endParaRPr>
          </a:p>
        </p:txBody>
      </p:sp>
      <p:sp>
        <p:nvSpPr>
          <p:cNvPr id="4" name="object 4"/>
          <p:cNvSpPr txBox="1"/>
          <p:nvPr/>
        </p:nvSpPr>
        <p:spPr>
          <a:xfrm>
            <a:off x="732500" y="2111184"/>
            <a:ext cx="6086475" cy="309562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为什么要有受控组件？</a:t>
            </a:r>
            <a:endParaRPr sz="950">
              <a:latin typeface="SimSun"/>
              <a:cs typeface="SimSun"/>
            </a:endParaRPr>
          </a:p>
          <a:p>
            <a:pPr>
              <a:lnSpc>
                <a:spcPct val="100000"/>
              </a:lnSpc>
              <a:spcBef>
                <a:spcPts val="40"/>
              </a:spcBef>
            </a:pPr>
            <a:endParaRPr sz="800">
              <a:latin typeface="Times New Roman"/>
              <a:cs typeface="Times New Roman"/>
            </a:endParaRPr>
          </a:p>
          <a:p>
            <a:pPr marL="12700" marR="76835">
              <a:lnSpc>
                <a:spcPct val="168400"/>
              </a:lnSpc>
            </a:pPr>
            <a:r>
              <a:rPr sz="950" spc="10" dirty="0">
                <a:solidFill>
                  <a:srgbClr val="212121"/>
                </a:solidFill>
                <a:latin typeface="SimSun"/>
                <a:cs typeface="SimSun"/>
              </a:rPr>
              <a:t>引入受控组件不是说它有什么好处，而是因为</a:t>
            </a:r>
            <a:r>
              <a:rPr sz="950" spc="-229" dirty="0">
                <a:solidFill>
                  <a:srgbClr val="212121"/>
                </a:solidFill>
                <a:latin typeface="SimSun"/>
                <a:cs typeface="SimSun"/>
              </a:rPr>
              <a:t> </a:t>
            </a:r>
            <a:r>
              <a:rPr sz="950" spc="85" dirty="0">
                <a:solidFill>
                  <a:srgbClr val="212121"/>
                </a:solidFill>
                <a:latin typeface="SimSun"/>
                <a:cs typeface="SimSun"/>
              </a:rPr>
              <a:t>React</a:t>
            </a:r>
            <a:r>
              <a:rPr sz="950" spc="-229" dirty="0">
                <a:solidFill>
                  <a:srgbClr val="212121"/>
                </a:solidFill>
                <a:latin typeface="SimSun"/>
                <a:cs typeface="SimSun"/>
              </a:rPr>
              <a:t> </a:t>
            </a:r>
            <a:r>
              <a:rPr sz="950" spc="10" dirty="0">
                <a:solidFill>
                  <a:srgbClr val="212121"/>
                </a:solidFill>
                <a:latin typeface="SimSun"/>
                <a:cs typeface="SimSun"/>
              </a:rPr>
              <a:t>的</a:t>
            </a:r>
            <a:r>
              <a:rPr sz="950" spc="-229" dirty="0">
                <a:solidFill>
                  <a:srgbClr val="212121"/>
                </a:solidFill>
                <a:latin typeface="SimSun"/>
                <a:cs typeface="SimSun"/>
              </a:rPr>
              <a:t> </a:t>
            </a:r>
            <a:r>
              <a:rPr sz="950" spc="40" dirty="0">
                <a:solidFill>
                  <a:srgbClr val="212121"/>
                </a:solidFill>
                <a:latin typeface="SimSun"/>
                <a:cs typeface="SimSun"/>
              </a:rPr>
              <a:t>UI</a:t>
            </a:r>
            <a:r>
              <a:rPr sz="950" spc="-229" dirty="0">
                <a:solidFill>
                  <a:srgbClr val="212121"/>
                </a:solidFill>
                <a:latin typeface="SimSun"/>
                <a:cs typeface="SimSun"/>
              </a:rPr>
              <a:t> </a:t>
            </a:r>
            <a:r>
              <a:rPr sz="950" spc="10" dirty="0">
                <a:solidFill>
                  <a:srgbClr val="212121"/>
                </a:solidFill>
                <a:latin typeface="SimSun"/>
                <a:cs typeface="SimSun"/>
              </a:rPr>
              <a:t>渲染机制，对于表单元素不得不引入这一特殊的处理  方式。</a:t>
            </a:r>
            <a:endParaRPr sz="950">
              <a:latin typeface="SimSun"/>
              <a:cs typeface="SimSun"/>
            </a:endParaRPr>
          </a:p>
          <a:p>
            <a:pPr>
              <a:lnSpc>
                <a:spcPct val="100000"/>
              </a:lnSpc>
              <a:spcBef>
                <a:spcPts val="40"/>
              </a:spcBef>
            </a:pPr>
            <a:endParaRPr sz="800">
              <a:latin typeface="Times New Roman"/>
              <a:cs typeface="Times New Roman"/>
            </a:endParaRPr>
          </a:p>
          <a:p>
            <a:pPr marL="12700" marR="5080">
              <a:lnSpc>
                <a:spcPct val="168400"/>
              </a:lnSpc>
            </a:pPr>
            <a:r>
              <a:rPr sz="950" spc="10" dirty="0">
                <a:solidFill>
                  <a:srgbClr val="212121"/>
                </a:solidFill>
                <a:latin typeface="SimSun"/>
                <a:cs typeface="SimSun"/>
              </a:rPr>
              <a:t>在浏览器</a:t>
            </a:r>
            <a:r>
              <a:rPr sz="950" spc="-210" dirty="0">
                <a:solidFill>
                  <a:srgbClr val="212121"/>
                </a:solidFill>
                <a:latin typeface="SimSun"/>
                <a:cs typeface="SimSun"/>
              </a:rPr>
              <a:t> </a:t>
            </a:r>
            <a:r>
              <a:rPr sz="950" spc="350" dirty="0">
                <a:solidFill>
                  <a:srgbClr val="212121"/>
                </a:solidFill>
                <a:latin typeface="SimSun"/>
                <a:cs typeface="SimSun"/>
              </a:rPr>
              <a:t>DOM</a:t>
            </a:r>
            <a:r>
              <a:rPr sz="950" spc="-210" dirty="0">
                <a:solidFill>
                  <a:srgbClr val="212121"/>
                </a:solidFill>
                <a:latin typeface="SimSun"/>
                <a:cs typeface="SimSun"/>
              </a:rPr>
              <a:t> </a:t>
            </a:r>
            <a:r>
              <a:rPr sz="950" spc="10" dirty="0">
                <a:solidFill>
                  <a:srgbClr val="212121"/>
                </a:solidFill>
                <a:latin typeface="SimSun"/>
                <a:cs typeface="SimSun"/>
              </a:rPr>
              <a:t>里面是有区分</a:t>
            </a:r>
            <a:r>
              <a:rPr sz="950" spc="-210" dirty="0">
                <a:solidFill>
                  <a:srgbClr val="212121"/>
                </a:solidFill>
                <a:latin typeface="SimSun"/>
                <a:cs typeface="SimSun"/>
              </a:rPr>
              <a:t> </a:t>
            </a:r>
            <a:r>
              <a:rPr sz="950" spc="-45" dirty="0">
                <a:solidFill>
                  <a:srgbClr val="212121"/>
                </a:solidFill>
                <a:latin typeface="SimSun"/>
                <a:cs typeface="SimSun"/>
              </a:rPr>
              <a:t>attribute</a:t>
            </a:r>
            <a:r>
              <a:rPr sz="950" spc="-210" dirty="0">
                <a:solidFill>
                  <a:srgbClr val="212121"/>
                </a:solidFill>
                <a:latin typeface="SimSun"/>
                <a:cs typeface="SimSun"/>
              </a:rPr>
              <a:t> </a:t>
            </a:r>
            <a:r>
              <a:rPr sz="950" spc="10" dirty="0">
                <a:solidFill>
                  <a:srgbClr val="212121"/>
                </a:solidFill>
                <a:latin typeface="SimSun"/>
                <a:cs typeface="SimSun"/>
              </a:rPr>
              <a:t>和</a:t>
            </a:r>
            <a:r>
              <a:rPr sz="950" spc="-210" dirty="0">
                <a:solidFill>
                  <a:srgbClr val="212121"/>
                </a:solidFill>
                <a:latin typeface="SimSun"/>
                <a:cs typeface="SimSun"/>
              </a:rPr>
              <a:t> </a:t>
            </a:r>
            <a:r>
              <a:rPr sz="950" spc="20" dirty="0">
                <a:solidFill>
                  <a:srgbClr val="212121"/>
                </a:solidFill>
                <a:latin typeface="SimSun"/>
                <a:cs typeface="SimSun"/>
              </a:rPr>
              <a:t>property</a:t>
            </a:r>
            <a:r>
              <a:rPr sz="950" spc="-210" dirty="0">
                <a:solidFill>
                  <a:srgbClr val="212121"/>
                </a:solidFill>
                <a:latin typeface="SimSun"/>
                <a:cs typeface="SimSun"/>
              </a:rPr>
              <a:t> </a:t>
            </a:r>
            <a:r>
              <a:rPr sz="950" spc="-35" dirty="0">
                <a:solidFill>
                  <a:srgbClr val="212121"/>
                </a:solidFill>
                <a:latin typeface="SimSun"/>
                <a:cs typeface="SimSun"/>
              </a:rPr>
              <a:t>的。attribute</a:t>
            </a:r>
            <a:r>
              <a:rPr sz="950" spc="-210" dirty="0">
                <a:solidFill>
                  <a:srgbClr val="212121"/>
                </a:solidFill>
                <a:latin typeface="SimSun"/>
                <a:cs typeface="SimSun"/>
              </a:rPr>
              <a:t> </a:t>
            </a:r>
            <a:r>
              <a:rPr sz="950" spc="10" dirty="0">
                <a:solidFill>
                  <a:srgbClr val="212121"/>
                </a:solidFill>
                <a:latin typeface="SimSun"/>
                <a:cs typeface="SimSun"/>
              </a:rPr>
              <a:t>是在</a:t>
            </a:r>
            <a:r>
              <a:rPr sz="950" spc="-210" dirty="0">
                <a:solidFill>
                  <a:srgbClr val="212121"/>
                </a:solidFill>
                <a:latin typeface="SimSun"/>
                <a:cs typeface="SimSun"/>
              </a:rPr>
              <a:t> </a:t>
            </a:r>
            <a:r>
              <a:rPr sz="950" spc="250" dirty="0">
                <a:solidFill>
                  <a:srgbClr val="212121"/>
                </a:solidFill>
                <a:latin typeface="SimSun"/>
                <a:cs typeface="SimSun"/>
              </a:rPr>
              <a:t>HTML</a:t>
            </a:r>
            <a:r>
              <a:rPr sz="950" spc="-210" dirty="0">
                <a:solidFill>
                  <a:srgbClr val="212121"/>
                </a:solidFill>
                <a:latin typeface="SimSun"/>
                <a:cs typeface="SimSun"/>
              </a:rPr>
              <a:t> </a:t>
            </a:r>
            <a:r>
              <a:rPr sz="950" spc="10" dirty="0">
                <a:solidFill>
                  <a:srgbClr val="212121"/>
                </a:solidFill>
                <a:latin typeface="SimSun"/>
                <a:cs typeface="SimSun"/>
              </a:rPr>
              <a:t>里指定的属性，而每个</a:t>
            </a:r>
            <a:r>
              <a:rPr sz="950" spc="-210" dirty="0">
                <a:solidFill>
                  <a:srgbClr val="212121"/>
                </a:solidFill>
                <a:latin typeface="SimSun"/>
                <a:cs typeface="SimSun"/>
              </a:rPr>
              <a:t> </a:t>
            </a:r>
            <a:r>
              <a:rPr sz="950" spc="250" dirty="0">
                <a:solidFill>
                  <a:srgbClr val="212121"/>
                </a:solidFill>
                <a:latin typeface="SimSun"/>
                <a:cs typeface="SimSun"/>
              </a:rPr>
              <a:t>HTML  </a:t>
            </a:r>
            <a:r>
              <a:rPr sz="950" spc="10" dirty="0">
                <a:solidFill>
                  <a:srgbClr val="212121"/>
                </a:solidFill>
                <a:latin typeface="SimSun"/>
                <a:cs typeface="SimSun"/>
              </a:rPr>
              <a:t>元素在</a:t>
            </a:r>
            <a:r>
              <a:rPr sz="950" spc="-215" dirty="0">
                <a:solidFill>
                  <a:srgbClr val="212121"/>
                </a:solidFill>
                <a:latin typeface="SimSun"/>
                <a:cs typeface="SimSun"/>
              </a:rPr>
              <a:t> </a:t>
            </a:r>
            <a:r>
              <a:rPr sz="950" spc="150" dirty="0">
                <a:solidFill>
                  <a:srgbClr val="212121"/>
                </a:solidFill>
                <a:latin typeface="SimSun"/>
                <a:cs typeface="SimSun"/>
              </a:rPr>
              <a:t>JS</a:t>
            </a:r>
            <a:r>
              <a:rPr sz="950" spc="-215" dirty="0">
                <a:solidFill>
                  <a:srgbClr val="212121"/>
                </a:solidFill>
                <a:latin typeface="SimSun"/>
                <a:cs typeface="SimSun"/>
              </a:rPr>
              <a:t> </a:t>
            </a:r>
            <a:r>
              <a:rPr sz="950" spc="10" dirty="0">
                <a:solidFill>
                  <a:srgbClr val="212121"/>
                </a:solidFill>
                <a:latin typeface="SimSun"/>
                <a:cs typeface="SimSun"/>
              </a:rPr>
              <a:t>对应是一个</a:t>
            </a:r>
            <a:r>
              <a:rPr sz="950" spc="-215" dirty="0">
                <a:solidFill>
                  <a:srgbClr val="212121"/>
                </a:solidFill>
                <a:latin typeface="SimSun"/>
                <a:cs typeface="SimSun"/>
              </a:rPr>
              <a:t> </a:t>
            </a:r>
            <a:r>
              <a:rPr sz="950" spc="350" dirty="0">
                <a:solidFill>
                  <a:srgbClr val="212121"/>
                </a:solidFill>
                <a:latin typeface="SimSun"/>
                <a:cs typeface="SimSun"/>
              </a:rPr>
              <a:t>DOM</a:t>
            </a:r>
            <a:r>
              <a:rPr sz="950" spc="-215" dirty="0">
                <a:solidFill>
                  <a:srgbClr val="212121"/>
                </a:solidFill>
                <a:latin typeface="SimSun"/>
                <a:cs typeface="SimSun"/>
              </a:rPr>
              <a:t> </a:t>
            </a:r>
            <a:r>
              <a:rPr sz="950" spc="10" dirty="0">
                <a:solidFill>
                  <a:srgbClr val="212121"/>
                </a:solidFill>
                <a:latin typeface="SimSun"/>
                <a:cs typeface="SimSun"/>
              </a:rPr>
              <a:t>节点对象，这个对象拥有的属性就是</a:t>
            </a:r>
            <a:r>
              <a:rPr sz="950" spc="-215" dirty="0">
                <a:solidFill>
                  <a:srgbClr val="212121"/>
                </a:solidFill>
                <a:latin typeface="SimSun"/>
                <a:cs typeface="SimSun"/>
              </a:rPr>
              <a:t> </a:t>
            </a:r>
            <a:r>
              <a:rPr sz="950" spc="15" dirty="0">
                <a:solidFill>
                  <a:srgbClr val="212121"/>
                </a:solidFill>
                <a:latin typeface="SimSun"/>
                <a:cs typeface="SimSun"/>
              </a:rPr>
              <a:t>property（可以在</a:t>
            </a:r>
            <a:r>
              <a:rPr sz="950" spc="-215" dirty="0">
                <a:solidFill>
                  <a:srgbClr val="212121"/>
                </a:solidFill>
                <a:latin typeface="SimSun"/>
                <a:cs typeface="SimSun"/>
              </a:rPr>
              <a:t> </a:t>
            </a:r>
            <a:r>
              <a:rPr sz="950" spc="50" dirty="0">
                <a:solidFill>
                  <a:srgbClr val="212121"/>
                </a:solidFill>
                <a:latin typeface="SimSun"/>
                <a:cs typeface="SimSun"/>
              </a:rPr>
              <a:t>console</a:t>
            </a:r>
            <a:r>
              <a:rPr sz="950" spc="-215" dirty="0">
                <a:solidFill>
                  <a:srgbClr val="212121"/>
                </a:solidFill>
                <a:latin typeface="SimSun"/>
                <a:cs typeface="SimSun"/>
              </a:rPr>
              <a:t> </a:t>
            </a:r>
            <a:r>
              <a:rPr sz="950" spc="10" dirty="0">
                <a:solidFill>
                  <a:srgbClr val="212121"/>
                </a:solidFill>
                <a:latin typeface="SimSun"/>
                <a:cs typeface="SimSun"/>
              </a:rPr>
              <a:t>里展开一个</a:t>
            </a:r>
            <a:r>
              <a:rPr sz="950" spc="-215" dirty="0">
                <a:solidFill>
                  <a:srgbClr val="212121"/>
                </a:solidFill>
                <a:latin typeface="SimSun"/>
                <a:cs typeface="SimSun"/>
              </a:rPr>
              <a:t> </a:t>
            </a:r>
            <a:r>
              <a:rPr sz="950" spc="350" dirty="0">
                <a:solidFill>
                  <a:srgbClr val="212121"/>
                </a:solidFill>
                <a:latin typeface="SimSun"/>
                <a:cs typeface="SimSun"/>
              </a:rPr>
              <a:t>DOM  </a:t>
            </a:r>
            <a:r>
              <a:rPr sz="950" spc="90" dirty="0">
                <a:solidFill>
                  <a:srgbClr val="212121"/>
                </a:solidFill>
                <a:latin typeface="SimSun"/>
                <a:cs typeface="SimSun"/>
              </a:rPr>
              <a:t>节点对象看一下，HTML</a:t>
            </a:r>
            <a:r>
              <a:rPr sz="950" spc="-200" dirty="0">
                <a:solidFill>
                  <a:srgbClr val="212121"/>
                </a:solidFill>
                <a:latin typeface="SimSun"/>
                <a:cs typeface="SimSun"/>
              </a:rPr>
              <a:t> </a:t>
            </a:r>
            <a:r>
              <a:rPr sz="950" spc="-35" dirty="0">
                <a:solidFill>
                  <a:srgbClr val="212121"/>
                </a:solidFill>
                <a:latin typeface="SimSun"/>
                <a:cs typeface="SimSun"/>
              </a:rPr>
              <a:t>attributes</a:t>
            </a:r>
            <a:r>
              <a:rPr sz="950" spc="-200" dirty="0">
                <a:solidFill>
                  <a:srgbClr val="212121"/>
                </a:solidFill>
                <a:latin typeface="SimSun"/>
                <a:cs typeface="SimSun"/>
              </a:rPr>
              <a:t> </a:t>
            </a:r>
            <a:r>
              <a:rPr sz="950" spc="-15" dirty="0">
                <a:solidFill>
                  <a:srgbClr val="212121"/>
                </a:solidFill>
                <a:latin typeface="SimSun"/>
                <a:cs typeface="SimSun"/>
              </a:rPr>
              <a:t>只是对应其中的一部分属性），attribute</a:t>
            </a:r>
            <a:r>
              <a:rPr sz="950" spc="-200" dirty="0">
                <a:solidFill>
                  <a:srgbClr val="212121"/>
                </a:solidFill>
                <a:latin typeface="SimSun"/>
                <a:cs typeface="SimSun"/>
              </a:rPr>
              <a:t> </a:t>
            </a:r>
            <a:r>
              <a:rPr sz="950" spc="10" dirty="0">
                <a:solidFill>
                  <a:srgbClr val="212121"/>
                </a:solidFill>
                <a:latin typeface="SimSun"/>
                <a:cs typeface="SimSun"/>
              </a:rPr>
              <a:t>对应的</a:t>
            </a:r>
            <a:r>
              <a:rPr sz="950" spc="-200" dirty="0">
                <a:solidFill>
                  <a:srgbClr val="212121"/>
                </a:solidFill>
                <a:latin typeface="SimSun"/>
                <a:cs typeface="SimSun"/>
              </a:rPr>
              <a:t> </a:t>
            </a:r>
            <a:r>
              <a:rPr sz="950" spc="20" dirty="0">
                <a:solidFill>
                  <a:srgbClr val="212121"/>
                </a:solidFill>
                <a:latin typeface="SimSun"/>
                <a:cs typeface="SimSun"/>
              </a:rPr>
              <a:t>property</a:t>
            </a:r>
            <a:r>
              <a:rPr sz="950" spc="-200" dirty="0">
                <a:solidFill>
                  <a:srgbClr val="212121"/>
                </a:solidFill>
                <a:latin typeface="SimSun"/>
                <a:cs typeface="SimSun"/>
              </a:rPr>
              <a:t> </a:t>
            </a:r>
            <a:r>
              <a:rPr sz="950" spc="10" dirty="0">
                <a:solidFill>
                  <a:srgbClr val="212121"/>
                </a:solidFill>
                <a:latin typeface="SimSun"/>
                <a:cs typeface="SimSun"/>
              </a:rPr>
              <a:t>会从</a:t>
            </a:r>
            <a:r>
              <a:rPr sz="950" spc="-200" dirty="0">
                <a:solidFill>
                  <a:srgbClr val="212121"/>
                </a:solidFill>
                <a:latin typeface="SimSun"/>
                <a:cs typeface="SimSun"/>
              </a:rPr>
              <a:t> </a:t>
            </a:r>
            <a:r>
              <a:rPr sz="950" spc="-45" dirty="0">
                <a:solidFill>
                  <a:srgbClr val="212121"/>
                </a:solidFill>
                <a:latin typeface="SimSun"/>
                <a:cs typeface="SimSun"/>
              </a:rPr>
              <a:t>attribute  </a:t>
            </a:r>
            <a:r>
              <a:rPr sz="950" spc="10" dirty="0">
                <a:solidFill>
                  <a:srgbClr val="212121"/>
                </a:solidFill>
                <a:latin typeface="SimSun"/>
                <a:cs typeface="SimSun"/>
              </a:rPr>
              <a:t>拿到初始值，有些会有相同的名称，但是有些名称会不一样，比如 </a:t>
            </a:r>
            <a:r>
              <a:rPr sz="950" spc="-45" dirty="0">
                <a:solidFill>
                  <a:srgbClr val="212121"/>
                </a:solidFill>
                <a:latin typeface="SimSun"/>
                <a:cs typeface="SimSun"/>
              </a:rPr>
              <a:t>attribute </a:t>
            </a:r>
            <a:r>
              <a:rPr sz="900" spc="10" dirty="0">
                <a:solidFill>
                  <a:srgbClr val="212121"/>
                </a:solidFill>
                <a:latin typeface="SimSun"/>
                <a:cs typeface="SimSun"/>
              </a:rPr>
              <a:t>class </a:t>
            </a:r>
            <a:r>
              <a:rPr sz="950" spc="10" dirty="0">
                <a:solidFill>
                  <a:srgbClr val="212121"/>
                </a:solidFill>
                <a:latin typeface="SimSun"/>
                <a:cs typeface="SimSun"/>
              </a:rPr>
              <a:t>对应的 </a:t>
            </a:r>
            <a:r>
              <a:rPr sz="950" spc="20" dirty="0">
                <a:solidFill>
                  <a:srgbClr val="212121"/>
                </a:solidFill>
                <a:latin typeface="SimSun"/>
                <a:cs typeface="SimSun"/>
              </a:rPr>
              <a:t>property </a:t>
            </a:r>
            <a:r>
              <a:rPr sz="950" spc="10" dirty="0">
                <a:solidFill>
                  <a:srgbClr val="212121"/>
                </a:solidFill>
                <a:latin typeface="SimSun"/>
                <a:cs typeface="SimSun"/>
              </a:rPr>
              <a:t>就是 </a:t>
            </a:r>
            <a:r>
              <a:rPr sz="900" spc="-5" dirty="0">
                <a:solidFill>
                  <a:srgbClr val="212121"/>
                </a:solidFill>
                <a:latin typeface="SimSun"/>
                <a:cs typeface="SimSun"/>
              </a:rPr>
              <a:t>clas  </a:t>
            </a:r>
            <a:r>
              <a:rPr sz="900" spc="190" dirty="0">
                <a:solidFill>
                  <a:srgbClr val="212121"/>
                </a:solidFill>
                <a:latin typeface="SimSun"/>
                <a:cs typeface="SimSun"/>
              </a:rPr>
              <a:t>sName</a:t>
            </a:r>
            <a:r>
              <a:rPr sz="900" spc="-60" dirty="0">
                <a:solidFill>
                  <a:srgbClr val="212121"/>
                </a:solidFill>
                <a:latin typeface="SimSun"/>
                <a:cs typeface="SimSun"/>
              </a:rPr>
              <a:t> </a:t>
            </a:r>
            <a:r>
              <a:rPr sz="950" spc="-5" dirty="0">
                <a:solidFill>
                  <a:srgbClr val="212121"/>
                </a:solidFill>
                <a:latin typeface="SimSun"/>
                <a:cs typeface="SimSun"/>
              </a:rPr>
              <a:t>。（详细解释：</a:t>
            </a:r>
            <a:r>
              <a:rPr sz="950" u="sng" spc="-5" dirty="0">
                <a:solidFill>
                  <a:srgbClr val="3379B6"/>
                </a:solidFill>
                <a:latin typeface="SimSun"/>
                <a:cs typeface="SimSun"/>
              </a:rPr>
              <a:t>.prop</a:t>
            </a:r>
            <a:r>
              <a:rPr sz="950" spc="-5" dirty="0">
                <a:solidFill>
                  <a:srgbClr val="212121"/>
                </a:solidFill>
                <a:latin typeface="SimSun"/>
                <a:cs typeface="SimSun"/>
              </a:rPr>
              <a:t>，</a:t>
            </a:r>
            <a:r>
              <a:rPr sz="950" u="sng" spc="-5" dirty="0">
                <a:solidFill>
                  <a:srgbClr val="3379B6"/>
                </a:solidFill>
                <a:latin typeface="SimSun"/>
                <a:cs typeface="SimSun"/>
              </a:rPr>
              <a:t>.prop()</a:t>
            </a:r>
            <a:r>
              <a:rPr sz="950" u="sng" spc="-200" dirty="0">
                <a:solidFill>
                  <a:srgbClr val="3379B6"/>
                </a:solidFill>
                <a:latin typeface="SimSun"/>
                <a:cs typeface="SimSun"/>
              </a:rPr>
              <a:t> </a:t>
            </a:r>
            <a:r>
              <a:rPr sz="950" u="sng" spc="70" dirty="0">
                <a:solidFill>
                  <a:srgbClr val="3379B6"/>
                </a:solidFill>
                <a:latin typeface="SimSun"/>
                <a:cs typeface="SimSun"/>
              </a:rPr>
              <a:t>vs</a:t>
            </a:r>
            <a:r>
              <a:rPr sz="950" u="sng" spc="-200" dirty="0">
                <a:solidFill>
                  <a:srgbClr val="3379B6"/>
                </a:solidFill>
                <a:latin typeface="SimSun"/>
                <a:cs typeface="SimSun"/>
              </a:rPr>
              <a:t> </a:t>
            </a:r>
            <a:r>
              <a:rPr sz="950" u="sng" spc="-95" dirty="0">
                <a:solidFill>
                  <a:srgbClr val="3379B6"/>
                </a:solidFill>
                <a:latin typeface="SimSun"/>
                <a:cs typeface="SimSun"/>
              </a:rPr>
              <a:t>.attr()</a:t>
            </a:r>
            <a:r>
              <a:rPr sz="950" spc="-95" dirty="0">
                <a:solidFill>
                  <a:srgbClr val="212121"/>
                </a:solidFill>
                <a:latin typeface="SimSun"/>
                <a:cs typeface="SimSun"/>
              </a:rPr>
              <a:t>）</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10" dirty="0">
                <a:solidFill>
                  <a:srgbClr val="212121"/>
                </a:solidFill>
                <a:latin typeface="SimSun"/>
                <a:cs typeface="SimSun"/>
              </a:rPr>
              <a:t>回到 </a:t>
            </a:r>
            <a:r>
              <a:rPr sz="950" spc="85" dirty="0">
                <a:solidFill>
                  <a:srgbClr val="212121"/>
                </a:solidFill>
                <a:latin typeface="SimSun"/>
                <a:cs typeface="SimSun"/>
              </a:rPr>
              <a:t>React </a:t>
            </a:r>
            <a:r>
              <a:rPr sz="950" spc="10" dirty="0">
                <a:solidFill>
                  <a:srgbClr val="212121"/>
                </a:solidFill>
                <a:latin typeface="SimSun"/>
                <a:cs typeface="SimSun"/>
              </a:rPr>
              <a:t>里的 </a:t>
            </a:r>
            <a:r>
              <a:rPr sz="900" spc="25" dirty="0">
                <a:solidFill>
                  <a:srgbClr val="212121"/>
                </a:solidFill>
                <a:latin typeface="SimSun"/>
                <a:cs typeface="SimSun"/>
              </a:rPr>
              <a:t>&lt;input&gt; </a:t>
            </a:r>
            <a:r>
              <a:rPr sz="950" spc="10" dirty="0">
                <a:solidFill>
                  <a:srgbClr val="212121"/>
                </a:solidFill>
                <a:latin typeface="SimSun"/>
                <a:cs typeface="SimSun"/>
              </a:rPr>
              <a:t>输入框，当用户输入内容的时候，输入框的 </a:t>
            </a:r>
            <a:r>
              <a:rPr sz="900" spc="25" dirty="0">
                <a:solidFill>
                  <a:srgbClr val="212121"/>
                </a:solidFill>
                <a:latin typeface="SimSun"/>
                <a:cs typeface="SimSun"/>
              </a:rPr>
              <a:t>value </a:t>
            </a:r>
            <a:r>
              <a:rPr sz="950" spc="20" dirty="0">
                <a:solidFill>
                  <a:srgbClr val="212121"/>
                </a:solidFill>
                <a:latin typeface="SimSun"/>
                <a:cs typeface="SimSun"/>
              </a:rPr>
              <a:t>property </a:t>
            </a:r>
            <a:r>
              <a:rPr sz="950" spc="10" dirty="0">
                <a:solidFill>
                  <a:srgbClr val="212121"/>
                </a:solidFill>
                <a:latin typeface="SimSun"/>
                <a:cs typeface="SimSun"/>
              </a:rPr>
              <a:t>会改变，但是</a:t>
            </a:r>
            <a:r>
              <a:rPr sz="950" spc="30" dirty="0">
                <a:solidFill>
                  <a:srgbClr val="212121"/>
                </a:solidFill>
                <a:latin typeface="SimSun"/>
                <a:cs typeface="SimSun"/>
              </a:rPr>
              <a:t> </a:t>
            </a:r>
            <a:r>
              <a:rPr sz="900" spc="25" dirty="0">
                <a:solidFill>
                  <a:srgbClr val="212121"/>
                </a:solidFill>
                <a:latin typeface="SimSun"/>
                <a:cs typeface="SimSun"/>
              </a:rPr>
              <a:t>value</a:t>
            </a:r>
            <a:endParaRPr sz="900">
              <a:latin typeface="SimSun"/>
              <a:cs typeface="SimSun"/>
            </a:endParaRPr>
          </a:p>
          <a:p>
            <a:pPr marL="12700">
              <a:lnSpc>
                <a:spcPct val="100000"/>
              </a:lnSpc>
              <a:spcBef>
                <a:spcPts val="780"/>
              </a:spcBef>
            </a:pPr>
            <a:r>
              <a:rPr sz="950" spc="-45" dirty="0">
                <a:solidFill>
                  <a:srgbClr val="212121"/>
                </a:solidFill>
                <a:latin typeface="SimSun"/>
                <a:cs typeface="SimSun"/>
              </a:rPr>
              <a:t>attribute</a:t>
            </a:r>
            <a:r>
              <a:rPr sz="950" spc="-210" dirty="0">
                <a:solidFill>
                  <a:srgbClr val="212121"/>
                </a:solidFill>
                <a:latin typeface="SimSun"/>
                <a:cs typeface="SimSun"/>
              </a:rPr>
              <a:t> </a:t>
            </a:r>
            <a:r>
              <a:rPr sz="950" spc="10" dirty="0">
                <a:solidFill>
                  <a:srgbClr val="212121"/>
                </a:solidFill>
                <a:latin typeface="SimSun"/>
                <a:cs typeface="SimSun"/>
              </a:rPr>
              <a:t>依然会是</a:t>
            </a:r>
            <a:r>
              <a:rPr sz="950" spc="-210" dirty="0">
                <a:solidFill>
                  <a:srgbClr val="212121"/>
                </a:solidFill>
                <a:latin typeface="SimSun"/>
                <a:cs typeface="SimSun"/>
              </a:rPr>
              <a:t> </a:t>
            </a:r>
            <a:r>
              <a:rPr sz="950" spc="250" dirty="0">
                <a:solidFill>
                  <a:srgbClr val="212121"/>
                </a:solidFill>
                <a:latin typeface="SimSun"/>
                <a:cs typeface="SimSun"/>
              </a:rPr>
              <a:t>HTML</a:t>
            </a:r>
            <a:r>
              <a:rPr sz="950" spc="-210" dirty="0">
                <a:solidFill>
                  <a:srgbClr val="212121"/>
                </a:solidFill>
                <a:latin typeface="SimSun"/>
                <a:cs typeface="SimSun"/>
              </a:rPr>
              <a:t> </a:t>
            </a:r>
            <a:r>
              <a:rPr sz="950" spc="-25" dirty="0">
                <a:solidFill>
                  <a:srgbClr val="212121"/>
                </a:solidFill>
                <a:latin typeface="SimSun"/>
                <a:cs typeface="SimSun"/>
              </a:rPr>
              <a:t>上指定的值（attribute</a:t>
            </a:r>
            <a:r>
              <a:rPr sz="950" spc="-210" dirty="0">
                <a:solidFill>
                  <a:srgbClr val="212121"/>
                </a:solidFill>
                <a:latin typeface="SimSun"/>
                <a:cs typeface="SimSun"/>
              </a:rPr>
              <a:t> </a:t>
            </a:r>
            <a:r>
              <a:rPr sz="950" spc="10" dirty="0">
                <a:solidFill>
                  <a:srgbClr val="212121"/>
                </a:solidFill>
                <a:latin typeface="SimSun"/>
                <a:cs typeface="SimSun"/>
              </a:rPr>
              <a:t>要用</a:t>
            </a:r>
            <a:r>
              <a:rPr sz="950" spc="165" dirty="0">
                <a:solidFill>
                  <a:srgbClr val="212121"/>
                </a:solidFill>
                <a:latin typeface="SimSun"/>
                <a:cs typeface="SimSun"/>
              </a:rPr>
              <a:t> </a:t>
            </a:r>
            <a:r>
              <a:rPr sz="900" spc="-25" dirty="0">
                <a:solidFill>
                  <a:srgbClr val="212121"/>
                </a:solidFill>
                <a:latin typeface="SimSun"/>
                <a:cs typeface="SimSun"/>
              </a:rPr>
              <a:t>setAttribute</a:t>
            </a:r>
            <a:r>
              <a:rPr sz="900" spc="190" dirty="0">
                <a:solidFill>
                  <a:srgbClr val="212121"/>
                </a:solidFill>
                <a:latin typeface="SimSun"/>
                <a:cs typeface="SimSun"/>
              </a:rPr>
              <a:t> </a:t>
            </a:r>
            <a:r>
              <a:rPr sz="950" spc="10" dirty="0">
                <a:solidFill>
                  <a:srgbClr val="212121"/>
                </a:solidFill>
                <a:latin typeface="SimSun"/>
                <a:cs typeface="SimSun"/>
              </a:rPr>
              <a:t>去更改）。</a:t>
            </a:r>
            <a:endParaRPr sz="950">
              <a:latin typeface="SimSun"/>
              <a:cs typeface="SimSun"/>
            </a:endParaRPr>
          </a:p>
          <a:p>
            <a:pPr>
              <a:lnSpc>
                <a:spcPct val="100000"/>
              </a:lnSpc>
            </a:pPr>
            <a:endParaRPr sz="1000">
              <a:latin typeface="Times New Roman"/>
              <a:cs typeface="Times New Roman"/>
            </a:endParaRPr>
          </a:p>
          <a:p>
            <a:pPr marL="12700">
              <a:lnSpc>
                <a:spcPct val="100000"/>
              </a:lnSpc>
              <a:spcBef>
                <a:spcPts val="590"/>
              </a:spcBef>
            </a:pPr>
            <a:r>
              <a:rPr sz="950" spc="85" dirty="0">
                <a:solidFill>
                  <a:srgbClr val="212121"/>
                </a:solidFill>
                <a:latin typeface="SimSun"/>
                <a:cs typeface="SimSun"/>
              </a:rPr>
              <a:t>React</a:t>
            </a:r>
            <a:r>
              <a:rPr sz="950" spc="-215" dirty="0">
                <a:solidFill>
                  <a:srgbClr val="212121"/>
                </a:solidFill>
                <a:latin typeface="SimSun"/>
                <a:cs typeface="SimSun"/>
              </a:rPr>
              <a:t> </a:t>
            </a:r>
            <a:r>
              <a:rPr sz="950" spc="10" dirty="0">
                <a:solidFill>
                  <a:srgbClr val="212121"/>
                </a:solidFill>
                <a:latin typeface="SimSun"/>
                <a:cs typeface="SimSun"/>
              </a:rPr>
              <a:t>组件必须呈现这个组件的状态视图，这个视图</a:t>
            </a:r>
            <a:r>
              <a:rPr sz="950" spc="-215" dirty="0">
                <a:solidFill>
                  <a:srgbClr val="212121"/>
                </a:solidFill>
                <a:latin typeface="SimSun"/>
                <a:cs typeface="SimSun"/>
              </a:rPr>
              <a:t> </a:t>
            </a:r>
            <a:r>
              <a:rPr sz="950" spc="250" dirty="0">
                <a:solidFill>
                  <a:srgbClr val="212121"/>
                </a:solidFill>
                <a:latin typeface="SimSun"/>
                <a:cs typeface="SimSun"/>
              </a:rPr>
              <a:t>HTML</a:t>
            </a:r>
            <a:r>
              <a:rPr sz="950" spc="-215" dirty="0">
                <a:solidFill>
                  <a:srgbClr val="212121"/>
                </a:solidFill>
                <a:latin typeface="SimSun"/>
                <a:cs typeface="SimSun"/>
              </a:rPr>
              <a:t> </a:t>
            </a:r>
            <a:r>
              <a:rPr sz="950" spc="10" dirty="0">
                <a:solidFill>
                  <a:srgbClr val="212121"/>
                </a:solidFill>
                <a:latin typeface="SimSun"/>
                <a:cs typeface="SimSun"/>
              </a:rPr>
              <a:t>是由</a:t>
            </a:r>
            <a:r>
              <a:rPr sz="950" spc="160" dirty="0">
                <a:solidFill>
                  <a:srgbClr val="212121"/>
                </a:solidFill>
                <a:latin typeface="SimSun"/>
                <a:cs typeface="SimSun"/>
              </a:rPr>
              <a:t> </a:t>
            </a:r>
            <a:r>
              <a:rPr sz="900" spc="40" dirty="0">
                <a:solidFill>
                  <a:srgbClr val="212121"/>
                </a:solidFill>
                <a:latin typeface="SimSun"/>
                <a:cs typeface="SimSun"/>
              </a:rPr>
              <a:t>render</a:t>
            </a:r>
            <a:r>
              <a:rPr sz="900" spc="180" dirty="0">
                <a:solidFill>
                  <a:srgbClr val="212121"/>
                </a:solidFill>
                <a:latin typeface="SimSun"/>
                <a:cs typeface="SimSun"/>
              </a:rPr>
              <a:t> </a:t>
            </a:r>
            <a:r>
              <a:rPr sz="950" spc="5" dirty="0">
                <a:solidFill>
                  <a:srgbClr val="212121"/>
                </a:solidFill>
                <a:latin typeface="SimSun"/>
                <a:cs typeface="SimSun"/>
              </a:rPr>
              <a:t>Th成，所以对于</a:t>
            </a:r>
            <a:endParaRPr sz="950">
              <a:latin typeface="SimSun"/>
              <a:cs typeface="SimSun"/>
            </a:endParaRPr>
          </a:p>
        </p:txBody>
      </p:sp>
      <p:sp>
        <p:nvSpPr>
          <p:cNvPr id="5" name="object 5"/>
          <p:cNvSpPr txBox="1"/>
          <p:nvPr/>
        </p:nvSpPr>
        <p:spPr>
          <a:xfrm>
            <a:off x="745200" y="5362702"/>
            <a:ext cx="6069965" cy="449580"/>
          </a:xfrm>
          <a:prstGeom prst="rect">
            <a:avLst/>
          </a:prstGeom>
          <a:solidFill>
            <a:srgbClr val="EDEDED"/>
          </a:solidFill>
        </p:spPr>
        <p:txBody>
          <a:bodyPr vert="horz" wrap="square" lIns="0" tIns="9525" rIns="0" bIns="0" rtlCol="0">
            <a:spAutoFit/>
          </a:bodyPr>
          <a:lstStyle/>
          <a:p>
            <a:pPr marL="47625">
              <a:lnSpc>
                <a:spcPct val="100000"/>
              </a:lnSpc>
              <a:spcBef>
                <a:spcPts val="75"/>
              </a:spcBef>
            </a:pPr>
            <a:r>
              <a:rPr sz="900" spc="5" dirty="0">
                <a:solidFill>
                  <a:srgbClr val="212121"/>
                </a:solidFill>
                <a:latin typeface="SimSun"/>
                <a:cs typeface="SimSun"/>
              </a:rPr>
              <a:t>render</a:t>
            </a:r>
            <a:r>
              <a:rPr sz="900" spc="5" dirty="0">
                <a:solidFill>
                  <a:srgbClr val="3D999E"/>
                </a:solidFill>
                <a:latin typeface="SimSun"/>
                <a:cs typeface="SimSun"/>
              </a:rPr>
              <a:t>:</a:t>
            </a:r>
            <a:r>
              <a:rPr sz="900" spc="-220" dirty="0">
                <a:solidFill>
                  <a:srgbClr val="3D999E"/>
                </a:solidFill>
                <a:latin typeface="SimSun"/>
                <a:cs typeface="SimSun"/>
              </a:rPr>
              <a:t> </a:t>
            </a:r>
            <a:r>
              <a:rPr sz="900" spc="-35" dirty="0">
                <a:solidFill>
                  <a:srgbClr val="8958A7"/>
                </a:solidFill>
                <a:latin typeface="SimSun"/>
                <a:cs typeface="SimSun"/>
              </a:rPr>
              <a:t>function</a:t>
            </a:r>
            <a:r>
              <a:rPr sz="900" spc="-35" dirty="0">
                <a:solidFill>
                  <a:srgbClr val="212121"/>
                </a:solidFill>
                <a:latin typeface="SimSun"/>
                <a:cs typeface="SimSun"/>
              </a:rPr>
              <a:t>()</a:t>
            </a:r>
            <a:r>
              <a:rPr sz="900" spc="-225" dirty="0">
                <a:solidFill>
                  <a:srgbClr val="212121"/>
                </a:solidFill>
                <a:latin typeface="SimSun"/>
                <a:cs typeface="SimSun"/>
              </a:rPr>
              <a:t> </a:t>
            </a:r>
            <a:r>
              <a:rPr sz="900" spc="-114" dirty="0">
                <a:solidFill>
                  <a:srgbClr val="212121"/>
                </a:solidFill>
                <a:latin typeface="SimSun"/>
                <a:cs typeface="SimSun"/>
              </a:rPr>
              <a:t>{</a:t>
            </a:r>
            <a:endParaRPr sz="900">
              <a:latin typeface="SimSun"/>
              <a:cs typeface="SimSun"/>
            </a:endParaRPr>
          </a:p>
          <a:p>
            <a:pPr marL="173990">
              <a:lnSpc>
                <a:spcPct val="100000"/>
              </a:lnSpc>
            </a:pPr>
            <a:r>
              <a:rPr sz="900" spc="-5" dirty="0">
                <a:solidFill>
                  <a:srgbClr val="8958A7"/>
                </a:solidFill>
                <a:latin typeface="SimSun"/>
                <a:cs typeface="SimSun"/>
              </a:rPr>
              <a:t>return</a:t>
            </a:r>
            <a:r>
              <a:rPr sz="900" spc="-190" dirty="0">
                <a:solidFill>
                  <a:srgbClr val="8958A7"/>
                </a:solidFill>
                <a:latin typeface="SimSun"/>
                <a:cs typeface="SimSun"/>
              </a:rPr>
              <a:t> </a:t>
            </a:r>
            <a:r>
              <a:rPr sz="900" spc="5" dirty="0">
                <a:solidFill>
                  <a:srgbClr val="3D999E"/>
                </a:solidFill>
                <a:latin typeface="SimSun"/>
                <a:cs typeface="SimSun"/>
              </a:rPr>
              <a:t>&lt;</a:t>
            </a:r>
            <a:r>
              <a:rPr sz="900" spc="5" dirty="0">
                <a:solidFill>
                  <a:srgbClr val="212121"/>
                </a:solidFill>
                <a:latin typeface="SimSun"/>
                <a:cs typeface="SimSun"/>
              </a:rPr>
              <a:t>input</a:t>
            </a:r>
            <a:r>
              <a:rPr sz="900" spc="-195" dirty="0">
                <a:solidFill>
                  <a:srgbClr val="212121"/>
                </a:solidFill>
                <a:latin typeface="SimSun"/>
                <a:cs typeface="SimSun"/>
              </a:rPr>
              <a:t> </a:t>
            </a:r>
            <a:r>
              <a:rPr sz="900" spc="-20" dirty="0">
                <a:solidFill>
                  <a:srgbClr val="212121"/>
                </a:solidFill>
                <a:latin typeface="SimSun"/>
                <a:cs typeface="SimSun"/>
              </a:rPr>
              <a:t>type</a:t>
            </a:r>
            <a:r>
              <a:rPr sz="900" spc="-20" dirty="0">
                <a:solidFill>
                  <a:srgbClr val="3D999E"/>
                </a:solidFill>
                <a:latin typeface="SimSun"/>
                <a:cs typeface="SimSun"/>
              </a:rPr>
              <a:t>=</a:t>
            </a:r>
            <a:r>
              <a:rPr sz="900" spc="-20" dirty="0">
                <a:solidFill>
                  <a:srgbClr val="708B00"/>
                </a:solidFill>
                <a:latin typeface="SimSun"/>
                <a:cs typeface="SimSun"/>
              </a:rPr>
              <a:t>"text"</a:t>
            </a:r>
            <a:r>
              <a:rPr sz="900" spc="-190" dirty="0">
                <a:solidFill>
                  <a:srgbClr val="708B00"/>
                </a:solidFill>
                <a:latin typeface="SimSun"/>
                <a:cs typeface="SimSun"/>
              </a:rPr>
              <a:t> </a:t>
            </a:r>
            <a:r>
              <a:rPr sz="900" spc="-30" dirty="0">
                <a:solidFill>
                  <a:srgbClr val="212121"/>
                </a:solidFill>
                <a:latin typeface="SimSun"/>
                <a:cs typeface="SimSun"/>
              </a:rPr>
              <a:t>value</a:t>
            </a:r>
            <a:r>
              <a:rPr sz="900" spc="-30" dirty="0">
                <a:solidFill>
                  <a:srgbClr val="3D999E"/>
                </a:solidFill>
                <a:latin typeface="SimSun"/>
                <a:cs typeface="SimSun"/>
              </a:rPr>
              <a:t>=</a:t>
            </a:r>
            <a:r>
              <a:rPr sz="900" spc="-30" dirty="0">
                <a:solidFill>
                  <a:srgbClr val="708B00"/>
                </a:solidFill>
                <a:latin typeface="SimSun"/>
                <a:cs typeface="SimSun"/>
              </a:rPr>
              <a:t>"hello"</a:t>
            </a:r>
            <a:r>
              <a:rPr sz="900" spc="-30" dirty="0">
                <a:solidFill>
                  <a:srgbClr val="3D999E"/>
                </a:solidFill>
                <a:latin typeface="SimSun"/>
                <a:cs typeface="SimSun"/>
              </a:rPr>
              <a:t>/&gt;;</a:t>
            </a:r>
            <a:endParaRPr sz="900">
              <a:latin typeface="SimSun"/>
              <a:cs typeface="SimSun"/>
            </a:endParaRPr>
          </a:p>
          <a:p>
            <a:pPr marL="47625">
              <a:lnSpc>
                <a:spcPct val="100000"/>
              </a:lnSpc>
            </a:pPr>
            <a:r>
              <a:rPr sz="900" spc="-120" dirty="0">
                <a:solidFill>
                  <a:srgbClr val="212121"/>
                </a:solidFill>
                <a:latin typeface="SimSun"/>
                <a:cs typeface="SimSun"/>
              </a:rPr>
              <a:t>}</a:t>
            </a:r>
            <a:endParaRPr sz="900">
              <a:latin typeface="SimSun"/>
              <a:cs typeface="SimSun"/>
            </a:endParaRPr>
          </a:p>
        </p:txBody>
      </p:sp>
      <p:sp>
        <p:nvSpPr>
          <p:cNvPr id="6" name="object 6"/>
          <p:cNvSpPr txBox="1"/>
          <p:nvPr/>
        </p:nvSpPr>
        <p:spPr>
          <a:xfrm>
            <a:off x="732500" y="5974524"/>
            <a:ext cx="3255645" cy="16954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在任意时刻，这个视图总是返回一个显示 </a:t>
            </a:r>
            <a:r>
              <a:rPr sz="900" spc="-40" dirty="0">
                <a:solidFill>
                  <a:srgbClr val="212121"/>
                </a:solidFill>
                <a:latin typeface="SimSun"/>
                <a:cs typeface="SimSun"/>
              </a:rPr>
              <a:t>hello</a:t>
            </a:r>
            <a:r>
              <a:rPr sz="900" spc="260" dirty="0">
                <a:solidFill>
                  <a:srgbClr val="212121"/>
                </a:solidFill>
                <a:latin typeface="SimSun"/>
                <a:cs typeface="SimSun"/>
              </a:rPr>
              <a:t> </a:t>
            </a:r>
            <a:r>
              <a:rPr sz="950" spc="10" dirty="0">
                <a:solidFill>
                  <a:srgbClr val="212121"/>
                </a:solidFill>
                <a:latin typeface="SimSun"/>
                <a:cs typeface="SimSun"/>
              </a:rPr>
              <a:t>的输入框。</a:t>
            </a:r>
            <a:endParaRPr sz="950">
              <a:latin typeface="SimSun"/>
              <a:cs typeface="SimSun"/>
            </a:endParaRPr>
          </a:p>
        </p:txBody>
      </p:sp>
      <p:sp>
        <p:nvSpPr>
          <p:cNvPr id="7" name="object 7"/>
          <p:cNvSpPr txBox="1"/>
          <p:nvPr/>
        </p:nvSpPr>
        <p:spPr>
          <a:xfrm>
            <a:off x="6137084" y="777138"/>
            <a:ext cx="690245"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80" dirty="0">
                <a:solidFill>
                  <a:srgbClr val="999999"/>
                </a:solidFill>
                <a:latin typeface="SimSun"/>
                <a:cs typeface="SimSun"/>
              </a:rPr>
              <a:t> </a:t>
            </a:r>
            <a:r>
              <a:rPr sz="700" spc="75" dirty="0">
                <a:solidFill>
                  <a:srgbClr val="999999"/>
                </a:solidFill>
                <a:latin typeface="SimSun"/>
                <a:cs typeface="SimSun"/>
              </a:rPr>
              <a:t>6</a:t>
            </a:r>
            <a:r>
              <a:rPr sz="700" spc="-180" dirty="0">
                <a:solidFill>
                  <a:srgbClr val="999999"/>
                </a:solidFill>
                <a:latin typeface="SimSun"/>
                <a:cs typeface="SimSun"/>
              </a:rPr>
              <a:t> </a:t>
            </a:r>
            <a:r>
              <a:rPr sz="700" dirty="0">
                <a:solidFill>
                  <a:srgbClr val="999999"/>
                </a:solidFill>
                <a:latin typeface="SimSun"/>
                <a:cs typeface="SimSun"/>
              </a:rPr>
              <a:t>章</a:t>
            </a:r>
            <a:r>
              <a:rPr sz="700" spc="-180" dirty="0">
                <a:solidFill>
                  <a:srgbClr val="999999"/>
                </a:solidFill>
                <a:latin typeface="SimSun"/>
                <a:cs typeface="SimSun"/>
              </a:rPr>
              <a:t> </a:t>
            </a:r>
            <a:r>
              <a:rPr sz="700" dirty="0">
                <a:solidFill>
                  <a:srgbClr val="999999"/>
                </a:solidFill>
                <a:latin typeface="SimSun"/>
                <a:cs typeface="SimSun"/>
              </a:rPr>
              <a:t>表单</a:t>
            </a:r>
            <a:r>
              <a:rPr sz="700" spc="-180" dirty="0">
                <a:solidFill>
                  <a:srgbClr val="999999"/>
                </a:solidFill>
                <a:latin typeface="SimSun"/>
                <a:cs typeface="SimSun"/>
              </a:rPr>
              <a:t> </a:t>
            </a:r>
            <a:r>
              <a:rPr sz="700" spc="-175" dirty="0">
                <a:solidFill>
                  <a:srgbClr val="999999"/>
                </a:solidFill>
                <a:latin typeface="SimSun"/>
                <a:cs typeface="SimSun"/>
              </a:rPr>
              <a:t>|</a:t>
            </a:r>
            <a:r>
              <a:rPr sz="700" spc="-180" dirty="0">
                <a:solidFill>
                  <a:srgbClr val="999999"/>
                </a:solidFill>
                <a:latin typeface="SimSun"/>
                <a:cs typeface="SimSun"/>
              </a:rPr>
              <a:t> </a:t>
            </a:r>
            <a:r>
              <a:rPr sz="700" spc="75" dirty="0">
                <a:solidFill>
                  <a:srgbClr val="999999"/>
                </a:solidFill>
                <a:latin typeface="SimSun"/>
                <a:cs typeface="SimSun"/>
              </a:rPr>
              <a:t>50</a:t>
            </a:r>
            <a:endParaRPr sz="700">
              <a:latin typeface="SimSun"/>
              <a:cs typeface="SimSu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txBox="1"/>
          <p:nvPr/>
        </p:nvSpPr>
        <p:spPr>
          <a:xfrm>
            <a:off x="735914" y="1297622"/>
            <a:ext cx="130175" cy="222250"/>
          </a:xfrm>
          <a:prstGeom prst="rect">
            <a:avLst/>
          </a:prstGeom>
        </p:spPr>
        <p:txBody>
          <a:bodyPr vert="horz" wrap="square" lIns="0" tIns="0" rIns="0" bIns="0" rtlCol="0">
            <a:spAutoFit/>
          </a:bodyPr>
          <a:lstStyle/>
          <a:p>
            <a:pPr marL="12700">
              <a:lnSpc>
                <a:spcPct val="100000"/>
              </a:lnSpc>
            </a:pPr>
            <a:r>
              <a:rPr sz="1350" spc="145" dirty="0">
                <a:solidFill>
                  <a:srgbClr val="212121"/>
                </a:solidFill>
                <a:latin typeface="SimSun"/>
                <a:cs typeface="SimSun"/>
              </a:rPr>
              <a:t>#</a:t>
            </a:r>
            <a:endParaRPr sz="1350">
              <a:latin typeface="SimSun"/>
              <a:cs typeface="SimSun"/>
            </a:endParaRPr>
          </a:p>
        </p:txBody>
      </p:sp>
      <p:sp>
        <p:nvSpPr>
          <p:cNvPr id="4" name="object 4"/>
          <p:cNvSpPr txBox="1"/>
          <p:nvPr/>
        </p:nvSpPr>
        <p:spPr>
          <a:xfrm>
            <a:off x="745200" y="2110089"/>
            <a:ext cx="58102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25" dirty="0">
                <a:solidFill>
                  <a:srgbClr val="212121"/>
                </a:solidFill>
                <a:latin typeface="SimSun"/>
                <a:cs typeface="SimSun"/>
              </a:rPr>
              <a:t>&lt;select&gt;</a:t>
            </a:r>
            <a:endParaRPr sz="900">
              <a:latin typeface="SimSun"/>
              <a:cs typeface="SimSun"/>
            </a:endParaRPr>
          </a:p>
        </p:txBody>
      </p:sp>
      <p:sp>
        <p:nvSpPr>
          <p:cNvPr id="5" name="object 5"/>
          <p:cNvSpPr txBox="1"/>
          <p:nvPr/>
        </p:nvSpPr>
        <p:spPr>
          <a:xfrm>
            <a:off x="732500" y="2476944"/>
            <a:ext cx="708025"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在</a:t>
            </a:r>
            <a:r>
              <a:rPr sz="950" spc="-254" dirty="0">
                <a:solidFill>
                  <a:srgbClr val="212121"/>
                </a:solidFill>
                <a:latin typeface="SimSun"/>
                <a:cs typeface="SimSun"/>
              </a:rPr>
              <a:t> </a:t>
            </a:r>
            <a:r>
              <a:rPr sz="950" spc="250" dirty="0">
                <a:solidFill>
                  <a:srgbClr val="212121"/>
                </a:solidFill>
                <a:latin typeface="SimSun"/>
                <a:cs typeface="SimSun"/>
              </a:rPr>
              <a:t>HTML</a:t>
            </a:r>
            <a:r>
              <a:rPr sz="950" spc="-254" dirty="0">
                <a:solidFill>
                  <a:srgbClr val="212121"/>
                </a:solidFill>
                <a:latin typeface="SimSun"/>
                <a:cs typeface="SimSun"/>
              </a:rPr>
              <a:t> </a:t>
            </a:r>
            <a:r>
              <a:rPr sz="950" spc="10" dirty="0">
                <a:solidFill>
                  <a:srgbClr val="212121"/>
                </a:solidFill>
                <a:latin typeface="SimSun"/>
                <a:cs typeface="SimSun"/>
              </a:rPr>
              <a:t>中</a:t>
            </a:r>
            <a:endParaRPr sz="950">
              <a:latin typeface="SimSun"/>
              <a:cs typeface="SimSun"/>
            </a:endParaRPr>
          </a:p>
        </p:txBody>
      </p:sp>
      <p:sp>
        <p:nvSpPr>
          <p:cNvPr id="6" name="object 6"/>
          <p:cNvSpPr txBox="1"/>
          <p:nvPr/>
        </p:nvSpPr>
        <p:spPr>
          <a:xfrm>
            <a:off x="1461477" y="2475849"/>
            <a:ext cx="58102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25" dirty="0">
                <a:solidFill>
                  <a:srgbClr val="212121"/>
                </a:solidFill>
                <a:latin typeface="SimSun"/>
                <a:cs typeface="SimSun"/>
              </a:rPr>
              <a:t>&lt;select&gt;</a:t>
            </a:r>
            <a:endParaRPr sz="900">
              <a:latin typeface="SimSun"/>
              <a:cs typeface="SimSun"/>
            </a:endParaRPr>
          </a:p>
        </p:txBody>
      </p:sp>
      <p:sp>
        <p:nvSpPr>
          <p:cNvPr id="7" name="object 7"/>
          <p:cNvSpPr txBox="1"/>
          <p:nvPr/>
        </p:nvSpPr>
        <p:spPr>
          <a:xfrm>
            <a:off x="2063623" y="2476944"/>
            <a:ext cx="161036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标签指定选中项都是通过对应</a:t>
            </a:r>
            <a:endParaRPr sz="950">
              <a:latin typeface="SimSun"/>
              <a:cs typeface="SimSun"/>
            </a:endParaRPr>
          </a:p>
        </p:txBody>
      </p:sp>
      <p:sp>
        <p:nvSpPr>
          <p:cNvPr id="8" name="object 8"/>
          <p:cNvSpPr txBox="1"/>
          <p:nvPr/>
        </p:nvSpPr>
        <p:spPr>
          <a:xfrm>
            <a:off x="3695090" y="2475849"/>
            <a:ext cx="59182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35" dirty="0">
                <a:solidFill>
                  <a:srgbClr val="212121"/>
                </a:solidFill>
                <a:latin typeface="SimSun"/>
                <a:cs typeface="SimSun"/>
              </a:rPr>
              <a:t>&lt;option&gt;</a:t>
            </a:r>
            <a:endParaRPr sz="900">
              <a:latin typeface="SimSun"/>
              <a:cs typeface="SimSun"/>
            </a:endParaRPr>
          </a:p>
        </p:txBody>
      </p:sp>
      <p:sp>
        <p:nvSpPr>
          <p:cNvPr id="9" name="object 9"/>
          <p:cNvSpPr txBox="1"/>
          <p:nvPr/>
        </p:nvSpPr>
        <p:spPr>
          <a:xfrm>
            <a:off x="4307497" y="2476944"/>
            <a:ext cx="14732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的</a:t>
            </a:r>
            <a:endParaRPr sz="950">
              <a:latin typeface="SimSun"/>
              <a:cs typeface="SimSun"/>
            </a:endParaRPr>
          </a:p>
        </p:txBody>
      </p:sp>
      <p:sp>
        <p:nvSpPr>
          <p:cNvPr id="10" name="object 10"/>
          <p:cNvSpPr txBox="1"/>
          <p:nvPr/>
        </p:nvSpPr>
        <p:spPr>
          <a:xfrm>
            <a:off x="4475937" y="2475849"/>
            <a:ext cx="57340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20" dirty="0">
                <a:solidFill>
                  <a:srgbClr val="212121"/>
                </a:solidFill>
                <a:latin typeface="SimSun"/>
                <a:cs typeface="SimSun"/>
              </a:rPr>
              <a:t>selected</a:t>
            </a:r>
            <a:endParaRPr sz="900">
              <a:latin typeface="SimSun"/>
              <a:cs typeface="SimSun"/>
            </a:endParaRPr>
          </a:p>
        </p:txBody>
      </p:sp>
      <p:sp>
        <p:nvSpPr>
          <p:cNvPr id="11" name="object 11"/>
          <p:cNvSpPr txBox="1"/>
          <p:nvPr/>
        </p:nvSpPr>
        <p:spPr>
          <a:xfrm>
            <a:off x="5070030" y="2476944"/>
            <a:ext cx="1670685"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属性来做的，但是在</a:t>
            </a:r>
            <a:r>
              <a:rPr sz="950" spc="-254" dirty="0">
                <a:solidFill>
                  <a:srgbClr val="212121"/>
                </a:solidFill>
                <a:latin typeface="SimSun"/>
                <a:cs typeface="SimSun"/>
              </a:rPr>
              <a:t> </a:t>
            </a:r>
            <a:r>
              <a:rPr sz="950" spc="85" dirty="0">
                <a:solidFill>
                  <a:srgbClr val="212121"/>
                </a:solidFill>
                <a:latin typeface="SimSun"/>
                <a:cs typeface="SimSun"/>
              </a:rPr>
              <a:t>React</a:t>
            </a:r>
            <a:r>
              <a:rPr sz="950" spc="-254" dirty="0">
                <a:solidFill>
                  <a:srgbClr val="212121"/>
                </a:solidFill>
                <a:latin typeface="SimSun"/>
                <a:cs typeface="SimSun"/>
              </a:rPr>
              <a:t> </a:t>
            </a:r>
            <a:r>
              <a:rPr sz="950" spc="10" dirty="0">
                <a:solidFill>
                  <a:srgbClr val="212121"/>
                </a:solidFill>
                <a:latin typeface="SimSun"/>
                <a:cs typeface="SimSun"/>
              </a:rPr>
              <a:t>修</a:t>
            </a:r>
            <a:endParaRPr sz="950">
              <a:latin typeface="SimSun"/>
              <a:cs typeface="SimSun"/>
            </a:endParaRPr>
          </a:p>
        </p:txBody>
      </p:sp>
      <p:sp>
        <p:nvSpPr>
          <p:cNvPr id="12" name="object 12"/>
          <p:cNvSpPr txBox="1"/>
          <p:nvPr/>
        </p:nvSpPr>
        <p:spPr>
          <a:xfrm>
            <a:off x="732500" y="2720784"/>
            <a:ext cx="75692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改成统一使用</a:t>
            </a:r>
            <a:endParaRPr sz="950">
              <a:latin typeface="SimSun"/>
              <a:cs typeface="SimSun"/>
            </a:endParaRPr>
          </a:p>
        </p:txBody>
      </p:sp>
      <p:sp>
        <p:nvSpPr>
          <p:cNvPr id="13" name="object 13"/>
          <p:cNvSpPr txBox="1"/>
          <p:nvPr/>
        </p:nvSpPr>
        <p:spPr>
          <a:xfrm>
            <a:off x="1510538" y="2719689"/>
            <a:ext cx="39814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25" dirty="0">
                <a:solidFill>
                  <a:srgbClr val="212121"/>
                </a:solidFill>
                <a:latin typeface="SimSun"/>
                <a:cs typeface="SimSun"/>
              </a:rPr>
              <a:t>value</a:t>
            </a:r>
            <a:endParaRPr sz="900">
              <a:latin typeface="SimSun"/>
              <a:cs typeface="SimSun"/>
            </a:endParaRPr>
          </a:p>
        </p:txBody>
      </p:sp>
      <p:sp>
        <p:nvSpPr>
          <p:cNvPr id="14" name="object 14"/>
          <p:cNvSpPr txBox="1"/>
          <p:nvPr/>
        </p:nvSpPr>
        <p:spPr>
          <a:xfrm>
            <a:off x="1895805" y="2720784"/>
            <a:ext cx="14732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a:t>
            </a:r>
            <a:endParaRPr sz="950">
              <a:latin typeface="SimSun"/>
              <a:cs typeface="SimSun"/>
            </a:endParaRPr>
          </a:p>
        </p:txBody>
      </p:sp>
      <p:sp>
        <p:nvSpPr>
          <p:cNvPr id="15" name="object 15"/>
          <p:cNvSpPr txBox="1"/>
          <p:nvPr/>
        </p:nvSpPr>
        <p:spPr>
          <a:xfrm>
            <a:off x="734938" y="3086544"/>
            <a:ext cx="2129155" cy="16954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所以没有一个 </a:t>
            </a:r>
            <a:r>
              <a:rPr sz="900" spc="20" dirty="0">
                <a:solidFill>
                  <a:srgbClr val="212121"/>
                </a:solidFill>
                <a:latin typeface="SimSun"/>
                <a:cs typeface="SimSun"/>
              </a:rPr>
              <a:t>selected</a:t>
            </a:r>
            <a:r>
              <a:rPr sz="900" spc="245" dirty="0">
                <a:solidFill>
                  <a:srgbClr val="212121"/>
                </a:solidFill>
                <a:latin typeface="SimSun"/>
                <a:cs typeface="SimSun"/>
              </a:rPr>
              <a:t> </a:t>
            </a:r>
            <a:r>
              <a:rPr sz="950" spc="10" dirty="0">
                <a:solidFill>
                  <a:srgbClr val="212121"/>
                </a:solidFill>
                <a:latin typeface="SimSun"/>
                <a:cs typeface="SimSun"/>
              </a:rPr>
              <a:t>的状态属性。</a:t>
            </a:r>
            <a:endParaRPr sz="950">
              <a:latin typeface="SimSun"/>
              <a:cs typeface="SimSun"/>
            </a:endParaRPr>
          </a:p>
        </p:txBody>
      </p:sp>
      <p:sp>
        <p:nvSpPr>
          <p:cNvPr id="16" name="object 16"/>
          <p:cNvSpPr txBox="1"/>
          <p:nvPr/>
        </p:nvSpPr>
        <p:spPr>
          <a:xfrm>
            <a:off x="745200" y="3411982"/>
            <a:ext cx="6069965" cy="723900"/>
          </a:xfrm>
          <a:prstGeom prst="rect">
            <a:avLst/>
          </a:prstGeom>
          <a:solidFill>
            <a:srgbClr val="EDEDED"/>
          </a:solidFill>
        </p:spPr>
        <p:txBody>
          <a:bodyPr vert="horz" wrap="square" lIns="0" tIns="9525" rIns="0" bIns="0" rtlCol="0">
            <a:spAutoFit/>
          </a:bodyPr>
          <a:lstStyle/>
          <a:p>
            <a:pPr marL="47625">
              <a:lnSpc>
                <a:spcPct val="100000"/>
              </a:lnSpc>
              <a:spcBef>
                <a:spcPts val="75"/>
              </a:spcBef>
            </a:pPr>
            <a:r>
              <a:rPr sz="900" spc="10" dirty="0">
                <a:solidFill>
                  <a:srgbClr val="212121"/>
                </a:solidFill>
                <a:latin typeface="SimSun"/>
                <a:cs typeface="SimSun"/>
              </a:rPr>
              <a:t>&lt;</a:t>
            </a:r>
            <a:r>
              <a:rPr sz="900" spc="10" dirty="0">
                <a:solidFill>
                  <a:srgbClr val="C72829"/>
                </a:solidFill>
                <a:latin typeface="SimSun"/>
                <a:cs typeface="SimSun"/>
              </a:rPr>
              <a:t>select</a:t>
            </a:r>
            <a:r>
              <a:rPr sz="900" spc="-285" dirty="0">
                <a:solidFill>
                  <a:srgbClr val="C72829"/>
                </a:solidFill>
                <a:latin typeface="SimSun"/>
                <a:cs typeface="SimSun"/>
              </a:rPr>
              <a:t> </a:t>
            </a:r>
            <a:r>
              <a:rPr sz="900" spc="35" dirty="0">
                <a:solidFill>
                  <a:srgbClr val="4170AE"/>
                </a:solidFill>
                <a:latin typeface="SimSun"/>
                <a:cs typeface="SimSun"/>
              </a:rPr>
              <a:t>value</a:t>
            </a:r>
            <a:r>
              <a:rPr sz="900" spc="35" dirty="0">
                <a:solidFill>
                  <a:srgbClr val="3D999E"/>
                </a:solidFill>
                <a:latin typeface="SimSun"/>
                <a:cs typeface="SimSun"/>
              </a:rPr>
              <a:t>=</a:t>
            </a:r>
            <a:r>
              <a:rPr sz="900" spc="35" dirty="0">
                <a:solidFill>
                  <a:srgbClr val="708B00"/>
                </a:solidFill>
                <a:latin typeface="SimSun"/>
                <a:cs typeface="SimSun"/>
              </a:rPr>
              <a:t>"B"</a:t>
            </a:r>
            <a:r>
              <a:rPr sz="900" spc="35" dirty="0">
                <a:solidFill>
                  <a:srgbClr val="212121"/>
                </a:solidFill>
                <a:latin typeface="SimSun"/>
                <a:cs typeface="SimSun"/>
              </a:rPr>
              <a:t>&gt;</a:t>
            </a:r>
            <a:endParaRPr sz="900">
              <a:latin typeface="SimSun"/>
              <a:cs typeface="SimSun"/>
            </a:endParaRPr>
          </a:p>
          <a:p>
            <a:pPr marL="173990">
              <a:lnSpc>
                <a:spcPct val="100000"/>
              </a:lnSpc>
            </a:pPr>
            <a:r>
              <a:rPr sz="900" spc="20" dirty="0">
                <a:solidFill>
                  <a:srgbClr val="212121"/>
                </a:solidFill>
                <a:latin typeface="SimSun"/>
                <a:cs typeface="SimSun"/>
              </a:rPr>
              <a:t>&lt;</a:t>
            </a:r>
            <a:r>
              <a:rPr sz="900" spc="20" dirty="0">
                <a:solidFill>
                  <a:srgbClr val="C72829"/>
                </a:solidFill>
                <a:latin typeface="SimSun"/>
                <a:cs typeface="SimSun"/>
              </a:rPr>
              <a:t>option</a:t>
            </a:r>
            <a:r>
              <a:rPr sz="900" spc="-254" dirty="0">
                <a:solidFill>
                  <a:srgbClr val="C72829"/>
                </a:solidFill>
                <a:latin typeface="SimSun"/>
                <a:cs typeface="SimSun"/>
              </a:rPr>
              <a:t> </a:t>
            </a:r>
            <a:r>
              <a:rPr sz="900" spc="30" dirty="0">
                <a:solidFill>
                  <a:srgbClr val="4170AE"/>
                </a:solidFill>
                <a:latin typeface="SimSun"/>
                <a:cs typeface="SimSun"/>
              </a:rPr>
              <a:t>value</a:t>
            </a:r>
            <a:r>
              <a:rPr sz="900" spc="30" dirty="0">
                <a:solidFill>
                  <a:srgbClr val="3D999E"/>
                </a:solidFill>
                <a:latin typeface="SimSun"/>
                <a:cs typeface="SimSun"/>
              </a:rPr>
              <a:t>=</a:t>
            </a:r>
            <a:r>
              <a:rPr sz="900" spc="30" dirty="0">
                <a:solidFill>
                  <a:srgbClr val="708B00"/>
                </a:solidFill>
                <a:latin typeface="SimSun"/>
                <a:cs typeface="SimSun"/>
              </a:rPr>
              <a:t>"A"</a:t>
            </a:r>
            <a:r>
              <a:rPr sz="900" spc="30" dirty="0">
                <a:solidFill>
                  <a:srgbClr val="212121"/>
                </a:solidFill>
                <a:latin typeface="SimSun"/>
                <a:cs typeface="SimSun"/>
              </a:rPr>
              <a:t>&gt;Apple&lt;</a:t>
            </a:r>
            <a:r>
              <a:rPr sz="900" spc="30" dirty="0">
                <a:solidFill>
                  <a:srgbClr val="3D999E"/>
                </a:solidFill>
                <a:latin typeface="SimSun"/>
                <a:cs typeface="SimSun"/>
              </a:rPr>
              <a:t>/</a:t>
            </a:r>
            <a:r>
              <a:rPr sz="900" spc="30" dirty="0">
                <a:solidFill>
                  <a:srgbClr val="C72829"/>
                </a:solidFill>
                <a:latin typeface="SimSun"/>
                <a:cs typeface="SimSun"/>
              </a:rPr>
              <a:t>option</a:t>
            </a:r>
            <a:r>
              <a:rPr sz="900" spc="30" dirty="0">
                <a:solidFill>
                  <a:srgbClr val="212121"/>
                </a:solidFill>
                <a:latin typeface="SimSun"/>
                <a:cs typeface="SimSun"/>
              </a:rPr>
              <a:t>&gt;</a:t>
            </a:r>
            <a:endParaRPr sz="900">
              <a:latin typeface="SimSun"/>
              <a:cs typeface="SimSun"/>
            </a:endParaRPr>
          </a:p>
          <a:p>
            <a:pPr marL="173990">
              <a:lnSpc>
                <a:spcPct val="100000"/>
              </a:lnSpc>
            </a:pPr>
            <a:r>
              <a:rPr sz="900" spc="20" dirty="0">
                <a:solidFill>
                  <a:srgbClr val="212121"/>
                </a:solidFill>
                <a:latin typeface="SimSun"/>
                <a:cs typeface="SimSun"/>
              </a:rPr>
              <a:t>&lt;</a:t>
            </a:r>
            <a:r>
              <a:rPr sz="900" spc="20" dirty="0">
                <a:solidFill>
                  <a:srgbClr val="C72829"/>
                </a:solidFill>
                <a:latin typeface="SimSun"/>
                <a:cs typeface="SimSun"/>
              </a:rPr>
              <a:t>option</a:t>
            </a:r>
            <a:r>
              <a:rPr sz="900" spc="-270" dirty="0">
                <a:solidFill>
                  <a:srgbClr val="C72829"/>
                </a:solidFill>
                <a:latin typeface="SimSun"/>
                <a:cs typeface="SimSun"/>
              </a:rPr>
              <a:t> </a:t>
            </a:r>
            <a:r>
              <a:rPr sz="900" spc="50" dirty="0">
                <a:solidFill>
                  <a:srgbClr val="4170AE"/>
                </a:solidFill>
                <a:latin typeface="SimSun"/>
                <a:cs typeface="SimSun"/>
              </a:rPr>
              <a:t>value</a:t>
            </a:r>
            <a:r>
              <a:rPr sz="900" spc="50" dirty="0">
                <a:solidFill>
                  <a:srgbClr val="3D999E"/>
                </a:solidFill>
                <a:latin typeface="SimSun"/>
                <a:cs typeface="SimSun"/>
              </a:rPr>
              <a:t>=</a:t>
            </a:r>
            <a:r>
              <a:rPr sz="900" spc="50" dirty="0">
                <a:solidFill>
                  <a:srgbClr val="708B00"/>
                </a:solidFill>
                <a:latin typeface="SimSun"/>
                <a:cs typeface="SimSun"/>
              </a:rPr>
              <a:t>"B"</a:t>
            </a:r>
            <a:r>
              <a:rPr sz="900" spc="50" dirty="0">
                <a:solidFill>
                  <a:srgbClr val="212121"/>
                </a:solidFill>
                <a:latin typeface="SimSun"/>
                <a:cs typeface="SimSun"/>
              </a:rPr>
              <a:t>&gt;Banana&lt;</a:t>
            </a:r>
            <a:r>
              <a:rPr sz="900" spc="50" dirty="0">
                <a:solidFill>
                  <a:srgbClr val="3D999E"/>
                </a:solidFill>
                <a:latin typeface="SimSun"/>
                <a:cs typeface="SimSun"/>
              </a:rPr>
              <a:t>/</a:t>
            </a:r>
            <a:r>
              <a:rPr sz="900" spc="50" dirty="0">
                <a:solidFill>
                  <a:srgbClr val="C72829"/>
                </a:solidFill>
                <a:latin typeface="SimSun"/>
                <a:cs typeface="SimSun"/>
              </a:rPr>
              <a:t>option</a:t>
            </a:r>
            <a:r>
              <a:rPr sz="900" spc="50" dirty="0">
                <a:solidFill>
                  <a:srgbClr val="212121"/>
                </a:solidFill>
                <a:latin typeface="SimSun"/>
                <a:cs typeface="SimSun"/>
              </a:rPr>
              <a:t>&gt;</a:t>
            </a:r>
            <a:endParaRPr sz="900">
              <a:latin typeface="SimSun"/>
              <a:cs typeface="SimSun"/>
            </a:endParaRPr>
          </a:p>
          <a:p>
            <a:pPr marL="173990">
              <a:lnSpc>
                <a:spcPct val="100000"/>
              </a:lnSpc>
            </a:pPr>
            <a:r>
              <a:rPr sz="900" spc="20" dirty="0">
                <a:solidFill>
                  <a:srgbClr val="212121"/>
                </a:solidFill>
                <a:latin typeface="SimSun"/>
                <a:cs typeface="SimSun"/>
              </a:rPr>
              <a:t>&lt;</a:t>
            </a:r>
            <a:r>
              <a:rPr sz="900" spc="20" dirty="0">
                <a:solidFill>
                  <a:srgbClr val="C72829"/>
                </a:solidFill>
                <a:latin typeface="SimSun"/>
                <a:cs typeface="SimSun"/>
              </a:rPr>
              <a:t>option</a:t>
            </a:r>
            <a:r>
              <a:rPr sz="900" spc="-270" dirty="0">
                <a:solidFill>
                  <a:srgbClr val="C72829"/>
                </a:solidFill>
                <a:latin typeface="SimSun"/>
                <a:cs typeface="SimSun"/>
              </a:rPr>
              <a:t> </a:t>
            </a:r>
            <a:r>
              <a:rPr sz="900" spc="35" dirty="0">
                <a:solidFill>
                  <a:srgbClr val="4170AE"/>
                </a:solidFill>
                <a:latin typeface="SimSun"/>
                <a:cs typeface="SimSun"/>
              </a:rPr>
              <a:t>value</a:t>
            </a:r>
            <a:r>
              <a:rPr sz="900" spc="35" dirty="0">
                <a:solidFill>
                  <a:srgbClr val="3D999E"/>
                </a:solidFill>
                <a:latin typeface="SimSun"/>
                <a:cs typeface="SimSun"/>
              </a:rPr>
              <a:t>=</a:t>
            </a:r>
            <a:r>
              <a:rPr sz="900" spc="35" dirty="0">
                <a:solidFill>
                  <a:srgbClr val="708B00"/>
                </a:solidFill>
                <a:latin typeface="SimSun"/>
                <a:cs typeface="SimSun"/>
              </a:rPr>
              <a:t>"C"</a:t>
            </a:r>
            <a:r>
              <a:rPr sz="900" spc="35" dirty="0">
                <a:solidFill>
                  <a:srgbClr val="212121"/>
                </a:solidFill>
                <a:latin typeface="SimSun"/>
                <a:cs typeface="SimSun"/>
              </a:rPr>
              <a:t>&gt;Cranberry&lt;</a:t>
            </a:r>
            <a:r>
              <a:rPr sz="900" spc="35" dirty="0">
                <a:solidFill>
                  <a:srgbClr val="3D999E"/>
                </a:solidFill>
                <a:latin typeface="SimSun"/>
                <a:cs typeface="SimSun"/>
              </a:rPr>
              <a:t>/</a:t>
            </a:r>
            <a:r>
              <a:rPr sz="900" spc="35" dirty="0">
                <a:solidFill>
                  <a:srgbClr val="C72829"/>
                </a:solidFill>
                <a:latin typeface="SimSun"/>
                <a:cs typeface="SimSun"/>
              </a:rPr>
              <a:t>option</a:t>
            </a:r>
            <a:r>
              <a:rPr sz="900" spc="35" dirty="0">
                <a:solidFill>
                  <a:srgbClr val="212121"/>
                </a:solidFill>
                <a:latin typeface="SimSun"/>
                <a:cs typeface="SimSun"/>
              </a:rPr>
              <a:t>&gt;</a:t>
            </a:r>
            <a:endParaRPr sz="900">
              <a:latin typeface="SimSun"/>
              <a:cs typeface="SimSun"/>
            </a:endParaRPr>
          </a:p>
          <a:p>
            <a:pPr marL="47625">
              <a:lnSpc>
                <a:spcPct val="100000"/>
              </a:lnSpc>
            </a:pPr>
            <a:r>
              <a:rPr sz="900" dirty="0">
                <a:solidFill>
                  <a:srgbClr val="212121"/>
                </a:solidFill>
                <a:latin typeface="SimSun"/>
                <a:cs typeface="SimSun"/>
              </a:rPr>
              <a:t>&lt;</a:t>
            </a:r>
            <a:r>
              <a:rPr sz="900" dirty="0">
                <a:solidFill>
                  <a:srgbClr val="3D999E"/>
                </a:solidFill>
                <a:latin typeface="SimSun"/>
                <a:cs typeface="SimSun"/>
              </a:rPr>
              <a:t>/</a:t>
            </a:r>
            <a:r>
              <a:rPr sz="900" dirty="0">
                <a:solidFill>
                  <a:srgbClr val="C72829"/>
                </a:solidFill>
                <a:latin typeface="SimSun"/>
                <a:cs typeface="SimSun"/>
              </a:rPr>
              <a:t>select</a:t>
            </a:r>
            <a:r>
              <a:rPr sz="900" dirty="0">
                <a:solidFill>
                  <a:srgbClr val="212121"/>
                </a:solidFill>
                <a:latin typeface="SimSun"/>
                <a:cs typeface="SimSun"/>
              </a:rPr>
              <a:t>&gt;</a:t>
            </a:r>
            <a:endParaRPr sz="900">
              <a:latin typeface="SimSun"/>
              <a:cs typeface="SimSun"/>
            </a:endParaRPr>
          </a:p>
        </p:txBody>
      </p:sp>
      <p:sp>
        <p:nvSpPr>
          <p:cNvPr id="17" name="object 17"/>
          <p:cNvSpPr txBox="1"/>
          <p:nvPr/>
        </p:nvSpPr>
        <p:spPr>
          <a:xfrm>
            <a:off x="732500" y="4298124"/>
            <a:ext cx="4648200" cy="16954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你可以通过传递一个数组指定多个选中项：</a:t>
            </a:r>
            <a:r>
              <a:rPr sz="950" spc="-100" dirty="0">
                <a:solidFill>
                  <a:srgbClr val="212121"/>
                </a:solidFill>
                <a:latin typeface="SimSun"/>
                <a:cs typeface="SimSun"/>
              </a:rPr>
              <a:t> </a:t>
            </a:r>
            <a:r>
              <a:rPr sz="900" spc="10" dirty="0">
                <a:solidFill>
                  <a:srgbClr val="212121"/>
                </a:solidFill>
                <a:latin typeface="SimSun"/>
                <a:cs typeface="SimSun"/>
              </a:rPr>
              <a:t>&lt;select</a:t>
            </a:r>
            <a:r>
              <a:rPr sz="900" spc="-204" dirty="0">
                <a:solidFill>
                  <a:srgbClr val="212121"/>
                </a:solidFill>
                <a:latin typeface="SimSun"/>
                <a:cs typeface="SimSun"/>
              </a:rPr>
              <a:t> </a:t>
            </a:r>
            <a:r>
              <a:rPr sz="900" spc="-25" dirty="0">
                <a:solidFill>
                  <a:srgbClr val="212121"/>
                </a:solidFill>
                <a:latin typeface="SimSun"/>
                <a:cs typeface="SimSun"/>
              </a:rPr>
              <a:t>multiple={true}</a:t>
            </a:r>
            <a:r>
              <a:rPr sz="900" spc="-204" dirty="0">
                <a:solidFill>
                  <a:srgbClr val="212121"/>
                </a:solidFill>
                <a:latin typeface="SimSun"/>
                <a:cs typeface="SimSun"/>
              </a:rPr>
              <a:t> </a:t>
            </a:r>
            <a:r>
              <a:rPr sz="900" spc="-50" dirty="0">
                <a:solidFill>
                  <a:srgbClr val="212121"/>
                </a:solidFill>
                <a:latin typeface="SimSun"/>
                <a:cs typeface="SimSun"/>
              </a:rPr>
              <a:t>value={['B',</a:t>
            </a:r>
            <a:r>
              <a:rPr sz="900" spc="-204" dirty="0">
                <a:solidFill>
                  <a:srgbClr val="212121"/>
                </a:solidFill>
                <a:latin typeface="SimSun"/>
                <a:cs typeface="SimSun"/>
              </a:rPr>
              <a:t> </a:t>
            </a:r>
            <a:r>
              <a:rPr sz="900" spc="-75" dirty="0">
                <a:solidFill>
                  <a:srgbClr val="212121"/>
                </a:solidFill>
                <a:latin typeface="SimSun"/>
                <a:cs typeface="SimSun"/>
              </a:rPr>
              <a:t>'C']}&gt;</a:t>
            </a:r>
            <a:endParaRPr sz="900">
              <a:latin typeface="SimSun"/>
              <a:cs typeface="SimSun"/>
            </a:endParaRPr>
          </a:p>
        </p:txBody>
      </p:sp>
      <p:sp>
        <p:nvSpPr>
          <p:cNvPr id="18" name="object 18"/>
          <p:cNvSpPr txBox="1"/>
          <p:nvPr/>
        </p:nvSpPr>
        <p:spPr>
          <a:xfrm>
            <a:off x="6148895" y="777138"/>
            <a:ext cx="678815"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80" dirty="0">
                <a:solidFill>
                  <a:srgbClr val="999999"/>
                </a:solidFill>
                <a:latin typeface="SimSun"/>
                <a:cs typeface="SimSun"/>
              </a:rPr>
              <a:t> </a:t>
            </a:r>
            <a:r>
              <a:rPr sz="700" spc="75" dirty="0">
                <a:solidFill>
                  <a:srgbClr val="999999"/>
                </a:solidFill>
                <a:latin typeface="SimSun"/>
                <a:cs typeface="SimSun"/>
              </a:rPr>
              <a:t>6</a:t>
            </a:r>
            <a:r>
              <a:rPr sz="700" spc="-180" dirty="0">
                <a:solidFill>
                  <a:srgbClr val="999999"/>
                </a:solidFill>
                <a:latin typeface="SimSun"/>
                <a:cs typeface="SimSun"/>
              </a:rPr>
              <a:t> </a:t>
            </a:r>
            <a:r>
              <a:rPr sz="700" dirty="0">
                <a:solidFill>
                  <a:srgbClr val="999999"/>
                </a:solidFill>
                <a:latin typeface="SimSun"/>
                <a:cs typeface="SimSun"/>
              </a:rPr>
              <a:t>章</a:t>
            </a:r>
            <a:r>
              <a:rPr sz="700" spc="-180" dirty="0">
                <a:solidFill>
                  <a:srgbClr val="999999"/>
                </a:solidFill>
                <a:latin typeface="SimSun"/>
                <a:cs typeface="SimSun"/>
              </a:rPr>
              <a:t> </a:t>
            </a:r>
            <a:r>
              <a:rPr sz="700" dirty="0">
                <a:solidFill>
                  <a:srgbClr val="999999"/>
                </a:solidFill>
                <a:latin typeface="SimSun"/>
                <a:cs typeface="SimSun"/>
              </a:rPr>
              <a:t>表单</a:t>
            </a:r>
            <a:r>
              <a:rPr sz="700" spc="-180" dirty="0">
                <a:solidFill>
                  <a:srgbClr val="999999"/>
                </a:solidFill>
                <a:latin typeface="SimSun"/>
                <a:cs typeface="SimSun"/>
              </a:rPr>
              <a:t> </a:t>
            </a:r>
            <a:r>
              <a:rPr sz="700" spc="-175" dirty="0">
                <a:solidFill>
                  <a:srgbClr val="999999"/>
                </a:solidFill>
                <a:latin typeface="SimSun"/>
                <a:cs typeface="SimSun"/>
              </a:rPr>
              <a:t>|</a:t>
            </a:r>
            <a:r>
              <a:rPr sz="700" spc="-180" dirty="0">
                <a:solidFill>
                  <a:srgbClr val="999999"/>
                </a:solidFill>
                <a:latin typeface="SimSun"/>
                <a:cs typeface="SimSun"/>
              </a:rPr>
              <a:t> </a:t>
            </a:r>
            <a:r>
              <a:rPr sz="700" spc="30" dirty="0">
                <a:solidFill>
                  <a:srgbClr val="999999"/>
                </a:solidFill>
                <a:latin typeface="SimSun"/>
                <a:cs typeface="SimSun"/>
              </a:rPr>
              <a:t>51</a:t>
            </a:r>
            <a:endParaRPr sz="700">
              <a:latin typeface="SimSun"/>
              <a:cs typeface="SimSu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txBox="1"/>
          <p:nvPr/>
        </p:nvSpPr>
        <p:spPr>
          <a:xfrm>
            <a:off x="735914" y="1297622"/>
            <a:ext cx="130175" cy="222250"/>
          </a:xfrm>
          <a:prstGeom prst="rect">
            <a:avLst/>
          </a:prstGeom>
        </p:spPr>
        <p:txBody>
          <a:bodyPr vert="horz" wrap="square" lIns="0" tIns="0" rIns="0" bIns="0" rtlCol="0">
            <a:spAutoFit/>
          </a:bodyPr>
          <a:lstStyle/>
          <a:p>
            <a:pPr marL="12700">
              <a:lnSpc>
                <a:spcPct val="100000"/>
              </a:lnSpc>
            </a:pPr>
            <a:r>
              <a:rPr sz="1350" spc="145" dirty="0">
                <a:solidFill>
                  <a:srgbClr val="212121"/>
                </a:solidFill>
                <a:latin typeface="SimSun"/>
                <a:cs typeface="SimSun"/>
              </a:rPr>
              <a:t>#</a:t>
            </a:r>
            <a:endParaRPr sz="1350">
              <a:latin typeface="SimSun"/>
              <a:cs typeface="SimSun"/>
            </a:endParaRPr>
          </a:p>
        </p:txBody>
      </p:sp>
      <p:sp>
        <p:nvSpPr>
          <p:cNvPr id="4" name="object 4"/>
          <p:cNvSpPr txBox="1"/>
          <p:nvPr/>
        </p:nvSpPr>
        <p:spPr>
          <a:xfrm>
            <a:off x="732500" y="2111184"/>
            <a:ext cx="6036945" cy="1623695"/>
          </a:xfrm>
          <a:prstGeom prst="rect">
            <a:avLst/>
          </a:prstGeom>
        </p:spPr>
        <p:txBody>
          <a:bodyPr vert="horz" wrap="square" lIns="0" tIns="0" rIns="0" bIns="0" rtlCol="0">
            <a:spAutoFit/>
          </a:bodyPr>
          <a:lstStyle/>
          <a:p>
            <a:pPr marL="12700">
              <a:lnSpc>
                <a:spcPct val="100000"/>
              </a:lnSpc>
            </a:pPr>
            <a:r>
              <a:rPr sz="950" spc="-45" dirty="0">
                <a:solidFill>
                  <a:srgbClr val="212121"/>
                </a:solidFill>
                <a:latin typeface="SimSun"/>
                <a:cs typeface="SimSun"/>
              </a:rPr>
              <a:t>Virtual</a:t>
            </a:r>
            <a:r>
              <a:rPr sz="950" spc="-300" dirty="0">
                <a:solidFill>
                  <a:srgbClr val="212121"/>
                </a:solidFill>
                <a:latin typeface="SimSun"/>
                <a:cs typeface="SimSun"/>
              </a:rPr>
              <a:t> </a:t>
            </a:r>
            <a:r>
              <a:rPr sz="950" spc="350" dirty="0">
                <a:solidFill>
                  <a:srgbClr val="212121"/>
                </a:solidFill>
                <a:latin typeface="SimSun"/>
                <a:cs typeface="SimSun"/>
              </a:rPr>
              <a:t>DOM</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10" dirty="0">
                <a:solidFill>
                  <a:srgbClr val="212121"/>
                </a:solidFill>
                <a:latin typeface="SimSun"/>
                <a:cs typeface="SimSun"/>
              </a:rPr>
              <a:t>当组件状态 </a:t>
            </a:r>
            <a:r>
              <a:rPr sz="900" spc="-10" dirty="0">
                <a:solidFill>
                  <a:srgbClr val="212121"/>
                </a:solidFill>
                <a:latin typeface="SimSun"/>
                <a:cs typeface="SimSun"/>
              </a:rPr>
              <a:t>state </a:t>
            </a:r>
            <a:r>
              <a:rPr sz="950" spc="40" dirty="0">
                <a:solidFill>
                  <a:srgbClr val="212121"/>
                </a:solidFill>
                <a:latin typeface="SimSun"/>
                <a:cs typeface="SimSun"/>
              </a:rPr>
              <a:t>有更改的时候，React </a:t>
            </a:r>
            <a:r>
              <a:rPr sz="950" spc="10" dirty="0">
                <a:solidFill>
                  <a:srgbClr val="212121"/>
                </a:solidFill>
                <a:latin typeface="SimSun"/>
                <a:cs typeface="SimSun"/>
              </a:rPr>
              <a:t>会自动调用组件的 </a:t>
            </a:r>
            <a:r>
              <a:rPr sz="900" spc="40" dirty="0">
                <a:solidFill>
                  <a:srgbClr val="212121"/>
                </a:solidFill>
                <a:latin typeface="SimSun"/>
                <a:cs typeface="SimSun"/>
              </a:rPr>
              <a:t>render </a:t>
            </a:r>
            <a:r>
              <a:rPr sz="950" spc="10" dirty="0">
                <a:solidFill>
                  <a:srgbClr val="212121"/>
                </a:solidFill>
                <a:latin typeface="SimSun"/>
                <a:cs typeface="SimSun"/>
              </a:rPr>
              <a:t>方法重新渲染整个组件的</a:t>
            </a:r>
            <a:r>
              <a:rPr sz="950" spc="155" dirty="0">
                <a:solidFill>
                  <a:srgbClr val="212121"/>
                </a:solidFill>
                <a:latin typeface="SimSun"/>
                <a:cs typeface="SimSun"/>
              </a:rPr>
              <a:t> </a:t>
            </a:r>
            <a:r>
              <a:rPr sz="950" spc="30" dirty="0">
                <a:solidFill>
                  <a:srgbClr val="212121"/>
                </a:solidFill>
                <a:latin typeface="SimSun"/>
                <a:cs typeface="SimSun"/>
              </a:rPr>
              <a:t>UI。</a:t>
            </a:r>
            <a:endParaRPr sz="950">
              <a:latin typeface="SimSun"/>
              <a:cs typeface="SimSun"/>
            </a:endParaRPr>
          </a:p>
          <a:p>
            <a:pPr>
              <a:lnSpc>
                <a:spcPct val="100000"/>
              </a:lnSpc>
              <a:spcBef>
                <a:spcPts val="40"/>
              </a:spcBef>
            </a:pPr>
            <a:endParaRPr sz="800">
              <a:latin typeface="Times New Roman"/>
              <a:cs typeface="Times New Roman"/>
            </a:endParaRPr>
          </a:p>
          <a:p>
            <a:pPr marL="12700" marR="5080">
              <a:lnSpc>
                <a:spcPct val="168400"/>
              </a:lnSpc>
            </a:pPr>
            <a:r>
              <a:rPr sz="950" spc="10" dirty="0">
                <a:solidFill>
                  <a:srgbClr val="212121"/>
                </a:solidFill>
                <a:latin typeface="SimSun"/>
                <a:cs typeface="SimSun"/>
              </a:rPr>
              <a:t>当然如果真的这样大面积的操作</a:t>
            </a:r>
            <a:r>
              <a:rPr sz="950" spc="-215" dirty="0">
                <a:solidFill>
                  <a:srgbClr val="212121"/>
                </a:solidFill>
                <a:latin typeface="SimSun"/>
                <a:cs typeface="SimSun"/>
              </a:rPr>
              <a:t> </a:t>
            </a:r>
            <a:r>
              <a:rPr sz="950" spc="65" dirty="0">
                <a:solidFill>
                  <a:srgbClr val="212121"/>
                </a:solidFill>
                <a:latin typeface="SimSun"/>
                <a:cs typeface="SimSun"/>
              </a:rPr>
              <a:t>DOM，性能会是一个很大的问题，所以</a:t>
            </a:r>
            <a:r>
              <a:rPr sz="950" spc="-215" dirty="0">
                <a:solidFill>
                  <a:srgbClr val="212121"/>
                </a:solidFill>
                <a:latin typeface="SimSun"/>
                <a:cs typeface="SimSun"/>
              </a:rPr>
              <a:t> </a:t>
            </a:r>
            <a:r>
              <a:rPr sz="950" spc="85" dirty="0">
                <a:solidFill>
                  <a:srgbClr val="212121"/>
                </a:solidFill>
                <a:latin typeface="SimSun"/>
                <a:cs typeface="SimSun"/>
              </a:rPr>
              <a:t>React</a:t>
            </a:r>
            <a:r>
              <a:rPr sz="950" spc="-215" dirty="0">
                <a:solidFill>
                  <a:srgbClr val="212121"/>
                </a:solidFill>
                <a:latin typeface="SimSun"/>
                <a:cs typeface="SimSun"/>
              </a:rPr>
              <a:t> </a:t>
            </a:r>
            <a:r>
              <a:rPr sz="950" spc="10" dirty="0">
                <a:solidFill>
                  <a:srgbClr val="212121"/>
                </a:solidFill>
                <a:latin typeface="SimSun"/>
                <a:cs typeface="SimSun"/>
              </a:rPr>
              <a:t>实现了一个虚拟</a:t>
            </a:r>
            <a:r>
              <a:rPr sz="950" spc="-215" dirty="0">
                <a:solidFill>
                  <a:srgbClr val="212121"/>
                </a:solidFill>
                <a:latin typeface="SimSun"/>
                <a:cs typeface="SimSun"/>
              </a:rPr>
              <a:t> </a:t>
            </a:r>
            <a:r>
              <a:rPr sz="950" spc="180" dirty="0">
                <a:solidFill>
                  <a:srgbClr val="212121"/>
                </a:solidFill>
                <a:latin typeface="SimSun"/>
                <a:cs typeface="SimSun"/>
              </a:rPr>
              <a:t>DOM，组件</a:t>
            </a:r>
            <a:r>
              <a:rPr sz="950" spc="-215" dirty="0">
                <a:solidFill>
                  <a:srgbClr val="212121"/>
                </a:solidFill>
                <a:latin typeface="SimSun"/>
                <a:cs typeface="SimSun"/>
              </a:rPr>
              <a:t> </a:t>
            </a:r>
            <a:r>
              <a:rPr sz="950" spc="285" dirty="0">
                <a:solidFill>
                  <a:srgbClr val="212121"/>
                </a:solidFill>
                <a:latin typeface="SimSun"/>
                <a:cs typeface="SimSun"/>
              </a:rPr>
              <a:t>D  </a:t>
            </a:r>
            <a:r>
              <a:rPr sz="950" spc="385" dirty="0">
                <a:solidFill>
                  <a:srgbClr val="212121"/>
                </a:solidFill>
                <a:latin typeface="SimSun"/>
                <a:cs typeface="SimSun"/>
              </a:rPr>
              <a:t>OM</a:t>
            </a:r>
            <a:r>
              <a:rPr sz="950" spc="-220" dirty="0">
                <a:solidFill>
                  <a:srgbClr val="212121"/>
                </a:solidFill>
                <a:latin typeface="SimSun"/>
                <a:cs typeface="SimSun"/>
              </a:rPr>
              <a:t> </a:t>
            </a:r>
            <a:r>
              <a:rPr sz="950" spc="10" dirty="0">
                <a:solidFill>
                  <a:srgbClr val="212121"/>
                </a:solidFill>
                <a:latin typeface="SimSun"/>
                <a:cs typeface="SimSun"/>
              </a:rPr>
              <a:t>结构就是映射到这个虚拟</a:t>
            </a:r>
            <a:r>
              <a:rPr sz="950" spc="-220" dirty="0">
                <a:solidFill>
                  <a:srgbClr val="212121"/>
                </a:solidFill>
                <a:latin typeface="SimSun"/>
                <a:cs typeface="SimSun"/>
              </a:rPr>
              <a:t> </a:t>
            </a:r>
            <a:r>
              <a:rPr sz="950" spc="350" dirty="0">
                <a:solidFill>
                  <a:srgbClr val="212121"/>
                </a:solidFill>
                <a:latin typeface="SimSun"/>
                <a:cs typeface="SimSun"/>
              </a:rPr>
              <a:t>DOM</a:t>
            </a:r>
            <a:r>
              <a:rPr sz="950" spc="-220" dirty="0">
                <a:solidFill>
                  <a:srgbClr val="212121"/>
                </a:solidFill>
                <a:latin typeface="SimSun"/>
                <a:cs typeface="SimSun"/>
              </a:rPr>
              <a:t> </a:t>
            </a:r>
            <a:r>
              <a:rPr sz="950" spc="65" dirty="0">
                <a:solidFill>
                  <a:srgbClr val="212121"/>
                </a:solidFill>
                <a:latin typeface="SimSun"/>
                <a:cs typeface="SimSun"/>
              </a:rPr>
              <a:t>上，React</a:t>
            </a:r>
            <a:r>
              <a:rPr sz="950" spc="-220" dirty="0">
                <a:solidFill>
                  <a:srgbClr val="212121"/>
                </a:solidFill>
                <a:latin typeface="SimSun"/>
                <a:cs typeface="SimSun"/>
              </a:rPr>
              <a:t> </a:t>
            </a:r>
            <a:r>
              <a:rPr sz="950" spc="10" dirty="0">
                <a:solidFill>
                  <a:srgbClr val="212121"/>
                </a:solidFill>
                <a:latin typeface="SimSun"/>
                <a:cs typeface="SimSun"/>
              </a:rPr>
              <a:t>在这个虚拟</a:t>
            </a:r>
            <a:r>
              <a:rPr sz="950" spc="-220" dirty="0">
                <a:solidFill>
                  <a:srgbClr val="212121"/>
                </a:solidFill>
                <a:latin typeface="SimSun"/>
                <a:cs typeface="SimSun"/>
              </a:rPr>
              <a:t> </a:t>
            </a:r>
            <a:r>
              <a:rPr sz="950" spc="350" dirty="0">
                <a:solidFill>
                  <a:srgbClr val="212121"/>
                </a:solidFill>
                <a:latin typeface="SimSun"/>
                <a:cs typeface="SimSun"/>
              </a:rPr>
              <a:t>DOM</a:t>
            </a:r>
            <a:r>
              <a:rPr sz="950" spc="-220" dirty="0">
                <a:solidFill>
                  <a:srgbClr val="212121"/>
                </a:solidFill>
                <a:latin typeface="SimSun"/>
                <a:cs typeface="SimSun"/>
              </a:rPr>
              <a:t> </a:t>
            </a:r>
            <a:r>
              <a:rPr sz="950" spc="10" dirty="0">
                <a:solidFill>
                  <a:srgbClr val="212121"/>
                </a:solidFill>
                <a:latin typeface="SimSun"/>
                <a:cs typeface="SimSun"/>
              </a:rPr>
              <a:t>上实现了一个</a:t>
            </a:r>
            <a:r>
              <a:rPr sz="950" spc="-220" dirty="0">
                <a:solidFill>
                  <a:srgbClr val="212121"/>
                </a:solidFill>
                <a:latin typeface="SimSun"/>
                <a:cs typeface="SimSun"/>
              </a:rPr>
              <a:t> </a:t>
            </a:r>
            <a:r>
              <a:rPr sz="950" spc="-130" dirty="0">
                <a:solidFill>
                  <a:srgbClr val="212121"/>
                </a:solidFill>
                <a:latin typeface="SimSun"/>
                <a:cs typeface="SimSun"/>
              </a:rPr>
              <a:t>diff</a:t>
            </a:r>
            <a:r>
              <a:rPr sz="950" spc="-220" dirty="0">
                <a:solidFill>
                  <a:srgbClr val="212121"/>
                </a:solidFill>
                <a:latin typeface="SimSun"/>
                <a:cs typeface="SimSun"/>
              </a:rPr>
              <a:t> </a:t>
            </a:r>
            <a:r>
              <a:rPr sz="950" spc="10" dirty="0">
                <a:solidFill>
                  <a:srgbClr val="212121"/>
                </a:solidFill>
                <a:latin typeface="SimSun"/>
                <a:cs typeface="SimSun"/>
              </a:rPr>
              <a:t>算法，当要更新组件的时  候，会通过</a:t>
            </a:r>
            <a:r>
              <a:rPr sz="950" spc="-225" dirty="0">
                <a:solidFill>
                  <a:srgbClr val="212121"/>
                </a:solidFill>
                <a:latin typeface="SimSun"/>
                <a:cs typeface="SimSun"/>
              </a:rPr>
              <a:t> </a:t>
            </a:r>
            <a:r>
              <a:rPr sz="950" spc="-130" dirty="0">
                <a:solidFill>
                  <a:srgbClr val="212121"/>
                </a:solidFill>
                <a:latin typeface="SimSun"/>
                <a:cs typeface="SimSun"/>
              </a:rPr>
              <a:t>diff</a:t>
            </a:r>
            <a:r>
              <a:rPr sz="950" spc="-225" dirty="0">
                <a:solidFill>
                  <a:srgbClr val="212121"/>
                </a:solidFill>
                <a:latin typeface="SimSun"/>
                <a:cs typeface="SimSun"/>
              </a:rPr>
              <a:t> </a:t>
            </a:r>
            <a:r>
              <a:rPr sz="950" spc="10" dirty="0">
                <a:solidFill>
                  <a:srgbClr val="212121"/>
                </a:solidFill>
                <a:latin typeface="SimSun"/>
                <a:cs typeface="SimSun"/>
              </a:rPr>
              <a:t>寻找到要变更的</a:t>
            </a:r>
            <a:r>
              <a:rPr sz="950" spc="-225" dirty="0">
                <a:solidFill>
                  <a:srgbClr val="212121"/>
                </a:solidFill>
                <a:latin typeface="SimSun"/>
                <a:cs typeface="SimSun"/>
              </a:rPr>
              <a:t> </a:t>
            </a:r>
            <a:r>
              <a:rPr sz="950" spc="350" dirty="0">
                <a:solidFill>
                  <a:srgbClr val="212121"/>
                </a:solidFill>
                <a:latin typeface="SimSun"/>
                <a:cs typeface="SimSun"/>
              </a:rPr>
              <a:t>DOM</a:t>
            </a:r>
            <a:r>
              <a:rPr sz="950" spc="-225" dirty="0">
                <a:solidFill>
                  <a:srgbClr val="212121"/>
                </a:solidFill>
                <a:latin typeface="SimSun"/>
                <a:cs typeface="SimSun"/>
              </a:rPr>
              <a:t> </a:t>
            </a:r>
            <a:r>
              <a:rPr sz="950" spc="10" dirty="0">
                <a:solidFill>
                  <a:srgbClr val="212121"/>
                </a:solidFill>
                <a:latin typeface="SimSun"/>
                <a:cs typeface="SimSun"/>
              </a:rPr>
              <a:t>节点，再把这个修改更新到浏览器实际的</a:t>
            </a:r>
            <a:r>
              <a:rPr sz="950" spc="-225" dirty="0">
                <a:solidFill>
                  <a:srgbClr val="212121"/>
                </a:solidFill>
                <a:latin typeface="SimSun"/>
                <a:cs typeface="SimSun"/>
              </a:rPr>
              <a:t> </a:t>
            </a:r>
            <a:r>
              <a:rPr sz="950" spc="350" dirty="0">
                <a:solidFill>
                  <a:srgbClr val="212121"/>
                </a:solidFill>
                <a:latin typeface="SimSun"/>
                <a:cs typeface="SimSun"/>
              </a:rPr>
              <a:t>DOM</a:t>
            </a:r>
            <a:r>
              <a:rPr sz="950" spc="-225" dirty="0">
                <a:solidFill>
                  <a:srgbClr val="212121"/>
                </a:solidFill>
                <a:latin typeface="SimSun"/>
                <a:cs typeface="SimSun"/>
              </a:rPr>
              <a:t> </a:t>
            </a:r>
            <a:r>
              <a:rPr sz="950" spc="10" dirty="0">
                <a:solidFill>
                  <a:srgbClr val="212121"/>
                </a:solidFill>
                <a:latin typeface="SimSun"/>
                <a:cs typeface="SimSun"/>
              </a:rPr>
              <a:t>节点上，所以实际上不是  真的渲染整个</a:t>
            </a:r>
            <a:r>
              <a:rPr sz="950" spc="-210" dirty="0">
                <a:solidFill>
                  <a:srgbClr val="212121"/>
                </a:solidFill>
                <a:latin typeface="SimSun"/>
                <a:cs typeface="SimSun"/>
              </a:rPr>
              <a:t> </a:t>
            </a:r>
            <a:r>
              <a:rPr sz="950" spc="350" dirty="0">
                <a:solidFill>
                  <a:srgbClr val="212121"/>
                </a:solidFill>
                <a:latin typeface="SimSun"/>
                <a:cs typeface="SimSun"/>
              </a:rPr>
              <a:t>DOM</a:t>
            </a:r>
            <a:r>
              <a:rPr sz="950" spc="-210" dirty="0">
                <a:solidFill>
                  <a:srgbClr val="212121"/>
                </a:solidFill>
                <a:latin typeface="SimSun"/>
                <a:cs typeface="SimSun"/>
              </a:rPr>
              <a:t> </a:t>
            </a:r>
            <a:r>
              <a:rPr sz="950" spc="10" dirty="0">
                <a:solidFill>
                  <a:srgbClr val="212121"/>
                </a:solidFill>
                <a:latin typeface="SimSun"/>
                <a:cs typeface="SimSun"/>
              </a:rPr>
              <a:t>树。这个虚拟</a:t>
            </a:r>
            <a:r>
              <a:rPr sz="950" spc="-210" dirty="0">
                <a:solidFill>
                  <a:srgbClr val="212121"/>
                </a:solidFill>
                <a:latin typeface="SimSun"/>
                <a:cs typeface="SimSun"/>
              </a:rPr>
              <a:t> </a:t>
            </a:r>
            <a:r>
              <a:rPr sz="950" spc="350" dirty="0">
                <a:solidFill>
                  <a:srgbClr val="212121"/>
                </a:solidFill>
                <a:latin typeface="SimSun"/>
                <a:cs typeface="SimSun"/>
              </a:rPr>
              <a:t>DOM</a:t>
            </a:r>
            <a:r>
              <a:rPr sz="950" spc="-210" dirty="0">
                <a:solidFill>
                  <a:srgbClr val="212121"/>
                </a:solidFill>
                <a:latin typeface="SimSun"/>
                <a:cs typeface="SimSun"/>
              </a:rPr>
              <a:t> </a:t>
            </a:r>
            <a:r>
              <a:rPr sz="950" spc="10" dirty="0">
                <a:solidFill>
                  <a:srgbClr val="212121"/>
                </a:solidFill>
                <a:latin typeface="SimSun"/>
                <a:cs typeface="SimSun"/>
              </a:rPr>
              <a:t>是一个纯粹的</a:t>
            </a:r>
            <a:r>
              <a:rPr sz="950" spc="-210" dirty="0">
                <a:solidFill>
                  <a:srgbClr val="212121"/>
                </a:solidFill>
                <a:latin typeface="SimSun"/>
                <a:cs typeface="SimSun"/>
              </a:rPr>
              <a:t> </a:t>
            </a:r>
            <a:r>
              <a:rPr sz="950" spc="150" dirty="0">
                <a:solidFill>
                  <a:srgbClr val="212121"/>
                </a:solidFill>
                <a:latin typeface="SimSun"/>
                <a:cs typeface="SimSun"/>
              </a:rPr>
              <a:t>JS</a:t>
            </a:r>
            <a:r>
              <a:rPr sz="950" spc="-210" dirty="0">
                <a:solidFill>
                  <a:srgbClr val="212121"/>
                </a:solidFill>
                <a:latin typeface="SimSun"/>
                <a:cs typeface="SimSun"/>
              </a:rPr>
              <a:t> </a:t>
            </a:r>
            <a:r>
              <a:rPr sz="950" spc="5" dirty="0">
                <a:solidFill>
                  <a:srgbClr val="212121"/>
                </a:solidFill>
                <a:latin typeface="SimSun"/>
                <a:cs typeface="SimSun"/>
              </a:rPr>
              <a:t>数据结构，所以性能会比原Th</a:t>
            </a:r>
            <a:r>
              <a:rPr sz="950" spc="-210" dirty="0">
                <a:solidFill>
                  <a:srgbClr val="212121"/>
                </a:solidFill>
                <a:latin typeface="SimSun"/>
                <a:cs typeface="SimSun"/>
              </a:rPr>
              <a:t> </a:t>
            </a:r>
            <a:r>
              <a:rPr sz="950" spc="350" dirty="0">
                <a:solidFill>
                  <a:srgbClr val="212121"/>
                </a:solidFill>
                <a:latin typeface="SimSun"/>
                <a:cs typeface="SimSun"/>
              </a:rPr>
              <a:t>DOM</a:t>
            </a:r>
            <a:r>
              <a:rPr sz="950" spc="-210" dirty="0">
                <a:solidFill>
                  <a:srgbClr val="212121"/>
                </a:solidFill>
                <a:latin typeface="SimSun"/>
                <a:cs typeface="SimSun"/>
              </a:rPr>
              <a:t> </a:t>
            </a:r>
            <a:r>
              <a:rPr sz="950" spc="10" dirty="0">
                <a:solidFill>
                  <a:srgbClr val="212121"/>
                </a:solidFill>
                <a:latin typeface="SimSun"/>
                <a:cs typeface="SimSun"/>
              </a:rPr>
              <a:t>快很多。</a:t>
            </a:r>
            <a:endParaRPr sz="950">
              <a:latin typeface="SimSun"/>
              <a:cs typeface="SimSun"/>
            </a:endParaRPr>
          </a:p>
        </p:txBody>
      </p:sp>
      <p:sp>
        <p:nvSpPr>
          <p:cNvPr id="5" name="object 5"/>
          <p:cNvSpPr txBox="1"/>
          <p:nvPr/>
        </p:nvSpPr>
        <p:spPr>
          <a:xfrm>
            <a:off x="5915533" y="777138"/>
            <a:ext cx="911860"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10" dirty="0">
                <a:solidFill>
                  <a:srgbClr val="999999"/>
                </a:solidFill>
                <a:latin typeface="SimSun"/>
                <a:cs typeface="SimSun"/>
              </a:rPr>
              <a:t>1</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概览</a:t>
            </a:r>
            <a:r>
              <a:rPr sz="700" spc="-175" dirty="0">
                <a:solidFill>
                  <a:srgbClr val="999999"/>
                </a:solidFill>
                <a:latin typeface="SimSun"/>
                <a:cs typeface="SimSun"/>
              </a:rPr>
              <a:t> | </a:t>
            </a:r>
            <a:r>
              <a:rPr sz="700" spc="80" dirty="0">
                <a:solidFill>
                  <a:srgbClr val="999999"/>
                </a:solidFill>
                <a:latin typeface="SimSun"/>
                <a:cs typeface="SimSun"/>
              </a:rPr>
              <a:t>8</a:t>
            </a:r>
            <a:endParaRPr sz="700">
              <a:latin typeface="SimSun"/>
              <a:cs typeface="SimSu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txBox="1"/>
          <p:nvPr/>
        </p:nvSpPr>
        <p:spPr>
          <a:xfrm>
            <a:off x="735914" y="1297622"/>
            <a:ext cx="130175" cy="222250"/>
          </a:xfrm>
          <a:prstGeom prst="rect">
            <a:avLst/>
          </a:prstGeom>
        </p:spPr>
        <p:txBody>
          <a:bodyPr vert="horz" wrap="square" lIns="0" tIns="0" rIns="0" bIns="0" rtlCol="0">
            <a:spAutoFit/>
          </a:bodyPr>
          <a:lstStyle/>
          <a:p>
            <a:pPr marL="12700">
              <a:lnSpc>
                <a:spcPct val="100000"/>
              </a:lnSpc>
            </a:pPr>
            <a:r>
              <a:rPr sz="1350" spc="145" dirty="0">
                <a:solidFill>
                  <a:srgbClr val="212121"/>
                </a:solidFill>
                <a:latin typeface="SimSun"/>
                <a:cs typeface="SimSun"/>
              </a:rPr>
              <a:t>#</a:t>
            </a:r>
            <a:endParaRPr sz="1350">
              <a:latin typeface="SimSun"/>
              <a:cs typeface="SimSun"/>
            </a:endParaRPr>
          </a:p>
        </p:txBody>
      </p:sp>
      <p:sp>
        <p:nvSpPr>
          <p:cNvPr id="4" name="object 4"/>
          <p:cNvSpPr txBox="1"/>
          <p:nvPr/>
        </p:nvSpPr>
        <p:spPr>
          <a:xfrm>
            <a:off x="732500" y="2111184"/>
            <a:ext cx="6059805" cy="770255"/>
          </a:xfrm>
          <a:prstGeom prst="rect">
            <a:avLst/>
          </a:prstGeom>
        </p:spPr>
        <p:txBody>
          <a:bodyPr vert="horz" wrap="square" lIns="0" tIns="0" rIns="0" bIns="0" rtlCol="0">
            <a:spAutoFit/>
          </a:bodyPr>
          <a:lstStyle/>
          <a:p>
            <a:pPr marL="12700">
              <a:lnSpc>
                <a:spcPct val="100000"/>
              </a:lnSpc>
            </a:pPr>
            <a:r>
              <a:rPr sz="950" spc="90" dirty="0">
                <a:solidFill>
                  <a:srgbClr val="212121"/>
                </a:solidFill>
                <a:latin typeface="SimSun"/>
                <a:cs typeface="SimSun"/>
              </a:rPr>
              <a:t>Data</a:t>
            </a:r>
            <a:r>
              <a:rPr sz="950" spc="-290" dirty="0">
                <a:solidFill>
                  <a:srgbClr val="212121"/>
                </a:solidFill>
                <a:latin typeface="SimSun"/>
                <a:cs typeface="SimSun"/>
              </a:rPr>
              <a:t> </a:t>
            </a:r>
            <a:r>
              <a:rPr sz="950" spc="80" dirty="0">
                <a:solidFill>
                  <a:srgbClr val="212121"/>
                </a:solidFill>
                <a:latin typeface="SimSun"/>
                <a:cs typeface="SimSun"/>
              </a:rPr>
              <a:t>Flow</a:t>
            </a:r>
            <a:endParaRPr sz="950">
              <a:latin typeface="SimSun"/>
              <a:cs typeface="SimSun"/>
            </a:endParaRPr>
          </a:p>
          <a:p>
            <a:pPr>
              <a:lnSpc>
                <a:spcPct val="100000"/>
              </a:lnSpc>
              <a:spcBef>
                <a:spcPts val="40"/>
              </a:spcBef>
            </a:pPr>
            <a:endParaRPr sz="800">
              <a:latin typeface="Times New Roman"/>
              <a:cs typeface="Times New Roman"/>
            </a:endParaRPr>
          </a:p>
          <a:p>
            <a:pPr marL="12700" marR="5080">
              <a:lnSpc>
                <a:spcPct val="168400"/>
              </a:lnSpc>
            </a:pPr>
            <a:r>
              <a:rPr sz="950" spc="10" dirty="0">
                <a:solidFill>
                  <a:srgbClr val="212121"/>
                </a:solidFill>
                <a:latin typeface="SimSun"/>
                <a:cs typeface="SimSun"/>
              </a:rPr>
              <a:t>“单向数据绑定”是</a:t>
            </a:r>
            <a:r>
              <a:rPr sz="950" spc="-250" dirty="0">
                <a:solidFill>
                  <a:srgbClr val="212121"/>
                </a:solidFill>
                <a:latin typeface="SimSun"/>
                <a:cs typeface="SimSun"/>
              </a:rPr>
              <a:t> </a:t>
            </a:r>
            <a:r>
              <a:rPr sz="950" spc="85" dirty="0">
                <a:solidFill>
                  <a:srgbClr val="212121"/>
                </a:solidFill>
                <a:latin typeface="SimSun"/>
                <a:cs typeface="SimSun"/>
              </a:rPr>
              <a:t>React</a:t>
            </a:r>
            <a:r>
              <a:rPr sz="950" spc="-250" dirty="0">
                <a:solidFill>
                  <a:srgbClr val="212121"/>
                </a:solidFill>
                <a:latin typeface="SimSun"/>
                <a:cs typeface="SimSun"/>
              </a:rPr>
              <a:t> </a:t>
            </a:r>
            <a:r>
              <a:rPr sz="950" spc="10" dirty="0">
                <a:solidFill>
                  <a:srgbClr val="212121"/>
                </a:solidFill>
                <a:latin typeface="SimSun"/>
                <a:cs typeface="SimSun"/>
              </a:rPr>
              <a:t>推崇的一种应用架构的方式。当应用足够复杂时才能体会到它的好处，虽然在一般应  用场景下你可能不会意识到它的存在，也不会影响你开始使用</a:t>
            </a:r>
            <a:r>
              <a:rPr sz="950" spc="-300" dirty="0">
                <a:solidFill>
                  <a:srgbClr val="212121"/>
                </a:solidFill>
                <a:latin typeface="SimSun"/>
                <a:cs typeface="SimSun"/>
              </a:rPr>
              <a:t> </a:t>
            </a:r>
            <a:r>
              <a:rPr sz="950" spc="30" dirty="0">
                <a:solidFill>
                  <a:srgbClr val="212121"/>
                </a:solidFill>
                <a:latin typeface="SimSun"/>
                <a:cs typeface="SimSun"/>
              </a:rPr>
              <a:t>React，你只要先知道有这么个概念。</a:t>
            </a:r>
            <a:endParaRPr sz="950">
              <a:latin typeface="SimSun"/>
              <a:cs typeface="SimSun"/>
            </a:endParaRPr>
          </a:p>
        </p:txBody>
      </p:sp>
      <p:sp>
        <p:nvSpPr>
          <p:cNvPr id="5" name="object 5"/>
          <p:cNvSpPr txBox="1"/>
          <p:nvPr/>
        </p:nvSpPr>
        <p:spPr>
          <a:xfrm>
            <a:off x="5914834" y="777138"/>
            <a:ext cx="912494"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75" dirty="0">
                <a:solidFill>
                  <a:srgbClr val="999999"/>
                </a:solidFill>
                <a:latin typeface="SimSun"/>
                <a:cs typeface="SimSun"/>
              </a:rPr>
              <a:t> </a:t>
            </a:r>
            <a:r>
              <a:rPr sz="700" spc="-10" dirty="0">
                <a:solidFill>
                  <a:srgbClr val="999999"/>
                </a:solidFill>
                <a:latin typeface="SimSun"/>
                <a:cs typeface="SimSun"/>
              </a:rPr>
              <a:t>1</a:t>
            </a:r>
            <a:r>
              <a:rPr sz="700" spc="-175" dirty="0">
                <a:solidFill>
                  <a:srgbClr val="999999"/>
                </a:solidFill>
                <a:latin typeface="SimSun"/>
                <a:cs typeface="SimSun"/>
              </a:rPr>
              <a:t> </a:t>
            </a:r>
            <a:r>
              <a:rPr sz="700" dirty="0">
                <a:solidFill>
                  <a:srgbClr val="999999"/>
                </a:solidFill>
                <a:latin typeface="SimSun"/>
                <a:cs typeface="SimSun"/>
              </a:rPr>
              <a:t>章</a:t>
            </a:r>
            <a:r>
              <a:rPr sz="700" spc="-175" dirty="0">
                <a:solidFill>
                  <a:srgbClr val="999999"/>
                </a:solidFill>
                <a:latin typeface="SimSun"/>
                <a:cs typeface="SimSun"/>
              </a:rPr>
              <a:t> </a:t>
            </a:r>
            <a:r>
              <a:rPr sz="700" spc="60" dirty="0">
                <a:solidFill>
                  <a:srgbClr val="999999"/>
                </a:solidFill>
                <a:latin typeface="SimSun"/>
                <a:cs typeface="SimSun"/>
              </a:rPr>
              <a:t>React</a:t>
            </a:r>
            <a:r>
              <a:rPr sz="700" spc="-175" dirty="0">
                <a:solidFill>
                  <a:srgbClr val="999999"/>
                </a:solidFill>
                <a:latin typeface="SimSun"/>
                <a:cs typeface="SimSun"/>
              </a:rPr>
              <a:t> </a:t>
            </a:r>
            <a:r>
              <a:rPr sz="700" dirty="0">
                <a:solidFill>
                  <a:srgbClr val="999999"/>
                </a:solidFill>
                <a:latin typeface="SimSun"/>
                <a:cs typeface="SimSun"/>
              </a:rPr>
              <a:t>概览</a:t>
            </a:r>
            <a:r>
              <a:rPr sz="700" spc="-175" dirty="0">
                <a:solidFill>
                  <a:srgbClr val="999999"/>
                </a:solidFill>
                <a:latin typeface="SimSun"/>
                <a:cs typeface="SimSun"/>
              </a:rPr>
              <a:t> | </a:t>
            </a:r>
            <a:r>
              <a:rPr sz="700" spc="85" dirty="0">
                <a:solidFill>
                  <a:srgbClr val="999999"/>
                </a:solidFill>
                <a:latin typeface="SimSun"/>
                <a:cs typeface="SimSun"/>
              </a:rPr>
              <a:t>9</a:t>
            </a:r>
            <a:endParaRPr sz="700">
              <a:latin typeface="SimSun"/>
              <a:cs typeface="SimSu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8950" y="90799"/>
            <a:ext cx="7048500" cy="104775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376561" y="4305934"/>
            <a:ext cx="833755" cy="0"/>
          </a:xfrm>
          <a:custGeom>
            <a:avLst/>
            <a:gdLst/>
            <a:ahLst/>
            <a:cxnLst/>
            <a:rect l="l" t="t" r="r" b="b"/>
            <a:pathLst>
              <a:path w="833754">
                <a:moveTo>
                  <a:pt x="0" y="0"/>
                </a:moveTo>
                <a:lnTo>
                  <a:pt x="833269" y="0"/>
                </a:lnTo>
              </a:path>
            </a:pathLst>
          </a:custGeom>
          <a:ln w="31750">
            <a:solidFill>
              <a:srgbClr val="1FA640"/>
            </a:solidFill>
          </a:ln>
        </p:spPr>
        <p:txBody>
          <a:bodyPr wrap="square" lIns="0" tIns="0" rIns="0" bIns="0" rtlCol="0"/>
          <a:lstStyle/>
          <a:p>
            <a:endParaRPr/>
          </a:p>
        </p:txBody>
      </p:sp>
      <p:sp>
        <p:nvSpPr>
          <p:cNvPr id="4" name="object 4"/>
          <p:cNvSpPr/>
          <p:nvPr/>
        </p:nvSpPr>
        <p:spPr>
          <a:xfrm>
            <a:off x="3392658" y="3681729"/>
            <a:ext cx="0" cy="608330"/>
          </a:xfrm>
          <a:custGeom>
            <a:avLst/>
            <a:gdLst/>
            <a:ahLst/>
            <a:cxnLst/>
            <a:rect l="l" t="t" r="r" b="b"/>
            <a:pathLst>
              <a:path h="608329">
                <a:moveTo>
                  <a:pt x="0" y="0"/>
                </a:moveTo>
                <a:lnTo>
                  <a:pt x="0" y="608329"/>
                </a:lnTo>
              </a:path>
            </a:pathLst>
          </a:custGeom>
          <a:ln w="32194">
            <a:solidFill>
              <a:srgbClr val="1FA640"/>
            </a:solidFill>
          </a:ln>
        </p:spPr>
        <p:txBody>
          <a:bodyPr wrap="square" lIns="0" tIns="0" rIns="0" bIns="0" rtlCol="0"/>
          <a:lstStyle/>
          <a:p>
            <a:endParaRPr/>
          </a:p>
        </p:txBody>
      </p:sp>
      <p:sp>
        <p:nvSpPr>
          <p:cNvPr id="5" name="object 5"/>
          <p:cNvSpPr/>
          <p:nvPr/>
        </p:nvSpPr>
        <p:spPr>
          <a:xfrm>
            <a:off x="3376561" y="3423920"/>
            <a:ext cx="833755" cy="257810"/>
          </a:xfrm>
          <a:custGeom>
            <a:avLst/>
            <a:gdLst/>
            <a:ahLst/>
            <a:cxnLst/>
            <a:rect l="l" t="t" r="r" b="b"/>
            <a:pathLst>
              <a:path w="833754" h="257810">
                <a:moveTo>
                  <a:pt x="0" y="257809"/>
                </a:moveTo>
                <a:lnTo>
                  <a:pt x="833269" y="257809"/>
                </a:lnTo>
                <a:lnTo>
                  <a:pt x="833269" y="0"/>
                </a:lnTo>
                <a:lnTo>
                  <a:pt x="0" y="0"/>
                </a:lnTo>
                <a:lnTo>
                  <a:pt x="0" y="257809"/>
                </a:lnTo>
                <a:close/>
              </a:path>
            </a:pathLst>
          </a:custGeom>
          <a:solidFill>
            <a:srgbClr val="1FA640"/>
          </a:solidFill>
        </p:spPr>
        <p:txBody>
          <a:bodyPr wrap="square" lIns="0" tIns="0" rIns="0" bIns="0" rtlCol="0"/>
          <a:lstStyle/>
          <a:p>
            <a:endParaRPr/>
          </a:p>
        </p:txBody>
      </p:sp>
      <p:sp>
        <p:nvSpPr>
          <p:cNvPr id="6" name="object 6"/>
          <p:cNvSpPr/>
          <p:nvPr/>
        </p:nvSpPr>
        <p:spPr>
          <a:xfrm>
            <a:off x="4193742" y="3682047"/>
            <a:ext cx="0" cy="607695"/>
          </a:xfrm>
          <a:custGeom>
            <a:avLst/>
            <a:gdLst/>
            <a:ahLst/>
            <a:cxnLst/>
            <a:rect l="l" t="t" r="r" b="b"/>
            <a:pathLst>
              <a:path h="607695">
                <a:moveTo>
                  <a:pt x="0" y="0"/>
                </a:moveTo>
                <a:lnTo>
                  <a:pt x="0" y="607618"/>
                </a:lnTo>
              </a:path>
            </a:pathLst>
          </a:custGeom>
          <a:ln w="32179">
            <a:solidFill>
              <a:srgbClr val="1FA640"/>
            </a:solidFill>
          </a:ln>
        </p:spPr>
        <p:txBody>
          <a:bodyPr wrap="square" lIns="0" tIns="0" rIns="0" bIns="0" rtlCol="0"/>
          <a:lstStyle/>
          <a:p>
            <a:endParaRPr/>
          </a:p>
        </p:txBody>
      </p:sp>
      <p:sp>
        <p:nvSpPr>
          <p:cNvPr id="7" name="object 7"/>
          <p:cNvSpPr txBox="1"/>
          <p:nvPr/>
        </p:nvSpPr>
        <p:spPr>
          <a:xfrm>
            <a:off x="2821329" y="4348848"/>
            <a:ext cx="1957070" cy="402590"/>
          </a:xfrm>
          <a:prstGeom prst="rect">
            <a:avLst/>
          </a:prstGeom>
        </p:spPr>
        <p:txBody>
          <a:bodyPr vert="horz" wrap="square" lIns="0" tIns="0" rIns="0" bIns="0" rtlCol="0">
            <a:spAutoFit/>
          </a:bodyPr>
          <a:lstStyle/>
          <a:p>
            <a:pPr marL="12700">
              <a:lnSpc>
                <a:spcPct val="100000"/>
              </a:lnSpc>
            </a:pPr>
            <a:r>
              <a:rPr sz="2500" spc="30" dirty="0">
                <a:solidFill>
                  <a:srgbClr val="1FA640"/>
                </a:solidFill>
                <a:latin typeface="SimSun"/>
                <a:cs typeface="SimSun"/>
              </a:rPr>
              <a:t>开发环境配置</a:t>
            </a:r>
            <a:endParaRPr sz="2500">
              <a:latin typeface="SimSun"/>
              <a:cs typeface="SimSu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2500" y="1168748"/>
            <a:ext cx="6069965" cy="1174115"/>
          </a:xfrm>
          <a:prstGeom prst="rect">
            <a:avLst/>
          </a:prstGeom>
        </p:spPr>
        <p:txBody>
          <a:bodyPr vert="horz" wrap="square" lIns="0" tIns="0" rIns="0" bIns="0" rtlCol="0">
            <a:spAutoFit/>
          </a:bodyPr>
          <a:lstStyle/>
          <a:p>
            <a:pPr marL="12700" marR="5080">
              <a:lnSpc>
                <a:spcPct val="168400"/>
              </a:lnSpc>
            </a:pPr>
            <a:r>
              <a:rPr sz="950" spc="10" dirty="0">
                <a:solidFill>
                  <a:srgbClr val="212121"/>
                </a:solidFill>
                <a:latin typeface="SimSun"/>
                <a:cs typeface="SimSun"/>
              </a:rPr>
              <a:t>要搭建一个现代的前端开发环境配套的工具有很多，比如</a:t>
            </a:r>
            <a:r>
              <a:rPr sz="950" spc="-215" dirty="0">
                <a:solidFill>
                  <a:srgbClr val="212121"/>
                </a:solidFill>
                <a:latin typeface="SimSun"/>
                <a:cs typeface="SimSun"/>
              </a:rPr>
              <a:t> </a:t>
            </a:r>
            <a:r>
              <a:rPr sz="950" spc="65" dirty="0">
                <a:solidFill>
                  <a:srgbClr val="212121"/>
                </a:solidFill>
                <a:latin typeface="SimSun"/>
                <a:cs typeface="SimSun"/>
              </a:rPr>
              <a:t>Grunt</a:t>
            </a:r>
            <a:r>
              <a:rPr sz="950" spc="-215" dirty="0">
                <a:solidFill>
                  <a:srgbClr val="212121"/>
                </a:solidFill>
                <a:latin typeface="SimSun"/>
                <a:cs typeface="SimSun"/>
              </a:rPr>
              <a:t> </a:t>
            </a:r>
            <a:r>
              <a:rPr sz="950" spc="-195" dirty="0">
                <a:solidFill>
                  <a:srgbClr val="212121"/>
                </a:solidFill>
                <a:latin typeface="SimSun"/>
                <a:cs typeface="SimSun"/>
              </a:rPr>
              <a:t>/</a:t>
            </a:r>
            <a:r>
              <a:rPr sz="950" spc="-215" dirty="0">
                <a:solidFill>
                  <a:srgbClr val="212121"/>
                </a:solidFill>
                <a:latin typeface="SimSun"/>
                <a:cs typeface="SimSun"/>
              </a:rPr>
              <a:t> </a:t>
            </a:r>
            <a:r>
              <a:rPr sz="950" spc="80" dirty="0">
                <a:solidFill>
                  <a:srgbClr val="212121"/>
                </a:solidFill>
                <a:latin typeface="SimSun"/>
                <a:cs typeface="SimSun"/>
              </a:rPr>
              <a:t>Gulp</a:t>
            </a:r>
            <a:r>
              <a:rPr sz="950" spc="-215" dirty="0">
                <a:solidFill>
                  <a:srgbClr val="212121"/>
                </a:solidFill>
                <a:latin typeface="SimSun"/>
                <a:cs typeface="SimSun"/>
              </a:rPr>
              <a:t> </a:t>
            </a:r>
            <a:r>
              <a:rPr sz="950" spc="-195" dirty="0">
                <a:solidFill>
                  <a:srgbClr val="212121"/>
                </a:solidFill>
                <a:latin typeface="SimSun"/>
                <a:cs typeface="SimSun"/>
              </a:rPr>
              <a:t>/</a:t>
            </a:r>
            <a:r>
              <a:rPr sz="950" spc="-215" dirty="0">
                <a:solidFill>
                  <a:srgbClr val="212121"/>
                </a:solidFill>
                <a:latin typeface="SimSun"/>
                <a:cs typeface="SimSun"/>
              </a:rPr>
              <a:t> </a:t>
            </a:r>
            <a:r>
              <a:rPr sz="950" spc="165" dirty="0">
                <a:solidFill>
                  <a:srgbClr val="212121"/>
                </a:solidFill>
                <a:latin typeface="SimSun"/>
                <a:cs typeface="SimSun"/>
              </a:rPr>
              <a:t>Webpack</a:t>
            </a:r>
            <a:r>
              <a:rPr sz="950" spc="-215" dirty="0">
                <a:solidFill>
                  <a:srgbClr val="212121"/>
                </a:solidFill>
                <a:latin typeface="SimSun"/>
                <a:cs typeface="SimSun"/>
              </a:rPr>
              <a:t> </a:t>
            </a:r>
            <a:r>
              <a:rPr sz="950" spc="-195" dirty="0">
                <a:solidFill>
                  <a:srgbClr val="212121"/>
                </a:solidFill>
                <a:latin typeface="SimSun"/>
                <a:cs typeface="SimSun"/>
              </a:rPr>
              <a:t>/</a:t>
            </a:r>
            <a:r>
              <a:rPr sz="950" spc="-215" dirty="0">
                <a:solidFill>
                  <a:srgbClr val="212121"/>
                </a:solidFill>
                <a:latin typeface="SimSun"/>
                <a:cs typeface="SimSun"/>
              </a:rPr>
              <a:t> </a:t>
            </a:r>
            <a:r>
              <a:rPr sz="950" dirty="0">
                <a:solidFill>
                  <a:srgbClr val="212121"/>
                </a:solidFill>
                <a:latin typeface="SimSun"/>
                <a:cs typeface="SimSun"/>
              </a:rPr>
              <a:t>Broccoli，都是要解决前端  </a:t>
            </a:r>
            <a:r>
              <a:rPr sz="950" spc="10" dirty="0">
                <a:solidFill>
                  <a:srgbClr val="212121"/>
                </a:solidFill>
                <a:latin typeface="SimSun"/>
                <a:cs typeface="SimSun"/>
              </a:rPr>
              <a:t>工程化问题，这个主题很大，这里为了使用</a:t>
            </a:r>
            <a:r>
              <a:rPr sz="950" spc="-254" dirty="0">
                <a:solidFill>
                  <a:srgbClr val="212121"/>
                </a:solidFill>
                <a:latin typeface="SimSun"/>
                <a:cs typeface="SimSun"/>
              </a:rPr>
              <a:t> </a:t>
            </a:r>
            <a:r>
              <a:rPr sz="950" spc="85" dirty="0">
                <a:solidFill>
                  <a:srgbClr val="212121"/>
                </a:solidFill>
                <a:latin typeface="SimSun"/>
                <a:cs typeface="SimSun"/>
              </a:rPr>
              <a:t>React</a:t>
            </a:r>
            <a:r>
              <a:rPr sz="950" spc="-254" dirty="0">
                <a:solidFill>
                  <a:srgbClr val="212121"/>
                </a:solidFill>
                <a:latin typeface="SimSun"/>
                <a:cs typeface="SimSun"/>
              </a:rPr>
              <a:t> </a:t>
            </a:r>
            <a:r>
              <a:rPr sz="950" spc="10" dirty="0">
                <a:solidFill>
                  <a:srgbClr val="212121"/>
                </a:solidFill>
                <a:latin typeface="SimSun"/>
                <a:cs typeface="SimSun"/>
              </a:rPr>
              <a:t>我们只关注其中的两个点：</a:t>
            </a:r>
            <a:endParaRPr sz="950">
              <a:latin typeface="SimSun"/>
              <a:cs typeface="SimSun"/>
            </a:endParaRPr>
          </a:p>
          <a:p>
            <a:pPr>
              <a:lnSpc>
                <a:spcPct val="100000"/>
              </a:lnSpc>
            </a:pPr>
            <a:endParaRPr sz="900">
              <a:latin typeface="Times New Roman"/>
              <a:cs typeface="Times New Roman"/>
            </a:endParaRPr>
          </a:p>
          <a:p>
            <a:pPr marL="82550">
              <a:lnSpc>
                <a:spcPct val="100000"/>
              </a:lnSpc>
              <a:spcBef>
                <a:spcPts val="705"/>
              </a:spcBef>
            </a:pPr>
            <a:r>
              <a:rPr sz="950" spc="45" dirty="0">
                <a:solidFill>
                  <a:srgbClr val="212121"/>
                </a:solidFill>
                <a:latin typeface="Verdana"/>
                <a:cs typeface="Verdana"/>
              </a:rPr>
              <a:t>•</a:t>
            </a:r>
            <a:r>
              <a:rPr sz="950" spc="395" dirty="0">
                <a:solidFill>
                  <a:srgbClr val="212121"/>
                </a:solidFill>
                <a:latin typeface="Verdana"/>
                <a:cs typeface="Verdana"/>
              </a:rPr>
              <a:t> </a:t>
            </a:r>
            <a:r>
              <a:rPr sz="950" spc="80" dirty="0">
                <a:solidFill>
                  <a:srgbClr val="212121"/>
                </a:solidFill>
                <a:latin typeface="SimSun"/>
                <a:cs typeface="SimSun"/>
              </a:rPr>
              <a:t>编译（JSX）</a:t>
            </a:r>
            <a:endParaRPr sz="950">
              <a:latin typeface="SimSun"/>
              <a:cs typeface="SimSun"/>
            </a:endParaRPr>
          </a:p>
          <a:p>
            <a:pPr>
              <a:lnSpc>
                <a:spcPct val="100000"/>
              </a:lnSpc>
              <a:spcBef>
                <a:spcPts val="50"/>
              </a:spcBef>
            </a:pPr>
            <a:endParaRPr sz="1050">
              <a:latin typeface="Times New Roman"/>
              <a:cs typeface="Times New Roman"/>
            </a:endParaRPr>
          </a:p>
          <a:p>
            <a:pPr marL="256540" indent="-173990">
              <a:lnSpc>
                <a:spcPct val="100000"/>
              </a:lnSpc>
              <a:buFont typeface="Verdana"/>
              <a:buChar char="•"/>
              <a:tabLst>
                <a:tab pos="256540" algn="l"/>
              </a:tabLst>
            </a:pPr>
            <a:r>
              <a:rPr sz="950" spc="225" dirty="0">
                <a:solidFill>
                  <a:srgbClr val="212121"/>
                </a:solidFill>
                <a:latin typeface="SimSun"/>
                <a:cs typeface="SimSun"/>
              </a:rPr>
              <a:t>CommonJS</a:t>
            </a:r>
            <a:r>
              <a:rPr sz="950" spc="-315" dirty="0">
                <a:solidFill>
                  <a:srgbClr val="212121"/>
                </a:solidFill>
                <a:latin typeface="SimSun"/>
                <a:cs typeface="SimSun"/>
              </a:rPr>
              <a:t> </a:t>
            </a:r>
            <a:r>
              <a:rPr sz="950" spc="10" dirty="0">
                <a:solidFill>
                  <a:srgbClr val="212121"/>
                </a:solidFill>
                <a:latin typeface="SimSun"/>
                <a:cs typeface="SimSun"/>
              </a:rPr>
              <a:t>支持</a:t>
            </a:r>
            <a:endParaRPr sz="950">
              <a:latin typeface="SimSun"/>
              <a:cs typeface="SimSun"/>
            </a:endParaRPr>
          </a:p>
        </p:txBody>
      </p:sp>
      <p:sp>
        <p:nvSpPr>
          <p:cNvPr id="3" name="object 3"/>
          <p:cNvSpPr txBox="1"/>
          <p:nvPr/>
        </p:nvSpPr>
        <p:spPr>
          <a:xfrm>
            <a:off x="5802668" y="777138"/>
            <a:ext cx="1024890"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80" dirty="0">
                <a:solidFill>
                  <a:srgbClr val="999999"/>
                </a:solidFill>
                <a:latin typeface="SimSun"/>
                <a:cs typeface="SimSun"/>
              </a:rPr>
              <a:t> </a:t>
            </a:r>
            <a:r>
              <a:rPr sz="700" spc="75" dirty="0">
                <a:solidFill>
                  <a:srgbClr val="999999"/>
                </a:solidFill>
                <a:latin typeface="SimSun"/>
                <a:cs typeface="SimSun"/>
              </a:rPr>
              <a:t>2</a:t>
            </a:r>
            <a:r>
              <a:rPr sz="700" spc="-180" dirty="0">
                <a:solidFill>
                  <a:srgbClr val="999999"/>
                </a:solidFill>
                <a:latin typeface="SimSun"/>
                <a:cs typeface="SimSun"/>
              </a:rPr>
              <a:t> </a:t>
            </a:r>
            <a:r>
              <a:rPr sz="700" dirty="0">
                <a:solidFill>
                  <a:srgbClr val="999999"/>
                </a:solidFill>
                <a:latin typeface="SimSun"/>
                <a:cs typeface="SimSun"/>
              </a:rPr>
              <a:t>章</a:t>
            </a:r>
            <a:r>
              <a:rPr sz="700" spc="-180" dirty="0">
                <a:solidFill>
                  <a:srgbClr val="999999"/>
                </a:solidFill>
                <a:latin typeface="SimSun"/>
                <a:cs typeface="SimSun"/>
              </a:rPr>
              <a:t> </a:t>
            </a:r>
            <a:r>
              <a:rPr sz="700" dirty="0">
                <a:solidFill>
                  <a:srgbClr val="999999"/>
                </a:solidFill>
                <a:latin typeface="SimSun"/>
                <a:cs typeface="SimSun"/>
              </a:rPr>
              <a:t>开发环境配置</a:t>
            </a:r>
            <a:r>
              <a:rPr sz="700" spc="-180" dirty="0">
                <a:solidFill>
                  <a:srgbClr val="999999"/>
                </a:solidFill>
                <a:latin typeface="SimSun"/>
                <a:cs typeface="SimSun"/>
              </a:rPr>
              <a:t> </a:t>
            </a:r>
            <a:r>
              <a:rPr sz="700" spc="-175" dirty="0">
                <a:solidFill>
                  <a:srgbClr val="999999"/>
                </a:solidFill>
                <a:latin typeface="SimSun"/>
                <a:cs typeface="SimSun"/>
              </a:rPr>
              <a:t>|</a:t>
            </a:r>
            <a:r>
              <a:rPr sz="700" spc="-180" dirty="0">
                <a:solidFill>
                  <a:srgbClr val="999999"/>
                </a:solidFill>
                <a:latin typeface="SimSun"/>
                <a:cs typeface="SimSun"/>
              </a:rPr>
              <a:t> </a:t>
            </a:r>
            <a:r>
              <a:rPr sz="700" spc="-10" dirty="0">
                <a:solidFill>
                  <a:srgbClr val="999999"/>
                </a:solidFill>
                <a:latin typeface="SimSun"/>
                <a:cs typeface="SimSun"/>
              </a:rPr>
              <a:t>11</a:t>
            </a:r>
            <a:endParaRPr sz="700">
              <a:latin typeface="SimSun"/>
              <a:cs typeface="SimSu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5200" y="1589849"/>
            <a:ext cx="6069965" cy="0"/>
          </a:xfrm>
          <a:custGeom>
            <a:avLst/>
            <a:gdLst/>
            <a:ahLst/>
            <a:cxnLst/>
            <a:rect l="l" t="t" r="r" b="b"/>
            <a:pathLst>
              <a:path w="6069965">
                <a:moveTo>
                  <a:pt x="0" y="0"/>
                </a:moveTo>
                <a:lnTo>
                  <a:pt x="6069596" y="0"/>
                </a:lnTo>
              </a:path>
            </a:pathLst>
          </a:custGeom>
          <a:ln w="9525">
            <a:solidFill>
              <a:srgbClr val="1FA640"/>
            </a:solidFill>
          </a:ln>
        </p:spPr>
        <p:txBody>
          <a:bodyPr wrap="square" lIns="0" tIns="0" rIns="0" bIns="0" rtlCol="0"/>
          <a:lstStyle/>
          <a:p>
            <a:endParaRPr/>
          </a:p>
        </p:txBody>
      </p:sp>
      <p:sp>
        <p:nvSpPr>
          <p:cNvPr id="3" name="object 3"/>
          <p:cNvSpPr txBox="1"/>
          <p:nvPr/>
        </p:nvSpPr>
        <p:spPr>
          <a:xfrm>
            <a:off x="735914" y="1297622"/>
            <a:ext cx="2490470" cy="222250"/>
          </a:xfrm>
          <a:prstGeom prst="rect">
            <a:avLst/>
          </a:prstGeom>
        </p:spPr>
        <p:txBody>
          <a:bodyPr vert="horz" wrap="square" lIns="0" tIns="0" rIns="0" bIns="0" rtlCol="0">
            <a:spAutoFit/>
          </a:bodyPr>
          <a:lstStyle/>
          <a:p>
            <a:pPr marL="12700">
              <a:lnSpc>
                <a:spcPct val="100000"/>
              </a:lnSpc>
            </a:pPr>
            <a:r>
              <a:rPr sz="1350" spc="220" dirty="0">
                <a:solidFill>
                  <a:srgbClr val="212121"/>
                </a:solidFill>
                <a:latin typeface="SimSun"/>
                <a:cs typeface="SimSun"/>
              </a:rPr>
              <a:t>Webpack</a:t>
            </a:r>
            <a:r>
              <a:rPr sz="1350" spc="-320" dirty="0">
                <a:solidFill>
                  <a:srgbClr val="212121"/>
                </a:solidFill>
                <a:latin typeface="SimSun"/>
                <a:cs typeface="SimSun"/>
              </a:rPr>
              <a:t> </a:t>
            </a:r>
            <a:r>
              <a:rPr sz="1350" spc="-10" dirty="0">
                <a:solidFill>
                  <a:srgbClr val="212121"/>
                </a:solidFill>
                <a:latin typeface="SimSun"/>
                <a:cs typeface="SimSun"/>
              </a:rPr>
              <a:t>配置</a:t>
            </a:r>
            <a:r>
              <a:rPr sz="1350" spc="-320" dirty="0">
                <a:solidFill>
                  <a:srgbClr val="212121"/>
                </a:solidFill>
                <a:latin typeface="SimSun"/>
                <a:cs typeface="SimSun"/>
              </a:rPr>
              <a:t> </a:t>
            </a:r>
            <a:r>
              <a:rPr sz="1350" spc="110" dirty="0">
                <a:solidFill>
                  <a:srgbClr val="212121"/>
                </a:solidFill>
                <a:latin typeface="SimSun"/>
                <a:cs typeface="SimSun"/>
              </a:rPr>
              <a:t>React</a:t>
            </a:r>
            <a:r>
              <a:rPr sz="1350" spc="-320" dirty="0">
                <a:solidFill>
                  <a:srgbClr val="212121"/>
                </a:solidFill>
                <a:latin typeface="SimSun"/>
                <a:cs typeface="SimSun"/>
              </a:rPr>
              <a:t> </a:t>
            </a:r>
            <a:r>
              <a:rPr sz="1350" spc="-10" dirty="0">
                <a:solidFill>
                  <a:srgbClr val="212121"/>
                </a:solidFill>
                <a:latin typeface="SimSun"/>
                <a:cs typeface="SimSun"/>
              </a:rPr>
              <a:t>开发环境</a:t>
            </a:r>
            <a:endParaRPr sz="1350">
              <a:latin typeface="SimSun"/>
              <a:cs typeface="SimSun"/>
            </a:endParaRPr>
          </a:p>
        </p:txBody>
      </p:sp>
      <p:sp>
        <p:nvSpPr>
          <p:cNvPr id="4" name="object 4"/>
          <p:cNvSpPr/>
          <p:nvPr/>
        </p:nvSpPr>
        <p:spPr>
          <a:xfrm>
            <a:off x="745200" y="2268029"/>
            <a:ext cx="570230" cy="0"/>
          </a:xfrm>
          <a:custGeom>
            <a:avLst/>
            <a:gdLst/>
            <a:ahLst/>
            <a:cxnLst/>
            <a:rect l="l" t="t" r="r" b="b"/>
            <a:pathLst>
              <a:path w="570230">
                <a:moveTo>
                  <a:pt x="0" y="0"/>
                </a:moveTo>
                <a:lnTo>
                  <a:pt x="570071" y="0"/>
                </a:lnTo>
              </a:path>
            </a:pathLst>
          </a:custGeom>
          <a:ln w="9525">
            <a:solidFill>
              <a:srgbClr val="EFEFEF"/>
            </a:solidFill>
          </a:ln>
        </p:spPr>
        <p:txBody>
          <a:bodyPr wrap="square" lIns="0" tIns="0" rIns="0" bIns="0" rtlCol="0"/>
          <a:lstStyle/>
          <a:p>
            <a:endParaRPr/>
          </a:p>
        </p:txBody>
      </p:sp>
      <p:sp>
        <p:nvSpPr>
          <p:cNvPr id="5" name="object 5"/>
          <p:cNvSpPr txBox="1"/>
          <p:nvPr/>
        </p:nvSpPr>
        <p:spPr>
          <a:xfrm>
            <a:off x="732500" y="2111184"/>
            <a:ext cx="6029960" cy="779145"/>
          </a:xfrm>
          <a:prstGeom prst="rect">
            <a:avLst/>
          </a:prstGeom>
        </p:spPr>
        <p:txBody>
          <a:bodyPr vert="horz" wrap="square" lIns="0" tIns="0" rIns="0" bIns="0" rtlCol="0">
            <a:spAutoFit/>
          </a:bodyPr>
          <a:lstStyle/>
          <a:p>
            <a:pPr marL="12700">
              <a:lnSpc>
                <a:spcPct val="100000"/>
              </a:lnSpc>
            </a:pPr>
            <a:r>
              <a:rPr sz="950" spc="165" dirty="0">
                <a:solidFill>
                  <a:srgbClr val="3379B6"/>
                </a:solidFill>
                <a:latin typeface="SimSun"/>
                <a:cs typeface="SimSun"/>
              </a:rPr>
              <a:t>Webpack</a:t>
            </a:r>
            <a:r>
              <a:rPr sz="950" spc="-280" dirty="0">
                <a:solidFill>
                  <a:srgbClr val="3379B6"/>
                </a:solidFill>
                <a:latin typeface="SimSun"/>
                <a:cs typeface="SimSun"/>
              </a:rPr>
              <a:t> </a:t>
            </a:r>
            <a:r>
              <a:rPr sz="950" spc="5" dirty="0">
                <a:solidFill>
                  <a:srgbClr val="212121"/>
                </a:solidFill>
                <a:latin typeface="SimSun"/>
                <a:cs typeface="SimSun"/>
              </a:rPr>
              <a:t>是一个前端资源加载/打包工具，只需要相对简单的配置就可以提供前端工程化需要的各种功能，并且</a:t>
            </a:r>
            <a:endParaRPr sz="950">
              <a:latin typeface="SimSun"/>
              <a:cs typeface="SimSun"/>
            </a:endParaRPr>
          </a:p>
          <a:p>
            <a:pPr marL="12700">
              <a:lnSpc>
                <a:spcPct val="100000"/>
              </a:lnSpc>
              <a:spcBef>
                <a:spcPts val="780"/>
              </a:spcBef>
            </a:pPr>
            <a:r>
              <a:rPr sz="950" spc="10" dirty="0">
                <a:solidFill>
                  <a:srgbClr val="212121"/>
                </a:solidFill>
                <a:latin typeface="SimSun"/>
                <a:cs typeface="SimSun"/>
              </a:rPr>
              <a:t>如果有需要它还可以被整合到其他比如</a:t>
            </a:r>
            <a:r>
              <a:rPr sz="950" spc="-235" dirty="0">
                <a:solidFill>
                  <a:srgbClr val="212121"/>
                </a:solidFill>
                <a:latin typeface="SimSun"/>
                <a:cs typeface="SimSun"/>
              </a:rPr>
              <a:t> </a:t>
            </a:r>
            <a:r>
              <a:rPr sz="950" spc="65" dirty="0">
                <a:solidFill>
                  <a:srgbClr val="212121"/>
                </a:solidFill>
                <a:latin typeface="SimSun"/>
                <a:cs typeface="SimSun"/>
              </a:rPr>
              <a:t>Grunt</a:t>
            </a:r>
            <a:r>
              <a:rPr sz="950" spc="-235" dirty="0">
                <a:solidFill>
                  <a:srgbClr val="212121"/>
                </a:solidFill>
                <a:latin typeface="SimSun"/>
                <a:cs typeface="SimSun"/>
              </a:rPr>
              <a:t> </a:t>
            </a:r>
            <a:r>
              <a:rPr sz="950" spc="-195" dirty="0">
                <a:solidFill>
                  <a:srgbClr val="212121"/>
                </a:solidFill>
                <a:latin typeface="SimSun"/>
                <a:cs typeface="SimSun"/>
              </a:rPr>
              <a:t>/</a:t>
            </a:r>
            <a:r>
              <a:rPr sz="950" spc="-235" dirty="0">
                <a:solidFill>
                  <a:srgbClr val="212121"/>
                </a:solidFill>
                <a:latin typeface="SimSun"/>
                <a:cs typeface="SimSun"/>
              </a:rPr>
              <a:t> </a:t>
            </a:r>
            <a:r>
              <a:rPr sz="950" spc="80" dirty="0">
                <a:solidFill>
                  <a:srgbClr val="212121"/>
                </a:solidFill>
                <a:latin typeface="SimSun"/>
                <a:cs typeface="SimSun"/>
              </a:rPr>
              <a:t>Gulp</a:t>
            </a:r>
            <a:r>
              <a:rPr sz="950" spc="-235" dirty="0">
                <a:solidFill>
                  <a:srgbClr val="212121"/>
                </a:solidFill>
                <a:latin typeface="SimSun"/>
                <a:cs typeface="SimSun"/>
              </a:rPr>
              <a:t> </a:t>
            </a:r>
            <a:r>
              <a:rPr sz="950" spc="10" dirty="0">
                <a:solidFill>
                  <a:srgbClr val="212121"/>
                </a:solidFill>
                <a:latin typeface="SimSun"/>
                <a:cs typeface="SimSun"/>
              </a:rPr>
              <a:t>的工作流。</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10" dirty="0">
                <a:solidFill>
                  <a:srgbClr val="212121"/>
                </a:solidFill>
                <a:latin typeface="SimSun"/>
                <a:cs typeface="SimSun"/>
              </a:rPr>
              <a:t>安装</a:t>
            </a:r>
            <a:r>
              <a:rPr sz="950" spc="-220" dirty="0">
                <a:solidFill>
                  <a:srgbClr val="212121"/>
                </a:solidFill>
                <a:latin typeface="SimSun"/>
                <a:cs typeface="SimSun"/>
              </a:rPr>
              <a:t> </a:t>
            </a:r>
            <a:r>
              <a:rPr sz="950" spc="145" dirty="0">
                <a:solidFill>
                  <a:srgbClr val="212121"/>
                </a:solidFill>
                <a:latin typeface="SimSun"/>
                <a:cs typeface="SimSun"/>
              </a:rPr>
              <a:t>Webpack：</a:t>
            </a:r>
            <a:r>
              <a:rPr sz="950" spc="-110" dirty="0">
                <a:solidFill>
                  <a:srgbClr val="212121"/>
                </a:solidFill>
                <a:latin typeface="SimSun"/>
                <a:cs typeface="SimSun"/>
              </a:rPr>
              <a:t> </a:t>
            </a:r>
            <a:r>
              <a:rPr sz="900" spc="200" dirty="0">
                <a:solidFill>
                  <a:srgbClr val="212121"/>
                </a:solidFill>
                <a:latin typeface="SimSun"/>
                <a:cs typeface="SimSun"/>
              </a:rPr>
              <a:t>npm</a:t>
            </a:r>
            <a:r>
              <a:rPr sz="900" spc="-215" dirty="0">
                <a:solidFill>
                  <a:srgbClr val="212121"/>
                </a:solidFill>
                <a:latin typeface="SimSun"/>
                <a:cs typeface="SimSun"/>
              </a:rPr>
              <a:t> </a:t>
            </a:r>
            <a:r>
              <a:rPr sz="900" spc="-95" dirty="0">
                <a:solidFill>
                  <a:srgbClr val="212121"/>
                </a:solidFill>
                <a:latin typeface="SimSun"/>
                <a:cs typeface="SimSun"/>
              </a:rPr>
              <a:t>install</a:t>
            </a:r>
            <a:r>
              <a:rPr sz="900" spc="-215" dirty="0">
                <a:solidFill>
                  <a:srgbClr val="212121"/>
                </a:solidFill>
                <a:latin typeface="SimSun"/>
                <a:cs typeface="SimSun"/>
              </a:rPr>
              <a:t> </a:t>
            </a:r>
            <a:r>
              <a:rPr sz="900" spc="125" dirty="0">
                <a:solidFill>
                  <a:srgbClr val="212121"/>
                </a:solidFill>
                <a:latin typeface="SimSun"/>
                <a:cs typeface="SimSun"/>
              </a:rPr>
              <a:t>-g</a:t>
            </a:r>
            <a:r>
              <a:rPr sz="900" spc="-215" dirty="0">
                <a:solidFill>
                  <a:srgbClr val="212121"/>
                </a:solidFill>
                <a:latin typeface="SimSun"/>
                <a:cs typeface="SimSun"/>
              </a:rPr>
              <a:t> </a:t>
            </a:r>
            <a:r>
              <a:rPr sz="900" spc="120" dirty="0">
                <a:solidFill>
                  <a:srgbClr val="212121"/>
                </a:solidFill>
                <a:latin typeface="SimSun"/>
                <a:cs typeface="SimSun"/>
              </a:rPr>
              <a:t>webpack</a:t>
            </a:r>
            <a:endParaRPr sz="900">
              <a:latin typeface="SimSun"/>
              <a:cs typeface="SimSun"/>
            </a:endParaRPr>
          </a:p>
        </p:txBody>
      </p:sp>
      <p:sp>
        <p:nvSpPr>
          <p:cNvPr id="6" name="object 6"/>
          <p:cNvSpPr txBox="1"/>
          <p:nvPr/>
        </p:nvSpPr>
        <p:spPr>
          <a:xfrm>
            <a:off x="732500" y="3086544"/>
            <a:ext cx="2485390" cy="169545"/>
          </a:xfrm>
          <a:prstGeom prst="rect">
            <a:avLst/>
          </a:prstGeom>
        </p:spPr>
        <p:txBody>
          <a:bodyPr vert="horz" wrap="square" lIns="0" tIns="0" rIns="0" bIns="0" rtlCol="0">
            <a:spAutoFit/>
          </a:bodyPr>
          <a:lstStyle/>
          <a:p>
            <a:pPr marL="12700">
              <a:lnSpc>
                <a:spcPct val="100000"/>
              </a:lnSpc>
            </a:pPr>
            <a:r>
              <a:rPr sz="950" spc="165" dirty="0">
                <a:solidFill>
                  <a:srgbClr val="212121"/>
                </a:solidFill>
                <a:latin typeface="SimSun"/>
                <a:cs typeface="SimSun"/>
              </a:rPr>
              <a:t>Webpack </a:t>
            </a:r>
            <a:r>
              <a:rPr sz="950" spc="10" dirty="0">
                <a:solidFill>
                  <a:srgbClr val="212121"/>
                </a:solidFill>
                <a:latin typeface="SimSun"/>
                <a:cs typeface="SimSun"/>
              </a:rPr>
              <a:t>使用一个名为</a:t>
            </a:r>
            <a:r>
              <a:rPr sz="950" spc="-275" dirty="0">
                <a:solidFill>
                  <a:srgbClr val="212121"/>
                </a:solidFill>
                <a:latin typeface="SimSun"/>
                <a:cs typeface="SimSun"/>
              </a:rPr>
              <a:t> </a:t>
            </a:r>
            <a:r>
              <a:rPr sz="900" spc="15" dirty="0">
                <a:solidFill>
                  <a:srgbClr val="212121"/>
                </a:solidFill>
                <a:latin typeface="SimSun"/>
                <a:cs typeface="SimSun"/>
              </a:rPr>
              <a:t>webpack.config.js</a:t>
            </a:r>
            <a:endParaRPr sz="900">
              <a:latin typeface="SimSun"/>
              <a:cs typeface="SimSun"/>
            </a:endParaRPr>
          </a:p>
        </p:txBody>
      </p:sp>
      <p:sp>
        <p:nvSpPr>
          <p:cNvPr id="7" name="object 7"/>
          <p:cNvSpPr txBox="1"/>
          <p:nvPr/>
        </p:nvSpPr>
        <p:spPr>
          <a:xfrm>
            <a:off x="3238944" y="3086544"/>
            <a:ext cx="2708275"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的配置文件，要编译</a:t>
            </a:r>
            <a:r>
              <a:rPr sz="950" spc="-250" dirty="0">
                <a:solidFill>
                  <a:srgbClr val="212121"/>
                </a:solidFill>
                <a:latin typeface="SimSun"/>
                <a:cs typeface="SimSun"/>
              </a:rPr>
              <a:t> </a:t>
            </a:r>
            <a:r>
              <a:rPr sz="950" spc="60" dirty="0">
                <a:solidFill>
                  <a:srgbClr val="212121"/>
                </a:solidFill>
                <a:latin typeface="SimSun"/>
                <a:cs typeface="SimSun"/>
              </a:rPr>
              <a:t>JSX，先安装对应的</a:t>
            </a:r>
            <a:r>
              <a:rPr sz="950" spc="-250" dirty="0">
                <a:solidFill>
                  <a:srgbClr val="212121"/>
                </a:solidFill>
                <a:latin typeface="SimSun"/>
                <a:cs typeface="SimSun"/>
              </a:rPr>
              <a:t> </a:t>
            </a:r>
            <a:r>
              <a:rPr sz="950" spc="-10" dirty="0">
                <a:solidFill>
                  <a:srgbClr val="212121"/>
                </a:solidFill>
                <a:latin typeface="SimSun"/>
                <a:cs typeface="SimSun"/>
              </a:rPr>
              <a:t>loader:</a:t>
            </a:r>
            <a:endParaRPr sz="950">
              <a:latin typeface="SimSun"/>
              <a:cs typeface="SimSun"/>
            </a:endParaRPr>
          </a:p>
        </p:txBody>
      </p:sp>
      <p:sp>
        <p:nvSpPr>
          <p:cNvPr id="8" name="object 8"/>
          <p:cNvSpPr txBox="1"/>
          <p:nvPr/>
        </p:nvSpPr>
        <p:spPr>
          <a:xfrm>
            <a:off x="5968644" y="3085449"/>
            <a:ext cx="77152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200" dirty="0">
                <a:solidFill>
                  <a:srgbClr val="212121"/>
                </a:solidFill>
                <a:latin typeface="SimSun"/>
                <a:cs typeface="SimSun"/>
              </a:rPr>
              <a:t>npm</a:t>
            </a:r>
            <a:r>
              <a:rPr sz="900" spc="-375" dirty="0">
                <a:solidFill>
                  <a:srgbClr val="212121"/>
                </a:solidFill>
                <a:latin typeface="SimSun"/>
                <a:cs typeface="SimSun"/>
              </a:rPr>
              <a:t> </a:t>
            </a:r>
            <a:r>
              <a:rPr sz="900" spc="-95" dirty="0">
                <a:solidFill>
                  <a:srgbClr val="212121"/>
                </a:solidFill>
                <a:latin typeface="SimSun"/>
                <a:cs typeface="SimSun"/>
              </a:rPr>
              <a:t>install </a:t>
            </a:r>
            <a:r>
              <a:rPr sz="900" spc="-90" dirty="0">
                <a:solidFill>
                  <a:srgbClr val="212121"/>
                </a:solidFill>
                <a:latin typeface="SimSun"/>
                <a:cs typeface="SimSun"/>
              </a:rPr>
              <a:t>js</a:t>
            </a:r>
            <a:endParaRPr sz="900">
              <a:latin typeface="SimSun"/>
              <a:cs typeface="SimSun"/>
            </a:endParaRPr>
          </a:p>
        </p:txBody>
      </p:sp>
      <p:sp>
        <p:nvSpPr>
          <p:cNvPr id="9" name="object 9"/>
          <p:cNvSpPr txBox="1"/>
          <p:nvPr/>
        </p:nvSpPr>
        <p:spPr>
          <a:xfrm>
            <a:off x="745200" y="3329289"/>
            <a:ext cx="1278890" cy="170815"/>
          </a:xfrm>
          <a:prstGeom prst="rect">
            <a:avLst/>
          </a:prstGeom>
          <a:solidFill>
            <a:srgbClr val="EDEDED"/>
          </a:solidFill>
        </p:spPr>
        <p:txBody>
          <a:bodyPr vert="horz" wrap="square" lIns="0" tIns="6985" rIns="0" bIns="0" rtlCol="0">
            <a:spAutoFit/>
          </a:bodyPr>
          <a:lstStyle/>
          <a:p>
            <a:pPr>
              <a:lnSpc>
                <a:spcPct val="100000"/>
              </a:lnSpc>
              <a:spcBef>
                <a:spcPts val="55"/>
              </a:spcBef>
            </a:pPr>
            <a:r>
              <a:rPr sz="900" spc="35" dirty="0">
                <a:solidFill>
                  <a:srgbClr val="212121"/>
                </a:solidFill>
                <a:latin typeface="SimSun"/>
                <a:cs typeface="SimSun"/>
              </a:rPr>
              <a:t>x-loader</a:t>
            </a:r>
            <a:r>
              <a:rPr sz="900" spc="-300" dirty="0">
                <a:solidFill>
                  <a:srgbClr val="212121"/>
                </a:solidFill>
                <a:latin typeface="SimSun"/>
                <a:cs typeface="SimSun"/>
              </a:rPr>
              <a:t> </a:t>
            </a:r>
            <a:r>
              <a:rPr sz="900" spc="105" dirty="0">
                <a:solidFill>
                  <a:srgbClr val="212121"/>
                </a:solidFill>
                <a:latin typeface="SimSun"/>
                <a:cs typeface="SimSun"/>
              </a:rPr>
              <a:t>--save-dev</a:t>
            </a:r>
            <a:endParaRPr sz="900">
              <a:latin typeface="SimSun"/>
              <a:cs typeface="SimSun"/>
            </a:endParaRPr>
          </a:p>
        </p:txBody>
      </p:sp>
      <p:sp>
        <p:nvSpPr>
          <p:cNvPr id="10" name="object 10"/>
          <p:cNvSpPr txBox="1"/>
          <p:nvPr/>
        </p:nvSpPr>
        <p:spPr>
          <a:xfrm>
            <a:off x="732500" y="3696144"/>
            <a:ext cx="221996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假设我们在当前工程目录有一个入口文件</a:t>
            </a:r>
            <a:endParaRPr sz="950">
              <a:latin typeface="SimSun"/>
              <a:cs typeface="SimSun"/>
            </a:endParaRPr>
          </a:p>
        </p:txBody>
      </p:sp>
      <p:sp>
        <p:nvSpPr>
          <p:cNvPr id="11" name="object 11"/>
          <p:cNvSpPr txBox="1"/>
          <p:nvPr/>
        </p:nvSpPr>
        <p:spPr>
          <a:xfrm>
            <a:off x="2973577" y="3695049"/>
            <a:ext cx="51054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45" dirty="0">
                <a:solidFill>
                  <a:srgbClr val="212121"/>
                </a:solidFill>
                <a:latin typeface="SimSun"/>
                <a:cs typeface="SimSun"/>
              </a:rPr>
              <a:t>entry.js</a:t>
            </a:r>
            <a:endParaRPr sz="900">
              <a:latin typeface="SimSun"/>
              <a:cs typeface="SimSun"/>
            </a:endParaRPr>
          </a:p>
        </p:txBody>
      </p:sp>
      <p:sp>
        <p:nvSpPr>
          <p:cNvPr id="12" name="object 12"/>
          <p:cNvSpPr txBox="1"/>
          <p:nvPr/>
        </p:nvSpPr>
        <p:spPr>
          <a:xfrm>
            <a:off x="3470909" y="3696144"/>
            <a:ext cx="1392555" cy="160655"/>
          </a:xfrm>
          <a:prstGeom prst="rect">
            <a:avLst/>
          </a:prstGeom>
        </p:spPr>
        <p:txBody>
          <a:bodyPr vert="horz" wrap="square" lIns="0" tIns="0" rIns="0" bIns="0" rtlCol="0">
            <a:spAutoFit/>
          </a:bodyPr>
          <a:lstStyle/>
          <a:p>
            <a:pPr marL="12700">
              <a:lnSpc>
                <a:spcPct val="100000"/>
              </a:lnSpc>
            </a:pPr>
            <a:r>
              <a:rPr sz="950" spc="75" dirty="0">
                <a:solidFill>
                  <a:srgbClr val="212121"/>
                </a:solidFill>
                <a:latin typeface="SimSun"/>
                <a:cs typeface="SimSun"/>
              </a:rPr>
              <a:t>，React</a:t>
            </a:r>
            <a:r>
              <a:rPr sz="950" spc="-310" dirty="0">
                <a:solidFill>
                  <a:srgbClr val="212121"/>
                </a:solidFill>
                <a:latin typeface="SimSun"/>
                <a:cs typeface="SimSun"/>
              </a:rPr>
              <a:t> </a:t>
            </a:r>
            <a:r>
              <a:rPr sz="950" spc="10" dirty="0">
                <a:solidFill>
                  <a:srgbClr val="212121"/>
                </a:solidFill>
                <a:latin typeface="SimSun"/>
                <a:cs typeface="SimSun"/>
              </a:rPr>
              <a:t>组件放置在一个</a:t>
            </a:r>
            <a:endParaRPr sz="950">
              <a:latin typeface="SimSun"/>
              <a:cs typeface="SimSun"/>
            </a:endParaRPr>
          </a:p>
        </p:txBody>
      </p:sp>
      <p:sp>
        <p:nvSpPr>
          <p:cNvPr id="13" name="object 13"/>
          <p:cNvSpPr txBox="1"/>
          <p:nvPr/>
        </p:nvSpPr>
        <p:spPr>
          <a:xfrm>
            <a:off x="4884737" y="3695049"/>
            <a:ext cx="831215"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75" dirty="0">
                <a:solidFill>
                  <a:srgbClr val="212121"/>
                </a:solidFill>
                <a:latin typeface="SimSun"/>
                <a:cs typeface="SimSun"/>
              </a:rPr>
              <a:t>components/</a:t>
            </a:r>
            <a:endParaRPr sz="900">
              <a:latin typeface="SimSun"/>
              <a:cs typeface="SimSun"/>
            </a:endParaRPr>
          </a:p>
        </p:txBody>
      </p:sp>
      <p:sp>
        <p:nvSpPr>
          <p:cNvPr id="14" name="object 14"/>
          <p:cNvSpPr/>
          <p:nvPr/>
        </p:nvSpPr>
        <p:spPr>
          <a:xfrm>
            <a:off x="6636410" y="3695049"/>
            <a:ext cx="119380" cy="170815"/>
          </a:xfrm>
          <a:custGeom>
            <a:avLst/>
            <a:gdLst/>
            <a:ahLst/>
            <a:cxnLst/>
            <a:rect l="l" t="t" r="r" b="b"/>
            <a:pathLst>
              <a:path w="119379" h="170814">
                <a:moveTo>
                  <a:pt x="0" y="170258"/>
                </a:moveTo>
                <a:lnTo>
                  <a:pt x="119062" y="170258"/>
                </a:lnTo>
                <a:lnTo>
                  <a:pt x="119062" y="0"/>
                </a:lnTo>
                <a:lnTo>
                  <a:pt x="0" y="0"/>
                </a:lnTo>
                <a:lnTo>
                  <a:pt x="0" y="170258"/>
                </a:lnTo>
                <a:close/>
              </a:path>
            </a:pathLst>
          </a:custGeom>
          <a:solidFill>
            <a:srgbClr val="EDEDED"/>
          </a:solidFill>
        </p:spPr>
        <p:txBody>
          <a:bodyPr wrap="square" lIns="0" tIns="0" rIns="0" bIns="0" rtlCol="0"/>
          <a:lstStyle/>
          <a:p>
            <a:endParaRPr/>
          </a:p>
        </p:txBody>
      </p:sp>
      <p:sp>
        <p:nvSpPr>
          <p:cNvPr id="15" name="object 15"/>
          <p:cNvSpPr txBox="1"/>
          <p:nvPr/>
        </p:nvSpPr>
        <p:spPr>
          <a:xfrm>
            <a:off x="5736463" y="3696144"/>
            <a:ext cx="1031875"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目录下，组件被</a:t>
            </a:r>
            <a:r>
              <a:rPr sz="950" spc="65" dirty="0">
                <a:solidFill>
                  <a:srgbClr val="212121"/>
                </a:solidFill>
                <a:latin typeface="SimSun"/>
                <a:cs typeface="SimSun"/>
              </a:rPr>
              <a:t> </a:t>
            </a:r>
            <a:r>
              <a:rPr sz="900" spc="110" dirty="0">
                <a:solidFill>
                  <a:srgbClr val="212121"/>
                </a:solidFill>
                <a:latin typeface="SimSun"/>
                <a:cs typeface="SimSun"/>
              </a:rPr>
              <a:t>e</a:t>
            </a:r>
            <a:endParaRPr sz="900">
              <a:latin typeface="SimSun"/>
              <a:cs typeface="SimSun"/>
            </a:endParaRPr>
          </a:p>
        </p:txBody>
      </p:sp>
      <p:sp>
        <p:nvSpPr>
          <p:cNvPr id="16" name="object 16"/>
          <p:cNvSpPr txBox="1"/>
          <p:nvPr/>
        </p:nvSpPr>
        <p:spPr>
          <a:xfrm>
            <a:off x="745200" y="3938889"/>
            <a:ext cx="1169035" cy="170815"/>
          </a:xfrm>
          <a:prstGeom prst="rect">
            <a:avLst/>
          </a:prstGeom>
          <a:solidFill>
            <a:srgbClr val="EDEDED"/>
          </a:solidFill>
        </p:spPr>
        <p:txBody>
          <a:bodyPr vert="horz" wrap="square" lIns="0" tIns="635" rIns="0" bIns="0" rtlCol="0">
            <a:spAutoFit/>
          </a:bodyPr>
          <a:lstStyle/>
          <a:p>
            <a:pPr>
              <a:lnSpc>
                <a:spcPct val="100000"/>
              </a:lnSpc>
              <a:spcBef>
                <a:spcPts val="5"/>
              </a:spcBef>
            </a:pPr>
            <a:r>
              <a:rPr sz="900" spc="-65" dirty="0">
                <a:solidFill>
                  <a:srgbClr val="212121"/>
                </a:solidFill>
                <a:latin typeface="SimSun"/>
                <a:cs typeface="SimSun"/>
              </a:rPr>
              <a:t>ntry.js</a:t>
            </a:r>
            <a:r>
              <a:rPr sz="900" spc="95" dirty="0">
                <a:solidFill>
                  <a:srgbClr val="212121"/>
                </a:solidFill>
                <a:latin typeface="SimSun"/>
                <a:cs typeface="SimSun"/>
              </a:rPr>
              <a:t> </a:t>
            </a:r>
            <a:r>
              <a:rPr sz="950" spc="10" dirty="0">
                <a:solidFill>
                  <a:srgbClr val="212121"/>
                </a:solidFill>
                <a:latin typeface="SimSun"/>
                <a:cs typeface="SimSun"/>
              </a:rPr>
              <a:t>引用，要使用</a:t>
            </a:r>
            <a:endParaRPr sz="950">
              <a:latin typeface="SimSun"/>
              <a:cs typeface="SimSun"/>
            </a:endParaRPr>
          </a:p>
        </p:txBody>
      </p:sp>
      <p:sp>
        <p:nvSpPr>
          <p:cNvPr id="17" name="object 17"/>
          <p:cNvSpPr txBox="1"/>
          <p:nvPr/>
        </p:nvSpPr>
        <p:spPr>
          <a:xfrm>
            <a:off x="1935314" y="3938889"/>
            <a:ext cx="2108200" cy="170815"/>
          </a:xfrm>
          <a:prstGeom prst="rect">
            <a:avLst/>
          </a:prstGeom>
          <a:solidFill>
            <a:srgbClr val="EDEDED"/>
          </a:solidFill>
        </p:spPr>
        <p:txBody>
          <a:bodyPr vert="horz" wrap="square" lIns="0" tIns="635" rIns="0" bIns="0" rtlCol="0">
            <a:spAutoFit/>
          </a:bodyPr>
          <a:lstStyle/>
          <a:p>
            <a:pPr marL="47625">
              <a:lnSpc>
                <a:spcPct val="100000"/>
              </a:lnSpc>
              <a:spcBef>
                <a:spcPts val="5"/>
              </a:spcBef>
            </a:pPr>
            <a:r>
              <a:rPr sz="900" spc="-45" dirty="0">
                <a:solidFill>
                  <a:srgbClr val="212121"/>
                </a:solidFill>
                <a:latin typeface="SimSun"/>
                <a:cs typeface="SimSun"/>
              </a:rPr>
              <a:t>entry.js</a:t>
            </a:r>
            <a:r>
              <a:rPr sz="900" spc="-155" dirty="0">
                <a:solidFill>
                  <a:srgbClr val="212121"/>
                </a:solidFill>
                <a:latin typeface="SimSun"/>
                <a:cs typeface="SimSun"/>
              </a:rPr>
              <a:t> </a:t>
            </a:r>
            <a:r>
              <a:rPr sz="950" spc="10" dirty="0">
                <a:solidFill>
                  <a:srgbClr val="212121"/>
                </a:solidFill>
                <a:latin typeface="SimSun"/>
                <a:cs typeface="SimSun"/>
              </a:rPr>
              <a:t>，我们把这个文件指定输出到</a:t>
            </a:r>
            <a:endParaRPr sz="950">
              <a:latin typeface="SimSun"/>
              <a:cs typeface="SimSun"/>
            </a:endParaRPr>
          </a:p>
        </p:txBody>
      </p:sp>
      <p:sp>
        <p:nvSpPr>
          <p:cNvPr id="18" name="object 18"/>
          <p:cNvSpPr txBox="1"/>
          <p:nvPr/>
        </p:nvSpPr>
        <p:spPr>
          <a:xfrm>
            <a:off x="4064127" y="3938889"/>
            <a:ext cx="2183130" cy="170815"/>
          </a:xfrm>
          <a:prstGeom prst="rect">
            <a:avLst/>
          </a:prstGeom>
          <a:solidFill>
            <a:srgbClr val="EDEDED"/>
          </a:solidFill>
        </p:spPr>
        <p:txBody>
          <a:bodyPr vert="horz" wrap="square" lIns="0" tIns="635" rIns="0" bIns="0" rtlCol="0">
            <a:spAutoFit/>
          </a:bodyPr>
          <a:lstStyle/>
          <a:p>
            <a:pPr marL="47625">
              <a:lnSpc>
                <a:spcPct val="100000"/>
              </a:lnSpc>
              <a:spcBef>
                <a:spcPts val="5"/>
              </a:spcBef>
            </a:pPr>
            <a:r>
              <a:rPr sz="900" spc="-35" dirty="0">
                <a:solidFill>
                  <a:srgbClr val="212121"/>
                </a:solidFill>
                <a:latin typeface="SimSun"/>
                <a:cs typeface="SimSun"/>
              </a:rPr>
              <a:t>dist/bundle.js </a:t>
            </a:r>
            <a:r>
              <a:rPr sz="950" spc="145" dirty="0">
                <a:solidFill>
                  <a:srgbClr val="212121"/>
                </a:solidFill>
                <a:latin typeface="SimSun"/>
                <a:cs typeface="SimSun"/>
              </a:rPr>
              <a:t>，Webpack</a:t>
            </a:r>
            <a:r>
              <a:rPr sz="950" spc="-330" dirty="0">
                <a:solidFill>
                  <a:srgbClr val="212121"/>
                </a:solidFill>
                <a:latin typeface="SimSun"/>
                <a:cs typeface="SimSun"/>
              </a:rPr>
              <a:t> </a:t>
            </a:r>
            <a:r>
              <a:rPr sz="950" spc="10" dirty="0">
                <a:solidFill>
                  <a:srgbClr val="212121"/>
                </a:solidFill>
                <a:latin typeface="SimSun"/>
                <a:cs typeface="SimSun"/>
              </a:rPr>
              <a:t>配置如下：</a:t>
            </a:r>
            <a:endParaRPr sz="950">
              <a:latin typeface="SimSun"/>
              <a:cs typeface="SimSun"/>
            </a:endParaRPr>
          </a:p>
        </p:txBody>
      </p:sp>
      <p:sp>
        <p:nvSpPr>
          <p:cNvPr id="19" name="object 19"/>
          <p:cNvSpPr txBox="1"/>
          <p:nvPr/>
        </p:nvSpPr>
        <p:spPr>
          <a:xfrm>
            <a:off x="745200" y="4265421"/>
            <a:ext cx="6069965" cy="2095500"/>
          </a:xfrm>
          <a:prstGeom prst="rect">
            <a:avLst/>
          </a:prstGeom>
          <a:solidFill>
            <a:srgbClr val="EDEDED"/>
          </a:solidFill>
        </p:spPr>
        <p:txBody>
          <a:bodyPr vert="horz" wrap="square" lIns="0" tIns="9525" rIns="0" bIns="0" rtlCol="0">
            <a:spAutoFit/>
          </a:bodyPr>
          <a:lstStyle/>
          <a:p>
            <a:pPr marL="173990" marR="4958715" indent="-127000" algn="just">
              <a:lnSpc>
                <a:spcPct val="100000"/>
              </a:lnSpc>
              <a:spcBef>
                <a:spcPts val="75"/>
              </a:spcBef>
            </a:pPr>
            <a:r>
              <a:rPr sz="900" spc="40" dirty="0">
                <a:solidFill>
                  <a:srgbClr val="212121"/>
                </a:solidFill>
                <a:latin typeface="SimSun"/>
                <a:cs typeface="SimSun"/>
              </a:rPr>
              <a:t>module.exports</a:t>
            </a:r>
            <a:r>
              <a:rPr sz="900" spc="-235" dirty="0">
                <a:solidFill>
                  <a:srgbClr val="212121"/>
                </a:solidFill>
                <a:latin typeface="SimSun"/>
                <a:cs typeface="SimSun"/>
              </a:rPr>
              <a:t> </a:t>
            </a:r>
            <a:r>
              <a:rPr sz="900" spc="125" dirty="0">
                <a:solidFill>
                  <a:srgbClr val="3D999E"/>
                </a:solidFill>
                <a:latin typeface="SimSun"/>
                <a:cs typeface="SimSun"/>
              </a:rPr>
              <a:t>=</a:t>
            </a:r>
            <a:r>
              <a:rPr sz="900" spc="-235" dirty="0">
                <a:solidFill>
                  <a:srgbClr val="3D999E"/>
                </a:solidFill>
                <a:latin typeface="SimSun"/>
                <a:cs typeface="SimSun"/>
              </a:rPr>
              <a:t> </a:t>
            </a:r>
            <a:r>
              <a:rPr sz="900" spc="-114" dirty="0">
                <a:solidFill>
                  <a:srgbClr val="212121"/>
                </a:solidFill>
                <a:latin typeface="SimSun"/>
                <a:cs typeface="SimSun"/>
              </a:rPr>
              <a:t>{  </a:t>
            </a:r>
            <a:r>
              <a:rPr sz="900" spc="-30" dirty="0">
                <a:solidFill>
                  <a:srgbClr val="212121"/>
                </a:solidFill>
                <a:latin typeface="SimSun"/>
                <a:cs typeface="SimSun"/>
              </a:rPr>
              <a:t>entry</a:t>
            </a:r>
            <a:r>
              <a:rPr sz="900" spc="-30" dirty="0">
                <a:solidFill>
                  <a:srgbClr val="3D999E"/>
                </a:solidFill>
                <a:latin typeface="SimSun"/>
                <a:cs typeface="SimSun"/>
              </a:rPr>
              <a:t>:</a:t>
            </a:r>
            <a:r>
              <a:rPr sz="900" spc="-225" dirty="0">
                <a:solidFill>
                  <a:srgbClr val="3D999E"/>
                </a:solidFill>
                <a:latin typeface="SimSun"/>
                <a:cs typeface="SimSun"/>
              </a:rPr>
              <a:t> </a:t>
            </a:r>
            <a:r>
              <a:rPr sz="900" spc="-114" dirty="0">
                <a:solidFill>
                  <a:srgbClr val="708B00"/>
                </a:solidFill>
                <a:latin typeface="SimSun"/>
                <a:cs typeface="SimSun"/>
              </a:rPr>
              <a:t>'./entry.js'</a:t>
            </a:r>
            <a:r>
              <a:rPr sz="900" spc="-114" dirty="0">
                <a:solidFill>
                  <a:srgbClr val="3D999E"/>
                </a:solidFill>
                <a:latin typeface="SimSun"/>
                <a:cs typeface="SimSun"/>
              </a:rPr>
              <a:t>,  </a:t>
            </a:r>
            <a:r>
              <a:rPr sz="900" spc="-10" dirty="0">
                <a:solidFill>
                  <a:srgbClr val="212121"/>
                </a:solidFill>
                <a:latin typeface="SimSun"/>
                <a:cs typeface="SimSun"/>
              </a:rPr>
              <a:t>output</a:t>
            </a:r>
            <a:r>
              <a:rPr sz="900" spc="-10" dirty="0">
                <a:solidFill>
                  <a:srgbClr val="3D999E"/>
                </a:solidFill>
                <a:latin typeface="SimSun"/>
                <a:cs typeface="SimSun"/>
              </a:rPr>
              <a:t>:</a:t>
            </a:r>
            <a:r>
              <a:rPr sz="900" spc="-290" dirty="0">
                <a:solidFill>
                  <a:srgbClr val="3D999E"/>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marR="4668520">
              <a:lnSpc>
                <a:spcPct val="100000"/>
              </a:lnSpc>
            </a:pPr>
            <a:r>
              <a:rPr sz="900" spc="-5" dirty="0">
                <a:solidFill>
                  <a:srgbClr val="212121"/>
                </a:solidFill>
                <a:latin typeface="SimSun"/>
                <a:cs typeface="SimSun"/>
              </a:rPr>
              <a:t>path</a:t>
            </a:r>
            <a:r>
              <a:rPr sz="900" spc="-5" dirty="0">
                <a:solidFill>
                  <a:srgbClr val="3D999E"/>
                </a:solidFill>
                <a:latin typeface="SimSun"/>
                <a:cs typeface="SimSun"/>
              </a:rPr>
              <a:t>: </a:t>
            </a:r>
            <a:r>
              <a:rPr sz="900" spc="35" dirty="0">
                <a:solidFill>
                  <a:srgbClr val="212121"/>
                </a:solidFill>
                <a:latin typeface="SimSun"/>
                <a:cs typeface="SimSun"/>
              </a:rPr>
              <a:t>dirname</a:t>
            </a:r>
            <a:r>
              <a:rPr sz="900" spc="35" dirty="0">
                <a:solidFill>
                  <a:srgbClr val="3D999E"/>
                </a:solidFill>
                <a:latin typeface="SimSun"/>
                <a:cs typeface="SimSun"/>
              </a:rPr>
              <a:t>,  </a:t>
            </a:r>
            <a:r>
              <a:rPr sz="900" spc="-5" dirty="0">
                <a:solidFill>
                  <a:srgbClr val="212121"/>
                </a:solidFill>
                <a:latin typeface="SimSun"/>
                <a:cs typeface="SimSun"/>
              </a:rPr>
              <a:t>filename</a:t>
            </a:r>
            <a:r>
              <a:rPr sz="900" spc="-5" dirty="0">
                <a:solidFill>
                  <a:srgbClr val="3D999E"/>
                </a:solidFill>
                <a:latin typeface="SimSun"/>
                <a:cs typeface="SimSun"/>
              </a:rPr>
              <a:t>:</a:t>
            </a:r>
            <a:r>
              <a:rPr sz="900" spc="-250" dirty="0">
                <a:solidFill>
                  <a:srgbClr val="3D999E"/>
                </a:solidFill>
                <a:latin typeface="SimSun"/>
                <a:cs typeface="SimSun"/>
              </a:rPr>
              <a:t> </a:t>
            </a:r>
            <a:r>
              <a:rPr sz="900" spc="-60" dirty="0">
                <a:solidFill>
                  <a:srgbClr val="708B00"/>
                </a:solidFill>
                <a:latin typeface="SimSun"/>
                <a:cs typeface="SimSun"/>
              </a:rPr>
              <a:t>'bundle.js'</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173990">
              <a:lnSpc>
                <a:spcPct val="100000"/>
              </a:lnSpc>
            </a:pPr>
            <a:r>
              <a:rPr sz="900" spc="-15" dirty="0">
                <a:solidFill>
                  <a:srgbClr val="212121"/>
                </a:solidFill>
                <a:latin typeface="SimSun"/>
                <a:cs typeface="SimSun"/>
              </a:rPr>
              <a:t>resolve</a:t>
            </a:r>
            <a:r>
              <a:rPr sz="900" spc="-15" dirty="0">
                <a:solidFill>
                  <a:srgbClr val="3D999E"/>
                </a:solidFill>
                <a:latin typeface="SimSun"/>
                <a:cs typeface="SimSun"/>
              </a:rPr>
              <a:t>:</a:t>
            </a:r>
            <a:r>
              <a:rPr sz="900" spc="-265" dirty="0">
                <a:solidFill>
                  <a:srgbClr val="3D999E"/>
                </a:solidFill>
                <a:latin typeface="SimSun"/>
                <a:cs typeface="SimSun"/>
              </a:rPr>
              <a:t> </a:t>
            </a:r>
            <a:r>
              <a:rPr sz="900" spc="-114" dirty="0">
                <a:solidFill>
                  <a:srgbClr val="212121"/>
                </a:solidFill>
                <a:latin typeface="SimSun"/>
                <a:cs typeface="SimSun"/>
              </a:rPr>
              <a:t>{</a:t>
            </a:r>
            <a:endParaRPr sz="900">
              <a:latin typeface="SimSun"/>
              <a:cs typeface="SimSun"/>
            </a:endParaRPr>
          </a:p>
          <a:p>
            <a:pPr marL="300990">
              <a:lnSpc>
                <a:spcPct val="100000"/>
              </a:lnSpc>
            </a:pPr>
            <a:r>
              <a:rPr sz="900" spc="10" dirty="0">
                <a:solidFill>
                  <a:srgbClr val="212121"/>
                </a:solidFill>
                <a:latin typeface="SimSun"/>
                <a:cs typeface="SimSun"/>
              </a:rPr>
              <a:t>extensions</a:t>
            </a:r>
            <a:r>
              <a:rPr sz="900" spc="10" dirty="0">
                <a:solidFill>
                  <a:srgbClr val="3D999E"/>
                </a:solidFill>
                <a:latin typeface="SimSun"/>
                <a:cs typeface="SimSun"/>
              </a:rPr>
              <a:t>:</a:t>
            </a:r>
            <a:r>
              <a:rPr sz="900" spc="-200" dirty="0">
                <a:solidFill>
                  <a:srgbClr val="3D999E"/>
                </a:solidFill>
                <a:latin typeface="SimSun"/>
                <a:cs typeface="SimSun"/>
              </a:rPr>
              <a:t> </a:t>
            </a:r>
            <a:r>
              <a:rPr sz="900" spc="-229" dirty="0">
                <a:solidFill>
                  <a:srgbClr val="212121"/>
                </a:solidFill>
                <a:latin typeface="SimSun"/>
                <a:cs typeface="SimSun"/>
              </a:rPr>
              <a:t>[</a:t>
            </a:r>
            <a:r>
              <a:rPr sz="900" spc="-229" dirty="0">
                <a:solidFill>
                  <a:srgbClr val="708B00"/>
                </a:solidFill>
                <a:latin typeface="SimSun"/>
                <a:cs typeface="SimSun"/>
              </a:rPr>
              <a:t>''</a:t>
            </a:r>
            <a:r>
              <a:rPr sz="900" spc="-229" dirty="0">
                <a:solidFill>
                  <a:srgbClr val="3D999E"/>
                </a:solidFill>
                <a:latin typeface="SimSun"/>
                <a:cs typeface="SimSun"/>
              </a:rPr>
              <a:t>, </a:t>
            </a:r>
            <a:r>
              <a:rPr sz="900" spc="-185" dirty="0">
                <a:solidFill>
                  <a:srgbClr val="708B00"/>
                </a:solidFill>
                <a:latin typeface="SimSun"/>
                <a:cs typeface="SimSun"/>
              </a:rPr>
              <a:t>'.js'</a:t>
            </a:r>
            <a:r>
              <a:rPr sz="900" spc="-185" dirty="0">
                <a:solidFill>
                  <a:srgbClr val="3D999E"/>
                </a:solidFill>
                <a:latin typeface="SimSun"/>
                <a:cs typeface="SimSun"/>
              </a:rPr>
              <a:t>, </a:t>
            </a:r>
            <a:r>
              <a:rPr sz="900" spc="-150" dirty="0">
                <a:solidFill>
                  <a:srgbClr val="708B00"/>
                </a:solidFill>
                <a:latin typeface="SimSun"/>
                <a:cs typeface="SimSun"/>
              </a:rPr>
              <a:t>'.jsx'</a:t>
            </a:r>
            <a:r>
              <a:rPr sz="900" spc="-150" dirty="0">
                <a:solidFill>
                  <a:srgbClr val="212121"/>
                </a:solidFill>
                <a:latin typeface="SimSun"/>
                <a:cs typeface="SimSun"/>
              </a:rPr>
              <a:t>]</a:t>
            </a:r>
            <a:endParaRPr sz="900">
              <a:latin typeface="SimSun"/>
              <a:cs typeface="SimSun"/>
            </a:endParaRPr>
          </a:p>
          <a:p>
            <a:pPr marL="173990">
              <a:lnSpc>
                <a:spcPct val="100000"/>
              </a:lnSpc>
            </a:pPr>
            <a:r>
              <a:rPr sz="900" spc="-150" dirty="0">
                <a:solidFill>
                  <a:srgbClr val="212121"/>
                </a:solidFill>
                <a:latin typeface="SimSun"/>
                <a:cs typeface="SimSun"/>
              </a:rPr>
              <a:t>}</a:t>
            </a:r>
            <a:r>
              <a:rPr sz="900" spc="-150" dirty="0">
                <a:solidFill>
                  <a:srgbClr val="3D999E"/>
                </a:solidFill>
                <a:latin typeface="SimSun"/>
                <a:cs typeface="SimSun"/>
              </a:rPr>
              <a:t>,</a:t>
            </a:r>
            <a:endParaRPr sz="900">
              <a:latin typeface="SimSun"/>
              <a:cs typeface="SimSun"/>
            </a:endParaRPr>
          </a:p>
          <a:p>
            <a:pPr marL="300990" marR="5238750" indent="-127000">
              <a:lnSpc>
                <a:spcPct val="100000"/>
              </a:lnSpc>
            </a:pPr>
            <a:r>
              <a:rPr sz="900" spc="55" dirty="0">
                <a:solidFill>
                  <a:srgbClr val="212121"/>
                </a:solidFill>
                <a:latin typeface="SimSun"/>
                <a:cs typeface="SimSun"/>
              </a:rPr>
              <a:t>module</a:t>
            </a:r>
            <a:r>
              <a:rPr sz="900" spc="55" dirty="0">
                <a:solidFill>
                  <a:srgbClr val="3D999E"/>
                </a:solidFill>
                <a:latin typeface="SimSun"/>
                <a:cs typeface="SimSun"/>
              </a:rPr>
              <a:t>: </a:t>
            </a:r>
            <a:r>
              <a:rPr sz="900" spc="-114" dirty="0">
                <a:solidFill>
                  <a:srgbClr val="212121"/>
                </a:solidFill>
                <a:latin typeface="SimSun"/>
                <a:cs typeface="SimSun"/>
              </a:rPr>
              <a:t>{  </a:t>
            </a:r>
            <a:r>
              <a:rPr sz="900" spc="-5" dirty="0">
                <a:solidFill>
                  <a:srgbClr val="212121"/>
                </a:solidFill>
                <a:latin typeface="SimSun"/>
                <a:cs typeface="SimSun"/>
              </a:rPr>
              <a:t>loaders</a:t>
            </a:r>
            <a:r>
              <a:rPr sz="900" spc="-5" dirty="0">
                <a:solidFill>
                  <a:srgbClr val="3D999E"/>
                </a:solidFill>
                <a:latin typeface="SimSun"/>
                <a:cs typeface="SimSun"/>
              </a:rPr>
              <a:t>:</a:t>
            </a:r>
            <a:r>
              <a:rPr sz="900" spc="-290" dirty="0">
                <a:solidFill>
                  <a:srgbClr val="3D999E"/>
                </a:solidFill>
                <a:latin typeface="SimSun"/>
                <a:cs typeface="SimSun"/>
              </a:rPr>
              <a:t> </a:t>
            </a:r>
            <a:r>
              <a:rPr sz="900" spc="-170" dirty="0">
                <a:solidFill>
                  <a:srgbClr val="212121"/>
                </a:solidFill>
                <a:latin typeface="SimSun"/>
                <a:cs typeface="SimSun"/>
              </a:rPr>
              <a:t>[</a:t>
            </a:r>
            <a:endParaRPr sz="900">
              <a:latin typeface="SimSun"/>
              <a:cs typeface="SimSun"/>
            </a:endParaRPr>
          </a:p>
          <a:p>
            <a:pPr marL="427990">
              <a:lnSpc>
                <a:spcPct val="100000"/>
              </a:lnSpc>
            </a:pPr>
            <a:r>
              <a:rPr sz="900" spc="-114" dirty="0">
                <a:solidFill>
                  <a:srgbClr val="212121"/>
                </a:solidFill>
                <a:latin typeface="SimSun"/>
                <a:cs typeface="SimSun"/>
              </a:rPr>
              <a:t>{</a:t>
            </a:r>
            <a:r>
              <a:rPr sz="900" spc="-215" dirty="0">
                <a:solidFill>
                  <a:srgbClr val="212121"/>
                </a:solidFill>
                <a:latin typeface="SimSun"/>
                <a:cs typeface="SimSun"/>
              </a:rPr>
              <a:t> </a:t>
            </a:r>
            <a:r>
              <a:rPr sz="900" spc="-65" dirty="0">
                <a:solidFill>
                  <a:srgbClr val="212121"/>
                </a:solidFill>
                <a:latin typeface="SimSun"/>
                <a:cs typeface="SimSun"/>
              </a:rPr>
              <a:t>test</a:t>
            </a:r>
            <a:r>
              <a:rPr sz="900" spc="-65" dirty="0">
                <a:solidFill>
                  <a:srgbClr val="3D999E"/>
                </a:solidFill>
                <a:latin typeface="SimSun"/>
                <a:cs typeface="SimSun"/>
              </a:rPr>
              <a:t>:</a:t>
            </a:r>
            <a:r>
              <a:rPr sz="900" spc="-210" dirty="0">
                <a:solidFill>
                  <a:srgbClr val="3D999E"/>
                </a:solidFill>
                <a:latin typeface="SimSun"/>
                <a:cs typeface="SimSun"/>
              </a:rPr>
              <a:t> </a:t>
            </a:r>
            <a:r>
              <a:rPr sz="900" spc="-100" dirty="0">
                <a:solidFill>
                  <a:srgbClr val="8E8F8B"/>
                </a:solidFill>
                <a:latin typeface="SimSun"/>
                <a:cs typeface="SimSun"/>
              </a:rPr>
              <a:t>/\.jsx$/</a:t>
            </a:r>
            <a:r>
              <a:rPr sz="900" spc="-100" dirty="0">
                <a:solidFill>
                  <a:srgbClr val="3D999E"/>
                </a:solidFill>
                <a:latin typeface="SimSun"/>
                <a:cs typeface="SimSun"/>
              </a:rPr>
              <a:t>,</a:t>
            </a:r>
            <a:r>
              <a:rPr sz="900" spc="-210" dirty="0">
                <a:solidFill>
                  <a:srgbClr val="3D999E"/>
                </a:solidFill>
                <a:latin typeface="SimSun"/>
                <a:cs typeface="SimSun"/>
              </a:rPr>
              <a:t> </a:t>
            </a:r>
            <a:r>
              <a:rPr sz="900" spc="-5" dirty="0">
                <a:solidFill>
                  <a:srgbClr val="212121"/>
                </a:solidFill>
                <a:latin typeface="SimSun"/>
                <a:cs typeface="SimSun"/>
              </a:rPr>
              <a:t>loaders</a:t>
            </a:r>
            <a:r>
              <a:rPr sz="900" spc="-5" dirty="0">
                <a:solidFill>
                  <a:srgbClr val="3D999E"/>
                </a:solidFill>
                <a:latin typeface="SimSun"/>
                <a:cs typeface="SimSun"/>
              </a:rPr>
              <a:t>:</a:t>
            </a:r>
            <a:r>
              <a:rPr sz="900" spc="-210" dirty="0">
                <a:solidFill>
                  <a:srgbClr val="3D999E"/>
                </a:solidFill>
                <a:latin typeface="SimSun"/>
                <a:cs typeface="SimSun"/>
              </a:rPr>
              <a:t> </a:t>
            </a:r>
            <a:r>
              <a:rPr sz="900" spc="-10" dirty="0">
                <a:solidFill>
                  <a:srgbClr val="212121"/>
                </a:solidFill>
                <a:latin typeface="SimSun"/>
                <a:cs typeface="SimSun"/>
              </a:rPr>
              <a:t>[</a:t>
            </a:r>
            <a:r>
              <a:rPr sz="900" spc="-10" dirty="0">
                <a:solidFill>
                  <a:srgbClr val="708B00"/>
                </a:solidFill>
                <a:latin typeface="SimSun"/>
                <a:cs typeface="SimSun"/>
              </a:rPr>
              <a:t>'jsx?harmony'</a:t>
            </a:r>
            <a:r>
              <a:rPr sz="900" spc="-10" dirty="0">
                <a:solidFill>
                  <a:srgbClr val="212121"/>
                </a:solidFill>
                <a:latin typeface="SimSun"/>
                <a:cs typeface="SimSun"/>
              </a:rPr>
              <a:t>]</a:t>
            </a:r>
            <a:r>
              <a:rPr sz="900" spc="-210" dirty="0">
                <a:solidFill>
                  <a:srgbClr val="212121"/>
                </a:solidFill>
                <a:latin typeface="SimSun"/>
                <a:cs typeface="SimSun"/>
              </a:rPr>
              <a:t> </a:t>
            </a:r>
            <a:r>
              <a:rPr sz="900" spc="-120" dirty="0">
                <a:solidFill>
                  <a:srgbClr val="212121"/>
                </a:solidFill>
                <a:latin typeface="SimSun"/>
                <a:cs typeface="SimSun"/>
              </a:rPr>
              <a:t>}</a:t>
            </a:r>
            <a:endParaRPr sz="900">
              <a:latin typeface="SimSun"/>
              <a:cs typeface="SimSun"/>
            </a:endParaRPr>
          </a:p>
          <a:p>
            <a:pPr marL="300990">
              <a:lnSpc>
                <a:spcPct val="100000"/>
              </a:lnSpc>
            </a:pPr>
            <a:r>
              <a:rPr sz="900" spc="-170" dirty="0">
                <a:solidFill>
                  <a:srgbClr val="212121"/>
                </a:solidFill>
                <a:latin typeface="SimSun"/>
                <a:cs typeface="SimSun"/>
              </a:rPr>
              <a:t>]</a:t>
            </a:r>
            <a:endParaRPr sz="900">
              <a:latin typeface="SimSun"/>
              <a:cs typeface="SimSun"/>
            </a:endParaRPr>
          </a:p>
          <a:p>
            <a:pPr marL="173990">
              <a:lnSpc>
                <a:spcPct val="100000"/>
              </a:lnSpc>
            </a:pPr>
            <a:r>
              <a:rPr sz="900" spc="-120" dirty="0">
                <a:solidFill>
                  <a:srgbClr val="212121"/>
                </a:solidFill>
                <a:latin typeface="SimSun"/>
                <a:cs typeface="SimSun"/>
              </a:rPr>
              <a:t>}</a:t>
            </a:r>
            <a:endParaRPr sz="900">
              <a:latin typeface="SimSun"/>
              <a:cs typeface="SimSun"/>
            </a:endParaRPr>
          </a:p>
          <a:p>
            <a:pPr marL="47625">
              <a:lnSpc>
                <a:spcPct val="100000"/>
              </a:lnSpc>
            </a:pPr>
            <a:r>
              <a:rPr sz="900" spc="-120" dirty="0">
                <a:solidFill>
                  <a:srgbClr val="212121"/>
                </a:solidFill>
                <a:latin typeface="SimSun"/>
                <a:cs typeface="SimSun"/>
              </a:rPr>
              <a:t>}</a:t>
            </a:r>
            <a:endParaRPr sz="900">
              <a:latin typeface="SimSun"/>
              <a:cs typeface="SimSun"/>
            </a:endParaRPr>
          </a:p>
        </p:txBody>
      </p:sp>
      <p:sp>
        <p:nvSpPr>
          <p:cNvPr id="20" name="object 20"/>
          <p:cNvSpPr txBox="1"/>
          <p:nvPr/>
        </p:nvSpPr>
        <p:spPr>
          <a:xfrm>
            <a:off x="745200" y="6522070"/>
            <a:ext cx="1163955" cy="170815"/>
          </a:xfrm>
          <a:prstGeom prst="rect">
            <a:avLst/>
          </a:prstGeom>
          <a:solidFill>
            <a:srgbClr val="EDEDED"/>
          </a:solidFill>
        </p:spPr>
        <p:txBody>
          <a:bodyPr vert="horz" wrap="square" lIns="0" tIns="635" rIns="0" bIns="0" rtlCol="0">
            <a:spAutoFit/>
          </a:bodyPr>
          <a:lstStyle/>
          <a:p>
            <a:pPr marL="47625">
              <a:lnSpc>
                <a:spcPct val="100000"/>
              </a:lnSpc>
              <a:spcBef>
                <a:spcPts val="5"/>
              </a:spcBef>
            </a:pPr>
            <a:r>
              <a:rPr sz="900" spc="10" dirty="0">
                <a:solidFill>
                  <a:srgbClr val="212121"/>
                </a:solidFill>
                <a:latin typeface="SimSun"/>
                <a:cs typeface="SimSun"/>
              </a:rPr>
              <a:t>resolve</a:t>
            </a:r>
            <a:r>
              <a:rPr sz="900" spc="114" dirty="0">
                <a:solidFill>
                  <a:srgbClr val="212121"/>
                </a:solidFill>
                <a:latin typeface="SimSun"/>
                <a:cs typeface="SimSun"/>
              </a:rPr>
              <a:t> </a:t>
            </a:r>
            <a:r>
              <a:rPr sz="950" spc="10" dirty="0">
                <a:solidFill>
                  <a:srgbClr val="212121"/>
                </a:solidFill>
                <a:latin typeface="SimSun"/>
                <a:cs typeface="SimSun"/>
              </a:rPr>
              <a:t>指定可以被</a:t>
            </a:r>
            <a:endParaRPr sz="950">
              <a:latin typeface="SimSun"/>
              <a:cs typeface="SimSun"/>
            </a:endParaRPr>
          </a:p>
        </p:txBody>
      </p:sp>
      <p:sp>
        <p:nvSpPr>
          <p:cNvPr id="21" name="object 21"/>
          <p:cNvSpPr txBox="1"/>
          <p:nvPr/>
        </p:nvSpPr>
        <p:spPr>
          <a:xfrm>
            <a:off x="1930234" y="6522070"/>
            <a:ext cx="1515745" cy="170815"/>
          </a:xfrm>
          <a:prstGeom prst="rect">
            <a:avLst/>
          </a:prstGeom>
          <a:solidFill>
            <a:srgbClr val="EDEDED"/>
          </a:solidFill>
        </p:spPr>
        <p:txBody>
          <a:bodyPr vert="horz" wrap="square" lIns="0" tIns="635" rIns="0" bIns="0" rtlCol="0">
            <a:spAutoFit/>
          </a:bodyPr>
          <a:lstStyle/>
          <a:p>
            <a:pPr marL="46990">
              <a:lnSpc>
                <a:spcPct val="100000"/>
              </a:lnSpc>
              <a:spcBef>
                <a:spcPts val="5"/>
              </a:spcBef>
            </a:pPr>
            <a:r>
              <a:rPr sz="900" spc="-5" dirty="0">
                <a:solidFill>
                  <a:srgbClr val="212121"/>
                </a:solidFill>
                <a:latin typeface="SimSun"/>
                <a:cs typeface="SimSun"/>
              </a:rPr>
              <a:t>require</a:t>
            </a:r>
            <a:r>
              <a:rPr sz="900" spc="105" dirty="0">
                <a:solidFill>
                  <a:srgbClr val="212121"/>
                </a:solidFill>
                <a:latin typeface="SimSun"/>
                <a:cs typeface="SimSun"/>
              </a:rPr>
              <a:t> </a:t>
            </a:r>
            <a:r>
              <a:rPr sz="950" spc="10" dirty="0">
                <a:solidFill>
                  <a:srgbClr val="212121"/>
                </a:solidFill>
                <a:latin typeface="SimSun"/>
                <a:cs typeface="SimSun"/>
              </a:rPr>
              <a:t>的文件后缀。比如</a:t>
            </a:r>
            <a:endParaRPr sz="950">
              <a:latin typeface="SimSun"/>
              <a:cs typeface="SimSun"/>
            </a:endParaRPr>
          </a:p>
        </p:txBody>
      </p:sp>
      <p:sp>
        <p:nvSpPr>
          <p:cNvPr id="22" name="object 22"/>
          <p:cNvSpPr txBox="1"/>
          <p:nvPr/>
        </p:nvSpPr>
        <p:spPr>
          <a:xfrm>
            <a:off x="3466731" y="6522070"/>
            <a:ext cx="1957705" cy="170815"/>
          </a:xfrm>
          <a:prstGeom prst="rect">
            <a:avLst/>
          </a:prstGeom>
          <a:solidFill>
            <a:srgbClr val="EDEDED"/>
          </a:solidFill>
        </p:spPr>
        <p:txBody>
          <a:bodyPr vert="horz" wrap="square" lIns="0" tIns="635" rIns="0" bIns="0" rtlCol="0">
            <a:spAutoFit/>
          </a:bodyPr>
          <a:lstStyle/>
          <a:p>
            <a:pPr marL="47625">
              <a:lnSpc>
                <a:spcPct val="100000"/>
              </a:lnSpc>
              <a:spcBef>
                <a:spcPts val="5"/>
              </a:spcBef>
            </a:pPr>
            <a:r>
              <a:rPr sz="900" spc="-40" dirty="0">
                <a:solidFill>
                  <a:srgbClr val="212121"/>
                </a:solidFill>
                <a:latin typeface="SimSun"/>
                <a:cs typeface="SimSun"/>
              </a:rPr>
              <a:t>Hello.jsx</a:t>
            </a:r>
            <a:r>
              <a:rPr sz="900" spc="135" dirty="0">
                <a:solidFill>
                  <a:srgbClr val="212121"/>
                </a:solidFill>
                <a:latin typeface="SimSun"/>
                <a:cs typeface="SimSun"/>
              </a:rPr>
              <a:t> </a:t>
            </a:r>
            <a:r>
              <a:rPr sz="950" spc="10" dirty="0">
                <a:solidFill>
                  <a:srgbClr val="212121"/>
                </a:solidFill>
                <a:latin typeface="SimSun"/>
                <a:cs typeface="SimSun"/>
              </a:rPr>
              <a:t>这样的文件就可以直接用</a:t>
            </a:r>
            <a:endParaRPr sz="950">
              <a:latin typeface="SimSun"/>
              <a:cs typeface="SimSun"/>
            </a:endParaRPr>
          </a:p>
        </p:txBody>
      </p:sp>
      <p:sp>
        <p:nvSpPr>
          <p:cNvPr id="23" name="object 23"/>
          <p:cNvSpPr txBox="1"/>
          <p:nvPr/>
        </p:nvSpPr>
        <p:spPr>
          <a:xfrm>
            <a:off x="5445340" y="6522070"/>
            <a:ext cx="1343025" cy="170815"/>
          </a:xfrm>
          <a:prstGeom prst="rect">
            <a:avLst/>
          </a:prstGeom>
          <a:solidFill>
            <a:srgbClr val="EDEDED"/>
          </a:solidFill>
        </p:spPr>
        <p:txBody>
          <a:bodyPr vert="horz" wrap="square" lIns="0" tIns="635" rIns="0" bIns="0" rtlCol="0">
            <a:spAutoFit/>
          </a:bodyPr>
          <a:lstStyle/>
          <a:p>
            <a:pPr marL="47625">
              <a:lnSpc>
                <a:spcPct val="100000"/>
              </a:lnSpc>
              <a:spcBef>
                <a:spcPts val="5"/>
              </a:spcBef>
            </a:pPr>
            <a:r>
              <a:rPr sz="900" spc="-40" dirty="0">
                <a:solidFill>
                  <a:srgbClr val="212121"/>
                </a:solidFill>
                <a:latin typeface="SimSun"/>
                <a:cs typeface="SimSun"/>
              </a:rPr>
              <a:t>require(./Hello)</a:t>
            </a:r>
            <a:r>
              <a:rPr sz="900" spc="100" dirty="0">
                <a:solidFill>
                  <a:srgbClr val="212121"/>
                </a:solidFill>
                <a:latin typeface="SimSun"/>
                <a:cs typeface="SimSun"/>
              </a:rPr>
              <a:t> </a:t>
            </a:r>
            <a:r>
              <a:rPr sz="950" spc="10" dirty="0">
                <a:solidFill>
                  <a:srgbClr val="212121"/>
                </a:solidFill>
                <a:latin typeface="SimSun"/>
                <a:cs typeface="SimSun"/>
              </a:rPr>
              <a:t>引用。</a:t>
            </a:r>
            <a:endParaRPr sz="950">
              <a:latin typeface="SimSun"/>
              <a:cs typeface="SimSun"/>
            </a:endParaRPr>
          </a:p>
        </p:txBody>
      </p:sp>
      <p:sp>
        <p:nvSpPr>
          <p:cNvPr id="24" name="object 24"/>
          <p:cNvSpPr txBox="1"/>
          <p:nvPr/>
        </p:nvSpPr>
        <p:spPr>
          <a:xfrm>
            <a:off x="745200" y="6887829"/>
            <a:ext cx="514984"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20" dirty="0">
                <a:solidFill>
                  <a:srgbClr val="212121"/>
                </a:solidFill>
                <a:latin typeface="SimSun"/>
                <a:cs typeface="SimSun"/>
              </a:rPr>
              <a:t>loaders</a:t>
            </a:r>
            <a:endParaRPr sz="900">
              <a:latin typeface="SimSun"/>
              <a:cs typeface="SimSun"/>
            </a:endParaRPr>
          </a:p>
        </p:txBody>
      </p:sp>
      <p:sp>
        <p:nvSpPr>
          <p:cNvPr id="25" name="object 25"/>
          <p:cNvSpPr txBox="1"/>
          <p:nvPr/>
        </p:nvSpPr>
        <p:spPr>
          <a:xfrm>
            <a:off x="1281252" y="6888924"/>
            <a:ext cx="1693545"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指定</a:t>
            </a:r>
            <a:r>
              <a:rPr sz="950" spc="-250" dirty="0">
                <a:solidFill>
                  <a:srgbClr val="212121"/>
                </a:solidFill>
                <a:latin typeface="SimSun"/>
                <a:cs typeface="SimSun"/>
              </a:rPr>
              <a:t> </a:t>
            </a:r>
            <a:r>
              <a:rPr sz="950" spc="15" dirty="0">
                <a:solidFill>
                  <a:srgbClr val="212121"/>
                </a:solidFill>
                <a:latin typeface="SimSun"/>
                <a:cs typeface="SimSun"/>
              </a:rPr>
              <a:t>jsx-loader</a:t>
            </a:r>
            <a:r>
              <a:rPr sz="950" spc="-250" dirty="0">
                <a:solidFill>
                  <a:srgbClr val="212121"/>
                </a:solidFill>
                <a:latin typeface="SimSun"/>
                <a:cs typeface="SimSun"/>
              </a:rPr>
              <a:t> </a:t>
            </a:r>
            <a:r>
              <a:rPr sz="950" spc="10" dirty="0">
                <a:solidFill>
                  <a:srgbClr val="212121"/>
                </a:solidFill>
                <a:latin typeface="SimSun"/>
                <a:cs typeface="SimSun"/>
              </a:rPr>
              <a:t>编译后缀名为</a:t>
            </a:r>
            <a:endParaRPr sz="950">
              <a:latin typeface="SimSun"/>
              <a:cs typeface="SimSun"/>
            </a:endParaRPr>
          </a:p>
        </p:txBody>
      </p:sp>
      <p:sp>
        <p:nvSpPr>
          <p:cNvPr id="26" name="object 26"/>
          <p:cNvSpPr txBox="1"/>
          <p:nvPr/>
        </p:nvSpPr>
        <p:spPr>
          <a:xfrm>
            <a:off x="2996069" y="6887829"/>
            <a:ext cx="28702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75" dirty="0">
                <a:solidFill>
                  <a:srgbClr val="212121"/>
                </a:solidFill>
                <a:latin typeface="SimSun"/>
                <a:cs typeface="SimSun"/>
              </a:rPr>
              <a:t>.jsx</a:t>
            </a:r>
            <a:endParaRPr sz="900">
              <a:latin typeface="SimSun"/>
              <a:cs typeface="SimSun"/>
            </a:endParaRPr>
          </a:p>
        </p:txBody>
      </p:sp>
      <p:sp>
        <p:nvSpPr>
          <p:cNvPr id="27" name="object 27"/>
          <p:cNvSpPr txBox="1"/>
          <p:nvPr/>
        </p:nvSpPr>
        <p:spPr>
          <a:xfrm>
            <a:off x="3303981" y="6888924"/>
            <a:ext cx="205105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的文件，建议给含有</a:t>
            </a:r>
            <a:r>
              <a:rPr sz="950" spc="-254" dirty="0">
                <a:solidFill>
                  <a:srgbClr val="212121"/>
                </a:solidFill>
                <a:latin typeface="SimSun"/>
                <a:cs typeface="SimSun"/>
              </a:rPr>
              <a:t> </a:t>
            </a:r>
            <a:r>
              <a:rPr sz="950" spc="180" dirty="0">
                <a:solidFill>
                  <a:srgbClr val="212121"/>
                </a:solidFill>
                <a:latin typeface="SimSun"/>
                <a:cs typeface="SimSun"/>
              </a:rPr>
              <a:t>JSX</a:t>
            </a:r>
            <a:r>
              <a:rPr sz="950" spc="-254" dirty="0">
                <a:solidFill>
                  <a:srgbClr val="212121"/>
                </a:solidFill>
                <a:latin typeface="SimSun"/>
                <a:cs typeface="SimSun"/>
              </a:rPr>
              <a:t> </a:t>
            </a:r>
            <a:r>
              <a:rPr sz="950" spc="10" dirty="0">
                <a:solidFill>
                  <a:srgbClr val="212121"/>
                </a:solidFill>
                <a:latin typeface="SimSun"/>
                <a:cs typeface="SimSun"/>
              </a:rPr>
              <a:t>的文件添加</a:t>
            </a:r>
            <a:endParaRPr sz="950">
              <a:latin typeface="SimSun"/>
              <a:cs typeface="SimSun"/>
            </a:endParaRPr>
          </a:p>
        </p:txBody>
      </p:sp>
      <p:sp>
        <p:nvSpPr>
          <p:cNvPr id="28" name="object 28"/>
          <p:cNvSpPr txBox="1"/>
          <p:nvPr/>
        </p:nvSpPr>
        <p:spPr>
          <a:xfrm>
            <a:off x="5375986" y="6887829"/>
            <a:ext cx="287020" cy="170815"/>
          </a:xfrm>
          <a:prstGeom prst="rect">
            <a:avLst/>
          </a:prstGeom>
          <a:solidFill>
            <a:srgbClr val="EDEDED"/>
          </a:solidFill>
        </p:spPr>
        <p:txBody>
          <a:bodyPr vert="horz" wrap="square" lIns="0" tIns="6985" rIns="0" bIns="0" rtlCol="0">
            <a:spAutoFit/>
          </a:bodyPr>
          <a:lstStyle/>
          <a:p>
            <a:pPr marL="47625">
              <a:lnSpc>
                <a:spcPct val="100000"/>
              </a:lnSpc>
              <a:spcBef>
                <a:spcPts val="55"/>
              </a:spcBef>
            </a:pPr>
            <a:r>
              <a:rPr sz="900" spc="-75" dirty="0">
                <a:solidFill>
                  <a:srgbClr val="212121"/>
                </a:solidFill>
                <a:latin typeface="SimSun"/>
                <a:cs typeface="SimSun"/>
              </a:rPr>
              <a:t>.jsx</a:t>
            </a:r>
            <a:endParaRPr sz="900">
              <a:latin typeface="SimSun"/>
              <a:cs typeface="SimSun"/>
            </a:endParaRPr>
          </a:p>
        </p:txBody>
      </p:sp>
      <p:sp>
        <p:nvSpPr>
          <p:cNvPr id="29" name="object 29"/>
          <p:cNvSpPr txBox="1"/>
          <p:nvPr/>
        </p:nvSpPr>
        <p:spPr>
          <a:xfrm>
            <a:off x="5683897" y="6888924"/>
            <a:ext cx="1122680" cy="1606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后缀，当然你也可以</a:t>
            </a:r>
            <a:endParaRPr sz="950">
              <a:latin typeface="SimSun"/>
              <a:cs typeface="SimSun"/>
            </a:endParaRPr>
          </a:p>
        </p:txBody>
      </p:sp>
      <p:sp>
        <p:nvSpPr>
          <p:cNvPr id="30" name="object 30"/>
          <p:cNvSpPr/>
          <p:nvPr/>
        </p:nvSpPr>
        <p:spPr>
          <a:xfrm>
            <a:off x="1266694" y="7131670"/>
            <a:ext cx="222250" cy="170815"/>
          </a:xfrm>
          <a:custGeom>
            <a:avLst/>
            <a:gdLst/>
            <a:ahLst/>
            <a:cxnLst/>
            <a:rect l="l" t="t" r="r" b="b"/>
            <a:pathLst>
              <a:path w="222250" h="170815">
                <a:moveTo>
                  <a:pt x="0" y="170258"/>
                </a:moveTo>
                <a:lnTo>
                  <a:pt x="222051" y="170258"/>
                </a:lnTo>
                <a:lnTo>
                  <a:pt x="222051" y="0"/>
                </a:lnTo>
                <a:lnTo>
                  <a:pt x="0" y="0"/>
                </a:lnTo>
                <a:lnTo>
                  <a:pt x="0" y="170258"/>
                </a:lnTo>
                <a:close/>
              </a:path>
            </a:pathLst>
          </a:custGeom>
          <a:solidFill>
            <a:srgbClr val="EDEDED"/>
          </a:solidFill>
        </p:spPr>
        <p:txBody>
          <a:bodyPr wrap="square" lIns="0" tIns="0" rIns="0" bIns="0" rtlCol="0"/>
          <a:lstStyle/>
          <a:p>
            <a:endParaRPr/>
          </a:p>
        </p:txBody>
      </p:sp>
      <p:sp>
        <p:nvSpPr>
          <p:cNvPr id="31" name="object 31"/>
          <p:cNvSpPr txBox="1"/>
          <p:nvPr/>
        </p:nvSpPr>
        <p:spPr>
          <a:xfrm>
            <a:off x="732500" y="7132764"/>
            <a:ext cx="5612765" cy="2294255"/>
          </a:xfrm>
          <a:prstGeom prst="rect">
            <a:avLst/>
          </a:prstGeom>
        </p:spPr>
        <p:txBody>
          <a:bodyPr vert="horz" wrap="square" lIns="0" tIns="0" rIns="0" bIns="0" rtlCol="0">
            <a:spAutoFit/>
          </a:bodyPr>
          <a:lstStyle/>
          <a:p>
            <a:pPr marL="12700">
              <a:lnSpc>
                <a:spcPct val="100000"/>
              </a:lnSpc>
            </a:pPr>
            <a:r>
              <a:rPr sz="950" spc="10" dirty="0">
                <a:solidFill>
                  <a:srgbClr val="212121"/>
                </a:solidFill>
                <a:latin typeface="SimSun"/>
                <a:cs typeface="SimSun"/>
              </a:rPr>
              <a:t>直接使用 </a:t>
            </a:r>
            <a:r>
              <a:rPr sz="900" spc="-120" dirty="0">
                <a:solidFill>
                  <a:srgbClr val="212121"/>
                </a:solidFill>
                <a:latin typeface="SimSun"/>
                <a:cs typeface="SimSun"/>
              </a:rPr>
              <a:t>.js  </a:t>
            </a:r>
            <a:r>
              <a:rPr sz="950" spc="10" dirty="0">
                <a:solidFill>
                  <a:srgbClr val="212121"/>
                </a:solidFill>
                <a:latin typeface="SimSun"/>
                <a:cs typeface="SimSun"/>
              </a:rPr>
              <a:t>后缀， 相应的 </a:t>
            </a:r>
            <a:r>
              <a:rPr sz="900" spc="-40" dirty="0">
                <a:solidFill>
                  <a:srgbClr val="212121"/>
                </a:solidFill>
                <a:latin typeface="SimSun"/>
                <a:cs typeface="SimSun"/>
              </a:rPr>
              <a:t>test</a:t>
            </a:r>
            <a:r>
              <a:rPr sz="900" spc="185" dirty="0">
                <a:solidFill>
                  <a:srgbClr val="212121"/>
                </a:solidFill>
                <a:latin typeface="SimSun"/>
                <a:cs typeface="SimSun"/>
              </a:rPr>
              <a:t> </a:t>
            </a:r>
            <a:r>
              <a:rPr sz="950" spc="10" dirty="0">
                <a:solidFill>
                  <a:srgbClr val="212121"/>
                </a:solidFill>
                <a:latin typeface="SimSun"/>
                <a:cs typeface="SimSun"/>
              </a:rPr>
              <a:t>配置正则要修改匹配就是。</a:t>
            </a:r>
            <a:endParaRPr sz="95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165" dirty="0">
                <a:solidFill>
                  <a:srgbClr val="212121"/>
                </a:solidFill>
                <a:latin typeface="SimSun"/>
                <a:cs typeface="SimSun"/>
              </a:rPr>
              <a:t>Webpack</a:t>
            </a:r>
            <a:r>
              <a:rPr sz="950" spc="-220" dirty="0">
                <a:solidFill>
                  <a:srgbClr val="212121"/>
                </a:solidFill>
                <a:latin typeface="SimSun"/>
                <a:cs typeface="SimSun"/>
              </a:rPr>
              <a:t> </a:t>
            </a:r>
            <a:r>
              <a:rPr sz="950" spc="10" dirty="0">
                <a:solidFill>
                  <a:srgbClr val="212121"/>
                </a:solidFill>
                <a:latin typeface="SimSun"/>
                <a:cs typeface="SimSun"/>
              </a:rPr>
              <a:t>内置支持</a:t>
            </a:r>
            <a:r>
              <a:rPr sz="950" spc="-220" dirty="0">
                <a:solidFill>
                  <a:srgbClr val="212121"/>
                </a:solidFill>
                <a:latin typeface="SimSun"/>
                <a:cs typeface="SimSun"/>
              </a:rPr>
              <a:t> </a:t>
            </a:r>
            <a:r>
              <a:rPr sz="950" spc="114" dirty="0">
                <a:solidFill>
                  <a:srgbClr val="212121"/>
                </a:solidFill>
                <a:latin typeface="SimSun"/>
                <a:cs typeface="SimSun"/>
              </a:rPr>
              <a:t>CommonJS，所以可以直接用</a:t>
            </a:r>
            <a:r>
              <a:rPr sz="950" spc="-220" dirty="0">
                <a:solidFill>
                  <a:srgbClr val="212121"/>
                </a:solidFill>
                <a:latin typeface="SimSun"/>
                <a:cs typeface="SimSun"/>
              </a:rPr>
              <a:t> </a:t>
            </a:r>
            <a:r>
              <a:rPr sz="950" spc="220" dirty="0">
                <a:solidFill>
                  <a:srgbClr val="212121"/>
                </a:solidFill>
                <a:latin typeface="SimSun"/>
                <a:cs typeface="SimSun"/>
              </a:rPr>
              <a:t>npm</a:t>
            </a:r>
            <a:r>
              <a:rPr sz="950" spc="-220" dirty="0">
                <a:solidFill>
                  <a:srgbClr val="212121"/>
                </a:solidFill>
                <a:latin typeface="SimSun"/>
                <a:cs typeface="SimSun"/>
              </a:rPr>
              <a:t> </a:t>
            </a:r>
            <a:r>
              <a:rPr sz="950" spc="10" dirty="0">
                <a:solidFill>
                  <a:srgbClr val="212121"/>
                </a:solidFill>
                <a:latin typeface="SimSun"/>
                <a:cs typeface="SimSun"/>
              </a:rPr>
              <a:t>下载安装模块，然后直接</a:t>
            </a:r>
            <a:r>
              <a:rPr sz="950" spc="-220" dirty="0">
                <a:solidFill>
                  <a:srgbClr val="212121"/>
                </a:solidFill>
                <a:latin typeface="SimSun"/>
                <a:cs typeface="SimSun"/>
              </a:rPr>
              <a:t> </a:t>
            </a:r>
            <a:r>
              <a:rPr sz="950" dirty="0">
                <a:solidFill>
                  <a:srgbClr val="212121"/>
                </a:solidFill>
                <a:latin typeface="SimSun"/>
                <a:cs typeface="SimSun"/>
              </a:rPr>
              <a:t>require</a:t>
            </a:r>
            <a:r>
              <a:rPr sz="950" spc="-220" dirty="0">
                <a:solidFill>
                  <a:srgbClr val="212121"/>
                </a:solidFill>
                <a:latin typeface="SimSun"/>
                <a:cs typeface="SimSun"/>
              </a:rPr>
              <a:t> </a:t>
            </a:r>
            <a:r>
              <a:rPr sz="950" spc="10" dirty="0">
                <a:solidFill>
                  <a:srgbClr val="212121"/>
                </a:solidFill>
                <a:latin typeface="SimSun"/>
                <a:cs typeface="SimSun"/>
              </a:rPr>
              <a:t>使用模块。</a:t>
            </a:r>
            <a:endParaRPr sz="950">
              <a:latin typeface="SimSun"/>
              <a:cs typeface="SimSun"/>
            </a:endParaRPr>
          </a:p>
          <a:p>
            <a:pPr>
              <a:lnSpc>
                <a:spcPct val="100000"/>
              </a:lnSpc>
            </a:pPr>
            <a:endParaRPr sz="900">
              <a:latin typeface="Times New Roman"/>
              <a:cs typeface="Times New Roman"/>
            </a:endParaRPr>
          </a:p>
          <a:p>
            <a:pPr marL="256540" indent="-173990">
              <a:lnSpc>
                <a:spcPct val="100000"/>
              </a:lnSpc>
              <a:spcBef>
                <a:spcPts val="705"/>
              </a:spcBef>
              <a:buFont typeface="Verdana"/>
              <a:buChar char="•"/>
              <a:tabLst>
                <a:tab pos="256540" algn="l"/>
              </a:tabLst>
            </a:pPr>
            <a:r>
              <a:rPr sz="950" spc="10" dirty="0">
                <a:solidFill>
                  <a:srgbClr val="212121"/>
                </a:solidFill>
                <a:latin typeface="SimSun"/>
                <a:cs typeface="SimSun"/>
              </a:rPr>
              <a:t>安装</a:t>
            </a:r>
            <a:r>
              <a:rPr sz="950" spc="-215" dirty="0">
                <a:solidFill>
                  <a:srgbClr val="212121"/>
                </a:solidFill>
                <a:latin typeface="SimSun"/>
                <a:cs typeface="SimSun"/>
              </a:rPr>
              <a:t> </a:t>
            </a:r>
            <a:r>
              <a:rPr sz="950" spc="40" dirty="0">
                <a:solidFill>
                  <a:srgbClr val="212121"/>
                </a:solidFill>
                <a:latin typeface="SimSun"/>
                <a:cs typeface="SimSun"/>
              </a:rPr>
              <a:t>React:</a:t>
            </a:r>
            <a:r>
              <a:rPr sz="950" spc="155" dirty="0">
                <a:solidFill>
                  <a:srgbClr val="212121"/>
                </a:solidFill>
                <a:latin typeface="SimSun"/>
                <a:cs typeface="SimSun"/>
              </a:rPr>
              <a:t> </a:t>
            </a:r>
            <a:r>
              <a:rPr sz="900" spc="200" dirty="0">
                <a:solidFill>
                  <a:srgbClr val="212121"/>
                </a:solidFill>
                <a:latin typeface="SimSun"/>
                <a:cs typeface="SimSun"/>
              </a:rPr>
              <a:t>npm</a:t>
            </a:r>
            <a:r>
              <a:rPr sz="900" spc="-210" dirty="0">
                <a:solidFill>
                  <a:srgbClr val="212121"/>
                </a:solidFill>
                <a:latin typeface="SimSun"/>
                <a:cs typeface="SimSun"/>
              </a:rPr>
              <a:t> </a:t>
            </a:r>
            <a:r>
              <a:rPr sz="900" spc="-95" dirty="0">
                <a:solidFill>
                  <a:srgbClr val="212121"/>
                </a:solidFill>
                <a:latin typeface="SimSun"/>
                <a:cs typeface="SimSun"/>
              </a:rPr>
              <a:t>install</a:t>
            </a:r>
            <a:r>
              <a:rPr sz="900" spc="-210" dirty="0">
                <a:solidFill>
                  <a:srgbClr val="212121"/>
                </a:solidFill>
                <a:latin typeface="SimSun"/>
                <a:cs typeface="SimSun"/>
              </a:rPr>
              <a:t> </a:t>
            </a:r>
            <a:r>
              <a:rPr sz="900" dirty="0">
                <a:solidFill>
                  <a:srgbClr val="212121"/>
                </a:solidFill>
                <a:latin typeface="SimSun"/>
                <a:cs typeface="SimSun"/>
              </a:rPr>
              <a:t>react</a:t>
            </a:r>
            <a:r>
              <a:rPr sz="900" spc="-210" dirty="0">
                <a:solidFill>
                  <a:srgbClr val="212121"/>
                </a:solidFill>
                <a:latin typeface="SimSun"/>
                <a:cs typeface="SimSun"/>
              </a:rPr>
              <a:t> </a:t>
            </a:r>
            <a:r>
              <a:rPr sz="900" spc="105" dirty="0">
                <a:solidFill>
                  <a:srgbClr val="212121"/>
                </a:solidFill>
                <a:latin typeface="SimSun"/>
                <a:cs typeface="SimSun"/>
              </a:rPr>
              <a:t>--save</a:t>
            </a:r>
            <a:endParaRPr sz="900">
              <a:latin typeface="SimSun"/>
              <a:cs typeface="SimSun"/>
            </a:endParaRPr>
          </a:p>
          <a:p>
            <a:pPr>
              <a:lnSpc>
                <a:spcPct val="100000"/>
              </a:lnSpc>
              <a:spcBef>
                <a:spcPts val="50"/>
              </a:spcBef>
              <a:buClr>
                <a:srgbClr val="212121"/>
              </a:buClr>
              <a:buFont typeface="Verdana"/>
              <a:buChar char="•"/>
            </a:pPr>
            <a:endParaRPr sz="1050">
              <a:latin typeface="Times New Roman"/>
              <a:cs typeface="Times New Roman"/>
            </a:endParaRPr>
          </a:p>
          <a:p>
            <a:pPr marL="256540" indent="-173990">
              <a:lnSpc>
                <a:spcPct val="100000"/>
              </a:lnSpc>
              <a:buFont typeface="Verdana"/>
              <a:buChar char="•"/>
              <a:tabLst>
                <a:tab pos="256540" algn="l"/>
              </a:tabLst>
            </a:pPr>
            <a:r>
              <a:rPr sz="950" spc="10" dirty="0">
                <a:solidFill>
                  <a:srgbClr val="212121"/>
                </a:solidFill>
                <a:latin typeface="SimSun"/>
                <a:cs typeface="SimSun"/>
              </a:rPr>
              <a:t>使用</a:t>
            </a:r>
            <a:r>
              <a:rPr sz="950" spc="-215" dirty="0">
                <a:solidFill>
                  <a:srgbClr val="212121"/>
                </a:solidFill>
                <a:latin typeface="SimSun"/>
                <a:cs typeface="SimSun"/>
              </a:rPr>
              <a:t> </a:t>
            </a:r>
            <a:r>
              <a:rPr sz="950" spc="40" dirty="0">
                <a:solidFill>
                  <a:srgbClr val="212121"/>
                </a:solidFill>
                <a:latin typeface="SimSun"/>
                <a:cs typeface="SimSun"/>
              </a:rPr>
              <a:t>React:</a:t>
            </a:r>
            <a:r>
              <a:rPr sz="950" spc="160" dirty="0">
                <a:solidFill>
                  <a:srgbClr val="212121"/>
                </a:solidFill>
                <a:latin typeface="SimSun"/>
                <a:cs typeface="SimSun"/>
              </a:rPr>
              <a:t> </a:t>
            </a:r>
            <a:r>
              <a:rPr sz="900" spc="20" dirty="0">
                <a:solidFill>
                  <a:srgbClr val="212121"/>
                </a:solidFill>
                <a:latin typeface="SimSun"/>
                <a:cs typeface="SimSun"/>
              </a:rPr>
              <a:t>var</a:t>
            </a:r>
            <a:r>
              <a:rPr sz="900" spc="-210" dirty="0">
                <a:solidFill>
                  <a:srgbClr val="212121"/>
                </a:solidFill>
                <a:latin typeface="SimSun"/>
                <a:cs typeface="SimSun"/>
              </a:rPr>
              <a:t> </a:t>
            </a:r>
            <a:r>
              <a:rPr sz="900" spc="75" dirty="0">
                <a:solidFill>
                  <a:srgbClr val="212121"/>
                </a:solidFill>
                <a:latin typeface="SimSun"/>
                <a:cs typeface="SimSun"/>
              </a:rPr>
              <a:t>React</a:t>
            </a:r>
            <a:r>
              <a:rPr sz="900" spc="-210" dirty="0">
                <a:solidFill>
                  <a:srgbClr val="212121"/>
                </a:solidFill>
                <a:latin typeface="SimSun"/>
                <a:cs typeface="SimSun"/>
              </a:rPr>
              <a:t> </a:t>
            </a:r>
            <a:r>
              <a:rPr sz="900" spc="125" dirty="0">
                <a:solidFill>
                  <a:srgbClr val="212121"/>
                </a:solidFill>
                <a:latin typeface="SimSun"/>
                <a:cs typeface="SimSun"/>
              </a:rPr>
              <a:t>=</a:t>
            </a:r>
            <a:r>
              <a:rPr sz="900" spc="-210" dirty="0">
                <a:solidFill>
                  <a:srgbClr val="212121"/>
                </a:solidFill>
                <a:latin typeface="SimSun"/>
                <a:cs typeface="SimSun"/>
              </a:rPr>
              <a:t> </a:t>
            </a:r>
            <a:r>
              <a:rPr sz="900" spc="-60" dirty="0">
                <a:solidFill>
                  <a:srgbClr val="212121"/>
                </a:solidFill>
                <a:latin typeface="SimSun"/>
                <a:cs typeface="SimSun"/>
              </a:rPr>
              <a:t>require('react');</a:t>
            </a:r>
            <a:endParaRPr sz="900">
              <a:latin typeface="SimSun"/>
              <a:cs typeface="SimSun"/>
            </a:endParaRPr>
          </a:p>
          <a:p>
            <a:pPr>
              <a:lnSpc>
                <a:spcPct val="100000"/>
              </a:lnSpc>
              <a:buClr>
                <a:srgbClr val="212121"/>
              </a:buClr>
              <a:buFont typeface="Verdana"/>
              <a:buChar char="•"/>
            </a:pPr>
            <a:endParaRPr sz="1000">
              <a:latin typeface="Times New Roman"/>
              <a:cs typeface="Times New Roman"/>
            </a:endParaRPr>
          </a:p>
          <a:p>
            <a:pPr marL="12700">
              <a:lnSpc>
                <a:spcPct val="100000"/>
              </a:lnSpc>
              <a:spcBef>
                <a:spcPts val="590"/>
              </a:spcBef>
            </a:pPr>
            <a:r>
              <a:rPr sz="950" spc="-30" dirty="0">
                <a:solidFill>
                  <a:srgbClr val="212121"/>
                </a:solidFill>
                <a:latin typeface="SimSun"/>
                <a:cs typeface="SimSun"/>
              </a:rPr>
              <a:t>监听编译:</a:t>
            </a:r>
            <a:r>
              <a:rPr sz="950" spc="135" dirty="0">
                <a:solidFill>
                  <a:srgbClr val="212121"/>
                </a:solidFill>
                <a:latin typeface="SimSun"/>
                <a:cs typeface="SimSun"/>
              </a:rPr>
              <a:t> </a:t>
            </a:r>
            <a:r>
              <a:rPr sz="900" spc="120" dirty="0">
                <a:solidFill>
                  <a:srgbClr val="212121"/>
                </a:solidFill>
                <a:latin typeface="SimSun"/>
                <a:cs typeface="SimSun"/>
              </a:rPr>
              <a:t>webpack</a:t>
            </a:r>
            <a:r>
              <a:rPr sz="900" spc="-220" dirty="0">
                <a:solidFill>
                  <a:srgbClr val="212121"/>
                </a:solidFill>
                <a:latin typeface="SimSun"/>
                <a:cs typeface="SimSun"/>
              </a:rPr>
              <a:t> </a:t>
            </a:r>
            <a:r>
              <a:rPr sz="900" spc="125" dirty="0">
                <a:solidFill>
                  <a:srgbClr val="212121"/>
                </a:solidFill>
                <a:latin typeface="SimSun"/>
                <a:cs typeface="SimSun"/>
              </a:rPr>
              <a:t>-d</a:t>
            </a:r>
            <a:r>
              <a:rPr sz="900" spc="-220" dirty="0">
                <a:solidFill>
                  <a:srgbClr val="212121"/>
                </a:solidFill>
                <a:latin typeface="SimSun"/>
                <a:cs typeface="SimSun"/>
              </a:rPr>
              <a:t> </a:t>
            </a:r>
            <a:r>
              <a:rPr sz="900" spc="95" dirty="0">
                <a:solidFill>
                  <a:srgbClr val="212121"/>
                </a:solidFill>
                <a:latin typeface="SimSun"/>
                <a:cs typeface="SimSun"/>
              </a:rPr>
              <a:t>--watch</a:t>
            </a:r>
            <a:endParaRPr sz="900">
              <a:latin typeface="SimSun"/>
              <a:cs typeface="SimSun"/>
            </a:endParaRPr>
          </a:p>
          <a:p>
            <a:pPr>
              <a:lnSpc>
                <a:spcPct val="100000"/>
              </a:lnSpc>
            </a:pPr>
            <a:endParaRPr sz="900">
              <a:latin typeface="Times New Roman"/>
              <a:cs typeface="Times New Roman"/>
            </a:endParaRPr>
          </a:p>
          <a:p>
            <a:pPr marL="12700">
              <a:lnSpc>
                <a:spcPct val="100000"/>
              </a:lnSpc>
              <a:spcBef>
                <a:spcPts val="705"/>
              </a:spcBef>
            </a:pPr>
            <a:r>
              <a:rPr sz="950" spc="10" dirty="0">
                <a:solidFill>
                  <a:srgbClr val="212121"/>
                </a:solidFill>
                <a:latin typeface="SimSun"/>
                <a:cs typeface="SimSun"/>
              </a:rPr>
              <a:t>更多关于</a:t>
            </a:r>
            <a:r>
              <a:rPr sz="950" spc="-260" dirty="0">
                <a:solidFill>
                  <a:srgbClr val="212121"/>
                </a:solidFill>
                <a:latin typeface="SimSun"/>
                <a:cs typeface="SimSun"/>
              </a:rPr>
              <a:t> </a:t>
            </a:r>
            <a:r>
              <a:rPr sz="950" spc="165" dirty="0">
                <a:solidFill>
                  <a:srgbClr val="212121"/>
                </a:solidFill>
                <a:latin typeface="SimSun"/>
                <a:cs typeface="SimSun"/>
              </a:rPr>
              <a:t>Webpack</a:t>
            </a:r>
            <a:r>
              <a:rPr sz="950" spc="-260" dirty="0">
                <a:solidFill>
                  <a:srgbClr val="212121"/>
                </a:solidFill>
                <a:latin typeface="SimSun"/>
                <a:cs typeface="SimSun"/>
              </a:rPr>
              <a:t> </a:t>
            </a:r>
            <a:r>
              <a:rPr sz="950" spc="10" dirty="0">
                <a:solidFill>
                  <a:srgbClr val="212121"/>
                </a:solidFill>
                <a:latin typeface="SimSun"/>
                <a:cs typeface="SimSun"/>
              </a:rPr>
              <a:t>的介绍</a:t>
            </a:r>
            <a:endParaRPr sz="950">
              <a:latin typeface="SimSun"/>
              <a:cs typeface="SimSun"/>
            </a:endParaRPr>
          </a:p>
          <a:p>
            <a:pPr>
              <a:lnSpc>
                <a:spcPct val="100000"/>
              </a:lnSpc>
            </a:pPr>
            <a:endParaRPr sz="900">
              <a:latin typeface="Times New Roman"/>
              <a:cs typeface="Times New Roman"/>
            </a:endParaRPr>
          </a:p>
          <a:p>
            <a:pPr marL="256540" indent="-173990">
              <a:lnSpc>
                <a:spcPct val="100000"/>
              </a:lnSpc>
              <a:spcBef>
                <a:spcPts val="705"/>
              </a:spcBef>
              <a:buClr>
                <a:srgbClr val="212121"/>
              </a:buClr>
              <a:buFont typeface="Verdana"/>
              <a:buChar char="•"/>
              <a:tabLst>
                <a:tab pos="256540" algn="l"/>
              </a:tabLst>
            </a:pPr>
            <a:r>
              <a:rPr sz="950" u="sng" spc="120" dirty="0">
                <a:solidFill>
                  <a:srgbClr val="3379B6"/>
                </a:solidFill>
                <a:latin typeface="SimSun"/>
                <a:cs typeface="SimSun"/>
              </a:rPr>
              <a:t>webpack-howto</a:t>
            </a:r>
            <a:endParaRPr sz="950">
              <a:latin typeface="SimSun"/>
              <a:cs typeface="SimSun"/>
            </a:endParaRPr>
          </a:p>
        </p:txBody>
      </p:sp>
      <p:sp>
        <p:nvSpPr>
          <p:cNvPr id="32" name="object 32"/>
          <p:cNvSpPr txBox="1"/>
          <p:nvPr/>
        </p:nvSpPr>
        <p:spPr>
          <a:xfrm>
            <a:off x="5791898" y="777138"/>
            <a:ext cx="1035685" cy="121920"/>
          </a:xfrm>
          <a:prstGeom prst="rect">
            <a:avLst/>
          </a:prstGeom>
        </p:spPr>
        <p:txBody>
          <a:bodyPr vert="horz" wrap="square" lIns="0" tIns="0" rIns="0" bIns="0" rtlCol="0">
            <a:spAutoFit/>
          </a:bodyPr>
          <a:lstStyle/>
          <a:p>
            <a:pPr marL="12700">
              <a:lnSpc>
                <a:spcPct val="100000"/>
              </a:lnSpc>
            </a:pPr>
            <a:r>
              <a:rPr sz="700" dirty="0">
                <a:solidFill>
                  <a:srgbClr val="999999"/>
                </a:solidFill>
                <a:latin typeface="SimSun"/>
                <a:cs typeface="SimSun"/>
              </a:rPr>
              <a:t>第</a:t>
            </a:r>
            <a:r>
              <a:rPr sz="700" spc="-180" dirty="0">
                <a:solidFill>
                  <a:srgbClr val="999999"/>
                </a:solidFill>
                <a:latin typeface="SimSun"/>
                <a:cs typeface="SimSun"/>
              </a:rPr>
              <a:t> </a:t>
            </a:r>
            <a:r>
              <a:rPr sz="700" spc="75" dirty="0">
                <a:solidFill>
                  <a:srgbClr val="999999"/>
                </a:solidFill>
                <a:latin typeface="SimSun"/>
                <a:cs typeface="SimSun"/>
              </a:rPr>
              <a:t>2</a:t>
            </a:r>
            <a:r>
              <a:rPr sz="700" spc="-180" dirty="0">
                <a:solidFill>
                  <a:srgbClr val="999999"/>
                </a:solidFill>
                <a:latin typeface="SimSun"/>
                <a:cs typeface="SimSun"/>
              </a:rPr>
              <a:t> </a:t>
            </a:r>
            <a:r>
              <a:rPr sz="700" dirty="0">
                <a:solidFill>
                  <a:srgbClr val="999999"/>
                </a:solidFill>
                <a:latin typeface="SimSun"/>
                <a:cs typeface="SimSun"/>
              </a:rPr>
              <a:t>章</a:t>
            </a:r>
            <a:r>
              <a:rPr sz="700" spc="-180" dirty="0">
                <a:solidFill>
                  <a:srgbClr val="999999"/>
                </a:solidFill>
                <a:latin typeface="SimSun"/>
                <a:cs typeface="SimSun"/>
              </a:rPr>
              <a:t> </a:t>
            </a:r>
            <a:r>
              <a:rPr sz="700" dirty="0">
                <a:solidFill>
                  <a:srgbClr val="999999"/>
                </a:solidFill>
                <a:latin typeface="SimSun"/>
                <a:cs typeface="SimSun"/>
              </a:rPr>
              <a:t>开发环境配置</a:t>
            </a:r>
            <a:r>
              <a:rPr sz="700" spc="-180" dirty="0">
                <a:solidFill>
                  <a:srgbClr val="999999"/>
                </a:solidFill>
                <a:latin typeface="SimSun"/>
                <a:cs typeface="SimSun"/>
              </a:rPr>
              <a:t> </a:t>
            </a:r>
            <a:r>
              <a:rPr sz="700" spc="-175" dirty="0">
                <a:solidFill>
                  <a:srgbClr val="999999"/>
                </a:solidFill>
                <a:latin typeface="SimSun"/>
                <a:cs typeface="SimSun"/>
              </a:rPr>
              <a:t>|</a:t>
            </a:r>
            <a:r>
              <a:rPr sz="700" spc="-180" dirty="0">
                <a:solidFill>
                  <a:srgbClr val="999999"/>
                </a:solidFill>
                <a:latin typeface="SimSun"/>
                <a:cs typeface="SimSun"/>
              </a:rPr>
              <a:t> </a:t>
            </a:r>
            <a:r>
              <a:rPr sz="700" spc="35" dirty="0">
                <a:solidFill>
                  <a:srgbClr val="999999"/>
                </a:solidFill>
                <a:latin typeface="SimSun"/>
                <a:cs typeface="SimSun"/>
              </a:rPr>
              <a:t>12</a:t>
            </a:r>
            <a:endParaRPr sz="700">
              <a:latin typeface="SimSun"/>
              <a:cs typeface="SimSu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4237</Words>
  <Application>Microsoft Office PowerPoint</Application>
  <PresentationFormat>自定义</PresentationFormat>
  <Paragraphs>907</Paragraphs>
  <Slides>44</Slides>
  <Notes>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入门教程</dc:title>
  <dc:creator>极客学院</dc:creator>
  <cp:lastModifiedBy>Elvis Zhang</cp:lastModifiedBy>
  <cp:revision>1</cp:revision>
  <dcterms:created xsi:type="dcterms:W3CDTF">2016-12-16T03:00:58Z</dcterms:created>
  <dcterms:modified xsi:type="dcterms:W3CDTF">2016-12-16T03:20:47Z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2016-12-16T00:00:00Z</vt:filetime>
  </property>
  <property fmtid="{D5CDD505-2E9C-101B-9397-08002B2CF9AE}" pid="3" name="Creator">
    <vt:lpwstr>easybook 4.9.0</vt:lpwstr>
  </property>
  <property fmtid="{D5CDD505-2E9C-101B-9397-08002B2CF9AE}" pid="4" name="LastSaved">
    <vt:filetime>2016-12-16T00:00:00Z</vt:filetime>
  </property>
</Properties>
</file>